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4559" r:id="rId2"/>
  </p:sldMasterIdLst>
  <p:notesMasterIdLst>
    <p:notesMasterId r:id="rId88"/>
  </p:notesMasterIdLst>
  <p:handoutMasterIdLst>
    <p:handoutMasterId r:id="rId89"/>
  </p:handoutMasterIdLst>
  <p:sldIdLst>
    <p:sldId id="1321" r:id="rId3"/>
    <p:sldId id="1575" r:id="rId4"/>
    <p:sldId id="1576" r:id="rId5"/>
    <p:sldId id="1578" r:id="rId6"/>
    <p:sldId id="1579" r:id="rId7"/>
    <p:sldId id="1580" r:id="rId8"/>
    <p:sldId id="1581" r:id="rId9"/>
    <p:sldId id="1582" r:id="rId10"/>
    <p:sldId id="1583" r:id="rId11"/>
    <p:sldId id="1656" r:id="rId12"/>
    <p:sldId id="1657" r:id="rId13"/>
    <p:sldId id="1587" r:id="rId14"/>
    <p:sldId id="1588" r:id="rId15"/>
    <p:sldId id="1589" r:id="rId16"/>
    <p:sldId id="1590" r:id="rId17"/>
    <p:sldId id="1591" r:id="rId18"/>
    <p:sldId id="1658" r:id="rId19"/>
    <p:sldId id="1592" r:id="rId20"/>
    <p:sldId id="1593" r:id="rId21"/>
    <p:sldId id="1594" r:id="rId22"/>
    <p:sldId id="1595" r:id="rId23"/>
    <p:sldId id="1596" r:id="rId24"/>
    <p:sldId id="1597" r:id="rId25"/>
    <p:sldId id="1598" r:id="rId26"/>
    <p:sldId id="1599" r:id="rId27"/>
    <p:sldId id="1659" r:id="rId28"/>
    <p:sldId id="1600" r:id="rId29"/>
    <p:sldId id="1601" r:id="rId30"/>
    <p:sldId id="1602" r:id="rId31"/>
    <p:sldId id="1603" r:id="rId32"/>
    <p:sldId id="1604" r:id="rId33"/>
    <p:sldId id="1605" r:id="rId34"/>
    <p:sldId id="1606" r:id="rId35"/>
    <p:sldId id="1607" r:id="rId36"/>
    <p:sldId id="1608" r:id="rId37"/>
    <p:sldId id="1609" r:id="rId38"/>
    <p:sldId id="1610" r:id="rId39"/>
    <p:sldId id="1611" r:id="rId40"/>
    <p:sldId id="1612" r:id="rId41"/>
    <p:sldId id="1613" r:id="rId42"/>
    <p:sldId id="1614" r:id="rId43"/>
    <p:sldId id="1615" r:id="rId44"/>
    <p:sldId id="1616" r:id="rId45"/>
    <p:sldId id="1617" r:id="rId46"/>
    <p:sldId id="1618" r:id="rId47"/>
    <p:sldId id="1619" r:id="rId48"/>
    <p:sldId id="1620" r:id="rId49"/>
    <p:sldId id="1621" r:id="rId50"/>
    <p:sldId id="1622" r:id="rId51"/>
    <p:sldId id="1623" r:id="rId52"/>
    <p:sldId id="1624" r:id="rId53"/>
    <p:sldId id="1625" r:id="rId54"/>
    <p:sldId id="1626" r:id="rId55"/>
    <p:sldId id="1627" r:id="rId56"/>
    <p:sldId id="1628" r:id="rId57"/>
    <p:sldId id="1629" r:id="rId58"/>
    <p:sldId id="1630" r:id="rId59"/>
    <p:sldId id="1631" r:id="rId60"/>
    <p:sldId id="1632" r:id="rId61"/>
    <p:sldId id="1633" r:id="rId62"/>
    <p:sldId id="1661" r:id="rId63"/>
    <p:sldId id="1634" r:id="rId64"/>
    <p:sldId id="1635" r:id="rId65"/>
    <p:sldId id="1636" r:id="rId66"/>
    <p:sldId id="1637" r:id="rId67"/>
    <p:sldId id="1662" r:id="rId68"/>
    <p:sldId id="1638" r:id="rId69"/>
    <p:sldId id="1639" r:id="rId70"/>
    <p:sldId id="1640" r:id="rId71"/>
    <p:sldId id="1663" r:id="rId72"/>
    <p:sldId id="1642" r:id="rId73"/>
    <p:sldId id="1643" r:id="rId74"/>
    <p:sldId id="1644" r:id="rId75"/>
    <p:sldId id="1645" r:id="rId76"/>
    <p:sldId id="1646" r:id="rId77"/>
    <p:sldId id="1647" r:id="rId78"/>
    <p:sldId id="1648" r:id="rId79"/>
    <p:sldId id="1649" r:id="rId80"/>
    <p:sldId id="1664" r:id="rId81"/>
    <p:sldId id="1651" r:id="rId82"/>
    <p:sldId id="1652" r:id="rId83"/>
    <p:sldId id="1653" r:id="rId84"/>
    <p:sldId id="1654" r:id="rId85"/>
    <p:sldId id="1655" r:id="rId86"/>
    <p:sldId id="1665" r:id="rId87"/>
  </p:sldIdLst>
  <p:sldSz cx="9144000" cy="6858000" type="screen4x3"/>
  <p:notesSz cx="6997700" cy="9194800"/>
  <p:custDataLst>
    <p:tags r:id="rId90"/>
  </p:custDataLst>
  <p:defaultTex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059" algn="r" rtl="0" fontAlgn="base">
      <a:spcBef>
        <a:spcPct val="0"/>
      </a:spcBef>
      <a:spcAft>
        <a:spcPct val="0"/>
      </a:spcAft>
      <a:defRPr sz="1400" kern="1200">
        <a:solidFill>
          <a:schemeClr val="tx1"/>
        </a:solidFill>
        <a:latin typeface="Arial" charset="0"/>
        <a:ea typeface="+mn-ea"/>
        <a:cs typeface="+mn-cs"/>
      </a:defRPr>
    </a:lvl2pPr>
    <a:lvl3pPr marL="914118" algn="r" rtl="0" fontAlgn="base">
      <a:spcBef>
        <a:spcPct val="0"/>
      </a:spcBef>
      <a:spcAft>
        <a:spcPct val="0"/>
      </a:spcAft>
      <a:defRPr sz="1400" kern="1200">
        <a:solidFill>
          <a:schemeClr val="tx1"/>
        </a:solidFill>
        <a:latin typeface="Arial" charset="0"/>
        <a:ea typeface="+mn-ea"/>
        <a:cs typeface="+mn-cs"/>
      </a:defRPr>
    </a:lvl3pPr>
    <a:lvl4pPr marL="1371180" algn="r" rtl="0" fontAlgn="base">
      <a:spcBef>
        <a:spcPct val="0"/>
      </a:spcBef>
      <a:spcAft>
        <a:spcPct val="0"/>
      </a:spcAft>
      <a:defRPr sz="1400" kern="1200">
        <a:solidFill>
          <a:schemeClr val="tx1"/>
        </a:solidFill>
        <a:latin typeface="Arial" charset="0"/>
        <a:ea typeface="+mn-ea"/>
        <a:cs typeface="+mn-cs"/>
      </a:defRPr>
    </a:lvl4pPr>
    <a:lvl5pPr marL="1828239" algn="r" rtl="0" fontAlgn="base">
      <a:spcBef>
        <a:spcPct val="0"/>
      </a:spcBef>
      <a:spcAft>
        <a:spcPct val="0"/>
      </a:spcAft>
      <a:defRPr sz="1400" kern="1200">
        <a:solidFill>
          <a:schemeClr val="tx1"/>
        </a:solidFill>
        <a:latin typeface="Arial" charset="0"/>
        <a:ea typeface="+mn-ea"/>
        <a:cs typeface="+mn-cs"/>
      </a:defRPr>
    </a:lvl5pPr>
    <a:lvl6pPr marL="2285298" algn="l" defTabSz="457059" rtl="0" eaLnBrk="1" latinLnBrk="0" hangingPunct="1">
      <a:defRPr sz="1400" kern="1200">
        <a:solidFill>
          <a:schemeClr val="tx1"/>
        </a:solidFill>
        <a:latin typeface="Arial" charset="0"/>
        <a:ea typeface="+mn-ea"/>
        <a:cs typeface="+mn-cs"/>
      </a:defRPr>
    </a:lvl6pPr>
    <a:lvl7pPr marL="2742360" algn="l" defTabSz="457059" rtl="0" eaLnBrk="1" latinLnBrk="0" hangingPunct="1">
      <a:defRPr sz="1400" kern="1200">
        <a:solidFill>
          <a:schemeClr val="tx1"/>
        </a:solidFill>
        <a:latin typeface="Arial" charset="0"/>
        <a:ea typeface="+mn-ea"/>
        <a:cs typeface="+mn-cs"/>
      </a:defRPr>
    </a:lvl7pPr>
    <a:lvl8pPr marL="3199416" algn="l" defTabSz="457059" rtl="0" eaLnBrk="1" latinLnBrk="0" hangingPunct="1">
      <a:defRPr sz="1400" kern="1200">
        <a:solidFill>
          <a:schemeClr val="tx1"/>
        </a:solidFill>
        <a:latin typeface="Arial" charset="0"/>
        <a:ea typeface="+mn-ea"/>
        <a:cs typeface="+mn-cs"/>
      </a:defRPr>
    </a:lvl8pPr>
    <a:lvl9pPr marL="3656478" algn="l" defTabSz="457059"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41">
          <p15:clr>
            <a:srgbClr val="A4A3A4"/>
          </p15:clr>
        </p15:guide>
        <p15:guide id="2" pos="283">
          <p15:clr>
            <a:srgbClr val="A4A3A4"/>
          </p15:clr>
        </p15:guide>
        <p15:guide id="3" pos="5459">
          <p15:clr>
            <a:srgbClr val="A4A3A4"/>
          </p15:clr>
        </p15:guide>
        <p15:guide id="4" pos="2880">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00"/>
    <a:srgbClr val="000080"/>
    <a:srgbClr val="0000FF"/>
    <a:srgbClr val="733C23"/>
    <a:srgbClr val="B3B3B3"/>
    <a:srgbClr val="FF00FF"/>
    <a:srgbClr val="00CB00"/>
    <a:srgbClr val="00FF00"/>
    <a:srgbClr val="008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76128" autoAdjust="0"/>
  </p:normalViewPr>
  <p:slideViewPr>
    <p:cSldViewPr snapToGrid="0">
      <p:cViewPr varScale="1">
        <p:scale>
          <a:sx n="66" d="100"/>
          <a:sy n="66" d="100"/>
        </p:scale>
        <p:origin x="1422" y="72"/>
      </p:cViewPr>
      <p:guideLst>
        <p:guide orient="horz" pos="1041"/>
        <p:guide pos="283"/>
        <p:guide pos="5459"/>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33" d="100"/>
          <a:sy n="133" d="100"/>
        </p:scale>
        <p:origin x="-1720" y="648"/>
      </p:cViewPr>
      <p:guideLst>
        <p:guide orient="horz" pos="2896"/>
        <p:guide pos="2204"/>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gs" Target="tags/tag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32125" cy="460375"/>
          </a:xfrm>
          <a:prstGeom prst="rect">
            <a:avLst/>
          </a:prstGeom>
          <a:noFill/>
          <a:ln w="9525">
            <a:noFill/>
            <a:miter lim="800000"/>
            <a:headEnd/>
            <a:tailEnd/>
          </a:ln>
          <a:effectLst/>
        </p:spPr>
        <p:txBody>
          <a:bodyPr vert="horz" wrap="square" lIns="91430" tIns="45714" rIns="91430" bIns="45714" numCol="1" anchor="t" anchorCtr="0" compatLnSpc="1">
            <a:prstTxWarp prst="textNoShape">
              <a:avLst/>
            </a:prstTxWarp>
          </a:bodyPr>
          <a:lstStyle>
            <a:lvl1pPr algn="l" eaLnBrk="0" hangingPunct="0">
              <a:defRPr sz="1200">
                <a:latin typeface="Times" pitchFamily="18" charset="0"/>
              </a:defRPr>
            </a:lvl1pPr>
          </a:lstStyle>
          <a:p>
            <a:pPr>
              <a:defRPr/>
            </a:pPr>
            <a:endParaRPr lang="en-US"/>
          </a:p>
        </p:txBody>
      </p:sp>
      <p:sp>
        <p:nvSpPr>
          <p:cNvPr id="61443" name="Rectangle 3"/>
          <p:cNvSpPr>
            <a:spLocks noGrp="1" noChangeArrowheads="1"/>
          </p:cNvSpPr>
          <p:nvPr>
            <p:ph type="dt" sz="quarter" idx="1"/>
          </p:nvPr>
        </p:nvSpPr>
        <p:spPr bwMode="auto">
          <a:xfrm>
            <a:off x="3963988" y="0"/>
            <a:ext cx="3032125" cy="460375"/>
          </a:xfrm>
          <a:prstGeom prst="rect">
            <a:avLst/>
          </a:prstGeom>
          <a:noFill/>
          <a:ln w="9525">
            <a:noFill/>
            <a:miter lim="800000"/>
            <a:headEnd/>
            <a:tailEnd/>
          </a:ln>
          <a:effectLst/>
        </p:spPr>
        <p:txBody>
          <a:bodyPr vert="horz" wrap="square" lIns="91430" tIns="45714" rIns="91430" bIns="45714" numCol="1" anchor="t" anchorCtr="0" compatLnSpc="1">
            <a:prstTxWarp prst="textNoShape">
              <a:avLst/>
            </a:prstTxWarp>
          </a:bodyPr>
          <a:lstStyle>
            <a:lvl1pPr algn="r" eaLnBrk="0" hangingPunct="0">
              <a:defRPr sz="1200">
                <a:latin typeface="Times" pitchFamily="18" charset="0"/>
              </a:defRPr>
            </a:lvl1pPr>
          </a:lstStyle>
          <a:p>
            <a:pPr>
              <a:defRPr/>
            </a:pPr>
            <a:endParaRPr lang="en-US"/>
          </a:p>
        </p:txBody>
      </p:sp>
      <p:sp>
        <p:nvSpPr>
          <p:cNvPr id="61444" name="Rectangle 4"/>
          <p:cNvSpPr>
            <a:spLocks noGrp="1" noChangeArrowheads="1"/>
          </p:cNvSpPr>
          <p:nvPr>
            <p:ph type="ftr" sz="quarter" idx="2"/>
          </p:nvPr>
        </p:nvSpPr>
        <p:spPr bwMode="auto">
          <a:xfrm>
            <a:off x="0" y="8732838"/>
            <a:ext cx="3032125" cy="460375"/>
          </a:xfrm>
          <a:prstGeom prst="rect">
            <a:avLst/>
          </a:prstGeom>
          <a:noFill/>
          <a:ln w="9525">
            <a:noFill/>
            <a:miter lim="800000"/>
            <a:headEnd/>
            <a:tailEnd/>
          </a:ln>
          <a:effectLst/>
        </p:spPr>
        <p:txBody>
          <a:bodyPr vert="horz" wrap="square" lIns="91430" tIns="45714" rIns="91430" bIns="45714" numCol="1" anchor="b" anchorCtr="0" compatLnSpc="1">
            <a:prstTxWarp prst="textNoShape">
              <a:avLst/>
            </a:prstTxWarp>
          </a:bodyPr>
          <a:lstStyle>
            <a:lvl1pPr algn="l" eaLnBrk="0" hangingPunct="0">
              <a:defRPr sz="1200">
                <a:latin typeface="Times" pitchFamily="18" charset="0"/>
              </a:defRPr>
            </a:lvl1pPr>
          </a:lstStyle>
          <a:p>
            <a:pPr>
              <a:defRPr/>
            </a:pPr>
            <a:endParaRPr lang="en-US"/>
          </a:p>
        </p:txBody>
      </p:sp>
      <p:sp>
        <p:nvSpPr>
          <p:cNvPr id="61445" name="Rectangle 5"/>
          <p:cNvSpPr>
            <a:spLocks noGrp="1" noChangeArrowheads="1"/>
          </p:cNvSpPr>
          <p:nvPr>
            <p:ph type="sldNum" sz="quarter" idx="3"/>
          </p:nvPr>
        </p:nvSpPr>
        <p:spPr bwMode="auto">
          <a:xfrm>
            <a:off x="3963988" y="8732838"/>
            <a:ext cx="3032125" cy="460375"/>
          </a:xfrm>
          <a:prstGeom prst="rect">
            <a:avLst/>
          </a:prstGeom>
          <a:noFill/>
          <a:ln w="9525">
            <a:noFill/>
            <a:miter lim="800000"/>
            <a:headEnd/>
            <a:tailEnd/>
          </a:ln>
          <a:effectLst/>
        </p:spPr>
        <p:txBody>
          <a:bodyPr vert="horz" wrap="square" lIns="91430" tIns="45714" rIns="91430" bIns="45714" numCol="1" anchor="b" anchorCtr="0" compatLnSpc="1">
            <a:prstTxWarp prst="textNoShape">
              <a:avLst/>
            </a:prstTxWarp>
          </a:bodyPr>
          <a:lstStyle>
            <a:lvl1pPr eaLnBrk="0" hangingPunct="0">
              <a:defRPr sz="1200">
                <a:latin typeface="Times" charset="0"/>
              </a:defRPr>
            </a:lvl1pPr>
          </a:lstStyle>
          <a:p>
            <a:pPr>
              <a:defRPr/>
            </a:pPr>
            <a:fld id="{D0144D58-B74D-034C-BD72-88F578C76E15}" type="slidenum">
              <a:rPr lang="en-US"/>
              <a:pPr>
                <a:defRPr/>
              </a:pPr>
              <a:t>‹#›</a:t>
            </a:fld>
            <a:endParaRPr lang="en-US"/>
          </a:p>
        </p:txBody>
      </p:sp>
    </p:spTree>
    <p:extLst>
      <p:ext uri="{BB962C8B-B14F-4D97-AF65-F5344CB8AC3E}">
        <p14:creationId xmlns:p14="http://schemas.microsoft.com/office/powerpoint/2010/main" val="4941729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0375"/>
          </a:xfrm>
          <a:prstGeom prst="rect">
            <a:avLst/>
          </a:prstGeom>
          <a:noFill/>
          <a:ln w="9525">
            <a:noFill/>
            <a:miter lim="800000"/>
            <a:headEnd/>
            <a:tailEnd/>
          </a:ln>
          <a:effectLst/>
        </p:spPr>
        <p:txBody>
          <a:bodyPr vert="horz" wrap="square" lIns="92517" tIns="46258" rIns="92517" bIns="46258" numCol="1" anchor="t" anchorCtr="0" compatLnSpc="1">
            <a:prstTxWarp prst="textNoShape">
              <a:avLst/>
            </a:prstTxWarp>
          </a:bodyPr>
          <a:lstStyle>
            <a:lvl1pPr algn="l" defTabSz="923925" eaLnBrk="0" hangingPunct="0">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965575" y="0"/>
            <a:ext cx="3032125" cy="460375"/>
          </a:xfrm>
          <a:prstGeom prst="rect">
            <a:avLst/>
          </a:prstGeom>
          <a:noFill/>
          <a:ln w="9525">
            <a:noFill/>
            <a:miter lim="800000"/>
            <a:headEnd/>
            <a:tailEnd/>
          </a:ln>
          <a:effectLst/>
        </p:spPr>
        <p:txBody>
          <a:bodyPr vert="horz" wrap="square" lIns="92517" tIns="46258" rIns="92517" bIns="46258" numCol="1" anchor="t" anchorCtr="0" compatLnSpc="1">
            <a:prstTxWarp prst="textNoShape">
              <a:avLst/>
            </a:prstTxWarp>
          </a:bodyPr>
          <a:lstStyle>
            <a:lvl1pPr algn="r" defTabSz="923925" eaLnBrk="0" hangingPunct="0">
              <a:defRPr sz="1200">
                <a:latin typeface="Times"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00150" y="688975"/>
            <a:ext cx="4597400" cy="34480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450" y="4365625"/>
            <a:ext cx="5130800" cy="4140200"/>
          </a:xfrm>
          <a:prstGeom prst="rect">
            <a:avLst/>
          </a:prstGeom>
          <a:noFill/>
          <a:ln w="9525">
            <a:noFill/>
            <a:miter lim="800000"/>
            <a:headEnd/>
            <a:tailEnd/>
          </a:ln>
          <a:effectLst/>
        </p:spPr>
        <p:txBody>
          <a:bodyPr vert="horz" wrap="square" lIns="92517" tIns="46258" rIns="92517" bIns="462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734425"/>
            <a:ext cx="3032125" cy="460375"/>
          </a:xfrm>
          <a:prstGeom prst="rect">
            <a:avLst/>
          </a:prstGeom>
          <a:noFill/>
          <a:ln w="9525">
            <a:noFill/>
            <a:miter lim="800000"/>
            <a:headEnd/>
            <a:tailEnd/>
          </a:ln>
          <a:effectLst/>
        </p:spPr>
        <p:txBody>
          <a:bodyPr vert="horz" wrap="square" lIns="92517" tIns="46258" rIns="92517" bIns="46258" numCol="1" anchor="b" anchorCtr="0" compatLnSpc="1">
            <a:prstTxWarp prst="textNoShape">
              <a:avLst/>
            </a:prstTxWarp>
          </a:bodyPr>
          <a:lstStyle>
            <a:lvl1pPr algn="l" defTabSz="923925" eaLnBrk="0" hangingPunct="0">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965575" y="8734425"/>
            <a:ext cx="3032125" cy="460375"/>
          </a:xfrm>
          <a:prstGeom prst="rect">
            <a:avLst/>
          </a:prstGeom>
          <a:noFill/>
          <a:ln w="9525">
            <a:noFill/>
            <a:miter lim="800000"/>
            <a:headEnd/>
            <a:tailEnd/>
          </a:ln>
          <a:effectLst/>
        </p:spPr>
        <p:txBody>
          <a:bodyPr vert="horz" wrap="square" lIns="92517" tIns="46258" rIns="92517" bIns="46258" numCol="1" anchor="b" anchorCtr="0" compatLnSpc="1">
            <a:prstTxWarp prst="textNoShape">
              <a:avLst/>
            </a:prstTxWarp>
          </a:bodyPr>
          <a:lstStyle>
            <a:lvl1pPr defTabSz="923925" eaLnBrk="0" hangingPunct="0">
              <a:defRPr sz="1200">
                <a:latin typeface="Times" charset="0"/>
              </a:defRPr>
            </a:lvl1pPr>
          </a:lstStyle>
          <a:p>
            <a:pPr>
              <a:defRPr/>
            </a:pPr>
            <a:fld id="{CB56BF0C-B79A-EA43-BFA2-B5F86D523740}" type="slidenum">
              <a:rPr lang="en-US"/>
              <a:pPr>
                <a:defRPr/>
              </a:pPr>
              <a:t>‹#›</a:t>
            </a:fld>
            <a:endParaRPr lang="en-US"/>
          </a:p>
        </p:txBody>
      </p:sp>
    </p:spTree>
    <p:extLst>
      <p:ext uri="{BB962C8B-B14F-4D97-AF65-F5344CB8AC3E}">
        <p14:creationId xmlns:p14="http://schemas.microsoft.com/office/powerpoint/2010/main" val="2060042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128"/>
        <a:cs typeface="ＭＳ Ｐゴシック" charset="-128"/>
      </a:defRPr>
    </a:lvl1pPr>
    <a:lvl2pPr marL="457059"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2pPr>
    <a:lvl3pPr marL="914118"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3pPr>
    <a:lvl4pPr marL="137118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4pPr>
    <a:lvl5pPr marL="1828239"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5pPr>
    <a:lvl6pPr marL="2285298" algn="l" defTabSz="914118" rtl="0" eaLnBrk="1" latinLnBrk="0" hangingPunct="1">
      <a:defRPr sz="1200" kern="1200">
        <a:solidFill>
          <a:schemeClr val="tx1"/>
        </a:solidFill>
        <a:latin typeface="+mn-lt"/>
        <a:ea typeface="+mn-ea"/>
        <a:cs typeface="+mn-cs"/>
      </a:defRPr>
    </a:lvl6pPr>
    <a:lvl7pPr marL="2742360" algn="l" defTabSz="914118" rtl="0" eaLnBrk="1" latinLnBrk="0" hangingPunct="1">
      <a:defRPr sz="1200" kern="1200">
        <a:solidFill>
          <a:schemeClr val="tx1"/>
        </a:solidFill>
        <a:latin typeface="+mn-lt"/>
        <a:ea typeface="+mn-ea"/>
        <a:cs typeface="+mn-cs"/>
      </a:defRPr>
    </a:lvl7pPr>
    <a:lvl8pPr marL="3199416" algn="l" defTabSz="914118" rtl="0" eaLnBrk="1" latinLnBrk="0" hangingPunct="1">
      <a:defRPr sz="1200" kern="1200">
        <a:solidFill>
          <a:schemeClr val="tx1"/>
        </a:solidFill>
        <a:latin typeface="+mn-lt"/>
        <a:ea typeface="+mn-ea"/>
        <a:cs typeface="+mn-cs"/>
      </a:defRPr>
    </a:lvl8pPr>
    <a:lvl9pPr marL="3656478" algn="l" defTabSz="9141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pPr>
                <a:defRPr/>
              </a:pPr>
              <a:t>1</a:t>
            </a:fld>
            <a:endParaRPr lang="en-US"/>
          </a:p>
        </p:txBody>
      </p:sp>
    </p:spTree>
    <p:extLst>
      <p:ext uri="{BB962C8B-B14F-4D97-AF65-F5344CB8AC3E}">
        <p14:creationId xmlns:p14="http://schemas.microsoft.com/office/powerpoint/2010/main" val="176939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pPr>
                <a:defRPr/>
              </a:pPr>
              <a:t>5</a:t>
            </a:fld>
            <a:endParaRPr lang="en-US"/>
          </a:p>
        </p:txBody>
      </p:sp>
    </p:spTree>
    <p:extLst>
      <p:ext uri="{BB962C8B-B14F-4D97-AF65-F5344CB8AC3E}">
        <p14:creationId xmlns:p14="http://schemas.microsoft.com/office/powerpoint/2010/main" val="111238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EF2A1BA-2AE9-48AC-B330-F2EC6AB172EE}" type="slidenum">
              <a:rPr lang="en-US" altLang="zh-CN" sz="1200"/>
              <a:pPr eaLnBrk="1" hangingPunct="1"/>
              <a:t>12</a:t>
            </a:fld>
            <a:endParaRPr lang="en-US" altLang="zh-CN"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0064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pPr>
                <a:defRPr/>
              </a:pPr>
              <a:t>15</a:t>
            </a:fld>
            <a:endParaRPr lang="en-US"/>
          </a:p>
        </p:txBody>
      </p:sp>
    </p:spTree>
    <p:extLst>
      <p:ext uri="{BB962C8B-B14F-4D97-AF65-F5344CB8AC3E}">
        <p14:creationId xmlns:p14="http://schemas.microsoft.com/office/powerpoint/2010/main" val="65257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确定矩阵的每一行的第一个非零元素在三元组顺序表中的位置的时间复杂度为</a:t>
            </a:r>
            <a:r>
              <a:rPr lang="en-US" altLang="zh-CN" dirty="0" smtClean="0"/>
              <a:t>O</a:t>
            </a:r>
            <a:r>
              <a:rPr lang="zh-CN" altLang="en-US" dirty="0" smtClean="0"/>
              <a:t>（</a:t>
            </a:r>
            <a:r>
              <a:rPr lang="en-US" altLang="zh-CN" dirty="0" smtClean="0"/>
              <a:t>A.tu+A.mu+B.tu+B.mu</a:t>
            </a:r>
            <a:r>
              <a:rPr lang="zh-CN" altLang="en-US" dirty="0" smtClean="0"/>
              <a:t>），累加器</a:t>
            </a:r>
            <a:r>
              <a:rPr lang="en-US" altLang="zh-CN" dirty="0" err="1" smtClean="0"/>
              <a:t>ctemp</a:t>
            </a:r>
            <a:r>
              <a:rPr lang="zh-CN" altLang="en-US" dirty="0" smtClean="0"/>
              <a:t>初始化的时间复杂度为</a:t>
            </a:r>
            <a:r>
              <a:rPr lang="en-US" altLang="zh-CN" dirty="0" smtClean="0"/>
              <a:t>O</a:t>
            </a:r>
            <a:r>
              <a:rPr lang="zh-CN" altLang="en-US" dirty="0" smtClean="0"/>
              <a:t>（</a:t>
            </a:r>
            <a:r>
              <a:rPr lang="en-US" altLang="zh-CN" dirty="0" smtClean="0"/>
              <a:t>A.mu*B.nu</a:t>
            </a:r>
            <a:r>
              <a:rPr lang="zh-CN" altLang="en-US" dirty="0" smtClean="0"/>
              <a:t>），</a:t>
            </a:r>
            <a:r>
              <a:rPr lang="en-US" altLang="zh-CN" dirty="0" smtClean="0"/>
              <a:t>C</a:t>
            </a:r>
            <a:r>
              <a:rPr lang="zh-CN" altLang="en-US" dirty="0" smtClean="0"/>
              <a:t>的所有非零元素的时间复杂度为</a:t>
            </a:r>
            <a:r>
              <a:rPr lang="en-US" altLang="zh-CN" dirty="0" smtClean="0"/>
              <a:t>O</a:t>
            </a:r>
            <a:r>
              <a:rPr lang="zh-CN" altLang="en-US" dirty="0" smtClean="0"/>
              <a:t>（</a:t>
            </a:r>
            <a:r>
              <a:rPr lang="en-US" altLang="zh-CN" dirty="0" smtClean="0"/>
              <a:t>A.tu*B.tu/B.mu</a:t>
            </a:r>
            <a:r>
              <a:rPr lang="zh-CN" altLang="en-US" dirty="0" smtClean="0"/>
              <a:t>），进行压缩存储的时间复杂度为</a:t>
            </a:r>
            <a:r>
              <a:rPr lang="en-US" altLang="zh-CN" dirty="0" smtClean="0"/>
              <a:t>O</a:t>
            </a:r>
            <a:r>
              <a:rPr lang="zh-CN" altLang="en-US" dirty="0" smtClean="0"/>
              <a:t>（</a:t>
            </a:r>
            <a:r>
              <a:rPr lang="en-US" altLang="zh-CN" dirty="0" smtClean="0"/>
              <a:t>A.mu*B.nu</a:t>
            </a:r>
            <a:r>
              <a:rPr lang="zh-CN" altLang="en-US" dirty="0" smtClean="0"/>
              <a:t>），因此总的时间复杂度为</a:t>
            </a:r>
            <a:r>
              <a:rPr lang="en-US" altLang="zh-CN" dirty="0" smtClean="0"/>
              <a:t>O</a:t>
            </a:r>
            <a:r>
              <a:rPr lang="zh-CN" altLang="en-US" dirty="0" smtClean="0"/>
              <a:t>（</a:t>
            </a:r>
            <a:r>
              <a:rPr lang="en-US" altLang="zh-CN" dirty="0" smtClean="0"/>
              <a:t>A.mu*B.nu + A.tu*B.tu/B.mu</a:t>
            </a:r>
            <a:r>
              <a:rPr lang="zh-CN" altLang="en-US" dirty="0" smtClean="0"/>
              <a:t>）</a:t>
            </a:r>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pPr>
                <a:defRPr/>
              </a:pPr>
              <a:t>50</a:t>
            </a:fld>
            <a:endParaRPr lang="en-US"/>
          </a:p>
        </p:txBody>
      </p:sp>
    </p:spTree>
    <p:extLst>
      <p:ext uri="{BB962C8B-B14F-4D97-AF65-F5344CB8AC3E}">
        <p14:creationId xmlns:p14="http://schemas.microsoft.com/office/powerpoint/2010/main" val="350781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空表深度为</a:t>
            </a:r>
            <a:r>
              <a:rPr lang="en-US" altLang="zh-CN" dirty="0" smtClean="0"/>
              <a:t>1</a:t>
            </a:r>
            <a:r>
              <a:rPr lang="zh-CN" altLang="en-US" dirty="0" smtClean="0"/>
              <a:t>，（（））深度为</a:t>
            </a:r>
            <a:r>
              <a:rPr lang="en-US" altLang="zh-CN" dirty="0" smtClean="0"/>
              <a:t>2</a:t>
            </a:r>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pPr>
                <a:defRPr/>
              </a:pPr>
              <a:t>58</a:t>
            </a:fld>
            <a:endParaRPr lang="en-US"/>
          </a:p>
        </p:txBody>
      </p:sp>
    </p:spTree>
    <p:extLst>
      <p:ext uri="{BB962C8B-B14F-4D97-AF65-F5344CB8AC3E}">
        <p14:creationId xmlns:p14="http://schemas.microsoft.com/office/powerpoint/2010/main" val="218692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7F89B7-FC8B-45D8-8F8C-1037DC034326}" type="slidenum">
              <a:rPr lang="en-US" altLang="zh-CN" sz="1200"/>
              <a:pPr eaLnBrk="1" hangingPunct="1"/>
              <a:t>60</a:t>
            </a:fld>
            <a:endParaRPr lang="en-US" altLang="zh-CN"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4098337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7F89B7-FC8B-45D8-8F8C-1037DC034326}" type="slidenum">
              <a:rPr lang="en-US" altLang="zh-CN" sz="1200"/>
              <a:pPr eaLnBrk="1" hangingPunct="1"/>
              <a:t>61</a:t>
            </a:fld>
            <a:endParaRPr lang="en-US" altLang="zh-CN"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995220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81019" y="2386519"/>
            <a:ext cx="8231187" cy="0"/>
          </a:xfrm>
          <a:prstGeom prst="line">
            <a:avLst/>
          </a:prstGeom>
          <a:noFill/>
          <a:ln w="63500">
            <a:solidFill>
              <a:srgbClr val="808080"/>
            </a:solidFill>
            <a:round/>
            <a:headEnd/>
            <a:tailEnd/>
          </a:ln>
          <a:effectLst/>
        </p:spPr>
        <p:txBody>
          <a:bodyPr wrap="none" lIns="91411" tIns="45706" rIns="91411" bIns="45706" anchor="ctr"/>
          <a:lstStyle/>
          <a:p>
            <a:pPr algn="ctr">
              <a:defRPr/>
            </a:pPr>
            <a:endParaRPr lang="en-US"/>
          </a:p>
        </p:txBody>
      </p:sp>
      <p:sp>
        <p:nvSpPr>
          <p:cNvPr id="26626" name="Rectangle 2"/>
          <p:cNvSpPr>
            <a:spLocks noGrp="1" noChangeArrowheads="1"/>
          </p:cNvSpPr>
          <p:nvPr>
            <p:ph type="ctrTitle"/>
          </p:nvPr>
        </p:nvSpPr>
        <p:spPr>
          <a:xfrm>
            <a:off x="616479" y="127445"/>
            <a:ext cx="7772400" cy="1828800"/>
          </a:xfrm>
        </p:spPr>
        <p:txBody>
          <a:bodyPr/>
          <a:lstStyle>
            <a:lvl1pPr>
              <a:lnSpc>
                <a:spcPct val="120000"/>
              </a:lnSpc>
              <a:defRPr/>
            </a:lvl1pPr>
          </a:lstStyle>
          <a:p>
            <a:r>
              <a:rPr lang="en-US" dirty="0"/>
              <a:t>Click to edit Master title style</a:t>
            </a:r>
          </a:p>
        </p:txBody>
      </p:sp>
      <p:sp>
        <p:nvSpPr>
          <p:cNvPr id="26627" name="Rectangle 3"/>
          <p:cNvSpPr>
            <a:spLocks noGrp="1" noChangeArrowheads="1"/>
          </p:cNvSpPr>
          <p:nvPr>
            <p:ph type="subTitle" idx="1"/>
          </p:nvPr>
        </p:nvSpPr>
        <p:spPr>
          <a:xfrm>
            <a:off x="682625" y="3143758"/>
            <a:ext cx="7773988" cy="1870075"/>
          </a:xfrm>
        </p:spPr>
        <p:txBody>
          <a:bodyPr/>
          <a:lstStyle>
            <a:lvl1pPr marL="0" indent="0" algn="r">
              <a:buFontTx/>
              <a:buNone/>
              <a:defRPr/>
            </a:lvl1pPr>
          </a:lstStyle>
          <a:p>
            <a:r>
              <a:rPr lang="en-US" dirty="0"/>
              <a:t>Click to edit Master subtitle style</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15951" y="513779"/>
            <a:ext cx="1442466" cy="14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6" y="273050"/>
            <a:ext cx="2060575" cy="585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4500" y="273050"/>
            <a:ext cx="6029325" cy="585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5614" y="1047750"/>
            <a:ext cx="4038600" cy="5080000"/>
          </a:xfrm>
        </p:spPr>
        <p:txBody>
          <a:bodyPr/>
          <a:lstStyle/>
          <a:p>
            <a:pPr lvl="0"/>
            <a:endParaRPr lang="en-US" noProof="0" smtClean="0"/>
          </a:p>
        </p:txBody>
      </p:sp>
      <p:sp>
        <p:nvSpPr>
          <p:cNvPr id="4" name="Text Placeholder 3"/>
          <p:cNvSpPr>
            <a:spLocks noGrp="1"/>
          </p:cNvSpPr>
          <p:nvPr>
            <p:ph type="body" sz="half" idx="2"/>
          </p:nvPr>
        </p:nvSpPr>
        <p:spPr>
          <a:xfrm>
            <a:off x="4646614" y="1047750"/>
            <a:ext cx="4040187" cy="50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6614" y="1047750"/>
            <a:ext cx="4040187" cy="5080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5614" y="1047750"/>
            <a:ext cx="4038600" cy="5080000"/>
          </a:xfrm>
        </p:spPr>
        <p:txBody>
          <a:bodyPr/>
          <a:lstStyle/>
          <a:p>
            <a:pPr lvl="0"/>
            <a:endParaRPr lang="en-US" noProof="0" smtClean="0"/>
          </a:p>
        </p:txBody>
      </p:sp>
      <p:sp>
        <p:nvSpPr>
          <p:cNvPr id="4" name="Text Placeholder 3"/>
          <p:cNvSpPr>
            <a:spLocks noGrp="1"/>
          </p:cNvSpPr>
          <p:nvPr>
            <p:ph type="body" sz="half" idx="2"/>
          </p:nvPr>
        </p:nvSpPr>
        <p:spPr>
          <a:xfrm>
            <a:off x="4646614" y="1047750"/>
            <a:ext cx="4040187"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Media Placeholder 2"/>
          <p:cNvSpPr>
            <a:spLocks noGrp="1"/>
          </p:cNvSpPr>
          <p:nvPr>
            <p:ph type="media" sz="half" idx="1"/>
          </p:nvPr>
        </p:nvSpPr>
        <p:spPr>
          <a:xfrm>
            <a:off x="455614" y="1047750"/>
            <a:ext cx="4038600" cy="5080000"/>
          </a:xfrm>
        </p:spPr>
        <p:txBody>
          <a:bodyPr/>
          <a:lstStyle/>
          <a:p>
            <a:pPr lvl="0"/>
            <a:endParaRPr lang="en-US" noProof="0" smtClean="0"/>
          </a:p>
        </p:txBody>
      </p:sp>
      <p:sp>
        <p:nvSpPr>
          <p:cNvPr id="4" name="Text Placeholder 3"/>
          <p:cNvSpPr>
            <a:spLocks noGrp="1"/>
          </p:cNvSpPr>
          <p:nvPr>
            <p:ph type="body" sz="half" idx="2"/>
          </p:nvPr>
        </p:nvSpPr>
        <p:spPr>
          <a:xfrm>
            <a:off x="4646614" y="1047750"/>
            <a:ext cx="4040187"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5619" y="1047750"/>
            <a:ext cx="8231187" cy="5080000"/>
          </a:xfrm>
        </p:spPr>
        <p:txBody>
          <a:bodyPr/>
          <a:lstStyle/>
          <a:p>
            <a:pPr lvl="0"/>
            <a:endParaRPr lang="en-US" noProof="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44500" y="273051"/>
            <a:ext cx="8231188" cy="601663"/>
          </a:xfrm>
        </p:spPr>
        <p:txBody>
          <a:bodyPr/>
          <a:lstStyle/>
          <a:p>
            <a:r>
              <a:rPr lang="en-US" dirty="0" smtClean="0"/>
              <a:t>Click to edit Master title style</a:t>
            </a:r>
            <a:endParaRPr lang="en-US" dirty="0"/>
          </a:p>
        </p:txBody>
      </p:sp>
      <p:sp>
        <p:nvSpPr>
          <p:cNvPr id="3" name="Content Placeholder 2"/>
          <p:cNvSpPr>
            <a:spLocks noGrp="1"/>
          </p:cNvSpPr>
          <p:nvPr>
            <p:ph sz="quarter" idx="1"/>
          </p:nvPr>
        </p:nvSpPr>
        <p:spPr>
          <a:xfrm>
            <a:off x="455614" y="1047750"/>
            <a:ext cx="4038600"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4" y="1047750"/>
            <a:ext cx="4040187"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4" y="3663950"/>
            <a:ext cx="4038600"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6614" y="3663950"/>
            <a:ext cx="4040187"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9" y="1047750"/>
            <a:ext cx="8231187"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9" y="3663950"/>
            <a:ext cx="8231187"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4" y="1047750"/>
            <a:ext cx="4040187"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6614" y="1047750"/>
            <a:ext cx="4040187" cy="5080000"/>
          </a:xfrm>
        </p:spPr>
        <p:txBody>
          <a:bodyPr/>
          <a:lstStyle/>
          <a:p>
            <a:pPr lvl="0"/>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53"/>
            <a:ext cx="6400354" cy="1752451"/>
          </a:xfrm>
        </p:spPr>
        <p:txBody>
          <a:bodyPr/>
          <a:lstStyle>
            <a:lvl1pPr marL="0" indent="0" algn="ctr">
              <a:buNone/>
              <a:defRPr/>
            </a:lvl1pPr>
            <a:lvl2pPr marL="321357" indent="0" algn="ctr">
              <a:buNone/>
              <a:defRPr/>
            </a:lvl2pPr>
            <a:lvl3pPr marL="642717" indent="0" algn="ctr">
              <a:buNone/>
              <a:defRPr/>
            </a:lvl3pPr>
            <a:lvl4pPr marL="964075" indent="0" algn="ctr">
              <a:buNone/>
              <a:defRPr/>
            </a:lvl4pPr>
            <a:lvl5pPr marL="1285434" indent="0" algn="ctr">
              <a:buNone/>
              <a:defRPr/>
            </a:lvl5pPr>
            <a:lvl6pPr marL="1606794" indent="0" algn="ctr">
              <a:buNone/>
              <a:defRPr/>
            </a:lvl6pPr>
            <a:lvl7pPr marL="1928151" indent="0" algn="ctr">
              <a:buNone/>
              <a:defRPr/>
            </a:lvl7pPr>
            <a:lvl8pPr marL="2249511" indent="0" algn="ctr">
              <a:buNone/>
              <a:defRPr/>
            </a:lvl8pPr>
            <a:lvl9pPr marL="257087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F8385583-7E43-1140-99FE-6F62198334E4}" type="slidenum">
              <a:rPr lang="en-US">
                <a:latin typeface="Gill Sans"/>
              </a:rPr>
              <a:pPr/>
              <a:t>‹#›</a:t>
            </a:fld>
            <a:endParaRPr lang="en-US">
              <a:latin typeface="Gill Sans"/>
            </a:endParaRPr>
          </a:p>
        </p:txBody>
      </p:sp>
    </p:spTree>
    <p:extLst>
      <p:ext uri="{BB962C8B-B14F-4D97-AF65-F5344CB8AC3E}">
        <p14:creationId xmlns:p14="http://schemas.microsoft.com/office/powerpoint/2010/main" val="283434124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416DB7D-AD3B-5B43-8202-FC48D7CB85B7}" type="slidenum">
              <a:rPr lang="en-US">
                <a:latin typeface="Gill Sans"/>
              </a:rPr>
              <a:pPr/>
              <a:t>‹#›</a:t>
            </a:fld>
            <a:endParaRPr lang="en-US">
              <a:latin typeface="Gill Sans"/>
            </a:endParaRPr>
          </a:p>
        </p:txBody>
      </p:sp>
    </p:spTree>
    <p:extLst>
      <p:ext uri="{BB962C8B-B14F-4D97-AF65-F5344CB8AC3E}">
        <p14:creationId xmlns:p14="http://schemas.microsoft.com/office/powerpoint/2010/main" val="45039911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357" indent="0">
              <a:buNone/>
              <a:defRPr sz="1300"/>
            </a:lvl2pPr>
            <a:lvl3pPr marL="642717" indent="0">
              <a:buNone/>
              <a:defRPr sz="1100"/>
            </a:lvl3pPr>
            <a:lvl4pPr marL="964075" indent="0">
              <a:buNone/>
              <a:defRPr sz="1000"/>
            </a:lvl4pPr>
            <a:lvl5pPr marL="1285434" indent="0">
              <a:buNone/>
              <a:defRPr sz="1000"/>
            </a:lvl5pPr>
            <a:lvl6pPr marL="1606794" indent="0">
              <a:buNone/>
              <a:defRPr sz="1000"/>
            </a:lvl6pPr>
            <a:lvl7pPr marL="1928151" indent="0">
              <a:buNone/>
              <a:defRPr sz="1000"/>
            </a:lvl7pPr>
            <a:lvl8pPr marL="2249511" indent="0">
              <a:buNone/>
              <a:defRPr sz="1000"/>
            </a:lvl8pPr>
            <a:lvl9pPr marL="2570870" indent="0">
              <a:buNone/>
              <a:defRPr sz="10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8A5C8357-73BC-D847-B43B-BC5E78297C0F}" type="slidenum">
              <a:rPr lang="en-US">
                <a:latin typeface="Gill Sans"/>
              </a:rPr>
              <a:pPr/>
              <a:t>‹#›</a:t>
            </a:fld>
            <a:endParaRPr lang="en-US">
              <a:latin typeface="Gill Sans"/>
            </a:endParaRPr>
          </a:p>
        </p:txBody>
      </p:sp>
    </p:spTree>
    <p:extLst>
      <p:ext uri="{BB962C8B-B14F-4D97-AF65-F5344CB8AC3E}">
        <p14:creationId xmlns:p14="http://schemas.microsoft.com/office/powerpoint/2010/main" val="53508531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70" y="1946678"/>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1946678"/>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81D864E-04E5-164C-A16D-A17784FE02E0}" type="slidenum">
              <a:rPr lang="en-US">
                <a:latin typeface="Gill Sans"/>
              </a:rPr>
              <a:pPr/>
              <a:t>‹#›</a:t>
            </a:fld>
            <a:endParaRPr lang="en-US">
              <a:latin typeface="Gill Sans"/>
            </a:endParaRPr>
          </a:p>
        </p:txBody>
      </p:sp>
    </p:spTree>
    <p:extLst>
      <p:ext uri="{BB962C8B-B14F-4D97-AF65-F5344CB8AC3E}">
        <p14:creationId xmlns:p14="http://schemas.microsoft.com/office/powerpoint/2010/main" val="391046938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357" indent="0">
              <a:buNone/>
              <a:defRPr sz="1400" b="1"/>
            </a:lvl2pPr>
            <a:lvl3pPr marL="642717" indent="0">
              <a:buNone/>
              <a:defRPr sz="1300" b="1"/>
            </a:lvl3pPr>
            <a:lvl4pPr marL="964075" indent="0">
              <a:buNone/>
              <a:defRPr sz="1100" b="1"/>
            </a:lvl4pPr>
            <a:lvl5pPr marL="1285434" indent="0">
              <a:buNone/>
              <a:defRPr sz="1100" b="1"/>
            </a:lvl5pPr>
            <a:lvl6pPr marL="1606794" indent="0">
              <a:buNone/>
              <a:defRPr sz="1100" b="1"/>
            </a:lvl6pPr>
            <a:lvl7pPr marL="1928151" indent="0">
              <a:buNone/>
              <a:defRPr sz="1100" b="1"/>
            </a:lvl7pPr>
            <a:lvl8pPr marL="2249511" indent="0">
              <a:buNone/>
              <a:defRPr sz="1100" b="1"/>
            </a:lvl8pPr>
            <a:lvl9pPr marL="2570870"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357" indent="0">
              <a:buNone/>
              <a:defRPr sz="1400" b="1"/>
            </a:lvl2pPr>
            <a:lvl3pPr marL="642717" indent="0">
              <a:buNone/>
              <a:defRPr sz="1300" b="1"/>
            </a:lvl3pPr>
            <a:lvl4pPr marL="964075" indent="0">
              <a:buNone/>
              <a:defRPr sz="1100" b="1"/>
            </a:lvl4pPr>
            <a:lvl5pPr marL="1285434" indent="0">
              <a:buNone/>
              <a:defRPr sz="1100" b="1"/>
            </a:lvl5pPr>
            <a:lvl6pPr marL="1606794" indent="0">
              <a:buNone/>
              <a:defRPr sz="1100" b="1"/>
            </a:lvl6pPr>
            <a:lvl7pPr marL="1928151" indent="0">
              <a:buNone/>
              <a:defRPr sz="1100" b="1"/>
            </a:lvl7pPr>
            <a:lvl8pPr marL="2249511" indent="0">
              <a:buNone/>
              <a:defRPr sz="1100" b="1"/>
            </a:lvl8pPr>
            <a:lvl9pPr marL="2570870"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709EE76-076C-9C43-9A35-C1BED23B377E}" type="slidenum">
              <a:rPr lang="en-US">
                <a:latin typeface="Gill Sans"/>
              </a:rPr>
              <a:pPr/>
              <a:t>‹#›</a:t>
            </a:fld>
            <a:endParaRPr lang="en-US">
              <a:latin typeface="Gill Sans"/>
            </a:endParaRPr>
          </a:p>
        </p:txBody>
      </p:sp>
    </p:spTree>
    <p:extLst>
      <p:ext uri="{BB962C8B-B14F-4D97-AF65-F5344CB8AC3E}">
        <p14:creationId xmlns:p14="http://schemas.microsoft.com/office/powerpoint/2010/main" val="84723172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FC063CC-8538-DC48-A841-78CBE9D114E5}" type="slidenum">
              <a:rPr lang="en-US">
                <a:latin typeface="Gill Sans"/>
              </a:rPr>
              <a:pPr/>
              <a:t>‹#›</a:t>
            </a:fld>
            <a:endParaRPr lang="en-US">
              <a:latin typeface="Gill Sans"/>
            </a:endParaRPr>
          </a:p>
        </p:txBody>
      </p:sp>
    </p:spTree>
    <p:extLst>
      <p:ext uri="{BB962C8B-B14F-4D97-AF65-F5344CB8AC3E}">
        <p14:creationId xmlns:p14="http://schemas.microsoft.com/office/powerpoint/2010/main" val="221884500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CD6EADE-28A9-E145-A184-528DD4E96058}" type="slidenum">
              <a:rPr lang="en-US">
                <a:latin typeface="Gill Sans"/>
              </a:rPr>
              <a:pPr/>
              <a:t>‹#›</a:t>
            </a:fld>
            <a:endParaRPr lang="en-US">
              <a:latin typeface="Gill Sans"/>
            </a:endParaRPr>
          </a:p>
        </p:txBody>
      </p:sp>
    </p:spTree>
    <p:extLst>
      <p:ext uri="{BB962C8B-B14F-4D97-AF65-F5344CB8AC3E}">
        <p14:creationId xmlns:p14="http://schemas.microsoft.com/office/powerpoint/2010/main" val="142299121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3" y="273479"/>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53" y="1435448"/>
            <a:ext cx="3008189" cy="4690318"/>
          </a:xfrm>
        </p:spPr>
        <p:txBody>
          <a:bodyPr/>
          <a:lstStyle>
            <a:lvl1pPr marL="0" indent="0">
              <a:buNone/>
              <a:defRPr sz="1000"/>
            </a:lvl1pPr>
            <a:lvl2pPr marL="321357" indent="0">
              <a:buNone/>
              <a:defRPr sz="800"/>
            </a:lvl2pPr>
            <a:lvl3pPr marL="642717" indent="0">
              <a:buNone/>
              <a:defRPr sz="700"/>
            </a:lvl3pPr>
            <a:lvl4pPr marL="964075" indent="0">
              <a:buNone/>
              <a:defRPr sz="600"/>
            </a:lvl4pPr>
            <a:lvl5pPr marL="1285434" indent="0">
              <a:buNone/>
              <a:defRPr sz="600"/>
            </a:lvl5pPr>
            <a:lvl6pPr marL="1606794" indent="0">
              <a:buNone/>
              <a:defRPr sz="600"/>
            </a:lvl6pPr>
            <a:lvl7pPr marL="1928151" indent="0">
              <a:buNone/>
              <a:defRPr sz="600"/>
            </a:lvl7pPr>
            <a:lvl8pPr marL="2249511" indent="0">
              <a:buNone/>
              <a:defRPr sz="600"/>
            </a:lvl8pPr>
            <a:lvl9pPr marL="2570870" indent="0">
              <a:buNone/>
              <a:defRPr sz="6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BFFE3F-3E12-6140-A84B-72E8AFF5283F}" type="slidenum">
              <a:rPr lang="en-US">
                <a:latin typeface="Gill Sans"/>
              </a:rPr>
              <a:pPr/>
              <a:t>‹#›</a:t>
            </a:fld>
            <a:endParaRPr lang="en-US">
              <a:latin typeface="Gill Sans"/>
            </a:endParaRPr>
          </a:p>
        </p:txBody>
      </p:sp>
    </p:spTree>
    <p:extLst>
      <p:ext uri="{BB962C8B-B14F-4D97-AF65-F5344CB8AC3E}">
        <p14:creationId xmlns:p14="http://schemas.microsoft.com/office/powerpoint/2010/main" val="205332349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1"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41" y="612800"/>
            <a:ext cx="5486177" cy="4114354"/>
          </a:xfrm>
        </p:spPr>
        <p:txBody>
          <a:bodyPr/>
          <a:lstStyle>
            <a:lvl1pPr marL="0" indent="0">
              <a:buNone/>
              <a:defRPr sz="2200"/>
            </a:lvl1pPr>
            <a:lvl2pPr marL="321357" indent="0">
              <a:buNone/>
              <a:defRPr sz="2000"/>
            </a:lvl2pPr>
            <a:lvl3pPr marL="642717" indent="0">
              <a:buNone/>
              <a:defRPr sz="1700"/>
            </a:lvl3pPr>
            <a:lvl4pPr marL="964075" indent="0">
              <a:buNone/>
              <a:defRPr sz="1400"/>
            </a:lvl4pPr>
            <a:lvl5pPr marL="1285434" indent="0">
              <a:buNone/>
              <a:defRPr sz="1400"/>
            </a:lvl5pPr>
            <a:lvl6pPr marL="1606794" indent="0">
              <a:buNone/>
              <a:defRPr sz="1400"/>
            </a:lvl6pPr>
            <a:lvl7pPr marL="1928151" indent="0">
              <a:buNone/>
              <a:defRPr sz="1400"/>
            </a:lvl7pPr>
            <a:lvl8pPr marL="2249511" indent="0">
              <a:buNone/>
              <a:defRPr sz="1400"/>
            </a:lvl8pPr>
            <a:lvl9pPr marL="2570870" indent="0">
              <a:buNone/>
              <a:defRPr sz="1400"/>
            </a:lvl9pPr>
          </a:lstStyle>
          <a:p>
            <a:endParaRPr lang="en-US"/>
          </a:p>
        </p:txBody>
      </p:sp>
      <p:sp>
        <p:nvSpPr>
          <p:cNvPr id="4" name="Text Placeholder 3"/>
          <p:cNvSpPr>
            <a:spLocks noGrp="1"/>
          </p:cNvSpPr>
          <p:nvPr>
            <p:ph type="body" sz="half" idx="2"/>
          </p:nvPr>
        </p:nvSpPr>
        <p:spPr>
          <a:xfrm>
            <a:off x="1792641" y="5367860"/>
            <a:ext cx="5486177" cy="804788"/>
          </a:xfrm>
        </p:spPr>
        <p:txBody>
          <a:bodyPr/>
          <a:lstStyle>
            <a:lvl1pPr marL="0" indent="0">
              <a:buNone/>
              <a:defRPr sz="1000"/>
            </a:lvl1pPr>
            <a:lvl2pPr marL="321357" indent="0">
              <a:buNone/>
              <a:defRPr sz="800"/>
            </a:lvl2pPr>
            <a:lvl3pPr marL="642717" indent="0">
              <a:buNone/>
              <a:defRPr sz="700"/>
            </a:lvl3pPr>
            <a:lvl4pPr marL="964075" indent="0">
              <a:buNone/>
              <a:defRPr sz="600"/>
            </a:lvl4pPr>
            <a:lvl5pPr marL="1285434" indent="0">
              <a:buNone/>
              <a:defRPr sz="600"/>
            </a:lvl5pPr>
            <a:lvl6pPr marL="1606794" indent="0">
              <a:buNone/>
              <a:defRPr sz="600"/>
            </a:lvl6pPr>
            <a:lvl7pPr marL="1928151" indent="0">
              <a:buNone/>
              <a:defRPr sz="600"/>
            </a:lvl7pPr>
            <a:lvl8pPr marL="2249511" indent="0">
              <a:buNone/>
              <a:defRPr sz="600"/>
            </a:lvl8pPr>
            <a:lvl9pPr marL="2570870" indent="0">
              <a:buNone/>
              <a:defRPr sz="6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F97290B-B69A-274A-8813-36AEE292324C}" type="slidenum">
              <a:rPr lang="en-US">
                <a:latin typeface="Gill Sans"/>
              </a:rPr>
              <a:pPr/>
              <a:t>‹#›</a:t>
            </a:fld>
            <a:endParaRPr lang="en-US">
              <a:latin typeface="Gill Sans"/>
            </a:endParaRPr>
          </a:p>
        </p:txBody>
      </p:sp>
    </p:spTree>
    <p:extLst>
      <p:ext uri="{BB962C8B-B14F-4D97-AF65-F5344CB8AC3E}">
        <p14:creationId xmlns:p14="http://schemas.microsoft.com/office/powerpoint/2010/main" val="32150517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9"/>
            <a:ext cx="7772400" cy="1500187"/>
          </a:xfrm>
        </p:spPr>
        <p:txBody>
          <a:bodyPr anchor="b"/>
          <a:lstStyle>
            <a:lvl1pPr marL="0" indent="0">
              <a:buNone/>
              <a:defRPr sz="2000"/>
            </a:lvl1pPr>
            <a:lvl2pPr marL="457059" indent="0">
              <a:buNone/>
              <a:defRPr sz="1800"/>
            </a:lvl2pPr>
            <a:lvl3pPr marL="914118" indent="0">
              <a:buNone/>
              <a:defRPr sz="1600"/>
            </a:lvl3pPr>
            <a:lvl4pPr marL="1371180" indent="0">
              <a:buNone/>
              <a:defRPr sz="1400"/>
            </a:lvl4pPr>
            <a:lvl5pPr marL="1828239" indent="0">
              <a:buNone/>
              <a:defRPr sz="1400"/>
            </a:lvl5pPr>
            <a:lvl6pPr marL="2285298" indent="0">
              <a:buNone/>
              <a:defRPr sz="1400"/>
            </a:lvl6pPr>
            <a:lvl7pPr marL="2742360" indent="0">
              <a:buNone/>
              <a:defRPr sz="1400"/>
            </a:lvl7pPr>
            <a:lvl8pPr marL="3199416" indent="0">
              <a:buNone/>
              <a:defRPr sz="1400"/>
            </a:lvl8pPr>
            <a:lvl9pPr marL="3656478" indent="0">
              <a:buNone/>
              <a:defRPr sz="1400"/>
            </a:lvl9pPr>
          </a:lstStyle>
          <a:p>
            <a:pPr lvl="0"/>
            <a:r>
              <a:rPr lang="en-US" smtClean="0"/>
              <a:t>Click to edit Master text styles</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9B5230A-9B56-B14A-BE89-5C017FEC335C}" type="slidenum">
              <a:rPr lang="en-US">
                <a:latin typeface="Gill Sans"/>
              </a:rPr>
              <a:pPr/>
              <a:t>‹#›</a:t>
            </a:fld>
            <a:endParaRPr lang="en-US">
              <a:latin typeface="Gill Sans"/>
            </a:endParaRPr>
          </a:p>
        </p:txBody>
      </p:sp>
    </p:spTree>
    <p:extLst>
      <p:ext uri="{BB962C8B-B14F-4D97-AF65-F5344CB8AC3E}">
        <p14:creationId xmlns:p14="http://schemas.microsoft.com/office/powerpoint/2010/main" val="424126153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75"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CBFF9E5-D85C-5B4C-B719-BE7FB8E6B652}" type="slidenum">
              <a:rPr lang="en-US">
                <a:latin typeface="Gill Sans"/>
              </a:rPr>
              <a:pPr/>
              <a:t>‹#›</a:t>
            </a:fld>
            <a:endParaRPr lang="en-US">
              <a:latin typeface="Gill Sans"/>
            </a:endParaRPr>
          </a:p>
        </p:txBody>
      </p:sp>
    </p:spTree>
    <p:extLst>
      <p:ext uri="{BB962C8B-B14F-4D97-AF65-F5344CB8AC3E}">
        <p14:creationId xmlns:p14="http://schemas.microsoft.com/office/powerpoint/2010/main" val="30920723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4" y="1047750"/>
            <a:ext cx="403860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4" y="1047750"/>
            <a:ext cx="4040187"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59" indent="0">
              <a:buNone/>
              <a:defRPr sz="2000" b="1"/>
            </a:lvl2pPr>
            <a:lvl3pPr marL="914118" indent="0">
              <a:buNone/>
              <a:defRPr sz="1800" b="1"/>
            </a:lvl3pPr>
            <a:lvl4pPr marL="1371180" indent="0">
              <a:buNone/>
              <a:defRPr sz="1600" b="1"/>
            </a:lvl4pPr>
            <a:lvl5pPr marL="1828239" indent="0">
              <a:buNone/>
              <a:defRPr sz="1600" b="1"/>
            </a:lvl5pPr>
            <a:lvl6pPr marL="2285298" indent="0">
              <a:buNone/>
              <a:defRPr sz="1600" b="1"/>
            </a:lvl6pPr>
            <a:lvl7pPr marL="2742360" indent="0">
              <a:buNone/>
              <a:defRPr sz="1600" b="1"/>
            </a:lvl7pPr>
            <a:lvl8pPr marL="3199416" indent="0">
              <a:buNone/>
              <a:defRPr sz="1600" b="1"/>
            </a:lvl8pPr>
            <a:lvl9pPr marL="36564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59" indent="0">
              <a:buNone/>
              <a:defRPr sz="2000" b="1"/>
            </a:lvl2pPr>
            <a:lvl3pPr marL="914118" indent="0">
              <a:buNone/>
              <a:defRPr sz="1800" b="1"/>
            </a:lvl3pPr>
            <a:lvl4pPr marL="1371180" indent="0">
              <a:buNone/>
              <a:defRPr sz="1600" b="1"/>
            </a:lvl4pPr>
            <a:lvl5pPr marL="1828239" indent="0">
              <a:buNone/>
              <a:defRPr sz="1600" b="1"/>
            </a:lvl5pPr>
            <a:lvl6pPr marL="2285298" indent="0">
              <a:buNone/>
              <a:defRPr sz="1600" b="1"/>
            </a:lvl6pPr>
            <a:lvl7pPr marL="2742360" indent="0">
              <a:buNone/>
              <a:defRPr sz="1600" b="1"/>
            </a:lvl7pPr>
            <a:lvl8pPr marL="3199416" indent="0">
              <a:buNone/>
              <a:defRPr sz="1600" b="1"/>
            </a:lvl8pPr>
            <a:lvl9pPr marL="36564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59" indent="0">
              <a:buNone/>
              <a:defRPr sz="1200"/>
            </a:lvl2pPr>
            <a:lvl3pPr marL="914118" indent="0">
              <a:buNone/>
              <a:defRPr sz="1000"/>
            </a:lvl3pPr>
            <a:lvl4pPr marL="1371180" indent="0">
              <a:buNone/>
              <a:defRPr sz="900"/>
            </a:lvl4pPr>
            <a:lvl5pPr marL="1828239" indent="0">
              <a:buNone/>
              <a:defRPr sz="900"/>
            </a:lvl5pPr>
            <a:lvl6pPr marL="2285298" indent="0">
              <a:buNone/>
              <a:defRPr sz="900"/>
            </a:lvl6pPr>
            <a:lvl7pPr marL="2742360" indent="0">
              <a:buNone/>
              <a:defRPr sz="900"/>
            </a:lvl7pPr>
            <a:lvl8pPr marL="3199416" indent="0">
              <a:buNone/>
              <a:defRPr sz="900"/>
            </a:lvl8pPr>
            <a:lvl9pPr marL="3656478"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8" indent="0">
              <a:buNone/>
              <a:defRPr sz="2400"/>
            </a:lvl3pPr>
            <a:lvl4pPr marL="1371180" indent="0">
              <a:buNone/>
              <a:defRPr sz="2000"/>
            </a:lvl4pPr>
            <a:lvl5pPr marL="1828239" indent="0">
              <a:buNone/>
              <a:defRPr sz="2000"/>
            </a:lvl5pPr>
            <a:lvl6pPr marL="2285298" indent="0">
              <a:buNone/>
              <a:defRPr sz="2000"/>
            </a:lvl6pPr>
            <a:lvl7pPr marL="2742360" indent="0">
              <a:buNone/>
              <a:defRPr sz="2000"/>
            </a:lvl7pPr>
            <a:lvl8pPr marL="3199416" indent="0">
              <a:buNone/>
              <a:defRPr sz="2000"/>
            </a:lvl8pPr>
            <a:lvl9pPr marL="3656478"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8" indent="0">
              <a:buNone/>
              <a:defRPr sz="1000"/>
            </a:lvl3pPr>
            <a:lvl4pPr marL="1371180" indent="0">
              <a:buNone/>
              <a:defRPr sz="900"/>
            </a:lvl4pPr>
            <a:lvl5pPr marL="1828239" indent="0">
              <a:buNone/>
              <a:defRPr sz="900"/>
            </a:lvl5pPr>
            <a:lvl6pPr marL="2285298" indent="0">
              <a:buNone/>
              <a:defRPr sz="900"/>
            </a:lvl6pPr>
            <a:lvl7pPr marL="2742360" indent="0">
              <a:buNone/>
              <a:defRPr sz="900"/>
            </a:lvl7pPr>
            <a:lvl8pPr marL="3199416" indent="0">
              <a:buNone/>
              <a:defRPr sz="900"/>
            </a:lvl8pPr>
            <a:lvl9pPr marL="3656478"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3"/>
          <p:cNvSpPr>
            <a:spLocks noGrp="1" noChangeArrowheads="1"/>
          </p:cNvSpPr>
          <p:nvPr>
            <p:ph type="title"/>
          </p:nvPr>
        </p:nvSpPr>
        <p:spPr bwMode="auto">
          <a:xfrm>
            <a:off x="444500" y="273051"/>
            <a:ext cx="8231188" cy="601663"/>
          </a:xfrm>
          <a:prstGeom prst="rect">
            <a:avLst/>
          </a:prstGeom>
          <a:noFill/>
          <a:ln w="9525">
            <a:noFill/>
            <a:miter lim="800000"/>
            <a:headEnd/>
            <a:tailEnd/>
          </a:ln>
        </p:spPr>
        <p:txBody>
          <a:bodyPr vert="horz" wrap="square" lIns="91411" tIns="45706" rIns="91411" bIns="45706" numCol="1" anchor="b" anchorCtr="0" compatLnSpc="1">
            <a:prstTxWarp prst="textNoShape">
              <a:avLst/>
            </a:prstTxWarp>
          </a:bodyPr>
          <a:lstStyle/>
          <a:p>
            <a:pPr lvl="0"/>
            <a:r>
              <a:rPr lang="en-US" dirty="0"/>
              <a:t>Click to edit Master title style</a:t>
            </a:r>
          </a:p>
        </p:txBody>
      </p:sp>
      <p:sp>
        <p:nvSpPr>
          <p:cNvPr id="1027" name="Rectangle 44"/>
          <p:cNvSpPr>
            <a:spLocks noGrp="1" noChangeArrowheads="1"/>
          </p:cNvSpPr>
          <p:nvPr>
            <p:ph type="body" idx="1"/>
          </p:nvPr>
        </p:nvSpPr>
        <p:spPr bwMode="auto">
          <a:xfrm>
            <a:off x="455619" y="1047750"/>
            <a:ext cx="8231187" cy="5080000"/>
          </a:xfrm>
          <a:prstGeom prst="rect">
            <a:avLst/>
          </a:prstGeom>
          <a:noFill/>
          <a:ln w="9525">
            <a:noFill/>
            <a:miter lim="800000"/>
            <a:headEnd/>
            <a:tailEnd/>
          </a:ln>
        </p:spPr>
        <p:txBody>
          <a:bodyPr vert="horz" wrap="square" lIns="91411" tIns="45706" rIns="91411" bIns="45706"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69" name="Line 45"/>
          <p:cNvSpPr>
            <a:spLocks noChangeShapeType="1"/>
          </p:cNvSpPr>
          <p:nvPr userDrawn="1"/>
        </p:nvSpPr>
        <p:spPr bwMode="auto">
          <a:xfrm>
            <a:off x="455619" y="6172200"/>
            <a:ext cx="8231187" cy="0"/>
          </a:xfrm>
          <a:prstGeom prst="line">
            <a:avLst/>
          </a:prstGeom>
          <a:noFill/>
          <a:ln w="25400">
            <a:solidFill>
              <a:schemeClr val="tx1"/>
            </a:solidFill>
            <a:round/>
            <a:headEnd/>
            <a:tailEnd/>
          </a:ln>
          <a:effectLst/>
        </p:spPr>
        <p:txBody>
          <a:bodyPr wrap="none" lIns="91411" tIns="45706" rIns="91411" bIns="45706" anchor="ctr"/>
          <a:lstStyle/>
          <a:p>
            <a:pPr algn="ctr">
              <a:defRPr/>
            </a:pPr>
            <a:endParaRPr lang="en-US"/>
          </a:p>
        </p:txBody>
      </p:sp>
      <p:sp>
        <p:nvSpPr>
          <p:cNvPr id="1070" name="Line 46"/>
          <p:cNvSpPr>
            <a:spLocks noChangeShapeType="1"/>
          </p:cNvSpPr>
          <p:nvPr userDrawn="1"/>
        </p:nvSpPr>
        <p:spPr bwMode="auto">
          <a:xfrm>
            <a:off x="444500" y="950913"/>
            <a:ext cx="8231188" cy="0"/>
          </a:xfrm>
          <a:prstGeom prst="line">
            <a:avLst/>
          </a:prstGeom>
          <a:noFill/>
          <a:ln w="63500">
            <a:solidFill>
              <a:srgbClr val="808080"/>
            </a:solidFill>
            <a:round/>
            <a:headEnd/>
            <a:tailEnd/>
          </a:ln>
          <a:effectLst/>
        </p:spPr>
        <p:txBody>
          <a:bodyPr wrap="none" lIns="91411" tIns="45706" rIns="91411" bIns="45706" anchor="ctr"/>
          <a:lstStyle/>
          <a:p>
            <a:pPr algn="ctr">
              <a:defRPr/>
            </a:pPr>
            <a:endParaRPr lang="en-US"/>
          </a:p>
        </p:txBody>
      </p:sp>
      <p:pic>
        <p:nvPicPr>
          <p:cNvPr id="6" name="Picture 2"/>
          <p:cNvPicPr>
            <a:picLocks noChangeAspect="1"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6" r:id="rId1"/>
    <p:sldLayoutId id="2147484527" r:id="rId2"/>
    <p:sldLayoutId id="2147484528" r:id="rId3"/>
    <p:sldLayoutId id="2147484529" r:id="rId4"/>
    <p:sldLayoutId id="2147484530" r:id="rId5"/>
    <p:sldLayoutId id="2147484531" r:id="rId6"/>
    <p:sldLayoutId id="2147484532" r:id="rId7"/>
    <p:sldLayoutId id="2147484533" r:id="rId8"/>
    <p:sldLayoutId id="2147484534" r:id="rId9"/>
    <p:sldLayoutId id="2147484535" r:id="rId10"/>
    <p:sldLayoutId id="2147484536" r:id="rId11"/>
    <p:sldLayoutId id="2147484537" r:id="rId12"/>
    <p:sldLayoutId id="2147484538" r:id="rId13"/>
    <p:sldLayoutId id="2147484539" r:id="rId14"/>
    <p:sldLayoutId id="2147484540" r:id="rId15"/>
    <p:sldLayoutId id="2147484541" r:id="rId16"/>
    <p:sldLayoutId id="2147484542" r:id="rId17"/>
    <p:sldLayoutId id="2147484543" r:id="rId18"/>
    <p:sldLayoutId id="2147484544" r:id="rId19"/>
    <p:sldLayoutId id="2147484545" r:id="rId20"/>
  </p:sldLayoutIdLst>
  <p:timing>
    <p:tnLst>
      <p:par>
        <p:cTn id="1" dur="indefinite" restart="never" nodeType="tmRoot"/>
      </p:par>
    </p:tnLst>
  </p:timing>
  <p:hf sldNum="0" hdr="0" ftr="0" dt="0"/>
  <p:txStyles>
    <p:titleStyle>
      <a:lvl1pPr algn="l" rtl="0" eaLnBrk="0" fontAlgn="base" hangingPunct="0">
        <a:lnSpc>
          <a:spcPts val="4000"/>
        </a:lnSpc>
        <a:spcBef>
          <a:spcPct val="0"/>
        </a:spcBef>
        <a:spcAft>
          <a:spcPct val="0"/>
        </a:spcAft>
        <a:defRPr sz="3600" b="1">
          <a:solidFill>
            <a:srgbClr val="000090"/>
          </a:solidFill>
          <a:latin typeface="+mj-lt"/>
          <a:ea typeface="ＭＳ Ｐゴシック" charset="-128"/>
          <a:cs typeface="ＭＳ Ｐゴシック" charset="-128"/>
        </a:defRPr>
      </a:lvl1pPr>
      <a:lvl2pPr algn="l" rtl="0" eaLnBrk="0" fontAlgn="base" hangingPunct="0">
        <a:lnSpc>
          <a:spcPts val="4000"/>
        </a:lnSpc>
        <a:spcBef>
          <a:spcPct val="0"/>
        </a:spcBef>
        <a:spcAft>
          <a:spcPct val="0"/>
        </a:spcAft>
        <a:defRPr sz="3200" b="1">
          <a:solidFill>
            <a:srgbClr val="993333"/>
          </a:solidFill>
          <a:latin typeface="Arial" charset="0"/>
          <a:ea typeface="ＭＳ Ｐゴシック" charset="-128"/>
          <a:cs typeface="ＭＳ Ｐゴシック" charset="-128"/>
        </a:defRPr>
      </a:lvl2pPr>
      <a:lvl3pPr algn="l" rtl="0" eaLnBrk="0" fontAlgn="base" hangingPunct="0">
        <a:lnSpc>
          <a:spcPts val="4000"/>
        </a:lnSpc>
        <a:spcBef>
          <a:spcPct val="0"/>
        </a:spcBef>
        <a:spcAft>
          <a:spcPct val="0"/>
        </a:spcAft>
        <a:defRPr sz="3200" b="1">
          <a:solidFill>
            <a:srgbClr val="993333"/>
          </a:solidFill>
          <a:latin typeface="Arial" charset="0"/>
          <a:ea typeface="ＭＳ Ｐゴシック" charset="-128"/>
          <a:cs typeface="ＭＳ Ｐゴシック" charset="-128"/>
        </a:defRPr>
      </a:lvl3pPr>
      <a:lvl4pPr algn="l" rtl="0" eaLnBrk="0" fontAlgn="base" hangingPunct="0">
        <a:lnSpc>
          <a:spcPts val="4000"/>
        </a:lnSpc>
        <a:spcBef>
          <a:spcPct val="0"/>
        </a:spcBef>
        <a:spcAft>
          <a:spcPct val="0"/>
        </a:spcAft>
        <a:defRPr sz="3200" b="1">
          <a:solidFill>
            <a:srgbClr val="993333"/>
          </a:solidFill>
          <a:latin typeface="Arial" charset="0"/>
          <a:ea typeface="ＭＳ Ｐゴシック" charset="-128"/>
          <a:cs typeface="ＭＳ Ｐゴシック" charset="-128"/>
        </a:defRPr>
      </a:lvl4pPr>
      <a:lvl5pPr algn="l" rtl="0" eaLnBrk="0" fontAlgn="base" hangingPunct="0">
        <a:lnSpc>
          <a:spcPts val="4000"/>
        </a:lnSpc>
        <a:spcBef>
          <a:spcPct val="0"/>
        </a:spcBef>
        <a:spcAft>
          <a:spcPct val="0"/>
        </a:spcAft>
        <a:defRPr sz="3200" b="1">
          <a:solidFill>
            <a:srgbClr val="993333"/>
          </a:solidFill>
          <a:latin typeface="Arial" charset="0"/>
          <a:ea typeface="ＭＳ Ｐゴシック" charset="-128"/>
          <a:cs typeface="ＭＳ Ｐゴシック" charset="-128"/>
        </a:defRPr>
      </a:lvl5pPr>
      <a:lvl6pPr marL="457059" algn="l" rtl="0" eaLnBrk="0" fontAlgn="base" hangingPunct="0">
        <a:lnSpc>
          <a:spcPts val="4000"/>
        </a:lnSpc>
        <a:spcBef>
          <a:spcPct val="0"/>
        </a:spcBef>
        <a:spcAft>
          <a:spcPct val="0"/>
        </a:spcAft>
        <a:defRPr sz="3200" b="1">
          <a:solidFill>
            <a:srgbClr val="993333"/>
          </a:solidFill>
          <a:latin typeface="Arial" charset="0"/>
        </a:defRPr>
      </a:lvl6pPr>
      <a:lvl7pPr marL="914118" algn="l" rtl="0" eaLnBrk="0" fontAlgn="base" hangingPunct="0">
        <a:lnSpc>
          <a:spcPts val="4000"/>
        </a:lnSpc>
        <a:spcBef>
          <a:spcPct val="0"/>
        </a:spcBef>
        <a:spcAft>
          <a:spcPct val="0"/>
        </a:spcAft>
        <a:defRPr sz="3200" b="1">
          <a:solidFill>
            <a:srgbClr val="993333"/>
          </a:solidFill>
          <a:latin typeface="Arial" charset="0"/>
        </a:defRPr>
      </a:lvl7pPr>
      <a:lvl8pPr marL="1371180" algn="l" rtl="0" eaLnBrk="0" fontAlgn="base" hangingPunct="0">
        <a:lnSpc>
          <a:spcPts val="4000"/>
        </a:lnSpc>
        <a:spcBef>
          <a:spcPct val="0"/>
        </a:spcBef>
        <a:spcAft>
          <a:spcPct val="0"/>
        </a:spcAft>
        <a:defRPr sz="3200" b="1">
          <a:solidFill>
            <a:srgbClr val="993333"/>
          </a:solidFill>
          <a:latin typeface="Arial" charset="0"/>
        </a:defRPr>
      </a:lvl8pPr>
      <a:lvl9pPr marL="1828239" algn="l" rtl="0" eaLnBrk="0" fontAlgn="base" hangingPunct="0">
        <a:lnSpc>
          <a:spcPts val="4000"/>
        </a:lnSpc>
        <a:spcBef>
          <a:spcPct val="0"/>
        </a:spcBef>
        <a:spcAft>
          <a:spcPct val="0"/>
        </a:spcAft>
        <a:defRPr sz="3200" b="1">
          <a:solidFill>
            <a:srgbClr val="993333"/>
          </a:solidFill>
          <a:latin typeface="Arial" charset="0"/>
        </a:defRPr>
      </a:lvl9pPr>
    </p:titleStyle>
    <p:bodyStyle>
      <a:lvl1pPr marL="230116" indent="-230116" algn="l" rtl="0" eaLnBrk="0" fontAlgn="base" hangingPunct="0">
        <a:spcBef>
          <a:spcPct val="50000"/>
        </a:spcBef>
        <a:spcAft>
          <a:spcPct val="0"/>
        </a:spcAft>
        <a:buClr>
          <a:srgbClr val="000090"/>
        </a:buClr>
        <a:buChar char="•"/>
        <a:defRPr sz="2400">
          <a:solidFill>
            <a:schemeClr val="tx1"/>
          </a:solidFill>
          <a:latin typeface="+mj-lt"/>
          <a:ea typeface="ＭＳ Ｐゴシック" charset="-128"/>
          <a:cs typeface="ＭＳ Ｐゴシック" charset="-128"/>
        </a:defRPr>
      </a:lvl1pPr>
      <a:lvl2pPr marL="742722" indent="-285662" algn="l" rtl="0" eaLnBrk="0" fontAlgn="base" hangingPunct="0">
        <a:spcBef>
          <a:spcPct val="30000"/>
        </a:spcBef>
        <a:spcAft>
          <a:spcPct val="0"/>
        </a:spcAft>
        <a:buClr>
          <a:srgbClr val="000090"/>
        </a:buClr>
        <a:buSzPct val="80000"/>
        <a:buFont typeface="Wingdings" charset="2"/>
        <a:buChar char="§"/>
        <a:defRPr sz="2200">
          <a:solidFill>
            <a:schemeClr val="tx1"/>
          </a:solidFill>
          <a:latin typeface="+mj-lt"/>
          <a:ea typeface="ＭＳ Ｐゴシック" charset="-128"/>
        </a:defRPr>
      </a:lvl2pPr>
      <a:lvl3pPr marL="1142647" indent="-228529" algn="l" rtl="0" eaLnBrk="0" fontAlgn="base" hangingPunct="0">
        <a:spcBef>
          <a:spcPct val="20000"/>
        </a:spcBef>
        <a:spcAft>
          <a:spcPct val="0"/>
        </a:spcAft>
        <a:buClr>
          <a:srgbClr val="000090"/>
        </a:buClr>
        <a:buSzPct val="70000"/>
        <a:buFont typeface="Wingdings" charset="2"/>
        <a:buChar char="w"/>
        <a:defRPr sz="2000">
          <a:solidFill>
            <a:schemeClr val="tx1"/>
          </a:solidFill>
          <a:latin typeface="+mj-lt"/>
          <a:ea typeface="ＭＳ Ｐゴシック" charset="-128"/>
        </a:defRPr>
      </a:lvl3pPr>
      <a:lvl4pPr marL="1599708" indent="-228529" algn="l" rtl="0" eaLnBrk="0" fontAlgn="base" hangingPunct="0">
        <a:spcBef>
          <a:spcPct val="20000"/>
        </a:spcBef>
        <a:spcAft>
          <a:spcPct val="0"/>
        </a:spcAft>
        <a:defRPr sz="2300">
          <a:solidFill>
            <a:schemeClr val="tx1"/>
          </a:solidFill>
          <a:latin typeface="+mn-lt"/>
          <a:ea typeface="ＭＳ Ｐゴシック" charset="-128"/>
        </a:defRPr>
      </a:lvl4pPr>
      <a:lvl5pPr marL="2056770" indent="-228529" algn="l" rtl="0" eaLnBrk="0" fontAlgn="base" hangingPunct="0">
        <a:spcBef>
          <a:spcPct val="20000"/>
        </a:spcBef>
        <a:spcAft>
          <a:spcPct val="0"/>
        </a:spcAft>
        <a:buChar char="»"/>
        <a:defRPr sz="2300">
          <a:solidFill>
            <a:schemeClr val="tx1"/>
          </a:solidFill>
          <a:latin typeface="+mn-lt"/>
          <a:ea typeface="ＭＳ Ｐゴシック" charset="-128"/>
        </a:defRPr>
      </a:lvl5pPr>
      <a:lvl6pPr marL="2513830" indent="-228529" algn="l" rtl="0" eaLnBrk="0" fontAlgn="base" hangingPunct="0">
        <a:spcBef>
          <a:spcPct val="20000"/>
        </a:spcBef>
        <a:spcAft>
          <a:spcPct val="0"/>
        </a:spcAft>
        <a:buChar char="»"/>
        <a:defRPr sz="2300">
          <a:solidFill>
            <a:schemeClr val="tx1"/>
          </a:solidFill>
          <a:latin typeface="+mn-lt"/>
        </a:defRPr>
      </a:lvl6pPr>
      <a:lvl7pPr marL="2970888" indent="-228529" algn="l" rtl="0" eaLnBrk="0" fontAlgn="base" hangingPunct="0">
        <a:spcBef>
          <a:spcPct val="20000"/>
        </a:spcBef>
        <a:spcAft>
          <a:spcPct val="0"/>
        </a:spcAft>
        <a:buChar char="»"/>
        <a:defRPr sz="2300">
          <a:solidFill>
            <a:schemeClr val="tx1"/>
          </a:solidFill>
          <a:latin typeface="+mn-lt"/>
        </a:defRPr>
      </a:lvl7pPr>
      <a:lvl8pPr marL="3427949" indent="-228529" algn="l" rtl="0" eaLnBrk="0" fontAlgn="base" hangingPunct="0">
        <a:spcBef>
          <a:spcPct val="20000"/>
        </a:spcBef>
        <a:spcAft>
          <a:spcPct val="0"/>
        </a:spcAft>
        <a:buChar char="»"/>
        <a:defRPr sz="2300">
          <a:solidFill>
            <a:schemeClr val="tx1"/>
          </a:solidFill>
          <a:latin typeface="+mn-lt"/>
        </a:defRPr>
      </a:lvl8pPr>
      <a:lvl9pPr marL="3885006" indent="-228529" algn="l" rtl="0" eaLnBrk="0" fontAlgn="base" hangingPunct="0">
        <a:spcBef>
          <a:spcPct val="20000"/>
        </a:spcBef>
        <a:spcAft>
          <a:spcPct val="0"/>
        </a:spcAft>
        <a:buChar char="»"/>
        <a:defRPr sz="2300">
          <a:solidFill>
            <a:schemeClr val="tx1"/>
          </a:solidFill>
          <a:latin typeface="+mn-lt"/>
        </a:defRPr>
      </a:lvl9pPr>
    </p:bodyStyle>
    <p:otherStyle>
      <a:defPPr>
        <a:defRPr lang="en-US"/>
      </a:defPPr>
      <a:lvl1pPr marL="0" algn="l" defTabSz="914118" rtl="0" eaLnBrk="1" latinLnBrk="0" hangingPunct="1">
        <a:defRPr sz="1800" kern="1200">
          <a:solidFill>
            <a:schemeClr val="tx1"/>
          </a:solidFill>
          <a:latin typeface="+mn-lt"/>
          <a:ea typeface="+mn-ea"/>
          <a:cs typeface="+mn-cs"/>
        </a:defRPr>
      </a:lvl1pPr>
      <a:lvl2pPr marL="457059" algn="l" defTabSz="914118" rtl="0" eaLnBrk="1" latinLnBrk="0" hangingPunct="1">
        <a:defRPr sz="1800" kern="1200">
          <a:solidFill>
            <a:schemeClr val="tx1"/>
          </a:solidFill>
          <a:latin typeface="+mn-lt"/>
          <a:ea typeface="+mn-ea"/>
          <a:cs typeface="+mn-cs"/>
        </a:defRPr>
      </a:lvl2pPr>
      <a:lvl3pPr marL="914118" algn="l" defTabSz="914118" rtl="0" eaLnBrk="1" latinLnBrk="0" hangingPunct="1">
        <a:defRPr sz="1800" kern="1200">
          <a:solidFill>
            <a:schemeClr val="tx1"/>
          </a:solidFill>
          <a:latin typeface="+mn-lt"/>
          <a:ea typeface="+mn-ea"/>
          <a:cs typeface="+mn-cs"/>
        </a:defRPr>
      </a:lvl3pPr>
      <a:lvl4pPr marL="1371180" algn="l" defTabSz="914118" rtl="0" eaLnBrk="1" latinLnBrk="0" hangingPunct="1">
        <a:defRPr sz="1800" kern="1200">
          <a:solidFill>
            <a:schemeClr val="tx1"/>
          </a:solidFill>
          <a:latin typeface="+mn-lt"/>
          <a:ea typeface="+mn-ea"/>
          <a:cs typeface="+mn-cs"/>
        </a:defRPr>
      </a:lvl4pPr>
      <a:lvl5pPr marL="1828239" algn="l" defTabSz="914118" rtl="0" eaLnBrk="1" latinLnBrk="0" hangingPunct="1">
        <a:defRPr sz="1800" kern="1200">
          <a:solidFill>
            <a:schemeClr val="tx1"/>
          </a:solidFill>
          <a:latin typeface="+mn-lt"/>
          <a:ea typeface="+mn-ea"/>
          <a:cs typeface="+mn-cs"/>
        </a:defRPr>
      </a:lvl5pPr>
      <a:lvl6pPr marL="2285298" algn="l" defTabSz="914118" rtl="0" eaLnBrk="1" latinLnBrk="0" hangingPunct="1">
        <a:defRPr sz="1800" kern="1200">
          <a:solidFill>
            <a:schemeClr val="tx1"/>
          </a:solidFill>
          <a:latin typeface="+mn-lt"/>
          <a:ea typeface="+mn-ea"/>
          <a:cs typeface="+mn-cs"/>
        </a:defRPr>
      </a:lvl6pPr>
      <a:lvl7pPr marL="2742360" algn="l" defTabSz="914118" rtl="0" eaLnBrk="1" latinLnBrk="0" hangingPunct="1">
        <a:defRPr sz="1800" kern="1200">
          <a:solidFill>
            <a:schemeClr val="tx1"/>
          </a:solidFill>
          <a:latin typeface="+mn-lt"/>
          <a:ea typeface="+mn-ea"/>
          <a:cs typeface="+mn-cs"/>
        </a:defRPr>
      </a:lvl7pPr>
      <a:lvl8pPr marL="3199416" algn="l" defTabSz="914118" rtl="0" eaLnBrk="1" latinLnBrk="0" hangingPunct="1">
        <a:defRPr sz="1800" kern="1200">
          <a:solidFill>
            <a:schemeClr val="tx1"/>
          </a:solidFill>
          <a:latin typeface="+mn-lt"/>
          <a:ea typeface="+mn-ea"/>
          <a:cs typeface="+mn-cs"/>
        </a:defRPr>
      </a:lvl8pPr>
      <a:lvl9pPr marL="3656478" algn="l" defTabSz="91411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892975" y="178594"/>
            <a:ext cx="7358063"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5705" tIns="35705" rIns="35705" bIns="35705" numCol="1" anchor="ctr" anchorCtr="0" compatLnSpc="1">
            <a:prstTxWarp prst="textNoShape">
              <a:avLst/>
            </a:prstTxWarp>
          </a:bodyPr>
          <a:lstStyle/>
          <a:p>
            <a:pPr lvl="0"/>
            <a:r>
              <a:rPr lang="en-US">
                <a:sym typeface="Gill Sans" charset="0"/>
              </a:rPr>
              <a:t>Click to edit Master title style</a:t>
            </a:r>
          </a:p>
        </p:txBody>
      </p:sp>
      <p:sp>
        <p:nvSpPr>
          <p:cNvPr id="4098" name="Rectangle 2"/>
          <p:cNvSpPr>
            <a:spLocks noGrp="1" noChangeArrowheads="1"/>
          </p:cNvSpPr>
          <p:nvPr>
            <p:ph type="body" idx="1"/>
          </p:nvPr>
        </p:nvSpPr>
        <p:spPr bwMode="auto">
          <a:xfrm>
            <a:off x="892975" y="1946678"/>
            <a:ext cx="7358063" cy="4018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5705" tIns="35705" rIns="35705" bIns="35705"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4099" name="Text Box 3"/>
          <p:cNvSpPr txBox="1">
            <a:spLocks noGrp="1" noChangeArrowheads="1"/>
          </p:cNvSpPr>
          <p:nvPr>
            <p:ph type="sldNum" sz="quarter" idx="4"/>
          </p:nvPr>
        </p:nvSpPr>
        <p:spPr bwMode="auto">
          <a:xfrm>
            <a:off x="8733234" y="6563320"/>
            <a:ext cx="241102" cy="258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0" tIns="32135" rIns="64270" bIns="32135" numCol="1" anchor="t" anchorCtr="0" compatLnSpc="1">
            <a:prstTxWarp prst="textNoShape">
              <a:avLst/>
            </a:prstTxWarp>
          </a:bodyPr>
          <a:lstStyle>
            <a:lvl1pPr algn="ctr">
              <a:defRPr sz="1300">
                <a:solidFill>
                  <a:srgbClr val="FFFFFF"/>
                </a:solidFill>
                <a:latin typeface="+mn-lt"/>
                <a:ea typeface="ＭＳ Ｐゴシック" charset="0"/>
                <a:cs typeface="Gill Sans" charset="0"/>
              </a:defRPr>
            </a:lvl1pPr>
            <a:lvl2pPr algn="l">
              <a:defRPr sz="800">
                <a:solidFill>
                  <a:schemeClr val="tx1"/>
                </a:solidFill>
                <a:latin typeface="+mn-lt"/>
                <a:ea typeface="ＭＳ Ｐゴシック" charset="0"/>
              </a:defRPr>
            </a:lvl2pPr>
            <a:lvl3pPr algn="l">
              <a:defRPr sz="800">
                <a:solidFill>
                  <a:schemeClr val="tx1"/>
                </a:solidFill>
                <a:latin typeface="+mn-lt"/>
                <a:ea typeface="ＭＳ Ｐゴシック" charset="0"/>
              </a:defRPr>
            </a:lvl3pPr>
            <a:lvl4pPr algn="l">
              <a:defRPr sz="800">
                <a:solidFill>
                  <a:schemeClr val="tx1"/>
                </a:solidFill>
                <a:latin typeface="+mn-lt"/>
                <a:ea typeface="ＭＳ Ｐゴシック" charset="0"/>
              </a:defRPr>
            </a:lvl4pPr>
            <a:lvl5pPr algn="l">
              <a:defRPr sz="800">
                <a:solidFill>
                  <a:schemeClr val="tx1"/>
                </a:solidFill>
                <a:latin typeface="+mn-lt"/>
                <a:ea typeface="ＭＳ Ｐゴシック" charset="0"/>
              </a:defRPr>
            </a:lvl5pPr>
            <a:lvl6pPr fontAlgn="base">
              <a:spcBef>
                <a:spcPct val="0"/>
              </a:spcBef>
              <a:spcAft>
                <a:spcPct val="0"/>
              </a:spcAft>
              <a:defRPr sz="800">
                <a:solidFill>
                  <a:schemeClr val="tx1"/>
                </a:solidFill>
                <a:latin typeface="+mn-lt"/>
                <a:ea typeface="ＭＳ Ｐゴシック" charset="0"/>
              </a:defRPr>
            </a:lvl6pPr>
            <a:lvl7pPr fontAlgn="base">
              <a:spcBef>
                <a:spcPct val="0"/>
              </a:spcBef>
              <a:spcAft>
                <a:spcPct val="0"/>
              </a:spcAft>
              <a:defRPr sz="800">
                <a:solidFill>
                  <a:schemeClr val="tx1"/>
                </a:solidFill>
                <a:latin typeface="+mn-lt"/>
                <a:ea typeface="ＭＳ Ｐゴシック" charset="0"/>
              </a:defRPr>
            </a:lvl7pPr>
            <a:lvl8pPr fontAlgn="base">
              <a:spcBef>
                <a:spcPct val="0"/>
              </a:spcBef>
              <a:spcAft>
                <a:spcPct val="0"/>
              </a:spcAft>
              <a:defRPr sz="800">
                <a:solidFill>
                  <a:schemeClr val="tx1"/>
                </a:solidFill>
                <a:latin typeface="+mn-lt"/>
                <a:ea typeface="ＭＳ Ｐゴシック" charset="0"/>
              </a:defRPr>
            </a:lvl8pPr>
            <a:lvl9pPr fontAlgn="base">
              <a:spcBef>
                <a:spcPct val="0"/>
              </a:spcBef>
              <a:spcAft>
                <a:spcPct val="0"/>
              </a:spcAft>
              <a:defRPr sz="800">
                <a:solidFill>
                  <a:schemeClr val="tx1"/>
                </a:solidFill>
                <a:latin typeface="+mn-lt"/>
                <a:ea typeface="ＭＳ Ｐゴシック" charset="0"/>
              </a:defRPr>
            </a:lvl9pPr>
          </a:lstStyle>
          <a:p>
            <a:fld id="{5DD888BF-8401-164A-BBC2-D938A7B430E9}" type="slidenum">
              <a:rPr lang="en-US" smtClean="0">
                <a:latin typeface="Gill Sans"/>
                <a:sym typeface="Gill Sans" charset="0"/>
              </a:rPr>
              <a:pPr/>
              <a:t>‹#›</a:t>
            </a:fld>
            <a:endParaRPr lang="en-US" smtClean="0">
              <a:latin typeface="Gill Sans"/>
              <a:sym typeface="Gill Sans" charset="0"/>
            </a:endParaRPr>
          </a:p>
        </p:txBody>
      </p:sp>
    </p:spTree>
    <p:extLst>
      <p:ext uri="{BB962C8B-B14F-4D97-AF65-F5344CB8AC3E}">
        <p14:creationId xmlns:p14="http://schemas.microsoft.com/office/powerpoint/2010/main" val="4005617149"/>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Lst>
  <p:transition/>
  <p:hf sldNum="0" hdr="0" ftr="0" dt="0"/>
  <p:txStyles>
    <p:titleStyle>
      <a:lvl1pPr algn="ctr" rtl="0" fontAlgn="base">
        <a:spcBef>
          <a:spcPct val="0"/>
        </a:spcBef>
        <a:spcAft>
          <a:spcPct val="0"/>
        </a:spcAft>
        <a:defRPr sz="5900">
          <a:solidFill>
            <a:schemeClr val="tx1"/>
          </a:solidFill>
          <a:latin typeface="+mj-lt"/>
          <a:ea typeface="+mj-ea"/>
          <a:cs typeface="+mj-cs"/>
          <a:sym typeface="Gill Sans" charset="0"/>
        </a:defRPr>
      </a:lvl1pPr>
      <a:lvl2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357"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717"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4075"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434"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534483"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6915"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347"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1780"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210"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5569"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6928"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8286"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69645" indent="-347022"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357" rtl="0" eaLnBrk="1" latinLnBrk="0" hangingPunct="1">
        <a:defRPr sz="1300" kern="1200">
          <a:solidFill>
            <a:schemeClr val="tx1"/>
          </a:solidFill>
          <a:latin typeface="+mn-lt"/>
          <a:ea typeface="+mn-ea"/>
          <a:cs typeface="+mn-cs"/>
        </a:defRPr>
      </a:lvl1pPr>
      <a:lvl2pPr marL="321357" algn="l" defTabSz="321357" rtl="0" eaLnBrk="1" latinLnBrk="0" hangingPunct="1">
        <a:defRPr sz="1300" kern="1200">
          <a:solidFill>
            <a:schemeClr val="tx1"/>
          </a:solidFill>
          <a:latin typeface="+mn-lt"/>
          <a:ea typeface="+mn-ea"/>
          <a:cs typeface="+mn-cs"/>
        </a:defRPr>
      </a:lvl2pPr>
      <a:lvl3pPr marL="642717" algn="l" defTabSz="321357" rtl="0" eaLnBrk="1" latinLnBrk="0" hangingPunct="1">
        <a:defRPr sz="1300" kern="1200">
          <a:solidFill>
            <a:schemeClr val="tx1"/>
          </a:solidFill>
          <a:latin typeface="+mn-lt"/>
          <a:ea typeface="+mn-ea"/>
          <a:cs typeface="+mn-cs"/>
        </a:defRPr>
      </a:lvl3pPr>
      <a:lvl4pPr marL="964075" algn="l" defTabSz="321357" rtl="0" eaLnBrk="1" latinLnBrk="0" hangingPunct="1">
        <a:defRPr sz="1300" kern="1200">
          <a:solidFill>
            <a:schemeClr val="tx1"/>
          </a:solidFill>
          <a:latin typeface="+mn-lt"/>
          <a:ea typeface="+mn-ea"/>
          <a:cs typeface="+mn-cs"/>
        </a:defRPr>
      </a:lvl4pPr>
      <a:lvl5pPr marL="1285434" algn="l" defTabSz="321357" rtl="0" eaLnBrk="1" latinLnBrk="0" hangingPunct="1">
        <a:defRPr sz="1300" kern="1200">
          <a:solidFill>
            <a:schemeClr val="tx1"/>
          </a:solidFill>
          <a:latin typeface="+mn-lt"/>
          <a:ea typeface="+mn-ea"/>
          <a:cs typeface="+mn-cs"/>
        </a:defRPr>
      </a:lvl5pPr>
      <a:lvl6pPr marL="1606794" algn="l" defTabSz="321357" rtl="0" eaLnBrk="1" latinLnBrk="0" hangingPunct="1">
        <a:defRPr sz="1300" kern="1200">
          <a:solidFill>
            <a:schemeClr val="tx1"/>
          </a:solidFill>
          <a:latin typeface="+mn-lt"/>
          <a:ea typeface="+mn-ea"/>
          <a:cs typeface="+mn-cs"/>
        </a:defRPr>
      </a:lvl6pPr>
      <a:lvl7pPr marL="1928151" algn="l" defTabSz="321357" rtl="0" eaLnBrk="1" latinLnBrk="0" hangingPunct="1">
        <a:defRPr sz="1300" kern="1200">
          <a:solidFill>
            <a:schemeClr val="tx1"/>
          </a:solidFill>
          <a:latin typeface="+mn-lt"/>
          <a:ea typeface="+mn-ea"/>
          <a:cs typeface="+mn-cs"/>
        </a:defRPr>
      </a:lvl7pPr>
      <a:lvl8pPr marL="2249511" algn="l" defTabSz="321357" rtl="0" eaLnBrk="1" latinLnBrk="0" hangingPunct="1">
        <a:defRPr sz="1300" kern="1200">
          <a:solidFill>
            <a:schemeClr val="tx1"/>
          </a:solidFill>
          <a:latin typeface="+mn-lt"/>
          <a:ea typeface="+mn-ea"/>
          <a:cs typeface="+mn-cs"/>
        </a:defRPr>
      </a:lvl8pPr>
      <a:lvl9pPr marL="2570870" algn="l" defTabSz="3213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00" dirty="0" smtClean="0">
                <a:latin typeface="黑体" panose="02010609060101010101" pitchFamily="49" charset="-122"/>
                <a:ea typeface="黑体" panose="02010609060101010101" pitchFamily="49" charset="-122"/>
              </a:rPr>
              <a:t>第</a:t>
            </a:r>
            <a:r>
              <a:rPr lang="zh-CN" altLang="en-US" sz="4000" dirty="0">
                <a:latin typeface="黑体" panose="02010609060101010101" pitchFamily="49" charset="-122"/>
                <a:ea typeface="黑体" panose="02010609060101010101" pitchFamily="49" charset="-122"/>
              </a:rPr>
              <a:t>五</a:t>
            </a:r>
            <a:r>
              <a:rPr lang="zh-CN" altLang="en-US" sz="4000" dirty="0" smtClean="0">
                <a:latin typeface="黑体" panose="02010609060101010101" pitchFamily="49" charset="-122"/>
                <a:ea typeface="黑体" panose="02010609060101010101" pitchFamily="49" charset="-122"/>
              </a:rPr>
              <a:t>章  数组和广义表</a:t>
            </a:r>
            <a:endParaRPr lang="zh-CN" altLang="en-US" sz="40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564018" y="2580828"/>
            <a:ext cx="8092867" cy="3478138"/>
          </a:xfrm>
        </p:spPr>
        <p:txBody>
          <a:bodyPr/>
          <a:lstStyle/>
          <a:p>
            <a:pPr marL="342900" indent="-342900" algn="l">
              <a:lnSpc>
                <a:spcPts val="3000"/>
              </a:lnSpc>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内容</a:t>
            </a:r>
            <a:r>
              <a:rPr lang="zh-CN" altLang="en-US" sz="2200" dirty="0" smtClean="0">
                <a:latin typeface="黑体" panose="02010609060101010101" pitchFamily="49" charset="-122"/>
                <a:ea typeface="黑体" panose="02010609060101010101" pitchFamily="49" charset="-122"/>
              </a:rPr>
              <a:t>：</a:t>
            </a:r>
            <a:r>
              <a:rPr lang="zh-CN" altLang="en-US" sz="2200" dirty="0" smtClean="0">
                <a:latin typeface="华文仿宋" panose="02010600040101010101" pitchFamily="2" charset="-122"/>
                <a:ea typeface="华文仿宋" panose="02010600040101010101" pitchFamily="2" charset="-122"/>
              </a:rPr>
              <a:t>数组</a:t>
            </a:r>
            <a:r>
              <a:rPr lang="zh-CN" altLang="en-US" sz="2200" dirty="0">
                <a:latin typeface="华文仿宋" panose="02010600040101010101" pitchFamily="2" charset="-122"/>
                <a:ea typeface="华文仿宋" panose="02010600040101010101" pitchFamily="2" charset="-122"/>
              </a:rPr>
              <a:t>的存储结构；稀疏矩阵的表示及操作的实现；广义表的定义和存储结构；广义表的递归算法； </a:t>
            </a:r>
            <a:endParaRPr lang="en-US" altLang="zh-CN" sz="2200" dirty="0" smtClean="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重点</a:t>
            </a:r>
            <a:r>
              <a:rPr lang="zh-CN" altLang="en-US" sz="2200" dirty="0" smtClean="0">
                <a:latin typeface="黑体" panose="02010609060101010101" pitchFamily="49" charset="-122"/>
                <a:ea typeface="黑体" panose="02010609060101010101" pitchFamily="49" charset="-122"/>
              </a:rPr>
              <a:t>：</a:t>
            </a:r>
            <a:r>
              <a:rPr lang="zh-CN" altLang="en-US" sz="2200" dirty="0" smtClean="0">
                <a:latin typeface="华文仿宋" panose="02010600040101010101" pitchFamily="2" charset="-122"/>
                <a:ea typeface="华文仿宋" panose="02010600040101010101" pitchFamily="2" charset="-122"/>
              </a:rPr>
              <a:t>数组</a:t>
            </a:r>
            <a:r>
              <a:rPr lang="zh-CN" altLang="en-US" sz="2200" dirty="0">
                <a:latin typeface="华文仿宋" panose="02010600040101010101" pitchFamily="2" charset="-122"/>
                <a:ea typeface="华文仿宋" panose="02010600040101010101" pitchFamily="2" charset="-122"/>
              </a:rPr>
              <a:t>在</a:t>
            </a:r>
            <a:r>
              <a:rPr lang="zh-CN" altLang="en-US" sz="2200" b="1" dirty="0">
                <a:solidFill>
                  <a:srgbClr val="C00000"/>
                </a:solidFill>
                <a:latin typeface="华文仿宋" panose="02010600040101010101" pitchFamily="2" charset="-122"/>
                <a:ea typeface="华文仿宋" panose="02010600040101010101" pitchFamily="2" charset="-122"/>
              </a:rPr>
              <a:t>以行为主</a:t>
            </a:r>
            <a:r>
              <a:rPr lang="zh-CN" altLang="en-US" sz="2200" dirty="0">
                <a:latin typeface="华文仿宋" panose="02010600040101010101" pitchFamily="2" charset="-122"/>
                <a:ea typeface="华文仿宋" panose="02010600040101010101" pitchFamily="2" charset="-122"/>
              </a:rPr>
              <a:t>的存储结构中的地址计算方法；矩阵实现压缩存储时的下标变换</a:t>
            </a:r>
            <a:r>
              <a:rPr lang="zh-CN" altLang="en-US" sz="2200" dirty="0" smtClean="0">
                <a:latin typeface="华文仿宋" panose="02010600040101010101" pitchFamily="2" charset="-122"/>
                <a:ea typeface="华文仿宋" panose="02010600040101010101" pitchFamily="2" charset="-122"/>
              </a:rPr>
              <a:t>；理解</a:t>
            </a:r>
            <a:r>
              <a:rPr lang="zh-CN" altLang="en-US" sz="2200" b="1" dirty="0">
                <a:solidFill>
                  <a:srgbClr val="C00000"/>
                </a:solidFill>
                <a:latin typeface="华文仿宋" panose="02010600040101010101" pitchFamily="2" charset="-122"/>
                <a:ea typeface="华文仿宋" panose="02010600040101010101" pitchFamily="2" charset="-122"/>
              </a:rPr>
              <a:t>稀疏矩阵的两种存储方式</a:t>
            </a:r>
            <a:r>
              <a:rPr lang="zh-CN" altLang="en-US" sz="2200" dirty="0">
                <a:latin typeface="华文仿宋" panose="02010600040101010101" pitchFamily="2" charset="-122"/>
                <a:ea typeface="华文仿宋" panose="02010600040101010101" pitchFamily="2" charset="-122"/>
              </a:rPr>
              <a:t>的特点和适用范围，领会以三元组表示稀疏矩阵时进行运算采用的处理方法；广义表的定义及其存储结构，学会</a:t>
            </a:r>
            <a:r>
              <a:rPr lang="zh-CN" altLang="en-US" sz="2200" b="1" dirty="0">
                <a:solidFill>
                  <a:srgbClr val="C00000"/>
                </a:solidFill>
                <a:latin typeface="华文仿宋" panose="02010600040101010101" pitchFamily="2" charset="-122"/>
                <a:ea typeface="华文仿宋" panose="02010600040101010101" pitchFamily="2" charset="-122"/>
              </a:rPr>
              <a:t>广义表的表</a:t>
            </a:r>
            <a:r>
              <a:rPr lang="zh-CN" altLang="en-US" sz="2200" b="1" dirty="0" smtClean="0">
                <a:solidFill>
                  <a:srgbClr val="C00000"/>
                </a:solidFill>
                <a:latin typeface="华文仿宋" panose="02010600040101010101" pitchFamily="2" charset="-122"/>
                <a:ea typeface="华文仿宋" panose="02010600040101010101" pitchFamily="2" charset="-122"/>
              </a:rPr>
              <a:t>头、表</a:t>
            </a:r>
            <a:r>
              <a:rPr lang="zh-CN" altLang="en-US" sz="2200" b="1" dirty="0">
                <a:solidFill>
                  <a:srgbClr val="C00000"/>
                </a:solidFill>
                <a:latin typeface="华文仿宋" panose="02010600040101010101" pitchFamily="2" charset="-122"/>
                <a:ea typeface="华文仿宋" panose="02010600040101010101" pitchFamily="2" charset="-122"/>
              </a:rPr>
              <a:t>尾分析方法</a:t>
            </a:r>
            <a:r>
              <a:rPr lang="zh-CN" altLang="en-US" sz="2200" dirty="0">
                <a:latin typeface="华文仿宋" panose="02010600040101010101" pitchFamily="2" charset="-122"/>
                <a:ea typeface="华文仿宋" panose="02010600040101010101" pitchFamily="2" charset="-122"/>
              </a:rPr>
              <a:t>；学习编制</a:t>
            </a:r>
            <a:r>
              <a:rPr lang="zh-CN" altLang="en-US" sz="2200" b="1" dirty="0">
                <a:solidFill>
                  <a:srgbClr val="C00000"/>
                </a:solidFill>
                <a:latin typeface="华文仿宋" panose="02010600040101010101" pitchFamily="2" charset="-122"/>
                <a:ea typeface="华文仿宋" panose="02010600040101010101" pitchFamily="2" charset="-122"/>
              </a:rPr>
              <a:t>广义表的递归算法</a:t>
            </a:r>
            <a:r>
              <a:rPr lang="zh-CN" altLang="en-US" sz="2200" dirty="0">
                <a:latin typeface="华文仿宋" panose="02010600040101010101" pitchFamily="2" charset="-122"/>
                <a:ea typeface="华文仿宋" panose="02010600040101010101" pitchFamily="2" charset="-122"/>
              </a:rPr>
              <a:t>。</a:t>
            </a:r>
          </a:p>
          <a:p>
            <a:pPr marL="342900" indent="-342900" algn="l">
              <a:lnSpc>
                <a:spcPts val="3000"/>
              </a:lnSpc>
              <a:buFont typeface="Arial" panose="020B0604020202020204" pitchFamily="34" charset="0"/>
              <a:buChar char="•"/>
            </a:pPr>
            <a:r>
              <a:rPr lang="zh-CN" altLang="en-US" sz="2200" dirty="0" smtClean="0">
                <a:latin typeface="黑体" panose="02010609060101010101" pitchFamily="49" charset="-122"/>
                <a:ea typeface="黑体" panose="02010609060101010101" pitchFamily="49" charset="-122"/>
              </a:rPr>
              <a:t>难点：</a:t>
            </a:r>
            <a:r>
              <a:rPr lang="zh-CN" altLang="en-US" sz="2200" dirty="0" smtClean="0">
                <a:latin typeface="华文仿宋" panose="02010600040101010101" pitchFamily="2" charset="-122"/>
                <a:ea typeface="华文仿宋" panose="02010600040101010101" pitchFamily="2" charset="-122"/>
              </a:rPr>
              <a:t>矩阵</a:t>
            </a:r>
            <a:r>
              <a:rPr lang="zh-CN" altLang="en-US" sz="2200" dirty="0">
                <a:latin typeface="华文仿宋" panose="02010600040101010101" pitchFamily="2" charset="-122"/>
                <a:ea typeface="华文仿宋" panose="02010600040101010101" pitchFamily="2" charset="-122"/>
              </a:rPr>
              <a:t>实现压缩存储时的下标变换；广义表的存储结构。 </a:t>
            </a:r>
          </a:p>
          <a:p>
            <a:pPr marL="342900" indent="-342900" algn="l">
              <a:lnSpc>
                <a:spcPts val="3000"/>
              </a:lnSpc>
              <a:buFont typeface="Arial" panose="020B0604020202020204" pitchFamily="34" charset="0"/>
              <a:buChar char="•"/>
            </a:pPr>
            <a:endParaRPr lang="zh-CN" altLang="en-US" sz="2200" dirty="0">
              <a:latin typeface="华文仿宋" panose="02010600040101010101" pitchFamily="2" charset="-122"/>
              <a:ea typeface="华文仿宋" panose="02010600040101010101" pitchFamily="2" charset="-122"/>
            </a:endParaRPr>
          </a:p>
          <a:p>
            <a:pPr marL="342900" indent="-342900" algn="l">
              <a:buFont typeface="Arial" panose="020B0604020202020204" pitchFamily="34" charset="0"/>
              <a:buChar char="•"/>
            </a:pPr>
            <a:endParaRPr lang="zh-CN" altLang="en-US" sz="2200" dirty="0">
              <a:latin typeface="华文仿宋" panose="02010600040101010101" pitchFamily="2" charset="-122"/>
              <a:ea typeface="华文仿宋" panose="02010600040101010101" pitchFamily="2" charset="-122"/>
            </a:endParaRPr>
          </a:p>
          <a:p>
            <a:pPr marL="342900" indent="-342900" algn="l">
              <a:buFont typeface="Arial" panose="020B0604020202020204" pitchFamily="34" charset="0"/>
              <a:buChar char="•"/>
            </a:pPr>
            <a:endParaRPr lang="zh-CN" altLang="en-US" sz="2200" dirty="0"/>
          </a:p>
        </p:txBody>
      </p:sp>
    </p:spTree>
    <p:extLst>
      <p:ext uri="{BB962C8B-B14F-4D97-AF65-F5344CB8AC3E}">
        <p14:creationId xmlns:p14="http://schemas.microsoft.com/office/powerpoint/2010/main" val="363715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10488" y="1239887"/>
            <a:ext cx="7205468" cy="276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990600" lvl="1" indent="-723900" algn="l" eaLnBrk="1" hangingPunct="1">
              <a:lnSpc>
                <a:spcPct val="140000"/>
              </a:lnSpc>
              <a:buFont typeface="Arial" panose="020B0604020202020204" pitchFamily="34" charset="0"/>
              <a:buChar char="•"/>
            </a:pPr>
            <a:r>
              <a:rPr lang="en-US" altLang="zh-CN" sz="2800" b="1" dirty="0" smtClean="0">
                <a:solidFill>
                  <a:srgbClr val="C00000"/>
                </a:solidFill>
                <a:ea typeface="华文仿宋" panose="02010600040101010101" pitchFamily="2" charset="-122"/>
              </a:rPr>
              <a:t>Value(A</a:t>
            </a:r>
            <a:r>
              <a:rPr lang="en-US" altLang="zh-CN" sz="2800" b="1" dirty="0">
                <a:solidFill>
                  <a:srgbClr val="C00000"/>
                </a:solidFill>
                <a:ea typeface="华文仿宋" panose="02010600040101010101" pitchFamily="2" charset="-122"/>
              </a:rPr>
              <a:t>, &amp;e, index1, ..., </a:t>
            </a:r>
            <a:r>
              <a:rPr lang="en-US" altLang="zh-CN" sz="2800" b="1" dirty="0" err="1">
                <a:solidFill>
                  <a:srgbClr val="C00000"/>
                </a:solidFill>
                <a:ea typeface="华文仿宋" panose="02010600040101010101" pitchFamily="2" charset="-122"/>
              </a:rPr>
              <a:t>indexn</a:t>
            </a:r>
            <a:r>
              <a:rPr lang="en-US" altLang="zh-CN" sz="2800" b="1" dirty="0">
                <a:solidFill>
                  <a:srgbClr val="C00000"/>
                </a:solidFill>
                <a:ea typeface="华文仿宋" panose="02010600040101010101" pitchFamily="2" charset="-122"/>
              </a:rPr>
              <a:t>)</a:t>
            </a:r>
            <a:endParaRPr lang="en-US" altLang="zh-CN" sz="2800" b="1" dirty="0" smtClean="0">
              <a:solidFill>
                <a:srgbClr val="C00000"/>
              </a:solidFill>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b="1" dirty="0" smtClean="0">
                <a:solidFill>
                  <a:srgbClr val="000080"/>
                </a:solidFill>
                <a:latin typeface="华文仿宋" panose="02010600040101010101" pitchFamily="2" charset="-122"/>
                <a:ea typeface="华文仿宋" panose="02010600040101010101" pitchFamily="2" charset="-122"/>
              </a:rPr>
              <a:t>初始条件：</a:t>
            </a:r>
            <a:r>
              <a:rPr lang="en-US" altLang="zh-CN" b="1" dirty="0">
                <a:solidFill>
                  <a:srgbClr val="000000"/>
                </a:solidFill>
                <a:latin typeface="华文仿宋" panose="02010600040101010101" pitchFamily="2" charset="-122"/>
                <a:ea typeface="华文仿宋" panose="02010600040101010101" pitchFamily="2" charset="-122"/>
              </a:rPr>
              <a:t>A</a:t>
            </a:r>
            <a:r>
              <a:rPr lang="zh-CN" altLang="en-US" b="1" dirty="0">
                <a:solidFill>
                  <a:srgbClr val="000000"/>
                </a:solidFill>
                <a:latin typeface="华文仿宋" panose="02010600040101010101" pitchFamily="2" charset="-122"/>
                <a:ea typeface="华文仿宋" panose="02010600040101010101" pitchFamily="2" charset="-122"/>
              </a:rPr>
              <a:t>是</a:t>
            </a:r>
            <a:r>
              <a:rPr lang="en-US" altLang="zh-CN" b="1" dirty="0">
                <a:solidFill>
                  <a:srgbClr val="000000"/>
                </a:solidFill>
                <a:latin typeface="华文仿宋" panose="02010600040101010101" pitchFamily="2" charset="-122"/>
                <a:ea typeface="华文仿宋" panose="02010600040101010101" pitchFamily="2" charset="-122"/>
              </a:rPr>
              <a:t>n</a:t>
            </a:r>
            <a:r>
              <a:rPr lang="zh-CN" altLang="en-US" b="1" dirty="0">
                <a:solidFill>
                  <a:srgbClr val="000000"/>
                </a:solidFill>
                <a:latin typeface="华文仿宋" panose="02010600040101010101" pitchFamily="2" charset="-122"/>
                <a:ea typeface="华文仿宋" panose="02010600040101010101" pitchFamily="2" charset="-122"/>
              </a:rPr>
              <a:t>维数组，</a:t>
            </a:r>
            <a:r>
              <a:rPr lang="en-US" altLang="zh-CN" b="1" dirty="0">
                <a:solidFill>
                  <a:srgbClr val="000000"/>
                </a:solidFill>
                <a:latin typeface="华文仿宋" panose="02010600040101010101" pitchFamily="2" charset="-122"/>
                <a:ea typeface="华文仿宋" panose="02010600040101010101" pitchFamily="2" charset="-122"/>
              </a:rPr>
              <a:t>e</a:t>
            </a:r>
            <a:r>
              <a:rPr lang="zh-CN" altLang="en-US" b="1" dirty="0">
                <a:solidFill>
                  <a:srgbClr val="000000"/>
                </a:solidFill>
                <a:latin typeface="华文仿宋" panose="02010600040101010101" pitchFamily="2" charset="-122"/>
                <a:ea typeface="华文仿宋" panose="02010600040101010101" pitchFamily="2" charset="-122"/>
              </a:rPr>
              <a:t>为元素变量</a:t>
            </a:r>
            <a:r>
              <a:rPr lang="zh-CN" altLang="en-US" b="1" dirty="0" smtClean="0">
                <a:solidFill>
                  <a:srgbClr val="000000"/>
                </a:solidFill>
                <a:latin typeface="华文仿宋" panose="02010600040101010101" pitchFamily="2" charset="-122"/>
                <a:ea typeface="华文仿宋" panose="02010600040101010101" pitchFamily="2" charset="-122"/>
              </a:rPr>
              <a:t>，随后</a:t>
            </a:r>
            <a:r>
              <a:rPr lang="zh-CN" altLang="en-US" b="1" dirty="0">
                <a:solidFill>
                  <a:srgbClr val="000000"/>
                </a:solidFill>
                <a:latin typeface="华文仿宋" panose="02010600040101010101" pitchFamily="2" charset="-122"/>
                <a:ea typeface="华文仿宋" panose="02010600040101010101" pitchFamily="2" charset="-122"/>
              </a:rPr>
              <a:t>是</a:t>
            </a:r>
            <a:r>
              <a:rPr lang="en-US" altLang="zh-CN" b="1" dirty="0">
                <a:solidFill>
                  <a:srgbClr val="000000"/>
                </a:solidFill>
                <a:latin typeface="华文仿宋" panose="02010600040101010101" pitchFamily="2" charset="-122"/>
                <a:ea typeface="华文仿宋" panose="02010600040101010101" pitchFamily="2" charset="-122"/>
              </a:rPr>
              <a:t>n </a:t>
            </a:r>
            <a:r>
              <a:rPr lang="zh-CN" altLang="en-US" b="1" dirty="0">
                <a:solidFill>
                  <a:srgbClr val="000000"/>
                </a:solidFill>
                <a:latin typeface="华文仿宋" panose="02010600040101010101" pitchFamily="2" charset="-122"/>
                <a:ea typeface="华文仿宋" panose="02010600040101010101" pitchFamily="2" charset="-122"/>
              </a:rPr>
              <a:t>个下标</a:t>
            </a:r>
            <a:r>
              <a:rPr lang="zh-CN" altLang="en-US" b="1" dirty="0" smtClean="0">
                <a:solidFill>
                  <a:srgbClr val="000000"/>
                </a:solidFill>
                <a:latin typeface="华文仿宋" panose="02010600040101010101" pitchFamily="2" charset="-122"/>
                <a:ea typeface="华文仿宋" panose="02010600040101010101" pitchFamily="2" charset="-122"/>
              </a:rPr>
              <a:t>值</a:t>
            </a:r>
            <a:r>
              <a:rPr lang="zh-CN" altLang="en-US" b="1" dirty="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b="1" dirty="0" smtClean="0">
                <a:solidFill>
                  <a:srgbClr val="000080"/>
                </a:solidFill>
                <a:latin typeface="华文仿宋" panose="02010600040101010101" pitchFamily="2" charset="-122"/>
                <a:ea typeface="华文仿宋" panose="02010600040101010101" pitchFamily="2" charset="-122"/>
              </a:rPr>
              <a:t>操作</a:t>
            </a:r>
            <a:r>
              <a:rPr lang="zh-CN" altLang="en-US" b="1" dirty="0">
                <a:solidFill>
                  <a:srgbClr val="000080"/>
                </a:solidFill>
                <a:latin typeface="华文仿宋" panose="02010600040101010101" pitchFamily="2" charset="-122"/>
                <a:ea typeface="华文仿宋" panose="02010600040101010101" pitchFamily="2" charset="-122"/>
              </a:rPr>
              <a:t>结果</a:t>
            </a:r>
            <a:r>
              <a:rPr lang="zh-CN" altLang="en-US" b="1" dirty="0" smtClean="0">
                <a:solidFill>
                  <a:srgbClr val="000080"/>
                </a:solidFill>
                <a:latin typeface="华文仿宋" panose="02010600040101010101" pitchFamily="2" charset="-122"/>
                <a:ea typeface="华文仿宋" panose="02010600040101010101" pitchFamily="2" charset="-122"/>
              </a:rPr>
              <a:t>：</a:t>
            </a:r>
            <a:r>
              <a:rPr lang="zh-CN" altLang="en-US" b="1" dirty="0" smtClean="0">
                <a:solidFill>
                  <a:srgbClr val="000000"/>
                </a:solidFill>
                <a:latin typeface="华文仿宋" panose="02010600040101010101" pitchFamily="2" charset="-122"/>
                <a:ea typeface="华文仿宋" panose="02010600040101010101" pitchFamily="2" charset="-122"/>
              </a:rPr>
              <a:t>若</a:t>
            </a:r>
            <a:r>
              <a:rPr lang="zh-CN" altLang="en-US" b="1" dirty="0">
                <a:solidFill>
                  <a:srgbClr val="000000"/>
                </a:solidFill>
                <a:latin typeface="华文仿宋" panose="02010600040101010101" pitchFamily="2" charset="-122"/>
                <a:ea typeface="华文仿宋" panose="02010600040101010101" pitchFamily="2" charset="-122"/>
              </a:rPr>
              <a:t>各下标不超界，则</a:t>
            </a:r>
            <a:r>
              <a:rPr lang="en-US" altLang="zh-CN" b="1" dirty="0">
                <a:solidFill>
                  <a:srgbClr val="000000"/>
                </a:solidFill>
                <a:latin typeface="华文仿宋" panose="02010600040101010101" pitchFamily="2" charset="-122"/>
                <a:ea typeface="华文仿宋" panose="02010600040101010101" pitchFamily="2" charset="-122"/>
              </a:rPr>
              <a:t>e</a:t>
            </a:r>
            <a:r>
              <a:rPr lang="zh-CN" altLang="en-US" b="1" dirty="0">
                <a:solidFill>
                  <a:srgbClr val="000000"/>
                </a:solidFill>
                <a:latin typeface="华文仿宋" panose="02010600040101010101" pitchFamily="2" charset="-122"/>
                <a:ea typeface="华文仿宋" panose="02010600040101010101" pitchFamily="2" charset="-122"/>
              </a:rPr>
              <a:t>赋值</a:t>
            </a:r>
            <a:r>
              <a:rPr lang="zh-CN" altLang="en-US" b="1" dirty="0" smtClean="0">
                <a:solidFill>
                  <a:srgbClr val="000000"/>
                </a:solidFill>
                <a:latin typeface="华文仿宋" panose="02010600040101010101" pitchFamily="2" charset="-122"/>
                <a:ea typeface="华文仿宋" panose="02010600040101010101" pitchFamily="2" charset="-122"/>
              </a:rPr>
              <a:t>为所</a:t>
            </a:r>
            <a:r>
              <a:rPr lang="zh-CN" altLang="en-US" b="1" dirty="0">
                <a:solidFill>
                  <a:srgbClr val="000000"/>
                </a:solidFill>
                <a:latin typeface="华文仿宋" panose="02010600040101010101" pitchFamily="2" charset="-122"/>
                <a:ea typeface="华文仿宋" panose="02010600040101010101" pitchFamily="2" charset="-122"/>
              </a:rPr>
              <a:t>指定的</a:t>
            </a:r>
            <a:r>
              <a:rPr lang="en-US" altLang="zh-CN" b="1" dirty="0">
                <a:solidFill>
                  <a:srgbClr val="000000"/>
                </a:solidFill>
                <a:latin typeface="华文仿宋" panose="02010600040101010101" pitchFamily="2" charset="-122"/>
                <a:ea typeface="华文仿宋" panose="02010600040101010101" pitchFamily="2" charset="-122"/>
              </a:rPr>
              <a:t>A </a:t>
            </a:r>
            <a:r>
              <a:rPr lang="zh-CN" altLang="en-US" b="1" dirty="0">
                <a:solidFill>
                  <a:srgbClr val="000000"/>
                </a:solidFill>
                <a:latin typeface="华文仿宋" panose="02010600040101010101" pitchFamily="2" charset="-122"/>
                <a:ea typeface="华文仿宋" panose="02010600040101010101" pitchFamily="2" charset="-122"/>
              </a:rPr>
              <a:t>的元素值，并</a:t>
            </a:r>
            <a:r>
              <a:rPr lang="zh-CN" altLang="en-US" b="1" dirty="0" smtClean="0">
                <a:solidFill>
                  <a:srgbClr val="000000"/>
                </a:solidFill>
                <a:latin typeface="华文仿宋" panose="02010600040101010101" pitchFamily="2" charset="-122"/>
                <a:ea typeface="华文仿宋" panose="02010600040101010101" pitchFamily="2" charset="-122"/>
              </a:rPr>
              <a:t>返回</a:t>
            </a:r>
            <a:r>
              <a:rPr lang="en-US" altLang="zh-CN" b="1" dirty="0">
                <a:solidFill>
                  <a:srgbClr val="000000"/>
                </a:solidFill>
                <a:latin typeface="华文仿宋" panose="02010600040101010101" pitchFamily="2" charset="-122"/>
                <a:ea typeface="华文仿宋" panose="02010600040101010101" pitchFamily="2" charset="-122"/>
              </a:rPr>
              <a:t>OK</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67838679"/>
      </p:ext>
    </p:extLst>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10488" y="1239887"/>
            <a:ext cx="7205468" cy="328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990600" lvl="1" indent="-723900" algn="l" eaLnBrk="1" hangingPunct="1">
              <a:lnSpc>
                <a:spcPct val="140000"/>
              </a:lnSpc>
              <a:buFont typeface="Arial" panose="020B0604020202020204" pitchFamily="34" charset="0"/>
              <a:buChar char="•"/>
            </a:pPr>
            <a:r>
              <a:rPr lang="en-US" altLang="zh-CN" sz="2800" b="1" dirty="0" smtClean="0">
                <a:solidFill>
                  <a:srgbClr val="C00000"/>
                </a:solidFill>
                <a:ea typeface="华文仿宋" panose="02010600040101010101" pitchFamily="2" charset="-122"/>
              </a:rPr>
              <a:t>Assign</a:t>
            </a:r>
            <a:r>
              <a:rPr lang="en-US" altLang="zh-CN" sz="2800" b="1" dirty="0">
                <a:solidFill>
                  <a:srgbClr val="C00000"/>
                </a:solidFill>
                <a:ea typeface="华文仿宋" panose="02010600040101010101" pitchFamily="2" charset="-122"/>
              </a:rPr>
              <a:t>(&amp;A, e, index1, ..., </a:t>
            </a:r>
            <a:r>
              <a:rPr lang="en-US" altLang="zh-CN" sz="2800" b="1" dirty="0" err="1">
                <a:solidFill>
                  <a:srgbClr val="C00000"/>
                </a:solidFill>
                <a:ea typeface="华文仿宋" panose="02010600040101010101" pitchFamily="2" charset="-122"/>
              </a:rPr>
              <a:t>indexn</a:t>
            </a:r>
            <a:r>
              <a:rPr lang="en-US" altLang="zh-CN" sz="2800" b="1" dirty="0" smtClean="0">
                <a:solidFill>
                  <a:srgbClr val="C00000"/>
                </a:solidFill>
                <a:ea typeface="华文仿宋" panose="02010600040101010101" pitchFamily="2" charset="-122"/>
              </a:rPr>
              <a:t>)</a:t>
            </a:r>
          </a:p>
          <a:p>
            <a:pPr marL="1257300" lvl="3" indent="-533400" algn="l" eaLnBrk="1" hangingPunct="1">
              <a:lnSpc>
                <a:spcPct val="140000"/>
              </a:lnSpc>
              <a:buFont typeface="Arial" panose="020B0604020202020204" pitchFamily="34" charset="0"/>
              <a:buChar char="•"/>
            </a:pPr>
            <a:r>
              <a:rPr lang="zh-CN" altLang="en-US" b="1" dirty="0" smtClean="0">
                <a:solidFill>
                  <a:srgbClr val="000080"/>
                </a:solidFill>
                <a:latin typeface="华文仿宋" panose="02010600040101010101" pitchFamily="2" charset="-122"/>
                <a:ea typeface="华文仿宋" panose="02010600040101010101" pitchFamily="2" charset="-122"/>
              </a:rPr>
              <a:t>初始条件：</a:t>
            </a:r>
            <a:r>
              <a:rPr lang="en-US" altLang="zh-CN" b="1" dirty="0" smtClean="0">
                <a:solidFill>
                  <a:srgbClr val="000000"/>
                </a:solidFill>
                <a:latin typeface="华文仿宋" panose="02010600040101010101" pitchFamily="2" charset="-122"/>
                <a:ea typeface="华文仿宋" panose="02010600040101010101" pitchFamily="2" charset="-122"/>
              </a:rPr>
              <a:t>A</a:t>
            </a:r>
            <a:r>
              <a:rPr lang="zh-CN" altLang="en-US" b="1" dirty="0">
                <a:solidFill>
                  <a:srgbClr val="000000"/>
                </a:solidFill>
                <a:latin typeface="华文仿宋" panose="02010600040101010101" pitchFamily="2" charset="-122"/>
                <a:ea typeface="华文仿宋" panose="02010600040101010101" pitchFamily="2" charset="-122"/>
              </a:rPr>
              <a:t>是</a:t>
            </a:r>
            <a:r>
              <a:rPr lang="en-US" altLang="zh-CN" b="1" dirty="0">
                <a:solidFill>
                  <a:srgbClr val="000000"/>
                </a:solidFill>
                <a:latin typeface="华文仿宋" panose="02010600040101010101" pitchFamily="2" charset="-122"/>
                <a:ea typeface="华文仿宋" panose="02010600040101010101" pitchFamily="2" charset="-122"/>
              </a:rPr>
              <a:t>n</a:t>
            </a:r>
            <a:r>
              <a:rPr lang="zh-CN" altLang="en-US" b="1" dirty="0">
                <a:solidFill>
                  <a:srgbClr val="000000"/>
                </a:solidFill>
                <a:latin typeface="华文仿宋" panose="02010600040101010101" pitchFamily="2" charset="-122"/>
                <a:ea typeface="华文仿宋" panose="02010600040101010101" pitchFamily="2" charset="-122"/>
              </a:rPr>
              <a:t>维数组，</a:t>
            </a:r>
            <a:r>
              <a:rPr lang="en-US" altLang="zh-CN" b="1" dirty="0">
                <a:solidFill>
                  <a:srgbClr val="000000"/>
                </a:solidFill>
                <a:latin typeface="华文仿宋" panose="02010600040101010101" pitchFamily="2" charset="-122"/>
                <a:ea typeface="华文仿宋" panose="02010600040101010101" pitchFamily="2" charset="-122"/>
              </a:rPr>
              <a:t>e</a:t>
            </a:r>
            <a:r>
              <a:rPr lang="zh-CN" altLang="en-US" b="1" dirty="0">
                <a:solidFill>
                  <a:srgbClr val="000000"/>
                </a:solidFill>
                <a:latin typeface="华文仿宋" panose="02010600040101010101" pitchFamily="2" charset="-122"/>
                <a:ea typeface="华文仿宋" panose="02010600040101010101" pitchFamily="2" charset="-122"/>
              </a:rPr>
              <a:t>为元素变量</a:t>
            </a:r>
            <a:r>
              <a:rPr lang="zh-CN" altLang="en-US" b="1" dirty="0" smtClean="0">
                <a:solidFill>
                  <a:srgbClr val="000000"/>
                </a:solidFill>
                <a:latin typeface="华文仿宋" panose="02010600040101010101" pitchFamily="2" charset="-122"/>
                <a:ea typeface="华文仿宋" panose="02010600040101010101" pitchFamily="2" charset="-122"/>
              </a:rPr>
              <a:t>，随后</a:t>
            </a:r>
            <a:r>
              <a:rPr lang="zh-CN" altLang="en-US" b="1" dirty="0">
                <a:solidFill>
                  <a:srgbClr val="000000"/>
                </a:solidFill>
                <a:latin typeface="华文仿宋" panose="02010600040101010101" pitchFamily="2" charset="-122"/>
                <a:ea typeface="华文仿宋" panose="02010600040101010101" pitchFamily="2" charset="-122"/>
              </a:rPr>
              <a:t>是</a:t>
            </a:r>
            <a:r>
              <a:rPr lang="en-US" altLang="zh-CN" b="1" dirty="0">
                <a:solidFill>
                  <a:srgbClr val="000000"/>
                </a:solidFill>
                <a:latin typeface="华文仿宋" panose="02010600040101010101" pitchFamily="2" charset="-122"/>
                <a:ea typeface="华文仿宋" panose="02010600040101010101" pitchFamily="2" charset="-122"/>
              </a:rPr>
              <a:t>n </a:t>
            </a:r>
            <a:r>
              <a:rPr lang="zh-CN" altLang="en-US" b="1" dirty="0">
                <a:solidFill>
                  <a:srgbClr val="000000"/>
                </a:solidFill>
                <a:latin typeface="华文仿宋" panose="02010600040101010101" pitchFamily="2" charset="-122"/>
                <a:ea typeface="华文仿宋" panose="02010600040101010101" pitchFamily="2" charset="-122"/>
              </a:rPr>
              <a:t>个下标值</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b="1" dirty="0" smtClean="0">
                <a:solidFill>
                  <a:srgbClr val="000080"/>
                </a:solidFill>
                <a:latin typeface="华文仿宋" panose="02010600040101010101" pitchFamily="2" charset="-122"/>
                <a:ea typeface="华文仿宋" panose="02010600040101010101" pitchFamily="2" charset="-122"/>
              </a:rPr>
              <a:t>操作</a:t>
            </a:r>
            <a:r>
              <a:rPr lang="zh-CN" altLang="en-US" b="1" dirty="0">
                <a:solidFill>
                  <a:srgbClr val="000080"/>
                </a:solidFill>
                <a:latin typeface="华文仿宋" panose="02010600040101010101" pitchFamily="2" charset="-122"/>
                <a:ea typeface="华文仿宋" panose="02010600040101010101" pitchFamily="2" charset="-122"/>
              </a:rPr>
              <a:t>结果</a:t>
            </a:r>
            <a:r>
              <a:rPr lang="zh-CN" altLang="en-US" b="1" dirty="0" smtClean="0">
                <a:solidFill>
                  <a:srgbClr val="000080"/>
                </a:solidFill>
                <a:latin typeface="华文仿宋" panose="02010600040101010101" pitchFamily="2" charset="-122"/>
                <a:ea typeface="华文仿宋" panose="02010600040101010101" pitchFamily="2" charset="-122"/>
              </a:rPr>
              <a:t>：</a:t>
            </a:r>
            <a:r>
              <a:rPr lang="zh-CN" altLang="en-US" b="1" dirty="0" smtClean="0">
                <a:solidFill>
                  <a:srgbClr val="000000"/>
                </a:solidFill>
                <a:latin typeface="华文仿宋" panose="02010600040101010101" pitchFamily="2" charset="-122"/>
                <a:ea typeface="华文仿宋" panose="02010600040101010101" pitchFamily="2" charset="-122"/>
              </a:rPr>
              <a:t>若</a:t>
            </a:r>
            <a:r>
              <a:rPr lang="zh-CN" altLang="en-US" b="1" dirty="0">
                <a:solidFill>
                  <a:srgbClr val="000000"/>
                </a:solidFill>
                <a:latin typeface="华文仿宋" panose="02010600040101010101" pitchFamily="2" charset="-122"/>
                <a:ea typeface="华文仿宋" panose="02010600040101010101" pitchFamily="2" charset="-122"/>
              </a:rPr>
              <a:t>下标不超界，则将</a:t>
            </a:r>
            <a:r>
              <a:rPr lang="en-US" altLang="zh-CN" b="1" dirty="0">
                <a:solidFill>
                  <a:srgbClr val="000000"/>
                </a:solidFill>
                <a:latin typeface="华文仿宋" panose="02010600040101010101" pitchFamily="2" charset="-122"/>
                <a:ea typeface="华文仿宋" panose="02010600040101010101" pitchFamily="2" charset="-122"/>
              </a:rPr>
              <a:t>e</a:t>
            </a:r>
            <a:r>
              <a:rPr lang="zh-CN" altLang="en-US" b="1" dirty="0">
                <a:solidFill>
                  <a:srgbClr val="000000"/>
                </a:solidFill>
                <a:latin typeface="华文仿宋" panose="02010600040101010101" pitchFamily="2" charset="-122"/>
                <a:ea typeface="华文仿宋" panose="02010600040101010101" pitchFamily="2" charset="-122"/>
              </a:rPr>
              <a:t>的值</a:t>
            </a:r>
            <a:r>
              <a:rPr lang="zh-CN" altLang="en-US" b="1" dirty="0" smtClean="0">
                <a:solidFill>
                  <a:srgbClr val="000000"/>
                </a:solidFill>
                <a:latin typeface="华文仿宋" panose="02010600040101010101" pitchFamily="2" charset="-122"/>
                <a:ea typeface="华文仿宋" panose="02010600040101010101" pitchFamily="2" charset="-122"/>
              </a:rPr>
              <a:t>赋给</a:t>
            </a:r>
            <a:r>
              <a:rPr lang="zh-CN" altLang="en-US" b="1" dirty="0">
                <a:solidFill>
                  <a:srgbClr val="000000"/>
                </a:solidFill>
                <a:latin typeface="华文仿宋" panose="02010600040101010101" pitchFamily="2" charset="-122"/>
                <a:ea typeface="华文仿宋" panose="02010600040101010101" pitchFamily="2" charset="-122"/>
              </a:rPr>
              <a:t>所指定的</a:t>
            </a:r>
            <a:r>
              <a:rPr lang="en-US" altLang="zh-CN" b="1" dirty="0">
                <a:solidFill>
                  <a:srgbClr val="000000"/>
                </a:solidFill>
                <a:latin typeface="华文仿宋" panose="02010600040101010101" pitchFamily="2" charset="-122"/>
                <a:ea typeface="华文仿宋" panose="02010600040101010101" pitchFamily="2" charset="-122"/>
              </a:rPr>
              <a:t>A</a:t>
            </a:r>
            <a:r>
              <a:rPr lang="zh-CN" altLang="en-US" b="1" dirty="0">
                <a:solidFill>
                  <a:srgbClr val="000000"/>
                </a:solidFill>
                <a:latin typeface="华文仿宋" panose="02010600040101010101" pitchFamily="2" charset="-122"/>
                <a:ea typeface="华文仿宋" panose="02010600040101010101" pitchFamily="2" charset="-122"/>
              </a:rPr>
              <a:t>的元素，并</a:t>
            </a:r>
            <a:r>
              <a:rPr lang="zh-CN" altLang="en-US" b="1" dirty="0" smtClean="0">
                <a:solidFill>
                  <a:srgbClr val="000000"/>
                </a:solidFill>
                <a:latin typeface="华文仿宋" panose="02010600040101010101" pitchFamily="2" charset="-122"/>
                <a:ea typeface="华文仿宋" panose="02010600040101010101" pitchFamily="2" charset="-122"/>
              </a:rPr>
              <a:t>返回</a:t>
            </a:r>
            <a:r>
              <a:rPr lang="en-US" altLang="zh-CN" b="1" dirty="0" smtClean="0">
                <a:solidFill>
                  <a:srgbClr val="000000"/>
                </a:solidFill>
                <a:latin typeface="华文仿宋" panose="02010600040101010101" pitchFamily="2" charset="-122"/>
                <a:ea typeface="华文仿宋" panose="02010600040101010101" pitchFamily="2" charset="-122"/>
              </a:rPr>
              <a:t>OK</a:t>
            </a:r>
            <a:r>
              <a:rPr lang="zh-CN" altLang="en-US" b="1" dirty="0">
                <a:solidFill>
                  <a:srgbClr val="000000"/>
                </a:solidFill>
                <a:latin typeface="华文仿宋" panose="02010600040101010101" pitchFamily="2" charset="-122"/>
                <a:ea typeface="华文仿宋" panose="02010600040101010101" pitchFamily="2" charset="-122"/>
              </a:rPr>
              <a:t>。</a:t>
            </a:r>
          </a:p>
          <a:p>
            <a:pPr marL="1257300" lvl="3" indent="-533400" algn="l" eaLnBrk="1" hangingPunct="1">
              <a:lnSpc>
                <a:spcPct val="140000"/>
              </a:lnSpc>
              <a:buFont typeface="Arial" panose="020B0604020202020204" pitchFamily="34" charset="0"/>
              <a:buChar char="•"/>
            </a:pPr>
            <a:endParaRPr lang="zh-CN" altLang="en-US" b="1"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247123479"/>
      </p:ext>
    </p:extLst>
  </p:cSld>
  <p:clrMapOvr>
    <a:masterClrMapping/>
  </p:clrMapOvr>
  <p:transition>
    <p:strips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323850" y="218872"/>
            <a:ext cx="7394575"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algn="l" eaLnBrk="0" hangingPunct="0">
              <a:lnSpc>
                <a:spcPts val="4000"/>
              </a:lnSpc>
              <a:defRPr sz="3200" b="1">
                <a:solidFill>
                  <a:srgbClr val="993333"/>
                </a:solidFill>
                <a:ea typeface="ＭＳ Ｐゴシック" charset="-128"/>
                <a:cs typeface="ＭＳ Ｐゴシック" charset="-128"/>
              </a:defRPr>
            </a:lvl2pPr>
            <a:lvl3pPr algn="l" eaLnBrk="0" hangingPunct="0">
              <a:lnSpc>
                <a:spcPts val="4000"/>
              </a:lnSpc>
              <a:defRPr sz="3200" b="1">
                <a:solidFill>
                  <a:srgbClr val="993333"/>
                </a:solidFill>
                <a:ea typeface="ＭＳ Ｐゴシック" charset="-128"/>
                <a:cs typeface="ＭＳ Ｐゴシック" charset="-128"/>
              </a:defRPr>
            </a:lvl3pPr>
            <a:lvl4pPr algn="l" eaLnBrk="0" hangingPunct="0">
              <a:lnSpc>
                <a:spcPts val="4000"/>
              </a:lnSpc>
              <a:defRPr sz="3200" b="1">
                <a:solidFill>
                  <a:srgbClr val="993333"/>
                </a:solidFill>
                <a:ea typeface="ＭＳ Ｐゴシック" charset="-128"/>
                <a:cs typeface="ＭＳ Ｐゴシック" charset="-128"/>
              </a:defRPr>
            </a:lvl4pPr>
            <a:lvl5pPr algn="l" eaLnBrk="0" hangingPunct="0">
              <a:lnSpc>
                <a:spcPts val="4000"/>
              </a:lnSpc>
              <a:defRPr sz="3200" b="1">
                <a:solidFill>
                  <a:srgbClr val="993333"/>
                </a:solidFill>
                <a:ea typeface="ＭＳ Ｐゴシック" charset="-128"/>
                <a:cs typeface="ＭＳ Ｐゴシック" charset="-128"/>
              </a:defRPr>
            </a:lvl5pPr>
            <a:lvl6pPr marL="457059" eaLnBrk="0" fontAlgn="base" hangingPunct="0">
              <a:lnSpc>
                <a:spcPts val="4000"/>
              </a:lnSpc>
              <a:spcBef>
                <a:spcPct val="0"/>
              </a:spcBef>
              <a:spcAft>
                <a:spcPct val="0"/>
              </a:spcAft>
              <a:defRPr sz="3200" b="1">
                <a:solidFill>
                  <a:srgbClr val="993333"/>
                </a:solidFill>
              </a:defRPr>
            </a:lvl6pPr>
            <a:lvl7pPr marL="914118" eaLnBrk="0" fontAlgn="base" hangingPunct="0">
              <a:lnSpc>
                <a:spcPts val="4000"/>
              </a:lnSpc>
              <a:spcBef>
                <a:spcPct val="0"/>
              </a:spcBef>
              <a:spcAft>
                <a:spcPct val="0"/>
              </a:spcAft>
              <a:defRPr sz="3200" b="1">
                <a:solidFill>
                  <a:srgbClr val="993333"/>
                </a:solidFill>
              </a:defRPr>
            </a:lvl7pPr>
            <a:lvl8pPr marL="1371180" eaLnBrk="0" fontAlgn="base" hangingPunct="0">
              <a:lnSpc>
                <a:spcPts val="4000"/>
              </a:lnSpc>
              <a:spcBef>
                <a:spcPct val="0"/>
              </a:spcBef>
              <a:spcAft>
                <a:spcPct val="0"/>
              </a:spcAft>
              <a:defRPr sz="3200" b="1">
                <a:solidFill>
                  <a:srgbClr val="993333"/>
                </a:solidFill>
              </a:defRPr>
            </a:lvl8pPr>
            <a:lvl9pPr marL="1828239" eaLnBrk="0" fontAlgn="base" hangingPunct="0">
              <a:lnSpc>
                <a:spcPts val="4000"/>
              </a:lnSpc>
              <a:spcBef>
                <a:spcPct val="0"/>
              </a:spcBef>
              <a:spcAft>
                <a:spcPct val="0"/>
              </a:spcAft>
              <a:defRPr sz="3200" b="1">
                <a:solidFill>
                  <a:srgbClr val="993333"/>
                </a:solidFill>
              </a:defRPr>
            </a:lvl9pPr>
          </a:lstStyle>
          <a:p>
            <a:r>
              <a:rPr lang="en-US" altLang="zh-CN" dirty="0"/>
              <a:t>5.2  </a:t>
            </a:r>
            <a:r>
              <a:rPr lang="zh-CN" altLang="en-US" dirty="0"/>
              <a:t>数组的顺序表示和实现</a:t>
            </a:r>
          </a:p>
        </p:txBody>
      </p:sp>
      <p:sp>
        <p:nvSpPr>
          <p:cNvPr id="12291" name="Text Box 3"/>
          <p:cNvSpPr txBox="1">
            <a:spLocks noChangeArrowheads="1"/>
          </p:cNvSpPr>
          <p:nvPr/>
        </p:nvSpPr>
        <p:spPr bwMode="auto">
          <a:xfrm>
            <a:off x="563132" y="1030095"/>
            <a:ext cx="806812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ts val="4200"/>
              </a:lnSpc>
            </a:pPr>
            <a:r>
              <a:rPr lang="zh-CN" altLang="en-US" sz="2800" b="1" dirty="0">
                <a:solidFill>
                  <a:srgbClr val="000080"/>
                </a:solidFill>
                <a:latin typeface="华文仿宋" panose="02010600040101010101" pitchFamily="2" charset="-122"/>
                <a:ea typeface="华文仿宋" panose="02010600040101010101" pitchFamily="2" charset="-122"/>
              </a:rPr>
              <a:t>类型</a:t>
            </a:r>
            <a:r>
              <a:rPr lang="zh-CN" altLang="en-US" sz="2800" b="1" dirty="0" smtClean="0">
                <a:solidFill>
                  <a:srgbClr val="000080"/>
                </a:solidFill>
                <a:latin typeface="华文仿宋" panose="02010600040101010101" pitchFamily="2" charset="-122"/>
                <a:ea typeface="华文仿宋" panose="02010600040101010101" pitchFamily="2" charset="-122"/>
              </a:rPr>
              <a:t>特点：</a:t>
            </a:r>
            <a:endParaRPr lang="en-US" altLang="zh-CN" sz="2800" b="1" dirty="0" smtClean="0">
              <a:solidFill>
                <a:srgbClr val="000080"/>
              </a:solidFill>
              <a:latin typeface="华文仿宋" panose="02010600040101010101" pitchFamily="2" charset="-122"/>
              <a:ea typeface="华文仿宋" panose="02010600040101010101" pitchFamily="2" charset="-122"/>
            </a:endParaRPr>
          </a:p>
          <a:p>
            <a:pPr algn="just" eaLnBrk="1" hangingPunct="1">
              <a:lnSpc>
                <a:spcPts val="4200"/>
              </a:lnSpc>
            </a:pPr>
            <a:r>
              <a:rPr lang="en-US" altLang="zh-CN" sz="2800" b="1" dirty="0" smtClean="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1) </a:t>
            </a:r>
            <a:r>
              <a:rPr lang="zh-CN" altLang="en-US" b="1" dirty="0">
                <a:solidFill>
                  <a:srgbClr val="800000"/>
                </a:solidFill>
                <a:latin typeface="华文仿宋" panose="02010600040101010101" pitchFamily="2" charset="-122"/>
                <a:ea typeface="华文仿宋" panose="02010600040101010101" pitchFamily="2" charset="-122"/>
              </a:rPr>
              <a:t>只有引用型操作，没有加工型（插入和删除）操作；</a:t>
            </a:r>
            <a:r>
              <a:rPr lang="zh-CN" altLang="en-US" b="1" dirty="0">
                <a:latin typeface="华文仿宋" panose="02010600040101010101" pitchFamily="2" charset="-122"/>
                <a:ea typeface="华文仿宋" panose="02010600040101010101" pitchFamily="2" charset="-122"/>
              </a:rPr>
              <a:t>建立数组后，元素个数与元素之间的关系不会发生变动。可以用顺序存储表示数组。</a:t>
            </a:r>
          </a:p>
          <a:p>
            <a:pPr algn="just" eaLnBrk="1" hangingPunct="1">
              <a:lnSpc>
                <a:spcPts val="4200"/>
              </a:lnSpc>
            </a:pPr>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2) </a:t>
            </a:r>
            <a:r>
              <a:rPr lang="zh-CN" altLang="en-US" b="1" dirty="0">
                <a:solidFill>
                  <a:srgbClr val="800000"/>
                </a:solidFill>
                <a:latin typeface="华文仿宋" panose="02010600040101010101" pitchFamily="2" charset="-122"/>
                <a:ea typeface="华文仿宋" panose="02010600040101010101" pitchFamily="2" charset="-122"/>
              </a:rPr>
              <a:t>数组是多维的结构，而存储空间是一个一维的结构。</a:t>
            </a:r>
            <a:r>
              <a:rPr lang="zh-CN" altLang="en-US" b="1" dirty="0">
                <a:latin typeface="华文仿宋" panose="02010600040101010101" pitchFamily="2" charset="-122"/>
                <a:ea typeface="华文仿宋" panose="02010600040101010101" pitchFamily="2" charset="-122"/>
              </a:rPr>
              <a:t>用一组连续存储单元存放数组的元素就有个次序约定问题。</a:t>
            </a:r>
          </a:p>
        </p:txBody>
      </p:sp>
      <p:sp>
        <p:nvSpPr>
          <p:cNvPr id="12292" name="Text Box 4"/>
          <p:cNvSpPr txBox="1">
            <a:spLocks noChangeArrowheads="1"/>
          </p:cNvSpPr>
          <p:nvPr/>
        </p:nvSpPr>
        <p:spPr bwMode="auto">
          <a:xfrm>
            <a:off x="428862" y="4358355"/>
            <a:ext cx="7366475" cy="1588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ts val="4000"/>
              </a:lnSpc>
            </a:pPr>
            <a:r>
              <a:rPr lang="en-US" altLang="zh-CN" sz="3200" b="1" dirty="0">
                <a:latin typeface="华文仿宋" panose="02010600040101010101" pitchFamily="2" charset="-122"/>
                <a:ea typeface="华文仿宋" panose="02010600040101010101" pitchFamily="2" charset="-122"/>
              </a:rPr>
              <a:t> </a:t>
            </a:r>
            <a:r>
              <a:rPr lang="zh-CN" altLang="en-US" sz="2800" b="1" dirty="0">
                <a:solidFill>
                  <a:srgbClr val="000080"/>
                </a:solidFill>
                <a:latin typeface="华文仿宋" panose="02010600040101010101" pitchFamily="2" charset="-122"/>
                <a:ea typeface="华文仿宋" panose="02010600040101010101" pitchFamily="2" charset="-122"/>
              </a:rPr>
              <a:t>有两种顺序映象的</a:t>
            </a:r>
            <a:r>
              <a:rPr lang="zh-CN" altLang="en-US" sz="2800" b="1" dirty="0" smtClean="0">
                <a:solidFill>
                  <a:srgbClr val="000080"/>
                </a:solidFill>
                <a:latin typeface="华文仿宋" panose="02010600040101010101" pitchFamily="2" charset="-122"/>
                <a:ea typeface="华文仿宋" panose="02010600040101010101" pitchFamily="2" charset="-122"/>
              </a:rPr>
              <a:t>方式</a:t>
            </a:r>
            <a:r>
              <a:rPr lang="zh-CN" altLang="en-US" sz="2800" b="1" dirty="0">
                <a:solidFill>
                  <a:srgbClr val="000080"/>
                </a:solidFill>
                <a:latin typeface="华文仿宋" panose="02010600040101010101" pitchFamily="2" charset="-122"/>
                <a:ea typeface="华文仿宋" panose="02010600040101010101" pitchFamily="2" charset="-122"/>
              </a:rPr>
              <a:t>：</a:t>
            </a:r>
            <a:endParaRPr lang="en-US" altLang="zh-CN" sz="2800" b="1" dirty="0" smtClean="0">
              <a:solidFill>
                <a:srgbClr val="000080"/>
              </a:solidFill>
              <a:latin typeface="华文仿宋" panose="02010600040101010101" pitchFamily="2" charset="-122"/>
              <a:ea typeface="华文仿宋" panose="02010600040101010101" pitchFamily="2" charset="-122"/>
            </a:endParaRPr>
          </a:p>
          <a:p>
            <a:pPr algn="just" eaLnBrk="1" hangingPunct="1">
              <a:lnSpc>
                <a:spcPts val="4000"/>
              </a:lnSpc>
            </a:pPr>
            <a:r>
              <a:rPr lang="en-US" altLang="zh-CN" sz="3200" b="1" dirty="0" smtClean="0">
                <a:latin typeface="华文仿宋" panose="02010600040101010101" pitchFamily="2" charset="-122"/>
                <a:ea typeface="华文仿宋" panose="02010600040101010101" pitchFamily="2" charset="-122"/>
              </a:rPr>
              <a:t>     </a:t>
            </a:r>
            <a:r>
              <a:rPr lang="en-US" altLang="zh-CN" b="1" dirty="0" smtClean="0">
                <a:latin typeface="华文仿宋" panose="02010600040101010101" pitchFamily="2" charset="-122"/>
                <a:ea typeface="华文仿宋" panose="02010600040101010101" pitchFamily="2" charset="-122"/>
              </a:rPr>
              <a:t>1) </a:t>
            </a:r>
            <a:r>
              <a:rPr lang="zh-CN" altLang="en-US" b="1" dirty="0" smtClean="0">
                <a:latin typeface="华文仿宋" panose="02010600040101010101" pitchFamily="2" charset="-122"/>
                <a:ea typeface="华文仿宋" panose="02010600040101010101" pitchFamily="2" charset="-122"/>
              </a:rPr>
              <a:t>以行序为主序； </a:t>
            </a:r>
            <a:r>
              <a:rPr lang="en-US" altLang="zh-CN" sz="2000" b="1" dirty="0" smtClean="0">
                <a:solidFill>
                  <a:srgbClr val="FF0000"/>
                </a:solidFill>
                <a:latin typeface="华文仿宋" panose="02010600040101010101" pitchFamily="2" charset="-122"/>
                <a:ea typeface="华文仿宋" panose="02010600040101010101" pitchFamily="2" charset="-122"/>
              </a:rPr>
              <a:t>(C</a:t>
            </a:r>
            <a:r>
              <a:rPr lang="zh-CN" altLang="en-US" sz="2000" b="1" dirty="0" smtClean="0">
                <a:solidFill>
                  <a:srgbClr val="FF0000"/>
                </a:solidFill>
                <a:latin typeface="华文仿宋" panose="02010600040101010101" pitchFamily="2" charset="-122"/>
                <a:ea typeface="华文仿宋" panose="02010600040101010101" pitchFamily="2" charset="-122"/>
              </a:rPr>
              <a:t>语言采用行序为主序的存储结构</a:t>
            </a:r>
            <a:r>
              <a:rPr lang="en-US" altLang="zh-CN" sz="2000" b="1" dirty="0" smtClean="0">
                <a:solidFill>
                  <a:srgbClr val="FF0000"/>
                </a:solidFill>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algn="just" eaLnBrk="1" hangingPunct="1">
              <a:lnSpc>
                <a:spcPts val="4000"/>
              </a:lnSpc>
            </a:pPr>
            <a:r>
              <a:rPr lang="en-US" altLang="zh-CN" b="1" dirty="0" smtClean="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2) </a:t>
            </a:r>
            <a:r>
              <a:rPr lang="zh-CN" altLang="en-US" b="1" dirty="0">
                <a:latin typeface="华文仿宋" panose="02010600040101010101" pitchFamily="2" charset="-122"/>
                <a:ea typeface="华文仿宋" panose="02010600040101010101" pitchFamily="2" charset="-122"/>
              </a:rPr>
              <a:t>以列序为主序。 </a:t>
            </a:r>
            <a:r>
              <a:rPr lang="en-US" altLang="zh-CN" b="1" dirty="0">
                <a:solidFill>
                  <a:srgbClr val="800000"/>
                </a:solidFill>
                <a:latin typeface="华文仿宋" panose="02010600040101010101" pitchFamily="2" charset="-122"/>
                <a:ea typeface="华文仿宋" panose="02010600040101010101" pitchFamily="2" charset="-122"/>
              </a:rPr>
              <a:t>(</a:t>
            </a:r>
            <a:r>
              <a:rPr lang="zh-CN" altLang="en-US" b="1" dirty="0">
                <a:solidFill>
                  <a:srgbClr val="800000"/>
                </a:solidFill>
                <a:latin typeface="华文仿宋" panose="02010600040101010101" pitchFamily="2" charset="-122"/>
                <a:ea typeface="华文仿宋" panose="02010600040101010101" pitchFamily="2" charset="-122"/>
              </a:rPr>
              <a:t>高下标优先</a:t>
            </a:r>
            <a:r>
              <a:rPr lang="en-US" altLang="zh-CN" b="1" dirty="0">
                <a:solidFill>
                  <a:srgbClr val="800000"/>
                </a:solidFill>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1960289894"/>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checkerboard(across)">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checkerboard(across)">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checkerboard(across)">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2">
                                            <p:txEl>
                                              <p:pRg st="0" end="0"/>
                                            </p:txEl>
                                          </p:spTgt>
                                        </p:tgtEl>
                                        <p:attrNameLst>
                                          <p:attrName>style.visibility</p:attrName>
                                        </p:attrNameLst>
                                      </p:cBhvr>
                                      <p:to>
                                        <p:strVal val="visible"/>
                                      </p:to>
                                    </p:set>
                                    <p:animEffect transition="in" filter="wipe(down)">
                                      <p:cBhvr>
                                        <p:cTn id="22" dur="500"/>
                                        <p:tgtEl>
                                          <p:spTgt spid="1229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292">
                                            <p:txEl>
                                              <p:pRg st="1" end="1"/>
                                            </p:txEl>
                                          </p:spTgt>
                                        </p:tgtEl>
                                        <p:attrNameLst>
                                          <p:attrName>style.visibility</p:attrName>
                                        </p:attrNameLst>
                                      </p:cBhvr>
                                      <p:to>
                                        <p:strVal val="visible"/>
                                      </p:to>
                                    </p:set>
                                    <p:animEffect transition="in" filter="wipe(down)">
                                      <p:cBhvr>
                                        <p:cTn id="27" dur="500"/>
                                        <p:tgtEl>
                                          <p:spTgt spid="1229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292">
                                            <p:txEl>
                                              <p:pRg st="2" end="2"/>
                                            </p:txEl>
                                          </p:spTgt>
                                        </p:tgtEl>
                                        <p:attrNameLst>
                                          <p:attrName>style.visibility</p:attrName>
                                        </p:attrNameLst>
                                      </p:cBhvr>
                                      <p:to>
                                        <p:strVal val="visible"/>
                                      </p:to>
                                    </p:set>
                                    <p:animEffect transition="in" filter="wipe(down)">
                                      <p:cBhvr>
                                        <p:cTn id="32" dur="500"/>
                                        <p:tgtEl>
                                          <p:spTgt spid="122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64573" y="1102928"/>
            <a:ext cx="19159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dirty="0">
                <a:solidFill>
                  <a:srgbClr val="6600CC"/>
                </a:solidFill>
                <a:latin typeface="华文仿宋" panose="02010600040101010101" pitchFamily="2" charset="-122"/>
                <a:ea typeface="华文仿宋" panose="02010600040101010101" pitchFamily="2" charset="-122"/>
              </a:rPr>
              <a:t>例如：</a:t>
            </a:r>
            <a:r>
              <a:rPr lang="zh-CN" altLang="en-US" sz="3600" b="1" dirty="0">
                <a:latin typeface="华文仿宋" panose="02010600040101010101" pitchFamily="2" charset="-122"/>
                <a:ea typeface="华文仿宋" panose="02010600040101010101" pitchFamily="2" charset="-122"/>
              </a:rPr>
              <a:t>   </a:t>
            </a:r>
          </a:p>
        </p:txBody>
      </p:sp>
      <p:sp>
        <p:nvSpPr>
          <p:cNvPr id="15363" name="Text Box 3"/>
          <p:cNvSpPr txBox="1">
            <a:spLocks noChangeArrowheads="1"/>
          </p:cNvSpPr>
          <p:nvPr/>
        </p:nvSpPr>
        <p:spPr bwMode="auto">
          <a:xfrm>
            <a:off x="4046298" y="5166937"/>
            <a:ext cx="3882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9933FF"/>
                </a:solidFill>
                <a:latin typeface="华文仿宋" panose="02010600040101010101" pitchFamily="2" charset="-122"/>
                <a:ea typeface="华文仿宋" panose="02010600040101010101" pitchFamily="2" charset="-122"/>
              </a:rPr>
              <a:t>称为基地址或基址。</a:t>
            </a:r>
          </a:p>
        </p:txBody>
      </p:sp>
      <p:sp>
        <p:nvSpPr>
          <p:cNvPr id="15364" name="Line 4"/>
          <p:cNvSpPr>
            <a:spLocks noChangeShapeType="1"/>
          </p:cNvSpPr>
          <p:nvPr/>
        </p:nvSpPr>
        <p:spPr bwMode="auto">
          <a:xfrm flipV="1">
            <a:off x="3990410" y="4916103"/>
            <a:ext cx="0" cy="360362"/>
          </a:xfrm>
          <a:prstGeom prst="line">
            <a:avLst/>
          </a:prstGeom>
          <a:noFill/>
          <a:ln w="28575">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b="1">
              <a:latin typeface="华文仿宋" panose="02010600040101010101" pitchFamily="2" charset="-122"/>
              <a:ea typeface="华文仿宋" panose="02010600040101010101" pitchFamily="2" charset="-122"/>
            </a:endParaRPr>
          </a:p>
        </p:txBody>
      </p:sp>
      <p:sp>
        <p:nvSpPr>
          <p:cNvPr id="17414" name="Text Box 13"/>
          <p:cNvSpPr txBox="1">
            <a:spLocks noChangeArrowheads="1"/>
          </p:cNvSpPr>
          <p:nvPr/>
        </p:nvSpPr>
        <p:spPr bwMode="auto">
          <a:xfrm>
            <a:off x="286076" y="218974"/>
            <a:ext cx="5540299"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algn="l" eaLnBrk="0" hangingPunct="0">
              <a:lnSpc>
                <a:spcPts val="4000"/>
              </a:lnSpc>
              <a:defRPr sz="3200" b="1">
                <a:solidFill>
                  <a:srgbClr val="993333"/>
                </a:solidFill>
                <a:ea typeface="ＭＳ Ｐゴシック" charset="-128"/>
                <a:cs typeface="ＭＳ Ｐゴシック" charset="-128"/>
              </a:defRPr>
            </a:lvl2pPr>
            <a:lvl3pPr algn="l" eaLnBrk="0" hangingPunct="0">
              <a:lnSpc>
                <a:spcPts val="4000"/>
              </a:lnSpc>
              <a:defRPr sz="3200" b="1">
                <a:solidFill>
                  <a:srgbClr val="993333"/>
                </a:solidFill>
                <a:ea typeface="ＭＳ Ｐゴシック" charset="-128"/>
                <a:cs typeface="ＭＳ Ｐゴシック" charset="-128"/>
              </a:defRPr>
            </a:lvl3pPr>
            <a:lvl4pPr algn="l" eaLnBrk="0" hangingPunct="0">
              <a:lnSpc>
                <a:spcPts val="4000"/>
              </a:lnSpc>
              <a:defRPr sz="3200" b="1">
                <a:solidFill>
                  <a:srgbClr val="993333"/>
                </a:solidFill>
                <a:ea typeface="ＭＳ Ｐゴシック" charset="-128"/>
                <a:cs typeface="ＭＳ Ｐゴシック" charset="-128"/>
              </a:defRPr>
            </a:lvl4pPr>
            <a:lvl5pPr algn="l" eaLnBrk="0" hangingPunct="0">
              <a:lnSpc>
                <a:spcPts val="4000"/>
              </a:lnSpc>
              <a:defRPr sz="3200" b="1">
                <a:solidFill>
                  <a:srgbClr val="993333"/>
                </a:solidFill>
                <a:ea typeface="ＭＳ Ｐゴシック" charset="-128"/>
                <a:cs typeface="ＭＳ Ｐゴシック" charset="-128"/>
              </a:defRPr>
            </a:lvl5pPr>
            <a:lvl6pPr marL="457059" eaLnBrk="0" fontAlgn="base" hangingPunct="0">
              <a:lnSpc>
                <a:spcPts val="4000"/>
              </a:lnSpc>
              <a:spcBef>
                <a:spcPct val="0"/>
              </a:spcBef>
              <a:spcAft>
                <a:spcPct val="0"/>
              </a:spcAft>
              <a:defRPr sz="3200" b="1">
                <a:solidFill>
                  <a:srgbClr val="993333"/>
                </a:solidFill>
              </a:defRPr>
            </a:lvl6pPr>
            <a:lvl7pPr marL="914118" eaLnBrk="0" fontAlgn="base" hangingPunct="0">
              <a:lnSpc>
                <a:spcPts val="4000"/>
              </a:lnSpc>
              <a:spcBef>
                <a:spcPct val="0"/>
              </a:spcBef>
              <a:spcAft>
                <a:spcPct val="0"/>
              </a:spcAft>
              <a:defRPr sz="3200" b="1">
                <a:solidFill>
                  <a:srgbClr val="993333"/>
                </a:solidFill>
              </a:defRPr>
            </a:lvl7pPr>
            <a:lvl8pPr marL="1371180" eaLnBrk="0" fontAlgn="base" hangingPunct="0">
              <a:lnSpc>
                <a:spcPts val="4000"/>
              </a:lnSpc>
              <a:spcBef>
                <a:spcPct val="0"/>
              </a:spcBef>
              <a:spcAft>
                <a:spcPct val="0"/>
              </a:spcAft>
              <a:defRPr sz="3200" b="1">
                <a:solidFill>
                  <a:srgbClr val="993333"/>
                </a:solidFill>
              </a:defRPr>
            </a:lvl8pPr>
            <a:lvl9pPr marL="1828239" eaLnBrk="0" fontAlgn="base" hangingPunct="0">
              <a:lnSpc>
                <a:spcPts val="4000"/>
              </a:lnSpc>
              <a:spcBef>
                <a:spcPct val="0"/>
              </a:spcBef>
              <a:spcAft>
                <a:spcPct val="0"/>
              </a:spcAft>
              <a:defRPr sz="3200" b="1">
                <a:solidFill>
                  <a:srgbClr val="993333"/>
                </a:solidFill>
              </a:defRPr>
            </a:lvl9pPr>
          </a:lstStyle>
          <a:p>
            <a:r>
              <a:rPr lang="zh-CN" altLang="en-US" dirty="0"/>
              <a:t>以“行序为主序”的存储映象</a:t>
            </a:r>
          </a:p>
        </p:txBody>
      </p:sp>
      <p:sp>
        <p:nvSpPr>
          <p:cNvPr id="15374" name="Text Box 14"/>
          <p:cNvSpPr txBox="1">
            <a:spLocks noChangeArrowheads="1"/>
          </p:cNvSpPr>
          <p:nvPr/>
        </p:nvSpPr>
        <p:spPr bwMode="auto">
          <a:xfrm>
            <a:off x="532835" y="3684203"/>
            <a:ext cx="7648248"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3200" b="1" dirty="0">
                <a:latin typeface="华文仿宋" panose="02010600040101010101" pitchFamily="2" charset="-122"/>
                <a:ea typeface="华文仿宋" panose="02010600040101010101" pitchFamily="2" charset="-122"/>
              </a:rPr>
              <a:t>二维数组</a:t>
            </a:r>
            <a:r>
              <a:rPr lang="en-US" altLang="zh-CN" sz="3200" b="1" dirty="0">
                <a:latin typeface="华文仿宋" panose="02010600040101010101" pitchFamily="2" charset="-122"/>
                <a:ea typeface="华文仿宋" panose="02010600040101010101" pitchFamily="2" charset="-122"/>
              </a:rPr>
              <a:t>A[b</a:t>
            </a:r>
            <a:r>
              <a:rPr lang="en-US" altLang="zh-CN" sz="3200" b="1" baseline="-25000" dirty="0">
                <a:latin typeface="华文仿宋" panose="02010600040101010101" pitchFamily="2" charset="-122"/>
                <a:ea typeface="华文仿宋" panose="02010600040101010101" pitchFamily="2" charset="-122"/>
              </a:rPr>
              <a:t>1</a:t>
            </a:r>
            <a:r>
              <a:rPr lang="en-US" altLang="zh-CN" sz="3200" b="1" dirty="0">
                <a:latin typeface="华文仿宋" panose="02010600040101010101" pitchFamily="2" charset="-122"/>
                <a:ea typeface="华文仿宋" panose="02010600040101010101" pitchFamily="2" charset="-122"/>
              </a:rPr>
              <a:t>,b</a:t>
            </a:r>
            <a:r>
              <a:rPr lang="en-US" altLang="zh-CN" sz="3200" b="1" baseline="-25000" dirty="0">
                <a:latin typeface="华文仿宋" panose="02010600040101010101" pitchFamily="2" charset="-122"/>
                <a:ea typeface="华文仿宋" panose="02010600040101010101" pitchFamily="2" charset="-122"/>
              </a:rPr>
              <a:t>2</a:t>
            </a:r>
            <a:r>
              <a:rPr lang="en-US" altLang="zh-CN" sz="3200" b="1" dirty="0">
                <a:latin typeface="华文仿宋" panose="02010600040101010101" pitchFamily="2" charset="-122"/>
                <a:ea typeface="华文仿宋" panose="02010600040101010101" pitchFamily="2" charset="-122"/>
              </a:rPr>
              <a:t>]</a:t>
            </a:r>
            <a:r>
              <a:rPr lang="zh-CN" altLang="en-US" sz="3200" b="1" dirty="0">
                <a:latin typeface="华文仿宋" panose="02010600040101010101" pitchFamily="2" charset="-122"/>
                <a:ea typeface="华文仿宋" panose="02010600040101010101" pitchFamily="2" charset="-122"/>
              </a:rPr>
              <a:t>中任一元素</a:t>
            </a:r>
            <a:r>
              <a:rPr lang="en-US" altLang="zh-CN" sz="3200" b="1" dirty="0" err="1">
                <a:latin typeface="华文仿宋" panose="02010600040101010101" pitchFamily="2" charset="-122"/>
                <a:ea typeface="华文仿宋" panose="02010600040101010101" pitchFamily="2" charset="-122"/>
              </a:rPr>
              <a:t>a</a:t>
            </a:r>
            <a:r>
              <a:rPr lang="en-US" altLang="zh-CN" sz="3200" b="1" baseline="-25000" dirty="0" err="1">
                <a:latin typeface="华文仿宋" panose="02010600040101010101" pitchFamily="2" charset="-122"/>
                <a:ea typeface="华文仿宋" panose="02010600040101010101" pitchFamily="2" charset="-122"/>
              </a:rPr>
              <a:t>i,j</a:t>
            </a: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的存储位置</a:t>
            </a:r>
          </a:p>
          <a:p>
            <a:pPr algn="l" eaLnBrk="1" hangingPunct="1">
              <a:lnSpc>
                <a:spcPct val="125000"/>
              </a:lnSpc>
            </a:pPr>
            <a:r>
              <a:rPr lang="zh-CN" altLang="en-US" sz="36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LOC(</a:t>
            </a:r>
            <a:r>
              <a:rPr lang="en-US" altLang="zh-CN" sz="3600" b="1" dirty="0" err="1">
                <a:latin typeface="华文仿宋" panose="02010600040101010101" pitchFamily="2" charset="-122"/>
                <a:ea typeface="华文仿宋" panose="02010600040101010101" pitchFamily="2" charset="-122"/>
              </a:rPr>
              <a:t>i,j</a:t>
            </a:r>
            <a:r>
              <a:rPr lang="en-US" altLang="zh-CN" sz="3600" b="1" dirty="0">
                <a:latin typeface="华文仿宋" panose="02010600040101010101" pitchFamily="2" charset="-122"/>
                <a:ea typeface="华文仿宋" panose="02010600040101010101" pitchFamily="2" charset="-122"/>
              </a:rPr>
              <a:t>) = LOC(0,0) +</a:t>
            </a:r>
          </a:p>
        </p:txBody>
      </p:sp>
      <p:sp>
        <p:nvSpPr>
          <p:cNvPr id="15375" name="Text Box 15"/>
          <p:cNvSpPr txBox="1">
            <a:spLocks noChangeArrowheads="1"/>
          </p:cNvSpPr>
          <p:nvPr/>
        </p:nvSpPr>
        <p:spPr bwMode="auto">
          <a:xfrm>
            <a:off x="1729810" y="2190365"/>
            <a:ext cx="667170" cy="584775"/>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0,1</a:t>
            </a:r>
            <a:endParaRPr lang="en-US" altLang="zh-CN" sz="3200" b="1" baseline="-25000">
              <a:latin typeface="华文仿宋" panose="02010600040101010101" pitchFamily="2" charset="-122"/>
              <a:ea typeface="华文仿宋" panose="02010600040101010101" pitchFamily="2" charset="-122"/>
            </a:endParaRPr>
          </a:p>
        </p:txBody>
      </p:sp>
      <p:sp>
        <p:nvSpPr>
          <p:cNvPr id="15376" name="Text Box 16"/>
          <p:cNvSpPr txBox="1">
            <a:spLocks noChangeArrowheads="1"/>
          </p:cNvSpPr>
          <p:nvPr/>
        </p:nvSpPr>
        <p:spPr bwMode="auto">
          <a:xfrm>
            <a:off x="1005910" y="2190365"/>
            <a:ext cx="667170" cy="584775"/>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0,0</a:t>
            </a:r>
            <a:endParaRPr lang="en-US" altLang="zh-CN" sz="3200" b="1" baseline="-25000">
              <a:latin typeface="华文仿宋" panose="02010600040101010101" pitchFamily="2" charset="-122"/>
              <a:ea typeface="华文仿宋" panose="02010600040101010101" pitchFamily="2" charset="-122"/>
            </a:endParaRPr>
          </a:p>
        </p:txBody>
      </p:sp>
      <p:sp>
        <p:nvSpPr>
          <p:cNvPr id="15377" name="Text Box 17"/>
          <p:cNvSpPr txBox="1">
            <a:spLocks noChangeArrowheads="1"/>
          </p:cNvSpPr>
          <p:nvPr/>
        </p:nvSpPr>
        <p:spPr bwMode="auto">
          <a:xfrm>
            <a:off x="2453710" y="2190365"/>
            <a:ext cx="667170" cy="584775"/>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0,2</a:t>
            </a:r>
            <a:endParaRPr lang="en-US" altLang="zh-CN" sz="3200" b="1" baseline="-25000">
              <a:latin typeface="华文仿宋" panose="02010600040101010101" pitchFamily="2" charset="-122"/>
              <a:ea typeface="华文仿宋" panose="02010600040101010101" pitchFamily="2" charset="-122"/>
            </a:endParaRPr>
          </a:p>
        </p:txBody>
      </p:sp>
      <p:sp>
        <p:nvSpPr>
          <p:cNvPr id="15378" name="Text Box 18"/>
          <p:cNvSpPr txBox="1">
            <a:spLocks noChangeArrowheads="1"/>
          </p:cNvSpPr>
          <p:nvPr/>
        </p:nvSpPr>
        <p:spPr bwMode="auto">
          <a:xfrm>
            <a:off x="1005910" y="2799965"/>
            <a:ext cx="667170"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1,0</a:t>
            </a:r>
            <a:endParaRPr lang="en-US" altLang="zh-CN" sz="3200" b="1" baseline="-25000">
              <a:latin typeface="华文仿宋" panose="02010600040101010101" pitchFamily="2" charset="-122"/>
              <a:ea typeface="华文仿宋" panose="02010600040101010101" pitchFamily="2" charset="-122"/>
            </a:endParaRPr>
          </a:p>
        </p:txBody>
      </p:sp>
      <p:sp>
        <p:nvSpPr>
          <p:cNvPr id="15379" name="Text Box 19"/>
          <p:cNvSpPr txBox="1">
            <a:spLocks noChangeArrowheads="1"/>
          </p:cNvSpPr>
          <p:nvPr/>
        </p:nvSpPr>
        <p:spPr bwMode="auto">
          <a:xfrm>
            <a:off x="1729810" y="2799965"/>
            <a:ext cx="667170"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1,1</a:t>
            </a:r>
            <a:endParaRPr lang="en-US" altLang="zh-CN" sz="3200" b="1" baseline="-25000">
              <a:latin typeface="华文仿宋" panose="02010600040101010101" pitchFamily="2" charset="-122"/>
              <a:ea typeface="华文仿宋" panose="02010600040101010101" pitchFamily="2" charset="-122"/>
            </a:endParaRPr>
          </a:p>
        </p:txBody>
      </p:sp>
      <p:sp>
        <p:nvSpPr>
          <p:cNvPr id="15380" name="Text Box 20"/>
          <p:cNvSpPr txBox="1">
            <a:spLocks noChangeArrowheads="1"/>
          </p:cNvSpPr>
          <p:nvPr/>
        </p:nvSpPr>
        <p:spPr bwMode="auto">
          <a:xfrm>
            <a:off x="2453710" y="2799965"/>
            <a:ext cx="667170"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1,2</a:t>
            </a:r>
            <a:endParaRPr lang="en-US" altLang="zh-CN" sz="3200" b="1" baseline="-25000">
              <a:latin typeface="华文仿宋" panose="02010600040101010101" pitchFamily="2" charset="-122"/>
              <a:ea typeface="华文仿宋" panose="02010600040101010101" pitchFamily="2" charset="-122"/>
            </a:endParaRPr>
          </a:p>
        </p:txBody>
      </p:sp>
      <p:sp>
        <p:nvSpPr>
          <p:cNvPr id="15381" name="Text Box 21"/>
          <p:cNvSpPr txBox="1">
            <a:spLocks noChangeArrowheads="1"/>
          </p:cNvSpPr>
          <p:nvPr/>
        </p:nvSpPr>
        <p:spPr bwMode="auto">
          <a:xfrm>
            <a:off x="4930210" y="2185603"/>
            <a:ext cx="667170" cy="584775"/>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0,1</a:t>
            </a:r>
            <a:endParaRPr lang="en-US" altLang="zh-CN" sz="3200" b="1" baseline="-25000">
              <a:latin typeface="华文仿宋" panose="02010600040101010101" pitchFamily="2" charset="-122"/>
              <a:ea typeface="华文仿宋" panose="02010600040101010101" pitchFamily="2" charset="-122"/>
            </a:endParaRPr>
          </a:p>
        </p:txBody>
      </p:sp>
      <p:sp>
        <p:nvSpPr>
          <p:cNvPr id="15382" name="Text Box 22"/>
          <p:cNvSpPr txBox="1">
            <a:spLocks noChangeArrowheads="1"/>
          </p:cNvSpPr>
          <p:nvPr/>
        </p:nvSpPr>
        <p:spPr bwMode="auto">
          <a:xfrm>
            <a:off x="4206310" y="2185603"/>
            <a:ext cx="667170" cy="584775"/>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0,0</a:t>
            </a:r>
            <a:endParaRPr lang="en-US" altLang="zh-CN" sz="3200" b="1" baseline="-25000">
              <a:latin typeface="华文仿宋" panose="02010600040101010101" pitchFamily="2" charset="-122"/>
              <a:ea typeface="华文仿宋" panose="02010600040101010101" pitchFamily="2" charset="-122"/>
            </a:endParaRPr>
          </a:p>
        </p:txBody>
      </p:sp>
      <p:sp>
        <p:nvSpPr>
          <p:cNvPr id="15383" name="Text Box 23"/>
          <p:cNvSpPr txBox="1">
            <a:spLocks noChangeArrowheads="1"/>
          </p:cNvSpPr>
          <p:nvPr/>
        </p:nvSpPr>
        <p:spPr bwMode="auto">
          <a:xfrm>
            <a:off x="5654110" y="2185603"/>
            <a:ext cx="667170" cy="584775"/>
          </a:xfrm>
          <a:prstGeom prst="rect">
            <a:avLst/>
          </a:prstGeom>
          <a:solidFill>
            <a:srgbClr val="CC99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0,2</a:t>
            </a:r>
            <a:endParaRPr lang="en-US" altLang="zh-CN" sz="3200" b="1" baseline="-25000">
              <a:latin typeface="华文仿宋" panose="02010600040101010101" pitchFamily="2" charset="-122"/>
              <a:ea typeface="华文仿宋" panose="02010600040101010101" pitchFamily="2" charset="-122"/>
            </a:endParaRPr>
          </a:p>
        </p:txBody>
      </p:sp>
      <p:sp>
        <p:nvSpPr>
          <p:cNvPr id="15384" name="Text Box 24"/>
          <p:cNvSpPr txBox="1">
            <a:spLocks noChangeArrowheads="1"/>
          </p:cNvSpPr>
          <p:nvPr/>
        </p:nvSpPr>
        <p:spPr bwMode="auto">
          <a:xfrm>
            <a:off x="6378010" y="2185603"/>
            <a:ext cx="667170"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1,0</a:t>
            </a:r>
            <a:endParaRPr lang="en-US" altLang="zh-CN" sz="3200" b="1" baseline="-25000">
              <a:latin typeface="华文仿宋" panose="02010600040101010101" pitchFamily="2" charset="-122"/>
              <a:ea typeface="华文仿宋" panose="02010600040101010101" pitchFamily="2" charset="-122"/>
            </a:endParaRPr>
          </a:p>
        </p:txBody>
      </p:sp>
      <p:sp>
        <p:nvSpPr>
          <p:cNvPr id="15385" name="Text Box 25"/>
          <p:cNvSpPr txBox="1">
            <a:spLocks noChangeArrowheads="1"/>
          </p:cNvSpPr>
          <p:nvPr/>
        </p:nvSpPr>
        <p:spPr bwMode="auto">
          <a:xfrm>
            <a:off x="7101910" y="2185603"/>
            <a:ext cx="667170"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1,1</a:t>
            </a:r>
            <a:endParaRPr lang="en-US" altLang="zh-CN" sz="3200" b="1" baseline="-25000">
              <a:latin typeface="华文仿宋" panose="02010600040101010101" pitchFamily="2" charset="-122"/>
              <a:ea typeface="华文仿宋" panose="02010600040101010101" pitchFamily="2" charset="-122"/>
            </a:endParaRPr>
          </a:p>
        </p:txBody>
      </p:sp>
      <p:sp>
        <p:nvSpPr>
          <p:cNvPr id="15386" name="Text Box 26"/>
          <p:cNvSpPr txBox="1">
            <a:spLocks noChangeArrowheads="1"/>
          </p:cNvSpPr>
          <p:nvPr/>
        </p:nvSpPr>
        <p:spPr bwMode="auto">
          <a:xfrm>
            <a:off x="7825810" y="2185603"/>
            <a:ext cx="667170"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800080"/>
                </a:solidFill>
                <a:latin typeface="华文仿宋" panose="02010600040101010101" pitchFamily="2" charset="-122"/>
                <a:ea typeface="华文仿宋" panose="02010600040101010101" pitchFamily="2" charset="-122"/>
              </a:rPr>
              <a:t>a</a:t>
            </a:r>
            <a:r>
              <a:rPr lang="en-US" altLang="zh-CN" sz="3200" b="1" baseline="-25000">
                <a:solidFill>
                  <a:srgbClr val="800080"/>
                </a:solidFill>
                <a:latin typeface="华文仿宋" panose="02010600040101010101" pitchFamily="2" charset="-122"/>
                <a:ea typeface="华文仿宋" panose="02010600040101010101" pitchFamily="2" charset="-122"/>
              </a:rPr>
              <a:t>1,2</a:t>
            </a:r>
            <a:endParaRPr lang="en-US" altLang="zh-CN" sz="3200" b="1" baseline="-25000">
              <a:latin typeface="华文仿宋" panose="02010600040101010101" pitchFamily="2" charset="-122"/>
              <a:ea typeface="华文仿宋" panose="02010600040101010101" pitchFamily="2" charset="-122"/>
            </a:endParaRPr>
          </a:p>
        </p:txBody>
      </p:sp>
      <p:sp>
        <p:nvSpPr>
          <p:cNvPr id="15388" name="AutoShape 28"/>
          <p:cNvSpPr>
            <a:spLocks/>
          </p:cNvSpPr>
          <p:nvPr/>
        </p:nvSpPr>
        <p:spPr bwMode="auto">
          <a:xfrm rot="-5270468">
            <a:off x="4338072" y="2663441"/>
            <a:ext cx="460375" cy="723900"/>
          </a:xfrm>
          <a:prstGeom prst="leftBrace">
            <a:avLst>
              <a:gd name="adj1" fmla="val 19480"/>
              <a:gd name="adj2" fmla="val 509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sp>
        <p:nvSpPr>
          <p:cNvPr id="15389" name="Text Box 29"/>
          <p:cNvSpPr txBox="1">
            <a:spLocks noChangeArrowheads="1"/>
          </p:cNvSpPr>
          <p:nvPr/>
        </p:nvSpPr>
        <p:spPr bwMode="auto">
          <a:xfrm>
            <a:off x="4244410" y="3023803"/>
            <a:ext cx="587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b="1">
                <a:solidFill>
                  <a:srgbClr val="990033"/>
                </a:solidFill>
                <a:latin typeface="华文仿宋" panose="02010600040101010101" pitchFamily="2" charset="-122"/>
                <a:ea typeface="华文仿宋" panose="02010600040101010101" pitchFamily="2" charset="-122"/>
              </a:rPr>
              <a:t>L</a:t>
            </a:r>
            <a:endParaRPr lang="en-US" altLang="zh-CN" sz="4400" b="1">
              <a:latin typeface="华文仿宋" panose="02010600040101010101" pitchFamily="2" charset="-122"/>
              <a:ea typeface="华文仿宋" panose="02010600040101010101" pitchFamily="2" charset="-122"/>
            </a:endParaRPr>
          </a:p>
        </p:txBody>
      </p:sp>
      <p:sp>
        <p:nvSpPr>
          <p:cNvPr id="15390" name="Text Box 30"/>
          <p:cNvSpPr txBox="1">
            <a:spLocks noChangeArrowheads="1"/>
          </p:cNvSpPr>
          <p:nvPr/>
        </p:nvSpPr>
        <p:spPr bwMode="auto">
          <a:xfrm>
            <a:off x="7619373" y="4384394"/>
            <a:ext cx="6799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600" b="1" dirty="0">
                <a:latin typeface="华文仿宋" panose="02010600040101010101" pitchFamily="2" charset="-122"/>
                <a:ea typeface="华文仿宋" panose="02010600040101010101" pitchFamily="2" charset="-122"/>
              </a:rPr>
              <a:t> </a:t>
            </a:r>
            <a:r>
              <a:rPr lang="en-US" altLang="zh-CN" sz="3600" b="1" dirty="0">
                <a:solidFill>
                  <a:srgbClr val="990033"/>
                </a:solidFill>
                <a:latin typeface="华文仿宋" panose="02010600040101010101" pitchFamily="2" charset="-122"/>
                <a:ea typeface="华文仿宋" panose="02010600040101010101" pitchFamily="2" charset="-122"/>
              </a:rPr>
              <a:t>L</a:t>
            </a:r>
            <a:r>
              <a:rPr lang="en-US" altLang="zh-CN" sz="3600" b="1" dirty="0">
                <a:latin typeface="华文仿宋" panose="02010600040101010101" pitchFamily="2" charset="-122"/>
                <a:ea typeface="华文仿宋" panose="02010600040101010101" pitchFamily="2" charset="-122"/>
              </a:rPr>
              <a:t> </a:t>
            </a:r>
          </a:p>
        </p:txBody>
      </p:sp>
      <p:sp>
        <p:nvSpPr>
          <p:cNvPr id="15391" name="Text Box 31"/>
          <p:cNvSpPr txBox="1">
            <a:spLocks noChangeArrowheads="1"/>
          </p:cNvSpPr>
          <p:nvPr/>
        </p:nvSpPr>
        <p:spPr bwMode="auto">
          <a:xfrm>
            <a:off x="5463820" y="4305124"/>
            <a:ext cx="24955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3600" b="1" dirty="0">
                <a:latin typeface="华文仿宋" panose="02010600040101010101" pitchFamily="2" charset="-122"/>
                <a:ea typeface="华文仿宋" panose="02010600040101010101" pitchFamily="2" charset="-122"/>
              </a:rPr>
              <a:t>(b</a:t>
            </a:r>
            <a:r>
              <a:rPr lang="en-US" altLang="zh-CN" sz="3600" b="1" baseline="-25000" dirty="0">
                <a:latin typeface="华文仿宋" panose="02010600040101010101" pitchFamily="2" charset="-122"/>
                <a:ea typeface="华文仿宋" panose="02010600040101010101" pitchFamily="2" charset="-122"/>
              </a:rPr>
              <a:t>2</a:t>
            </a:r>
            <a:r>
              <a:rPr lang="en-US" altLang="zh-CN" sz="3600" b="1" dirty="0">
                <a:latin typeface="华文仿宋" panose="02010600040101010101" pitchFamily="2" charset="-122"/>
                <a:ea typeface="华文仿宋" panose="02010600040101010101" pitchFamily="2" charset="-122"/>
              </a:rPr>
              <a:t>×i</a:t>
            </a:r>
            <a:r>
              <a:rPr lang="zh-CN" altLang="en-US" sz="3600" b="1" dirty="0">
                <a:latin typeface="华文仿宋" panose="02010600040101010101" pitchFamily="2" charset="-122"/>
                <a:ea typeface="华文仿宋" panose="02010600040101010101" pitchFamily="2" charset="-122"/>
              </a:rPr>
              <a:t>＋</a:t>
            </a:r>
            <a:r>
              <a:rPr lang="en-US" altLang="zh-CN" sz="3600" b="1" dirty="0">
                <a:latin typeface="华文仿宋" panose="02010600040101010101" pitchFamily="2" charset="-122"/>
                <a:ea typeface="华文仿宋" panose="02010600040101010101" pitchFamily="2" charset="-122"/>
              </a:rPr>
              <a:t>j)×</a:t>
            </a:r>
          </a:p>
        </p:txBody>
      </p:sp>
    </p:spTree>
    <p:extLst>
      <p:ext uri="{BB962C8B-B14F-4D97-AF65-F5344CB8AC3E}">
        <p14:creationId xmlns:p14="http://schemas.microsoft.com/office/powerpoint/2010/main" val="1229034025"/>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slide(fromLeft)">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76"/>
                                        </p:tgtEl>
                                        <p:attrNameLst>
                                          <p:attrName>style.visibility</p:attrName>
                                        </p:attrNameLst>
                                      </p:cBhvr>
                                      <p:to>
                                        <p:strVal val="visible"/>
                                      </p:to>
                                    </p:set>
                                    <p:anim calcmode="lin" valueType="num">
                                      <p:cBhvr additive="base">
                                        <p:cTn id="12" dur="500" fill="hold"/>
                                        <p:tgtEl>
                                          <p:spTgt spid="15376"/>
                                        </p:tgtEl>
                                        <p:attrNameLst>
                                          <p:attrName>ppt_x</p:attrName>
                                        </p:attrNameLst>
                                      </p:cBhvr>
                                      <p:tavLst>
                                        <p:tav tm="0">
                                          <p:val>
                                            <p:strVal val="0-#ppt_w/2"/>
                                          </p:val>
                                        </p:tav>
                                        <p:tav tm="100000">
                                          <p:val>
                                            <p:strVal val="#ppt_x"/>
                                          </p:val>
                                        </p:tav>
                                      </p:tavLst>
                                    </p:anim>
                                    <p:anim calcmode="lin" valueType="num">
                                      <p:cBhvr additive="base">
                                        <p:cTn id="13" dur="500" fill="hold"/>
                                        <p:tgtEl>
                                          <p:spTgt spid="1537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5375"/>
                                        </p:tgtEl>
                                        <p:attrNameLst>
                                          <p:attrName>style.visibility</p:attrName>
                                        </p:attrNameLst>
                                      </p:cBhvr>
                                      <p:to>
                                        <p:strVal val="visible"/>
                                      </p:to>
                                    </p:set>
                                    <p:anim calcmode="lin" valueType="num">
                                      <p:cBhvr additive="base">
                                        <p:cTn id="16" dur="500" fill="hold"/>
                                        <p:tgtEl>
                                          <p:spTgt spid="15375"/>
                                        </p:tgtEl>
                                        <p:attrNameLst>
                                          <p:attrName>ppt_x</p:attrName>
                                        </p:attrNameLst>
                                      </p:cBhvr>
                                      <p:tavLst>
                                        <p:tav tm="0">
                                          <p:val>
                                            <p:strVal val="0-#ppt_w/2"/>
                                          </p:val>
                                        </p:tav>
                                        <p:tav tm="100000">
                                          <p:val>
                                            <p:strVal val="#ppt_x"/>
                                          </p:val>
                                        </p:tav>
                                      </p:tavLst>
                                    </p:anim>
                                    <p:anim calcmode="lin" valueType="num">
                                      <p:cBhvr additive="base">
                                        <p:cTn id="17" dur="500" fill="hold"/>
                                        <p:tgtEl>
                                          <p:spTgt spid="1537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5377"/>
                                        </p:tgtEl>
                                        <p:attrNameLst>
                                          <p:attrName>style.visibility</p:attrName>
                                        </p:attrNameLst>
                                      </p:cBhvr>
                                      <p:to>
                                        <p:strVal val="visible"/>
                                      </p:to>
                                    </p:set>
                                    <p:anim calcmode="lin" valueType="num">
                                      <p:cBhvr additive="base">
                                        <p:cTn id="20" dur="500" fill="hold"/>
                                        <p:tgtEl>
                                          <p:spTgt spid="15377"/>
                                        </p:tgtEl>
                                        <p:attrNameLst>
                                          <p:attrName>ppt_x</p:attrName>
                                        </p:attrNameLst>
                                      </p:cBhvr>
                                      <p:tavLst>
                                        <p:tav tm="0">
                                          <p:val>
                                            <p:strVal val="0-#ppt_w/2"/>
                                          </p:val>
                                        </p:tav>
                                        <p:tav tm="100000">
                                          <p:val>
                                            <p:strVal val="#ppt_x"/>
                                          </p:val>
                                        </p:tav>
                                      </p:tavLst>
                                    </p:anim>
                                    <p:anim calcmode="lin" valueType="num">
                                      <p:cBhvr additive="base">
                                        <p:cTn id="21" dur="500" fill="hold"/>
                                        <p:tgtEl>
                                          <p:spTgt spid="1537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5378"/>
                                        </p:tgtEl>
                                        <p:attrNameLst>
                                          <p:attrName>style.visibility</p:attrName>
                                        </p:attrNameLst>
                                      </p:cBhvr>
                                      <p:to>
                                        <p:strVal val="visible"/>
                                      </p:to>
                                    </p:set>
                                    <p:anim calcmode="lin" valueType="num">
                                      <p:cBhvr additive="base">
                                        <p:cTn id="24" dur="500" fill="hold"/>
                                        <p:tgtEl>
                                          <p:spTgt spid="15378"/>
                                        </p:tgtEl>
                                        <p:attrNameLst>
                                          <p:attrName>ppt_x</p:attrName>
                                        </p:attrNameLst>
                                      </p:cBhvr>
                                      <p:tavLst>
                                        <p:tav tm="0">
                                          <p:val>
                                            <p:strVal val="0-#ppt_w/2"/>
                                          </p:val>
                                        </p:tav>
                                        <p:tav tm="100000">
                                          <p:val>
                                            <p:strVal val="#ppt_x"/>
                                          </p:val>
                                        </p:tav>
                                      </p:tavLst>
                                    </p:anim>
                                    <p:anim calcmode="lin" valueType="num">
                                      <p:cBhvr additive="base">
                                        <p:cTn id="25" dur="500" fill="hold"/>
                                        <p:tgtEl>
                                          <p:spTgt spid="1537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5379"/>
                                        </p:tgtEl>
                                        <p:attrNameLst>
                                          <p:attrName>style.visibility</p:attrName>
                                        </p:attrNameLst>
                                      </p:cBhvr>
                                      <p:to>
                                        <p:strVal val="visible"/>
                                      </p:to>
                                    </p:set>
                                    <p:anim calcmode="lin" valueType="num">
                                      <p:cBhvr additive="base">
                                        <p:cTn id="28" dur="500" fill="hold"/>
                                        <p:tgtEl>
                                          <p:spTgt spid="15379"/>
                                        </p:tgtEl>
                                        <p:attrNameLst>
                                          <p:attrName>ppt_x</p:attrName>
                                        </p:attrNameLst>
                                      </p:cBhvr>
                                      <p:tavLst>
                                        <p:tav tm="0">
                                          <p:val>
                                            <p:strVal val="0-#ppt_w/2"/>
                                          </p:val>
                                        </p:tav>
                                        <p:tav tm="100000">
                                          <p:val>
                                            <p:strVal val="#ppt_x"/>
                                          </p:val>
                                        </p:tav>
                                      </p:tavLst>
                                    </p:anim>
                                    <p:anim calcmode="lin" valueType="num">
                                      <p:cBhvr additive="base">
                                        <p:cTn id="29" dur="500" fill="hold"/>
                                        <p:tgtEl>
                                          <p:spTgt spid="1537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5380"/>
                                        </p:tgtEl>
                                        <p:attrNameLst>
                                          <p:attrName>style.visibility</p:attrName>
                                        </p:attrNameLst>
                                      </p:cBhvr>
                                      <p:to>
                                        <p:strVal val="visible"/>
                                      </p:to>
                                    </p:set>
                                    <p:anim calcmode="lin" valueType="num">
                                      <p:cBhvr additive="base">
                                        <p:cTn id="32" dur="500" fill="hold"/>
                                        <p:tgtEl>
                                          <p:spTgt spid="15380"/>
                                        </p:tgtEl>
                                        <p:attrNameLst>
                                          <p:attrName>ppt_x</p:attrName>
                                        </p:attrNameLst>
                                      </p:cBhvr>
                                      <p:tavLst>
                                        <p:tav tm="0">
                                          <p:val>
                                            <p:strVal val="0-#ppt_w/2"/>
                                          </p:val>
                                        </p:tav>
                                        <p:tav tm="100000">
                                          <p:val>
                                            <p:strVal val="#ppt_x"/>
                                          </p:val>
                                        </p:tav>
                                      </p:tavLst>
                                    </p:anim>
                                    <p:anim calcmode="lin" valueType="num">
                                      <p:cBhvr additive="base">
                                        <p:cTn id="33" dur="500" fill="hold"/>
                                        <p:tgtEl>
                                          <p:spTgt spid="15380"/>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5382"/>
                                        </p:tgtEl>
                                        <p:attrNameLst>
                                          <p:attrName>style.visibility</p:attrName>
                                        </p:attrNameLst>
                                      </p:cBhvr>
                                      <p:to>
                                        <p:strVal val="visible"/>
                                      </p:to>
                                    </p:set>
                                    <p:animEffect transition="in" filter="slide(fromLeft)">
                                      <p:cBhvr>
                                        <p:cTn id="38" dur="500"/>
                                        <p:tgtEl>
                                          <p:spTgt spid="153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5381"/>
                                        </p:tgtEl>
                                        <p:attrNameLst>
                                          <p:attrName>style.visibility</p:attrName>
                                        </p:attrNameLst>
                                      </p:cBhvr>
                                      <p:to>
                                        <p:strVal val="visible"/>
                                      </p:to>
                                    </p:set>
                                    <p:animEffect transition="in" filter="slide(fromLeft)">
                                      <p:cBhvr>
                                        <p:cTn id="43" dur="500"/>
                                        <p:tgtEl>
                                          <p:spTgt spid="153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15383"/>
                                        </p:tgtEl>
                                        <p:attrNameLst>
                                          <p:attrName>style.visibility</p:attrName>
                                        </p:attrNameLst>
                                      </p:cBhvr>
                                      <p:to>
                                        <p:strVal val="visible"/>
                                      </p:to>
                                    </p:set>
                                    <p:animEffect transition="in" filter="slide(fromLeft)">
                                      <p:cBhvr>
                                        <p:cTn id="48" dur="500"/>
                                        <p:tgtEl>
                                          <p:spTgt spid="1538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5384"/>
                                        </p:tgtEl>
                                        <p:attrNameLst>
                                          <p:attrName>style.visibility</p:attrName>
                                        </p:attrNameLst>
                                      </p:cBhvr>
                                      <p:to>
                                        <p:strVal val="visible"/>
                                      </p:to>
                                    </p:set>
                                    <p:animEffect transition="in" filter="slide(fromLeft)">
                                      <p:cBhvr>
                                        <p:cTn id="53" dur="500"/>
                                        <p:tgtEl>
                                          <p:spTgt spid="1538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5385"/>
                                        </p:tgtEl>
                                        <p:attrNameLst>
                                          <p:attrName>style.visibility</p:attrName>
                                        </p:attrNameLst>
                                      </p:cBhvr>
                                      <p:to>
                                        <p:strVal val="visible"/>
                                      </p:to>
                                    </p:set>
                                    <p:animEffect transition="in" filter="slide(fromLeft)">
                                      <p:cBhvr>
                                        <p:cTn id="58" dur="500"/>
                                        <p:tgtEl>
                                          <p:spTgt spid="15385"/>
                                        </p:tgtEl>
                                      </p:cBhvr>
                                    </p:animEffect>
                                  </p:childTnLst>
                                </p:cTn>
                              </p:par>
                            </p:childTnLst>
                          </p:cTn>
                        </p:par>
                        <p:par>
                          <p:cTn id="59" fill="hold" nodeType="afterGroup">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15386"/>
                                        </p:tgtEl>
                                        <p:attrNameLst>
                                          <p:attrName>style.visibility</p:attrName>
                                        </p:attrNameLst>
                                      </p:cBhvr>
                                      <p:to>
                                        <p:strVal val="visible"/>
                                      </p:to>
                                    </p:set>
                                    <p:animEffect transition="in" filter="slide(fromLeft)">
                                      <p:cBhvr>
                                        <p:cTn id="62" dur="500"/>
                                        <p:tgtEl>
                                          <p:spTgt spid="15386"/>
                                        </p:tgtEl>
                                      </p:cBhvr>
                                    </p:animEffect>
                                  </p:childTnLst>
                                </p:cTn>
                              </p:par>
                            </p:childTnLst>
                          </p:cTn>
                        </p:par>
                        <p:par>
                          <p:cTn id="63" fill="hold" nodeType="afterGroup">
                            <p:stCondLst>
                              <p:cond delay="1000"/>
                            </p:stCondLst>
                            <p:childTnLst>
                              <p:par>
                                <p:cTn id="64" presetID="9" presetClass="entr" presetSubtype="0" fill="hold" grpId="0" nodeType="afterEffect">
                                  <p:stCondLst>
                                    <p:cond delay="0"/>
                                  </p:stCondLst>
                                  <p:childTnLst>
                                    <p:set>
                                      <p:cBhvr>
                                        <p:cTn id="65" dur="1" fill="hold">
                                          <p:stCondLst>
                                            <p:cond delay="0"/>
                                          </p:stCondLst>
                                        </p:cTn>
                                        <p:tgtEl>
                                          <p:spTgt spid="15388"/>
                                        </p:tgtEl>
                                        <p:attrNameLst>
                                          <p:attrName>style.visibility</p:attrName>
                                        </p:attrNameLst>
                                      </p:cBhvr>
                                      <p:to>
                                        <p:strVal val="visible"/>
                                      </p:to>
                                    </p:set>
                                    <p:animEffect transition="in" filter="dissolve">
                                      <p:cBhvr>
                                        <p:cTn id="66" dur="500"/>
                                        <p:tgtEl>
                                          <p:spTgt spid="15388"/>
                                        </p:tgtEl>
                                      </p:cBhvr>
                                    </p:animEffect>
                                  </p:child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15389"/>
                                        </p:tgtEl>
                                        <p:attrNameLst>
                                          <p:attrName>style.visibility</p:attrName>
                                        </p:attrNameLst>
                                      </p:cBhvr>
                                      <p:to>
                                        <p:strVal val="visible"/>
                                      </p:to>
                                    </p:set>
                                    <p:animEffect transition="in" filter="dissolve">
                                      <p:cBhvr>
                                        <p:cTn id="70" dur="500"/>
                                        <p:tgtEl>
                                          <p:spTgt spid="1538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5374"/>
                                        </p:tgtEl>
                                        <p:attrNameLst>
                                          <p:attrName>style.visibility</p:attrName>
                                        </p:attrNameLst>
                                      </p:cBhvr>
                                      <p:to>
                                        <p:strVal val="visible"/>
                                      </p:to>
                                    </p:set>
                                    <p:anim calcmode="lin" valueType="num">
                                      <p:cBhvr additive="base">
                                        <p:cTn id="75" dur="500" fill="hold"/>
                                        <p:tgtEl>
                                          <p:spTgt spid="15374"/>
                                        </p:tgtEl>
                                        <p:attrNameLst>
                                          <p:attrName>ppt_x</p:attrName>
                                        </p:attrNameLst>
                                      </p:cBhvr>
                                      <p:tavLst>
                                        <p:tav tm="0">
                                          <p:val>
                                            <p:strVal val="#ppt_x"/>
                                          </p:val>
                                        </p:tav>
                                        <p:tav tm="100000">
                                          <p:val>
                                            <p:strVal val="#ppt_x"/>
                                          </p:val>
                                        </p:tav>
                                      </p:tavLst>
                                    </p:anim>
                                    <p:anim calcmode="lin" valueType="num">
                                      <p:cBhvr additive="base">
                                        <p:cTn id="76"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5391"/>
                                        </p:tgtEl>
                                        <p:attrNameLst>
                                          <p:attrName>style.visibility</p:attrName>
                                        </p:attrNameLst>
                                      </p:cBhvr>
                                      <p:to>
                                        <p:strVal val="visible"/>
                                      </p:to>
                                    </p:set>
                                    <p:anim calcmode="lin" valueType="num">
                                      <p:cBhvr additive="base">
                                        <p:cTn id="81" dur="500" fill="hold"/>
                                        <p:tgtEl>
                                          <p:spTgt spid="15391"/>
                                        </p:tgtEl>
                                        <p:attrNameLst>
                                          <p:attrName>ppt_x</p:attrName>
                                        </p:attrNameLst>
                                      </p:cBhvr>
                                      <p:tavLst>
                                        <p:tav tm="0">
                                          <p:val>
                                            <p:strVal val="#ppt_x"/>
                                          </p:val>
                                        </p:tav>
                                        <p:tav tm="100000">
                                          <p:val>
                                            <p:strVal val="#ppt_x"/>
                                          </p:val>
                                        </p:tav>
                                      </p:tavLst>
                                    </p:anim>
                                    <p:anim calcmode="lin" valueType="num">
                                      <p:cBhvr additive="base">
                                        <p:cTn id="82" dur="500" fill="hold"/>
                                        <p:tgtEl>
                                          <p:spTgt spid="15391"/>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5390"/>
                                        </p:tgtEl>
                                        <p:attrNameLst>
                                          <p:attrName>style.visibility</p:attrName>
                                        </p:attrNameLst>
                                      </p:cBhvr>
                                      <p:to>
                                        <p:strVal val="visible"/>
                                      </p:to>
                                    </p:set>
                                  </p:childTnLst>
                                </p:cTn>
                              </p:par>
                            </p:childTnLst>
                          </p:cTn>
                        </p:par>
                        <p:par>
                          <p:cTn id="87" fill="hold" nodeType="afterGroup">
                            <p:stCondLst>
                              <p:cond delay="500"/>
                            </p:stCondLst>
                            <p:childTnLst>
                              <p:par>
                                <p:cTn id="88" presetID="12" presetClass="entr" presetSubtype="4" fill="hold" grpId="0" nodeType="afterEffect">
                                  <p:stCondLst>
                                    <p:cond delay="300"/>
                                  </p:stCondLst>
                                  <p:childTnLst>
                                    <p:set>
                                      <p:cBhvr>
                                        <p:cTn id="89" dur="1" fill="hold">
                                          <p:stCondLst>
                                            <p:cond delay="0"/>
                                          </p:stCondLst>
                                        </p:cTn>
                                        <p:tgtEl>
                                          <p:spTgt spid="15364"/>
                                        </p:tgtEl>
                                        <p:attrNameLst>
                                          <p:attrName>style.visibility</p:attrName>
                                        </p:attrNameLst>
                                      </p:cBhvr>
                                      <p:to>
                                        <p:strVal val="visible"/>
                                      </p:to>
                                    </p:set>
                                    <p:animEffect transition="in" filter="slide(fromBottom)">
                                      <p:cBhvr>
                                        <p:cTn id="90" dur="500"/>
                                        <p:tgtEl>
                                          <p:spTgt spid="15364"/>
                                        </p:tgtEl>
                                      </p:cBhvr>
                                    </p:animEffect>
                                  </p:childTnLst>
                                </p:cTn>
                              </p:par>
                            </p:childTnLst>
                          </p:cTn>
                        </p:par>
                        <p:par>
                          <p:cTn id="91" fill="hold" nodeType="afterGroup">
                            <p:stCondLst>
                              <p:cond delay="1300"/>
                            </p:stCondLst>
                            <p:childTnLst>
                              <p:par>
                                <p:cTn id="92" presetID="22" presetClass="entr" presetSubtype="8" fill="hold" grpId="0" nodeType="afterEffect">
                                  <p:stCondLst>
                                    <p:cond delay="300"/>
                                  </p:stCondLst>
                                  <p:childTnLst>
                                    <p:set>
                                      <p:cBhvr>
                                        <p:cTn id="93" dur="1" fill="hold">
                                          <p:stCondLst>
                                            <p:cond delay="0"/>
                                          </p:stCondLst>
                                        </p:cTn>
                                        <p:tgtEl>
                                          <p:spTgt spid="15363"/>
                                        </p:tgtEl>
                                        <p:attrNameLst>
                                          <p:attrName>style.visibility</p:attrName>
                                        </p:attrNameLst>
                                      </p:cBhvr>
                                      <p:to>
                                        <p:strVal val="visible"/>
                                      </p:to>
                                    </p:set>
                                    <p:animEffect transition="in" filter="wipe(left)">
                                      <p:cBhvr>
                                        <p:cTn id="94"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4" grpId="0" animBg="1"/>
      <p:bldP spid="15374" grpId="0" autoUpdateAnimBg="0"/>
      <p:bldP spid="15375" grpId="0" animBg="1" autoUpdateAnimBg="0"/>
      <p:bldP spid="15376" grpId="0" animBg="1" autoUpdateAnimBg="0"/>
      <p:bldP spid="15377" grpId="0" animBg="1" autoUpdateAnimBg="0"/>
      <p:bldP spid="15378" grpId="0" animBg="1" autoUpdateAnimBg="0"/>
      <p:bldP spid="15379" grpId="0" animBg="1" autoUpdateAnimBg="0"/>
      <p:bldP spid="15380" grpId="0" animBg="1" autoUpdateAnimBg="0"/>
      <p:bldP spid="15381" grpId="0" animBg="1" autoUpdateAnimBg="0"/>
      <p:bldP spid="15382" grpId="0" animBg="1" autoUpdateAnimBg="0"/>
      <p:bldP spid="15383" grpId="0" animBg="1" autoUpdateAnimBg="0"/>
      <p:bldP spid="15384" grpId="0" animBg="1" autoUpdateAnimBg="0"/>
      <p:bldP spid="15385" grpId="0" animBg="1" autoUpdateAnimBg="0"/>
      <p:bldP spid="15386" grpId="0" animBg="1" autoUpdateAnimBg="0"/>
      <p:bldP spid="15388" grpId="0" animBg="1"/>
      <p:bldP spid="15389" grpId="0" autoUpdateAnimBg="0"/>
      <p:bldP spid="15390" grpId="0" autoUpdateAnimBg="0"/>
      <p:bldP spid="1539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602316" y="343215"/>
            <a:ext cx="715645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sz="3200" b="1" dirty="0">
                <a:solidFill>
                  <a:srgbClr val="800080"/>
                </a:solidFill>
                <a:latin typeface="华文仿宋" panose="02010600040101010101" pitchFamily="2" charset="-122"/>
                <a:ea typeface="华文仿宋" panose="02010600040101010101" pitchFamily="2" charset="-122"/>
              </a:rPr>
              <a:t>推广到一般情况，可得到 </a:t>
            </a:r>
            <a:r>
              <a:rPr lang="en-US" altLang="zh-CN" sz="3200" b="1" dirty="0">
                <a:solidFill>
                  <a:srgbClr val="800080"/>
                </a:solidFill>
                <a:latin typeface="华文仿宋" panose="02010600040101010101" pitchFamily="2" charset="-122"/>
                <a:ea typeface="华文仿宋" panose="02010600040101010101" pitchFamily="2" charset="-122"/>
              </a:rPr>
              <a:t>n </a:t>
            </a:r>
            <a:r>
              <a:rPr lang="zh-CN" altLang="en-US" sz="3200" b="1" dirty="0">
                <a:solidFill>
                  <a:srgbClr val="800080"/>
                </a:solidFill>
                <a:latin typeface="华文仿宋" panose="02010600040101010101" pitchFamily="2" charset="-122"/>
                <a:ea typeface="华文仿宋" panose="02010600040101010101" pitchFamily="2" charset="-122"/>
              </a:rPr>
              <a:t>维数组数据元素存储位置的映象关系：</a:t>
            </a:r>
          </a:p>
        </p:txBody>
      </p:sp>
      <p:sp>
        <p:nvSpPr>
          <p:cNvPr id="80899" name="Text Box 3"/>
          <p:cNvSpPr txBox="1">
            <a:spLocks noChangeArrowheads="1"/>
          </p:cNvSpPr>
          <p:nvPr/>
        </p:nvSpPr>
        <p:spPr bwMode="auto">
          <a:xfrm>
            <a:off x="636661" y="5033934"/>
            <a:ext cx="7990318"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sz="2800" dirty="0" smtClean="0">
                <a:solidFill>
                  <a:srgbClr val="C00000"/>
                </a:solidFill>
                <a:latin typeface="华文仿宋" panose="02010600040101010101" pitchFamily="2" charset="-122"/>
                <a:ea typeface="华文仿宋" panose="02010600040101010101" pitchFamily="2" charset="-122"/>
              </a:rPr>
              <a:t>称为 </a:t>
            </a:r>
            <a:r>
              <a:rPr lang="en-US" altLang="zh-CN" sz="2800" dirty="0">
                <a:solidFill>
                  <a:srgbClr val="C00000"/>
                </a:solidFill>
                <a:latin typeface="华文仿宋" panose="02010600040101010101" pitchFamily="2" charset="-122"/>
                <a:ea typeface="华文仿宋" panose="02010600040101010101" pitchFamily="2" charset="-122"/>
              </a:rPr>
              <a:t>n </a:t>
            </a:r>
            <a:r>
              <a:rPr lang="zh-CN" altLang="en-US" sz="2800" dirty="0">
                <a:solidFill>
                  <a:srgbClr val="C00000"/>
                </a:solidFill>
                <a:latin typeface="华文仿宋" panose="02010600040101010101" pitchFamily="2" charset="-122"/>
                <a:ea typeface="华文仿宋" panose="02010600040101010101" pitchFamily="2" charset="-122"/>
              </a:rPr>
              <a:t>维数组的映象函数。</a:t>
            </a:r>
            <a:r>
              <a:rPr lang="zh-CN" altLang="en-US" sz="2800" b="1" dirty="0">
                <a:solidFill>
                  <a:srgbClr val="C00000"/>
                </a:solidFill>
                <a:latin typeface="华文仿宋" panose="02010600040101010101" pitchFamily="2" charset="-122"/>
                <a:ea typeface="华文仿宋" panose="02010600040101010101" pitchFamily="2" charset="-122"/>
              </a:rPr>
              <a:t>数组</a:t>
            </a:r>
            <a:r>
              <a:rPr lang="zh-CN" altLang="en-US" sz="2800" b="1" dirty="0" smtClean="0">
                <a:solidFill>
                  <a:srgbClr val="C00000"/>
                </a:solidFill>
                <a:latin typeface="华文仿宋" panose="02010600040101010101" pitchFamily="2" charset="-122"/>
                <a:ea typeface="华文仿宋" panose="02010600040101010101" pitchFamily="2" charset="-122"/>
              </a:rPr>
              <a:t>元素的</a:t>
            </a:r>
            <a:r>
              <a:rPr lang="zh-CN" altLang="en-US" sz="2800" b="1" dirty="0">
                <a:solidFill>
                  <a:srgbClr val="C00000"/>
                </a:solidFill>
                <a:latin typeface="华文仿宋" panose="02010600040101010101" pitchFamily="2" charset="-122"/>
                <a:ea typeface="华文仿宋" panose="02010600040101010101" pitchFamily="2" charset="-122"/>
              </a:rPr>
              <a:t>存储位置是其下标的线性函数。</a:t>
            </a:r>
          </a:p>
        </p:txBody>
      </p:sp>
      <p:grpSp>
        <p:nvGrpSpPr>
          <p:cNvPr id="3" name="组合 2"/>
          <p:cNvGrpSpPr/>
          <p:nvPr/>
        </p:nvGrpSpPr>
        <p:grpSpPr>
          <a:xfrm>
            <a:off x="686884" y="3316505"/>
            <a:ext cx="8824585" cy="1675495"/>
            <a:chOff x="686884" y="3316505"/>
            <a:chExt cx="8824585" cy="1675495"/>
          </a:xfrm>
        </p:grpSpPr>
        <p:sp>
          <p:nvSpPr>
            <p:cNvPr id="80900" name="Text Box 4"/>
            <p:cNvSpPr txBox="1">
              <a:spLocks noChangeArrowheads="1"/>
            </p:cNvSpPr>
            <p:nvPr/>
          </p:nvSpPr>
          <p:spPr bwMode="auto">
            <a:xfrm>
              <a:off x="686884" y="4407225"/>
              <a:ext cx="65364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华文仿宋" panose="02010600040101010101" pitchFamily="2" charset="-122"/>
                  <a:ea typeface="华文仿宋" panose="02010600040101010101" pitchFamily="2" charset="-122"/>
                </a:rPr>
                <a:t>其中</a:t>
              </a:r>
              <a:r>
                <a:rPr lang="zh-CN" altLang="en-US"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c</a:t>
              </a:r>
              <a:r>
                <a:rPr lang="en-US" altLang="zh-CN" sz="3200" baseline="-25000" dirty="0" err="1">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 = L</a:t>
              </a:r>
              <a:r>
                <a:rPr lang="zh-CN" altLang="en-US" sz="3200" dirty="0">
                  <a:latin typeface="华文仿宋" panose="02010600040101010101" pitchFamily="2" charset="-122"/>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c</a:t>
              </a:r>
              <a:r>
                <a:rPr lang="en-US" altLang="zh-CN" sz="3200" baseline="-25000" dirty="0">
                  <a:latin typeface="华文仿宋" panose="02010600040101010101" pitchFamily="2" charset="-122"/>
                  <a:ea typeface="华文仿宋" panose="02010600040101010101" pitchFamily="2" charset="-122"/>
                </a:rPr>
                <a:t>i-1</a:t>
              </a:r>
              <a:r>
                <a:rPr lang="en-US" altLang="zh-CN" sz="3200" dirty="0">
                  <a:latin typeface="华文仿宋" panose="02010600040101010101" pitchFamily="2" charset="-122"/>
                  <a:ea typeface="华文仿宋" panose="02010600040101010101" pitchFamily="2" charset="-122"/>
                </a:rPr>
                <a:t> = b</a:t>
              </a:r>
              <a:r>
                <a:rPr lang="en-US" altLang="zh-CN" sz="3200" baseline="-25000" dirty="0">
                  <a:latin typeface="华文仿宋" panose="02010600040101010101" pitchFamily="2" charset="-122"/>
                  <a:ea typeface="华文仿宋" panose="02010600040101010101" pitchFamily="2" charset="-122"/>
                </a:rPr>
                <a:t>i</a:t>
              </a:r>
              <a:r>
                <a:rPr lang="en-US" altLang="zh-CN" sz="3200" dirty="0">
                  <a:latin typeface="华文仿宋" panose="02010600040101010101" pitchFamily="2" charset="-122"/>
                  <a:ea typeface="华文仿宋" panose="02010600040101010101" pitchFamily="2" charset="-122"/>
                </a:rPr>
                <a:t> ×c</a:t>
              </a:r>
              <a:r>
                <a:rPr lang="en-US" altLang="zh-CN" sz="3200" baseline="-25000" dirty="0">
                  <a:latin typeface="华文仿宋" panose="02010600040101010101" pitchFamily="2" charset="-122"/>
                  <a:ea typeface="华文仿宋" panose="02010600040101010101" pitchFamily="2" charset="-122"/>
                </a:rPr>
                <a:t>i </a:t>
              </a:r>
              <a:r>
                <a:rPr lang="en-US" altLang="zh-CN" sz="3200" dirty="0">
                  <a:latin typeface="华文仿宋" panose="02010600040101010101" pitchFamily="2" charset="-122"/>
                  <a:ea typeface="华文仿宋" panose="02010600040101010101" pitchFamily="2" charset="-122"/>
                </a:rPr>
                <a:t>,  1 &lt; </a:t>
              </a:r>
              <a:r>
                <a:rPr lang="en-US" altLang="zh-CN" sz="3200" dirty="0" err="1">
                  <a:latin typeface="华文仿宋" panose="02010600040101010101" pitchFamily="2" charset="-122"/>
                  <a:ea typeface="华文仿宋" panose="02010600040101010101" pitchFamily="2" charset="-122"/>
                </a:rPr>
                <a:t>i</a:t>
              </a:r>
              <a:r>
                <a:rPr lang="en-US" altLang="zh-CN" sz="32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sym typeface="Symbol" panose="05050102010706020507" pitchFamily="18" charset="2"/>
                </a:rPr>
                <a:t></a:t>
              </a:r>
              <a:r>
                <a:rPr lang="en-US" altLang="zh-CN" sz="3200" dirty="0">
                  <a:latin typeface="华文仿宋" panose="02010600040101010101" pitchFamily="2" charset="-122"/>
                  <a:ea typeface="华文仿宋" panose="02010600040101010101" pitchFamily="2" charset="-122"/>
                </a:rPr>
                <a:t> n</a:t>
              </a:r>
              <a:r>
                <a:rPr lang="zh-CN" altLang="en-US" sz="3200" dirty="0">
                  <a:latin typeface="华文仿宋" panose="02010600040101010101" pitchFamily="2" charset="-122"/>
                  <a:ea typeface="华文仿宋" panose="02010600040101010101" pitchFamily="2" charset="-122"/>
                </a:rPr>
                <a:t>。</a:t>
              </a:r>
              <a:endParaRPr lang="zh-CN" altLang="en-US" sz="2800" dirty="0">
                <a:latin typeface="华文仿宋" panose="02010600040101010101" pitchFamily="2" charset="-122"/>
                <a:ea typeface="华文仿宋" panose="02010600040101010101" pitchFamily="2" charset="-122"/>
              </a:endParaRPr>
            </a:p>
          </p:txBody>
        </p:sp>
        <p:sp>
          <p:nvSpPr>
            <p:cNvPr id="80901" name="Text Box 5"/>
            <p:cNvSpPr txBox="1">
              <a:spLocks noChangeArrowheads="1"/>
            </p:cNvSpPr>
            <p:nvPr/>
          </p:nvSpPr>
          <p:spPr bwMode="auto">
            <a:xfrm>
              <a:off x="709301" y="3552054"/>
              <a:ext cx="88021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dirty="0">
                  <a:latin typeface="华文仿宋" panose="02010600040101010101" pitchFamily="2" charset="-122"/>
                  <a:ea typeface="华文仿宋" panose="02010600040101010101" pitchFamily="2" charset="-122"/>
                </a:rPr>
                <a:t>LOC(j</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j</a:t>
              </a:r>
              <a:r>
                <a:rPr lang="en-US" altLang="zh-CN" sz="3200" baseline="-25000" dirty="0">
                  <a:latin typeface="华文仿宋" panose="02010600040101010101" pitchFamily="2" charset="-122"/>
                  <a:ea typeface="华文仿宋" panose="02010600040101010101" pitchFamily="2" charset="-122"/>
                </a:rPr>
                <a:t>2</a:t>
              </a:r>
              <a:r>
                <a:rPr lang="en-US" altLang="zh-CN" sz="3200" dirty="0">
                  <a:latin typeface="华文仿宋" panose="02010600040101010101" pitchFamily="2" charset="-122"/>
                  <a:ea typeface="华文仿宋" panose="02010600040101010101" pitchFamily="2" charset="-122"/>
                </a:rPr>
                <a:t>, ..., </a:t>
              </a:r>
              <a:r>
                <a:rPr lang="en-US" altLang="zh-CN" sz="3200" dirty="0" err="1">
                  <a:latin typeface="华文仿宋" panose="02010600040101010101" pitchFamily="2" charset="-122"/>
                  <a:ea typeface="华文仿宋" panose="02010600040101010101" pitchFamily="2" charset="-122"/>
                </a:rPr>
                <a:t>j</a:t>
              </a:r>
              <a:r>
                <a:rPr lang="en-US" altLang="zh-CN" sz="3200" baseline="-25000" dirty="0" err="1">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 ) = LOC(0,0,...,0) + ∑ c</a:t>
              </a:r>
              <a:r>
                <a:rPr lang="en-US" altLang="zh-CN" sz="3200" baseline="-25000" dirty="0">
                  <a:latin typeface="华文仿宋" panose="02010600040101010101" pitchFamily="2" charset="-122"/>
                  <a:ea typeface="华文仿宋" panose="02010600040101010101" pitchFamily="2" charset="-122"/>
                </a:rPr>
                <a:t>i </a:t>
              </a:r>
              <a:r>
                <a:rPr lang="en-US" altLang="zh-CN" sz="3200" dirty="0" err="1">
                  <a:latin typeface="华文仿宋" panose="02010600040101010101" pitchFamily="2" charset="-122"/>
                  <a:ea typeface="华文仿宋" panose="02010600040101010101" pitchFamily="2" charset="-122"/>
                </a:rPr>
                <a:t>j</a:t>
              </a:r>
              <a:r>
                <a:rPr lang="en-US" altLang="zh-CN" sz="3200" baseline="-25000" dirty="0" err="1">
                  <a:latin typeface="华文仿宋" panose="02010600040101010101" pitchFamily="2" charset="-122"/>
                  <a:ea typeface="华文仿宋" panose="02010600040101010101" pitchFamily="2" charset="-122"/>
                </a:rPr>
                <a:t>i</a:t>
              </a:r>
              <a:r>
                <a:rPr lang="en-US" altLang="zh-CN" sz="3200" dirty="0">
                  <a:latin typeface="华文仿宋" panose="02010600040101010101" pitchFamily="2" charset="-122"/>
                  <a:ea typeface="华文仿宋" panose="02010600040101010101" pitchFamily="2" charset="-122"/>
                </a:rPr>
                <a:t> </a:t>
              </a:r>
            </a:p>
          </p:txBody>
        </p:sp>
        <p:sp>
          <p:nvSpPr>
            <p:cNvPr id="80902" name="Text Box 6"/>
            <p:cNvSpPr txBox="1">
              <a:spLocks noChangeArrowheads="1"/>
            </p:cNvSpPr>
            <p:nvPr/>
          </p:nvSpPr>
          <p:spPr bwMode="auto">
            <a:xfrm flipH="1">
              <a:off x="6536464" y="3962850"/>
              <a:ext cx="8812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dirty="0" err="1" smtClean="0"/>
                <a:t>i</a:t>
              </a:r>
              <a:r>
                <a:rPr lang="en-US" altLang="zh-CN" sz="2000" dirty="0" smtClean="0"/>
                <a:t>=1</a:t>
              </a:r>
              <a:endParaRPr lang="en-US" altLang="zh-CN" sz="2000" dirty="0"/>
            </a:p>
          </p:txBody>
        </p:sp>
        <p:sp>
          <p:nvSpPr>
            <p:cNvPr id="80904" name="Text Box 8"/>
            <p:cNvSpPr txBox="1">
              <a:spLocks noChangeArrowheads="1"/>
            </p:cNvSpPr>
            <p:nvPr/>
          </p:nvSpPr>
          <p:spPr bwMode="auto">
            <a:xfrm>
              <a:off x="6628035" y="3316505"/>
              <a:ext cx="302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dirty="0"/>
                <a:t>n</a:t>
              </a:r>
            </a:p>
          </p:txBody>
        </p:sp>
      </p:grpSp>
      <p:sp>
        <p:nvSpPr>
          <p:cNvPr id="18442" name="Text Box 12"/>
          <p:cNvSpPr txBox="1">
            <a:spLocks noChangeArrowheads="1"/>
          </p:cNvSpPr>
          <p:nvPr/>
        </p:nvSpPr>
        <p:spPr bwMode="auto">
          <a:xfrm>
            <a:off x="666571" y="1526935"/>
            <a:ext cx="7930497"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3200" dirty="0">
                <a:latin typeface="华文仿宋" panose="02010600040101010101" pitchFamily="2" charset="-122"/>
                <a:ea typeface="华文仿宋" panose="02010600040101010101" pitchFamily="2" charset="-122"/>
              </a:rPr>
              <a:t>LOC(j</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j</a:t>
            </a:r>
            <a:r>
              <a:rPr lang="en-US" altLang="zh-CN" sz="3200" baseline="-25000" dirty="0">
                <a:latin typeface="华文仿宋" panose="02010600040101010101" pitchFamily="2" charset="-122"/>
                <a:ea typeface="华文仿宋" panose="02010600040101010101" pitchFamily="2" charset="-122"/>
              </a:rPr>
              <a:t>2</a:t>
            </a:r>
            <a:r>
              <a:rPr lang="en-US" altLang="zh-CN" sz="3200" dirty="0">
                <a:latin typeface="华文仿宋" panose="02010600040101010101" pitchFamily="2" charset="-122"/>
                <a:ea typeface="华文仿宋" panose="02010600040101010101" pitchFamily="2" charset="-122"/>
              </a:rPr>
              <a:t>, ..., </a:t>
            </a:r>
            <a:r>
              <a:rPr lang="en-US" altLang="zh-CN" sz="3200" dirty="0" err="1">
                <a:latin typeface="华文仿宋" panose="02010600040101010101" pitchFamily="2" charset="-122"/>
                <a:ea typeface="华文仿宋" panose="02010600040101010101" pitchFamily="2" charset="-122"/>
              </a:rPr>
              <a:t>j</a:t>
            </a:r>
            <a:r>
              <a:rPr lang="en-US" altLang="zh-CN" sz="3200" baseline="-25000" dirty="0" err="1">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 ) = LOC(0,0,...,0) +</a:t>
            </a:r>
          </a:p>
          <a:p>
            <a:pPr algn="l" eaLnBrk="1" hangingPunct="1">
              <a:spcBef>
                <a:spcPct val="20000"/>
              </a:spcBef>
            </a:pPr>
            <a:r>
              <a:rPr lang="zh-CN" altLang="en-US" sz="3200" dirty="0">
                <a:latin typeface="华文仿宋" panose="02010600040101010101" pitchFamily="2" charset="-122"/>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b</a:t>
            </a:r>
            <a:r>
              <a:rPr lang="en-US" altLang="zh-CN" sz="3200" baseline="-25000" dirty="0">
                <a:latin typeface="华文仿宋" panose="02010600040101010101" pitchFamily="2" charset="-122"/>
                <a:ea typeface="华文仿宋" panose="02010600040101010101" pitchFamily="2" charset="-122"/>
              </a:rPr>
              <a:t>2</a:t>
            </a:r>
            <a:r>
              <a:rPr lang="en-US" altLang="zh-CN" sz="3200" dirty="0">
                <a:latin typeface="华文仿宋" panose="02010600040101010101" pitchFamily="2" charset="-122"/>
                <a:ea typeface="华文仿宋" panose="02010600040101010101" pitchFamily="2" charset="-122"/>
              </a:rPr>
              <a:t>* b</a:t>
            </a:r>
            <a:r>
              <a:rPr lang="en-US" altLang="zh-CN" sz="3200" baseline="-25000" dirty="0">
                <a:latin typeface="华文仿宋" panose="02010600040101010101" pitchFamily="2" charset="-122"/>
                <a:ea typeface="华文仿宋" panose="02010600040101010101" pitchFamily="2" charset="-122"/>
              </a:rPr>
              <a:t>3</a:t>
            </a:r>
            <a:r>
              <a:rPr lang="en-US" altLang="zh-CN" sz="3200" dirty="0">
                <a:latin typeface="华文仿宋" panose="02010600040101010101" pitchFamily="2" charset="-122"/>
                <a:ea typeface="华文仿宋" panose="02010600040101010101" pitchFamily="2" charset="-122"/>
              </a:rPr>
              <a:t>…*</a:t>
            </a:r>
            <a:r>
              <a:rPr lang="en-US" altLang="zh-CN" sz="3200" baseline="-250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b</a:t>
            </a:r>
            <a:r>
              <a:rPr lang="en-US" altLang="zh-CN" sz="3200" baseline="-25000" dirty="0" err="1">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*j</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b</a:t>
            </a:r>
            <a:r>
              <a:rPr lang="en-US" altLang="zh-CN" sz="3200" baseline="-25000" dirty="0">
                <a:latin typeface="华文仿宋" panose="02010600040101010101" pitchFamily="2" charset="-122"/>
                <a:ea typeface="华文仿宋" panose="02010600040101010101" pitchFamily="2" charset="-122"/>
              </a:rPr>
              <a:t>3</a:t>
            </a:r>
            <a:r>
              <a:rPr lang="en-US" altLang="zh-CN" sz="3200" dirty="0">
                <a:latin typeface="华文仿宋" panose="02010600040101010101" pitchFamily="2" charset="-122"/>
                <a:ea typeface="华文仿宋" panose="02010600040101010101" pitchFamily="2" charset="-122"/>
              </a:rPr>
              <a:t>…*</a:t>
            </a:r>
            <a:r>
              <a:rPr lang="en-US" altLang="zh-CN" sz="3200" baseline="-250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b</a:t>
            </a:r>
            <a:r>
              <a:rPr lang="en-US" altLang="zh-CN" sz="3200" baseline="-25000" dirty="0" err="1">
                <a:latin typeface="华文仿宋" panose="02010600040101010101" pitchFamily="2" charset="-122"/>
                <a:ea typeface="华文仿宋" panose="02010600040101010101" pitchFamily="2" charset="-122"/>
              </a:rPr>
              <a:t>n</a:t>
            </a:r>
            <a:r>
              <a:rPr lang="en-US" altLang="zh-CN" sz="3200" baseline="-250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*j</a:t>
            </a:r>
            <a:r>
              <a:rPr lang="en-US" altLang="zh-CN" sz="3200" baseline="-25000" dirty="0">
                <a:latin typeface="华文仿宋" panose="02010600040101010101" pitchFamily="2" charset="-122"/>
                <a:ea typeface="华文仿宋" panose="02010600040101010101" pitchFamily="2" charset="-122"/>
              </a:rPr>
              <a:t>2</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b</a:t>
            </a:r>
            <a:r>
              <a:rPr lang="en-US" altLang="zh-CN" sz="3200" baseline="-25000" dirty="0" err="1">
                <a:latin typeface="华文仿宋" panose="02010600040101010101" pitchFamily="2" charset="-122"/>
                <a:ea typeface="华文仿宋" panose="02010600040101010101" pitchFamily="2" charset="-122"/>
              </a:rPr>
              <a:t>n</a:t>
            </a:r>
            <a:r>
              <a:rPr lang="en-US" altLang="zh-CN" sz="3200" baseline="-250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*j</a:t>
            </a:r>
            <a:r>
              <a:rPr lang="en-US" altLang="zh-CN" sz="3200" baseline="-25000" dirty="0">
                <a:latin typeface="华文仿宋" panose="02010600040101010101" pitchFamily="2" charset="-122"/>
                <a:ea typeface="华文仿宋" panose="02010600040101010101" pitchFamily="2" charset="-122"/>
              </a:rPr>
              <a:t>n-1 </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j</a:t>
            </a:r>
            <a:r>
              <a:rPr lang="en-US" altLang="zh-CN" sz="3200" baseline="-25000" dirty="0" err="1">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)L</a:t>
            </a:r>
          </a:p>
        </p:txBody>
      </p:sp>
      <p:sp>
        <p:nvSpPr>
          <p:cNvPr id="80909" name="Text Box 13"/>
          <p:cNvSpPr txBox="1">
            <a:spLocks noChangeArrowheads="1"/>
          </p:cNvSpPr>
          <p:nvPr/>
        </p:nvSpPr>
        <p:spPr bwMode="auto">
          <a:xfrm>
            <a:off x="636661" y="2948756"/>
            <a:ext cx="335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solidFill>
                  <a:srgbClr val="C00000"/>
                </a:solidFill>
                <a:latin typeface="华文仿宋" panose="02010600040101010101" pitchFamily="2" charset="-122"/>
                <a:ea typeface="华文仿宋" panose="02010600040101010101" pitchFamily="2" charset="-122"/>
              </a:rPr>
              <a:t> </a:t>
            </a:r>
            <a:r>
              <a:rPr lang="zh-CN" altLang="en-US" b="1" dirty="0" smtClean="0">
                <a:solidFill>
                  <a:srgbClr val="C00000"/>
                </a:solidFill>
                <a:latin typeface="华文仿宋" panose="02010600040101010101" pitchFamily="2" charset="-122"/>
                <a:ea typeface="华文仿宋" panose="02010600040101010101" pitchFamily="2" charset="-122"/>
              </a:rPr>
              <a:t>可</a:t>
            </a:r>
            <a:r>
              <a:rPr lang="zh-CN" altLang="en-US" b="1" dirty="0">
                <a:solidFill>
                  <a:srgbClr val="C00000"/>
                </a:solidFill>
                <a:latin typeface="华文仿宋" panose="02010600040101010101" pitchFamily="2" charset="-122"/>
                <a:ea typeface="华文仿宋" panose="02010600040101010101" pitchFamily="2" charset="-122"/>
              </a:rPr>
              <a:t>得下列公式：</a:t>
            </a:r>
          </a:p>
        </p:txBody>
      </p:sp>
    </p:spTree>
    <p:extLst>
      <p:ext uri="{BB962C8B-B14F-4D97-AF65-F5344CB8AC3E}">
        <p14:creationId xmlns:p14="http://schemas.microsoft.com/office/powerpoint/2010/main" val="88748346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9">
                                            <p:txEl>
                                              <p:pRg st="0" end="0"/>
                                            </p:txEl>
                                          </p:spTgt>
                                        </p:tgtEl>
                                        <p:attrNameLst>
                                          <p:attrName>style.visibility</p:attrName>
                                        </p:attrNameLst>
                                      </p:cBhvr>
                                      <p:to>
                                        <p:strVal val="visible"/>
                                      </p:to>
                                    </p:set>
                                    <p:anim calcmode="lin" valueType="num">
                                      <p:cBhvr additive="base">
                                        <p:cTn id="7" dur="500" fill="hold"/>
                                        <p:tgtEl>
                                          <p:spTgt spid="809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899"/>
                                        </p:tgtEl>
                                        <p:attrNameLst>
                                          <p:attrName>style.visibility</p:attrName>
                                        </p:attrNameLst>
                                      </p:cBhvr>
                                      <p:to>
                                        <p:strVal val="visible"/>
                                      </p:to>
                                    </p:set>
                                    <p:anim calcmode="lin" valueType="num">
                                      <p:cBhvr additive="base">
                                        <p:cTn id="19" dur="500" fill="hold"/>
                                        <p:tgtEl>
                                          <p:spTgt spid="80899"/>
                                        </p:tgtEl>
                                        <p:attrNameLst>
                                          <p:attrName>ppt_x</p:attrName>
                                        </p:attrNameLst>
                                      </p:cBhvr>
                                      <p:tavLst>
                                        <p:tav tm="0">
                                          <p:val>
                                            <p:strVal val="#ppt_x"/>
                                          </p:val>
                                        </p:tav>
                                        <p:tav tm="100000">
                                          <p:val>
                                            <p:strVal val="#ppt_x"/>
                                          </p:val>
                                        </p:tav>
                                      </p:tavLst>
                                    </p:anim>
                                    <p:anim calcmode="lin" valueType="num">
                                      <p:cBhvr additive="base">
                                        <p:cTn id="20" dur="500" fill="hold"/>
                                        <p:tgtEl>
                                          <p:spTgt spid="80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3074"/>
          <p:cNvSpPr txBox="1">
            <a:spLocks noChangeArrowheads="1"/>
          </p:cNvSpPr>
          <p:nvPr/>
        </p:nvSpPr>
        <p:spPr bwMode="auto">
          <a:xfrm>
            <a:off x="525860" y="1146285"/>
            <a:ext cx="2549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4000" b="1" dirty="0">
                <a:solidFill>
                  <a:srgbClr val="6600CC"/>
                </a:solidFill>
                <a:latin typeface="华文仿宋" panose="02010600040101010101" pitchFamily="2" charset="-122"/>
                <a:ea typeface="华文仿宋" panose="02010600040101010101" pitchFamily="2" charset="-122"/>
              </a:rPr>
              <a:t>例如：</a:t>
            </a:r>
            <a:r>
              <a:rPr lang="zh-CN" altLang="en-US" sz="4000" dirty="0">
                <a:latin typeface="华文仿宋" panose="02010600040101010101" pitchFamily="2" charset="-122"/>
                <a:ea typeface="华文仿宋" panose="02010600040101010101" pitchFamily="2" charset="-122"/>
              </a:rPr>
              <a:t>   </a:t>
            </a:r>
          </a:p>
        </p:txBody>
      </p:sp>
      <p:sp>
        <p:nvSpPr>
          <p:cNvPr id="121859" name="Text Box 3075"/>
          <p:cNvSpPr txBox="1">
            <a:spLocks noChangeArrowheads="1"/>
          </p:cNvSpPr>
          <p:nvPr/>
        </p:nvSpPr>
        <p:spPr bwMode="auto">
          <a:xfrm>
            <a:off x="4083448" y="5000744"/>
            <a:ext cx="384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rgbClr val="9933FF"/>
                </a:solidFill>
                <a:latin typeface="华文仿宋" panose="02010600040101010101" pitchFamily="2" charset="-122"/>
                <a:ea typeface="华文仿宋" panose="02010600040101010101" pitchFamily="2" charset="-122"/>
              </a:rPr>
              <a:t>称为</a:t>
            </a:r>
            <a:r>
              <a:rPr lang="zh-CN" altLang="en-US" sz="3200" b="1" dirty="0">
                <a:solidFill>
                  <a:srgbClr val="9933FF"/>
                </a:solidFill>
                <a:latin typeface="华文仿宋" panose="02010600040101010101" pitchFamily="2" charset="-122"/>
                <a:ea typeface="华文仿宋" panose="02010600040101010101" pitchFamily="2" charset="-122"/>
              </a:rPr>
              <a:t>基地址</a:t>
            </a:r>
            <a:r>
              <a:rPr lang="zh-CN" altLang="en-US" sz="3200" dirty="0">
                <a:solidFill>
                  <a:srgbClr val="9933FF"/>
                </a:solidFill>
                <a:latin typeface="华文仿宋" panose="02010600040101010101" pitchFamily="2" charset="-122"/>
                <a:ea typeface="华文仿宋" panose="02010600040101010101" pitchFamily="2" charset="-122"/>
              </a:rPr>
              <a:t>或</a:t>
            </a:r>
            <a:r>
              <a:rPr lang="zh-CN" altLang="en-US" sz="3200" b="1" dirty="0">
                <a:solidFill>
                  <a:srgbClr val="9933FF"/>
                </a:solidFill>
                <a:latin typeface="华文仿宋" panose="02010600040101010101" pitchFamily="2" charset="-122"/>
                <a:ea typeface="华文仿宋" panose="02010600040101010101" pitchFamily="2" charset="-122"/>
              </a:rPr>
              <a:t>基址</a:t>
            </a:r>
            <a:r>
              <a:rPr lang="zh-CN" altLang="en-US" sz="3200" dirty="0">
                <a:solidFill>
                  <a:srgbClr val="9933FF"/>
                </a:solidFill>
                <a:latin typeface="华文仿宋" panose="02010600040101010101" pitchFamily="2" charset="-122"/>
                <a:ea typeface="华文仿宋" panose="02010600040101010101" pitchFamily="2" charset="-122"/>
              </a:rPr>
              <a:t>。</a:t>
            </a:r>
          </a:p>
        </p:txBody>
      </p:sp>
      <p:sp>
        <p:nvSpPr>
          <p:cNvPr id="121860" name="Line 3076"/>
          <p:cNvSpPr>
            <a:spLocks noChangeShapeType="1"/>
          </p:cNvSpPr>
          <p:nvPr/>
        </p:nvSpPr>
        <p:spPr bwMode="auto">
          <a:xfrm flipV="1">
            <a:off x="4012010" y="4784844"/>
            <a:ext cx="0" cy="914400"/>
          </a:xfrm>
          <a:prstGeom prst="line">
            <a:avLst/>
          </a:prstGeom>
          <a:noFill/>
          <a:ln w="28575">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19462" name="Text Box 3077"/>
          <p:cNvSpPr txBox="1">
            <a:spLocks noChangeArrowheads="1"/>
          </p:cNvSpPr>
          <p:nvPr/>
        </p:nvSpPr>
        <p:spPr bwMode="auto">
          <a:xfrm>
            <a:off x="280409" y="218974"/>
            <a:ext cx="6901441"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algn="l" eaLnBrk="0" hangingPunct="0">
              <a:lnSpc>
                <a:spcPts val="4000"/>
              </a:lnSpc>
              <a:defRPr sz="3200" b="1">
                <a:solidFill>
                  <a:srgbClr val="993333"/>
                </a:solidFill>
                <a:ea typeface="ＭＳ Ｐゴシック" charset="-128"/>
                <a:cs typeface="ＭＳ Ｐゴシック" charset="-128"/>
              </a:defRPr>
            </a:lvl2pPr>
            <a:lvl3pPr algn="l" eaLnBrk="0" hangingPunct="0">
              <a:lnSpc>
                <a:spcPts val="4000"/>
              </a:lnSpc>
              <a:defRPr sz="3200" b="1">
                <a:solidFill>
                  <a:srgbClr val="993333"/>
                </a:solidFill>
                <a:ea typeface="ＭＳ Ｐゴシック" charset="-128"/>
                <a:cs typeface="ＭＳ Ｐゴシック" charset="-128"/>
              </a:defRPr>
            </a:lvl3pPr>
            <a:lvl4pPr algn="l" eaLnBrk="0" hangingPunct="0">
              <a:lnSpc>
                <a:spcPts val="4000"/>
              </a:lnSpc>
              <a:defRPr sz="3200" b="1">
                <a:solidFill>
                  <a:srgbClr val="993333"/>
                </a:solidFill>
                <a:ea typeface="ＭＳ Ｐゴシック" charset="-128"/>
                <a:cs typeface="ＭＳ Ｐゴシック" charset="-128"/>
              </a:defRPr>
            </a:lvl4pPr>
            <a:lvl5pPr algn="l" eaLnBrk="0" hangingPunct="0">
              <a:lnSpc>
                <a:spcPts val="4000"/>
              </a:lnSpc>
              <a:defRPr sz="3200" b="1">
                <a:solidFill>
                  <a:srgbClr val="993333"/>
                </a:solidFill>
                <a:ea typeface="ＭＳ Ｐゴシック" charset="-128"/>
                <a:cs typeface="ＭＳ Ｐゴシック" charset="-128"/>
              </a:defRPr>
            </a:lvl5pPr>
            <a:lvl6pPr marL="457059" eaLnBrk="0" fontAlgn="base" hangingPunct="0">
              <a:lnSpc>
                <a:spcPts val="4000"/>
              </a:lnSpc>
              <a:spcBef>
                <a:spcPct val="0"/>
              </a:spcBef>
              <a:spcAft>
                <a:spcPct val="0"/>
              </a:spcAft>
              <a:defRPr sz="3200" b="1">
                <a:solidFill>
                  <a:srgbClr val="993333"/>
                </a:solidFill>
              </a:defRPr>
            </a:lvl6pPr>
            <a:lvl7pPr marL="914118" eaLnBrk="0" fontAlgn="base" hangingPunct="0">
              <a:lnSpc>
                <a:spcPts val="4000"/>
              </a:lnSpc>
              <a:spcBef>
                <a:spcPct val="0"/>
              </a:spcBef>
              <a:spcAft>
                <a:spcPct val="0"/>
              </a:spcAft>
              <a:defRPr sz="3200" b="1">
                <a:solidFill>
                  <a:srgbClr val="993333"/>
                </a:solidFill>
              </a:defRPr>
            </a:lvl7pPr>
            <a:lvl8pPr marL="1371180" eaLnBrk="0" fontAlgn="base" hangingPunct="0">
              <a:lnSpc>
                <a:spcPts val="4000"/>
              </a:lnSpc>
              <a:spcBef>
                <a:spcPct val="0"/>
              </a:spcBef>
              <a:spcAft>
                <a:spcPct val="0"/>
              </a:spcAft>
              <a:defRPr sz="3200" b="1">
                <a:solidFill>
                  <a:srgbClr val="993333"/>
                </a:solidFill>
              </a:defRPr>
            </a:lvl8pPr>
            <a:lvl9pPr marL="1828239" eaLnBrk="0" fontAlgn="base" hangingPunct="0">
              <a:lnSpc>
                <a:spcPts val="4000"/>
              </a:lnSpc>
              <a:spcBef>
                <a:spcPct val="0"/>
              </a:spcBef>
              <a:spcAft>
                <a:spcPct val="0"/>
              </a:spcAft>
              <a:defRPr sz="3200" b="1">
                <a:solidFill>
                  <a:srgbClr val="993333"/>
                </a:solidFill>
              </a:defRPr>
            </a:lvl9pPr>
          </a:lstStyle>
          <a:p>
            <a:r>
              <a:rPr lang="zh-CN" altLang="en-US" dirty="0"/>
              <a:t>以“列序为主序”的存储映象</a:t>
            </a:r>
          </a:p>
        </p:txBody>
      </p:sp>
      <p:sp>
        <p:nvSpPr>
          <p:cNvPr id="121862" name="Text Box 3078"/>
          <p:cNvSpPr txBox="1">
            <a:spLocks noChangeArrowheads="1"/>
          </p:cNvSpPr>
          <p:nvPr/>
        </p:nvSpPr>
        <p:spPr bwMode="auto">
          <a:xfrm>
            <a:off x="771923" y="3632319"/>
            <a:ext cx="77914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3200" b="1">
                <a:latin typeface="华文仿宋" panose="02010600040101010101" pitchFamily="2" charset="-122"/>
                <a:ea typeface="华文仿宋" panose="02010600040101010101" pitchFamily="2" charset="-122"/>
              </a:rPr>
              <a:t>二维数组</a:t>
            </a:r>
            <a:r>
              <a:rPr lang="en-US" altLang="zh-CN" sz="3200" b="1">
                <a:latin typeface="华文仿宋" panose="02010600040101010101" pitchFamily="2" charset="-122"/>
                <a:ea typeface="华文仿宋" panose="02010600040101010101" pitchFamily="2" charset="-122"/>
              </a:rPr>
              <a:t>A[b</a:t>
            </a:r>
            <a:r>
              <a:rPr lang="en-US" altLang="zh-CN" sz="3200" b="1" baseline="-25000">
                <a:latin typeface="华文仿宋" panose="02010600040101010101" pitchFamily="2" charset="-122"/>
                <a:ea typeface="华文仿宋" panose="02010600040101010101" pitchFamily="2" charset="-122"/>
              </a:rPr>
              <a:t>1</a:t>
            </a:r>
            <a:r>
              <a:rPr lang="en-US" altLang="zh-CN" sz="3200" b="1">
                <a:latin typeface="华文仿宋" panose="02010600040101010101" pitchFamily="2" charset="-122"/>
                <a:ea typeface="华文仿宋" panose="02010600040101010101" pitchFamily="2" charset="-122"/>
              </a:rPr>
              <a:t>,b</a:t>
            </a:r>
            <a:r>
              <a:rPr lang="en-US" altLang="zh-CN" sz="3200" b="1" baseline="-25000">
                <a:latin typeface="华文仿宋" panose="02010600040101010101" pitchFamily="2" charset="-122"/>
                <a:ea typeface="华文仿宋" panose="02010600040101010101" pitchFamily="2" charset="-122"/>
              </a:rPr>
              <a:t>2</a:t>
            </a:r>
            <a:r>
              <a:rPr lang="en-US" altLang="zh-CN" sz="3200" b="1">
                <a:latin typeface="华文仿宋" panose="02010600040101010101" pitchFamily="2" charset="-122"/>
                <a:ea typeface="华文仿宋" panose="02010600040101010101" pitchFamily="2" charset="-122"/>
              </a:rPr>
              <a:t>]</a:t>
            </a:r>
            <a:r>
              <a:rPr lang="zh-CN" altLang="en-US" sz="3200" b="1">
                <a:latin typeface="华文仿宋" panose="02010600040101010101" pitchFamily="2" charset="-122"/>
                <a:ea typeface="华文仿宋" panose="02010600040101010101" pitchFamily="2" charset="-122"/>
              </a:rPr>
              <a:t>中任一元素</a:t>
            </a:r>
            <a:r>
              <a:rPr lang="en-US" altLang="zh-CN" sz="3200" b="1">
                <a:latin typeface="华文仿宋" panose="02010600040101010101" pitchFamily="2" charset="-122"/>
                <a:ea typeface="华文仿宋" panose="02010600040101010101" pitchFamily="2" charset="-122"/>
              </a:rPr>
              <a:t>a</a:t>
            </a:r>
            <a:r>
              <a:rPr lang="en-US" altLang="zh-CN" sz="3200" b="1" baseline="-25000">
                <a:latin typeface="华文仿宋" panose="02010600040101010101" pitchFamily="2" charset="-122"/>
                <a:ea typeface="华文仿宋" panose="02010600040101010101" pitchFamily="2" charset="-122"/>
              </a:rPr>
              <a:t>i,j</a:t>
            </a:r>
            <a:r>
              <a:rPr lang="en-US" altLang="zh-CN" sz="3200" b="1">
                <a:latin typeface="华文仿宋" panose="02010600040101010101" pitchFamily="2" charset="-122"/>
                <a:ea typeface="华文仿宋" panose="02010600040101010101" pitchFamily="2" charset="-122"/>
              </a:rPr>
              <a:t> </a:t>
            </a:r>
            <a:r>
              <a:rPr lang="zh-CN" altLang="en-US" sz="3200" b="1">
                <a:latin typeface="华文仿宋" panose="02010600040101010101" pitchFamily="2" charset="-122"/>
                <a:ea typeface="华文仿宋" panose="02010600040101010101" pitchFamily="2" charset="-122"/>
              </a:rPr>
              <a:t>的存储位置</a:t>
            </a:r>
          </a:p>
          <a:p>
            <a:pPr algn="l" eaLnBrk="1" hangingPunct="1">
              <a:lnSpc>
                <a:spcPct val="125000"/>
              </a:lnSpc>
            </a:pPr>
            <a:r>
              <a:rPr lang="zh-CN" altLang="en-US" sz="3200" b="1">
                <a:latin typeface="华文仿宋" panose="02010600040101010101" pitchFamily="2" charset="-122"/>
                <a:ea typeface="华文仿宋" panose="02010600040101010101" pitchFamily="2" charset="-122"/>
              </a:rPr>
              <a:t>     </a:t>
            </a:r>
            <a:r>
              <a:rPr lang="en-US" altLang="zh-CN" sz="3200" b="1">
                <a:latin typeface="华文仿宋" panose="02010600040101010101" pitchFamily="2" charset="-122"/>
                <a:ea typeface="华文仿宋" panose="02010600040101010101" pitchFamily="2" charset="-122"/>
              </a:rPr>
              <a:t>LOC(i,j) = LOC(0,0) +</a:t>
            </a:r>
          </a:p>
        </p:txBody>
      </p:sp>
      <p:sp>
        <p:nvSpPr>
          <p:cNvPr id="121863" name="Text Box 3079"/>
          <p:cNvSpPr txBox="1">
            <a:spLocks noChangeArrowheads="1"/>
          </p:cNvSpPr>
          <p:nvPr/>
        </p:nvSpPr>
        <p:spPr bwMode="auto">
          <a:xfrm>
            <a:off x="1376341" y="2130544"/>
            <a:ext cx="667169" cy="584775"/>
          </a:xfrm>
          <a:prstGeom prst="rect">
            <a:avLst/>
          </a:prstGeom>
          <a:solidFill>
            <a:schemeClr val="accent1">
              <a:alpha val="50195"/>
            </a:scheme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0,1</a:t>
            </a:r>
            <a:endParaRPr lang="en-US" altLang="zh-CN" sz="3200" baseline="-25000">
              <a:latin typeface="华文仿宋" panose="02010600040101010101" pitchFamily="2" charset="-122"/>
              <a:ea typeface="华文仿宋" panose="02010600040101010101" pitchFamily="2" charset="-122"/>
            </a:endParaRPr>
          </a:p>
        </p:txBody>
      </p:sp>
      <p:sp>
        <p:nvSpPr>
          <p:cNvPr id="121864" name="Text Box 3080"/>
          <p:cNvSpPr txBox="1">
            <a:spLocks noChangeArrowheads="1"/>
          </p:cNvSpPr>
          <p:nvPr/>
        </p:nvSpPr>
        <p:spPr bwMode="auto">
          <a:xfrm>
            <a:off x="652441" y="2130544"/>
            <a:ext cx="667169" cy="584775"/>
          </a:xfrm>
          <a:prstGeom prst="rect">
            <a:avLst/>
          </a:prstGeom>
          <a:solidFill>
            <a:srgbClr val="E6CD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0,0</a:t>
            </a:r>
            <a:endParaRPr lang="en-US" altLang="zh-CN" sz="3200" baseline="-25000">
              <a:latin typeface="华文仿宋" panose="02010600040101010101" pitchFamily="2" charset="-122"/>
              <a:ea typeface="华文仿宋" panose="02010600040101010101" pitchFamily="2" charset="-122"/>
            </a:endParaRPr>
          </a:p>
        </p:txBody>
      </p:sp>
      <p:sp>
        <p:nvSpPr>
          <p:cNvPr id="121865" name="Text Box 3081"/>
          <p:cNvSpPr txBox="1">
            <a:spLocks noChangeArrowheads="1"/>
          </p:cNvSpPr>
          <p:nvPr/>
        </p:nvSpPr>
        <p:spPr bwMode="auto">
          <a:xfrm>
            <a:off x="2100241" y="2130544"/>
            <a:ext cx="667169" cy="584775"/>
          </a:xfrm>
          <a:prstGeom prst="rect">
            <a:avLst/>
          </a:prstGeom>
          <a:solidFill>
            <a:srgbClr val="FFFF00">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0,2</a:t>
            </a:r>
            <a:endParaRPr lang="en-US" altLang="zh-CN" sz="3200" baseline="-25000">
              <a:latin typeface="华文仿宋" panose="02010600040101010101" pitchFamily="2" charset="-122"/>
              <a:ea typeface="华文仿宋" panose="02010600040101010101" pitchFamily="2" charset="-122"/>
            </a:endParaRPr>
          </a:p>
        </p:txBody>
      </p:sp>
      <p:sp>
        <p:nvSpPr>
          <p:cNvPr id="121866" name="Text Box 3082"/>
          <p:cNvSpPr txBox="1">
            <a:spLocks noChangeArrowheads="1"/>
          </p:cNvSpPr>
          <p:nvPr/>
        </p:nvSpPr>
        <p:spPr bwMode="auto">
          <a:xfrm>
            <a:off x="652441" y="2740144"/>
            <a:ext cx="667169" cy="584775"/>
          </a:xfrm>
          <a:prstGeom prst="rect">
            <a:avLst/>
          </a:prstGeom>
          <a:solidFill>
            <a:srgbClr val="E6CD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1,0</a:t>
            </a:r>
            <a:endParaRPr lang="en-US" altLang="zh-CN" sz="3200" baseline="-25000">
              <a:latin typeface="华文仿宋" panose="02010600040101010101" pitchFamily="2" charset="-122"/>
              <a:ea typeface="华文仿宋" panose="02010600040101010101" pitchFamily="2" charset="-122"/>
            </a:endParaRPr>
          </a:p>
        </p:txBody>
      </p:sp>
      <p:sp>
        <p:nvSpPr>
          <p:cNvPr id="121867" name="Text Box 3083"/>
          <p:cNvSpPr txBox="1">
            <a:spLocks noChangeArrowheads="1"/>
          </p:cNvSpPr>
          <p:nvPr/>
        </p:nvSpPr>
        <p:spPr bwMode="auto">
          <a:xfrm>
            <a:off x="1376341" y="2740144"/>
            <a:ext cx="667169" cy="584775"/>
          </a:xfrm>
          <a:prstGeom prst="rect">
            <a:avLst/>
          </a:prstGeom>
          <a:solidFill>
            <a:srgbClr val="99CC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1,1</a:t>
            </a:r>
            <a:endParaRPr lang="en-US" altLang="zh-CN" sz="3200" baseline="-25000">
              <a:latin typeface="华文仿宋" panose="02010600040101010101" pitchFamily="2" charset="-122"/>
              <a:ea typeface="华文仿宋" panose="02010600040101010101" pitchFamily="2" charset="-122"/>
            </a:endParaRPr>
          </a:p>
        </p:txBody>
      </p:sp>
      <p:sp>
        <p:nvSpPr>
          <p:cNvPr id="121868" name="Text Box 3084"/>
          <p:cNvSpPr txBox="1">
            <a:spLocks noChangeArrowheads="1"/>
          </p:cNvSpPr>
          <p:nvPr/>
        </p:nvSpPr>
        <p:spPr bwMode="auto">
          <a:xfrm>
            <a:off x="2100241" y="2740144"/>
            <a:ext cx="667169" cy="584775"/>
          </a:xfrm>
          <a:prstGeom prst="rect">
            <a:avLst/>
          </a:prstGeom>
          <a:solidFill>
            <a:srgbClr val="FFFF00">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1,2</a:t>
            </a:r>
            <a:endParaRPr lang="en-US" altLang="zh-CN" sz="3200" baseline="-25000">
              <a:latin typeface="华文仿宋" panose="02010600040101010101" pitchFamily="2" charset="-122"/>
              <a:ea typeface="华文仿宋" panose="02010600040101010101" pitchFamily="2" charset="-122"/>
            </a:endParaRPr>
          </a:p>
        </p:txBody>
      </p:sp>
      <p:sp>
        <p:nvSpPr>
          <p:cNvPr id="121869" name="Text Box 3085"/>
          <p:cNvSpPr txBox="1">
            <a:spLocks noChangeArrowheads="1"/>
          </p:cNvSpPr>
          <p:nvPr/>
        </p:nvSpPr>
        <p:spPr bwMode="auto">
          <a:xfrm>
            <a:off x="4576741" y="2125782"/>
            <a:ext cx="667169" cy="584775"/>
          </a:xfrm>
          <a:prstGeom prst="rect">
            <a:avLst/>
          </a:prstGeom>
          <a:solidFill>
            <a:srgbClr val="E6CD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1,0</a:t>
            </a:r>
            <a:endParaRPr lang="en-US" altLang="zh-CN" sz="3200" baseline="-25000">
              <a:latin typeface="华文仿宋" panose="02010600040101010101" pitchFamily="2" charset="-122"/>
              <a:ea typeface="华文仿宋" panose="02010600040101010101" pitchFamily="2" charset="-122"/>
            </a:endParaRPr>
          </a:p>
        </p:txBody>
      </p:sp>
      <p:sp>
        <p:nvSpPr>
          <p:cNvPr id="121870" name="Text Box 3086"/>
          <p:cNvSpPr txBox="1">
            <a:spLocks noChangeArrowheads="1"/>
          </p:cNvSpPr>
          <p:nvPr/>
        </p:nvSpPr>
        <p:spPr bwMode="auto">
          <a:xfrm>
            <a:off x="3852841" y="2125782"/>
            <a:ext cx="667169" cy="584775"/>
          </a:xfrm>
          <a:prstGeom prst="rect">
            <a:avLst/>
          </a:prstGeom>
          <a:solidFill>
            <a:srgbClr val="E6CDFF">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0,0</a:t>
            </a:r>
            <a:endParaRPr lang="en-US" altLang="zh-CN" sz="3200" baseline="-25000">
              <a:latin typeface="华文仿宋" panose="02010600040101010101" pitchFamily="2" charset="-122"/>
              <a:ea typeface="华文仿宋" panose="02010600040101010101" pitchFamily="2" charset="-122"/>
            </a:endParaRPr>
          </a:p>
        </p:txBody>
      </p:sp>
      <p:sp>
        <p:nvSpPr>
          <p:cNvPr id="121871" name="Text Box 3087"/>
          <p:cNvSpPr txBox="1">
            <a:spLocks noChangeArrowheads="1"/>
          </p:cNvSpPr>
          <p:nvPr/>
        </p:nvSpPr>
        <p:spPr bwMode="auto">
          <a:xfrm>
            <a:off x="5300641" y="2125782"/>
            <a:ext cx="667169" cy="584775"/>
          </a:xfrm>
          <a:prstGeom prst="rect">
            <a:avLst/>
          </a:prstGeom>
          <a:solidFill>
            <a:schemeClr val="accent1">
              <a:alpha val="50195"/>
            </a:scheme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0,1</a:t>
            </a:r>
            <a:endParaRPr lang="en-US" altLang="zh-CN" sz="3200" baseline="-25000">
              <a:latin typeface="华文仿宋" panose="02010600040101010101" pitchFamily="2" charset="-122"/>
              <a:ea typeface="华文仿宋" panose="02010600040101010101" pitchFamily="2" charset="-122"/>
            </a:endParaRPr>
          </a:p>
        </p:txBody>
      </p:sp>
      <p:sp>
        <p:nvSpPr>
          <p:cNvPr id="121872" name="Text Box 3088"/>
          <p:cNvSpPr txBox="1">
            <a:spLocks noChangeArrowheads="1"/>
          </p:cNvSpPr>
          <p:nvPr/>
        </p:nvSpPr>
        <p:spPr bwMode="auto">
          <a:xfrm>
            <a:off x="6024541" y="2125782"/>
            <a:ext cx="667169" cy="584775"/>
          </a:xfrm>
          <a:prstGeom prst="rect">
            <a:avLst/>
          </a:prstGeom>
          <a:solidFill>
            <a:schemeClr val="accent1">
              <a:alpha val="50195"/>
            </a:scheme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1,1</a:t>
            </a:r>
            <a:endParaRPr lang="en-US" altLang="zh-CN" sz="3200" baseline="-25000">
              <a:latin typeface="华文仿宋" panose="02010600040101010101" pitchFamily="2" charset="-122"/>
              <a:ea typeface="华文仿宋" panose="02010600040101010101" pitchFamily="2" charset="-122"/>
            </a:endParaRPr>
          </a:p>
        </p:txBody>
      </p:sp>
      <p:sp>
        <p:nvSpPr>
          <p:cNvPr id="121873" name="Text Box 3089"/>
          <p:cNvSpPr txBox="1">
            <a:spLocks noChangeArrowheads="1"/>
          </p:cNvSpPr>
          <p:nvPr/>
        </p:nvSpPr>
        <p:spPr bwMode="auto">
          <a:xfrm>
            <a:off x="6748441" y="2125782"/>
            <a:ext cx="667169" cy="584775"/>
          </a:xfrm>
          <a:prstGeom prst="rect">
            <a:avLst/>
          </a:prstGeom>
          <a:solidFill>
            <a:srgbClr val="FFFF00">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0,2</a:t>
            </a:r>
            <a:endParaRPr lang="en-US" altLang="zh-CN" sz="3200" baseline="-25000">
              <a:latin typeface="华文仿宋" panose="02010600040101010101" pitchFamily="2" charset="-122"/>
              <a:ea typeface="华文仿宋" panose="02010600040101010101" pitchFamily="2" charset="-122"/>
            </a:endParaRPr>
          </a:p>
        </p:txBody>
      </p:sp>
      <p:sp>
        <p:nvSpPr>
          <p:cNvPr id="121874" name="Text Box 3090"/>
          <p:cNvSpPr txBox="1">
            <a:spLocks noChangeArrowheads="1"/>
          </p:cNvSpPr>
          <p:nvPr/>
        </p:nvSpPr>
        <p:spPr bwMode="auto">
          <a:xfrm>
            <a:off x="7472341" y="2125782"/>
            <a:ext cx="667169" cy="584775"/>
          </a:xfrm>
          <a:prstGeom prst="rect">
            <a:avLst/>
          </a:prstGeom>
          <a:solidFill>
            <a:srgbClr val="FFFF00">
              <a:alpha val="50195"/>
            </a:srgbClr>
          </a:solidFill>
          <a:ln w="25400">
            <a:solidFill>
              <a:srgbClr val="80008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800080"/>
                </a:solidFill>
                <a:latin typeface="华文仿宋" panose="02010600040101010101" pitchFamily="2" charset="-122"/>
                <a:ea typeface="华文仿宋" panose="02010600040101010101" pitchFamily="2" charset="-122"/>
              </a:rPr>
              <a:t>a</a:t>
            </a:r>
            <a:r>
              <a:rPr lang="en-US" altLang="zh-CN" sz="3200" baseline="-25000">
                <a:solidFill>
                  <a:srgbClr val="800080"/>
                </a:solidFill>
                <a:latin typeface="华文仿宋" panose="02010600040101010101" pitchFamily="2" charset="-122"/>
                <a:ea typeface="华文仿宋" panose="02010600040101010101" pitchFamily="2" charset="-122"/>
              </a:rPr>
              <a:t>1,2</a:t>
            </a:r>
            <a:endParaRPr lang="en-US" altLang="zh-CN" sz="3200" baseline="-25000">
              <a:latin typeface="华文仿宋" panose="02010600040101010101" pitchFamily="2" charset="-122"/>
              <a:ea typeface="华文仿宋" panose="02010600040101010101" pitchFamily="2" charset="-122"/>
            </a:endParaRPr>
          </a:p>
        </p:txBody>
      </p:sp>
      <p:sp>
        <p:nvSpPr>
          <p:cNvPr id="121875" name="AutoShape 3091"/>
          <p:cNvSpPr>
            <a:spLocks/>
          </p:cNvSpPr>
          <p:nvPr/>
        </p:nvSpPr>
        <p:spPr bwMode="auto">
          <a:xfrm rot="-5270468">
            <a:off x="3956295" y="2633135"/>
            <a:ext cx="460375" cy="667012"/>
          </a:xfrm>
          <a:prstGeom prst="leftBrace">
            <a:avLst>
              <a:gd name="adj1" fmla="val 19480"/>
              <a:gd name="adj2" fmla="val 509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121876" name="Text Box 3092"/>
          <p:cNvSpPr txBox="1">
            <a:spLocks noChangeArrowheads="1"/>
          </p:cNvSpPr>
          <p:nvPr/>
        </p:nvSpPr>
        <p:spPr bwMode="auto">
          <a:xfrm>
            <a:off x="3941049" y="3061978"/>
            <a:ext cx="587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dirty="0">
                <a:solidFill>
                  <a:srgbClr val="990033"/>
                </a:solidFill>
                <a:latin typeface="华文仿宋" panose="02010600040101010101" pitchFamily="2" charset="-122"/>
                <a:ea typeface="华文仿宋" panose="02010600040101010101" pitchFamily="2" charset="-122"/>
              </a:rPr>
              <a:t>L</a:t>
            </a:r>
            <a:endParaRPr lang="en-US" altLang="zh-CN" sz="4400" dirty="0">
              <a:latin typeface="华文仿宋" panose="02010600040101010101" pitchFamily="2" charset="-122"/>
              <a:ea typeface="华文仿宋" panose="02010600040101010101" pitchFamily="2" charset="-122"/>
            </a:endParaRPr>
          </a:p>
        </p:txBody>
      </p:sp>
      <p:sp>
        <p:nvSpPr>
          <p:cNvPr id="121877" name="Text Box 3093"/>
          <p:cNvSpPr txBox="1">
            <a:spLocks noChangeArrowheads="1"/>
          </p:cNvSpPr>
          <p:nvPr/>
        </p:nvSpPr>
        <p:spPr bwMode="auto">
          <a:xfrm>
            <a:off x="7434117" y="4280019"/>
            <a:ext cx="6799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600" b="1">
                <a:latin typeface="华文仿宋" panose="02010600040101010101" pitchFamily="2" charset="-122"/>
                <a:ea typeface="华文仿宋" panose="02010600040101010101" pitchFamily="2" charset="-122"/>
              </a:rPr>
              <a:t> </a:t>
            </a:r>
            <a:r>
              <a:rPr lang="en-US" altLang="zh-CN" sz="3600" b="1">
                <a:solidFill>
                  <a:srgbClr val="990033"/>
                </a:solidFill>
                <a:latin typeface="华文仿宋" panose="02010600040101010101" pitchFamily="2" charset="-122"/>
                <a:ea typeface="华文仿宋" panose="02010600040101010101" pitchFamily="2" charset="-122"/>
              </a:rPr>
              <a:t>L</a:t>
            </a:r>
            <a:r>
              <a:rPr lang="en-US" altLang="zh-CN" sz="3600" b="1">
                <a:latin typeface="华文仿宋" panose="02010600040101010101" pitchFamily="2" charset="-122"/>
                <a:ea typeface="华文仿宋" panose="02010600040101010101" pitchFamily="2" charset="-122"/>
              </a:rPr>
              <a:t> </a:t>
            </a:r>
          </a:p>
        </p:txBody>
      </p:sp>
      <p:sp>
        <p:nvSpPr>
          <p:cNvPr id="121878" name="Text Box 3094"/>
          <p:cNvSpPr txBox="1">
            <a:spLocks noChangeArrowheads="1"/>
          </p:cNvSpPr>
          <p:nvPr/>
        </p:nvSpPr>
        <p:spPr bwMode="auto">
          <a:xfrm>
            <a:off x="5243910" y="4218464"/>
            <a:ext cx="21836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3200" b="1" dirty="0">
                <a:latin typeface="华文仿宋" panose="02010600040101010101" pitchFamily="2" charset="-122"/>
                <a:ea typeface="华文仿宋" panose="02010600040101010101" pitchFamily="2" charset="-122"/>
              </a:rPr>
              <a:t>(b</a:t>
            </a:r>
            <a:r>
              <a:rPr lang="en-US" altLang="zh-CN" sz="3200" b="1" baseline="-25000" dirty="0">
                <a:latin typeface="华文仿宋" panose="02010600040101010101" pitchFamily="2" charset="-122"/>
                <a:ea typeface="华文仿宋" panose="02010600040101010101" pitchFamily="2" charset="-122"/>
              </a:rPr>
              <a:t>1</a:t>
            </a:r>
            <a:r>
              <a:rPr lang="en-US" altLang="zh-CN" sz="3200" b="1" dirty="0">
                <a:latin typeface="华文仿宋" panose="02010600040101010101" pitchFamily="2" charset="-122"/>
                <a:ea typeface="华文仿宋" panose="02010600040101010101" pitchFamily="2" charset="-122"/>
              </a:rPr>
              <a:t>×j</a:t>
            </a:r>
            <a:r>
              <a:rPr lang="zh-CN" altLang="en-US" sz="3200" b="1" dirty="0">
                <a:latin typeface="华文仿宋" panose="02010600040101010101" pitchFamily="2" charset="-122"/>
                <a:ea typeface="华文仿宋" panose="02010600040101010101" pitchFamily="2" charset="-122"/>
              </a:rPr>
              <a:t>＋</a:t>
            </a:r>
            <a:r>
              <a:rPr lang="en-US" altLang="zh-CN" sz="3200" b="1" dirty="0" err="1">
                <a:latin typeface="华文仿宋" panose="02010600040101010101" pitchFamily="2" charset="-122"/>
                <a:ea typeface="华文仿宋" panose="02010600040101010101" pitchFamily="2" charset="-122"/>
              </a:rPr>
              <a:t>i</a:t>
            </a:r>
            <a:r>
              <a:rPr lang="en-US" altLang="zh-CN" sz="3200" b="1"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182698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slide(fromLeft)">
                                      <p:cBhvr>
                                        <p:cTn id="7" dur="5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1864"/>
                                        </p:tgtEl>
                                        <p:attrNameLst>
                                          <p:attrName>style.visibility</p:attrName>
                                        </p:attrNameLst>
                                      </p:cBhvr>
                                      <p:to>
                                        <p:strVal val="visible"/>
                                      </p:to>
                                    </p:set>
                                    <p:anim calcmode="lin" valueType="num">
                                      <p:cBhvr additive="base">
                                        <p:cTn id="12" dur="500" fill="hold"/>
                                        <p:tgtEl>
                                          <p:spTgt spid="121864"/>
                                        </p:tgtEl>
                                        <p:attrNameLst>
                                          <p:attrName>ppt_x</p:attrName>
                                        </p:attrNameLst>
                                      </p:cBhvr>
                                      <p:tavLst>
                                        <p:tav tm="0">
                                          <p:val>
                                            <p:strVal val="0-#ppt_w/2"/>
                                          </p:val>
                                        </p:tav>
                                        <p:tav tm="100000">
                                          <p:val>
                                            <p:strVal val="#ppt_x"/>
                                          </p:val>
                                        </p:tav>
                                      </p:tavLst>
                                    </p:anim>
                                    <p:anim calcmode="lin" valueType="num">
                                      <p:cBhvr additive="base">
                                        <p:cTn id="13" dur="500" fill="hold"/>
                                        <p:tgtEl>
                                          <p:spTgt spid="12186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21863"/>
                                        </p:tgtEl>
                                        <p:attrNameLst>
                                          <p:attrName>style.visibility</p:attrName>
                                        </p:attrNameLst>
                                      </p:cBhvr>
                                      <p:to>
                                        <p:strVal val="visible"/>
                                      </p:to>
                                    </p:set>
                                    <p:anim calcmode="lin" valueType="num">
                                      <p:cBhvr additive="base">
                                        <p:cTn id="16" dur="500" fill="hold"/>
                                        <p:tgtEl>
                                          <p:spTgt spid="121863"/>
                                        </p:tgtEl>
                                        <p:attrNameLst>
                                          <p:attrName>ppt_x</p:attrName>
                                        </p:attrNameLst>
                                      </p:cBhvr>
                                      <p:tavLst>
                                        <p:tav tm="0">
                                          <p:val>
                                            <p:strVal val="0-#ppt_w/2"/>
                                          </p:val>
                                        </p:tav>
                                        <p:tav tm="100000">
                                          <p:val>
                                            <p:strVal val="#ppt_x"/>
                                          </p:val>
                                        </p:tav>
                                      </p:tavLst>
                                    </p:anim>
                                    <p:anim calcmode="lin" valueType="num">
                                      <p:cBhvr additive="base">
                                        <p:cTn id="17" dur="500" fill="hold"/>
                                        <p:tgtEl>
                                          <p:spTgt spid="121863"/>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1865"/>
                                        </p:tgtEl>
                                        <p:attrNameLst>
                                          <p:attrName>style.visibility</p:attrName>
                                        </p:attrNameLst>
                                      </p:cBhvr>
                                      <p:to>
                                        <p:strVal val="visible"/>
                                      </p:to>
                                    </p:set>
                                    <p:anim calcmode="lin" valueType="num">
                                      <p:cBhvr additive="base">
                                        <p:cTn id="20" dur="500" fill="hold"/>
                                        <p:tgtEl>
                                          <p:spTgt spid="121865"/>
                                        </p:tgtEl>
                                        <p:attrNameLst>
                                          <p:attrName>ppt_x</p:attrName>
                                        </p:attrNameLst>
                                      </p:cBhvr>
                                      <p:tavLst>
                                        <p:tav tm="0">
                                          <p:val>
                                            <p:strVal val="0-#ppt_w/2"/>
                                          </p:val>
                                        </p:tav>
                                        <p:tav tm="100000">
                                          <p:val>
                                            <p:strVal val="#ppt_x"/>
                                          </p:val>
                                        </p:tav>
                                      </p:tavLst>
                                    </p:anim>
                                    <p:anim calcmode="lin" valueType="num">
                                      <p:cBhvr additive="base">
                                        <p:cTn id="21" dur="500" fill="hold"/>
                                        <p:tgtEl>
                                          <p:spTgt spid="12186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1866"/>
                                        </p:tgtEl>
                                        <p:attrNameLst>
                                          <p:attrName>style.visibility</p:attrName>
                                        </p:attrNameLst>
                                      </p:cBhvr>
                                      <p:to>
                                        <p:strVal val="visible"/>
                                      </p:to>
                                    </p:set>
                                    <p:anim calcmode="lin" valueType="num">
                                      <p:cBhvr additive="base">
                                        <p:cTn id="24" dur="500" fill="hold"/>
                                        <p:tgtEl>
                                          <p:spTgt spid="121866"/>
                                        </p:tgtEl>
                                        <p:attrNameLst>
                                          <p:attrName>ppt_x</p:attrName>
                                        </p:attrNameLst>
                                      </p:cBhvr>
                                      <p:tavLst>
                                        <p:tav tm="0">
                                          <p:val>
                                            <p:strVal val="0-#ppt_w/2"/>
                                          </p:val>
                                        </p:tav>
                                        <p:tav tm="100000">
                                          <p:val>
                                            <p:strVal val="#ppt_x"/>
                                          </p:val>
                                        </p:tav>
                                      </p:tavLst>
                                    </p:anim>
                                    <p:anim calcmode="lin" valueType="num">
                                      <p:cBhvr additive="base">
                                        <p:cTn id="25" dur="500" fill="hold"/>
                                        <p:tgtEl>
                                          <p:spTgt spid="12186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21867"/>
                                        </p:tgtEl>
                                        <p:attrNameLst>
                                          <p:attrName>style.visibility</p:attrName>
                                        </p:attrNameLst>
                                      </p:cBhvr>
                                      <p:to>
                                        <p:strVal val="visible"/>
                                      </p:to>
                                    </p:set>
                                    <p:anim calcmode="lin" valueType="num">
                                      <p:cBhvr additive="base">
                                        <p:cTn id="28" dur="500" fill="hold"/>
                                        <p:tgtEl>
                                          <p:spTgt spid="121867"/>
                                        </p:tgtEl>
                                        <p:attrNameLst>
                                          <p:attrName>ppt_x</p:attrName>
                                        </p:attrNameLst>
                                      </p:cBhvr>
                                      <p:tavLst>
                                        <p:tav tm="0">
                                          <p:val>
                                            <p:strVal val="0-#ppt_w/2"/>
                                          </p:val>
                                        </p:tav>
                                        <p:tav tm="100000">
                                          <p:val>
                                            <p:strVal val="#ppt_x"/>
                                          </p:val>
                                        </p:tav>
                                      </p:tavLst>
                                    </p:anim>
                                    <p:anim calcmode="lin" valueType="num">
                                      <p:cBhvr additive="base">
                                        <p:cTn id="29" dur="500" fill="hold"/>
                                        <p:tgtEl>
                                          <p:spTgt spid="121867"/>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1868"/>
                                        </p:tgtEl>
                                        <p:attrNameLst>
                                          <p:attrName>style.visibility</p:attrName>
                                        </p:attrNameLst>
                                      </p:cBhvr>
                                      <p:to>
                                        <p:strVal val="visible"/>
                                      </p:to>
                                    </p:set>
                                    <p:anim calcmode="lin" valueType="num">
                                      <p:cBhvr additive="base">
                                        <p:cTn id="32" dur="500" fill="hold"/>
                                        <p:tgtEl>
                                          <p:spTgt spid="121868"/>
                                        </p:tgtEl>
                                        <p:attrNameLst>
                                          <p:attrName>ppt_x</p:attrName>
                                        </p:attrNameLst>
                                      </p:cBhvr>
                                      <p:tavLst>
                                        <p:tav tm="0">
                                          <p:val>
                                            <p:strVal val="0-#ppt_w/2"/>
                                          </p:val>
                                        </p:tav>
                                        <p:tav tm="100000">
                                          <p:val>
                                            <p:strVal val="#ppt_x"/>
                                          </p:val>
                                        </p:tav>
                                      </p:tavLst>
                                    </p:anim>
                                    <p:anim calcmode="lin" valueType="num">
                                      <p:cBhvr additive="base">
                                        <p:cTn id="33" dur="500" fill="hold"/>
                                        <p:tgtEl>
                                          <p:spTgt spid="12186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21870"/>
                                        </p:tgtEl>
                                        <p:attrNameLst>
                                          <p:attrName>style.visibility</p:attrName>
                                        </p:attrNameLst>
                                      </p:cBhvr>
                                      <p:to>
                                        <p:strVal val="visible"/>
                                      </p:to>
                                    </p:set>
                                    <p:animEffect transition="in" filter="slide(fromLeft)">
                                      <p:cBhvr>
                                        <p:cTn id="38" dur="500"/>
                                        <p:tgtEl>
                                          <p:spTgt spid="1218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21869"/>
                                        </p:tgtEl>
                                        <p:attrNameLst>
                                          <p:attrName>style.visibility</p:attrName>
                                        </p:attrNameLst>
                                      </p:cBhvr>
                                      <p:to>
                                        <p:strVal val="visible"/>
                                      </p:to>
                                    </p:set>
                                    <p:animEffect transition="in" filter="slide(fromLeft)">
                                      <p:cBhvr>
                                        <p:cTn id="43" dur="500"/>
                                        <p:tgtEl>
                                          <p:spTgt spid="12186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121871"/>
                                        </p:tgtEl>
                                        <p:attrNameLst>
                                          <p:attrName>style.visibility</p:attrName>
                                        </p:attrNameLst>
                                      </p:cBhvr>
                                      <p:to>
                                        <p:strVal val="visible"/>
                                      </p:to>
                                    </p:set>
                                    <p:animEffect transition="in" filter="slide(fromLeft)">
                                      <p:cBhvr>
                                        <p:cTn id="48" dur="500"/>
                                        <p:tgtEl>
                                          <p:spTgt spid="12187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21872"/>
                                        </p:tgtEl>
                                        <p:attrNameLst>
                                          <p:attrName>style.visibility</p:attrName>
                                        </p:attrNameLst>
                                      </p:cBhvr>
                                      <p:to>
                                        <p:strVal val="visible"/>
                                      </p:to>
                                    </p:set>
                                    <p:animEffect transition="in" filter="slide(fromLeft)">
                                      <p:cBhvr>
                                        <p:cTn id="53" dur="500"/>
                                        <p:tgtEl>
                                          <p:spTgt spid="1218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21873"/>
                                        </p:tgtEl>
                                        <p:attrNameLst>
                                          <p:attrName>style.visibility</p:attrName>
                                        </p:attrNameLst>
                                      </p:cBhvr>
                                      <p:to>
                                        <p:strVal val="visible"/>
                                      </p:to>
                                    </p:set>
                                    <p:animEffect transition="in" filter="slide(fromLeft)">
                                      <p:cBhvr>
                                        <p:cTn id="58" dur="500"/>
                                        <p:tgtEl>
                                          <p:spTgt spid="121873"/>
                                        </p:tgtEl>
                                      </p:cBhvr>
                                    </p:animEffect>
                                  </p:childTnLst>
                                </p:cTn>
                              </p:par>
                            </p:childTnLst>
                          </p:cTn>
                        </p:par>
                        <p:par>
                          <p:cTn id="59" fill="hold" nodeType="afterGroup">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121874"/>
                                        </p:tgtEl>
                                        <p:attrNameLst>
                                          <p:attrName>style.visibility</p:attrName>
                                        </p:attrNameLst>
                                      </p:cBhvr>
                                      <p:to>
                                        <p:strVal val="visible"/>
                                      </p:to>
                                    </p:set>
                                    <p:animEffect transition="in" filter="slide(fromLeft)">
                                      <p:cBhvr>
                                        <p:cTn id="62" dur="500"/>
                                        <p:tgtEl>
                                          <p:spTgt spid="121874"/>
                                        </p:tgtEl>
                                      </p:cBhvr>
                                    </p:animEffect>
                                  </p:childTnLst>
                                </p:cTn>
                              </p:par>
                            </p:childTnLst>
                          </p:cTn>
                        </p:par>
                        <p:par>
                          <p:cTn id="63" fill="hold" nodeType="afterGroup">
                            <p:stCondLst>
                              <p:cond delay="1000"/>
                            </p:stCondLst>
                            <p:childTnLst>
                              <p:par>
                                <p:cTn id="64" presetID="9" presetClass="entr" presetSubtype="0" fill="hold" grpId="0" nodeType="afterEffect">
                                  <p:stCondLst>
                                    <p:cond delay="0"/>
                                  </p:stCondLst>
                                  <p:childTnLst>
                                    <p:set>
                                      <p:cBhvr>
                                        <p:cTn id="65" dur="1" fill="hold">
                                          <p:stCondLst>
                                            <p:cond delay="0"/>
                                          </p:stCondLst>
                                        </p:cTn>
                                        <p:tgtEl>
                                          <p:spTgt spid="121875"/>
                                        </p:tgtEl>
                                        <p:attrNameLst>
                                          <p:attrName>style.visibility</p:attrName>
                                        </p:attrNameLst>
                                      </p:cBhvr>
                                      <p:to>
                                        <p:strVal val="visible"/>
                                      </p:to>
                                    </p:set>
                                    <p:animEffect transition="in" filter="dissolve">
                                      <p:cBhvr>
                                        <p:cTn id="66" dur="500"/>
                                        <p:tgtEl>
                                          <p:spTgt spid="121875"/>
                                        </p:tgtEl>
                                      </p:cBhvr>
                                    </p:animEffect>
                                  </p:child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121876"/>
                                        </p:tgtEl>
                                        <p:attrNameLst>
                                          <p:attrName>style.visibility</p:attrName>
                                        </p:attrNameLst>
                                      </p:cBhvr>
                                      <p:to>
                                        <p:strVal val="visible"/>
                                      </p:to>
                                    </p:set>
                                    <p:animEffect transition="in" filter="dissolve">
                                      <p:cBhvr>
                                        <p:cTn id="70" dur="500"/>
                                        <p:tgtEl>
                                          <p:spTgt spid="12187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1862"/>
                                        </p:tgtEl>
                                        <p:attrNameLst>
                                          <p:attrName>style.visibility</p:attrName>
                                        </p:attrNameLst>
                                      </p:cBhvr>
                                      <p:to>
                                        <p:strVal val="visible"/>
                                      </p:to>
                                    </p:set>
                                    <p:anim calcmode="lin" valueType="num">
                                      <p:cBhvr additive="base">
                                        <p:cTn id="75" dur="500" fill="hold"/>
                                        <p:tgtEl>
                                          <p:spTgt spid="121862"/>
                                        </p:tgtEl>
                                        <p:attrNameLst>
                                          <p:attrName>ppt_x</p:attrName>
                                        </p:attrNameLst>
                                      </p:cBhvr>
                                      <p:tavLst>
                                        <p:tav tm="0">
                                          <p:val>
                                            <p:strVal val="#ppt_x"/>
                                          </p:val>
                                        </p:tav>
                                        <p:tav tm="100000">
                                          <p:val>
                                            <p:strVal val="#ppt_x"/>
                                          </p:val>
                                        </p:tav>
                                      </p:tavLst>
                                    </p:anim>
                                    <p:anim calcmode="lin" valueType="num">
                                      <p:cBhvr additive="base">
                                        <p:cTn id="76" dur="500" fill="hold"/>
                                        <p:tgtEl>
                                          <p:spTgt spid="121862"/>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21878"/>
                                        </p:tgtEl>
                                        <p:attrNameLst>
                                          <p:attrName>style.visibility</p:attrName>
                                        </p:attrNameLst>
                                      </p:cBhvr>
                                      <p:to>
                                        <p:strVal val="visible"/>
                                      </p:to>
                                    </p:set>
                                    <p:anim calcmode="lin" valueType="num">
                                      <p:cBhvr additive="base">
                                        <p:cTn id="81" dur="500" fill="hold"/>
                                        <p:tgtEl>
                                          <p:spTgt spid="121878"/>
                                        </p:tgtEl>
                                        <p:attrNameLst>
                                          <p:attrName>ppt_x</p:attrName>
                                        </p:attrNameLst>
                                      </p:cBhvr>
                                      <p:tavLst>
                                        <p:tav tm="0">
                                          <p:val>
                                            <p:strVal val="#ppt_x"/>
                                          </p:val>
                                        </p:tav>
                                        <p:tav tm="100000">
                                          <p:val>
                                            <p:strVal val="#ppt_x"/>
                                          </p:val>
                                        </p:tav>
                                      </p:tavLst>
                                    </p:anim>
                                    <p:anim calcmode="lin" valueType="num">
                                      <p:cBhvr additive="base">
                                        <p:cTn id="82" dur="500" fill="hold"/>
                                        <p:tgtEl>
                                          <p:spTgt spid="121878"/>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1877"/>
                                        </p:tgtEl>
                                        <p:attrNameLst>
                                          <p:attrName>style.visibility</p:attrName>
                                        </p:attrNameLst>
                                      </p:cBhvr>
                                      <p:to>
                                        <p:strVal val="visible"/>
                                      </p:to>
                                    </p:set>
                                  </p:childTnLst>
                                </p:cTn>
                              </p:par>
                            </p:childTnLst>
                          </p:cTn>
                        </p:par>
                        <p:par>
                          <p:cTn id="87" fill="hold" nodeType="afterGroup">
                            <p:stCondLst>
                              <p:cond delay="500"/>
                            </p:stCondLst>
                            <p:childTnLst>
                              <p:par>
                                <p:cTn id="88" presetID="12" presetClass="entr" presetSubtype="4" fill="hold" grpId="0" nodeType="afterEffect">
                                  <p:stCondLst>
                                    <p:cond delay="300"/>
                                  </p:stCondLst>
                                  <p:childTnLst>
                                    <p:set>
                                      <p:cBhvr>
                                        <p:cTn id="89" dur="1" fill="hold">
                                          <p:stCondLst>
                                            <p:cond delay="0"/>
                                          </p:stCondLst>
                                        </p:cTn>
                                        <p:tgtEl>
                                          <p:spTgt spid="121860"/>
                                        </p:tgtEl>
                                        <p:attrNameLst>
                                          <p:attrName>style.visibility</p:attrName>
                                        </p:attrNameLst>
                                      </p:cBhvr>
                                      <p:to>
                                        <p:strVal val="visible"/>
                                      </p:to>
                                    </p:set>
                                    <p:animEffect transition="in" filter="slide(fromBottom)">
                                      <p:cBhvr>
                                        <p:cTn id="90" dur="500"/>
                                        <p:tgtEl>
                                          <p:spTgt spid="121860"/>
                                        </p:tgtEl>
                                      </p:cBhvr>
                                    </p:animEffect>
                                  </p:childTnLst>
                                </p:cTn>
                              </p:par>
                            </p:childTnLst>
                          </p:cTn>
                        </p:par>
                        <p:par>
                          <p:cTn id="91" fill="hold" nodeType="afterGroup">
                            <p:stCondLst>
                              <p:cond delay="1300"/>
                            </p:stCondLst>
                            <p:childTnLst>
                              <p:par>
                                <p:cTn id="92" presetID="22" presetClass="entr" presetSubtype="8" fill="hold" grpId="0" nodeType="afterEffect">
                                  <p:stCondLst>
                                    <p:cond delay="300"/>
                                  </p:stCondLst>
                                  <p:childTnLst>
                                    <p:set>
                                      <p:cBhvr>
                                        <p:cTn id="93" dur="1" fill="hold">
                                          <p:stCondLst>
                                            <p:cond delay="0"/>
                                          </p:stCondLst>
                                        </p:cTn>
                                        <p:tgtEl>
                                          <p:spTgt spid="121859"/>
                                        </p:tgtEl>
                                        <p:attrNameLst>
                                          <p:attrName>style.visibility</p:attrName>
                                        </p:attrNameLst>
                                      </p:cBhvr>
                                      <p:to>
                                        <p:strVal val="visible"/>
                                      </p:to>
                                    </p:set>
                                    <p:animEffect transition="in" filter="wipe(left)">
                                      <p:cBhvr>
                                        <p:cTn id="94"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59" grpId="0" autoUpdateAnimBg="0"/>
      <p:bldP spid="121860" grpId="0" animBg="1"/>
      <p:bldP spid="121862" grpId="0" autoUpdateAnimBg="0"/>
      <p:bldP spid="121863" grpId="0" animBg="1" autoUpdateAnimBg="0"/>
      <p:bldP spid="121864" grpId="0" animBg="1" autoUpdateAnimBg="0"/>
      <p:bldP spid="121865" grpId="0" animBg="1" autoUpdateAnimBg="0"/>
      <p:bldP spid="121866" grpId="0" animBg="1" autoUpdateAnimBg="0"/>
      <p:bldP spid="121867" grpId="0" animBg="1" autoUpdateAnimBg="0"/>
      <p:bldP spid="121868" grpId="0" animBg="1" autoUpdateAnimBg="0"/>
      <p:bldP spid="121869" grpId="0" animBg="1" autoUpdateAnimBg="0"/>
      <p:bldP spid="121870" grpId="0" animBg="1" autoUpdateAnimBg="0"/>
      <p:bldP spid="121871" grpId="0" animBg="1" autoUpdateAnimBg="0"/>
      <p:bldP spid="121872" grpId="0" animBg="1" autoUpdateAnimBg="0"/>
      <p:bldP spid="121873" grpId="0" animBg="1" autoUpdateAnimBg="0"/>
      <p:bldP spid="121874" grpId="0" animBg="1" autoUpdateAnimBg="0"/>
      <p:bldP spid="121875" grpId="0" animBg="1"/>
      <p:bldP spid="121876" grpId="0" autoUpdateAnimBg="0"/>
      <p:bldP spid="121877" grpId="0" autoUpdateAnimBg="0"/>
      <p:bldP spid="12187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1027"/>
          <p:cNvSpPr txBox="1">
            <a:spLocks noChangeArrowheads="1"/>
          </p:cNvSpPr>
          <p:nvPr/>
        </p:nvSpPr>
        <p:spPr bwMode="auto">
          <a:xfrm>
            <a:off x="335868" y="209347"/>
            <a:ext cx="601980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algn="l" eaLnBrk="0" hangingPunct="0">
              <a:lnSpc>
                <a:spcPts val="4000"/>
              </a:lnSpc>
              <a:defRPr sz="3200" b="1">
                <a:solidFill>
                  <a:srgbClr val="993333"/>
                </a:solidFill>
                <a:ea typeface="ＭＳ Ｐゴシック" charset="-128"/>
                <a:cs typeface="ＭＳ Ｐゴシック" charset="-128"/>
              </a:defRPr>
            </a:lvl2pPr>
            <a:lvl3pPr algn="l" eaLnBrk="0" hangingPunct="0">
              <a:lnSpc>
                <a:spcPts val="4000"/>
              </a:lnSpc>
              <a:defRPr sz="3200" b="1">
                <a:solidFill>
                  <a:srgbClr val="993333"/>
                </a:solidFill>
                <a:ea typeface="ＭＳ Ｐゴシック" charset="-128"/>
                <a:cs typeface="ＭＳ Ｐゴシック" charset="-128"/>
              </a:defRPr>
            </a:lvl3pPr>
            <a:lvl4pPr algn="l" eaLnBrk="0" hangingPunct="0">
              <a:lnSpc>
                <a:spcPts val="4000"/>
              </a:lnSpc>
              <a:defRPr sz="3200" b="1">
                <a:solidFill>
                  <a:srgbClr val="993333"/>
                </a:solidFill>
                <a:ea typeface="ＭＳ Ｐゴシック" charset="-128"/>
                <a:cs typeface="ＭＳ Ｐゴシック" charset="-128"/>
              </a:defRPr>
            </a:lvl4pPr>
            <a:lvl5pPr algn="l" eaLnBrk="0" hangingPunct="0">
              <a:lnSpc>
                <a:spcPts val="4000"/>
              </a:lnSpc>
              <a:defRPr sz="3200" b="1">
                <a:solidFill>
                  <a:srgbClr val="993333"/>
                </a:solidFill>
                <a:ea typeface="ＭＳ Ｐゴシック" charset="-128"/>
                <a:cs typeface="ＭＳ Ｐゴシック" charset="-128"/>
              </a:defRPr>
            </a:lvl5pPr>
            <a:lvl6pPr marL="457059" eaLnBrk="0" fontAlgn="base" hangingPunct="0">
              <a:lnSpc>
                <a:spcPts val="4000"/>
              </a:lnSpc>
              <a:spcBef>
                <a:spcPct val="0"/>
              </a:spcBef>
              <a:spcAft>
                <a:spcPct val="0"/>
              </a:spcAft>
              <a:defRPr sz="3200" b="1">
                <a:solidFill>
                  <a:srgbClr val="993333"/>
                </a:solidFill>
              </a:defRPr>
            </a:lvl6pPr>
            <a:lvl7pPr marL="914118" eaLnBrk="0" fontAlgn="base" hangingPunct="0">
              <a:lnSpc>
                <a:spcPts val="4000"/>
              </a:lnSpc>
              <a:spcBef>
                <a:spcPct val="0"/>
              </a:spcBef>
              <a:spcAft>
                <a:spcPct val="0"/>
              </a:spcAft>
              <a:defRPr sz="3200" b="1">
                <a:solidFill>
                  <a:srgbClr val="993333"/>
                </a:solidFill>
              </a:defRPr>
            </a:lvl7pPr>
            <a:lvl8pPr marL="1371180" eaLnBrk="0" fontAlgn="base" hangingPunct="0">
              <a:lnSpc>
                <a:spcPts val="4000"/>
              </a:lnSpc>
              <a:spcBef>
                <a:spcPct val="0"/>
              </a:spcBef>
              <a:spcAft>
                <a:spcPct val="0"/>
              </a:spcAft>
              <a:defRPr sz="3200" b="1">
                <a:solidFill>
                  <a:srgbClr val="993333"/>
                </a:solidFill>
              </a:defRPr>
            </a:lvl8pPr>
            <a:lvl9pPr marL="1828239" eaLnBrk="0" fontAlgn="base" hangingPunct="0">
              <a:lnSpc>
                <a:spcPts val="4000"/>
              </a:lnSpc>
              <a:spcBef>
                <a:spcPct val="0"/>
              </a:spcBef>
              <a:spcAft>
                <a:spcPct val="0"/>
              </a:spcAft>
              <a:defRPr sz="3200" b="1">
                <a:solidFill>
                  <a:srgbClr val="993333"/>
                </a:solidFill>
              </a:defRPr>
            </a:lvl9pPr>
          </a:lstStyle>
          <a:p>
            <a:r>
              <a:rPr lang="en-US" altLang="zh-CN" dirty="0"/>
              <a:t>5.3  </a:t>
            </a:r>
            <a:r>
              <a:rPr lang="zh-CN" altLang="en-US" dirty="0"/>
              <a:t>矩阵的压缩存储</a:t>
            </a:r>
          </a:p>
        </p:txBody>
      </p:sp>
      <p:sp>
        <p:nvSpPr>
          <p:cNvPr id="20485" name="Text Box 1029"/>
          <p:cNvSpPr txBox="1">
            <a:spLocks noChangeArrowheads="1"/>
          </p:cNvSpPr>
          <p:nvPr/>
        </p:nvSpPr>
        <p:spPr bwMode="auto">
          <a:xfrm>
            <a:off x="564023" y="1350948"/>
            <a:ext cx="8058683" cy="2872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4400"/>
              </a:lnSpc>
              <a:spcBef>
                <a:spcPct val="50000"/>
              </a:spcBef>
            </a:pPr>
            <a:r>
              <a:rPr lang="en-US" altLang="zh-CN" sz="32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矩阵是数学对象，如何存储矩阵的元素，使得矩阵的各种运算有效地进行。当阶数很高的矩阵中有许多值相同的元素或零元素，为了节省空间，对矩阵进行压缩存储。实际是将二维数组的数据元素压缩到一维数组上。</a:t>
            </a:r>
          </a:p>
        </p:txBody>
      </p:sp>
    </p:spTree>
    <p:extLst>
      <p:ext uri="{BB962C8B-B14F-4D97-AF65-F5344CB8AC3E}">
        <p14:creationId xmlns:p14="http://schemas.microsoft.com/office/powerpoint/2010/main" val="388866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ChangeArrowheads="1"/>
          </p:cNvSpPr>
          <p:nvPr/>
        </p:nvSpPr>
        <p:spPr bwMode="auto">
          <a:xfrm>
            <a:off x="581114" y="1309180"/>
            <a:ext cx="8127051"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spcBef>
                <a:spcPct val="20000"/>
              </a:spcBef>
              <a:buFontTx/>
              <a:buChar char="•"/>
            </a:pPr>
            <a:r>
              <a:rPr lang="en-US" altLang="zh-CN" sz="3200"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压缩的含义</a:t>
            </a:r>
          </a:p>
          <a:p>
            <a:pPr lvl="1" algn="l" eaLnBrk="1" hangingPunct="1">
              <a:lnSpc>
                <a:spcPct val="110000"/>
              </a:lnSpc>
              <a:spcBef>
                <a:spcPct val="20000"/>
              </a:spcBef>
              <a:buFontTx/>
              <a:buChar char="–"/>
            </a:pPr>
            <a:r>
              <a:rPr lang="zh-CN" altLang="en-US" sz="2800" b="1" dirty="0">
                <a:latin typeface="华文仿宋" panose="02010600040101010101" pitchFamily="2" charset="-122"/>
                <a:ea typeface="华文仿宋" panose="02010600040101010101" pitchFamily="2" charset="-122"/>
              </a:rPr>
              <a:t>为多个</a:t>
            </a:r>
            <a:r>
              <a:rPr lang="zh-CN" altLang="en-US" sz="2800" b="1" dirty="0">
                <a:solidFill>
                  <a:srgbClr val="800000"/>
                </a:solidFill>
                <a:latin typeface="华文仿宋" panose="02010600040101010101" pitchFamily="2" charset="-122"/>
                <a:ea typeface="华文仿宋" panose="02010600040101010101" pitchFamily="2" charset="-122"/>
              </a:rPr>
              <a:t>值相同</a:t>
            </a:r>
            <a:r>
              <a:rPr lang="zh-CN" altLang="en-US" sz="2800" b="1" dirty="0">
                <a:latin typeface="华文仿宋" panose="02010600040101010101" pitchFamily="2" charset="-122"/>
                <a:ea typeface="华文仿宋" panose="02010600040101010101" pitchFamily="2" charset="-122"/>
              </a:rPr>
              <a:t>的元素只分配一个存贮空间；</a:t>
            </a:r>
          </a:p>
          <a:p>
            <a:pPr lvl="1" algn="l" eaLnBrk="1" hangingPunct="1">
              <a:lnSpc>
                <a:spcPct val="110000"/>
              </a:lnSpc>
              <a:spcBef>
                <a:spcPct val="20000"/>
              </a:spcBef>
              <a:buFontTx/>
              <a:buChar char="–"/>
            </a:pPr>
            <a:r>
              <a:rPr lang="zh-CN" altLang="en-US" sz="2800" b="1" dirty="0">
                <a:solidFill>
                  <a:srgbClr val="800000"/>
                </a:solidFill>
                <a:latin typeface="华文仿宋" panose="02010600040101010101" pitchFamily="2" charset="-122"/>
                <a:ea typeface="华文仿宋" panose="02010600040101010101" pitchFamily="2" charset="-122"/>
              </a:rPr>
              <a:t>零</a:t>
            </a:r>
            <a:r>
              <a:rPr lang="zh-CN" altLang="en-US" sz="2800" b="1" dirty="0">
                <a:latin typeface="华文仿宋" panose="02010600040101010101" pitchFamily="2" charset="-122"/>
                <a:ea typeface="华文仿宋" panose="02010600040101010101" pitchFamily="2" charset="-122"/>
              </a:rPr>
              <a:t>元素</a:t>
            </a:r>
            <a:r>
              <a:rPr lang="zh-CN" altLang="en-US" sz="2800" b="1" dirty="0">
                <a:solidFill>
                  <a:srgbClr val="800000"/>
                </a:solidFill>
                <a:latin typeface="华文仿宋" panose="02010600040101010101" pitchFamily="2" charset="-122"/>
                <a:ea typeface="华文仿宋" panose="02010600040101010101" pitchFamily="2" charset="-122"/>
              </a:rPr>
              <a:t>不分配</a:t>
            </a:r>
            <a:r>
              <a:rPr lang="zh-CN" altLang="en-US" sz="2800" b="1" dirty="0">
                <a:latin typeface="华文仿宋" panose="02010600040101010101" pitchFamily="2" charset="-122"/>
                <a:ea typeface="华文仿宋" panose="02010600040101010101" pitchFamily="2" charset="-122"/>
              </a:rPr>
              <a:t>存贮空间。</a:t>
            </a:r>
          </a:p>
          <a:p>
            <a:pPr algn="l" eaLnBrk="1" hangingPunct="1">
              <a:lnSpc>
                <a:spcPct val="110000"/>
              </a:lnSpc>
              <a:spcBef>
                <a:spcPct val="20000"/>
              </a:spcBef>
              <a:buFontTx/>
              <a:buChar char="•"/>
            </a:pPr>
            <a:r>
              <a:rPr lang="zh-CN" altLang="en-US" sz="3200" b="1" dirty="0">
                <a:latin typeface="华文仿宋" panose="02010600040101010101" pitchFamily="2" charset="-122"/>
                <a:ea typeface="华文仿宋" panose="02010600040101010101" pitchFamily="2" charset="-122"/>
              </a:rPr>
              <a:t>特殊矩阵：</a:t>
            </a:r>
            <a:r>
              <a:rPr lang="zh-CN" altLang="en-US" sz="3200" b="1" dirty="0">
                <a:solidFill>
                  <a:srgbClr val="800000"/>
                </a:solidFill>
                <a:latin typeface="华文仿宋" panose="02010600040101010101" pitchFamily="2" charset="-122"/>
                <a:ea typeface="华文仿宋" panose="02010600040101010101" pitchFamily="2" charset="-122"/>
              </a:rPr>
              <a:t>值相同</a:t>
            </a:r>
            <a:r>
              <a:rPr lang="zh-CN" altLang="en-US" sz="3200" b="1" dirty="0">
                <a:latin typeface="华文仿宋" panose="02010600040101010101" pitchFamily="2" charset="-122"/>
                <a:ea typeface="华文仿宋" panose="02010600040101010101" pitchFamily="2" charset="-122"/>
              </a:rPr>
              <a:t>元素或</a:t>
            </a:r>
            <a:r>
              <a:rPr lang="zh-CN" altLang="en-US" sz="3200" b="1" dirty="0">
                <a:solidFill>
                  <a:srgbClr val="800000"/>
                </a:solidFill>
                <a:latin typeface="华文仿宋" panose="02010600040101010101" pitchFamily="2" charset="-122"/>
                <a:ea typeface="华文仿宋" panose="02010600040101010101" pitchFamily="2" charset="-122"/>
              </a:rPr>
              <a:t>零元素</a:t>
            </a:r>
            <a:r>
              <a:rPr lang="zh-CN" altLang="en-US" sz="3200" b="1" dirty="0">
                <a:latin typeface="华文仿宋" panose="02010600040101010101" pitchFamily="2" charset="-122"/>
                <a:ea typeface="华文仿宋" panose="02010600040101010101" pitchFamily="2" charset="-122"/>
              </a:rPr>
              <a:t>分布有一定规律的矩阵。</a:t>
            </a:r>
          </a:p>
          <a:p>
            <a:pPr algn="l" eaLnBrk="1" hangingPunct="1">
              <a:lnSpc>
                <a:spcPct val="110000"/>
              </a:lnSpc>
              <a:spcBef>
                <a:spcPct val="20000"/>
              </a:spcBef>
              <a:buFontTx/>
              <a:buChar char="•"/>
            </a:pPr>
            <a:r>
              <a:rPr lang="zh-CN" altLang="en-US" sz="3200" b="1" dirty="0">
                <a:latin typeface="华文仿宋" panose="02010600040101010101" pitchFamily="2" charset="-122"/>
                <a:ea typeface="华文仿宋" panose="02010600040101010101" pitchFamily="2" charset="-122"/>
              </a:rPr>
              <a:t>稀疏矩阵：</a:t>
            </a:r>
            <a:r>
              <a:rPr lang="zh-CN" altLang="en-US" sz="3200" b="1" dirty="0">
                <a:solidFill>
                  <a:srgbClr val="800000"/>
                </a:solidFill>
                <a:latin typeface="华文仿宋" panose="02010600040101010101" pitchFamily="2" charset="-122"/>
                <a:ea typeface="华文仿宋" panose="02010600040101010101" pitchFamily="2" charset="-122"/>
              </a:rPr>
              <a:t>值相同</a:t>
            </a:r>
            <a:r>
              <a:rPr lang="zh-CN" altLang="en-US" sz="3200" b="1" dirty="0">
                <a:latin typeface="华文仿宋" panose="02010600040101010101" pitchFamily="2" charset="-122"/>
                <a:ea typeface="华文仿宋" panose="02010600040101010101" pitchFamily="2" charset="-122"/>
              </a:rPr>
              <a:t>元素或</a:t>
            </a:r>
            <a:r>
              <a:rPr lang="zh-CN" altLang="en-US" sz="3200" b="1" dirty="0">
                <a:solidFill>
                  <a:srgbClr val="800000"/>
                </a:solidFill>
                <a:latin typeface="华文仿宋" panose="02010600040101010101" pitchFamily="2" charset="-122"/>
                <a:ea typeface="华文仿宋" panose="02010600040101010101" pitchFamily="2" charset="-122"/>
              </a:rPr>
              <a:t>零元素</a:t>
            </a:r>
            <a:r>
              <a:rPr lang="zh-CN" altLang="en-US" sz="3200" b="1" dirty="0">
                <a:latin typeface="华文仿宋" panose="02010600040101010101" pitchFamily="2" charset="-122"/>
                <a:ea typeface="华文仿宋" panose="02010600040101010101" pitchFamily="2" charset="-122"/>
              </a:rPr>
              <a:t>分布没有规律的矩阵。</a:t>
            </a:r>
            <a:endParaRPr lang="zh-CN" altLang="en-US" sz="4400" b="1" dirty="0">
              <a:latin typeface="华文仿宋" panose="02010600040101010101" pitchFamily="2" charset="-122"/>
              <a:ea typeface="华文仿宋" panose="02010600040101010101" pitchFamily="2" charset="-122"/>
            </a:endParaRPr>
          </a:p>
        </p:txBody>
      </p:sp>
      <p:sp>
        <p:nvSpPr>
          <p:cNvPr id="20484" name="Text Box 1027"/>
          <p:cNvSpPr txBox="1">
            <a:spLocks noChangeArrowheads="1"/>
          </p:cNvSpPr>
          <p:nvPr/>
        </p:nvSpPr>
        <p:spPr bwMode="auto">
          <a:xfrm>
            <a:off x="335868" y="209347"/>
            <a:ext cx="601980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algn="l" eaLnBrk="0" hangingPunct="0">
              <a:lnSpc>
                <a:spcPts val="4000"/>
              </a:lnSpc>
              <a:defRPr sz="3200" b="1">
                <a:solidFill>
                  <a:srgbClr val="993333"/>
                </a:solidFill>
                <a:ea typeface="ＭＳ Ｐゴシック" charset="-128"/>
                <a:cs typeface="ＭＳ Ｐゴシック" charset="-128"/>
              </a:defRPr>
            </a:lvl2pPr>
            <a:lvl3pPr algn="l" eaLnBrk="0" hangingPunct="0">
              <a:lnSpc>
                <a:spcPts val="4000"/>
              </a:lnSpc>
              <a:defRPr sz="3200" b="1">
                <a:solidFill>
                  <a:srgbClr val="993333"/>
                </a:solidFill>
                <a:ea typeface="ＭＳ Ｐゴシック" charset="-128"/>
                <a:cs typeface="ＭＳ Ｐゴシック" charset="-128"/>
              </a:defRPr>
            </a:lvl3pPr>
            <a:lvl4pPr algn="l" eaLnBrk="0" hangingPunct="0">
              <a:lnSpc>
                <a:spcPts val="4000"/>
              </a:lnSpc>
              <a:defRPr sz="3200" b="1">
                <a:solidFill>
                  <a:srgbClr val="993333"/>
                </a:solidFill>
                <a:ea typeface="ＭＳ Ｐゴシック" charset="-128"/>
                <a:cs typeface="ＭＳ Ｐゴシック" charset="-128"/>
              </a:defRPr>
            </a:lvl4pPr>
            <a:lvl5pPr algn="l" eaLnBrk="0" hangingPunct="0">
              <a:lnSpc>
                <a:spcPts val="4000"/>
              </a:lnSpc>
              <a:defRPr sz="3200" b="1">
                <a:solidFill>
                  <a:srgbClr val="993333"/>
                </a:solidFill>
                <a:ea typeface="ＭＳ Ｐゴシック" charset="-128"/>
                <a:cs typeface="ＭＳ Ｐゴシック" charset="-128"/>
              </a:defRPr>
            </a:lvl5pPr>
            <a:lvl6pPr marL="457059" eaLnBrk="0" fontAlgn="base" hangingPunct="0">
              <a:lnSpc>
                <a:spcPts val="4000"/>
              </a:lnSpc>
              <a:spcBef>
                <a:spcPct val="0"/>
              </a:spcBef>
              <a:spcAft>
                <a:spcPct val="0"/>
              </a:spcAft>
              <a:defRPr sz="3200" b="1">
                <a:solidFill>
                  <a:srgbClr val="993333"/>
                </a:solidFill>
              </a:defRPr>
            </a:lvl6pPr>
            <a:lvl7pPr marL="914118" eaLnBrk="0" fontAlgn="base" hangingPunct="0">
              <a:lnSpc>
                <a:spcPts val="4000"/>
              </a:lnSpc>
              <a:spcBef>
                <a:spcPct val="0"/>
              </a:spcBef>
              <a:spcAft>
                <a:spcPct val="0"/>
              </a:spcAft>
              <a:defRPr sz="3200" b="1">
                <a:solidFill>
                  <a:srgbClr val="993333"/>
                </a:solidFill>
              </a:defRPr>
            </a:lvl7pPr>
            <a:lvl8pPr marL="1371180" eaLnBrk="0" fontAlgn="base" hangingPunct="0">
              <a:lnSpc>
                <a:spcPts val="4000"/>
              </a:lnSpc>
              <a:spcBef>
                <a:spcPct val="0"/>
              </a:spcBef>
              <a:spcAft>
                <a:spcPct val="0"/>
              </a:spcAft>
              <a:defRPr sz="3200" b="1">
                <a:solidFill>
                  <a:srgbClr val="993333"/>
                </a:solidFill>
              </a:defRPr>
            </a:lvl8pPr>
            <a:lvl9pPr marL="1828239" eaLnBrk="0" fontAlgn="base" hangingPunct="0">
              <a:lnSpc>
                <a:spcPts val="4000"/>
              </a:lnSpc>
              <a:spcBef>
                <a:spcPct val="0"/>
              </a:spcBef>
              <a:spcAft>
                <a:spcPct val="0"/>
              </a:spcAft>
              <a:defRPr sz="3200" b="1">
                <a:solidFill>
                  <a:srgbClr val="993333"/>
                </a:solidFill>
              </a:defRPr>
            </a:lvl9pPr>
          </a:lstStyle>
          <a:p>
            <a:r>
              <a:rPr lang="zh-CN" altLang="en-US" dirty="0" smtClean="0"/>
              <a:t>压缩的含义</a:t>
            </a:r>
            <a:endParaRPr lang="zh-CN" altLang="en-US" dirty="0"/>
          </a:p>
        </p:txBody>
      </p:sp>
    </p:spTree>
    <p:extLst>
      <p:ext uri="{BB962C8B-B14F-4D97-AF65-F5344CB8AC3E}">
        <p14:creationId xmlns:p14="http://schemas.microsoft.com/office/powerpoint/2010/main" val="101017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box(in)">
                                      <p:cBhvr>
                                        <p:cTn id="7" dur="500"/>
                                        <p:tgtEl>
                                          <p:spTgt spid="12288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2882">
                                            <p:txEl>
                                              <p:pRg st="1" end="1"/>
                                            </p:txEl>
                                          </p:spTgt>
                                        </p:tgtEl>
                                        <p:attrNameLst>
                                          <p:attrName>style.visibility</p:attrName>
                                        </p:attrNameLst>
                                      </p:cBhvr>
                                      <p:to>
                                        <p:strVal val="visible"/>
                                      </p:to>
                                    </p:set>
                                    <p:animEffect transition="in" filter="box(in)">
                                      <p:cBhvr>
                                        <p:cTn id="10" dur="500"/>
                                        <p:tgtEl>
                                          <p:spTgt spid="122882">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2882">
                                            <p:txEl>
                                              <p:pRg st="2" end="2"/>
                                            </p:txEl>
                                          </p:spTgt>
                                        </p:tgtEl>
                                        <p:attrNameLst>
                                          <p:attrName>style.visibility</p:attrName>
                                        </p:attrNameLst>
                                      </p:cBhvr>
                                      <p:to>
                                        <p:strVal val="visible"/>
                                      </p:to>
                                    </p:set>
                                    <p:animEffect transition="in" filter="box(in)">
                                      <p:cBhvr>
                                        <p:cTn id="13" dur="500"/>
                                        <p:tgtEl>
                                          <p:spTgt spid="12288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2882">
                                            <p:txEl>
                                              <p:pRg st="3" end="3"/>
                                            </p:txEl>
                                          </p:spTgt>
                                        </p:tgtEl>
                                        <p:attrNameLst>
                                          <p:attrName>style.visibility</p:attrName>
                                        </p:attrNameLst>
                                      </p:cBhvr>
                                      <p:to>
                                        <p:strVal val="visible"/>
                                      </p:to>
                                    </p:set>
                                    <p:animEffect transition="in" filter="box(in)">
                                      <p:cBhvr>
                                        <p:cTn id="18" dur="500"/>
                                        <p:tgtEl>
                                          <p:spTgt spid="12288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22882">
                                            <p:txEl>
                                              <p:pRg st="4" end="4"/>
                                            </p:txEl>
                                          </p:spTgt>
                                        </p:tgtEl>
                                        <p:attrNameLst>
                                          <p:attrName>style.visibility</p:attrName>
                                        </p:attrNameLst>
                                      </p:cBhvr>
                                      <p:to>
                                        <p:strVal val="visible"/>
                                      </p:to>
                                    </p:set>
                                    <p:animEffect transition="in" filter="box(in)">
                                      <p:cBhvr>
                                        <p:cTn id="23" dur="500"/>
                                        <p:tgtEl>
                                          <p:spTgt spid="1228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357218" y="135488"/>
            <a:ext cx="8153400" cy="7286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en-US" altLang="zh-CN" sz="3200" b="1" dirty="0" smtClean="0">
                <a:solidFill>
                  <a:srgbClr val="000080"/>
                </a:solidFill>
                <a:latin typeface="黑体" panose="02010609060101010101" pitchFamily="49" charset="-122"/>
                <a:ea typeface="黑体" panose="02010609060101010101" pitchFamily="49" charset="-122"/>
                <a:cs typeface="ＭＳ Ｐゴシック" charset="-128"/>
              </a:rPr>
              <a:t>5.3.1 </a:t>
            </a:r>
            <a:r>
              <a:rPr kumimoji="1" lang="zh-CN" altLang="en-US" sz="3200" b="1" dirty="0" smtClean="0">
                <a:solidFill>
                  <a:srgbClr val="000080"/>
                </a:solidFill>
                <a:latin typeface="黑体" panose="02010609060101010101" pitchFamily="49" charset="-122"/>
                <a:ea typeface="黑体" panose="02010609060101010101" pitchFamily="49" charset="-122"/>
                <a:cs typeface="ＭＳ Ｐゴシック" charset="-128"/>
              </a:rPr>
              <a:t>特殊</a:t>
            </a:r>
            <a:r>
              <a:rPr kumimoji="1" lang="zh-CN" altLang="en-US" sz="3200" b="1" dirty="0">
                <a:solidFill>
                  <a:srgbClr val="000080"/>
                </a:solidFill>
                <a:latin typeface="黑体" panose="02010609060101010101" pitchFamily="49" charset="-122"/>
                <a:ea typeface="黑体" panose="02010609060101010101" pitchFamily="49" charset="-122"/>
                <a:cs typeface="ＭＳ Ｐゴシック" charset="-128"/>
              </a:rPr>
              <a:t>矩阵的压缩存储</a:t>
            </a:r>
          </a:p>
        </p:txBody>
      </p:sp>
      <p:sp>
        <p:nvSpPr>
          <p:cNvPr id="123907" name="Text Box 3"/>
          <p:cNvSpPr txBox="1">
            <a:spLocks noChangeArrowheads="1"/>
          </p:cNvSpPr>
          <p:nvPr/>
        </p:nvSpPr>
        <p:spPr bwMode="auto">
          <a:xfrm>
            <a:off x="706809" y="2651674"/>
            <a:ext cx="62484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dirty="0" smtClean="0">
                <a:latin typeface="华文仿宋" panose="02010600040101010101" pitchFamily="2" charset="-122"/>
                <a:ea typeface="华文仿宋" panose="02010600040101010101" pitchFamily="2" charset="-122"/>
              </a:rPr>
              <a:t>(1)</a:t>
            </a:r>
            <a:r>
              <a:rPr lang="zh-CN" altLang="en-US" sz="2800" b="1" dirty="0" smtClean="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对称矩阵</a:t>
            </a:r>
          </a:p>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   若</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阶矩阵</a:t>
            </a:r>
            <a:r>
              <a:rPr lang="en-US" altLang="zh-CN" sz="2800" b="1" dirty="0">
                <a:latin typeface="华文仿宋" panose="02010600040101010101" pitchFamily="2" charset="-122"/>
                <a:ea typeface="华文仿宋" panose="02010600040101010101" pitchFamily="2" charset="-122"/>
              </a:rPr>
              <a:t>A</a:t>
            </a:r>
            <a:r>
              <a:rPr lang="zh-CN" altLang="en-US" sz="2800" b="1" dirty="0">
                <a:latin typeface="华文仿宋" panose="02010600040101010101" pitchFamily="2" charset="-122"/>
                <a:ea typeface="华文仿宋" panose="02010600040101010101" pitchFamily="2" charset="-122"/>
              </a:rPr>
              <a:t>满足</a:t>
            </a:r>
          </a:p>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       </a:t>
            </a:r>
            <a:r>
              <a:rPr lang="en-US" altLang="zh-CN" sz="3600" b="1" dirty="0" err="1">
                <a:latin typeface="华文仿宋" panose="02010600040101010101" pitchFamily="2" charset="-122"/>
                <a:ea typeface="华文仿宋" panose="02010600040101010101" pitchFamily="2" charset="-122"/>
              </a:rPr>
              <a:t>a</a:t>
            </a:r>
            <a:r>
              <a:rPr lang="en-US" altLang="zh-CN" sz="2000" b="1" dirty="0" err="1">
                <a:latin typeface="华文仿宋" panose="02010600040101010101" pitchFamily="2" charset="-122"/>
                <a:ea typeface="华文仿宋" panose="02010600040101010101" pitchFamily="2" charset="-122"/>
              </a:rPr>
              <a:t>ij</a:t>
            </a:r>
            <a:r>
              <a:rPr lang="en-US" altLang="zh-CN" sz="2800" b="1" dirty="0">
                <a:latin typeface="华文仿宋" panose="02010600040101010101" pitchFamily="2" charset="-122"/>
                <a:ea typeface="华文仿宋" panose="02010600040101010101" pitchFamily="2" charset="-122"/>
              </a:rPr>
              <a:t>= </a:t>
            </a:r>
            <a:r>
              <a:rPr lang="en-US" altLang="zh-CN" sz="3600" b="1" dirty="0" err="1">
                <a:latin typeface="华文仿宋" panose="02010600040101010101" pitchFamily="2" charset="-122"/>
                <a:ea typeface="华文仿宋" panose="02010600040101010101" pitchFamily="2" charset="-122"/>
              </a:rPr>
              <a:t>a</a:t>
            </a:r>
            <a:r>
              <a:rPr lang="en-US" altLang="zh-CN" sz="2000" b="1" dirty="0" err="1">
                <a:latin typeface="华文仿宋" panose="02010600040101010101" pitchFamily="2" charset="-122"/>
                <a:ea typeface="华文仿宋" panose="02010600040101010101" pitchFamily="2" charset="-122"/>
              </a:rPr>
              <a:t>ji</a:t>
            </a:r>
            <a:r>
              <a:rPr lang="en-US" altLang="zh-CN" sz="20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0≤i</a:t>
            </a:r>
            <a:r>
              <a:rPr lang="en-US" altLang="zh-CN" sz="2800" b="1" dirty="0" smtClean="0">
                <a:latin typeface="华文仿宋" panose="02010600040101010101" pitchFamily="2" charset="-122"/>
                <a:ea typeface="华文仿宋" panose="02010600040101010101" pitchFamily="2" charset="-122"/>
              </a:rPr>
              <a:t>, j</a:t>
            </a:r>
            <a:r>
              <a:rPr lang="en-US" altLang="zh-CN" sz="2800" b="1" dirty="0">
                <a:latin typeface="华文仿宋" panose="02010600040101010101" pitchFamily="2" charset="-122"/>
                <a:ea typeface="华文仿宋" panose="02010600040101010101" pitchFamily="2" charset="-122"/>
              </a:rPr>
              <a:t>≤n-1</a:t>
            </a:r>
          </a:p>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则称为</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阶对称矩阵。    </a:t>
            </a:r>
          </a:p>
        </p:txBody>
      </p:sp>
      <p:sp>
        <p:nvSpPr>
          <p:cNvPr id="123908" name="Text Box 4"/>
          <p:cNvSpPr txBox="1">
            <a:spLocks noChangeArrowheads="1"/>
          </p:cNvSpPr>
          <p:nvPr/>
        </p:nvSpPr>
        <p:spPr bwMode="auto">
          <a:xfrm>
            <a:off x="658813" y="1165775"/>
            <a:ext cx="7772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3200" b="1" dirty="0">
                <a:solidFill>
                  <a:srgbClr val="990033"/>
                </a:solidFill>
                <a:latin typeface="华文仿宋" panose="02010600040101010101" pitchFamily="2" charset="-122"/>
                <a:ea typeface="华文仿宋" panose="02010600040101010101" pitchFamily="2" charset="-122"/>
              </a:rPr>
              <a:t>特殊矩阵</a:t>
            </a:r>
            <a:r>
              <a:rPr lang="en-US" altLang="zh-CN" sz="3200" b="1" dirty="0">
                <a:solidFill>
                  <a:srgbClr val="990033"/>
                </a:solidFill>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非零元在矩阵中的分布有一定规则</a:t>
            </a:r>
            <a:r>
              <a:rPr lang="zh-CN" altLang="en-US" b="1" dirty="0">
                <a:latin typeface="华文仿宋" panose="02010600040101010101" pitchFamily="2" charset="-122"/>
                <a:ea typeface="华文仿宋" panose="02010600040101010101" pitchFamily="2" charset="-122"/>
              </a:rPr>
              <a:t>      </a:t>
            </a:r>
          </a:p>
          <a:p>
            <a:pPr algn="l" eaLnBrk="1" hangingPunct="1">
              <a:lnSpc>
                <a:spcPct val="125000"/>
              </a:lnSpc>
            </a:pPr>
            <a:r>
              <a:rPr lang="zh-CN" altLang="en-US"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例如</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三角矩阵，对角矩阵</a:t>
            </a:r>
          </a:p>
        </p:txBody>
      </p:sp>
      <p:grpSp>
        <p:nvGrpSpPr>
          <p:cNvPr id="2" name="Group 20"/>
          <p:cNvGrpSpPr>
            <a:grpSpLocks/>
          </p:cNvGrpSpPr>
          <p:nvPr/>
        </p:nvGrpSpPr>
        <p:grpSpPr bwMode="auto">
          <a:xfrm>
            <a:off x="5926509" y="3354937"/>
            <a:ext cx="2133600" cy="1752600"/>
            <a:chOff x="3744" y="2544"/>
            <a:chExt cx="1344" cy="1104"/>
          </a:xfrm>
        </p:grpSpPr>
        <p:sp>
          <p:nvSpPr>
            <p:cNvPr id="21511" name="AutoShape 13"/>
            <p:cNvSpPr>
              <a:spLocks noChangeArrowheads="1"/>
            </p:cNvSpPr>
            <p:nvPr/>
          </p:nvSpPr>
          <p:spPr bwMode="auto">
            <a:xfrm>
              <a:off x="3936" y="2928"/>
              <a:ext cx="624" cy="624"/>
            </a:xfrm>
            <a:prstGeom prst="rtTriangl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21512" name="AutoShape 14"/>
            <p:cNvSpPr>
              <a:spLocks noChangeArrowheads="1"/>
            </p:cNvSpPr>
            <p:nvPr/>
          </p:nvSpPr>
          <p:spPr bwMode="auto">
            <a:xfrm rot="10800000">
              <a:off x="4272" y="2688"/>
              <a:ext cx="624" cy="624"/>
            </a:xfrm>
            <a:prstGeom prst="rtTriangl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21513" name="Rectangle 15"/>
            <p:cNvSpPr>
              <a:spLocks noChangeArrowheads="1"/>
            </p:cNvSpPr>
            <p:nvPr/>
          </p:nvSpPr>
          <p:spPr bwMode="auto">
            <a:xfrm>
              <a:off x="3922" y="2544"/>
              <a:ext cx="38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latin typeface="华文仿宋" panose="02010600040101010101" pitchFamily="2" charset="-122"/>
                  <a:ea typeface="华文仿宋" panose="02010600040101010101" pitchFamily="2" charset="-122"/>
                </a:rPr>
                <a:t>a</a:t>
              </a:r>
              <a:r>
                <a:rPr lang="en-US" altLang="zh-CN" sz="2000" b="1">
                  <a:latin typeface="华文仿宋" panose="02010600040101010101" pitchFamily="2" charset="-122"/>
                  <a:ea typeface="华文仿宋" panose="02010600040101010101" pitchFamily="2" charset="-122"/>
                </a:rPr>
                <a:t>00</a:t>
              </a:r>
            </a:p>
          </p:txBody>
        </p:sp>
        <p:sp>
          <p:nvSpPr>
            <p:cNvPr id="21514" name="Rectangle 16"/>
            <p:cNvSpPr>
              <a:spLocks noChangeArrowheads="1"/>
            </p:cNvSpPr>
            <p:nvPr/>
          </p:nvSpPr>
          <p:spPr bwMode="auto">
            <a:xfrm>
              <a:off x="4114" y="2784"/>
              <a:ext cx="38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latin typeface="华文仿宋" panose="02010600040101010101" pitchFamily="2" charset="-122"/>
                  <a:ea typeface="华文仿宋" panose="02010600040101010101" pitchFamily="2" charset="-122"/>
                </a:rPr>
                <a:t>a</a:t>
              </a:r>
              <a:r>
                <a:rPr lang="en-US" altLang="zh-CN" sz="2000" b="1">
                  <a:latin typeface="华文仿宋" panose="02010600040101010101" pitchFamily="2" charset="-122"/>
                  <a:ea typeface="华文仿宋" panose="02010600040101010101" pitchFamily="2" charset="-122"/>
                </a:rPr>
                <a:t>11</a:t>
              </a:r>
            </a:p>
          </p:txBody>
        </p:sp>
        <p:sp>
          <p:nvSpPr>
            <p:cNvPr id="21515" name="Rectangle 17"/>
            <p:cNvSpPr>
              <a:spLocks noChangeArrowheads="1"/>
            </p:cNvSpPr>
            <p:nvPr/>
          </p:nvSpPr>
          <p:spPr bwMode="auto">
            <a:xfrm>
              <a:off x="4416" y="321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latin typeface="华文仿宋" panose="02010600040101010101" pitchFamily="2" charset="-122"/>
                  <a:ea typeface="华文仿宋" panose="02010600040101010101" pitchFamily="2" charset="-122"/>
                </a:rPr>
                <a:t>a</a:t>
              </a:r>
              <a:r>
                <a:rPr lang="en-US" altLang="zh-CN" sz="1600" b="1">
                  <a:latin typeface="华文仿宋" panose="02010600040101010101" pitchFamily="2" charset="-122"/>
                  <a:ea typeface="华文仿宋" panose="02010600040101010101" pitchFamily="2" charset="-122"/>
                </a:rPr>
                <a:t>n-</a:t>
              </a:r>
              <a:r>
                <a:rPr lang="en-US" altLang="zh-CN" sz="1400" b="1">
                  <a:latin typeface="华文仿宋" panose="02010600040101010101" pitchFamily="2" charset="-122"/>
                  <a:ea typeface="华文仿宋" panose="02010600040101010101" pitchFamily="2" charset="-122"/>
                </a:rPr>
                <a:t>1</a:t>
              </a:r>
              <a:r>
                <a:rPr lang="en-US" altLang="zh-CN" sz="1600" b="1">
                  <a:latin typeface="华文仿宋" panose="02010600040101010101" pitchFamily="2" charset="-122"/>
                  <a:ea typeface="华文仿宋" panose="02010600040101010101" pitchFamily="2" charset="-122"/>
                </a:rPr>
                <a:t>n-</a:t>
              </a:r>
              <a:r>
                <a:rPr lang="en-US" altLang="zh-CN" sz="1400" b="1">
                  <a:latin typeface="华文仿宋" panose="02010600040101010101" pitchFamily="2" charset="-122"/>
                  <a:ea typeface="华文仿宋" panose="02010600040101010101" pitchFamily="2" charset="-122"/>
                </a:rPr>
                <a:t>1</a:t>
              </a:r>
            </a:p>
          </p:txBody>
        </p:sp>
        <p:sp>
          <p:nvSpPr>
            <p:cNvPr id="21516" name="Line 18"/>
            <p:cNvSpPr>
              <a:spLocks noChangeShapeType="1"/>
            </p:cNvSpPr>
            <p:nvPr/>
          </p:nvSpPr>
          <p:spPr bwMode="auto">
            <a:xfrm>
              <a:off x="4368" y="3120"/>
              <a:ext cx="192" cy="192"/>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latin typeface="华文仿宋" panose="02010600040101010101" pitchFamily="2" charset="-122"/>
                <a:ea typeface="华文仿宋" panose="02010600040101010101" pitchFamily="2" charset="-122"/>
              </a:endParaRPr>
            </a:p>
          </p:txBody>
        </p:sp>
        <p:sp>
          <p:nvSpPr>
            <p:cNvPr id="21517" name="AutoShape 19"/>
            <p:cNvSpPr>
              <a:spLocks noChangeArrowheads="1"/>
            </p:cNvSpPr>
            <p:nvPr/>
          </p:nvSpPr>
          <p:spPr bwMode="auto">
            <a:xfrm>
              <a:off x="3744" y="2592"/>
              <a:ext cx="1344" cy="1056"/>
            </a:xfrm>
            <a:prstGeom prst="bracketPair">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grpSp>
    </p:spTree>
    <p:extLst>
      <p:ext uri="{BB962C8B-B14F-4D97-AF65-F5344CB8AC3E}">
        <p14:creationId xmlns:p14="http://schemas.microsoft.com/office/powerpoint/2010/main" val="1937737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p:cTn id="7" dur="1000" fill="hold"/>
                                        <p:tgtEl>
                                          <p:spTgt spid="123908"/>
                                        </p:tgtEl>
                                        <p:attrNameLst>
                                          <p:attrName>ppt_w</p:attrName>
                                        </p:attrNameLst>
                                      </p:cBhvr>
                                      <p:tavLst>
                                        <p:tav tm="0">
                                          <p:val>
                                            <p:strVal val="#ppt_w*0.70"/>
                                          </p:val>
                                        </p:tav>
                                        <p:tav tm="100000">
                                          <p:val>
                                            <p:strVal val="#ppt_w"/>
                                          </p:val>
                                        </p:tav>
                                      </p:tavLst>
                                    </p:anim>
                                    <p:anim calcmode="lin" valueType="num">
                                      <p:cBhvr>
                                        <p:cTn id="8" dur="1000" fill="hold"/>
                                        <p:tgtEl>
                                          <p:spTgt spid="123908"/>
                                        </p:tgtEl>
                                        <p:attrNameLst>
                                          <p:attrName>ppt_h</p:attrName>
                                        </p:attrNameLst>
                                      </p:cBhvr>
                                      <p:tavLst>
                                        <p:tav tm="0">
                                          <p:val>
                                            <p:strVal val="#ppt_h"/>
                                          </p:val>
                                        </p:tav>
                                        <p:tav tm="100000">
                                          <p:val>
                                            <p:strVal val="#ppt_h"/>
                                          </p:val>
                                        </p:tav>
                                      </p:tavLst>
                                    </p:anim>
                                    <p:animEffect transition="in" filter="fade">
                                      <p:cBhvr>
                                        <p:cTn id="9" dur="1000"/>
                                        <p:tgtEl>
                                          <p:spTgt spid="12390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23907"/>
                                        </p:tgtEl>
                                        <p:attrNameLst>
                                          <p:attrName>style.visibility</p:attrName>
                                        </p:attrNameLst>
                                      </p:cBhvr>
                                      <p:to>
                                        <p:strVal val="visible"/>
                                      </p:to>
                                    </p:set>
                                    <p:animEffect transition="in" filter="wipe(down)">
                                      <p:cBhvr>
                                        <p:cTn id="14" dur="500"/>
                                        <p:tgtEl>
                                          <p:spTgt spid="1239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amond(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P spid="1239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838200" y="4089359"/>
            <a:ext cx="75438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ea typeface="楷体_GB2312" pitchFamily="49" charset="-122"/>
              </a:rPr>
              <a:t>a</a:t>
            </a:r>
            <a:r>
              <a:rPr lang="en-US" altLang="zh-CN" sz="1800" b="1">
                <a:ea typeface="楷体_GB2312" pitchFamily="49" charset="-122"/>
              </a:rPr>
              <a:t>00   </a:t>
            </a:r>
            <a:r>
              <a:rPr lang="en-US" altLang="zh-CN" sz="3200" b="1">
                <a:ea typeface="楷体_GB2312" pitchFamily="49" charset="-122"/>
              </a:rPr>
              <a:t>a</a:t>
            </a:r>
            <a:r>
              <a:rPr lang="en-US" altLang="zh-CN" sz="1800" b="1">
                <a:ea typeface="楷体_GB2312" pitchFamily="49" charset="-122"/>
              </a:rPr>
              <a:t>10   </a:t>
            </a:r>
            <a:r>
              <a:rPr lang="en-US" altLang="zh-CN" sz="3200" b="1">
                <a:ea typeface="楷体_GB2312" pitchFamily="49" charset="-122"/>
              </a:rPr>
              <a:t>a</a:t>
            </a:r>
            <a:r>
              <a:rPr lang="en-US" altLang="zh-CN" sz="1800" b="1">
                <a:ea typeface="楷体_GB2312" pitchFamily="49" charset="-122"/>
              </a:rPr>
              <a:t>11   </a:t>
            </a:r>
            <a:r>
              <a:rPr lang="en-US" altLang="zh-CN" sz="3200" b="1">
                <a:ea typeface="楷体_GB2312" pitchFamily="49" charset="-122"/>
              </a:rPr>
              <a:t>a</a:t>
            </a:r>
            <a:r>
              <a:rPr lang="en-US" altLang="zh-CN" sz="1800" b="1">
                <a:ea typeface="楷体_GB2312" pitchFamily="49" charset="-122"/>
              </a:rPr>
              <a:t>20         </a:t>
            </a:r>
            <a:r>
              <a:rPr lang="en-US" altLang="zh-CN" b="1">
                <a:ea typeface="楷体_GB2312" pitchFamily="49" charset="-122"/>
              </a:rPr>
              <a:t>…      </a:t>
            </a:r>
            <a:r>
              <a:rPr lang="en-US" altLang="zh-CN" sz="3200" b="1">
                <a:ea typeface="楷体_GB2312" pitchFamily="49" charset="-122"/>
              </a:rPr>
              <a:t>a</a:t>
            </a:r>
            <a:r>
              <a:rPr lang="en-US" altLang="zh-CN" sz="1800" b="1">
                <a:ea typeface="楷体_GB2312" pitchFamily="49" charset="-122"/>
              </a:rPr>
              <a:t>n-1,0        </a:t>
            </a:r>
            <a:r>
              <a:rPr lang="en-US" altLang="zh-CN" b="1">
                <a:ea typeface="楷体_GB2312" pitchFamily="49" charset="-122"/>
              </a:rPr>
              <a:t>…         </a:t>
            </a:r>
            <a:r>
              <a:rPr lang="en-US" altLang="zh-CN" sz="3200" b="1">
                <a:ea typeface="楷体_GB2312" pitchFamily="49" charset="-122"/>
              </a:rPr>
              <a:t>a</a:t>
            </a:r>
            <a:r>
              <a:rPr lang="en-US" altLang="zh-CN" sz="1800" b="1">
                <a:ea typeface="楷体_GB2312" pitchFamily="49" charset="-122"/>
              </a:rPr>
              <a:t>n-1,n-1</a:t>
            </a:r>
          </a:p>
        </p:txBody>
      </p:sp>
      <p:sp>
        <p:nvSpPr>
          <p:cNvPr id="22532" name="Text Box 3"/>
          <p:cNvSpPr txBox="1">
            <a:spLocks noChangeArrowheads="1"/>
          </p:cNvSpPr>
          <p:nvPr/>
        </p:nvSpPr>
        <p:spPr bwMode="auto">
          <a:xfrm>
            <a:off x="896983" y="3373337"/>
            <a:ext cx="716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对称矩阵的压缩存储：</a:t>
            </a:r>
          </a:p>
        </p:txBody>
      </p:sp>
      <p:sp>
        <p:nvSpPr>
          <p:cNvPr id="124932" name="Rectangle 4"/>
          <p:cNvSpPr>
            <a:spLocks noChangeArrowheads="1"/>
          </p:cNvSpPr>
          <p:nvPr/>
        </p:nvSpPr>
        <p:spPr bwMode="auto">
          <a:xfrm>
            <a:off x="838200" y="4089359"/>
            <a:ext cx="75438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dirty="0">
                <a:ea typeface="楷体_GB2312" pitchFamily="49" charset="-122"/>
              </a:rPr>
              <a:t>a</a:t>
            </a:r>
            <a:r>
              <a:rPr lang="en-US" altLang="zh-CN" sz="1800" b="1" dirty="0">
                <a:ea typeface="楷体_GB2312" pitchFamily="49" charset="-122"/>
              </a:rPr>
              <a:t>00   </a:t>
            </a:r>
            <a:r>
              <a:rPr lang="en-US" altLang="zh-CN" sz="1800" b="1" dirty="0" smtClean="0">
                <a:ea typeface="楷体_GB2312" pitchFamily="49" charset="-122"/>
              </a:rPr>
              <a:t>   </a:t>
            </a:r>
            <a:r>
              <a:rPr lang="en-US" altLang="zh-CN" sz="3200" b="1" dirty="0" smtClean="0">
                <a:ea typeface="楷体_GB2312" pitchFamily="49" charset="-122"/>
              </a:rPr>
              <a:t>a</a:t>
            </a:r>
            <a:r>
              <a:rPr lang="en-US" altLang="zh-CN" sz="1800" b="1" dirty="0" smtClean="0">
                <a:ea typeface="楷体_GB2312" pitchFamily="49" charset="-122"/>
              </a:rPr>
              <a:t>10   </a:t>
            </a:r>
            <a:r>
              <a:rPr lang="en-US" altLang="zh-CN" sz="3200" b="1" dirty="0">
                <a:ea typeface="楷体_GB2312" pitchFamily="49" charset="-122"/>
              </a:rPr>
              <a:t>a</a:t>
            </a:r>
            <a:r>
              <a:rPr lang="en-US" altLang="zh-CN" sz="1800" b="1" dirty="0">
                <a:ea typeface="楷体_GB2312" pitchFamily="49" charset="-122"/>
              </a:rPr>
              <a:t>11   </a:t>
            </a:r>
            <a:r>
              <a:rPr lang="en-US" altLang="zh-CN" sz="1800" b="1" dirty="0" smtClean="0">
                <a:ea typeface="楷体_GB2312" pitchFamily="49" charset="-122"/>
              </a:rPr>
              <a:t>  </a:t>
            </a:r>
            <a:r>
              <a:rPr lang="en-US" altLang="zh-CN" sz="3200" b="1" dirty="0" smtClean="0">
                <a:ea typeface="楷体_GB2312" pitchFamily="49" charset="-122"/>
              </a:rPr>
              <a:t>a</a:t>
            </a:r>
            <a:r>
              <a:rPr lang="en-US" altLang="zh-CN" sz="1800" b="1" dirty="0" smtClean="0">
                <a:ea typeface="楷体_GB2312" pitchFamily="49" charset="-122"/>
              </a:rPr>
              <a:t>20         </a:t>
            </a:r>
            <a:r>
              <a:rPr lang="en-US" altLang="zh-CN" b="1" dirty="0">
                <a:ea typeface="楷体_GB2312" pitchFamily="49" charset="-122"/>
              </a:rPr>
              <a:t>…  </a:t>
            </a:r>
            <a:r>
              <a:rPr lang="en-US" altLang="zh-CN" b="1" dirty="0" smtClean="0">
                <a:ea typeface="楷体_GB2312" pitchFamily="49" charset="-122"/>
              </a:rPr>
              <a:t>       </a:t>
            </a:r>
            <a:r>
              <a:rPr lang="en-US" altLang="zh-CN" sz="3200" b="1" dirty="0">
                <a:ea typeface="楷体_GB2312" pitchFamily="49" charset="-122"/>
              </a:rPr>
              <a:t>a</a:t>
            </a:r>
            <a:r>
              <a:rPr lang="en-US" altLang="zh-CN" sz="1800" b="1" dirty="0">
                <a:ea typeface="楷体_GB2312" pitchFamily="49" charset="-122"/>
              </a:rPr>
              <a:t>n-1,0      </a:t>
            </a:r>
            <a:r>
              <a:rPr lang="en-US" altLang="zh-CN" sz="1800" b="1" dirty="0" smtClean="0">
                <a:ea typeface="楷体_GB2312" pitchFamily="49" charset="-122"/>
              </a:rPr>
              <a:t>     </a:t>
            </a:r>
            <a:r>
              <a:rPr lang="en-US" altLang="zh-CN" b="1" dirty="0">
                <a:ea typeface="楷体_GB2312" pitchFamily="49" charset="-122"/>
              </a:rPr>
              <a:t>…        </a:t>
            </a:r>
            <a:r>
              <a:rPr lang="en-US" altLang="zh-CN" b="1" dirty="0" smtClean="0">
                <a:ea typeface="楷体_GB2312" pitchFamily="49" charset="-122"/>
              </a:rPr>
              <a:t>   </a:t>
            </a:r>
            <a:r>
              <a:rPr lang="en-US" altLang="zh-CN" sz="3200" b="1" dirty="0" smtClean="0">
                <a:ea typeface="楷体_GB2312" pitchFamily="49" charset="-122"/>
              </a:rPr>
              <a:t>a</a:t>
            </a:r>
            <a:r>
              <a:rPr lang="en-US" altLang="zh-CN" sz="1800" b="1" dirty="0" smtClean="0">
                <a:ea typeface="楷体_GB2312" pitchFamily="49" charset="-122"/>
              </a:rPr>
              <a:t>n-1,n-1</a:t>
            </a:r>
            <a:endParaRPr lang="en-US" altLang="zh-CN" sz="1800" b="1" dirty="0">
              <a:ea typeface="楷体_GB2312" pitchFamily="49" charset="-122"/>
            </a:endParaRPr>
          </a:p>
        </p:txBody>
      </p:sp>
      <p:sp>
        <p:nvSpPr>
          <p:cNvPr id="124933" name="Line 5"/>
          <p:cNvSpPr>
            <a:spLocks noChangeShapeType="1"/>
          </p:cNvSpPr>
          <p:nvPr/>
        </p:nvSpPr>
        <p:spPr bwMode="auto">
          <a:xfrm>
            <a:off x="1524000"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34" name="Line 6"/>
          <p:cNvSpPr>
            <a:spLocks noChangeShapeType="1"/>
          </p:cNvSpPr>
          <p:nvPr/>
        </p:nvSpPr>
        <p:spPr bwMode="auto">
          <a:xfrm>
            <a:off x="2209800"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35" name="Line 7"/>
          <p:cNvSpPr>
            <a:spLocks noChangeShapeType="1"/>
          </p:cNvSpPr>
          <p:nvPr/>
        </p:nvSpPr>
        <p:spPr bwMode="auto">
          <a:xfrm>
            <a:off x="2847975"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36" name="Line 8"/>
          <p:cNvSpPr>
            <a:spLocks noChangeShapeType="1"/>
          </p:cNvSpPr>
          <p:nvPr/>
        </p:nvSpPr>
        <p:spPr bwMode="auto">
          <a:xfrm>
            <a:off x="3505200"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37" name="Line 9"/>
          <p:cNvSpPr>
            <a:spLocks noChangeShapeType="1"/>
          </p:cNvSpPr>
          <p:nvPr/>
        </p:nvSpPr>
        <p:spPr bwMode="auto">
          <a:xfrm>
            <a:off x="4800600"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38" name="Line 10"/>
          <p:cNvSpPr>
            <a:spLocks noChangeShapeType="1"/>
          </p:cNvSpPr>
          <p:nvPr/>
        </p:nvSpPr>
        <p:spPr bwMode="auto">
          <a:xfrm>
            <a:off x="5715000"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39" name="Line 11"/>
          <p:cNvSpPr>
            <a:spLocks noChangeShapeType="1"/>
          </p:cNvSpPr>
          <p:nvPr/>
        </p:nvSpPr>
        <p:spPr bwMode="auto">
          <a:xfrm>
            <a:off x="7239000" y="408935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p>
        </p:txBody>
      </p:sp>
      <p:sp>
        <p:nvSpPr>
          <p:cNvPr id="124940" name="Rectangle 12"/>
          <p:cNvSpPr>
            <a:spLocks noChangeArrowheads="1"/>
          </p:cNvSpPr>
          <p:nvPr/>
        </p:nvSpPr>
        <p:spPr bwMode="auto">
          <a:xfrm>
            <a:off x="896983" y="4697522"/>
            <a:ext cx="7086600" cy="11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4200"/>
              </a:lnSpc>
              <a:spcBef>
                <a:spcPct val="20000"/>
              </a:spcBef>
            </a:pPr>
            <a:r>
              <a:rPr lang="zh-CN" altLang="en-US" b="1" dirty="0">
                <a:latin typeface="华文仿宋" panose="02010600040101010101" pitchFamily="2" charset="-122"/>
                <a:ea typeface="华文仿宋" panose="02010600040101010101" pitchFamily="2" charset="-122"/>
              </a:rPr>
              <a:t>存贮地址计算公式：</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b="1" dirty="0" err="1">
                <a:latin typeface="华文仿宋" panose="02010600040101010101" pitchFamily="2" charset="-122"/>
                <a:ea typeface="华文仿宋" panose="02010600040101010101" pitchFamily="2" charset="-122"/>
              </a:rPr>
              <a:t>Loc</a:t>
            </a:r>
            <a:r>
              <a:rPr lang="en-US" altLang="zh-CN" b="1" dirty="0">
                <a:latin typeface="华文仿宋" panose="02010600040101010101" pitchFamily="2" charset="-122"/>
                <a:ea typeface="华文仿宋" panose="02010600040101010101" pitchFamily="2" charset="-122"/>
              </a:rPr>
              <a:t>(</a:t>
            </a:r>
            <a:r>
              <a:rPr lang="en-US" altLang="zh-CN" b="1" dirty="0" err="1">
                <a:latin typeface="华文仿宋" panose="02010600040101010101" pitchFamily="2" charset="-122"/>
                <a:ea typeface="华文仿宋" panose="02010600040101010101" pitchFamily="2" charset="-122"/>
              </a:rPr>
              <a:t>a</a:t>
            </a:r>
            <a:r>
              <a:rPr lang="en-US" altLang="zh-CN" sz="1100" b="1" dirty="0" err="1">
                <a:latin typeface="华文仿宋" panose="02010600040101010101" pitchFamily="2" charset="-122"/>
                <a:ea typeface="华文仿宋" panose="02010600040101010101" pitchFamily="2" charset="-122"/>
              </a:rPr>
              <a:t>ij</a:t>
            </a:r>
            <a:r>
              <a:rPr lang="en-US" altLang="zh-CN" b="1" dirty="0">
                <a:latin typeface="华文仿宋" panose="02010600040101010101" pitchFamily="2" charset="-122"/>
                <a:ea typeface="华文仿宋" panose="02010600040101010101" pitchFamily="2" charset="-122"/>
              </a:rPr>
              <a:t>)= </a:t>
            </a:r>
            <a:r>
              <a:rPr lang="en-US" altLang="zh-CN" b="1" dirty="0" err="1">
                <a:latin typeface="华文仿宋" panose="02010600040101010101" pitchFamily="2" charset="-122"/>
                <a:ea typeface="华文仿宋" panose="02010600040101010101" pitchFamily="2" charset="-122"/>
              </a:rPr>
              <a:t>Loc</a:t>
            </a:r>
            <a:r>
              <a:rPr lang="en-US" altLang="zh-CN" b="1" dirty="0">
                <a:latin typeface="华文仿宋" panose="02010600040101010101" pitchFamily="2" charset="-122"/>
                <a:ea typeface="华文仿宋" panose="02010600040101010101" pitchFamily="2" charset="-122"/>
              </a:rPr>
              <a:t>(a</a:t>
            </a:r>
            <a:r>
              <a:rPr lang="en-US" altLang="zh-CN" sz="1100" b="1" dirty="0">
                <a:latin typeface="华文仿宋" panose="02010600040101010101" pitchFamily="2" charset="-122"/>
                <a:ea typeface="华文仿宋" panose="02010600040101010101" pitchFamily="2" charset="-122"/>
              </a:rPr>
              <a:t>00</a:t>
            </a:r>
            <a:r>
              <a:rPr lang="en-US" altLang="zh-CN" b="1" dirty="0">
                <a:latin typeface="华文仿宋" panose="02010600040101010101" pitchFamily="2" charset="-122"/>
                <a:ea typeface="华文仿宋" panose="02010600040101010101" pitchFamily="2" charset="-122"/>
              </a:rPr>
              <a:t>)+</a:t>
            </a:r>
          </a:p>
        </p:txBody>
      </p:sp>
      <p:sp>
        <p:nvSpPr>
          <p:cNvPr id="22542" name="Rectangle 13"/>
          <p:cNvSpPr>
            <a:spLocks noChangeArrowheads="1"/>
          </p:cNvSpPr>
          <p:nvPr/>
        </p:nvSpPr>
        <p:spPr bwMode="auto">
          <a:xfrm>
            <a:off x="427037" y="1105604"/>
            <a:ext cx="8366125" cy="211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ts val="4000"/>
              </a:lnSpc>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对于</a:t>
            </a:r>
            <a:r>
              <a:rPr lang="zh-CN" altLang="en-US" sz="2800" b="1" dirty="0">
                <a:latin typeface="华文仿宋" panose="02010600040101010101" pitchFamily="2" charset="-122"/>
                <a:ea typeface="华文仿宋" panose="02010600040101010101" pitchFamily="2" charset="-122"/>
              </a:rPr>
              <a:t>对称矩阵，我们可以为每一对对称元分配一个存储空间，则可将</a:t>
            </a:r>
            <a:r>
              <a:rPr lang="en-US" altLang="zh-CN" b="1" dirty="0">
                <a:latin typeface="华文仿宋" panose="02010600040101010101" pitchFamily="2" charset="-122"/>
                <a:ea typeface="华文仿宋" panose="02010600040101010101" pitchFamily="2" charset="-122"/>
              </a:rPr>
              <a:t>n</a:t>
            </a:r>
            <a:r>
              <a:rPr lang="en-US" altLang="zh-CN" b="1" baseline="30000" dirty="0">
                <a:latin typeface="华文仿宋" panose="02010600040101010101" pitchFamily="2" charset="-122"/>
                <a:ea typeface="华文仿宋" panose="02010600040101010101" pitchFamily="2" charset="-122"/>
              </a:rPr>
              <a:t>2</a:t>
            </a:r>
            <a:r>
              <a:rPr lang="zh-CN" altLang="en-US" sz="2800" b="1" dirty="0">
                <a:latin typeface="华文仿宋" panose="02010600040101010101" pitchFamily="2" charset="-122"/>
                <a:ea typeface="华文仿宋" panose="02010600040101010101" pitchFamily="2" charset="-122"/>
              </a:rPr>
              <a:t>个元压缩存储到</a:t>
            </a:r>
            <a:r>
              <a:rPr lang="en-US" altLang="zh-CN" sz="2800" b="1" dirty="0">
                <a:latin typeface="华文仿宋" panose="02010600040101010101" pitchFamily="2" charset="-122"/>
                <a:ea typeface="华文仿宋" panose="02010600040101010101" pitchFamily="2" charset="-122"/>
              </a:rPr>
              <a:t>n*(n+1)/2</a:t>
            </a:r>
            <a:r>
              <a:rPr lang="zh-CN" altLang="en-US" sz="2800" b="1" dirty="0">
                <a:latin typeface="华文仿宋" panose="02010600040101010101" pitchFamily="2" charset="-122"/>
                <a:ea typeface="华文仿宋" panose="02010600040101010101" pitchFamily="2" charset="-122"/>
              </a:rPr>
              <a:t>个元的空间中。不失一般性，我们可以以</a:t>
            </a:r>
            <a:r>
              <a:rPr lang="zh-CN" altLang="en-US" sz="2800" b="1" dirty="0">
                <a:solidFill>
                  <a:srgbClr val="800000"/>
                </a:solidFill>
                <a:latin typeface="华文仿宋" panose="02010600040101010101" pitchFamily="2" charset="-122"/>
                <a:ea typeface="华文仿宋" panose="02010600040101010101" pitchFamily="2" charset="-122"/>
              </a:rPr>
              <a:t>行序为主序</a:t>
            </a:r>
            <a:r>
              <a:rPr lang="zh-CN" altLang="en-US" sz="2800" b="1" dirty="0">
                <a:latin typeface="华文仿宋" panose="02010600040101010101" pitchFamily="2" charset="-122"/>
                <a:ea typeface="华文仿宋" panose="02010600040101010101" pitchFamily="2" charset="-122"/>
              </a:rPr>
              <a:t>存储其</a:t>
            </a:r>
            <a:r>
              <a:rPr lang="zh-CN" altLang="en-US" sz="2800" b="1" dirty="0">
                <a:solidFill>
                  <a:srgbClr val="FF0000"/>
                </a:solidFill>
                <a:latin typeface="华文仿宋" panose="02010600040101010101" pitchFamily="2" charset="-122"/>
                <a:ea typeface="华文仿宋" panose="02010600040101010101" pitchFamily="2" charset="-122"/>
              </a:rPr>
              <a:t>下三角</a:t>
            </a:r>
            <a:r>
              <a:rPr lang="zh-CN" altLang="en-US" sz="2800" b="1" dirty="0">
                <a:latin typeface="华文仿宋" panose="02010600040101010101" pitchFamily="2" charset="-122"/>
                <a:ea typeface="华文仿宋" panose="02010600040101010101" pitchFamily="2" charset="-122"/>
              </a:rPr>
              <a:t>（包括对角线）中的元。</a:t>
            </a:r>
          </a:p>
        </p:txBody>
      </p:sp>
      <p:sp>
        <p:nvSpPr>
          <p:cNvPr id="124946" name="Rectangle 18"/>
          <p:cNvSpPr>
            <a:spLocks noChangeArrowheads="1"/>
          </p:cNvSpPr>
          <p:nvPr/>
        </p:nvSpPr>
        <p:spPr bwMode="auto">
          <a:xfrm>
            <a:off x="3116261" y="5318915"/>
            <a:ext cx="2987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*(i+1) /2+j]*L</a:t>
            </a:r>
          </a:p>
        </p:txBody>
      </p:sp>
    </p:spTree>
    <p:extLst>
      <p:ext uri="{BB962C8B-B14F-4D97-AF65-F5344CB8AC3E}">
        <p14:creationId xmlns:p14="http://schemas.microsoft.com/office/powerpoint/2010/main" val="2785363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slide(fromBottom)">
                                      <p:cBhvr>
                                        <p:cTn id="7" dur="500"/>
                                        <p:tgtEl>
                                          <p:spTgt spid="12493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4932"/>
                                        </p:tgtEl>
                                        <p:attrNameLst>
                                          <p:attrName>style.visibility</p:attrName>
                                        </p:attrNameLst>
                                      </p:cBhvr>
                                      <p:to>
                                        <p:strVal val="visible"/>
                                      </p:to>
                                    </p:set>
                                    <p:animEffect transition="in" filter="slide(fromBottom)">
                                      <p:cBhvr>
                                        <p:cTn id="10" dur="500"/>
                                        <p:tgtEl>
                                          <p:spTgt spid="124932"/>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24933"/>
                                        </p:tgtEl>
                                        <p:attrNameLst>
                                          <p:attrName>style.visibility</p:attrName>
                                        </p:attrNameLst>
                                      </p:cBhvr>
                                      <p:to>
                                        <p:strVal val="visible"/>
                                      </p:to>
                                    </p:set>
                                    <p:animEffect transition="in" filter="slide(fromBottom)">
                                      <p:cBhvr>
                                        <p:cTn id="13" dur="500"/>
                                        <p:tgtEl>
                                          <p:spTgt spid="12493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24934"/>
                                        </p:tgtEl>
                                        <p:attrNameLst>
                                          <p:attrName>style.visibility</p:attrName>
                                        </p:attrNameLst>
                                      </p:cBhvr>
                                      <p:to>
                                        <p:strVal val="visible"/>
                                      </p:to>
                                    </p:set>
                                    <p:animEffect transition="in" filter="slide(fromBottom)">
                                      <p:cBhvr>
                                        <p:cTn id="16" dur="500"/>
                                        <p:tgtEl>
                                          <p:spTgt spid="12493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24935"/>
                                        </p:tgtEl>
                                        <p:attrNameLst>
                                          <p:attrName>style.visibility</p:attrName>
                                        </p:attrNameLst>
                                      </p:cBhvr>
                                      <p:to>
                                        <p:strVal val="visible"/>
                                      </p:to>
                                    </p:set>
                                    <p:animEffect transition="in" filter="slide(fromBottom)">
                                      <p:cBhvr>
                                        <p:cTn id="19" dur="500"/>
                                        <p:tgtEl>
                                          <p:spTgt spid="124935"/>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24936"/>
                                        </p:tgtEl>
                                        <p:attrNameLst>
                                          <p:attrName>style.visibility</p:attrName>
                                        </p:attrNameLst>
                                      </p:cBhvr>
                                      <p:to>
                                        <p:strVal val="visible"/>
                                      </p:to>
                                    </p:set>
                                    <p:animEffect transition="in" filter="slide(fromBottom)">
                                      <p:cBhvr>
                                        <p:cTn id="22" dur="500"/>
                                        <p:tgtEl>
                                          <p:spTgt spid="12493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4937"/>
                                        </p:tgtEl>
                                        <p:attrNameLst>
                                          <p:attrName>style.visibility</p:attrName>
                                        </p:attrNameLst>
                                      </p:cBhvr>
                                      <p:to>
                                        <p:strVal val="visible"/>
                                      </p:to>
                                    </p:set>
                                    <p:animEffect transition="in" filter="slide(fromBottom)">
                                      <p:cBhvr>
                                        <p:cTn id="25" dur="500"/>
                                        <p:tgtEl>
                                          <p:spTgt spid="124937"/>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24938"/>
                                        </p:tgtEl>
                                        <p:attrNameLst>
                                          <p:attrName>style.visibility</p:attrName>
                                        </p:attrNameLst>
                                      </p:cBhvr>
                                      <p:to>
                                        <p:strVal val="visible"/>
                                      </p:to>
                                    </p:set>
                                    <p:animEffect transition="in" filter="slide(fromBottom)">
                                      <p:cBhvr>
                                        <p:cTn id="28" dur="500"/>
                                        <p:tgtEl>
                                          <p:spTgt spid="124938"/>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24939"/>
                                        </p:tgtEl>
                                        <p:attrNameLst>
                                          <p:attrName>style.visibility</p:attrName>
                                        </p:attrNameLst>
                                      </p:cBhvr>
                                      <p:to>
                                        <p:strVal val="visible"/>
                                      </p:to>
                                    </p:set>
                                    <p:animEffect transition="in" filter="slide(fromBottom)">
                                      <p:cBhvr>
                                        <p:cTn id="31" dur="500"/>
                                        <p:tgtEl>
                                          <p:spTgt spid="1249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24940">
                                            <p:txEl>
                                              <p:pRg st="0" end="0"/>
                                            </p:txEl>
                                          </p:spTgt>
                                        </p:tgtEl>
                                        <p:attrNameLst>
                                          <p:attrName>style.visibility</p:attrName>
                                        </p:attrNameLst>
                                      </p:cBhvr>
                                      <p:to>
                                        <p:strVal val="visible"/>
                                      </p:to>
                                    </p:set>
                                    <p:animEffect transition="in" filter="box(in)">
                                      <p:cBhvr>
                                        <p:cTn id="36" dur="500"/>
                                        <p:tgtEl>
                                          <p:spTgt spid="124940">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24946">
                                            <p:txEl>
                                              <p:pRg st="0" end="0"/>
                                            </p:txEl>
                                          </p:spTgt>
                                        </p:tgtEl>
                                        <p:attrNameLst>
                                          <p:attrName>style.visibility</p:attrName>
                                        </p:attrNameLst>
                                      </p:cBhvr>
                                      <p:to>
                                        <p:strVal val="visible"/>
                                      </p:to>
                                    </p:set>
                                    <p:animEffect transition="in" filter="box(in)">
                                      <p:cBhvr>
                                        <p:cTn id="41" dur="500"/>
                                        <p:tgtEl>
                                          <p:spTgt spid="1249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3" grpId="0" animBg="1"/>
      <p:bldP spid="124934" grpId="0" animBg="1"/>
      <p:bldP spid="124935" grpId="0" animBg="1"/>
      <p:bldP spid="124936" grpId="0" animBg="1"/>
      <p:bldP spid="124937" grpId="0" animBg="1"/>
      <p:bldP spid="124938" grpId="0" animBg="1"/>
      <p:bldP spid="124939" grpId="0" animBg="1"/>
      <p:bldP spid="124940" grpId="0" build="p"/>
      <p:bldP spid="12494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8"/>
          <p:cNvSpPr txBox="1">
            <a:spLocks noChangeArrowheads="1"/>
          </p:cNvSpPr>
          <p:nvPr/>
        </p:nvSpPr>
        <p:spPr bwMode="auto">
          <a:xfrm>
            <a:off x="729816" y="1054312"/>
            <a:ext cx="6865308"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ts val="5000"/>
              </a:lnSpc>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数组的类型定义</a:t>
            </a:r>
          </a:p>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数组</a:t>
            </a:r>
            <a:r>
              <a:rPr lang="zh-CN" altLang="en-US" sz="3200" b="1" dirty="0">
                <a:latin typeface="华文仿宋" panose="02010600040101010101" pitchFamily="2" charset="-122"/>
                <a:ea typeface="华文仿宋" panose="02010600040101010101" pitchFamily="2" charset="-122"/>
              </a:rPr>
              <a:t>的顺序表示和</a:t>
            </a:r>
            <a:r>
              <a:rPr lang="zh-CN" altLang="en-US" sz="3200" b="1" dirty="0" smtClean="0">
                <a:latin typeface="华文仿宋" panose="02010600040101010101" pitchFamily="2" charset="-122"/>
                <a:ea typeface="华文仿宋" panose="02010600040101010101" pitchFamily="2" charset="-122"/>
              </a:rPr>
              <a:t>实现</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5000"/>
              </a:lnSpc>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矩阵的压缩</a:t>
            </a:r>
            <a:r>
              <a:rPr lang="zh-CN" altLang="en-US" sz="3200" b="1" dirty="0" smtClean="0">
                <a:latin typeface="华文仿宋" panose="02010600040101010101" pitchFamily="2" charset="-122"/>
                <a:ea typeface="华文仿宋" panose="02010600040101010101" pitchFamily="2" charset="-122"/>
              </a:rPr>
              <a:t>存储</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广义</a:t>
            </a:r>
            <a:r>
              <a:rPr lang="zh-CN" altLang="en-US" sz="3200" b="1" dirty="0">
                <a:latin typeface="华文仿宋" panose="02010600040101010101" pitchFamily="2" charset="-122"/>
                <a:ea typeface="华文仿宋" panose="02010600040101010101" pitchFamily="2" charset="-122"/>
              </a:rPr>
              <a:t>表的类型</a:t>
            </a:r>
            <a:r>
              <a:rPr lang="zh-CN" altLang="en-US" sz="3200" b="1" dirty="0" smtClean="0">
                <a:latin typeface="华文仿宋" panose="02010600040101010101" pitchFamily="2" charset="-122"/>
                <a:ea typeface="华文仿宋" panose="02010600040101010101" pitchFamily="2" charset="-122"/>
              </a:rPr>
              <a:t>定义</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广义</a:t>
            </a:r>
            <a:r>
              <a:rPr lang="zh-CN" altLang="en-US" sz="3200" b="1" dirty="0">
                <a:latin typeface="华文仿宋" panose="02010600040101010101" pitchFamily="2" charset="-122"/>
                <a:ea typeface="华文仿宋" panose="02010600040101010101" pitchFamily="2" charset="-122"/>
              </a:rPr>
              <a:t>表的表示</a:t>
            </a:r>
            <a:r>
              <a:rPr lang="zh-CN" altLang="en-US" sz="3200" b="1" dirty="0" smtClean="0">
                <a:latin typeface="华文仿宋" panose="02010600040101010101" pitchFamily="2" charset="-122"/>
                <a:ea typeface="华文仿宋" panose="02010600040101010101" pitchFamily="2" charset="-122"/>
              </a:rPr>
              <a:t>方法</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广义</a:t>
            </a:r>
            <a:r>
              <a:rPr lang="zh-CN" altLang="en-US" sz="3200" b="1" dirty="0">
                <a:latin typeface="华文仿宋" panose="02010600040101010101" pitchFamily="2" charset="-122"/>
                <a:ea typeface="华文仿宋" panose="02010600040101010101" pitchFamily="2" charset="-122"/>
              </a:rPr>
              <a:t>表操作的</a:t>
            </a:r>
            <a:r>
              <a:rPr lang="zh-CN" altLang="en-US" sz="3200" b="1" dirty="0" smtClean="0">
                <a:latin typeface="华文仿宋" panose="02010600040101010101" pitchFamily="2" charset="-122"/>
                <a:ea typeface="华文仿宋" panose="02010600040101010101" pitchFamily="2" charset="-122"/>
              </a:rPr>
              <a:t>递归函数</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058367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050"/>
          <p:cNvSpPr txBox="1">
            <a:spLocks noChangeArrowheads="1"/>
          </p:cNvSpPr>
          <p:nvPr/>
        </p:nvSpPr>
        <p:spPr bwMode="auto">
          <a:xfrm>
            <a:off x="344014" y="257544"/>
            <a:ext cx="8253056" cy="333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spcAft>
                <a:spcPts val="1800"/>
              </a:spcAft>
            </a:pPr>
            <a:r>
              <a:rPr lang="en-US" altLang="zh-CN" sz="2800" b="1" dirty="0" smtClean="0">
                <a:latin typeface="华文仿宋" panose="02010600040101010101" pitchFamily="2" charset="-122"/>
                <a:ea typeface="华文仿宋" panose="02010600040101010101" pitchFamily="2" charset="-122"/>
              </a:rPr>
              <a:t>(2)</a:t>
            </a:r>
            <a:r>
              <a:rPr lang="zh-CN" altLang="en-US" sz="2800" b="1" dirty="0" smtClean="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三角矩阵</a:t>
            </a:r>
          </a:p>
          <a:p>
            <a:pPr algn="just" eaLnBrk="1" hangingPunct="1">
              <a:spcBef>
                <a:spcPct val="50000"/>
              </a:spcBef>
            </a:pPr>
            <a:r>
              <a:rPr lang="zh-CN" altLang="en-US" sz="2800" b="1" dirty="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所谓</a:t>
            </a:r>
            <a:r>
              <a:rPr lang="zh-CN" altLang="en-US" sz="2800" b="1" dirty="0">
                <a:latin typeface="华文仿宋" panose="02010600040101010101" pitchFamily="2" charset="-122"/>
                <a:ea typeface="华文仿宋" panose="02010600040101010101" pitchFamily="2" charset="-122"/>
              </a:rPr>
              <a:t>下（上）三角矩阵是指矩阵的上（下）三角（</a:t>
            </a:r>
            <a:r>
              <a:rPr lang="zh-CN" altLang="en-US" sz="2800" b="1" dirty="0">
                <a:solidFill>
                  <a:srgbClr val="FF0000"/>
                </a:solidFill>
                <a:latin typeface="华文仿宋" panose="02010600040101010101" pitchFamily="2" charset="-122"/>
                <a:ea typeface="华文仿宋" panose="02010600040101010101" pitchFamily="2" charset="-122"/>
              </a:rPr>
              <a:t>不包括对角线</a:t>
            </a:r>
            <a:r>
              <a:rPr lang="zh-CN" altLang="en-US" sz="2800" b="1" dirty="0">
                <a:latin typeface="华文仿宋" panose="02010600040101010101" pitchFamily="2" charset="-122"/>
                <a:ea typeface="华文仿宋" panose="02010600040101010101" pitchFamily="2" charset="-122"/>
              </a:rPr>
              <a:t>）中的元均为常数</a:t>
            </a:r>
            <a:r>
              <a:rPr lang="en-US" altLang="zh-CN" sz="2800" b="1" dirty="0">
                <a:latin typeface="华文仿宋" panose="02010600040101010101" pitchFamily="2" charset="-122"/>
                <a:ea typeface="华文仿宋" panose="02010600040101010101" pitchFamily="2" charset="-122"/>
              </a:rPr>
              <a:t>c</a:t>
            </a:r>
            <a:r>
              <a:rPr lang="zh-CN" altLang="en-US" sz="2800" b="1" dirty="0">
                <a:latin typeface="华文仿宋" panose="02010600040101010101" pitchFamily="2" charset="-122"/>
                <a:ea typeface="华文仿宋" panose="02010600040101010101" pitchFamily="2" charset="-122"/>
              </a:rPr>
              <a:t>或零的</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阶矩阵。</a:t>
            </a:r>
          </a:p>
          <a:p>
            <a:pPr algn="just" eaLnBrk="1" hangingPunct="1">
              <a:spcBef>
                <a:spcPct val="50000"/>
              </a:spcBef>
            </a:pPr>
            <a:r>
              <a:rPr lang="zh-CN" altLang="en-US" sz="2800" b="1" dirty="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对于</a:t>
            </a:r>
            <a:r>
              <a:rPr lang="zh-CN" altLang="en-US" sz="2800" b="1" dirty="0">
                <a:latin typeface="华文仿宋" panose="02010600040101010101" pitchFamily="2" charset="-122"/>
                <a:ea typeface="华文仿宋" panose="02010600040101010101" pitchFamily="2" charset="-122"/>
              </a:rPr>
              <a:t>三角矩阵，则除了和对称矩阵一样，只存储其下（上）三角中的元之外，再加一个存储常数</a:t>
            </a:r>
            <a:r>
              <a:rPr lang="en-US" altLang="zh-CN" sz="2800" b="1" dirty="0">
                <a:latin typeface="华文仿宋" panose="02010600040101010101" pitchFamily="2" charset="-122"/>
                <a:ea typeface="华文仿宋" panose="02010600040101010101" pitchFamily="2" charset="-122"/>
              </a:rPr>
              <a:t>c</a:t>
            </a:r>
            <a:r>
              <a:rPr lang="zh-CN" altLang="en-US" sz="2800" b="1" dirty="0">
                <a:latin typeface="华文仿宋" panose="02010600040101010101" pitchFamily="2" charset="-122"/>
                <a:ea typeface="华文仿宋" panose="02010600040101010101" pitchFamily="2" charset="-122"/>
              </a:rPr>
              <a:t>的存储空间即可。</a:t>
            </a:r>
          </a:p>
        </p:txBody>
      </p:sp>
      <p:sp>
        <p:nvSpPr>
          <p:cNvPr id="23556" name="AutoShape 2051"/>
          <p:cNvSpPr>
            <a:spLocks noChangeArrowheads="1"/>
          </p:cNvSpPr>
          <p:nvPr/>
        </p:nvSpPr>
        <p:spPr bwMode="auto">
          <a:xfrm>
            <a:off x="2537388" y="3843619"/>
            <a:ext cx="990600" cy="990600"/>
          </a:xfrm>
          <a:prstGeom prst="rtTriangl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23557" name="AutoShape 2052"/>
          <p:cNvSpPr>
            <a:spLocks noChangeArrowheads="1"/>
          </p:cNvSpPr>
          <p:nvPr/>
        </p:nvSpPr>
        <p:spPr bwMode="auto">
          <a:xfrm rot="10800000">
            <a:off x="5585388" y="3843619"/>
            <a:ext cx="990600" cy="990600"/>
          </a:xfrm>
          <a:prstGeom prst="rtTriangl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23558" name="Text Box 2053"/>
          <p:cNvSpPr txBox="1">
            <a:spLocks noChangeArrowheads="1"/>
          </p:cNvSpPr>
          <p:nvPr/>
        </p:nvSpPr>
        <p:spPr bwMode="auto">
          <a:xfrm>
            <a:off x="3070788" y="3745194"/>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a:latin typeface="华文仿宋" panose="02010600040101010101" pitchFamily="2" charset="-122"/>
                <a:ea typeface="华文仿宋" panose="02010600040101010101" pitchFamily="2" charset="-122"/>
              </a:rPr>
              <a:t>c</a:t>
            </a:r>
          </a:p>
        </p:txBody>
      </p:sp>
      <p:sp>
        <p:nvSpPr>
          <p:cNvPr id="23559" name="Text Box 2054"/>
          <p:cNvSpPr txBox="1">
            <a:spLocks noChangeArrowheads="1"/>
          </p:cNvSpPr>
          <p:nvPr/>
        </p:nvSpPr>
        <p:spPr bwMode="auto">
          <a:xfrm>
            <a:off x="5585388" y="4202394"/>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a:latin typeface="华文仿宋" panose="02010600040101010101" pitchFamily="2" charset="-122"/>
                <a:ea typeface="华文仿宋" panose="02010600040101010101" pitchFamily="2" charset="-122"/>
              </a:rPr>
              <a:t>c</a:t>
            </a:r>
          </a:p>
        </p:txBody>
      </p:sp>
      <p:sp>
        <p:nvSpPr>
          <p:cNvPr id="23560" name="AutoShape 2055"/>
          <p:cNvSpPr>
            <a:spLocks/>
          </p:cNvSpPr>
          <p:nvPr/>
        </p:nvSpPr>
        <p:spPr bwMode="auto">
          <a:xfrm>
            <a:off x="2308788" y="3745194"/>
            <a:ext cx="76200" cy="1143000"/>
          </a:xfrm>
          <a:prstGeom prst="leftBracket">
            <a:avLst>
              <a:gd name="adj" fmla="val 1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23561" name="AutoShape 2056"/>
          <p:cNvSpPr>
            <a:spLocks/>
          </p:cNvSpPr>
          <p:nvPr/>
        </p:nvSpPr>
        <p:spPr bwMode="auto">
          <a:xfrm>
            <a:off x="5356788" y="3745194"/>
            <a:ext cx="76200" cy="1143000"/>
          </a:xfrm>
          <a:prstGeom prst="leftBracket">
            <a:avLst>
              <a:gd name="adj" fmla="val 1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23562" name="AutoShape 2057"/>
          <p:cNvSpPr>
            <a:spLocks/>
          </p:cNvSpPr>
          <p:nvPr/>
        </p:nvSpPr>
        <p:spPr bwMode="auto">
          <a:xfrm>
            <a:off x="3527988" y="3745194"/>
            <a:ext cx="107950" cy="1143000"/>
          </a:xfrm>
          <a:prstGeom prst="rightBracket">
            <a:avLst>
              <a:gd name="adj" fmla="val 8823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23563" name="AutoShape 2058"/>
          <p:cNvSpPr>
            <a:spLocks/>
          </p:cNvSpPr>
          <p:nvPr/>
        </p:nvSpPr>
        <p:spPr bwMode="auto">
          <a:xfrm>
            <a:off x="6728388" y="3745194"/>
            <a:ext cx="76200" cy="1143000"/>
          </a:xfrm>
          <a:prstGeom prst="rightBracket">
            <a:avLst>
              <a:gd name="adj" fmla="val 1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23564" name="Text Box 2059"/>
          <p:cNvSpPr txBox="1">
            <a:spLocks noChangeArrowheads="1"/>
          </p:cNvSpPr>
          <p:nvPr/>
        </p:nvSpPr>
        <p:spPr bwMode="auto">
          <a:xfrm>
            <a:off x="2023216" y="5090444"/>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下三角矩阵</a:t>
            </a:r>
          </a:p>
        </p:txBody>
      </p:sp>
      <p:sp>
        <p:nvSpPr>
          <p:cNvPr id="23565" name="Text Box 2060"/>
          <p:cNvSpPr txBox="1">
            <a:spLocks noChangeArrowheads="1"/>
          </p:cNvSpPr>
          <p:nvPr/>
        </p:nvSpPr>
        <p:spPr bwMode="auto">
          <a:xfrm>
            <a:off x="5138870" y="5090443"/>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上三角矩阵</a:t>
            </a:r>
          </a:p>
        </p:txBody>
      </p:sp>
    </p:spTree>
    <p:extLst>
      <p:ext uri="{BB962C8B-B14F-4D97-AF65-F5344CB8AC3E}">
        <p14:creationId xmlns:p14="http://schemas.microsoft.com/office/powerpoint/2010/main" val="1219505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418743" y="383451"/>
            <a:ext cx="818939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dirty="0" smtClean="0">
                <a:latin typeface="华文仿宋" panose="02010600040101010101" pitchFamily="2" charset="-122"/>
                <a:ea typeface="华文仿宋" panose="02010600040101010101" pitchFamily="2" charset="-122"/>
              </a:rPr>
              <a:t>(3)</a:t>
            </a:r>
            <a:r>
              <a:rPr lang="zh-CN" altLang="en-US" sz="2800" b="1" dirty="0" smtClean="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对角矩阵</a:t>
            </a:r>
          </a:p>
          <a:p>
            <a:pPr algn="l" eaLnBrk="1" hangingPunct="1">
              <a:spcBef>
                <a:spcPts val="1200"/>
              </a:spcBef>
            </a:pPr>
            <a:r>
              <a:rPr lang="zh-CN" altLang="en-US" b="1" dirty="0" smtClean="0">
                <a:latin typeface="华文仿宋" panose="02010600040101010101" pitchFamily="2" charset="-122"/>
                <a:ea typeface="华文仿宋" panose="02010600040101010101" pitchFamily="2" charset="-122"/>
              </a:rPr>
              <a:t>所有</a:t>
            </a:r>
            <a:r>
              <a:rPr lang="zh-CN" altLang="en-US" b="1" dirty="0">
                <a:latin typeface="华文仿宋" panose="02010600040101010101" pitchFamily="2" charset="-122"/>
                <a:ea typeface="华文仿宋" panose="02010600040101010101" pitchFamily="2" charset="-122"/>
              </a:rPr>
              <a:t>的</a:t>
            </a:r>
            <a:r>
              <a:rPr lang="zh-CN" altLang="en-US" b="1" dirty="0">
                <a:solidFill>
                  <a:srgbClr val="FF0000"/>
                </a:solidFill>
                <a:latin typeface="华文仿宋" panose="02010600040101010101" pitchFamily="2" charset="-122"/>
                <a:ea typeface="华文仿宋" panose="02010600040101010101" pitchFamily="2" charset="-122"/>
              </a:rPr>
              <a:t>非零元</a:t>
            </a:r>
            <a:r>
              <a:rPr lang="zh-CN" altLang="en-US" b="1" dirty="0">
                <a:latin typeface="华文仿宋" panose="02010600040101010101" pitchFamily="2" charset="-122"/>
                <a:ea typeface="华文仿宋" panose="02010600040101010101" pitchFamily="2" charset="-122"/>
              </a:rPr>
              <a:t>都集中在以主对角线为中心的带状区域中。即除了主对角线上和直接在对角线上、下方若干条对角线上的元之外，所有其它的元皆为零。</a:t>
            </a:r>
          </a:p>
          <a:p>
            <a:pPr algn="l" eaLnBrk="1" hangingPunct="1">
              <a:spcBef>
                <a:spcPts val="1200"/>
              </a:spcBef>
            </a:pPr>
            <a:r>
              <a:rPr lang="zh-CN" altLang="en-US" b="1" dirty="0" smtClean="0">
                <a:latin typeface="华文仿宋" panose="02010600040101010101" pitchFamily="2" charset="-122"/>
                <a:ea typeface="华文仿宋" panose="02010600040101010101" pitchFamily="2" charset="-122"/>
              </a:rPr>
              <a:t>对于</a:t>
            </a:r>
            <a:r>
              <a:rPr lang="zh-CN" altLang="en-US" b="1" dirty="0">
                <a:latin typeface="华文仿宋" panose="02010600040101010101" pitchFamily="2" charset="-122"/>
                <a:ea typeface="华文仿宋" panose="02010600040101010101" pitchFamily="2" charset="-122"/>
              </a:rPr>
              <a:t>对角矩阵，也可按某个原则（或以行为主，或以对角线的顺序）将其压缩存储到一维数组上。并找出</a:t>
            </a:r>
            <a:r>
              <a:rPr lang="zh-CN" altLang="en-US" b="1" dirty="0">
                <a:solidFill>
                  <a:srgbClr val="FF0000"/>
                </a:solidFill>
                <a:latin typeface="华文仿宋" panose="02010600040101010101" pitchFamily="2" charset="-122"/>
                <a:ea typeface="华文仿宋" panose="02010600040101010101" pitchFamily="2" charset="-122"/>
              </a:rPr>
              <a:t>每个非零元</a:t>
            </a:r>
            <a:r>
              <a:rPr lang="zh-CN" altLang="en-US" b="1" dirty="0">
                <a:latin typeface="华文仿宋" panose="02010600040101010101" pitchFamily="2" charset="-122"/>
                <a:ea typeface="华文仿宋" panose="02010600040101010101" pitchFamily="2" charset="-122"/>
              </a:rPr>
              <a:t>在一维数组中的</a:t>
            </a:r>
            <a:r>
              <a:rPr lang="zh-CN" altLang="en-US" b="1" dirty="0">
                <a:solidFill>
                  <a:srgbClr val="FF0000"/>
                </a:solidFill>
                <a:latin typeface="华文仿宋" panose="02010600040101010101" pitchFamily="2" charset="-122"/>
                <a:ea typeface="华文仿宋" panose="02010600040101010101" pitchFamily="2" charset="-122"/>
              </a:rPr>
              <a:t>对应关系</a:t>
            </a:r>
            <a:r>
              <a:rPr lang="zh-CN" altLang="en-US" b="1" dirty="0">
                <a:latin typeface="华文仿宋" panose="02010600040101010101" pitchFamily="2" charset="-122"/>
                <a:ea typeface="华文仿宋" panose="02010600040101010101" pitchFamily="2" charset="-122"/>
              </a:rPr>
              <a:t>。</a:t>
            </a:r>
          </a:p>
        </p:txBody>
      </p:sp>
      <p:sp>
        <p:nvSpPr>
          <p:cNvPr id="24580" name="AutoShape 3"/>
          <p:cNvSpPr>
            <a:spLocks/>
          </p:cNvSpPr>
          <p:nvPr/>
        </p:nvSpPr>
        <p:spPr bwMode="auto">
          <a:xfrm>
            <a:off x="845344" y="4082256"/>
            <a:ext cx="152400" cy="1524000"/>
          </a:xfrm>
          <a:prstGeom prst="leftBracket">
            <a:avLst>
              <a:gd name="adj" fmla="val 8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sp>
        <p:nvSpPr>
          <p:cNvPr id="24581" name="AutoShape 4"/>
          <p:cNvSpPr>
            <a:spLocks/>
          </p:cNvSpPr>
          <p:nvPr/>
        </p:nvSpPr>
        <p:spPr bwMode="auto">
          <a:xfrm>
            <a:off x="2563019" y="4094956"/>
            <a:ext cx="152400" cy="1600200"/>
          </a:xfrm>
          <a:prstGeom prst="rightBracket">
            <a:avLst>
              <a:gd name="adj" fmla="val 87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sp>
        <p:nvSpPr>
          <p:cNvPr id="24582" name="Line 5"/>
          <p:cNvSpPr>
            <a:spLocks noChangeShapeType="1"/>
          </p:cNvSpPr>
          <p:nvPr/>
        </p:nvSpPr>
        <p:spPr bwMode="auto">
          <a:xfrm>
            <a:off x="997744" y="4158456"/>
            <a:ext cx="152400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24583" name="Line 6"/>
          <p:cNvSpPr>
            <a:spLocks noChangeShapeType="1"/>
          </p:cNvSpPr>
          <p:nvPr/>
        </p:nvSpPr>
        <p:spPr bwMode="auto">
          <a:xfrm>
            <a:off x="997744" y="4463256"/>
            <a:ext cx="12192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24584" name="Line 7"/>
          <p:cNvSpPr>
            <a:spLocks noChangeShapeType="1"/>
          </p:cNvSpPr>
          <p:nvPr/>
        </p:nvSpPr>
        <p:spPr bwMode="auto">
          <a:xfrm>
            <a:off x="997744" y="4768056"/>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24585" name="Line 8"/>
          <p:cNvSpPr>
            <a:spLocks noChangeShapeType="1"/>
          </p:cNvSpPr>
          <p:nvPr/>
        </p:nvSpPr>
        <p:spPr bwMode="auto">
          <a:xfrm>
            <a:off x="1378744" y="4234656"/>
            <a:ext cx="12192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24586" name="Line 9"/>
          <p:cNvSpPr>
            <a:spLocks noChangeShapeType="1"/>
          </p:cNvSpPr>
          <p:nvPr/>
        </p:nvSpPr>
        <p:spPr bwMode="auto">
          <a:xfrm>
            <a:off x="1727994" y="4234656"/>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126987" name="Text Box 11"/>
          <p:cNvSpPr txBox="1">
            <a:spLocks noChangeArrowheads="1"/>
          </p:cNvSpPr>
          <p:nvPr/>
        </p:nvSpPr>
        <p:spPr bwMode="auto">
          <a:xfrm>
            <a:off x="3851275" y="3574901"/>
            <a:ext cx="467995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0" lang="en-US" altLang="zh-CN" sz="1800" b="1" dirty="0">
                <a:solidFill>
                  <a:schemeClr val="hlink"/>
                </a:solidFill>
                <a:latin typeface="华文仿宋" panose="02010600040101010101" pitchFamily="2" charset="-122"/>
                <a:ea typeface="华文仿宋" panose="02010600040101010101" pitchFamily="2" charset="-122"/>
              </a:rPr>
              <a:t>a11</a:t>
            </a:r>
            <a:r>
              <a:rPr kumimoji="0" lang="en-US" altLang="zh-CN" sz="1800" b="1" dirty="0">
                <a:solidFill>
                  <a:schemeClr val="folHlink"/>
                </a:solidFill>
                <a:latin typeface="华文仿宋" panose="02010600040101010101" pitchFamily="2" charset="-122"/>
                <a:ea typeface="华文仿宋" panose="02010600040101010101" pitchFamily="2" charset="-122"/>
              </a:rPr>
              <a:t>  </a:t>
            </a:r>
            <a:r>
              <a:rPr kumimoji="0" lang="en-US" altLang="zh-CN" sz="1800" b="1" dirty="0">
                <a:latin typeface="华文仿宋" panose="02010600040101010101" pitchFamily="2" charset="-122"/>
                <a:ea typeface="华文仿宋" panose="02010600040101010101" pitchFamily="2" charset="-122"/>
              </a:rPr>
              <a:t>a12</a:t>
            </a:r>
          </a:p>
          <a:p>
            <a:pPr algn="l" eaLnBrk="1" hangingPunct="1">
              <a:spcBef>
                <a:spcPct val="50000"/>
              </a:spcBef>
            </a:pPr>
            <a:r>
              <a:rPr kumimoji="0" lang="en-US" altLang="zh-CN" sz="1800" b="1" dirty="0">
                <a:solidFill>
                  <a:srgbClr val="800000"/>
                </a:solidFill>
                <a:latin typeface="华文仿宋" panose="02010600040101010101" pitchFamily="2" charset="-122"/>
                <a:ea typeface="华文仿宋" panose="02010600040101010101" pitchFamily="2" charset="-122"/>
              </a:rPr>
              <a:t>a21</a:t>
            </a:r>
            <a:r>
              <a:rPr kumimoji="0" lang="en-US" altLang="zh-CN" sz="1800" b="1" dirty="0">
                <a:solidFill>
                  <a:schemeClr val="folHlink"/>
                </a:solidFill>
                <a:latin typeface="华文仿宋" panose="02010600040101010101" pitchFamily="2" charset="-122"/>
                <a:ea typeface="华文仿宋" panose="02010600040101010101" pitchFamily="2" charset="-122"/>
              </a:rPr>
              <a:t>  </a:t>
            </a:r>
            <a:r>
              <a:rPr kumimoji="0" lang="en-US" altLang="zh-CN" sz="1800" b="1" dirty="0">
                <a:solidFill>
                  <a:schemeClr val="hlink"/>
                </a:solidFill>
                <a:latin typeface="华文仿宋" panose="02010600040101010101" pitchFamily="2" charset="-122"/>
                <a:ea typeface="华文仿宋" panose="02010600040101010101" pitchFamily="2" charset="-122"/>
              </a:rPr>
              <a:t>a22</a:t>
            </a:r>
            <a:r>
              <a:rPr kumimoji="0" lang="en-US" altLang="zh-CN" sz="1800" b="1" dirty="0">
                <a:solidFill>
                  <a:schemeClr val="folHlink"/>
                </a:solidFill>
                <a:latin typeface="华文仿宋" panose="02010600040101010101" pitchFamily="2" charset="-122"/>
                <a:ea typeface="华文仿宋" panose="02010600040101010101" pitchFamily="2" charset="-122"/>
              </a:rPr>
              <a:t>  </a:t>
            </a:r>
            <a:r>
              <a:rPr kumimoji="0" lang="en-US" altLang="zh-CN" sz="1800" b="1" dirty="0">
                <a:latin typeface="华文仿宋" panose="02010600040101010101" pitchFamily="2" charset="-122"/>
                <a:ea typeface="华文仿宋" panose="02010600040101010101" pitchFamily="2" charset="-122"/>
              </a:rPr>
              <a:t>a23</a:t>
            </a:r>
          </a:p>
          <a:p>
            <a:pPr algn="l" eaLnBrk="1" hangingPunct="1">
              <a:spcBef>
                <a:spcPct val="50000"/>
              </a:spcBef>
            </a:pP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a:solidFill>
                  <a:srgbClr val="800000"/>
                </a:solidFill>
                <a:latin typeface="华文仿宋" panose="02010600040101010101" pitchFamily="2" charset="-122"/>
                <a:ea typeface="华文仿宋" panose="02010600040101010101" pitchFamily="2" charset="-122"/>
              </a:rPr>
              <a:t>a32</a:t>
            </a: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a:solidFill>
                  <a:schemeClr val="hlink"/>
                </a:solidFill>
                <a:latin typeface="华文仿宋" panose="02010600040101010101" pitchFamily="2" charset="-122"/>
                <a:ea typeface="华文仿宋" panose="02010600040101010101" pitchFamily="2" charset="-122"/>
              </a:rPr>
              <a:t>a33</a:t>
            </a:r>
            <a:r>
              <a:rPr kumimoji="0" lang="en-US" altLang="zh-CN" sz="1800" b="1" dirty="0">
                <a:latin typeface="华文仿宋" panose="02010600040101010101" pitchFamily="2" charset="-122"/>
                <a:ea typeface="华文仿宋" panose="02010600040101010101" pitchFamily="2" charset="-122"/>
              </a:rPr>
              <a:t>  a34</a:t>
            </a:r>
          </a:p>
          <a:p>
            <a:pPr algn="l" eaLnBrk="1" hangingPunct="1">
              <a:spcBef>
                <a:spcPct val="50000"/>
              </a:spcBef>
            </a:pP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a:solidFill>
                  <a:srgbClr val="800000"/>
                </a:solidFill>
                <a:latin typeface="华文仿宋" panose="02010600040101010101" pitchFamily="2" charset="-122"/>
                <a:ea typeface="华文仿宋" panose="02010600040101010101" pitchFamily="2" charset="-122"/>
              </a:rPr>
              <a:t>………</a:t>
            </a: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err="1">
                <a:solidFill>
                  <a:schemeClr val="hlink"/>
                </a:solidFill>
                <a:latin typeface="华文仿宋" panose="02010600040101010101" pitchFamily="2" charset="-122"/>
                <a:ea typeface="华文仿宋" panose="02010600040101010101" pitchFamily="2" charset="-122"/>
              </a:rPr>
              <a:t>aii</a:t>
            </a:r>
            <a:r>
              <a:rPr kumimoji="0" lang="en-US" altLang="zh-CN" sz="1800" b="1" dirty="0">
                <a:latin typeface="华文仿宋" panose="02010600040101010101" pitchFamily="2" charset="-122"/>
                <a:ea typeface="华文仿宋" panose="02010600040101010101" pitchFamily="2" charset="-122"/>
              </a:rPr>
              <a:t>……….     </a:t>
            </a:r>
          </a:p>
          <a:p>
            <a:pPr algn="l" eaLnBrk="1" hangingPunct="1">
              <a:spcBef>
                <a:spcPct val="50000"/>
              </a:spcBef>
            </a:pP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a:solidFill>
                  <a:srgbClr val="800000"/>
                </a:solidFill>
                <a:latin typeface="华文仿宋" panose="02010600040101010101" pitchFamily="2" charset="-122"/>
                <a:ea typeface="华文仿宋" panose="02010600040101010101" pitchFamily="2" charset="-122"/>
              </a:rPr>
              <a:t> an-1,n-2</a:t>
            </a: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a:solidFill>
                  <a:schemeClr val="hlink"/>
                </a:solidFill>
                <a:latin typeface="华文仿宋" panose="02010600040101010101" pitchFamily="2" charset="-122"/>
                <a:ea typeface="华文仿宋" panose="02010600040101010101" pitchFamily="2" charset="-122"/>
              </a:rPr>
              <a:t>an-1,n-1</a:t>
            </a:r>
            <a:r>
              <a:rPr kumimoji="0" lang="en-US" altLang="zh-CN" sz="1800" b="1" dirty="0">
                <a:solidFill>
                  <a:schemeClr val="folHlink"/>
                </a:solidFill>
                <a:latin typeface="华文仿宋" panose="02010600040101010101" pitchFamily="2" charset="-122"/>
                <a:ea typeface="华文仿宋" panose="02010600040101010101" pitchFamily="2" charset="-122"/>
              </a:rPr>
              <a:t> </a:t>
            </a:r>
            <a:r>
              <a:rPr kumimoji="0" lang="en-US" altLang="zh-CN" sz="1800" b="1" dirty="0">
                <a:latin typeface="华文仿宋" panose="02010600040101010101" pitchFamily="2" charset="-122"/>
                <a:ea typeface="华文仿宋" panose="02010600040101010101" pitchFamily="2" charset="-122"/>
              </a:rPr>
              <a:t> an-1,n</a:t>
            </a:r>
          </a:p>
          <a:p>
            <a:pPr algn="l" eaLnBrk="1" hangingPunct="1">
              <a:spcBef>
                <a:spcPct val="50000"/>
              </a:spcBef>
            </a:pP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a:solidFill>
                  <a:srgbClr val="800000"/>
                </a:solidFill>
                <a:latin typeface="华文仿宋" panose="02010600040101010101" pitchFamily="2" charset="-122"/>
                <a:ea typeface="华文仿宋" panose="02010600040101010101" pitchFamily="2" charset="-122"/>
              </a:rPr>
              <a:t>an,n-1</a:t>
            </a:r>
            <a:r>
              <a:rPr kumimoji="0" lang="en-US" altLang="zh-CN" sz="1800" b="1" dirty="0">
                <a:latin typeface="华文仿宋" panose="02010600040101010101" pitchFamily="2" charset="-122"/>
                <a:ea typeface="华文仿宋" panose="02010600040101010101" pitchFamily="2" charset="-122"/>
              </a:rPr>
              <a:t>  </a:t>
            </a:r>
            <a:r>
              <a:rPr kumimoji="0" lang="en-US" altLang="zh-CN" sz="1800" b="1" dirty="0" err="1">
                <a:solidFill>
                  <a:schemeClr val="hlink"/>
                </a:solidFill>
                <a:latin typeface="华文仿宋" panose="02010600040101010101" pitchFamily="2" charset="-122"/>
                <a:ea typeface="华文仿宋" panose="02010600040101010101" pitchFamily="2" charset="-122"/>
              </a:rPr>
              <a:t>an,n</a:t>
            </a:r>
            <a:endParaRPr kumimoji="0" lang="en-US" altLang="zh-CN" sz="1800" b="1" dirty="0">
              <a:solidFill>
                <a:schemeClr val="hlink"/>
              </a:solidFill>
              <a:latin typeface="华文仿宋" panose="02010600040101010101" pitchFamily="2" charset="-122"/>
              <a:ea typeface="华文仿宋" panose="02010600040101010101" pitchFamily="2" charset="-122"/>
            </a:endParaRPr>
          </a:p>
        </p:txBody>
      </p:sp>
      <p:sp>
        <p:nvSpPr>
          <p:cNvPr id="126988" name="Text Box 12"/>
          <p:cNvSpPr txBox="1">
            <a:spLocks noChangeArrowheads="1"/>
          </p:cNvSpPr>
          <p:nvPr/>
        </p:nvSpPr>
        <p:spPr bwMode="auto">
          <a:xfrm>
            <a:off x="6084888" y="3717776"/>
            <a:ext cx="2062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三对角阵</a:t>
            </a:r>
          </a:p>
        </p:txBody>
      </p:sp>
      <p:sp>
        <p:nvSpPr>
          <p:cNvPr id="126989" name="AutoShape 13"/>
          <p:cNvSpPr>
            <a:spLocks noChangeArrowheads="1"/>
          </p:cNvSpPr>
          <p:nvPr/>
        </p:nvSpPr>
        <p:spPr bwMode="auto">
          <a:xfrm>
            <a:off x="3779838" y="3501876"/>
            <a:ext cx="4248150" cy="2520950"/>
          </a:xfrm>
          <a:prstGeom prst="bracketPair">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65601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7">
                                            <p:txEl>
                                              <p:pRg st="0" end="0"/>
                                            </p:txEl>
                                          </p:spTgt>
                                        </p:tgtEl>
                                        <p:attrNameLst>
                                          <p:attrName>style.visibility</p:attrName>
                                        </p:attrNameLst>
                                      </p:cBhvr>
                                      <p:to>
                                        <p:strVal val="visible"/>
                                      </p:to>
                                    </p:set>
                                    <p:animEffect transition="in" filter="blinds(horizontal)">
                                      <p:cBhvr>
                                        <p:cTn id="7" dur="500"/>
                                        <p:tgtEl>
                                          <p:spTgt spid="1269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6987">
                                            <p:txEl>
                                              <p:pRg st="1" end="1"/>
                                            </p:txEl>
                                          </p:spTgt>
                                        </p:tgtEl>
                                        <p:attrNameLst>
                                          <p:attrName>style.visibility</p:attrName>
                                        </p:attrNameLst>
                                      </p:cBhvr>
                                      <p:to>
                                        <p:strVal val="visible"/>
                                      </p:to>
                                    </p:set>
                                    <p:animEffect transition="in" filter="blinds(horizontal)">
                                      <p:cBhvr>
                                        <p:cTn id="10" dur="500"/>
                                        <p:tgtEl>
                                          <p:spTgt spid="12698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6987">
                                            <p:txEl>
                                              <p:pRg st="2" end="2"/>
                                            </p:txEl>
                                          </p:spTgt>
                                        </p:tgtEl>
                                        <p:attrNameLst>
                                          <p:attrName>style.visibility</p:attrName>
                                        </p:attrNameLst>
                                      </p:cBhvr>
                                      <p:to>
                                        <p:strVal val="visible"/>
                                      </p:to>
                                    </p:set>
                                    <p:animEffect transition="in" filter="blinds(horizontal)">
                                      <p:cBhvr>
                                        <p:cTn id="13" dur="500"/>
                                        <p:tgtEl>
                                          <p:spTgt spid="12698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6987">
                                            <p:txEl>
                                              <p:pRg st="3" end="3"/>
                                            </p:txEl>
                                          </p:spTgt>
                                        </p:tgtEl>
                                        <p:attrNameLst>
                                          <p:attrName>style.visibility</p:attrName>
                                        </p:attrNameLst>
                                      </p:cBhvr>
                                      <p:to>
                                        <p:strVal val="visible"/>
                                      </p:to>
                                    </p:set>
                                    <p:animEffect transition="in" filter="blinds(horizontal)">
                                      <p:cBhvr>
                                        <p:cTn id="16" dur="500"/>
                                        <p:tgtEl>
                                          <p:spTgt spid="12698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6987">
                                            <p:txEl>
                                              <p:pRg st="4" end="4"/>
                                            </p:txEl>
                                          </p:spTgt>
                                        </p:tgtEl>
                                        <p:attrNameLst>
                                          <p:attrName>style.visibility</p:attrName>
                                        </p:attrNameLst>
                                      </p:cBhvr>
                                      <p:to>
                                        <p:strVal val="visible"/>
                                      </p:to>
                                    </p:set>
                                    <p:animEffect transition="in" filter="blinds(horizontal)">
                                      <p:cBhvr>
                                        <p:cTn id="19" dur="500"/>
                                        <p:tgtEl>
                                          <p:spTgt spid="12698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6987">
                                            <p:txEl>
                                              <p:pRg st="5" end="5"/>
                                            </p:txEl>
                                          </p:spTgt>
                                        </p:tgtEl>
                                        <p:attrNameLst>
                                          <p:attrName>style.visibility</p:attrName>
                                        </p:attrNameLst>
                                      </p:cBhvr>
                                      <p:to>
                                        <p:strVal val="visible"/>
                                      </p:to>
                                    </p:set>
                                    <p:animEffect transition="in" filter="blinds(horizontal)">
                                      <p:cBhvr>
                                        <p:cTn id="22" dur="500"/>
                                        <p:tgtEl>
                                          <p:spTgt spid="126987">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26989"/>
                                        </p:tgtEl>
                                        <p:attrNameLst>
                                          <p:attrName>style.visibility</p:attrName>
                                        </p:attrNameLst>
                                      </p:cBhvr>
                                      <p:to>
                                        <p:strVal val="visible"/>
                                      </p:to>
                                    </p:set>
                                    <p:animEffect transition="in" filter="box(in)">
                                      <p:cBhvr>
                                        <p:cTn id="25" dur="500"/>
                                        <p:tgtEl>
                                          <p:spTgt spid="12698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26988"/>
                                        </p:tgtEl>
                                        <p:attrNameLst>
                                          <p:attrName>style.visibility</p:attrName>
                                        </p:attrNameLst>
                                      </p:cBhvr>
                                      <p:to>
                                        <p:strVal val="visible"/>
                                      </p:to>
                                    </p:set>
                                    <p:animEffect transition="in" filter="box(in)">
                                      <p:cBhvr>
                                        <p:cTn id="28" dur="500"/>
                                        <p:tgtEl>
                                          <p:spTgt spid="126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p:bldP spid="12698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63196" y="171533"/>
            <a:ext cx="8001000" cy="6080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en-US" altLang="zh-CN" sz="3200" b="1" dirty="0" smtClean="0">
                <a:solidFill>
                  <a:srgbClr val="000080"/>
                </a:solidFill>
                <a:latin typeface="黑体" panose="02010609060101010101" pitchFamily="49" charset="-122"/>
                <a:ea typeface="黑体" panose="02010609060101010101" pitchFamily="49" charset="-122"/>
                <a:cs typeface="ＭＳ Ｐゴシック" charset="-128"/>
              </a:rPr>
              <a:t>5.3.2 </a:t>
            </a:r>
            <a:r>
              <a:rPr kumimoji="1" lang="zh-CN" altLang="en-US" sz="3200" b="1" dirty="0" smtClean="0">
                <a:solidFill>
                  <a:srgbClr val="000080"/>
                </a:solidFill>
                <a:latin typeface="黑体" panose="02010609060101010101" pitchFamily="49" charset="-122"/>
                <a:ea typeface="黑体" panose="02010609060101010101" pitchFamily="49" charset="-122"/>
                <a:cs typeface="ＭＳ Ｐゴシック" charset="-128"/>
              </a:rPr>
              <a:t>稀疏矩阵</a:t>
            </a:r>
            <a:r>
              <a:rPr kumimoji="1" lang="zh-CN" altLang="en-US" sz="3200" b="1" dirty="0">
                <a:solidFill>
                  <a:srgbClr val="000080"/>
                </a:solidFill>
                <a:latin typeface="黑体" panose="02010609060101010101" pitchFamily="49" charset="-122"/>
                <a:ea typeface="黑体" panose="02010609060101010101" pitchFamily="49" charset="-122"/>
                <a:cs typeface="ＭＳ Ｐゴシック" charset="-128"/>
              </a:rPr>
              <a:t>的压缩存储</a:t>
            </a:r>
          </a:p>
        </p:txBody>
      </p:sp>
      <p:sp>
        <p:nvSpPr>
          <p:cNvPr id="128008" name="Text Box 8"/>
          <p:cNvSpPr txBox="1">
            <a:spLocks noChangeArrowheads="1"/>
          </p:cNvSpPr>
          <p:nvPr/>
        </p:nvSpPr>
        <p:spPr bwMode="auto">
          <a:xfrm>
            <a:off x="363196" y="1822391"/>
            <a:ext cx="8382000" cy="305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2800" b="1" dirty="0" smtClean="0">
                <a:latin typeface="华文仿宋" panose="02010600040101010101" pitchFamily="2" charset="-122"/>
                <a:ea typeface="华文仿宋" panose="02010600040101010101" pitchFamily="2" charset="-122"/>
              </a:rPr>
              <a:t>假设 </a:t>
            </a:r>
            <a:r>
              <a:rPr lang="en-US" altLang="zh-CN" sz="2800" b="1" dirty="0">
                <a:solidFill>
                  <a:srgbClr val="6600CC"/>
                </a:solidFill>
                <a:latin typeface="华文仿宋" panose="02010600040101010101" pitchFamily="2" charset="-122"/>
                <a:ea typeface="华文仿宋" panose="02010600040101010101" pitchFamily="2" charset="-122"/>
              </a:rPr>
              <a:t>m </a:t>
            </a:r>
            <a:r>
              <a:rPr lang="zh-CN" altLang="en-US" sz="2800" b="1" dirty="0">
                <a:solidFill>
                  <a:srgbClr val="6600CC"/>
                </a:solidFill>
                <a:latin typeface="华文仿宋" panose="02010600040101010101" pitchFamily="2" charset="-122"/>
                <a:ea typeface="华文仿宋" panose="02010600040101010101" pitchFamily="2" charset="-122"/>
              </a:rPr>
              <a:t>行 </a:t>
            </a:r>
            <a:r>
              <a:rPr lang="en-US" altLang="zh-CN" sz="2800" b="1" dirty="0">
                <a:solidFill>
                  <a:srgbClr val="6600CC"/>
                </a:solidFill>
                <a:latin typeface="华文仿宋" panose="02010600040101010101" pitchFamily="2" charset="-122"/>
                <a:ea typeface="华文仿宋" panose="02010600040101010101" pitchFamily="2" charset="-122"/>
              </a:rPr>
              <a:t>n </a:t>
            </a:r>
            <a:r>
              <a:rPr lang="zh-CN" altLang="en-US" sz="2800" b="1" dirty="0">
                <a:solidFill>
                  <a:srgbClr val="6600CC"/>
                </a:solidFill>
                <a:latin typeface="华文仿宋" panose="02010600040101010101" pitchFamily="2" charset="-122"/>
                <a:ea typeface="华文仿宋" panose="02010600040101010101" pitchFamily="2" charset="-122"/>
              </a:rPr>
              <a:t>列</a:t>
            </a:r>
            <a:r>
              <a:rPr lang="zh-CN" altLang="en-US" sz="2800" b="1" dirty="0">
                <a:latin typeface="华文仿宋" panose="02010600040101010101" pitchFamily="2" charset="-122"/>
                <a:ea typeface="华文仿宋" panose="02010600040101010101" pitchFamily="2" charset="-122"/>
              </a:rPr>
              <a:t>的矩阵含 </a:t>
            </a:r>
            <a:r>
              <a:rPr lang="en-US" altLang="zh-CN" sz="2800" b="1" dirty="0">
                <a:solidFill>
                  <a:srgbClr val="6600CC"/>
                </a:solidFill>
                <a:latin typeface="华文仿宋" panose="02010600040101010101" pitchFamily="2" charset="-122"/>
                <a:ea typeface="华文仿宋" panose="02010600040101010101" pitchFamily="2" charset="-122"/>
              </a:rPr>
              <a:t>t </a:t>
            </a:r>
            <a:r>
              <a:rPr lang="zh-CN" altLang="en-US" sz="2800" b="1" dirty="0">
                <a:solidFill>
                  <a:srgbClr val="6600CC"/>
                </a:solidFill>
                <a:latin typeface="华文仿宋" panose="02010600040101010101" pitchFamily="2" charset="-122"/>
                <a:ea typeface="华文仿宋" panose="02010600040101010101" pitchFamily="2" charset="-122"/>
              </a:rPr>
              <a:t>个非零元素</a:t>
            </a:r>
            <a:r>
              <a:rPr lang="zh-CN" altLang="en-US" sz="2800" b="1" dirty="0">
                <a:latin typeface="华文仿宋" panose="02010600040101010101" pitchFamily="2" charset="-122"/>
                <a:ea typeface="华文仿宋" panose="02010600040101010101" pitchFamily="2" charset="-122"/>
              </a:rPr>
              <a:t>，则称</a:t>
            </a:r>
          </a:p>
          <a:p>
            <a:pPr algn="l" eaLnBrk="1" hangingPunct="1">
              <a:lnSpc>
                <a:spcPct val="125000"/>
              </a:lnSpc>
            </a:pPr>
            <a:endParaRPr lang="zh-CN" altLang="en-US" sz="2000" dirty="0">
              <a:latin typeface="华文仿宋" panose="02010600040101010101" pitchFamily="2" charset="-122"/>
              <a:ea typeface="华文仿宋" panose="02010600040101010101" pitchFamily="2" charset="-122"/>
            </a:endParaRPr>
          </a:p>
          <a:p>
            <a:pPr algn="l" eaLnBrk="1" hangingPunct="1">
              <a:lnSpc>
                <a:spcPct val="125000"/>
              </a:lnSpc>
            </a:pPr>
            <a:endParaRPr lang="zh-CN" altLang="en-US" sz="2000" dirty="0">
              <a:latin typeface="华文仿宋" panose="02010600040101010101" pitchFamily="2" charset="-122"/>
              <a:ea typeface="华文仿宋" panose="02010600040101010101" pitchFamily="2" charset="-122"/>
            </a:endParaRPr>
          </a:p>
          <a:p>
            <a:pPr algn="l" eaLnBrk="1" hangingPunct="1">
              <a:lnSpc>
                <a:spcPct val="125000"/>
              </a:lnSpc>
            </a:pPr>
            <a:endParaRPr lang="en-US" altLang="zh-CN" sz="2800" dirty="0" smtClean="0">
              <a:latin typeface="华文仿宋" panose="02010600040101010101" pitchFamily="2" charset="-122"/>
              <a:ea typeface="华文仿宋" panose="02010600040101010101" pitchFamily="2" charset="-122"/>
            </a:endParaRPr>
          </a:p>
          <a:p>
            <a:pPr algn="l" eaLnBrk="1" hangingPunct="1">
              <a:lnSpc>
                <a:spcPct val="125000"/>
              </a:lnSpc>
            </a:pPr>
            <a:r>
              <a:rPr lang="zh-CN" altLang="en-US" sz="2800" dirty="0" smtClean="0">
                <a:latin typeface="华文仿宋" panose="02010600040101010101" pitchFamily="2" charset="-122"/>
                <a:ea typeface="华文仿宋" panose="02010600040101010101" pitchFamily="2" charset="-122"/>
              </a:rPr>
              <a:t>为</a:t>
            </a:r>
            <a:r>
              <a:rPr lang="zh-CN" altLang="en-US" sz="2800" b="1" dirty="0">
                <a:solidFill>
                  <a:srgbClr val="FF0000"/>
                </a:solidFill>
                <a:latin typeface="华文仿宋" panose="02010600040101010101" pitchFamily="2" charset="-122"/>
                <a:ea typeface="华文仿宋" panose="02010600040101010101" pitchFamily="2" charset="-122"/>
              </a:rPr>
              <a:t>稀疏因子</a:t>
            </a:r>
            <a:r>
              <a:rPr lang="zh-CN" altLang="en-US" sz="2800" b="1" dirty="0">
                <a:latin typeface="华文仿宋" panose="02010600040101010101" pitchFamily="2" charset="-122"/>
                <a:ea typeface="华文仿宋" panose="02010600040101010101" pitchFamily="2" charset="-122"/>
              </a:rPr>
              <a:t>。</a:t>
            </a:r>
            <a:endParaRPr lang="zh-CN" altLang="en-US" sz="2800" b="1" dirty="0">
              <a:solidFill>
                <a:srgbClr val="FF0000"/>
              </a:solidFill>
              <a:latin typeface="华文仿宋" panose="02010600040101010101" pitchFamily="2" charset="-122"/>
              <a:ea typeface="华文仿宋" panose="02010600040101010101" pitchFamily="2" charset="-122"/>
            </a:endParaRPr>
          </a:p>
          <a:p>
            <a:pPr algn="l" eaLnBrk="1" hangingPunct="1">
              <a:lnSpc>
                <a:spcPct val="135000"/>
              </a:lnSpc>
            </a:pPr>
            <a:r>
              <a:rPr lang="zh-CN" altLang="en-US" sz="2800" b="1" dirty="0" smtClean="0">
                <a:latin typeface="华文仿宋" panose="02010600040101010101" pitchFamily="2" charset="-122"/>
                <a:ea typeface="华文仿宋" panose="02010600040101010101" pitchFamily="2" charset="-122"/>
              </a:rPr>
              <a:t>通常</a:t>
            </a:r>
            <a:r>
              <a:rPr lang="zh-CN" altLang="en-US" sz="2800" b="1" dirty="0">
                <a:latin typeface="华文仿宋" panose="02010600040101010101" pitchFamily="2" charset="-122"/>
                <a:ea typeface="华文仿宋" panose="02010600040101010101" pitchFamily="2" charset="-122"/>
              </a:rPr>
              <a:t>认为 </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a:t>
            </a:r>
            <a:r>
              <a:rPr lang="zh-CN" altLang="en-US"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a:t>
            </a:r>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0.05 </a:t>
            </a:r>
            <a:r>
              <a:rPr lang="zh-CN" altLang="en-US" sz="2800" b="1" dirty="0">
                <a:latin typeface="华文仿宋" panose="02010600040101010101" pitchFamily="2" charset="-122"/>
                <a:ea typeface="华文仿宋" panose="02010600040101010101" pitchFamily="2" charset="-122"/>
              </a:rPr>
              <a:t>的矩阵为稀疏矩阵。</a:t>
            </a:r>
          </a:p>
        </p:txBody>
      </p:sp>
      <p:sp>
        <p:nvSpPr>
          <p:cNvPr id="1030" name="Text Box 9"/>
          <p:cNvSpPr txBox="1">
            <a:spLocks noChangeArrowheads="1"/>
          </p:cNvSpPr>
          <p:nvPr/>
        </p:nvSpPr>
        <p:spPr bwMode="auto">
          <a:xfrm>
            <a:off x="363196" y="1117541"/>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9933FF"/>
                </a:solidFill>
                <a:latin typeface="华文仿宋" panose="02010600040101010101" pitchFamily="2" charset="-122"/>
                <a:ea typeface="华文仿宋" panose="02010600040101010101" pitchFamily="2" charset="-122"/>
              </a:rPr>
              <a:t>何谓稀疏矩阵？</a:t>
            </a:r>
            <a:endParaRPr lang="zh-CN" altLang="en-US" sz="3600" b="1" dirty="0">
              <a:latin typeface="华文仿宋" panose="02010600040101010101" pitchFamily="2" charset="-122"/>
              <a:ea typeface="华文仿宋" panose="02010600040101010101" pitchFamily="2" charset="-122"/>
            </a:endParaRPr>
          </a:p>
        </p:txBody>
      </p:sp>
      <p:graphicFrame>
        <p:nvGraphicFramePr>
          <p:cNvPr id="128010" name="Object 10"/>
          <p:cNvGraphicFramePr>
            <a:graphicFrameLocks noChangeAspect="1"/>
          </p:cNvGraphicFramePr>
          <p:nvPr>
            <p:extLst>
              <p:ext uri="{D42A27DB-BD31-4B8C-83A1-F6EECF244321}">
                <p14:modId xmlns:p14="http://schemas.microsoft.com/office/powerpoint/2010/main" val="164455360"/>
              </p:ext>
            </p:extLst>
          </p:nvPr>
        </p:nvGraphicFramePr>
        <p:xfrm>
          <a:off x="3214644" y="2596638"/>
          <a:ext cx="2032475" cy="890902"/>
        </p:xfrm>
        <a:graphic>
          <a:graphicData uri="http://schemas.openxmlformats.org/presentationml/2006/ole">
            <mc:AlternateContent xmlns:mc="http://schemas.openxmlformats.org/markup-compatibility/2006">
              <mc:Choice xmlns:v="urn:schemas-microsoft-com:vml" Requires="v">
                <p:oleObj spid="_x0000_s21588" name="Equation" r:id="rId3" imgW="1041120" imgH="457200" progId="Equation.DSMT4">
                  <p:embed/>
                </p:oleObj>
              </mc:Choice>
              <mc:Fallback>
                <p:oleObj name="Equation" r:id="rId3" imgW="1041120" imgH="457200" progId="Equation.DSMT4">
                  <p:embed/>
                  <p:pic>
                    <p:nvPicPr>
                      <p:cNvPr id="0" name=""/>
                      <p:cNvPicPr>
                        <a:picLocks noChangeAspect="1" noChangeArrowheads="1"/>
                      </p:cNvPicPr>
                      <p:nvPr/>
                    </p:nvPicPr>
                    <p:blipFill>
                      <a:blip r:embed="rId4"/>
                      <a:srcRect/>
                      <a:stretch>
                        <a:fillRect/>
                      </a:stretch>
                    </p:blipFill>
                    <p:spPr bwMode="auto">
                      <a:xfrm>
                        <a:off x="3214644" y="2596638"/>
                        <a:ext cx="2032475" cy="8909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1266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8"/>
                                        </p:tgtEl>
                                        <p:attrNameLst>
                                          <p:attrName>style.visibility</p:attrName>
                                        </p:attrNameLst>
                                      </p:cBhvr>
                                      <p:to>
                                        <p:strVal val="visible"/>
                                      </p:to>
                                    </p:set>
                                    <p:animEffect transition="in" filter="box(in)">
                                      <p:cBhvr>
                                        <p:cTn id="7" dur="500"/>
                                        <p:tgtEl>
                                          <p:spTgt spid="12800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28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flipH="1">
            <a:off x="533400" y="1004888"/>
            <a:ext cx="7772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3900"/>
              </a:lnSpc>
              <a:spcBef>
                <a:spcPct val="20000"/>
              </a:spcBef>
              <a:buFontTx/>
              <a:buChar char="•"/>
            </a:pPr>
            <a:r>
              <a:rPr lang="zh-CN" altLang="en-US" sz="2800" b="1" dirty="0">
                <a:latin typeface="华文仿宋" panose="02010600040101010101" pitchFamily="2" charset="-122"/>
                <a:ea typeface="华文仿宋" panose="02010600040101010101" pitchFamily="2" charset="-122"/>
              </a:rPr>
              <a:t>如果一个矩阵中非零元素的个数远远小于矩阵元素的总数，且非零元素的分布无一定规律，则称之为稀疏矩阵。</a:t>
            </a:r>
          </a:p>
        </p:txBody>
      </p:sp>
      <p:sp>
        <p:nvSpPr>
          <p:cNvPr id="25604" name="Rectangle 3"/>
          <p:cNvSpPr>
            <a:spLocks noChangeArrowheads="1"/>
          </p:cNvSpPr>
          <p:nvPr/>
        </p:nvSpPr>
        <p:spPr bwMode="auto">
          <a:xfrm>
            <a:off x="2536528" y="3062288"/>
            <a:ext cx="44196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en-US" altLang="zh-CN" sz="2800" dirty="0">
                <a:latin typeface="华文仿宋" panose="02010600040101010101" pitchFamily="2" charset="-122"/>
                <a:ea typeface="华文仿宋" panose="02010600040101010101" pitchFamily="2" charset="-122"/>
              </a:rPr>
              <a:t>            0    0    0   -3    0    </a:t>
            </a:r>
            <a:r>
              <a:rPr lang="en-US" altLang="zh-CN" sz="8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a:t>
            </a:r>
          </a:p>
          <a:p>
            <a:pPr eaLnBrk="1" hangingPunct="1">
              <a:lnSpc>
                <a:spcPct val="90000"/>
              </a:lnSpc>
              <a:spcBef>
                <a:spcPct val="20000"/>
              </a:spcBef>
            </a:pPr>
            <a:r>
              <a:rPr lang="en-US" altLang="zh-CN" sz="2800" dirty="0">
                <a:latin typeface="华文仿宋" panose="02010600040101010101" pitchFamily="2" charset="-122"/>
                <a:ea typeface="华文仿宋" panose="02010600040101010101" pitchFamily="2" charset="-122"/>
              </a:rPr>
              <a:t>     </a:t>
            </a:r>
            <a:r>
              <a:rPr lang="en-US" altLang="zh-CN" sz="800" dirty="0">
                <a:latin typeface="华文仿宋" panose="02010600040101010101" pitchFamily="2" charset="-122"/>
                <a:ea typeface="华文仿宋" panose="02010600040101010101" pitchFamily="2" charset="-122"/>
              </a:rPr>
              <a:t>  </a:t>
            </a:r>
            <a:r>
              <a:rPr lang="en-US" altLang="zh-CN" sz="6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   </a:t>
            </a:r>
            <a:r>
              <a:rPr lang="en-US" altLang="zh-CN" sz="9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8   </a:t>
            </a:r>
            <a:r>
              <a:rPr lang="en-US" altLang="zh-CN" sz="700" dirty="0">
                <a:latin typeface="华文仿宋" panose="02010600040101010101" pitchFamily="2" charset="-122"/>
                <a:ea typeface="华文仿宋" panose="02010600040101010101" pitchFamily="2" charset="-122"/>
              </a:rPr>
              <a:t>   </a:t>
            </a:r>
            <a:r>
              <a:rPr lang="en-US" altLang="zh-CN" sz="8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0    0    0    </a:t>
            </a:r>
            <a:r>
              <a:rPr lang="en-US" altLang="zh-CN" sz="9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a:t>
            </a:r>
          </a:p>
          <a:p>
            <a:pPr algn="l" eaLnBrk="1" hangingPunct="1">
              <a:lnSpc>
                <a:spcPct val="90000"/>
              </a:lnSpc>
              <a:spcBef>
                <a:spcPct val="20000"/>
              </a:spcBef>
            </a:pPr>
            <a:r>
              <a:rPr lang="en-US" altLang="zh-CN" sz="2800" dirty="0">
                <a:latin typeface="华文仿宋" panose="02010600040101010101" pitchFamily="2" charset="-122"/>
                <a:ea typeface="华文仿宋" panose="02010600040101010101" pitchFamily="2" charset="-122"/>
              </a:rPr>
              <a:t>M= </a:t>
            </a:r>
            <a:r>
              <a:rPr lang="en-US" altLang="zh-CN" sz="800" dirty="0">
                <a:latin typeface="华文仿宋" panose="02010600040101010101" pitchFamily="2" charset="-122"/>
                <a:ea typeface="华文仿宋" panose="02010600040101010101" pitchFamily="2" charset="-122"/>
              </a:rPr>
              <a:t>               </a:t>
            </a:r>
            <a:r>
              <a:rPr lang="en-US" altLang="zh-CN" sz="800" dirty="0" smtClean="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   </a:t>
            </a:r>
            <a:r>
              <a:rPr lang="en-US" altLang="zh-CN" sz="7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0    0    0    24  </a:t>
            </a:r>
            <a:r>
              <a:rPr lang="en-US" altLang="zh-CN" sz="7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a:t>
            </a:r>
          </a:p>
          <a:p>
            <a:pPr eaLnBrk="1" hangingPunct="1">
              <a:lnSpc>
                <a:spcPct val="90000"/>
              </a:lnSpc>
              <a:spcBef>
                <a:spcPct val="20000"/>
              </a:spcBef>
            </a:pPr>
            <a:r>
              <a:rPr lang="en-US" altLang="zh-CN" sz="2800" dirty="0">
                <a:latin typeface="华文仿宋" panose="02010600040101010101" pitchFamily="2" charset="-122"/>
                <a:ea typeface="华文仿宋" panose="02010600040101010101" pitchFamily="2" charset="-122"/>
              </a:rPr>
              <a:t>            0    0   -7    0    0   </a:t>
            </a:r>
            <a:r>
              <a:rPr lang="en-US" altLang="zh-CN" sz="7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9</a:t>
            </a:r>
            <a:r>
              <a:rPr lang="en-US" altLang="zh-CN" sz="1200" dirty="0">
                <a:latin typeface="华文仿宋" panose="02010600040101010101" pitchFamily="2" charset="-122"/>
                <a:ea typeface="华文仿宋" panose="02010600040101010101" pitchFamily="2" charset="-122"/>
              </a:rPr>
              <a:t> </a:t>
            </a:r>
            <a:endParaRPr lang="en-US" altLang="zh-CN" sz="2800" dirty="0">
              <a:latin typeface="华文仿宋" panose="02010600040101010101" pitchFamily="2" charset="-122"/>
              <a:ea typeface="华文仿宋" panose="02010600040101010101" pitchFamily="2" charset="-122"/>
            </a:endParaRPr>
          </a:p>
          <a:p>
            <a:pPr eaLnBrk="1" hangingPunct="1">
              <a:lnSpc>
                <a:spcPct val="90000"/>
              </a:lnSpc>
              <a:spcBef>
                <a:spcPct val="20000"/>
              </a:spcBef>
            </a:pPr>
            <a:r>
              <a:rPr lang="en-US" altLang="zh-CN" sz="2800" dirty="0">
                <a:latin typeface="华文仿宋" panose="02010600040101010101" pitchFamily="2" charset="-122"/>
                <a:ea typeface="华文仿宋" panose="02010600040101010101" pitchFamily="2" charset="-122"/>
              </a:rPr>
              <a:t>           18   0    0    </a:t>
            </a:r>
            <a:r>
              <a:rPr lang="en-US" altLang="zh-CN" sz="5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0    0    </a:t>
            </a:r>
            <a:r>
              <a:rPr lang="en-US" altLang="zh-CN" sz="10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0</a:t>
            </a:r>
          </a:p>
        </p:txBody>
      </p:sp>
      <p:sp>
        <p:nvSpPr>
          <p:cNvPr id="25605" name="Text Box 4"/>
          <p:cNvSpPr txBox="1">
            <a:spLocks noChangeArrowheads="1"/>
          </p:cNvSpPr>
          <p:nvPr/>
        </p:nvSpPr>
        <p:spPr bwMode="auto">
          <a:xfrm>
            <a:off x="1110953" y="3138488"/>
            <a:ext cx="1425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华文仿宋" panose="02010600040101010101" pitchFamily="2" charset="-122"/>
                <a:ea typeface="华文仿宋" panose="02010600040101010101" pitchFamily="2" charset="-122"/>
              </a:rPr>
              <a:t>例：</a:t>
            </a:r>
          </a:p>
        </p:txBody>
      </p:sp>
      <p:sp>
        <p:nvSpPr>
          <p:cNvPr id="25606" name="AutoShape 5"/>
          <p:cNvSpPr>
            <a:spLocks/>
          </p:cNvSpPr>
          <p:nvPr/>
        </p:nvSpPr>
        <p:spPr bwMode="auto">
          <a:xfrm>
            <a:off x="3552202" y="3173413"/>
            <a:ext cx="76200" cy="2133600"/>
          </a:xfrm>
          <a:prstGeom prst="leftBracket">
            <a:avLst>
              <a:gd name="adj" fmla="val 2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25607" name="AutoShape 6"/>
          <p:cNvSpPr>
            <a:spLocks/>
          </p:cNvSpPr>
          <p:nvPr/>
        </p:nvSpPr>
        <p:spPr bwMode="auto">
          <a:xfrm>
            <a:off x="7229030" y="3211513"/>
            <a:ext cx="76200" cy="2057400"/>
          </a:xfrm>
          <a:prstGeom prst="rightBracket">
            <a:avLst>
              <a:gd name="adj" fmla="val 2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819142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931492" y="1076770"/>
            <a:ext cx="6264067"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l" eaLnBrk="1" hangingPunct="1">
              <a:spcBef>
                <a:spcPct val="50000"/>
              </a:spcBef>
              <a:buFont typeface="Arial" panose="020B0604020202020204" pitchFamily="34" charset="0"/>
              <a:buChar char="•"/>
            </a:pPr>
            <a:r>
              <a:rPr lang="en-US" altLang="zh-CN" b="1" dirty="0" err="1" smtClean="0">
                <a:latin typeface="华文仿宋" panose="02010600040101010101" pitchFamily="2" charset="-122"/>
                <a:ea typeface="华文仿宋" panose="02010600040101010101" pitchFamily="2" charset="-122"/>
              </a:rPr>
              <a:t>CreateSMatrix</a:t>
            </a:r>
            <a:r>
              <a:rPr lang="en-US" altLang="zh-CN" b="1" dirty="0">
                <a:latin typeface="华文仿宋" panose="02010600040101010101" pitchFamily="2" charset="-122"/>
                <a:ea typeface="华文仿宋" panose="02010600040101010101" pitchFamily="2" charset="-122"/>
              </a:rPr>
              <a:t>(&amp;M)   </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操作</a:t>
            </a:r>
            <a:r>
              <a:rPr lang="zh-CN" altLang="en-US" b="1" dirty="0">
                <a:solidFill>
                  <a:srgbClr val="800000"/>
                </a:solidFill>
                <a:latin typeface="华文仿宋" panose="02010600040101010101" pitchFamily="2" charset="-122"/>
                <a:ea typeface="华文仿宋" panose="02010600040101010101" pitchFamily="2" charset="-122"/>
              </a:rPr>
              <a:t>结果：</a:t>
            </a:r>
            <a:r>
              <a:rPr lang="zh-CN" altLang="en-US" b="1" dirty="0">
                <a:latin typeface="华文仿宋" panose="02010600040101010101" pitchFamily="2" charset="-122"/>
                <a:ea typeface="华文仿宋" panose="02010600040101010101" pitchFamily="2" charset="-122"/>
              </a:rPr>
              <a:t>创建稀疏矩阵</a:t>
            </a:r>
            <a:r>
              <a:rPr lang="en-US" altLang="zh-CN" b="1" dirty="0">
                <a:latin typeface="华文仿宋" panose="02010600040101010101" pitchFamily="2" charset="-122"/>
                <a:ea typeface="华文仿宋" panose="02010600040101010101" pitchFamily="2" charset="-122"/>
              </a:rPr>
              <a:t>M</a:t>
            </a:r>
          </a:p>
          <a:p>
            <a:pPr marL="342900" indent="-342900" algn="l" eaLnBrk="1" hangingPunct="1">
              <a:spcBef>
                <a:spcPct val="50000"/>
              </a:spcBef>
              <a:buFont typeface="Arial" panose="020B0604020202020204" pitchFamily="34" charset="0"/>
              <a:buChar char="•"/>
            </a:pPr>
            <a:r>
              <a:rPr lang="en-US" altLang="zh-CN" b="1" dirty="0" err="1">
                <a:latin typeface="华文仿宋" panose="02010600040101010101" pitchFamily="2" charset="-122"/>
                <a:ea typeface="华文仿宋" panose="02010600040101010101" pitchFamily="2" charset="-122"/>
              </a:rPr>
              <a:t>DestroySMatrix</a:t>
            </a:r>
            <a:r>
              <a:rPr lang="en-US" altLang="zh-CN" b="1" dirty="0">
                <a:latin typeface="华文仿宋" panose="02010600040101010101" pitchFamily="2" charset="-122"/>
                <a:ea typeface="华文仿宋" panose="02010600040101010101" pitchFamily="2" charset="-122"/>
              </a:rPr>
              <a:t>(&amp;M)   </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初始条件</a:t>
            </a:r>
            <a:r>
              <a:rPr lang="zh-CN" altLang="en-US" b="1" dirty="0">
                <a:solidFill>
                  <a:srgbClr val="800000"/>
                </a:solidFill>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存在</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操作</a:t>
            </a:r>
            <a:r>
              <a:rPr lang="zh-CN" altLang="en-US" b="1" dirty="0">
                <a:solidFill>
                  <a:srgbClr val="800000"/>
                </a:solidFill>
                <a:latin typeface="华文仿宋" panose="02010600040101010101" pitchFamily="2" charset="-122"/>
                <a:ea typeface="华文仿宋" panose="02010600040101010101" pitchFamily="2" charset="-122"/>
              </a:rPr>
              <a:t>结果：</a:t>
            </a:r>
            <a:r>
              <a:rPr lang="zh-CN" altLang="en-US" b="1" dirty="0">
                <a:latin typeface="华文仿宋" panose="02010600040101010101" pitchFamily="2" charset="-122"/>
                <a:ea typeface="华文仿宋" panose="02010600040101010101" pitchFamily="2" charset="-122"/>
              </a:rPr>
              <a:t>销毁稀疏矩阵</a:t>
            </a:r>
            <a:r>
              <a:rPr lang="en-US" altLang="zh-CN" b="1" dirty="0">
                <a:latin typeface="华文仿宋" panose="02010600040101010101" pitchFamily="2" charset="-122"/>
                <a:ea typeface="华文仿宋" panose="02010600040101010101" pitchFamily="2" charset="-122"/>
              </a:rPr>
              <a:t>M</a:t>
            </a:r>
          </a:p>
          <a:p>
            <a:pPr marL="342900" indent="-342900" algn="l" eaLnBrk="1" hangingPunct="1">
              <a:spcBef>
                <a:spcPct val="50000"/>
              </a:spcBef>
              <a:buFont typeface="Arial" panose="020B0604020202020204" pitchFamily="34" charset="0"/>
              <a:buChar char="•"/>
            </a:pPr>
            <a:r>
              <a:rPr lang="en-US" altLang="zh-CN" b="1" dirty="0" err="1">
                <a:latin typeface="华文仿宋" panose="02010600040101010101" pitchFamily="2" charset="-122"/>
                <a:ea typeface="华文仿宋" panose="02010600040101010101" pitchFamily="2" charset="-122"/>
              </a:rPr>
              <a:t>PrintSMatrix</a:t>
            </a:r>
            <a:r>
              <a:rPr lang="en-US" altLang="zh-CN" b="1" dirty="0">
                <a:latin typeface="华文仿宋" panose="02010600040101010101" pitchFamily="2" charset="-122"/>
                <a:ea typeface="华文仿宋" panose="02010600040101010101" pitchFamily="2" charset="-122"/>
              </a:rPr>
              <a:t>(M)      </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初始条件</a:t>
            </a:r>
            <a:r>
              <a:rPr lang="zh-CN" altLang="en-US" b="1" dirty="0">
                <a:solidFill>
                  <a:srgbClr val="800000"/>
                </a:solidFill>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存在</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操作</a:t>
            </a:r>
            <a:r>
              <a:rPr lang="zh-CN" altLang="en-US" b="1" dirty="0">
                <a:solidFill>
                  <a:srgbClr val="800000"/>
                </a:solidFill>
                <a:latin typeface="华文仿宋" panose="02010600040101010101" pitchFamily="2" charset="-122"/>
                <a:ea typeface="华文仿宋" panose="02010600040101010101" pitchFamily="2" charset="-122"/>
              </a:rPr>
              <a:t>结果：</a:t>
            </a:r>
            <a:r>
              <a:rPr lang="zh-CN" altLang="en-US" b="1" dirty="0">
                <a:latin typeface="华文仿宋" panose="02010600040101010101" pitchFamily="2" charset="-122"/>
                <a:ea typeface="华文仿宋" panose="02010600040101010101" pitchFamily="2" charset="-122"/>
              </a:rPr>
              <a:t>输出稀疏矩阵</a:t>
            </a:r>
            <a:r>
              <a:rPr lang="en-US" altLang="zh-CN" b="1" dirty="0" smtClean="0">
                <a:latin typeface="华文仿宋" panose="02010600040101010101" pitchFamily="2" charset="-122"/>
                <a:ea typeface="华文仿宋" panose="02010600040101010101" pitchFamily="2" charset="-122"/>
              </a:rPr>
              <a:t>M</a:t>
            </a:r>
            <a:endParaRPr lang="en-US" altLang="zh-CN" b="1" dirty="0">
              <a:latin typeface="华文仿宋" panose="02010600040101010101" pitchFamily="2" charset="-122"/>
              <a:ea typeface="华文仿宋" panose="02010600040101010101" pitchFamily="2" charset="-122"/>
            </a:endParaRPr>
          </a:p>
        </p:txBody>
      </p:sp>
      <p:sp>
        <p:nvSpPr>
          <p:cNvPr id="4" name="Rectangle 2"/>
          <p:cNvSpPr>
            <a:spLocks noChangeArrowheads="1"/>
          </p:cNvSpPr>
          <p:nvPr/>
        </p:nvSpPr>
        <p:spPr bwMode="auto">
          <a:xfrm>
            <a:off x="363196" y="171533"/>
            <a:ext cx="8001000" cy="6080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稀疏矩阵的基本运算</a:t>
            </a:r>
            <a:endPar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endParaRPr>
          </a:p>
        </p:txBody>
      </p:sp>
    </p:spTree>
    <p:extLst>
      <p:ext uri="{BB962C8B-B14F-4D97-AF65-F5344CB8AC3E}">
        <p14:creationId xmlns:p14="http://schemas.microsoft.com/office/powerpoint/2010/main" val="1720465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603191" y="1051132"/>
            <a:ext cx="788278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l" eaLnBrk="1" hangingPunct="1">
              <a:spcBef>
                <a:spcPct val="50000"/>
              </a:spcBef>
              <a:buFont typeface="Arial" panose="020B0604020202020204" pitchFamily="34" charset="0"/>
              <a:buChar char="•"/>
            </a:pPr>
            <a:r>
              <a:rPr lang="en-US" altLang="zh-CN" b="1" dirty="0" err="1">
                <a:latin typeface="华文仿宋" panose="02010600040101010101" pitchFamily="2" charset="-122"/>
                <a:ea typeface="华文仿宋" panose="02010600040101010101" pitchFamily="2" charset="-122"/>
              </a:rPr>
              <a:t>CopySMatrix</a:t>
            </a:r>
            <a:r>
              <a:rPr lang="en-US" altLang="zh-CN" b="1" dirty="0">
                <a:latin typeface="华文仿宋" panose="02010600040101010101" pitchFamily="2" charset="-122"/>
                <a:ea typeface="华文仿宋" panose="02010600040101010101" pitchFamily="2" charset="-122"/>
              </a:rPr>
              <a:t>(M,&amp;T)   </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初始条件</a:t>
            </a:r>
            <a:r>
              <a:rPr lang="zh-CN" altLang="en-US" b="1" dirty="0">
                <a:solidFill>
                  <a:srgbClr val="800000"/>
                </a:solidFill>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存在</a:t>
            </a:r>
          </a:p>
          <a:p>
            <a:pPr marL="1085850" lvl="1" indent="-342900" algn="l" eaLnBrk="1" hangingPunct="1">
              <a:spcBef>
                <a:spcPct val="50000"/>
              </a:spcBef>
              <a:buFont typeface="Arial" panose="020B0604020202020204" pitchFamily="34" charset="0"/>
              <a:buChar char="•"/>
            </a:pPr>
            <a:r>
              <a:rPr lang="zh-CN" altLang="en-US" b="1" dirty="0" smtClean="0">
                <a:solidFill>
                  <a:srgbClr val="800000"/>
                </a:solidFill>
                <a:latin typeface="华文仿宋" panose="02010600040101010101" pitchFamily="2" charset="-122"/>
                <a:ea typeface="华文仿宋" panose="02010600040101010101" pitchFamily="2" charset="-122"/>
              </a:rPr>
              <a:t>操作</a:t>
            </a:r>
            <a:r>
              <a:rPr lang="zh-CN" altLang="en-US" b="1" dirty="0">
                <a:solidFill>
                  <a:srgbClr val="800000"/>
                </a:solidFill>
                <a:latin typeface="华文仿宋" panose="02010600040101010101" pitchFamily="2" charset="-122"/>
                <a:ea typeface="华文仿宋" panose="02010600040101010101" pitchFamily="2" charset="-122"/>
              </a:rPr>
              <a:t>结果：</a:t>
            </a:r>
            <a:r>
              <a:rPr lang="zh-CN" altLang="en-US" b="1" dirty="0">
                <a:latin typeface="华文仿宋" panose="02010600040101010101" pitchFamily="2" charset="-122"/>
                <a:ea typeface="华文仿宋" panose="02010600040101010101" pitchFamily="2" charset="-122"/>
              </a:rPr>
              <a:t>由稀疏矩阵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复制得到</a:t>
            </a:r>
            <a:r>
              <a:rPr lang="en-US" altLang="zh-CN" b="1" dirty="0" smtClean="0">
                <a:latin typeface="华文仿宋" panose="02010600040101010101" pitchFamily="2" charset="-122"/>
                <a:ea typeface="华文仿宋" panose="02010600040101010101" pitchFamily="2" charset="-122"/>
              </a:rPr>
              <a:t>T</a:t>
            </a:r>
          </a:p>
          <a:p>
            <a:pPr marL="342900" indent="-342900" algn="l" eaLnBrk="1" hangingPunct="1">
              <a:spcBef>
                <a:spcPct val="50000"/>
              </a:spcBef>
              <a:buFont typeface="Arial" panose="020B0604020202020204" pitchFamily="34" charset="0"/>
              <a:buChar char="•"/>
            </a:pPr>
            <a:r>
              <a:rPr lang="en-US" altLang="zh-CN" b="1" dirty="0" err="1" smtClean="0">
                <a:latin typeface="华文仿宋" panose="02010600040101010101" pitchFamily="2" charset="-122"/>
                <a:ea typeface="华文仿宋" panose="02010600040101010101" pitchFamily="2" charset="-122"/>
              </a:rPr>
              <a:t>AddSMatrix</a:t>
            </a:r>
            <a:r>
              <a:rPr lang="en-US" altLang="zh-CN" b="1" dirty="0" smtClean="0">
                <a:latin typeface="华文仿宋" panose="02010600040101010101" pitchFamily="2" charset="-122"/>
                <a:ea typeface="华文仿宋" panose="02010600040101010101" pitchFamily="2" charset="-122"/>
              </a:rPr>
              <a:t>(M,N</a:t>
            </a:r>
            <a:r>
              <a:rPr lang="en-US" altLang="zh-CN" b="1" dirty="0">
                <a:latin typeface="华文仿宋" panose="02010600040101010101" pitchFamily="2" charset="-122"/>
                <a:ea typeface="华文仿宋" panose="02010600040101010101" pitchFamily="2" charset="-122"/>
              </a:rPr>
              <a:t>,&amp;Q)   </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初始条件：</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N</a:t>
            </a:r>
            <a:r>
              <a:rPr lang="zh-CN" altLang="en-US" b="1" dirty="0">
                <a:latin typeface="华文仿宋" panose="02010600040101010101" pitchFamily="2" charset="-122"/>
                <a:ea typeface="华文仿宋" panose="02010600040101010101" pitchFamily="2" charset="-122"/>
              </a:rPr>
              <a:t>的行数与列数对应相等</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操作结果：</a:t>
            </a:r>
            <a:r>
              <a:rPr lang="zh-CN" altLang="en-US" b="1" dirty="0">
                <a:latin typeface="华文仿宋" panose="02010600040101010101" pitchFamily="2" charset="-122"/>
                <a:ea typeface="华文仿宋" panose="02010600040101010101" pitchFamily="2" charset="-122"/>
              </a:rPr>
              <a:t>求稀疏矩阵的和</a:t>
            </a:r>
            <a:r>
              <a:rPr lang="en-US" altLang="zh-CN" b="1" dirty="0">
                <a:latin typeface="华文仿宋" panose="02010600040101010101" pitchFamily="2" charset="-122"/>
                <a:ea typeface="华文仿宋" panose="02010600040101010101" pitchFamily="2" charset="-122"/>
              </a:rPr>
              <a:t>Q=M+N</a:t>
            </a:r>
          </a:p>
          <a:p>
            <a:pPr marL="342900" indent="-342900" algn="l" eaLnBrk="1" hangingPunct="1">
              <a:spcBef>
                <a:spcPct val="50000"/>
              </a:spcBef>
              <a:buFont typeface="Arial" panose="020B0604020202020204" pitchFamily="34" charset="0"/>
              <a:buChar char="•"/>
            </a:pPr>
            <a:r>
              <a:rPr lang="en-US" altLang="zh-CN" b="1" dirty="0" err="1">
                <a:latin typeface="华文仿宋" panose="02010600040101010101" pitchFamily="2" charset="-122"/>
                <a:ea typeface="华文仿宋" panose="02010600040101010101" pitchFamily="2" charset="-122"/>
              </a:rPr>
              <a:t>SubSMatrix</a:t>
            </a:r>
            <a:r>
              <a:rPr lang="en-US" altLang="zh-CN" b="1" dirty="0">
                <a:latin typeface="华文仿宋" panose="02010600040101010101" pitchFamily="2" charset="-122"/>
                <a:ea typeface="华文仿宋" panose="02010600040101010101" pitchFamily="2" charset="-122"/>
              </a:rPr>
              <a:t>(M,N,&amp;Q) </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初始条件：</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N</a:t>
            </a:r>
            <a:r>
              <a:rPr lang="zh-CN" altLang="en-US" b="1" dirty="0">
                <a:latin typeface="华文仿宋" panose="02010600040101010101" pitchFamily="2" charset="-122"/>
                <a:ea typeface="华文仿宋" panose="02010600040101010101" pitchFamily="2" charset="-122"/>
              </a:rPr>
              <a:t>的行数与列数对应相等</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操作结果：</a:t>
            </a:r>
            <a:r>
              <a:rPr lang="zh-CN" altLang="en-US" b="1" dirty="0">
                <a:latin typeface="华文仿宋" panose="02010600040101010101" pitchFamily="2" charset="-122"/>
                <a:ea typeface="华文仿宋" panose="02010600040101010101" pitchFamily="2" charset="-122"/>
              </a:rPr>
              <a:t>求稀疏矩阵的差</a:t>
            </a:r>
            <a:r>
              <a:rPr lang="en-US" altLang="zh-CN" b="1" dirty="0" smtClean="0">
                <a:latin typeface="华文仿宋" panose="02010600040101010101" pitchFamily="2" charset="-122"/>
                <a:ea typeface="华文仿宋" panose="02010600040101010101" pitchFamily="2" charset="-122"/>
              </a:rPr>
              <a:t>Q=M-N</a:t>
            </a:r>
            <a:endParaRPr lang="en-US" altLang="zh-CN"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302005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48469" y="1392964"/>
            <a:ext cx="749822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l" eaLnBrk="1" hangingPunct="1">
              <a:spcBef>
                <a:spcPct val="50000"/>
              </a:spcBef>
              <a:buFont typeface="Arial" panose="020B0604020202020204" pitchFamily="34" charset="0"/>
              <a:buChar char="•"/>
            </a:pPr>
            <a:r>
              <a:rPr lang="en-US" altLang="zh-CN" b="1" dirty="0" err="1" smtClean="0">
                <a:latin typeface="华文仿宋" panose="02010600040101010101" pitchFamily="2" charset="-122"/>
                <a:ea typeface="华文仿宋" panose="02010600040101010101" pitchFamily="2" charset="-122"/>
              </a:rPr>
              <a:t>MultSMatrix</a:t>
            </a:r>
            <a:r>
              <a:rPr lang="en-US" altLang="zh-CN" b="1" dirty="0" smtClean="0">
                <a:latin typeface="华文仿宋" panose="02010600040101010101" pitchFamily="2" charset="-122"/>
                <a:ea typeface="华文仿宋" panose="02010600040101010101" pitchFamily="2" charset="-122"/>
              </a:rPr>
              <a:t>(M,N</a:t>
            </a:r>
            <a:r>
              <a:rPr lang="en-US" altLang="zh-CN" b="1" dirty="0">
                <a:latin typeface="华文仿宋" panose="02010600040101010101" pitchFamily="2" charset="-122"/>
                <a:ea typeface="华文仿宋" panose="02010600040101010101" pitchFamily="2" charset="-122"/>
              </a:rPr>
              <a:t>,&amp;Q)</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初始条件：</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的列数等于</a:t>
            </a:r>
            <a:r>
              <a:rPr lang="en-US" altLang="zh-CN" b="1" dirty="0">
                <a:latin typeface="华文仿宋" panose="02010600040101010101" pitchFamily="2" charset="-122"/>
                <a:ea typeface="华文仿宋" panose="02010600040101010101" pitchFamily="2" charset="-122"/>
              </a:rPr>
              <a:t>N</a:t>
            </a:r>
            <a:r>
              <a:rPr lang="zh-CN" altLang="en-US" b="1" dirty="0">
                <a:latin typeface="华文仿宋" panose="02010600040101010101" pitchFamily="2" charset="-122"/>
                <a:ea typeface="华文仿宋" panose="02010600040101010101" pitchFamily="2" charset="-122"/>
              </a:rPr>
              <a:t>的行数</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操作结果：</a:t>
            </a:r>
            <a:r>
              <a:rPr lang="zh-CN" altLang="en-US" b="1" dirty="0">
                <a:latin typeface="华文仿宋" panose="02010600040101010101" pitchFamily="2" charset="-122"/>
                <a:ea typeface="华文仿宋" panose="02010600040101010101" pitchFamily="2" charset="-122"/>
              </a:rPr>
              <a:t>求稀疏矩阵的乘积</a:t>
            </a:r>
            <a:r>
              <a:rPr lang="en-US" altLang="zh-CN" b="1" dirty="0">
                <a:latin typeface="华文仿宋" panose="02010600040101010101" pitchFamily="2" charset="-122"/>
                <a:ea typeface="华文仿宋" panose="02010600040101010101" pitchFamily="2" charset="-122"/>
              </a:rPr>
              <a:t>Q=M*N</a:t>
            </a:r>
          </a:p>
          <a:p>
            <a:pPr marL="342900" indent="-342900" algn="l" eaLnBrk="1" hangingPunct="1">
              <a:spcBef>
                <a:spcPct val="50000"/>
              </a:spcBef>
              <a:buFont typeface="Arial" panose="020B0604020202020204" pitchFamily="34" charset="0"/>
              <a:buChar char="•"/>
            </a:pPr>
            <a:r>
              <a:rPr lang="en-US" altLang="zh-CN" b="1" dirty="0" err="1">
                <a:latin typeface="华文仿宋" panose="02010600040101010101" pitchFamily="2" charset="-122"/>
                <a:ea typeface="华文仿宋" panose="02010600040101010101" pitchFamily="2" charset="-122"/>
              </a:rPr>
              <a:t>TransSMatrix</a:t>
            </a:r>
            <a:r>
              <a:rPr lang="en-US" altLang="zh-CN" b="1" dirty="0">
                <a:latin typeface="华文仿宋" panose="02010600040101010101" pitchFamily="2" charset="-122"/>
                <a:ea typeface="华文仿宋" panose="02010600040101010101" pitchFamily="2" charset="-122"/>
              </a:rPr>
              <a:t>(M,&amp;T)</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初始条件：</a:t>
            </a:r>
            <a:r>
              <a:rPr lang="zh-CN" altLang="en-US" b="1" dirty="0">
                <a:latin typeface="华文仿宋" panose="02010600040101010101" pitchFamily="2" charset="-122"/>
                <a:ea typeface="华文仿宋" panose="02010600040101010101" pitchFamily="2" charset="-122"/>
              </a:rPr>
              <a:t>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存在</a:t>
            </a:r>
          </a:p>
          <a:p>
            <a:pPr marL="1085850" lvl="1" indent="-342900" algn="l" eaLnBrk="1" hangingPunct="1">
              <a:spcBef>
                <a:spcPct val="50000"/>
              </a:spcBef>
              <a:buFont typeface="Arial" panose="020B0604020202020204" pitchFamily="34" charset="0"/>
              <a:buChar char="•"/>
            </a:pPr>
            <a:r>
              <a:rPr lang="zh-CN" altLang="en-US" b="1" dirty="0">
                <a:solidFill>
                  <a:srgbClr val="800000"/>
                </a:solidFill>
                <a:latin typeface="华文仿宋" panose="02010600040101010101" pitchFamily="2" charset="-122"/>
                <a:ea typeface="华文仿宋" panose="02010600040101010101" pitchFamily="2" charset="-122"/>
              </a:rPr>
              <a:t>操作结果：</a:t>
            </a:r>
            <a:r>
              <a:rPr lang="zh-CN" altLang="en-US" b="1" dirty="0">
                <a:latin typeface="华文仿宋" panose="02010600040101010101" pitchFamily="2" charset="-122"/>
                <a:ea typeface="华文仿宋" panose="02010600040101010101" pitchFamily="2" charset="-122"/>
              </a:rPr>
              <a:t>求稀疏矩阵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的转置矩阵</a:t>
            </a:r>
            <a:r>
              <a:rPr lang="en-US" altLang="zh-CN" b="1" dirty="0">
                <a:latin typeface="华文仿宋" panose="02010600040101010101" pitchFamily="2" charset="-122"/>
                <a:ea typeface="华文仿宋" panose="02010600040101010101" pitchFamily="2" charset="-122"/>
              </a:rPr>
              <a:t>T</a:t>
            </a:r>
          </a:p>
          <a:p>
            <a:pPr marL="342900" indent="-342900" algn="l" eaLnBrk="1" hangingPunct="1">
              <a:spcBef>
                <a:spcPct val="50000"/>
              </a:spcBef>
              <a:buFont typeface="Arial" panose="020B0604020202020204" pitchFamily="34" charset="0"/>
              <a:buChar char="•"/>
            </a:pPr>
            <a:endParaRPr lang="en-US" altLang="zh-CN"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969729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306758" y="217621"/>
            <a:ext cx="8459788" cy="5344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稀疏矩阵的</a:t>
            </a:r>
            <a:r>
              <a:rPr lang="zh-CN" altLang="en-US" dirty="0" smtClean="0"/>
              <a:t>存储     </a:t>
            </a:r>
            <a:endParaRPr lang="en-US" altLang="zh-CN" dirty="0"/>
          </a:p>
        </p:txBody>
      </p:sp>
      <p:sp>
        <p:nvSpPr>
          <p:cNvPr id="16389" name="Text Box 5"/>
          <p:cNvSpPr txBox="1">
            <a:spLocks noChangeArrowheads="1"/>
          </p:cNvSpPr>
          <p:nvPr/>
        </p:nvSpPr>
        <p:spPr bwMode="auto">
          <a:xfrm>
            <a:off x="629294" y="1179445"/>
            <a:ext cx="7814716" cy="349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ts val="5300"/>
              </a:lnSpc>
            </a:pPr>
            <a:r>
              <a:rPr lang="zh-CN" altLang="en-US" sz="3200" b="1" dirty="0">
                <a:latin typeface="华文仿宋" panose="02010600040101010101" pitchFamily="2" charset="-122"/>
                <a:ea typeface="华文仿宋" panose="02010600040101010101" pitchFamily="2" charset="-122"/>
              </a:rPr>
              <a:t>以常规方法，即以二维数组</a:t>
            </a:r>
            <a:r>
              <a:rPr lang="zh-CN" altLang="en-US" sz="3200" b="1" dirty="0" smtClean="0">
                <a:latin typeface="华文仿宋" panose="02010600040101010101" pitchFamily="2" charset="-122"/>
                <a:ea typeface="华文仿宋" panose="02010600040101010101" pitchFamily="2" charset="-122"/>
              </a:rPr>
              <a:t>表示高</a:t>
            </a:r>
            <a:r>
              <a:rPr lang="zh-CN" altLang="en-US" sz="3200" b="1" dirty="0">
                <a:latin typeface="华文仿宋" panose="02010600040101010101" pitchFamily="2" charset="-122"/>
                <a:ea typeface="华文仿宋" panose="02010600040101010101" pitchFamily="2" charset="-122"/>
              </a:rPr>
              <a:t>阶的稀疏矩阵时产生的问题</a:t>
            </a:r>
            <a:r>
              <a:rPr lang="en-US" altLang="zh-CN" sz="3200" b="1" dirty="0" smtClean="0">
                <a:latin typeface="华文仿宋" panose="02010600040101010101" pitchFamily="2" charset="-122"/>
                <a:ea typeface="华文仿宋" panose="02010600040101010101" pitchFamily="2" charset="-122"/>
              </a:rPr>
              <a:t>:</a:t>
            </a:r>
            <a:endParaRPr lang="en-US" altLang="zh-CN" sz="3200" b="1" dirty="0" smtClean="0">
              <a:solidFill>
                <a:srgbClr val="800080"/>
              </a:solidFill>
              <a:latin typeface="华文仿宋" panose="02010600040101010101" pitchFamily="2" charset="-122"/>
              <a:ea typeface="华文仿宋" panose="02010600040101010101" pitchFamily="2" charset="-122"/>
            </a:endParaRPr>
          </a:p>
          <a:p>
            <a:pPr marL="457200" indent="-457200" algn="l" eaLnBrk="1" hangingPunct="1">
              <a:lnSpc>
                <a:spcPts val="5300"/>
              </a:lnSpc>
              <a:buFont typeface="Arial" panose="020B0604020202020204" pitchFamily="34" charset="0"/>
              <a:buChar char="•"/>
            </a:pPr>
            <a:r>
              <a:rPr lang="zh-CN" altLang="en-US" sz="3200" b="1" dirty="0" smtClean="0">
                <a:solidFill>
                  <a:srgbClr val="800080"/>
                </a:solidFill>
                <a:latin typeface="华文仿宋" panose="02010600040101010101" pitchFamily="2" charset="-122"/>
                <a:ea typeface="华文仿宋" panose="02010600040101010101" pitchFamily="2" charset="-122"/>
              </a:rPr>
              <a:t>零</a:t>
            </a:r>
            <a:r>
              <a:rPr lang="zh-CN" altLang="en-US" sz="3200" b="1" dirty="0">
                <a:solidFill>
                  <a:srgbClr val="800080"/>
                </a:solidFill>
                <a:latin typeface="华文仿宋" panose="02010600040101010101" pitchFamily="2" charset="-122"/>
                <a:ea typeface="华文仿宋" panose="02010600040101010101" pitchFamily="2" charset="-122"/>
              </a:rPr>
              <a:t>值元素占了很大空间</a:t>
            </a:r>
            <a:r>
              <a:rPr lang="en-US" altLang="zh-CN" sz="3200" b="1" dirty="0" smtClean="0">
                <a:solidFill>
                  <a:srgbClr val="800080"/>
                </a:solidFill>
                <a:latin typeface="华文仿宋" panose="02010600040101010101" pitchFamily="2" charset="-122"/>
                <a:ea typeface="华文仿宋" panose="02010600040101010101" pitchFamily="2" charset="-122"/>
              </a:rPr>
              <a:t>;</a:t>
            </a:r>
          </a:p>
          <a:p>
            <a:pPr marL="457200" indent="-457200" algn="l" eaLnBrk="1" hangingPunct="1">
              <a:lnSpc>
                <a:spcPts val="5300"/>
              </a:lnSpc>
              <a:buFont typeface="Arial" panose="020B0604020202020204" pitchFamily="34" charset="0"/>
              <a:buChar char="•"/>
            </a:pPr>
            <a:r>
              <a:rPr lang="zh-CN" altLang="en-US" sz="3200" b="1" dirty="0" smtClean="0">
                <a:solidFill>
                  <a:srgbClr val="800080"/>
                </a:solidFill>
                <a:latin typeface="华文仿宋" panose="02010600040101010101" pitchFamily="2" charset="-122"/>
                <a:ea typeface="华文仿宋" panose="02010600040101010101" pitchFamily="2" charset="-122"/>
              </a:rPr>
              <a:t>计算</a:t>
            </a:r>
            <a:r>
              <a:rPr lang="zh-CN" altLang="en-US" sz="3200" b="1" dirty="0">
                <a:solidFill>
                  <a:srgbClr val="800080"/>
                </a:solidFill>
                <a:latin typeface="华文仿宋" panose="02010600040101010101" pitchFamily="2" charset="-122"/>
                <a:ea typeface="华文仿宋" panose="02010600040101010101" pitchFamily="2" charset="-122"/>
              </a:rPr>
              <a:t>中进行了很多和零值的运算，</a:t>
            </a:r>
          </a:p>
          <a:p>
            <a:pPr algn="l" eaLnBrk="1" hangingPunct="1">
              <a:lnSpc>
                <a:spcPts val="5300"/>
              </a:lnSpc>
            </a:pPr>
            <a:r>
              <a:rPr lang="zh-CN" altLang="en-US" sz="3200" b="1" dirty="0">
                <a:solidFill>
                  <a:srgbClr val="800080"/>
                </a:solidFill>
                <a:latin typeface="华文仿宋" panose="02010600040101010101" pitchFamily="2" charset="-122"/>
                <a:ea typeface="华文仿宋" panose="02010600040101010101" pitchFamily="2" charset="-122"/>
              </a:rPr>
              <a:t>     遇除法，还需判别除数是否为零</a:t>
            </a:r>
            <a:r>
              <a:rPr lang="zh-CN" altLang="en-US" sz="2800" b="1" dirty="0" smtClean="0">
                <a:solidFill>
                  <a:srgbClr val="800080"/>
                </a:solidFill>
                <a:latin typeface="华文仿宋" panose="02010600040101010101" pitchFamily="2" charset="-122"/>
                <a:ea typeface="华文仿宋" panose="02010600040101010101" pitchFamily="2" charset="-122"/>
              </a:rPr>
              <a:t>。</a:t>
            </a:r>
            <a:endParaRPr lang="zh-CN" altLang="en-US" sz="36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31719507"/>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slide(fromLeft)">
                                      <p:cBhvr>
                                        <p:cTn id="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3"/>
          <p:cNvSpPr txBox="1">
            <a:spLocks noChangeArrowheads="1"/>
          </p:cNvSpPr>
          <p:nvPr/>
        </p:nvSpPr>
        <p:spPr bwMode="auto">
          <a:xfrm>
            <a:off x="308984" y="180219"/>
            <a:ext cx="3262432"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解决问题的原则</a:t>
            </a:r>
            <a:r>
              <a:rPr lang="en-US" altLang="zh-CN" dirty="0"/>
              <a:t>:</a:t>
            </a:r>
          </a:p>
        </p:txBody>
      </p:sp>
      <p:sp>
        <p:nvSpPr>
          <p:cNvPr id="17413" name="Text Box 5"/>
          <p:cNvSpPr txBox="1">
            <a:spLocks noChangeArrowheads="1"/>
          </p:cNvSpPr>
          <p:nvPr/>
        </p:nvSpPr>
        <p:spPr bwMode="auto">
          <a:xfrm>
            <a:off x="604631" y="1279318"/>
            <a:ext cx="8021637"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ct val="11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尽可能</a:t>
            </a:r>
            <a:r>
              <a:rPr lang="zh-CN" altLang="en-US" sz="3200" b="1" dirty="0">
                <a:solidFill>
                  <a:srgbClr val="FF0000"/>
                </a:solidFill>
                <a:latin typeface="华文仿宋" panose="02010600040101010101" pitchFamily="2" charset="-122"/>
                <a:ea typeface="华文仿宋" panose="02010600040101010101" pitchFamily="2" charset="-122"/>
              </a:rPr>
              <a:t>少存</a:t>
            </a:r>
            <a:r>
              <a:rPr lang="zh-CN" altLang="en-US" sz="3200" b="1" dirty="0">
                <a:latin typeface="华文仿宋" panose="02010600040101010101" pitchFamily="2" charset="-122"/>
                <a:ea typeface="华文仿宋" panose="02010600040101010101" pitchFamily="2" charset="-122"/>
              </a:rPr>
              <a:t>或不存</a:t>
            </a:r>
            <a:r>
              <a:rPr lang="zh-CN" altLang="en-US" sz="3200" b="1" dirty="0">
                <a:solidFill>
                  <a:srgbClr val="FF0000"/>
                </a:solidFill>
                <a:latin typeface="华文仿宋" panose="02010600040101010101" pitchFamily="2" charset="-122"/>
                <a:ea typeface="华文仿宋" panose="02010600040101010101" pitchFamily="2" charset="-122"/>
              </a:rPr>
              <a:t>零值</a:t>
            </a:r>
            <a:r>
              <a:rPr lang="zh-CN" altLang="en-US" sz="3200" b="1" dirty="0" smtClean="0">
                <a:latin typeface="华文仿宋" panose="02010600040101010101" pitchFamily="2" charset="-122"/>
                <a:ea typeface="华文仿宋" panose="02010600040101010101" pitchFamily="2" charset="-122"/>
              </a:rPr>
              <a:t>元素</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ct val="11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尽可能</a:t>
            </a:r>
            <a:r>
              <a:rPr lang="zh-CN" altLang="en-US" sz="3200" b="1" dirty="0">
                <a:solidFill>
                  <a:srgbClr val="FF0000"/>
                </a:solidFill>
                <a:latin typeface="华文仿宋" panose="02010600040101010101" pitchFamily="2" charset="-122"/>
                <a:ea typeface="华文仿宋" panose="02010600040101010101" pitchFamily="2" charset="-122"/>
              </a:rPr>
              <a:t>减少</a:t>
            </a:r>
            <a:r>
              <a:rPr lang="zh-CN" altLang="en-US" sz="3200" b="1" dirty="0">
                <a:latin typeface="华文仿宋" panose="02010600040101010101" pitchFamily="2" charset="-122"/>
                <a:ea typeface="华文仿宋" panose="02010600040101010101" pitchFamily="2" charset="-122"/>
              </a:rPr>
              <a:t>没有实际意义的</a:t>
            </a:r>
            <a:r>
              <a:rPr lang="zh-CN" altLang="en-US" sz="3200" b="1" dirty="0" smtClean="0">
                <a:solidFill>
                  <a:srgbClr val="FF0000"/>
                </a:solidFill>
                <a:latin typeface="华文仿宋" panose="02010600040101010101" pitchFamily="2" charset="-122"/>
                <a:ea typeface="华文仿宋" panose="02010600040101010101" pitchFamily="2" charset="-122"/>
              </a:rPr>
              <a:t>运算</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ct val="11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操作方便</a:t>
            </a:r>
            <a:endParaRPr lang="zh-CN" altLang="en-US" sz="3200" b="1" dirty="0">
              <a:latin typeface="华文仿宋" panose="02010600040101010101" pitchFamily="2" charset="-122"/>
              <a:ea typeface="华文仿宋" panose="02010600040101010101" pitchFamily="2" charset="-122"/>
            </a:endParaRPr>
          </a:p>
          <a:p>
            <a:pPr marL="1200150" lvl="1" indent="-457200" algn="l" eaLnBrk="1" hangingPunct="1">
              <a:lnSpc>
                <a:spcPct val="110000"/>
              </a:lnSpc>
              <a:spcBef>
                <a:spcPct val="30000"/>
              </a:spcBef>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能</a:t>
            </a:r>
            <a:r>
              <a:rPr lang="zh-CN" altLang="en-US" sz="3200" b="1" dirty="0">
                <a:latin typeface="华文仿宋" panose="02010600040101010101" pitchFamily="2" charset="-122"/>
                <a:ea typeface="华文仿宋" panose="02010600040101010101" pitchFamily="2" charset="-122"/>
              </a:rPr>
              <a:t>尽可能快地找到与下标值</a:t>
            </a:r>
            <a:r>
              <a:rPr lang="en-US" altLang="zh-CN" sz="3200" b="1" dirty="0">
                <a:latin typeface="华文仿宋" panose="02010600040101010101" pitchFamily="2" charset="-122"/>
                <a:ea typeface="华文仿宋" panose="02010600040101010101" pitchFamily="2" charset="-122"/>
              </a:rPr>
              <a:t>(</a:t>
            </a:r>
            <a:r>
              <a:rPr lang="en-US" altLang="zh-CN" sz="3200" b="1" dirty="0" err="1">
                <a:latin typeface="华文仿宋" panose="02010600040101010101" pitchFamily="2" charset="-122"/>
                <a:ea typeface="华文仿宋" panose="02010600040101010101" pitchFamily="2" charset="-122"/>
              </a:rPr>
              <a:t>i</a:t>
            </a:r>
            <a:r>
              <a:rPr lang="zh-CN" altLang="en-US" sz="3200" b="1" dirty="0">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j)</a:t>
            </a:r>
            <a:r>
              <a:rPr lang="zh-CN" altLang="en-US" sz="3200" b="1" dirty="0">
                <a:latin typeface="华文仿宋" panose="02010600040101010101" pitchFamily="2" charset="-122"/>
                <a:ea typeface="华文仿宋" panose="02010600040101010101" pitchFamily="2" charset="-122"/>
              </a:rPr>
              <a:t>对应的元素；</a:t>
            </a:r>
          </a:p>
          <a:p>
            <a:pPr marL="1200150" lvl="1" indent="-457200" algn="l" eaLnBrk="1" hangingPunct="1">
              <a:lnSpc>
                <a:spcPct val="11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能</a:t>
            </a:r>
            <a:r>
              <a:rPr lang="zh-CN" altLang="en-US" sz="3200" b="1" dirty="0">
                <a:latin typeface="华文仿宋" panose="02010600040101010101" pitchFamily="2" charset="-122"/>
                <a:ea typeface="华文仿宋" panose="02010600040101010101" pitchFamily="2" charset="-122"/>
              </a:rPr>
              <a:t>尽可能快地找到同一行或同一列</a:t>
            </a:r>
            <a:r>
              <a:rPr lang="zh-CN" altLang="en-US" sz="3200" b="1" dirty="0" smtClean="0">
                <a:latin typeface="华文仿宋" panose="02010600040101010101" pitchFamily="2" charset="-122"/>
                <a:ea typeface="华文仿宋" panose="02010600040101010101" pitchFamily="2" charset="-122"/>
              </a:rPr>
              <a:t>的非</a:t>
            </a:r>
            <a:r>
              <a:rPr lang="zh-CN" altLang="en-US" sz="3200" b="1" dirty="0">
                <a:latin typeface="华文仿宋" panose="02010600040101010101" pitchFamily="2" charset="-122"/>
                <a:ea typeface="华文仿宋" panose="02010600040101010101" pitchFamily="2" charset="-122"/>
              </a:rPr>
              <a:t>零值元。</a:t>
            </a:r>
          </a:p>
        </p:txBody>
      </p:sp>
    </p:spTree>
    <p:extLst>
      <p:ext uri="{BB962C8B-B14F-4D97-AF65-F5344CB8AC3E}">
        <p14:creationId xmlns:p14="http://schemas.microsoft.com/office/powerpoint/2010/main" val="4174844412"/>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strips(downRight)">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385925" y="264910"/>
            <a:ext cx="3877985"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稀疏矩阵的存储方法</a:t>
            </a:r>
          </a:p>
        </p:txBody>
      </p:sp>
      <p:grpSp>
        <p:nvGrpSpPr>
          <p:cNvPr id="2" name="组合 1"/>
          <p:cNvGrpSpPr/>
          <p:nvPr/>
        </p:nvGrpSpPr>
        <p:grpSpPr>
          <a:xfrm>
            <a:off x="884489" y="1128758"/>
            <a:ext cx="7029450" cy="4633913"/>
            <a:chOff x="1046859" y="1103120"/>
            <a:chExt cx="7029450" cy="4633913"/>
          </a:xfrm>
        </p:grpSpPr>
        <p:sp>
          <p:nvSpPr>
            <p:cNvPr id="30724" name="Text Box 3"/>
            <p:cNvSpPr txBox="1">
              <a:spLocks noChangeArrowheads="1"/>
            </p:cNvSpPr>
            <p:nvPr/>
          </p:nvSpPr>
          <p:spPr bwMode="auto">
            <a:xfrm>
              <a:off x="1046859" y="195560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顺序存储</a:t>
              </a:r>
            </a:p>
          </p:txBody>
        </p:sp>
        <p:sp>
          <p:nvSpPr>
            <p:cNvPr id="30725" name="Text Box 4"/>
            <p:cNvSpPr txBox="1">
              <a:spLocks noChangeArrowheads="1"/>
            </p:cNvSpPr>
            <p:nvPr/>
          </p:nvSpPr>
          <p:spPr bwMode="auto">
            <a:xfrm>
              <a:off x="1046859" y="4073333"/>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链接存储</a:t>
              </a:r>
            </a:p>
          </p:txBody>
        </p:sp>
        <p:sp>
          <p:nvSpPr>
            <p:cNvPr id="30726" name="Text Box 5"/>
            <p:cNvSpPr txBox="1">
              <a:spLocks noChangeArrowheads="1"/>
            </p:cNvSpPr>
            <p:nvPr/>
          </p:nvSpPr>
          <p:spPr bwMode="auto">
            <a:xfrm>
              <a:off x="1046859" y="521792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散列存储</a:t>
              </a:r>
            </a:p>
          </p:txBody>
        </p:sp>
        <p:sp>
          <p:nvSpPr>
            <p:cNvPr id="30727" name="Text Box 6"/>
            <p:cNvSpPr txBox="1">
              <a:spLocks noChangeArrowheads="1"/>
            </p:cNvSpPr>
            <p:nvPr/>
          </p:nvSpPr>
          <p:spPr bwMode="auto">
            <a:xfrm>
              <a:off x="3047109" y="110312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三元组表示法</a:t>
              </a:r>
            </a:p>
          </p:txBody>
        </p:sp>
        <p:sp>
          <p:nvSpPr>
            <p:cNvPr id="30728" name="Text Box 7"/>
            <p:cNvSpPr txBox="1">
              <a:spLocks noChangeArrowheads="1"/>
            </p:cNvSpPr>
            <p:nvPr/>
          </p:nvSpPr>
          <p:spPr bwMode="auto">
            <a:xfrm>
              <a:off x="3047109" y="224612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带辅助行向量的二元组表示法</a:t>
              </a:r>
            </a:p>
          </p:txBody>
        </p:sp>
        <p:sp>
          <p:nvSpPr>
            <p:cNvPr id="30729" name="Text Box 8"/>
            <p:cNvSpPr txBox="1">
              <a:spLocks noChangeArrowheads="1"/>
            </p:cNvSpPr>
            <p:nvPr/>
          </p:nvSpPr>
          <p:spPr bwMode="auto">
            <a:xfrm>
              <a:off x="3047109" y="346690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带行指针向量的单链表示法</a:t>
              </a:r>
            </a:p>
          </p:txBody>
        </p:sp>
        <p:sp>
          <p:nvSpPr>
            <p:cNvPr id="30730" name="Text Box 9"/>
            <p:cNvSpPr txBox="1">
              <a:spLocks noChangeArrowheads="1"/>
            </p:cNvSpPr>
            <p:nvPr/>
          </p:nvSpPr>
          <p:spPr bwMode="auto">
            <a:xfrm>
              <a:off x="3047109" y="401300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行列表示法（十字链表）</a:t>
              </a:r>
            </a:p>
          </p:txBody>
        </p:sp>
        <p:sp>
          <p:nvSpPr>
            <p:cNvPr id="30731" name="Text Box 10"/>
            <p:cNvSpPr txBox="1">
              <a:spLocks noChangeArrowheads="1"/>
            </p:cNvSpPr>
            <p:nvPr/>
          </p:nvSpPr>
          <p:spPr bwMode="auto">
            <a:xfrm>
              <a:off x="3047109" y="455910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多链表示法（正交表）</a:t>
              </a:r>
            </a:p>
          </p:txBody>
        </p:sp>
        <p:sp>
          <p:nvSpPr>
            <p:cNvPr id="30732" name="AutoShape 11"/>
            <p:cNvSpPr>
              <a:spLocks/>
            </p:cNvSpPr>
            <p:nvPr/>
          </p:nvSpPr>
          <p:spPr bwMode="auto">
            <a:xfrm>
              <a:off x="2647059" y="1376170"/>
              <a:ext cx="228600" cy="1708150"/>
            </a:xfrm>
            <a:prstGeom prst="leftBrace">
              <a:avLst>
                <a:gd name="adj1" fmla="val 622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0733" name="AutoShape 12"/>
            <p:cNvSpPr>
              <a:spLocks/>
            </p:cNvSpPr>
            <p:nvPr/>
          </p:nvSpPr>
          <p:spPr bwMode="auto">
            <a:xfrm>
              <a:off x="2666109" y="3666933"/>
              <a:ext cx="228600" cy="1273175"/>
            </a:xfrm>
            <a:prstGeom prst="leftBrace">
              <a:avLst>
                <a:gd name="adj1" fmla="val 464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0734" name="Text Box 13"/>
            <p:cNvSpPr txBox="1">
              <a:spLocks noChangeArrowheads="1"/>
            </p:cNvSpPr>
            <p:nvPr/>
          </p:nvSpPr>
          <p:spPr bwMode="auto">
            <a:xfrm>
              <a:off x="3056634" y="277317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伪地址表示法</a:t>
              </a:r>
            </a:p>
          </p:txBody>
        </p:sp>
        <p:sp>
          <p:nvSpPr>
            <p:cNvPr id="30735" name="Rectangle 14">
              <a:hlinkClick r:id="rId2" action="ppaction://hlinksldjump"/>
            </p:cNvPr>
            <p:cNvSpPr>
              <a:spLocks noChangeArrowheads="1"/>
            </p:cNvSpPr>
            <p:nvPr/>
          </p:nvSpPr>
          <p:spPr bwMode="auto">
            <a:xfrm>
              <a:off x="3047109" y="1674620"/>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latin typeface="华文仿宋" panose="02010600040101010101" pitchFamily="2" charset="-122"/>
                  <a:ea typeface="华文仿宋" panose="02010600040101010101" pitchFamily="2" charset="-122"/>
                </a:rPr>
                <a:t>行逻辑联接的顺序表</a:t>
              </a:r>
            </a:p>
          </p:txBody>
        </p:sp>
      </p:grpSp>
    </p:spTree>
    <p:extLst>
      <p:ext uri="{BB962C8B-B14F-4D97-AF65-F5344CB8AC3E}">
        <p14:creationId xmlns:p14="http://schemas.microsoft.com/office/powerpoint/2010/main" val="3257131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ＭＳ Ｐゴシック" charset="-128"/>
              </a:rPr>
              <a:t>5.1 </a:t>
            </a:r>
            <a:r>
              <a:rPr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数组的类型定义</a:t>
            </a:r>
            <a:endParaRPr lang="zh-CN" altLang="en-US" sz="3200" dirty="0">
              <a:solidFill>
                <a:srgbClr val="000080"/>
              </a:solidFill>
              <a:latin typeface="黑体" panose="02010609060101010101" pitchFamily="49" charset="-122"/>
              <a:ea typeface="黑体" panose="02010609060101010101" pitchFamily="49" charset="-122"/>
              <a:cs typeface="ＭＳ Ｐゴシック" charset="-128"/>
            </a:endParaRPr>
          </a:p>
        </p:txBody>
      </p:sp>
      <p:sp>
        <p:nvSpPr>
          <p:cNvPr id="7" name="Text Box 4"/>
          <p:cNvSpPr txBox="1">
            <a:spLocks noChangeArrowheads="1"/>
          </p:cNvSpPr>
          <p:nvPr/>
        </p:nvSpPr>
        <p:spPr bwMode="auto">
          <a:xfrm>
            <a:off x="381000" y="1094581"/>
            <a:ext cx="8458200"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ts val="45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数组</a:t>
            </a:r>
            <a:r>
              <a:rPr lang="zh-CN" altLang="en-US" sz="3200" b="1" dirty="0">
                <a:latin typeface="华文仿宋" panose="02010600040101010101" pitchFamily="2" charset="-122"/>
                <a:ea typeface="华文仿宋" panose="02010600040101010101" pitchFamily="2" charset="-122"/>
              </a:rPr>
              <a:t>的</a:t>
            </a:r>
            <a:r>
              <a:rPr lang="zh-CN" altLang="en-US" sz="3200" b="1" dirty="0" smtClean="0">
                <a:latin typeface="华文仿宋" panose="02010600040101010101" pitchFamily="2" charset="-122"/>
                <a:ea typeface="华文仿宋" panose="02010600040101010101" pitchFamily="2" charset="-122"/>
              </a:rPr>
              <a:t>定义</a:t>
            </a:r>
            <a:endParaRPr lang="en-US" altLang="zh-CN" sz="3200" b="1" dirty="0" smtClean="0">
              <a:latin typeface="华文仿宋" panose="02010600040101010101" pitchFamily="2" charset="-122"/>
              <a:ea typeface="华文仿宋" panose="02010600040101010101" pitchFamily="2" charset="-122"/>
            </a:endParaRPr>
          </a:p>
          <a:p>
            <a:pPr marL="914259" lvl="1" indent="-457200" algn="l">
              <a:lnSpc>
                <a:spcPts val="45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数组</a:t>
            </a:r>
            <a:r>
              <a:rPr lang="zh-CN" altLang="en-US" sz="2800" b="1" dirty="0">
                <a:latin typeface="华文仿宋" panose="02010600040101010101" pitchFamily="2" charset="-122"/>
                <a:ea typeface="华文仿宋" panose="02010600040101010101" pitchFamily="2" charset="-122"/>
              </a:rPr>
              <a:t>是</a:t>
            </a:r>
            <a:r>
              <a:rPr lang="zh-CN" altLang="en-US" sz="2800" b="1" dirty="0">
                <a:solidFill>
                  <a:srgbClr val="800000"/>
                </a:solidFill>
                <a:latin typeface="华文仿宋" panose="02010600040101010101" pitchFamily="2" charset="-122"/>
                <a:ea typeface="华文仿宋" panose="02010600040101010101" pitchFamily="2" charset="-122"/>
              </a:rPr>
              <a:t>有限个</a:t>
            </a:r>
            <a:r>
              <a:rPr lang="zh-CN" altLang="en-US" sz="2800" b="1" dirty="0">
                <a:latin typeface="华文仿宋" panose="02010600040101010101" pitchFamily="2" charset="-122"/>
                <a:ea typeface="华文仿宋" panose="02010600040101010101" pitchFamily="2" charset="-122"/>
              </a:rPr>
              <a:t>数据元素的</a:t>
            </a:r>
            <a:r>
              <a:rPr lang="zh-CN" altLang="en-US" sz="2800" b="1" dirty="0">
                <a:solidFill>
                  <a:srgbClr val="800000"/>
                </a:solidFill>
                <a:latin typeface="华文仿宋" panose="02010600040101010101" pitchFamily="2" charset="-122"/>
                <a:ea typeface="华文仿宋" panose="02010600040101010101" pitchFamily="2" charset="-122"/>
              </a:rPr>
              <a:t>集合</a:t>
            </a:r>
            <a:r>
              <a:rPr lang="en-US" altLang="zh-CN" sz="12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marL="914259" lvl="1" indent="-457200" algn="l">
              <a:lnSpc>
                <a:spcPts val="45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数组</a:t>
            </a:r>
            <a:r>
              <a:rPr lang="zh-CN" altLang="en-US" sz="2800" b="1" dirty="0">
                <a:latin typeface="华文仿宋" panose="02010600040101010101" pitchFamily="2" charset="-122"/>
                <a:ea typeface="华文仿宋" panose="02010600040101010101" pitchFamily="2" charset="-122"/>
              </a:rPr>
              <a:t>的所有数组元素具有</a:t>
            </a:r>
            <a:r>
              <a:rPr lang="zh-CN" altLang="en-US" sz="2800" b="1" dirty="0">
                <a:solidFill>
                  <a:srgbClr val="800000"/>
                </a:solidFill>
                <a:latin typeface="华文仿宋" panose="02010600040101010101" pitchFamily="2" charset="-122"/>
                <a:ea typeface="华文仿宋" panose="02010600040101010101" pitchFamily="2" charset="-122"/>
              </a:rPr>
              <a:t>相同特性</a:t>
            </a:r>
            <a:r>
              <a:rPr lang="en-US" altLang="zh-CN" sz="2800" b="1" dirty="0" smtClean="0">
                <a:latin typeface="华文仿宋" panose="02010600040101010101" pitchFamily="2" charset="-122"/>
                <a:ea typeface="华文仿宋" panose="02010600040101010101" pitchFamily="2" charset="-122"/>
              </a:rPr>
              <a:t>;</a:t>
            </a:r>
          </a:p>
          <a:p>
            <a:pPr marL="914259" lvl="1" indent="-457200" algn="l">
              <a:lnSpc>
                <a:spcPts val="45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每个</a:t>
            </a:r>
            <a:r>
              <a:rPr lang="zh-CN" altLang="en-US" sz="2800" b="1" dirty="0">
                <a:latin typeface="华文仿宋" panose="02010600040101010101" pitchFamily="2" charset="-122"/>
                <a:ea typeface="华文仿宋" panose="02010600040101010101" pitchFamily="2" charset="-122"/>
              </a:rPr>
              <a:t>数组元素名由</a:t>
            </a:r>
            <a:r>
              <a:rPr lang="zh-CN" altLang="en-US" sz="2800" b="1" dirty="0">
                <a:solidFill>
                  <a:srgbClr val="FF0000"/>
                </a:solidFill>
                <a:latin typeface="华文仿宋" panose="02010600040101010101" pitchFamily="2" charset="-122"/>
                <a:ea typeface="华文仿宋" panose="02010600040101010101" pitchFamily="2" charset="-122"/>
              </a:rPr>
              <a:t>数组名和下标</a:t>
            </a:r>
            <a:r>
              <a:rPr lang="zh-CN" altLang="en-US" sz="2800" b="1" dirty="0">
                <a:solidFill>
                  <a:srgbClr val="800000"/>
                </a:solidFill>
                <a:latin typeface="华文仿宋" panose="02010600040101010101" pitchFamily="2" charset="-122"/>
                <a:ea typeface="华文仿宋" panose="02010600040101010101" pitchFamily="2" charset="-122"/>
              </a:rPr>
              <a:t>组成</a:t>
            </a:r>
            <a:r>
              <a:rPr lang="en-US" altLang="zh-CN" sz="2800" b="1" dirty="0" smtClean="0">
                <a:latin typeface="华文仿宋" panose="02010600040101010101" pitchFamily="2" charset="-122"/>
                <a:ea typeface="华文仿宋" panose="02010600040101010101" pitchFamily="2" charset="-122"/>
              </a:rPr>
              <a:t>;</a:t>
            </a:r>
          </a:p>
          <a:p>
            <a:pPr marL="914259" lvl="1" indent="-457200" algn="l">
              <a:lnSpc>
                <a:spcPts val="45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每</a:t>
            </a:r>
            <a:r>
              <a:rPr lang="zh-CN" altLang="en-US" sz="2800" b="1" dirty="0">
                <a:latin typeface="华文仿宋" panose="02010600040101010101" pitchFamily="2" charset="-122"/>
                <a:ea typeface="华文仿宋" panose="02010600040101010101" pitchFamily="2" charset="-122"/>
              </a:rPr>
              <a:t>组有定义的</a:t>
            </a:r>
            <a:r>
              <a:rPr lang="zh-CN" altLang="en-US" sz="2800" b="1" dirty="0">
                <a:solidFill>
                  <a:srgbClr val="FF0000"/>
                </a:solidFill>
                <a:latin typeface="华文仿宋" panose="02010600040101010101" pitchFamily="2" charset="-122"/>
                <a:ea typeface="华文仿宋" panose="02010600040101010101" pitchFamily="2" charset="-122"/>
              </a:rPr>
              <a:t>下标值</a:t>
            </a:r>
            <a:r>
              <a:rPr lang="zh-CN" altLang="en-US" sz="2800" b="1" dirty="0">
                <a:latin typeface="华文仿宋" panose="02010600040101010101" pitchFamily="2" charset="-122"/>
                <a:ea typeface="华文仿宋" panose="02010600040101010101" pitchFamily="2" charset="-122"/>
              </a:rPr>
              <a:t>都有一个与该下标</a:t>
            </a:r>
            <a:r>
              <a:rPr lang="zh-CN" altLang="en-US" sz="2800" b="1" dirty="0">
                <a:solidFill>
                  <a:srgbClr val="FF0000"/>
                </a:solidFill>
                <a:latin typeface="华文仿宋" panose="02010600040101010101" pitchFamily="2" charset="-122"/>
                <a:ea typeface="华文仿宋" panose="02010600040101010101" pitchFamily="2" charset="-122"/>
              </a:rPr>
              <a:t>对应</a:t>
            </a:r>
            <a:r>
              <a:rPr lang="zh-CN" altLang="en-US" sz="2800" b="1" dirty="0">
                <a:latin typeface="华文仿宋" panose="02010600040101010101" pitchFamily="2" charset="-122"/>
                <a:ea typeface="华文仿宋" panose="02010600040101010101" pitchFamily="2" charset="-122"/>
              </a:rPr>
              <a:t>的数组</a:t>
            </a:r>
            <a:r>
              <a:rPr lang="zh-CN" altLang="en-US" sz="2800" b="1" dirty="0">
                <a:solidFill>
                  <a:srgbClr val="FF0000"/>
                </a:solidFill>
                <a:latin typeface="华文仿宋" panose="02010600040101010101" pitchFamily="2" charset="-122"/>
                <a:ea typeface="华文仿宋" panose="02010600040101010101" pitchFamily="2" charset="-122"/>
              </a:rPr>
              <a:t>元素</a:t>
            </a:r>
            <a:r>
              <a:rPr lang="zh-CN" altLang="en-US" sz="2800" b="1" dirty="0" smtClean="0">
                <a:solidFill>
                  <a:srgbClr val="FF0000"/>
                </a:solidFill>
                <a:latin typeface="华文仿宋" panose="02010600040101010101" pitchFamily="2" charset="-122"/>
                <a:ea typeface="华文仿宋" panose="02010600040101010101" pitchFamily="2" charset="-122"/>
              </a:rPr>
              <a:t>值</a:t>
            </a:r>
            <a:r>
              <a:rPr lang="zh-CN" altLang="en-US" sz="2800" b="1" dirty="0" smtClean="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a:p>
            <a:pPr marL="457200" indent="-457200" algn="l">
              <a:buFont typeface="Arial" panose="020B0604020202020204" pitchFamily="34" charset="0"/>
              <a:buChar char="•"/>
            </a:pPr>
            <a:endParaRPr lang="en-US" altLang="zh-CN" sz="3200" b="1" dirty="0" smtClean="0">
              <a:latin typeface="华文仿宋" panose="02010600040101010101" pitchFamily="2" charset="-122"/>
              <a:ea typeface="华文仿宋" panose="02010600040101010101" pitchFamily="2" charset="-122"/>
            </a:endParaRPr>
          </a:p>
          <a:p>
            <a:pPr marL="457200" indent="-457200" algn="l">
              <a:buFont typeface="Arial" panose="020B0604020202020204" pitchFamily="34" charset="0"/>
              <a:buChar char="•"/>
            </a:pPr>
            <a:endParaRPr lang="en-US" altLang="zh-CN"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04074796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482837" y="1496938"/>
            <a:ext cx="805156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ts val="4200"/>
              </a:lnSpc>
              <a:spcBef>
                <a:spcPct val="25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三元组</a:t>
            </a:r>
            <a:r>
              <a:rPr lang="zh-CN" altLang="en-US" sz="2800" b="1" dirty="0">
                <a:latin typeface="华文仿宋" panose="02010600040101010101" pitchFamily="2" charset="-122"/>
                <a:ea typeface="华文仿宋" panose="02010600040101010101" pitchFamily="2" charset="-122"/>
              </a:rPr>
              <a:t>表示</a:t>
            </a:r>
            <a:r>
              <a:rPr lang="zh-CN" altLang="en-US" sz="2800" b="1" dirty="0" smtClean="0">
                <a:latin typeface="华文仿宋" panose="02010600040101010101" pitchFamily="2" charset="-122"/>
                <a:ea typeface="华文仿宋" panose="02010600040101010101" pitchFamily="2" charset="-122"/>
              </a:rPr>
              <a:t>法：用</a:t>
            </a:r>
            <a:r>
              <a:rPr lang="zh-CN" altLang="en-US" sz="2800" b="1" dirty="0">
                <a:latin typeface="华文仿宋" panose="02010600040101010101" pitchFamily="2" charset="-122"/>
                <a:ea typeface="华文仿宋" panose="02010600040101010101" pitchFamily="2" charset="-122"/>
              </a:rPr>
              <a:t>一个线性表来表示稀疏矩阵，线性表的每个</a:t>
            </a:r>
            <a:r>
              <a:rPr lang="zh-CN" altLang="en-US" sz="2800" b="1" dirty="0">
                <a:solidFill>
                  <a:srgbClr val="FF0000"/>
                </a:solidFill>
                <a:latin typeface="华文仿宋" panose="02010600040101010101" pitchFamily="2" charset="-122"/>
                <a:ea typeface="华文仿宋" panose="02010600040101010101" pitchFamily="2" charset="-122"/>
              </a:rPr>
              <a:t>结点</a:t>
            </a:r>
            <a:r>
              <a:rPr lang="zh-CN" altLang="en-US" sz="2800" b="1" dirty="0">
                <a:solidFill>
                  <a:srgbClr val="800000"/>
                </a:solidFill>
                <a:latin typeface="华文仿宋" panose="02010600040101010101" pitchFamily="2" charset="-122"/>
                <a:ea typeface="华文仿宋" panose="02010600040101010101" pitchFamily="2" charset="-122"/>
              </a:rPr>
              <a:t>对应</a:t>
            </a:r>
            <a:r>
              <a:rPr lang="zh-CN" altLang="en-US" sz="2800" b="1" dirty="0">
                <a:latin typeface="华文仿宋" panose="02010600040101010101" pitchFamily="2" charset="-122"/>
                <a:ea typeface="华文仿宋" panose="02010600040101010101" pitchFamily="2" charset="-122"/>
              </a:rPr>
              <a:t>稀疏矩阵的一个</a:t>
            </a:r>
            <a:r>
              <a:rPr lang="zh-CN" altLang="en-US" sz="2800" b="1" dirty="0">
                <a:solidFill>
                  <a:srgbClr val="FF0000"/>
                </a:solidFill>
                <a:latin typeface="华文仿宋" panose="02010600040101010101" pitchFamily="2" charset="-122"/>
                <a:ea typeface="华文仿宋" panose="02010600040101010101" pitchFamily="2" charset="-122"/>
              </a:rPr>
              <a:t>非零元素</a:t>
            </a:r>
            <a:r>
              <a:rPr lang="zh-CN" altLang="en-US" sz="2800" b="1" dirty="0">
                <a:latin typeface="华文仿宋" panose="02010600040101010101" pitchFamily="2" charset="-122"/>
                <a:ea typeface="华文仿宋" panose="02010600040101010101" pitchFamily="2" charset="-122"/>
              </a:rPr>
              <a:t>。其中</a:t>
            </a:r>
            <a:r>
              <a:rPr lang="zh-CN" altLang="en-US" sz="2800" b="1" dirty="0">
                <a:solidFill>
                  <a:srgbClr val="FF0000"/>
                </a:solidFill>
                <a:latin typeface="华文仿宋" panose="02010600040101010101" pitchFamily="2" charset="-122"/>
                <a:ea typeface="华文仿宋" panose="02010600040101010101" pitchFamily="2" charset="-122"/>
              </a:rPr>
              <a:t>包括</a:t>
            </a:r>
            <a:r>
              <a:rPr lang="zh-CN" altLang="en-US" sz="2800" b="1" dirty="0">
                <a:solidFill>
                  <a:srgbClr val="800000"/>
                </a:solidFill>
                <a:latin typeface="华文仿宋" panose="02010600040101010101" pitchFamily="2" charset="-122"/>
                <a:ea typeface="华文仿宋" panose="02010600040101010101" pitchFamily="2" charset="-122"/>
              </a:rPr>
              <a:t>三个域</a:t>
            </a:r>
            <a:r>
              <a:rPr lang="zh-CN" altLang="en-US" sz="2800" b="1" dirty="0">
                <a:solidFill>
                  <a:srgbClr val="FF0000"/>
                </a:solidFill>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分别为该元素的</a:t>
            </a:r>
            <a:r>
              <a:rPr lang="zh-CN" altLang="en-US" sz="2800" b="1" dirty="0">
                <a:solidFill>
                  <a:srgbClr val="800000"/>
                </a:solidFill>
                <a:latin typeface="华文仿宋" panose="02010600040101010101" pitchFamily="2" charset="-122"/>
                <a:ea typeface="华文仿宋" panose="02010600040101010101" pitchFamily="2" charset="-122"/>
              </a:rPr>
              <a:t>行下标</a:t>
            </a:r>
            <a:r>
              <a:rPr lang="zh-CN" altLang="en-US" sz="2800" b="1" dirty="0">
                <a:latin typeface="华文仿宋" panose="02010600040101010101" pitchFamily="2" charset="-122"/>
                <a:ea typeface="华文仿宋" panose="02010600040101010101" pitchFamily="2" charset="-122"/>
              </a:rPr>
              <a:t>、</a:t>
            </a:r>
            <a:r>
              <a:rPr lang="zh-CN" altLang="en-US" sz="2800" b="1" dirty="0">
                <a:solidFill>
                  <a:srgbClr val="800000"/>
                </a:solidFill>
                <a:latin typeface="华文仿宋" panose="02010600040101010101" pitchFamily="2" charset="-122"/>
                <a:ea typeface="华文仿宋" panose="02010600040101010101" pitchFamily="2" charset="-122"/>
              </a:rPr>
              <a:t>列下标</a:t>
            </a:r>
            <a:r>
              <a:rPr lang="zh-CN" altLang="en-US" sz="2800" b="1" dirty="0">
                <a:latin typeface="华文仿宋" panose="02010600040101010101" pitchFamily="2" charset="-122"/>
                <a:ea typeface="华文仿宋" panose="02010600040101010101" pitchFamily="2" charset="-122"/>
              </a:rPr>
              <a:t>和</a:t>
            </a:r>
            <a:r>
              <a:rPr lang="zh-CN" altLang="en-US" sz="2800" b="1" dirty="0">
                <a:solidFill>
                  <a:srgbClr val="800000"/>
                </a:solidFill>
                <a:latin typeface="华文仿宋" panose="02010600040101010101" pitchFamily="2" charset="-122"/>
                <a:ea typeface="华文仿宋" panose="02010600040101010101" pitchFamily="2" charset="-122"/>
              </a:rPr>
              <a:t>值</a:t>
            </a:r>
            <a:r>
              <a:rPr lang="zh-CN" altLang="en-US" sz="2800" b="1" dirty="0">
                <a:latin typeface="华文仿宋" panose="02010600040101010101" pitchFamily="2" charset="-122"/>
                <a:ea typeface="华文仿宋" panose="02010600040101010101" pitchFamily="2" charset="-122"/>
              </a:rPr>
              <a:t>。结点间的先后顺序按矩阵的</a:t>
            </a:r>
            <a:r>
              <a:rPr lang="zh-CN" altLang="en-US" sz="2800" b="1" dirty="0">
                <a:solidFill>
                  <a:srgbClr val="FF0000"/>
                </a:solidFill>
                <a:latin typeface="华文仿宋" panose="02010600040101010101" pitchFamily="2" charset="-122"/>
                <a:ea typeface="华文仿宋" panose="02010600040101010101" pitchFamily="2" charset="-122"/>
              </a:rPr>
              <a:t>行优先顺序排列</a:t>
            </a:r>
            <a:r>
              <a:rPr lang="zh-CN" altLang="en-US" sz="2800" b="1" dirty="0">
                <a:latin typeface="华文仿宋" panose="02010600040101010101" pitchFamily="2" charset="-122"/>
                <a:ea typeface="华文仿宋" panose="02010600040101010101" pitchFamily="2" charset="-122"/>
              </a:rPr>
              <a:t>（跳过零元素），将线性表用顺序的方法存储在连续的存储区里。</a:t>
            </a:r>
          </a:p>
        </p:txBody>
      </p:sp>
      <p:sp>
        <p:nvSpPr>
          <p:cNvPr id="5" name="Rectangle 2"/>
          <p:cNvSpPr>
            <a:spLocks noChangeArrowheads="1"/>
          </p:cNvSpPr>
          <p:nvPr/>
        </p:nvSpPr>
        <p:spPr bwMode="auto">
          <a:xfrm>
            <a:off x="385925" y="264910"/>
            <a:ext cx="3877985"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顺序存储</a:t>
            </a:r>
            <a:endPar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endParaRPr>
          </a:p>
        </p:txBody>
      </p:sp>
    </p:spTree>
    <p:extLst>
      <p:ext uri="{BB962C8B-B14F-4D97-AF65-F5344CB8AC3E}">
        <p14:creationId xmlns:p14="http://schemas.microsoft.com/office/powerpoint/2010/main" val="3900137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525133" y="1395291"/>
            <a:ext cx="44196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20000"/>
              </a:spcBef>
            </a:pPr>
            <a:r>
              <a:rPr lang="en-US" altLang="zh-CN" sz="2800"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3    0    0     0    7</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a:t>
            </a:r>
            <a:r>
              <a:rPr lang="en-US" altLang="zh-CN" sz="800" b="1" dirty="0">
                <a:latin typeface="华文仿宋" panose="02010600040101010101" pitchFamily="2" charset="-122"/>
                <a:ea typeface="华文仿宋" panose="02010600040101010101" pitchFamily="2" charset="-122"/>
              </a:rPr>
              <a:t>  </a:t>
            </a:r>
            <a:r>
              <a:rPr lang="en-US" altLang="zh-CN" sz="6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a:t>
            </a:r>
            <a:r>
              <a:rPr lang="en-US" altLang="zh-CN" sz="9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a:t>
            </a:r>
            <a:r>
              <a:rPr lang="en-US" altLang="zh-CN" sz="700" b="1" dirty="0">
                <a:latin typeface="华文仿宋" panose="02010600040101010101" pitchFamily="2" charset="-122"/>
                <a:ea typeface="华文仿宋" panose="02010600040101010101" pitchFamily="2" charset="-122"/>
              </a:rPr>
              <a:t>   </a:t>
            </a:r>
            <a:r>
              <a:rPr lang="en-US" altLang="zh-CN" sz="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-1    0    0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M= </a:t>
            </a:r>
            <a:r>
              <a:rPr lang="en-US" altLang="zh-CN" sz="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-1   -2    0    0   </a:t>
            </a:r>
            <a:r>
              <a:rPr lang="en-US" altLang="zh-CN" sz="7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0    0     0    0    0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0    0     </a:t>
            </a:r>
            <a:r>
              <a:rPr lang="en-US" altLang="zh-CN" sz="5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0    2   </a:t>
            </a:r>
            <a:r>
              <a:rPr lang="en-US" altLang="zh-CN" sz="10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a:t>
            </a:r>
          </a:p>
        </p:txBody>
      </p:sp>
      <p:sp>
        <p:nvSpPr>
          <p:cNvPr id="32772" name="AutoShape 4"/>
          <p:cNvSpPr>
            <a:spLocks/>
          </p:cNvSpPr>
          <p:nvPr/>
        </p:nvSpPr>
        <p:spPr bwMode="auto">
          <a:xfrm>
            <a:off x="1350633" y="1512766"/>
            <a:ext cx="117475" cy="2092325"/>
          </a:xfrm>
          <a:prstGeom prst="leftBracket">
            <a:avLst>
              <a:gd name="adj" fmla="val 14842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32773" name="AutoShape 5"/>
          <p:cNvSpPr>
            <a:spLocks/>
          </p:cNvSpPr>
          <p:nvPr/>
        </p:nvSpPr>
        <p:spPr bwMode="auto">
          <a:xfrm>
            <a:off x="4255758" y="1544516"/>
            <a:ext cx="76200" cy="2057400"/>
          </a:xfrm>
          <a:prstGeom prst="rightBracket">
            <a:avLst>
              <a:gd name="adj" fmla="val 22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132105" name="Rectangle 9"/>
          <p:cNvSpPr>
            <a:spLocks noChangeArrowheads="1"/>
          </p:cNvSpPr>
          <p:nvPr/>
        </p:nvSpPr>
        <p:spPr bwMode="auto">
          <a:xfrm>
            <a:off x="497234" y="3966370"/>
            <a:ext cx="4936871" cy="197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ts val="3700"/>
              </a:lnSpc>
            </a:pPr>
            <a:r>
              <a:rPr lang="zh-CN" altLang="en-US" sz="2800" b="1" dirty="0" smtClean="0">
                <a:latin typeface="华文仿宋" panose="02010600040101010101" pitchFamily="2" charset="-122"/>
                <a:ea typeface="华文仿宋" panose="02010600040101010101" pitchFamily="2" charset="-122"/>
              </a:rPr>
              <a:t>若</a:t>
            </a:r>
            <a:r>
              <a:rPr lang="zh-CN" altLang="en-US" sz="2800" b="1" dirty="0">
                <a:latin typeface="华文仿宋" panose="02010600040101010101" pitchFamily="2" charset="-122"/>
                <a:ea typeface="华文仿宋" panose="02010600040101010101" pitchFamily="2" charset="-122"/>
              </a:rPr>
              <a:t>稀疏矩阵共有</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个非零元，并且行下标、列下标与值一样都占一个存储单元，则三元组</a:t>
            </a:r>
            <a:r>
              <a:rPr lang="zh-CN" altLang="en-US" sz="2800" b="1" dirty="0" smtClean="0">
                <a:latin typeface="华文仿宋" panose="02010600040101010101" pitchFamily="2" charset="-122"/>
                <a:ea typeface="华文仿宋" panose="02010600040101010101" pitchFamily="2" charset="-122"/>
              </a:rPr>
              <a:t>法需要      个</a:t>
            </a:r>
            <a:r>
              <a:rPr lang="zh-CN" altLang="en-US" sz="2800" b="1" dirty="0">
                <a:latin typeface="华文仿宋" panose="02010600040101010101" pitchFamily="2" charset="-122"/>
                <a:ea typeface="华文仿宋" panose="02010600040101010101" pitchFamily="2" charset="-122"/>
              </a:rPr>
              <a:t>存储单元。</a:t>
            </a:r>
          </a:p>
        </p:txBody>
      </p:sp>
      <p:sp>
        <p:nvSpPr>
          <p:cNvPr id="132106" name="Rectangle 10"/>
          <p:cNvSpPr>
            <a:spLocks noChangeArrowheads="1"/>
          </p:cNvSpPr>
          <p:nvPr/>
        </p:nvSpPr>
        <p:spPr bwMode="auto">
          <a:xfrm>
            <a:off x="1468108" y="5414844"/>
            <a:ext cx="7776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smtClean="0">
                <a:solidFill>
                  <a:srgbClr val="FF6600"/>
                </a:solidFill>
                <a:latin typeface="华文仿宋" panose="02010600040101010101" pitchFamily="2" charset="-122"/>
                <a:ea typeface="华文仿宋" panose="02010600040101010101" pitchFamily="2" charset="-122"/>
              </a:rPr>
              <a:t>3N </a:t>
            </a:r>
            <a:endParaRPr lang="en-US" altLang="zh-CN" sz="2800" b="1" dirty="0">
              <a:solidFill>
                <a:srgbClr val="FF6600"/>
              </a:solidFill>
              <a:latin typeface="华文仿宋" panose="02010600040101010101" pitchFamily="2" charset="-122"/>
              <a:ea typeface="华文仿宋" panose="02010600040101010101" pitchFamily="2" charset="-122"/>
            </a:endParaRPr>
          </a:p>
        </p:txBody>
      </p:sp>
      <p:sp>
        <p:nvSpPr>
          <p:cNvPr id="32776" name="Rectangle 11"/>
          <p:cNvSpPr>
            <a:spLocks noChangeArrowheads="1"/>
          </p:cNvSpPr>
          <p:nvPr/>
        </p:nvSpPr>
        <p:spPr bwMode="auto">
          <a:xfrm>
            <a:off x="317772" y="216588"/>
            <a:ext cx="534707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顺序</a:t>
            </a: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存储一：三元组</a:t>
            </a: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表示法</a:t>
            </a:r>
          </a:p>
        </p:txBody>
      </p:sp>
      <p:sp>
        <p:nvSpPr>
          <p:cNvPr id="132110" name="Rectangle 14"/>
          <p:cNvSpPr>
            <a:spLocks noChangeArrowheads="1"/>
          </p:cNvSpPr>
          <p:nvPr/>
        </p:nvSpPr>
        <p:spPr bwMode="auto">
          <a:xfrm>
            <a:off x="5930612" y="1190192"/>
            <a:ext cx="1981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3200" b="1" dirty="0" err="1" smtClean="0">
                <a:latin typeface="华文仿宋" panose="02010600040101010101" pitchFamily="2" charset="-122"/>
                <a:ea typeface="华文仿宋" panose="02010600040101010101" pitchFamily="2" charset="-122"/>
              </a:rPr>
              <a:t>i</a:t>
            </a:r>
            <a:r>
              <a:rPr lang="en-US" altLang="zh-CN" sz="3200" b="1" dirty="0" smtClean="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j     v</a:t>
            </a:r>
          </a:p>
          <a:p>
            <a:pPr algn="l" eaLnBrk="1" hangingPunct="1">
              <a:spcBef>
                <a:spcPct val="20000"/>
              </a:spcBef>
              <a:buFontTx/>
              <a:buAutoNum type="arabicPlain"/>
            </a:pPr>
            <a:r>
              <a:rPr lang="en-US" altLang="zh-CN" sz="3200" b="1" dirty="0">
                <a:latin typeface="华文仿宋" panose="02010600040101010101" pitchFamily="2" charset="-122"/>
                <a:ea typeface="华文仿宋" panose="02010600040101010101" pitchFamily="2" charset="-122"/>
              </a:rPr>
              <a:t> 1     </a:t>
            </a:r>
            <a:r>
              <a:rPr lang="zh-CN" altLang="zh-CN" sz="3200" b="1" dirty="0">
                <a:latin typeface="华文仿宋" panose="02010600040101010101" pitchFamily="2" charset="-122"/>
                <a:ea typeface="华文仿宋" panose="02010600040101010101" pitchFamily="2" charset="-122"/>
              </a:rPr>
              <a:t>3</a:t>
            </a:r>
            <a:endParaRPr lang="en-US" altLang="zh-CN" sz="3200"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3200" b="1" dirty="0">
                <a:latin typeface="华文仿宋" panose="02010600040101010101" pitchFamily="2" charset="-122"/>
                <a:ea typeface="华文仿宋" panose="02010600040101010101" pitchFamily="2" charset="-122"/>
              </a:rPr>
              <a:t>1     5     7</a:t>
            </a:r>
            <a:endParaRPr lang="zh-CN" altLang="zh-CN" sz="3200"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3200" b="1" dirty="0">
                <a:latin typeface="华文仿宋" panose="02010600040101010101" pitchFamily="2" charset="-122"/>
                <a:ea typeface="华文仿宋" panose="02010600040101010101" pitchFamily="2" charset="-122"/>
              </a:rPr>
              <a:t>2     3     -1</a:t>
            </a:r>
            <a:endParaRPr lang="zh-CN" altLang="zh-CN" sz="3200" b="1" dirty="0">
              <a:latin typeface="华文仿宋" panose="02010600040101010101" pitchFamily="2" charset="-122"/>
              <a:ea typeface="华文仿宋" panose="02010600040101010101" pitchFamily="2" charset="-122"/>
            </a:endParaRPr>
          </a:p>
          <a:p>
            <a:pPr algn="l" eaLnBrk="1" hangingPunct="1">
              <a:spcBef>
                <a:spcPct val="20000"/>
              </a:spcBef>
            </a:pPr>
            <a:r>
              <a:rPr lang="zh-CN" altLang="zh-CN" sz="3200" b="1" dirty="0">
                <a:latin typeface="华文仿宋" panose="02010600040101010101" pitchFamily="2" charset="-122"/>
                <a:ea typeface="华文仿宋" panose="02010600040101010101" pitchFamily="2" charset="-122"/>
              </a:rPr>
              <a:t>3</a:t>
            </a:r>
            <a:r>
              <a:rPr lang="en-US" altLang="zh-CN" sz="3200" b="1" dirty="0">
                <a:latin typeface="华文仿宋" panose="02010600040101010101" pitchFamily="2" charset="-122"/>
                <a:ea typeface="华文仿宋" panose="02010600040101010101" pitchFamily="2" charset="-122"/>
              </a:rPr>
              <a:t>     1     -1</a:t>
            </a:r>
            <a:endParaRPr lang="zh-CN" altLang="zh-CN" sz="3200"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3200" b="1" dirty="0">
                <a:latin typeface="华文仿宋" panose="02010600040101010101" pitchFamily="2" charset="-122"/>
                <a:ea typeface="华文仿宋" panose="02010600040101010101" pitchFamily="2" charset="-122"/>
              </a:rPr>
              <a:t>3     2    </a:t>
            </a:r>
            <a:r>
              <a:rPr lang="zh-CN" altLang="zh-CN" sz="3200" b="1" dirty="0">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2</a:t>
            </a:r>
            <a:endParaRPr lang="zh-CN" altLang="zh-CN" sz="3200"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3200" b="1" dirty="0">
                <a:latin typeface="华文仿宋" panose="02010600040101010101" pitchFamily="2" charset="-122"/>
                <a:ea typeface="华文仿宋" panose="02010600040101010101" pitchFamily="2" charset="-122"/>
              </a:rPr>
              <a:t>5     4     2</a:t>
            </a:r>
            <a:endParaRPr lang="zh-CN" altLang="zh-CN" sz="3200" b="1" dirty="0">
              <a:latin typeface="华文仿宋" panose="02010600040101010101" pitchFamily="2" charset="-122"/>
              <a:ea typeface="华文仿宋" panose="02010600040101010101" pitchFamily="2" charset="-122"/>
            </a:endParaRPr>
          </a:p>
        </p:txBody>
      </p:sp>
      <p:sp>
        <p:nvSpPr>
          <p:cNvPr id="132111" name="Line 15"/>
          <p:cNvSpPr>
            <a:spLocks noChangeShapeType="1"/>
          </p:cNvSpPr>
          <p:nvPr/>
        </p:nvSpPr>
        <p:spPr bwMode="auto">
          <a:xfrm>
            <a:off x="5949662" y="1752167"/>
            <a:ext cx="1873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华文仿宋" panose="02010600040101010101" pitchFamily="2" charset="-122"/>
              <a:ea typeface="华文仿宋" panose="02010600040101010101" pitchFamily="2" charset="-122"/>
            </a:endParaRPr>
          </a:p>
        </p:txBody>
      </p:sp>
      <p:sp>
        <p:nvSpPr>
          <p:cNvPr id="132112" name="Line 16"/>
          <p:cNvSpPr>
            <a:spLocks noChangeShapeType="1"/>
          </p:cNvSpPr>
          <p:nvPr/>
        </p:nvSpPr>
        <p:spPr bwMode="auto">
          <a:xfrm>
            <a:off x="5930612" y="1190192"/>
            <a:ext cx="1873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华文仿宋" panose="02010600040101010101" pitchFamily="2" charset="-122"/>
              <a:ea typeface="华文仿宋" panose="02010600040101010101" pitchFamily="2" charset="-122"/>
            </a:endParaRPr>
          </a:p>
        </p:txBody>
      </p:sp>
      <p:sp>
        <p:nvSpPr>
          <p:cNvPr id="132113" name="Line 17"/>
          <p:cNvSpPr>
            <a:spLocks noChangeShapeType="1"/>
          </p:cNvSpPr>
          <p:nvPr/>
        </p:nvSpPr>
        <p:spPr bwMode="auto">
          <a:xfrm>
            <a:off x="5854412" y="5327217"/>
            <a:ext cx="1873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275640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110">
                                            <p:txEl>
                                              <p:pRg st="0" end="0"/>
                                            </p:txEl>
                                          </p:spTgt>
                                        </p:tgtEl>
                                        <p:attrNameLst>
                                          <p:attrName>style.visibility</p:attrName>
                                        </p:attrNameLst>
                                      </p:cBhvr>
                                      <p:to>
                                        <p:strVal val="visible"/>
                                      </p:to>
                                    </p:set>
                                    <p:animEffect transition="in" filter="wipe(up)">
                                      <p:cBhvr>
                                        <p:cTn id="7" dur="500"/>
                                        <p:tgtEl>
                                          <p:spTgt spid="1321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110">
                                            <p:txEl>
                                              <p:pRg st="1" end="1"/>
                                            </p:txEl>
                                          </p:spTgt>
                                        </p:tgtEl>
                                        <p:attrNameLst>
                                          <p:attrName>style.visibility</p:attrName>
                                        </p:attrNameLst>
                                      </p:cBhvr>
                                      <p:to>
                                        <p:strVal val="visible"/>
                                      </p:to>
                                    </p:set>
                                    <p:animEffect transition="in" filter="wipe(up)">
                                      <p:cBhvr>
                                        <p:cTn id="12" dur="500"/>
                                        <p:tgtEl>
                                          <p:spTgt spid="1321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2110">
                                            <p:txEl>
                                              <p:pRg st="2" end="2"/>
                                            </p:txEl>
                                          </p:spTgt>
                                        </p:tgtEl>
                                        <p:attrNameLst>
                                          <p:attrName>style.visibility</p:attrName>
                                        </p:attrNameLst>
                                      </p:cBhvr>
                                      <p:to>
                                        <p:strVal val="visible"/>
                                      </p:to>
                                    </p:set>
                                    <p:animEffect transition="in" filter="wipe(up)">
                                      <p:cBhvr>
                                        <p:cTn id="17" dur="500"/>
                                        <p:tgtEl>
                                          <p:spTgt spid="1321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2110">
                                            <p:txEl>
                                              <p:pRg st="3" end="3"/>
                                            </p:txEl>
                                          </p:spTgt>
                                        </p:tgtEl>
                                        <p:attrNameLst>
                                          <p:attrName>style.visibility</p:attrName>
                                        </p:attrNameLst>
                                      </p:cBhvr>
                                      <p:to>
                                        <p:strVal val="visible"/>
                                      </p:to>
                                    </p:set>
                                    <p:animEffect transition="in" filter="wipe(up)">
                                      <p:cBhvr>
                                        <p:cTn id="22" dur="500"/>
                                        <p:tgtEl>
                                          <p:spTgt spid="1321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2110">
                                            <p:txEl>
                                              <p:pRg st="4" end="4"/>
                                            </p:txEl>
                                          </p:spTgt>
                                        </p:tgtEl>
                                        <p:attrNameLst>
                                          <p:attrName>style.visibility</p:attrName>
                                        </p:attrNameLst>
                                      </p:cBhvr>
                                      <p:to>
                                        <p:strVal val="visible"/>
                                      </p:to>
                                    </p:set>
                                    <p:animEffect transition="in" filter="wipe(up)">
                                      <p:cBhvr>
                                        <p:cTn id="27" dur="500"/>
                                        <p:tgtEl>
                                          <p:spTgt spid="1321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2110">
                                            <p:txEl>
                                              <p:pRg st="5" end="5"/>
                                            </p:txEl>
                                          </p:spTgt>
                                        </p:tgtEl>
                                        <p:attrNameLst>
                                          <p:attrName>style.visibility</p:attrName>
                                        </p:attrNameLst>
                                      </p:cBhvr>
                                      <p:to>
                                        <p:strVal val="visible"/>
                                      </p:to>
                                    </p:set>
                                    <p:animEffect transition="in" filter="wipe(up)">
                                      <p:cBhvr>
                                        <p:cTn id="32" dur="500"/>
                                        <p:tgtEl>
                                          <p:spTgt spid="13211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2110">
                                            <p:txEl>
                                              <p:pRg st="6" end="6"/>
                                            </p:txEl>
                                          </p:spTgt>
                                        </p:tgtEl>
                                        <p:attrNameLst>
                                          <p:attrName>style.visibility</p:attrName>
                                        </p:attrNameLst>
                                      </p:cBhvr>
                                      <p:to>
                                        <p:strVal val="visible"/>
                                      </p:to>
                                    </p:set>
                                    <p:animEffect transition="in" filter="wipe(up)">
                                      <p:cBhvr>
                                        <p:cTn id="37" dur="500"/>
                                        <p:tgtEl>
                                          <p:spTgt spid="132110">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2111"/>
                                        </p:tgtEl>
                                        <p:attrNameLst>
                                          <p:attrName>style.visibility</p:attrName>
                                        </p:attrNameLst>
                                      </p:cBhvr>
                                      <p:to>
                                        <p:strVal val="visible"/>
                                      </p:to>
                                    </p:set>
                                    <p:animEffect transition="in" filter="wipe(up)">
                                      <p:cBhvr>
                                        <p:cTn id="40" dur="500"/>
                                        <p:tgtEl>
                                          <p:spTgt spid="13211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2112"/>
                                        </p:tgtEl>
                                        <p:attrNameLst>
                                          <p:attrName>style.visibility</p:attrName>
                                        </p:attrNameLst>
                                      </p:cBhvr>
                                      <p:to>
                                        <p:strVal val="visible"/>
                                      </p:to>
                                    </p:set>
                                    <p:animEffect transition="in" filter="wipe(up)">
                                      <p:cBhvr>
                                        <p:cTn id="43" dur="500"/>
                                        <p:tgtEl>
                                          <p:spTgt spid="13211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2113"/>
                                        </p:tgtEl>
                                        <p:attrNameLst>
                                          <p:attrName>style.visibility</p:attrName>
                                        </p:attrNameLst>
                                      </p:cBhvr>
                                      <p:to>
                                        <p:strVal val="visible"/>
                                      </p:to>
                                    </p:set>
                                    <p:animEffect transition="in" filter="wipe(up)">
                                      <p:cBhvr>
                                        <p:cTn id="46" dur="500"/>
                                        <p:tgtEl>
                                          <p:spTgt spid="1321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32105"/>
                                        </p:tgtEl>
                                        <p:attrNameLst>
                                          <p:attrName>style.visibility</p:attrName>
                                        </p:attrNameLst>
                                      </p:cBhvr>
                                      <p:to>
                                        <p:strVal val="visible"/>
                                      </p:to>
                                    </p:set>
                                    <p:animEffect transition="in" filter="checkerboard(across)">
                                      <p:cBhvr>
                                        <p:cTn id="51" dur="500"/>
                                        <p:tgtEl>
                                          <p:spTgt spid="13210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32106"/>
                                        </p:tgtEl>
                                        <p:attrNameLst>
                                          <p:attrName>style.visibility</p:attrName>
                                        </p:attrNameLst>
                                      </p:cBhvr>
                                      <p:to>
                                        <p:strVal val="visible"/>
                                      </p:to>
                                    </p:set>
                                    <p:anim calcmode="lin" valueType="num">
                                      <p:cBhvr>
                                        <p:cTn id="56" dur="500" fill="hold"/>
                                        <p:tgtEl>
                                          <p:spTgt spid="132106"/>
                                        </p:tgtEl>
                                        <p:attrNameLst>
                                          <p:attrName>ppt_w</p:attrName>
                                        </p:attrNameLst>
                                      </p:cBhvr>
                                      <p:tavLst>
                                        <p:tav tm="0">
                                          <p:val>
                                            <p:fltVal val="0"/>
                                          </p:val>
                                        </p:tav>
                                        <p:tav tm="100000">
                                          <p:val>
                                            <p:strVal val="#ppt_w"/>
                                          </p:val>
                                        </p:tav>
                                      </p:tavLst>
                                    </p:anim>
                                    <p:anim calcmode="lin" valueType="num">
                                      <p:cBhvr>
                                        <p:cTn id="57" dur="500" fill="hold"/>
                                        <p:tgtEl>
                                          <p:spTgt spid="1321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p:bldP spid="132106" grpId="0"/>
      <p:bldP spid="132110" grpId="0" build="p"/>
      <p:bldP spid="132111" grpId="0" animBg="1"/>
      <p:bldP spid="132112" grpId="0" animBg="1"/>
      <p:bldP spid="1321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316121" y="1053421"/>
            <a:ext cx="8534400" cy="259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2800" b="1" dirty="0">
                <a:latin typeface="华文仿宋" panose="02010600040101010101" pitchFamily="2" charset="-122"/>
                <a:ea typeface="华文仿宋" panose="02010600040101010101" pitchFamily="2" charset="-122"/>
              </a:rPr>
              <a:t>#define MAXSIZE 100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假设非零元个数的最大值为</a:t>
            </a:r>
            <a:r>
              <a:rPr lang="en-US" altLang="zh-CN" b="1" dirty="0" smtClean="0">
                <a:solidFill>
                  <a:schemeClr val="folHlink"/>
                </a:solidFill>
                <a:latin typeface="华文仿宋" panose="02010600040101010101" pitchFamily="2" charset="-122"/>
                <a:ea typeface="华文仿宋" panose="02010600040101010101" pitchFamily="2" charset="-122"/>
              </a:rPr>
              <a:t>100</a:t>
            </a:r>
          </a:p>
          <a:p>
            <a:pPr algn="l" eaLnBrk="1" hangingPunct="1">
              <a:spcBef>
                <a:spcPct val="20000"/>
              </a:spcBef>
            </a:pPr>
            <a:r>
              <a:rPr lang="en-US" altLang="zh-CN" sz="2800" b="1" dirty="0" err="1" smtClean="0">
                <a:latin typeface="华文仿宋" panose="02010600040101010101" pitchFamily="2" charset="-122"/>
                <a:ea typeface="华文仿宋" panose="02010600040101010101" pitchFamily="2" charset="-122"/>
              </a:rPr>
              <a:t>typedef</a:t>
            </a:r>
            <a:r>
              <a:rPr lang="en-US" altLang="zh-CN" sz="2800" b="1" dirty="0" smtClean="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struct</a:t>
            </a:r>
            <a:endParaRPr lang="en-US" altLang="zh-CN" sz="2800"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2800" b="1" dirty="0">
                <a:latin typeface="华文仿宋" panose="02010600040101010101" pitchFamily="2" charset="-122"/>
                <a:ea typeface="华文仿宋" panose="02010600040101010101" pitchFamily="2" charset="-122"/>
              </a:rPr>
              <a:t>      { </a:t>
            </a:r>
            <a:r>
              <a:rPr lang="en-US" altLang="zh-CN" sz="2800" b="1" dirty="0" err="1">
                <a:latin typeface="华文仿宋" panose="02010600040101010101" pitchFamily="2" charset="-122"/>
                <a:ea typeface="华文仿宋" panose="02010600040101010101" pitchFamily="2" charset="-122"/>
              </a:rPr>
              <a:t>int</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i,j</a:t>
            </a:r>
            <a:r>
              <a:rPr lang="en-US" altLang="zh-CN" sz="2800" b="1" dirty="0">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该非零元的行下标和列下标</a:t>
            </a:r>
          </a:p>
          <a:p>
            <a:pPr algn="l" eaLnBrk="1" hangingPunct="1">
              <a:spcBef>
                <a:spcPct val="20000"/>
              </a:spcBef>
            </a:pPr>
            <a:r>
              <a:rPr lang="zh-CN" altLang="en-US" b="1" dirty="0">
                <a:solidFill>
                  <a:srgbClr val="FF6600"/>
                </a:solidFill>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elemtype</a:t>
            </a:r>
            <a:r>
              <a:rPr lang="en-US" altLang="zh-CN" sz="2800" b="1" dirty="0">
                <a:latin typeface="华文仿宋" panose="02010600040101010101" pitchFamily="2" charset="-122"/>
                <a:ea typeface="华文仿宋" panose="02010600040101010101" pitchFamily="2" charset="-122"/>
              </a:rPr>
              <a:t> v;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该非零元的值</a:t>
            </a:r>
          </a:p>
          <a:p>
            <a:pPr algn="l" eaLnBrk="1" hangingPunct="1">
              <a:spcBef>
                <a:spcPct val="20000"/>
              </a:spcBef>
            </a:pPr>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 Triple;                </a:t>
            </a:r>
            <a:r>
              <a:rPr lang="en-US" altLang="zh-CN" b="1" dirty="0">
                <a:solidFill>
                  <a:srgbClr val="FF6600"/>
                </a:solidFill>
                <a:latin typeface="华文仿宋" panose="02010600040101010101" pitchFamily="2" charset="-122"/>
                <a:ea typeface="华文仿宋" panose="02010600040101010101" pitchFamily="2" charset="-122"/>
              </a:rPr>
              <a:t>// </a:t>
            </a:r>
            <a:r>
              <a:rPr lang="zh-CN" altLang="en-US" b="1" dirty="0">
                <a:solidFill>
                  <a:srgbClr val="800000"/>
                </a:solidFill>
                <a:latin typeface="华文仿宋" panose="02010600040101010101" pitchFamily="2" charset="-122"/>
                <a:ea typeface="华文仿宋" panose="02010600040101010101" pitchFamily="2" charset="-122"/>
              </a:rPr>
              <a:t>三元组类型</a:t>
            </a:r>
          </a:p>
        </p:txBody>
      </p:sp>
      <p:sp>
        <p:nvSpPr>
          <p:cNvPr id="33796" name="Rectangle 3"/>
          <p:cNvSpPr>
            <a:spLocks noChangeArrowheads="1"/>
          </p:cNvSpPr>
          <p:nvPr/>
        </p:nvSpPr>
        <p:spPr bwMode="auto">
          <a:xfrm>
            <a:off x="316121" y="190401"/>
            <a:ext cx="7160935"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稀疏矩阵的三元组表示</a:t>
            </a: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的</a:t>
            </a:r>
            <a:r>
              <a:rPr kumimoji="1" lang="en-US" altLang="zh-CN" sz="3200" dirty="0" smtClean="0">
                <a:solidFill>
                  <a:srgbClr val="000080"/>
                </a:solidFill>
                <a:latin typeface="黑体" panose="02010609060101010101" pitchFamily="49" charset="-122"/>
                <a:ea typeface="黑体" panose="02010609060101010101" pitchFamily="49" charset="-122"/>
                <a:cs typeface="ＭＳ Ｐゴシック" charset="-128"/>
              </a:rPr>
              <a:t>C</a:t>
            </a: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语言描述：</a:t>
            </a:r>
          </a:p>
        </p:txBody>
      </p:sp>
      <p:sp>
        <p:nvSpPr>
          <p:cNvPr id="133124" name="Text Box 4"/>
          <p:cNvSpPr txBox="1">
            <a:spLocks noChangeArrowheads="1"/>
          </p:cNvSpPr>
          <p:nvPr/>
        </p:nvSpPr>
        <p:spPr bwMode="auto">
          <a:xfrm>
            <a:off x="413195" y="3644900"/>
            <a:ext cx="85344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90000"/>
              </a:spcBef>
            </a:pPr>
            <a:r>
              <a:rPr lang="en-US" altLang="zh-CN" sz="2800" b="1" dirty="0" err="1">
                <a:latin typeface="华文仿宋" panose="02010600040101010101" pitchFamily="2" charset="-122"/>
                <a:ea typeface="华文仿宋" panose="02010600040101010101" pitchFamily="2" charset="-122"/>
              </a:rPr>
              <a:t>typedef</a:t>
            </a:r>
            <a:r>
              <a:rPr lang="en-US" altLang="zh-CN" sz="2800" b="1" dirty="0">
                <a:latin typeface="华文仿宋" panose="02010600040101010101" pitchFamily="2" charset="-122"/>
                <a:ea typeface="华文仿宋" panose="02010600040101010101" pitchFamily="2" charset="-122"/>
              </a:rPr>
              <a:t> union</a:t>
            </a:r>
          </a:p>
          <a:p>
            <a:pPr algn="l" eaLnBrk="1" hangingPunct="1">
              <a:spcBef>
                <a:spcPct val="20000"/>
              </a:spcBef>
            </a:pPr>
            <a:r>
              <a:rPr lang="en-US" altLang="zh-CN" sz="2800" b="1" dirty="0">
                <a:latin typeface="华文仿宋" panose="02010600040101010101" pitchFamily="2" charset="-122"/>
                <a:ea typeface="华文仿宋" panose="02010600040101010101" pitchFamily="2" charset="-122"/>
              </a:rPr>
              <a:t>       { Triple data[MAXSIZE+1];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非零元三元组表，</a:t>
            </a:r>
          </a:p>
          <a:p>
            <a:pPr algn="l" eaLnBrk="1" hangingPunct="1">
              <a:spcBef>
                <a:spcPct val="20000"/>
              </a:spcBef>
            </a:pPr>
            <a:r>
              <a:rPr lang="zh-CN" altLang="en-US" b="1" dirty="0">
                <a:solidFill>
                  <a:srgbClr val="FF6600"/>
                </a:solidFill>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data[0]</a:t>
            </a:r>
            <a:r>
              <a:rPr lang="zh-CN" altLang="en-US" b="1" dirty="0">
                <a:solidFill>
                  <a:schemeClr val="folHlink"/>
                </a:solidFill>
                <a:latin typeface="华文仿宋" panose="02010600040101010101" pitchFamily="2" charset="-122"/>
                <a:ea typeface="华文仿宋" panose="02010600040101010101" pitchFamily="2" charset="-122"/>
              </a:rPr>
              <a:t>未用</a:t>
            </a:r>
          </a:p>
          <a:p>
            <a:pPr algn="l" eaLnBrk="1" hangingPunct="1">
              <a:spcBef>
                <a:spcPct val="20000"/>
              </a:spcBef>
            </a:pPr>
            <a:r>
              <a:rPr lang="zh-CN" altLang="en-US" b="1" dirty="0">
                <a:solidFill>
                  <a:srgbClr val="FF6600"/>
                </a:solidFill>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int</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mu,nu,tu</a:t>
            </a:r>
            <a:r>
              <a:rPr lang="en-US" altLang="zh-CN" sz="2800" b="1" dirty="0">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矩阵的行数、列数和非零元个数</a:t>
            </a:r>
          </a:p>
          <a:p>
            <a:pPr algn="l" eaLnBrk="1" hangingPunct="1">
              <a:spcBef>
                <a:spcPct val="20000"/>
              </a:spcBef>
            </a:pPr>
            <a:r>
              <a:rPr lang="zh-CN" altLang="en-US" b="1" dirty="0">
                <a:solidFill>
                  <a:srgbClr val="FF6600"/>
                </a:solidFill>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TSMatrix</a:t>
            </a:r>
            <a:r>
              <a:rPr lang="en-US" altLang="zh-CN" sz="2800" b="1" dirty="0">
                <a:latin typeface="华文仿宋" panose="02010600040101010101" pitchFamily="2" charset="-122"/>
                <a:ea typeface="华文仿宋" panose="02010600040101010101" pitchFamily="2" charset="-122"/>
              </a:rPr>
              <a:t>;        </a:t>
            </a:r>
            <a:r>
              <a:rPr lang="en-US" altLang="zh-CN" b="1" dirty="0">
                <a:solidFill>
                  <a:srgbClr val="FF6600"/>
                </a:solidFill>
                <a:latin typeface="华文仿宋" panose="02010600040101010101" pitchFamily="2" charset="-122"/>
                <a:ea typeface="华文仿宋" panose="02010600040101010101" pitchFamily="2" charset="-122"/>
              </a:rPr>
              <a:t>//  </a:t>
            </a:r>
            <a:r>
              <a:rPr lang="zh-CN" altLang="en-US" b="1" dirty="0">
                <a:solidFill>
                  <a:srgbClr val="800000"/>
                </a:solidFill>
                <a:latin typeface="华文仿宋" panose="02010600040101010101" pitchFamily="2" charset="-122"/>
                <a:ea typeface="华文仿宋" panose="02010600040101010101" pitchFamily="2" charset="-122"/>
              </a:rPr>
              <a:t>稀疏矩阵类型</a:t>
            </a:r>
          </a:p>
        </p:txBody>
      </p:sp>
    </p:spTree>
    <p:extLst>
      <p:ext uri="{BB962C8B-B14F-4D97-AF65-F5344CB8AC3E}">
        <p14:creationId xmlns:p14="http://schemas.microsoft.com/office/powerpoint/2010/main" val="2884285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calcmode="lin" valueType="num">
                                      <p:cBhvr>
                                        <p:cTn id="7" dur="1000" fill="hold"/>
                                        <p:tgtEl>
                                          <p:spTgt spid="133124"/>
                                        </p:tgtEl>
                                        <p:attrNameLst>
                                          <p:attrName>ppt_w</p:attrName>
                                        </p:attrNameLst>
                                      </p:cBhvr>
                                      <p:tavLst>
                                        <p:tav tm="0">
                                          <p:val>
                                            <p:strVal val="#ppt_w*0.70"/>
                                          </p:val>
                                        </p:tav>
                                        <p:tav tm="100000">
                                          <p:val>
                                            <p:strVal val="#ppt_w"/>
                                          </p:val>
                                        </p:tav>
                                      </p:tavLst>
                                    </p:anim>
                                    <p:anim calcmode="lin" valueType="num">
                                      <p:cBhvr>
                                        <p:cTn id="8" dur="1000" fill="hold"/>
                                        <p:tgtEl>
                                          <p:spTgt spid="133124"/>
                                        </p:tgtEl>
                                        <p:attrNameLst>
                                          <p:attrName>ppt_h</p:attrName>
                                        </p:attrNameLst>
                                      </p:cBhvr>
                                      <p:tavLst>
                                        <p:tav tm="0">
                                          <p:val>
                                            <p:strVal val="#ppt_h"/>
                                          </p:val>
                                        </p:tav>
                                        <p:tav tm="100000">
                                          <p:val>
                                            <p:strVal val="#ppt_h"/>
                                          </p:val>
                                        </p:tav>
                                      </p:tavLst>
                                    </p:anim>
                                    <p:animEffect transition="in" filter="fade">
                                      <p:cBhvr>
                                        <p:cTn id="9" dur="10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1632959" y="1467028"/>
            <a:ext cx="4800600" cy="687388"/>
            <a:chOff x="1056" y="1344"/>
            <a:chExt cx="3024" cy="433"/>
          </a:xfrm>
        </p:grpSpPr>
        <p:sp>
          <p:nvSpPr>
            <p:cNvPr id="34828" name="Text Box 4"/>
            <p:cNvSpPr txBox="1">
              <a:spLocks noChangeArrowheads="1"/>
            </p:cNvSpPr>
            <p:nvPr/>
          </p:nvSpPr>
          <p:spPr bwMode="auto">
            <a:xfrm>
              <a:off x="1056" y="1450"/>
              <a:ext cx="30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latin typeface="华文仿宋" panose="02010600040101010101" pitchFamily="2" charset="-122"/>
                  <a:ea typeface="华文仿宋" panose="02010600040101010101" pitchFamily="2" charset="-122"/>
                </a:rPr>
                <a:t>       M</a:t>
              </a:r>
              <a:r>
                <a:rPr lang="en-US" altLang="zh-CN" sz="2000" b="1">
                  <a:latin typeface="华文仿宋" panose="02010600040101010101" pitchFamily="2" charset="-122"/>
                  <a:ea typeface="华文仿宋" panose="02010600040101010101" pitchFamily="2" charset="-122"/>
                </a:rPr>
                <a:t>m×n                           </a:t>
              </a:r>
              <a:r>
                <a:rPr lang="en-US" altLang="zh-CN" sz="2800" b="1">
                  <a:latin typeface="华文仿宋" panose="02010600040101010101" pitchFamily="2" charset="-122"/>
                  <a:ea typeface="华文仿宋" panose="02010600040101010101" pitchFamily="2" charset="-122"/>
                </a:rPr>
                <a:t>N</a:t>
              </a:r>
              <a:r>
                <a:rPr lang="en-US" altLang="zh-CN" sz="2000" b="1">
                  <a:latin typeface="华文仿宋" panose="02010600040101010101" pitchFamily="2" charset="-122"/>
                  <a:ea typeface="华文仿宋" panose="02010600040101010101" pitchFamily="2" charset="-122"/>
                </a:rPr>
                <a:t>n×m </a:t>
              </a:r>
              <a:endParaRPr lang="en-US" altLang="zh-CN" sz="3600" b="1">
                <a:latin typeface="华文仿宋" panose="02010600040101010101" pitchFamily="2" charset="-122"/>
                <a:ea typeface="华文仿宋" panose="02010600040101010101" pitchFamily="2" charset="-122"/>
              </a:endParaRPr>
            </a:p>
          </p:txBody>
        </p:sp>
        <p:sp>
          <p:nvSpPr>
            <p:cNvPr id="34829" name="Line 3"/>
            <p:cNvSpPr>
              <a:spLocks noChangeShapeType="1"/>
            </p:cNvSpPr>
            <p:nvPr/>
          </p:nvSpPr>
          <p:spPr bwMode="auto">
            <a:xfrm>
              <a:off x="2208" y="1680"/>
              <a:ext cx="86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34830" name="Text Box 5"/>
            <p:cNvSpPr txBox="1">
              <a:spLocks noChangeArrowheads="1"/>
            </p:cNvSpPr>
            <p:nvPr/>
          </p:nvSpPr>
          <p:spPr bwMode="auto">
            <a:xfrm>
              <a:off x="2208" y="1344"/>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转置</a:t>
              </a:r>
            </a:p>
          </p:txBody>
        </p:sp>
      </p:grpSp>
      <p:sp>
        <p:nvSpPr>
          <p:cNvPr id="34820" name="Text Box 10"/>
          <p:cNvSpPr txBox="1">
            <a:spLocks noChangeArrowheads="1"/>
          </p:cNvSpPr>
          <p:nvPr/>
        </p:nvSpPr>
        <p:spPr bwMode="auto">
          <a:xfrm>
            <a:off x="337559" y="233897"/>
            <a:ext cx="624840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稀疏矩阵的转置运算的实现</a:t>
            </a:r>
          </a:p>
        </p:txBody>
      </p:sp>
      <p:grpSp>
        <p:nvGrpSpPr>
          <p:cNvPr id="3" name="Group 18"/>
          <p:cNvGrpSpPr>
            <a:grpSpLocks/>
          </p:cNvGrpSpPr>
          <p:nvPr/>
        </p:nvGrpSpPr>
        <p:grpSpPr bwMode="auto">
          <a:xfrm>
            <a:off x="4299959" y="2402066"/>
            <a:ext cx="4457700" cy="2387601"/>
            <a:chOff x="2736" y="1933"/>
            <a:chExt cx="2808" cy="1504"/>
          </a:xfrm>
        </p:grpSpPr>
        <p:sp>
          <p:nvSpPr>
            <p:cNvPr id="34825" name="Rectangle 7"/>
            <p:cNvSpPr>
              <a:spLocks noChangeArrowheads="1"/>
            </p:cNvSpPr>
            <p:nvPr/>
          </p:nvSpPr>
          <p:spPr bwMode="auto">
            <a:xfrm>
              <a:off x="3048" y="1938"/>
              <a:ext cx="2496"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3    0    -1    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a:t>
              </a:r>
              <a:r>
                <a:rPr lang="en-US" altLang="zh-CN" sz="800" b="1" dirty="0">
                  <a:latin typeface="华文仿宋" panose="02010600040101010101" pitchFamily="2" charset="-122"/>
                  <a:ea typeface="华文仿宋" panose="02010600040101010101" pitchFamily="2" charset="-122"/>
                </a:rPr>
                <a:t>  </a:t>
              </a:r>
              <a:r>
                <a:rPr lang="en-US" altLang="zh-CN" sz="6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a:t>
              </a:r>
              <a:r>
                <a:rPr lang="en-US" altLang="zh-CN" sz="9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a:t>
              </a:r>
              <a:r>
                <a:rPr lang="en-US" altLang="zh-CN" sz="700" b="1" dirty="0">
                  <a:latin typeface="华文仿宋" panose="02010600040101010101" pitchFamily="2" charset="-122"/>
                  <a:ea typeface="华文仿宋" panose="02010600040101010101" pitchFamily="2" charset="-122"/>
                </a:rPr>
                <a:t>       </a:t>
              </a:r>
              <a:r>
                <a:rPr lang="en-US" altLang="zh-CN" sz="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-2    0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N= </a:t>
              </a:r>
              <a:r>
                <a:rPr lang="en-US" altLang="zh-CN" sz="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-1    0   </a:t>
              </a:r>
              <a:r>
                <a:rPr lang="en-US" altLang="zh-CN" sz="7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0     </a:t>
              </a:r>
              <a:r>
                <a:rPr lang="en-US" altLang="zh-CN" sz="5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0    0   </a:t>
              </a:r>
              <a:r>
                <a:rPr lang="en-US" altLang="zh-CN" sz="10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2</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7     0    0    0</a:t>
              </a:r>
            </a:p>
          </p:txBody>
        </p:sp>
        <p:sp>
          <p:nvSpPr>
            <p:cNvPr id="34826" name="AutoShape 9"/>
            <p:cNvSpPr>
              <a:spLocks noChangeArrowheads="1"/>
            </p:cNvSpPr>
            <p:nvPr/>
          </p:nvSpPr>
          <p:spPr bwMode="auto">
            <a:xfrm>
              <a:off x="3526" y="1933"/>
              <a:ext cx="1680" cy="1488"/>
            </a:xfrm>
            <a:prstGeom prst="bracketPair">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sp>
          <p:nvSpPr>
            <p:cNvPr id="34827" name="AutoShape 11"/>
            <p:cNvSpPr>
              <a:spLocks noChangeArrowheads="1"/>
            </p:cNvSpPr>
            <p:nvPr/>
          </p:nvSpPr>
          <p:spPr bwMode="auto">
            <a:xfrm>
              <a:off x="2736" y="2592"/>
              <a:ext cx="288" cy="192"/>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grpSp>
      <p:grpSp>
        <p:nvGrpSpPr>
          <p:cNvPr id="4" name="Group 17"/>
          <p:cNvGrpSpPr>
            <a:grpSpLocks/>
          </p:cNvGrpSpPr>
          <p:nvPr/>
        </p:nvGrpSpPr>
        <p:grpSpPr bwMode="auto">
          <a:xfrm>
            <a:off x="337559" y="2467153"/>
            <a:ext cx="4419600" cy="1905000"/>
            <a:chOff x="240" y="1974"/>
            <a:chExt cx="2784" cy="1200"/>
          </a:xfrm>
        </p:grpSpPr>
        <p:sp>
          <p:nvSpPr>
            <p:cNvPr id="34823" name="Rectangle 15"/>
            <p:cNvSpPr>
              <a:spLocks noChangeArrowheads="1"/>
            </p:cNvSpPr>
            <p:nvPr/>
          </p:nvSpPr>
          <p:spPr bwMode="auto">
            <a:xfrm>
              <a:off x="240" y="1974"/>
              <a:ext cx="278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3    0    0    0     7</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a:t>
              </a:r>
              <a:r>
                <a:rPr lang="en-US" altLang="zh-CN" sz="800" b="1" dirty="0">
                  <a:latin typeface="华文仿宋" panose="02010600040101010101" pitchFamily="2" charset="-122"/>
                  <a:ea typeface="华文仿宋" panose="02010600040101010101" pitchFamily="2" charset="-122"/>
                </a:rPr>
                <a:t>  </a:t>
              </a:r>
              <a:r>
                <a:rPr lang="en-US" altLang="zh-CN" sz="6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a:t>
              </a:r>
              <a:r>
                <a:rPr lang="en-US" altLang="zh-CN" sz="9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a:t>
              </a:r>
              <a:r>
                <a:rPr lang="en-US" altLang="zh-CN" sz="700" b="1" dirty="0">
                  <a:latin typeface="华文仿宋" panose="02010600040101010101" pitchFamily="2" charset="-122"/>
                  <a:ea typeface="华文仿宋" panose="02010600040101010101" pitchFamily="2" charset="-122"/>
                </a:rPr>
                <a:t>   </a:t>
              </a:r>
              <a:r>
                <a:rPr lang="en-US" altLang="zh-CN" sz="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-1    0     0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M= </a:t>
              </a:r>
              <a:r>
                <a:rPr lang="en-US" altLang="zh-CN" sz="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-1   -2    0    0    </a:t>
              </a:r>
              <a:r>
                <a:rPr lang="en-US" altLang="zh-CN" sz="7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a:t>
              </a:r>
            </a:p>
            <a:p>
              <a:pPr algn="l" eaLnBrk="1" hangingPunct="1">
                <a:lnSpc>
                  <a:spcPct val="90000"/>
                </a:lnSpc>
                <a:spcBef>
                  <a:spcPct val="20000"/>
                </a:spcBef>
              </a:pPr>
              <a:r>
                <a:rPr lang="en-US" altLang="zh-CN" sz="2800" b="1" dirty="0">
                  <a:latin typeface="华文仿宋" panose="02010600040101010101" pitchFamily="2" charset="-122"/>
                  <a:ea typeface="华文仿宋" panose="02010600040101010101" pitchFamily="2" charset="-122"/>
                </a:rPr>
                <a:t>            0    0    </a:t>
              </a:r>
              <a:r>
                <a:rPr lang="en-US" altLang="zh-CN" sz="5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0    2     </a:t>
              </a:r>
              <a:r>
                <a:rPr lang="en-US" altLang="zh-CN" sz="10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0</a:t>
              </a:r>
            </a:p>
          </p:txBody>
        </p:sp>
        <p:sp>
          <p:nvSpPr>
            <p:cNvPr id="34824" name="AutoShape 16"/>
            <p:cNvSpPr>
              <a:spLocks noChangeArrowheads="1"/>
            </p:cNvSpPr>
            <p:nvPr/>
          </p:nvSpPr>
          <p:spPr bwMode="auto">
            <a:xfrm>
              <a:off x="742" y="1998"/>
              <a:ext cx="1898" cy="1152"/>
            </a:xfrm>
            <a:prstGeom prst="bracketPair">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华文仿宋" panose="02010600040101010101" pitchFamily="2" charset="-122"/>
                <a:ea typeface="华文仿宋" panose="02010600040101010101" pitchFamily="2" charset="-122"/>
              </a:endParaRPr>
            </a:p>
          </p:txBody>
        </p:sp>
      </p:grpSp>
    </p:spTree>
    <p:extLst>
      <p:ext uri="{BB962C8B-B14F-4D97-AF65-F5344CB8AC3E}">
        <p14:creationId xmlns:p14="http://schemas.microsoft.com/office/powerpoint/2010/main" val="3212334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325141" y="239371"/>
            <a:ext cx="5109091"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如何求矩阵</a:t>
            </a:r>
            <a:r>
              <a:rPr lang="en-US" altLang="zh-CN" dirty="0"/>
              <a:t>M</a:t>
            </a:r>
            <a:r>
              <a:rPr lang="zh-CN" altLang="en-US" dirty="0"/>
              <a:t>的转置矩阵</a:t>
            </a:r>
            <a:r>
              <a:rPr lang="en-US" altLang="zh-CN" dirty="0"/>
              <a:t>N</a:t>
            </a:r>
            <a:r>
              <a:rPr lang="zh-CN" altLang="en-US" dirty="0"/>
              <a:t>？</a:t>
            </a:r>
          </a:p>
        </p:txBody>
      </p:sp>
      <p:sp>
        <p:nvSpPr>
          <p:cNvPr id="35844" name="Text Box 3"/>
          <p:cNvSpPr txBox="1">
            <a:spLocks noChangeArrowheads="1"/>
          </p:cNvSpPr>
          <p:nvPr/>
        </p:nvSpPr>
        <p:spPr bwMode="auto">
          <a:xfrm>
            <a:off x="421548" y="1126431"/>
            <a:ext cx="5929828" cy="66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3200" b="1" dirty="0">
                <a:latin typeface="华文仿宋" panose="02010600040101010101" pitchFamily="2" charset="-122"/>
                <a:ea typeface="华文仿宋" panose="02010600040101010101" pitchFamily="2" charset="-122"/>
              </a:rPr>
              <a:t>用常规的二维数组表示时的算法</a:t>
            </a:r>
          </a:p>
        </p:txBody>
      </p:sp>
      <p:sp>
        <p:nvSpPr>
          <p:cNvPr id="145412" name="Text Box 4"/>
          <p:cNvSpPr txBox="1">
            <a:spLocks noChangeArrowheads="1"/>
          </p:cNvSpPr>
          <p:nvPr/>
        </p:nvSpPr>
        <p:spPr bwMode="auto">
          <a:xfrm>
            <a:off x="1141650" y="4619403"/>
            <a:ext cx="6114174"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3600" b="1" dirty="0">
                <a:solidFill>
                  <a:srgbClr val="9933FF"/>
                </a:solidFill>
                <a:latin typeface="华文仿宋" panose="02010600040101010101" pitchFamily="2" charset="-122"/>
                <a:ea typeface="华文仿宋" panose="02010600040101010101" pitchFamily="2" charset="-122"/>
              </a:rPr>
              <a:t>   </a:t>
            </a:r>
            <a:r>
              <a:rPr lang="zh-CN" altLang="en-US" sz="3600" b="1" dirty="0">
                <a:solidFill>
                  <a:srgbClr val="9933FF"/>
                </a:solidFill>
                <a:latin typeface="华文仿宋" panose="02010600040101010101" pitchFamily="2" charset="-122"/>
                <a:ea typeface="华文仿宋" panose="02010600040101010101" pitchFamily="2" charset="-122"/>
              </a:rPr>
              <a:t>其时间复杂度为</a:t>
            </a:r>
            <a:r>
              <a:rPr lang="en-US" altLang="zh-CN" sz="3600" b="1" dirty="0">
                <a:solidFill>
                  <a:srgbClr val="9933FF"/>
                </a:solidFill>
                <a:latin typeface="华文仿宋" panose="02010600040101010101" pitchFamily="2" charset="-122"/>
                <a:ea typeface="华文仿宋" panose="02010600040101010101" pitchFamily="2" charset="-122"/>
              </a:rPr>
              <a:t>: O(</a:t>
            </a:r>
            <a:r>
              <a:rPr lang="en-US" altLang="zh-CN" sz="3600" b="1" dirty="0" err="1">
                <a:solidFill>
                  <a:srgbClr val="9933FF"/>
                </a:solidFill>
                <a:latin typeface="华文仿宋" panose="02010600040101010101" pitchFamily="2" charset="-122"/>
                <a:ea typeface="华文仿宋" panose="02010600040101010101" pitchFamily="2" charset="-122"/>
              </a:rPr>
              <a:t>mu×nu</a:t>
            </a:r>
            <a:r>
              <a:rPr lang="en-US" altLang="zh-CN" sz="3600" b="1" dirty="0">
                <a:solidFill>
                  <a:srgbClr val="9933FF"/>
                </a:solidFill>
                <a:latin typeface="华文仿宋" panose="02010600040101010101" pitchFamily="2" charset="-122"/>
                <a:ea typeface="华文仿宋" panose="02010600040101010101" pitchFamily="2" charset="-122"/>
              </a:rPr>
              <a:t>)</a:t>
            </a:r>
            <a:endParaRPr lang="en-US" altLang="zh-CN" sz="4000" b="1" dirty="0">
              <a:solidFill>
                <a:srgbClr val="9933FF"/>
              </a:solidFill>
              <a:latin typeface="华文仿宋" panose="02010600040101010101" pitchFamily="2" charset="-122"/>
              <a:ea typeface="华文仿宋" panose="02010600040101010101" pitchFamily="2" charset="-122"/>
            </a:endParaRPr>
          </a:p>
        </p:txBody>
      </p:sp>
      <p:sp>
        <p:nvSpPr>
          <p:cNvPr id="145414" name="Text Box 6"/>
          <p:cNvSpPr txBox="1">
            <a:spLocks noChangeArrowheads="1"/>
          </p:cNvSpPr>
          <p:nvPr/>
        </p:nvSpPr>
        <p:spPr bwMode="auto">
          <a:xfrm>
            <a:off x="703559" y="2135512"/>
            <a:ext cx="6361037"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3200" b="1" dirty="0">
                <a:latin typeface="华文仿宋" panose="02010600040101010101" pitchFamily="2" charset="-122"/>
                <a:ea typeface="华文仿宋" panose="02010600040101010101" pitchFamily="2" charset="-122"/>
              </a:rPr>
              <a:t>   for</a:t>
            </a:r>
            <a:r>
              <a:rPr lang="en-US" altLang="zh-CN" sz="3200" dirty="0">
                <a:latin typeface="华文仿宋" panose="02010600040101010101" pitchFamily="2" charset="-122"/>
                <a:ea typeface="华文仿宋" panose="02010600040101010101" pitchFamily="2" charset="-122"/>
              </a:rPr>
              <a:t> (col=1; col&lt;=nu; ++col)</a:t>
            </a:r>
          </a:p>
          <a:p>
            <a:pPr algn="l" eaLnBrk="1" hangingPunct="1">
              <a:lnSpc>
                <a:spcPct val="125000"/>
              </a:lnSpc>
            </a:pPr>
            <a:r>
              <a:rPr lang="en-US" altLang="zh-CN"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for</a:t>
            </a:r>
            <a:r>
              <a:rPr lang="en-US" altLang="zh-CN" sz="3200" dirty="0">
                <a:latin typeface="华文仿宋" panose="02010600040101010101" pitchFamily="2" charset="-122"/>
                <a:ea typeface="华文仿宋" panose="02010600040101010101" pitchFamily="2" charset="-122"/>
              </a:rPr>
              <a:t> (row=1; row&lt;=mu; ++row</a:t>
            </a:r>
            <a:r>
              <a:rPr lang="en-US" altLang="zh-CN" sz="3200" dirty="0" smtClean="0">
                <a:latin typeface="华文仿宋" panose="02010600040101010101" pitchFamily="2" charset="-122"/>
                <a:ea typeface="华文仿宋" panose="02010600040101010101" pitchFamily="2" charset="-122"/>
              </a:rPr>
              <a:t>)</a:t>
            </a:r>
          </a:p>
          <a:p>
            <a:pPr algn="l" eaLnBrk="1" hangingPunct="1">
              <a:lnSpc>
                <a:spcPct val="125000"/>
              </a:lnSpc>
            </a:pPr>
            <a:r>
              <a:rPr lang="en-US" altLang="zh-CN" sz="3200" dirty="0">
                <a:latin typeface="华文仿宋" panose="02010600040101010101" pitchFamily="2" charset="-122"/>
                <a:ea typeface="华文仿宋" panose="02010600040101010101" pitchFamily="2" charset="-122"/>
              </a:rPr>
              <a:t> </a:t>
            </a:r>
            <a:r>
              <a:rPr lang="en-US" altLang="zh-CN" sz="3200" dirty="0" smtClean="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N[col][row] = M[row][col</a:t>
            </a:r>
            <a:r>
              <a:rPr lang="en-US" altLang="zh-CN" sz="3600" dirty="0" smtClean="0">
                <a:latin typeface="华文仿宋" panose="02010600040101010101" pitchFamily="2" charset="-122"/>
                <a:ea typeface="华文仿宋" panose="02010600040101010101" pitchFamily="2" charset="-122"/>
              </a:rPr>
              <a:t>];</a:t>
            </a:r>
            <a:endParaRPr lang="en-US" altLang="zh-CN" sz="40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095029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45414">
                                            <p:txEl>
                                              <p:pRg st="0" end="0"/>
                                            </p:txEl>
                                          </p:spTgt>
                                        </p:tgtEl>
                                        <p:attrNameLst>
                                          <p:attrName>style.visibility</p:attrName>
                                        </p:attrNameLst>
                                      </p:cBhvr>
                                      <p:to>
                                        <p:strVal val="visible"/>
                                      </p:to>
                                    </p:set>
                                    <p:anim calcmode="lin" valueType="num">
                                      <p:cBhvr>
                                        <p:cTn id="7" dur="500" fill="hold"/>
                                        <p:tgtEl>
                                          <p:spTgt spid="14541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45414">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45414">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4541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45414">
                                            <p:txEl>
                                              <p:pRg st="1" end="1"/>
                                            </p:txEl>
                                          </p:spTgt>
                                        </p:tgtEl>
                                        <p:attrNameLst>
                                          <p:attrName>style.visibility</p:attrName>
                                        </p:attrNameLst>
                                      </p:cBhvr>
                                      <p:to>
                                        <p:strVal val="visible"/>
                                      </p:to>
                                    </p:set>
                                    <p:anim calcmode="lin" valueType="num">
                                      <p:cBhvr>
                                        <p:cTn id="15" dur="500" fill="hold"/>
                                        <p:tgtEl>
                                          <p:spTgt spid="14541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45414">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145414">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14541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145414">
                                            <p:txEl>
                                              <p:pRg st="2" end="2"/>
                                            </p:txEl>
                                          </p:spTgt>
                                        </p:tgtEl>
                                        <p:attrNameLst>
                                          <p:attrName>style.visibility</p:attrName>
                                        </p:attrNameLst>
                                      </p:cBhvr>
                                      <p:to>
                                        <p:strVal val="visible"/>
                                      </p:to>
                                    </p:set>
                                    <p:anim calcmode="lin" valueType="num">
                                      <p:cBhvr>
                                        <p:cTn id="23" dur="500" fill="hold"/>
                                        <p:tgtEl>
                                          <p:spTgt spid="145414">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45414">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145414">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14541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45412"/>
                                        </p:tgtEl>
                                        <p:attrNameLst>
                                          <p:attrName>style.visibility</p:attrName>
                                        </p:attrNameLst>
                                      </p:cBhvr>
                                      <p:to>
                                        <p:strVal val="visible"/>
                                      </p:to>
                                    </p:set>
                                    <p:animEffect transition="in" filter="wipe(left)">
                                      <p:cBhvr>
                                        <p:cTn id="31" dur="75"/>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utoUpdateAnimBg="0"/>
      <p:bldP spid="145414"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1441391" y="1248177"/>
            <a:ext cx="2362200" cy="2362200"/>
          </a:xfrm>
          <a:prstGeom prst="rect">
            <a:avLst/>
          </a:prstGeom>
          <a:no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6868" name="Rectangle 3"/>
          <p:cNvSpPr>
            <a:spLocks noChangeArrowheads="1"/>
          </p:cNvSpPr>
          <p:nvPr/>
        </p:nvSpPr>
        <p:spPr bwMode="auto">
          <a:xfrm>
            <a:off x="1441391" y="1248177"/>
            <a:ext cx="2362200" cy="2362200"/>
          </a:xfrm>
          <a:prstGeom prst="rect">
            <a:avLst/>
          </a:prstGeom>
          <a:no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6869" name="Line 4"/>
          <p:cNvSpPr>
            <a:spLocks noChangeShapeType="1"/>
          </p:cNvSpPr>
          <p:nvPr/>
        </p:nvSpPr>
        <p:spPr bwMode="auto">
          <a:xfrm>
            <a:off x="1441391" y="2451502"/>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0" name="Line 5"/>
          <p:cNvSpPr>
            <a:spLocks noChangeShapeType="1"/>
          </p:cNvSpPr>
          <p:nvPr/>
        </p:nvSpPr>
        <p:spPr bwMode="auto">
          <a:xfrm>
            <a:off x="1441391" y="1660927"/>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1" name="Line 6"/>
          <p:cNvSpPr>
            <a:spLocks noChangeShapeType="1"/>
          </p:cNvSpPr>
          <p:nvPr/>
        </p:nvSpPr>
        <p:spPr bwMode="auto">
          <a:xfrm>
            <a:off x="1441391" y="2070502"/>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2" name="Line 7"/>
          <p:cNvSpPr>
            <a:spLocks noChangeShapeType="1"/>
          </p:cNvSpPr>
          <p:nvPr/>
        </p:nvSpPr>
        <p:spPr bwMode="auto">
          <a:xfrm>
            <a:off x="1441391" y="2848377"/>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3" name="Line 8"/>
          <p:cNvSpPr>
            <a:spLocks noChangeShapeType="1"/>
          </p:cNvSpPr>
          <p:nvPr/>
        </p:nvSpPr>
        <p:spPr bwMode="auto">
          <a:xfrm>
            <a:off x="1441391" y="3257952"/>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4" name="Line 9"/>
          <p:cNvSpPr>
            <a:spLocks noChangeShapeType="1"/>
          </p:cNvSpPr>
          <p:nvPr/>
        </p:nvSpPr>
        <p:spPr bwMode="auto">
          <a:xfrm>
            <a:off x="2219266" y="1264052"/>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5" name="Line 10"/>
          <p:cNvSpPr>
            <a:spLocks noChangeShapeType="1"/>
          </p:cNvSpPr>
          <p:nvPr/>
        </p:nvSpPr>
        <p:spPr bwMode="auto">
          <a:xfrm>
            <a:off x="3025716" y="1264052"/>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6" name="Rectangle 11"/>
          <p:cNvSpPr>
            <a:spLocks noChangeArrowheads="1"/>
          </p:cNvSpPr>
          <p:nvPr/>
        </p:nvSpPr>
        <p:spPr bwMode="auto">
          <a:xfrm>
            <a:off x="5403791" y="1248177"/>
            <a:ext cx="2362200" cy="2362200"/>
          </a:xfrm>
          <a:prstGeom prst="rect">
            <a:avLst/>
          </a:prstGeom>
          <a:no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6877" name="Rectangle 12"/>
          <p:cNvSpPr>
            <a:spLocks noChangeArrowheads="1"/>
          </p:cNvSpPr>
          <p:nvPr/>
        </p:nvSpPr>
        <p:spPr bwMode="auto">
          <a:xfrm>
            <a:off x="5403791" y="1248177"/>
            <a:ext cx="2362200" cy="2362200"/>
          </a:xfrm>
          <a:prstGeom prst="rect">
            <a:avLst/>
          </a:prstGeom>
          <a:no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6878" name="Line 13"/>
          <p:cNvSpPr>
            <a:spLocks noChangeShapeType="1"/>
          </p:cNvSpPr>
          <p:nvPr/>
        </p:nvSpPr>
        <p:spPr bwMode="auto">
          <a:xfrm>
            <a:off x="5403791" y="2451502"/>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79" name="Line 14"/>
          <p:cNvSpPr>
            <a:spLocks noChangeShapeType="1"/>
          </p:cNvSpPr>
          <p:nvPr/>
        </p:nvSpPr>
        <p:spPr bwMode="auto">
          <a:xfrm>
            <a:off x="5403791" y="1660927"/>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80" name="Line 15"/>
          <p:cNvSpPr>
            <a:spLocks noChangeShapeType="1"/>
          </p:cNvSpPr>
          <p:nvPr/>
        </p:nvSpPr>
        <p:spPr bwMode="auto">
          <a:xfrm>
            <a:off x="5403791" y="2070502"/>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81" name="Line 16"/>
          <p:cNvSpPr>
            <a:spLocks noChangeShapeType="1"/>
          </p:cNvSpPr>
          <p:nvPr/>
        </p:nvSpPr>
        <p:spPr bwMode="auto">
          <a:xfrm>
            <a:off x="5403791" y="2880127"/>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82" name="Line 17"/>
          <p:cNvSpPr>
            <a:spLocks noChangeShapeType="1"/>
          </p:cNvSpPr>
          <p:nvPr/>
        </p:nvSpPr>
        <p:spPr bwMode="auto">
          <a:xfrm>
            <a:off x="5403791" y="3257952"/>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83" name="Line 18"/>
          <p:cNvSpPr>
            <a:spLocks noChangeShapeType="1"/>
          </p:cNvSpPr>
          <p:nvPr/>
        </p:nvSpPr>
        <p:spPr bwMode="auto">
          <a:xfrm>
            <a:off x="6181666" y="1264052"/>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84" name="Line 19"/>
          <p:cNvSpPr>
            <a:spLocks noChangeShapeType="1"/>
          </p:cNvSpPr>
          <p:nvPr/>
        </p:nvSpPr>
        <p:spPr bwMode="auto">
          <a:xfrm>
            <a:off x="6988116" y="1264052"/>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885" name="Text Box 28"/>
          <p:cNvSpPr txBox="1">
            <a:spLocks noChangeArrowheads="1"/>
          </p:cNvSpPr>
          <p:nvPr/>
        </p:nvSpPr>
        <p:spPr bwMode="auto">
          <a:xfrm>
            <a:off x="892691" y="1135088"/>
            <a:ext cx="484428" cy="523220"/>
          </a:xfrm>
          <a:prstGeom prst="rect">
            <a:avLst/>
          </a:prstGeom>
          <a:noFill/>
          <a:ln>
            <a:noFill/>
          </a:ln>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M</a:t>
            </a:r>
          </a:p>
        </p:txBody>
      </p:sp>
      <p:sp>
        <p:nvSpPr>
          <p:cNvPr id="36886" name="Text Box 29"/>
          <p:cNvSpPr txBox="1">
            <a:spLocks noChangeArrowheads="1"/>
          </p:cNvSpPr>
          <p:nvPr/>
        </p:nvSpPr>
        <p:spPr bwMode="auto">
          <a:xfrm>
            <a:off x="4283612" y="1005001"/>
            <a:ext cx="461986" cy="523220"/>
          </a:xfrm>
          <a:prstGeom prst="rect">
            <a:avLst/>
          </a:prstGeom>
          <a:noFill/>
          <a:ln>
            <a:noFill/>
          </a:ln>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N</a:t>
            </a:r>
          </a:p>
        </p:txBody>
      </p:sp>
      <p:sp>
        <p:nvSpPr>
          <p:cNvPr id="36887" name="Text Box 30"/>
          <p:cNvSpPr txBox="1">
            <a:spLocks noChangeArrowheads="1"/>
          </p:cNvSpPr>
          <p:nvPr/>
        </p:nvSpPr>
        <p:spPr bwMode="auto">
          <a:xfrm>
            <a:off x="1562041" y="1298977"/>
            <a:ext cx="23622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1        1        3</a:t>
            </a:r>
          </a:p>
        </p:txBody>
      </p:sp>
      <p:sp>
        <p:nvSpPr>
          <p:cNvPr id="36888" name="Text Box 31"/>
          <p:cNvSpPr txBox="1">
            <a:spLocks noChangeArrowheads="1"/>
          </p:cNvSpPr>
          <p:nvPr/>
        </p:nvSpPr>
        <p:spPr bwMode="auto">
          <a:xfrm>
            <a:off x="1565216" y="1702202"/>
            <a:ext cx="23622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1        5        7</a:t>
            </a:r>
          </a:p>
        </p:txBody>
      </p:sp>
      <p:sp>
        <p:nvSpPr>
          <p:cNvPr id="36889" name="Text Box 32"/>
          <p:cNvSpPr txBox="1">
            <a:spLocks noChangeArrowheads="1"/>
          </p:cNvSpPr>
          <p:nvPr/>
        </p:nvSpPr>
        <p:spPr bwMode="auto">
          <a:xfrm>
            <a:off x="1577916" y="2083202"/>
            <a:ext cx="23622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2        3        -1</a:t>
            </a:r>
          </a:p>
        </p:txBody>
      </p:sp>
      <p:sp>
        <p:nvSpPr>
          <p:cNvPr id="36890" name="Text Box 33"/>
          <p:cNvSpPr txBox="1">
            <a:spLocks noChangeArrowheads="1"/>
          </p:cNvSpPr>
          <p:nvPr/>
        </p:nvSpPr>
        <p:spPr bwMode="auto">
          <a:xfrm>
            <a:off x="1596966" y="2476902"/>
            <a:ext cx="23622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3        1        -1</a:t>
            </a:r>
          </a:p>
        </p:txBody>
      </p:sp>
      <p:sp>
        <p:nvSpPr>
          <p:cNvPr id="36891" name="Text Box 34"/>
          <p:cNvSpPr txBox="1">
            <a:spLocks noChangeArrowheads="1"/>
          </p:cNvSpPr>
          <p:nvPr/>
        </p:nvSpPr>
        <p:spPr bwMode="auto">
          <a:xfrm>
            <a:off x="1596966" y="2889652"/>
            <a:ext cx="23622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3        2        -2</a:t>
            </a:r>
          </a:p>
        </p:txBody>
      </p:sp>
      <p:sp>
        <p:nvSpPr>
          <p:cNvPr id="36892" name="Text Box 35"/>
          <p:cNvSpPr txBox="1">
            <a:spLocks noChangeArrowheads="1"/>
          </p:cNvSpPr>
          <p:nvPr/>
        </p:nvSpPr>
        <p:spPr bwMode="auto">
          <a:xfrm>
            <a:off x="1581091" y="3254777"/>
            <a:ext cx="23622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latin typeface="华文仿宋" panose="02010600040101010101" pitchFamily="2" charset="-122"/>
                <a:ea typeface="华文仿宋" panose="02010600040101010101" pitchFamily="2" charset="-122"/>
              </a:rPr>
              <a:t>  4        4        2</a:t>
            </a:r>
          </a:p>
        </p:txBody>
      </p:sp>
      <p:sp>
        <p:nvSpPr>
          <p:cNvPr id="36893" name="Text Box 36"/>
          <p:cNvSpPr txBox="1">
            <a:spLocks noChangeArrowheads="1"/>
          </p:cNvSpPr>
          <p:nvPr/>
        </p:nvSpPr>
        <p:spPr bwMode="auto">
          <a:xfrm>
            <a:off x="5654616" y="1283102"/>
            <a:ext cx="304800" cy="2378075"/>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b="1" dirty="0">
                <a:latin typeface="华文仿宋" panose="02010600040101010101" pitchFamily="2" charset="-122"/>
                <a:ea typeface="华文仿宋" panose="02010600040101010101" pitchFamily="2" charset="-122"/>
              </a:rPr>
              <a:t>1</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1</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2</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3</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4</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5</a:t>
            </a:r>
          </a:p>
        </p:txBody>
      </p:sp>
      <p:sp>
        <p:nvSpPr>
          <p:cNvPr id="36894" name="Text Box 37"/>
          <p:cNvSpPr txBox="1">
            <a:spLocks noChangeArrowheads="1"/>
          </p:cNvSpPr>
          <p:nvPr/>
        </p:nvSpPr>
        <p:spPr bwMode="auto">
          <a:xfrm>
            <a:off x="6470591" y="1283102"/>
            <a:ext cx="304800" cy="2378075"/>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3</a:t>
            </a:r>
          </a:p>
          <a:p>
            <a:pPr algn="l" eaLnBrk="1" hangingPunct="1">
              <a:spcBef>
                <a:spcPct val="5000"/>
              </a:spcBef>
            </a:pPr>
            <a:r>
              <a:rPr lang="en-US" altLang="zh-CN" b="1">
                <a:latin typeface="华文仿宋" panose="02010600040101010101" pitchFamily="2" charset="-122"/>
                <a:ea typeface="华文仿宋" panose="02010600040101010101" pitchFamily="2" charset="-122"/>
              </a:rPr>
              <a:t>3</a:t>
            </a:r>
          </a:p>
          <a:p>
            <a:pPr algn="l" eaLnBrk="1" hangingPunct="1">
              <a:spcBef>
                <a:spcPct val="5000"/>
              </a:spcBef>
            </a:pPr>
            <a:r>
              <a:rPr lang="en-US" altLang="zh-CN" b="1">
                <a:latin typeface="华文仿宋" panose="02010600040101010101" pitchFamily="2" charset="-122"/>
                <a:ea typeface="华文仿宋" panose="02010600040101010101" pitchFamily="2" charset="-122"/>
              </a:rPr>
              <a:t>2</a:t>
            </a:r>
          </a:p>
          <a:p>
            <a:pPr algn="l" eaLnBrk="1" hangingPunct="1">
              <a:spcBef>
                <a:spcPct val="5000"/>
              </a:spcBef>
            </a:pPr>
            <a:r>
              <a:rPr lang="en-US" altLang="zh-CN" b="1">
                <a:latin typeface="华文仿宋" panose="02010600040101010101" pitchFamily="2" charset="-122"/>
                <a:ea typeface="华文仿宋" panose="02010600040101010101" pitchFamily="2" charset="-122"/>
              </a:rPr>
              <a:t>4</a:t>
            </a:r>
          </a:p>
          <a:p>
            <a:pPr algn="l" eaLnBrk="1" hangingPunct="1">
              <a:spcBef>
                <a:spcPct val="5000"/>
              </a:spcBef>
            </a:pPr>
            <a:r>
              <a:rPr lang="en-US" altLang="zh-CN" b="1">
                <a:latin typeface="华文仿宋" panose="02010600040101010101" pitchFamily="2" charset="-122"/>
                <a:ea typeface="华文仿宋" panose="02010600040101010101" pitchFamily="2" charset="-122"/>
              </a:rPr>
              <a:t>1</a:t>
            </a:r>
          </a:p>
        </p:txBody>
      </p:sp>
      <p:sp>
        <p:nvSpPr>
          <p:cNvPr id="36895" name="Text Box 38"/>
          <p:cNvSpPr txBox="1">
            <a:spLocks noChangeArrowheads="1"/>
          </p:cNvSpPr>
          <p:nvPr/>
        </p:nvSpPr>
        <p:spPr bwMode="auto">
          <a:xfrm>
            <a:off x="7232591" y="1286277"/>
            <a:ext cx="457200" cy="2378075"/>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b="1" dirty="0">
                <a:latin typeface="华文仿宋" panose="02010600040101010101" pitchFamily="2" charset="-122"/>
                <a:ea typeface="华文仿宋" panose="02010600040101010101" pitchFamily="2" charset="-122"/>
              </a:rPr>
              <a:t>3</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-1</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-2</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-1</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2</a:t>
            </a:r>
          </a:p>
          <a:p>
            <a:pPr algn="l" eaLnBrk="1" hangingPunct="1">
              <a:spcBef>
                <a:spcPct val="5000"/>
              </a:spcBef>
            </a:pPr>
            <a:r>
              <a:rPr lang="en-US" altLang="zh-CN" b="1" dirty="0">
                <a:latin typeface="华文仿宋" panose="02010600040101010101" pitchFamily="2" charset="-122"/>
                <a:ea typeface="华文仿宋" panose="02010600040101010101" pitchFamily="2" charset="-122"/>
              </a:rPr>
              <a:t>7</a:t>
            </a:r>
          </a:p>
        </p:txBody>
      </p:sp>
      <p:sp>
        <p:nvSpPr>
          <p:cNvPr id="138282" name="Line 42"/>
          <p:cNvSpPr>
            <a:spLocks noChangeShapeType="1"/>
          </p:cNvSpPr>
          <p:nvPr/>
        </p:nvSpPr>
        <p:spPr bwMode="auto">
          <a:xfrm>
            <a:off x="2195453" y="3724677"/>
            <a:ext cx="1219200" cy="1066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138283" name="Text Box 43"/>
          <p:cNvSpPr txBox="1">
            <a:spLocks noChangeArrowheads="1"/>
          </p:cNvSpPr>
          <p:nvPr/>
        </p:nvSpPr>
        <p:spPr bwMode="auto">
          <a:xfrm>
            <a:off x="1552041" y="4057767"/>
            <a:ext cx="1295400" cy="830997"/>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行列下标调换</a:t>
            </a:r>
          </a:p>
        </p:txBody>
      </p:sp>
      <p:sp>
        <p:nvSpPr>
          <p:cNvPr id="138284" name="Line 44"/>
          <p:cNvSpPr>
            <a:spLocks noChangeShapeType="1"/>
          </p:cNvSpPr>
          <p:nvPr/>
        </p:nvSpPr>
        <p:spPr bwMode="auto">
          <a:xfrm flipV="1">
            <a:off x="5883187" y="3643106"/>
            <a:ext cx="1219200" cy="1143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138285" name="Text Box 45"/>
          <p:cNvSpPr txBox="1">
            <a:spLocks noChangeArrowheads="1"/>
          </p:cNvSpPr>
          <p:nvPr/>
        </p:nvSpPr>
        <p:spPr bwMode="auto">
          <a:xfrm>
            <a:off x="6511067" y="4061713"/>
            <a:ext cx="1295400" cy="830997"/>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按行下标排序</a:t>
            </a:r>
          </a:p>
        </p:txBody>
      </p:sp>
      <p:sp>
        <p:nvSpPr>
          <p:cNvPr id="36900" name="Line 46"/>
          <p:cNvSpPr>
            <a:spLocks noChangeShapeType="1"/>
          </p:cNvSpPr>
          <p:nvPr/>
        </p:nvSpPr>
        <p:spPr bwMode="auto">
          <a:xfrm>
            <a:off x="3803591" y="1511702"/>
            <a:ext cx="1524000" cy="31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01" name="Line 47"/>
          <p:cNvSpPr>
            <a:spLocks noChangeShapeType="1"/>
          </p:cNvSpPr>
          <p:nvPr/>
        </p:nvSpPr>
        <p:spPr bwMode="auto">
          <a:xfrm>
            <a:off x="3803591" y="1895877"/>
            <a:ext cx="1600200" cy="1524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02" name="Line 48"/>
          <p:cNvSpPr>
            <a:spLocks noChangeShapeType="1"/>
          </p:cNvSpPr>
          <p:nvPr/>
        </p:nvSpPr>
        <p:spPr bwMode="auto">
          <a:xfrm>
            <a:off x="3803591" y="2276877"/>
            <a:ext cx="16002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03" name="Line 49"/>
          <p:cNvSpPr>
            <a:spLocks noChangeShapeType="1"/>
          </p:cNvSpPr>
          <p:nvPr/>
        </p:nvSpPr>
        <p:spPr bwMode="auto">
          <a:xfrm flipV="1">
            <a:off x="3803591" y="1895877"/>
            <a:ext cx="160020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04" name="Line 50"/>
          <p:cNvSpPr>
            <a:spLocks noChangeShapeType="1"/>
          </p:cNvSpPr>
          <p:nvPr/>
        </p:nvSpPr>
        <p:spPr bwMode="auto">
          <a:xfrm flipV="1">
            <a:off x="3803591" y="2276877"/>
            <a:ext cx="16002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05" name="Line 51"/>
          <p:cNvSpPr>
            <a:spLocks noChangeShapeType="1"/>
          </p:cNvSpPr>
          <p:nvPr/>
        </p:nvSpPr>
        <p:spPr bwMode="auto">
          <a:xfrm flipV="1">
            <a:off x="3803591" y="3038877"/>
            <a:ext cx="16002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06" name="Text Box 52"/>
          <p:cNvSpPr txBox="1">
            <a:spLocks noChangeArrowheads="1"/>
          </p:cNvSpPr>
          <p:nvPr/>
        </p:nvSpPr>
        <p:spPr bwMode="auto">
          <a:xfrm>
            <a:off x="2778066" y="3765952"/>
            <a:ext cx="9144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err="1">
                <a:latin typeface="华文仿宋" panose="02010600040101010101" pitchFamily="2" charset="-122"/>
                <a:ea typeface="华文仿宋" panose="02010600040101010101" pitchFamily="2" charset="-122"/>
              </a:rPr>
              <a:t>a.data</a:t>
            </a:r>
            <a:endParaRPr lang="en-US" altLang="zh-CN" b="1" dirty="0">
              <a:latin typeface="华文仿宋" panose="02010600040101010101" pitchFamily="2" charset="-122"/>
              <a:ea typeface="华文仿宋" panose="02010600040101010101" pitchFamily="2" charset="-122"/>
            </a:endParaRPr>
          </a:p>
        </p:txBody>
      </p:sp>
      <p:sp>
        <p:nvSpPr>
          <p:cNvPr id="36907" name="Text Box 53"/>
          <p:cNvSpPr txBox="1">
            <a:spLocks noChangeArrowheads="1"/>
          </p:cNvSpPr>
          <p:nvPr/>
        </p:nvSpPr>
        <p:spPr bwMode="auto">
          <a:xfrm>
            <a:off x="5589500" y="3758127"/>
            <a:ext cx="1143000" cy="45720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err="1">
                <a:latin typeface="华文仿宋" panose="02010600040101010101" pitchFamily="2" charset="-122"/>
                <a:ea typeface="华文仿宋" panose="02010600040101010101" pitchFamily="2" charset="-122"/>
              </a:rPr>
              <a:t>b.data</a:t>
            </a:r>
            <a:endParaRPr lang="en-US" altLang="zh-CN" b="1" dirty="0">
              <a:latin typeface="华文仿宋" panose="02010600040101010101" pitchFamily="2" charset="-122"/>
              <a:ea typeface="华文仿宋" panose="02010600040101010101" pitchFamily="2" charset="-122"/>
            </a:endParaRPr>
          </a:p>
        </p:txBody>
      </p:sp>
      <p:sp>
        <p:nvSpPr>
          <p:cNvPr id="36908" name="Text Box 55"/>
          <p:cNvSpPr txBox="1">
            <a:spLocks noChangeArrowheads="1"/>
          </p:cNvSpPr>
          <p:nvPr/>
        </p:nvSpPr>
        <p:spPr bwMode="auto">
          <a:xfrm>
            <a:off x="326202" y="163084"/>
            <a:ext cx="2039878" cy="648101"/>
          </a:xfrm>
          <a:prstGeom prst="rect">
            <a:avLst/>
          </a:prstGeom>
          <a:noFill/>
          <a:ln w="9525">
            <a:noFill/>
            <a:miter lim="800000"/>
            <a:headEnd/>
            <a:tailEnd/>
          </a:ln>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矩阵转置</a:t>
            </a:r>
            <a:endParaRPr lang="zh-CN" altLang="en-US" dirty="0"/>
          </a:p>
        </p:txBody>
      </p:sp>
      <p:grpSp>
        <p:nvGrpSpPr>
          <p:cNvPr id="2" name="Group 85"/>
          <p:cNvGrpSpPr>
            <a:grpSpLocks/>
          </p:cNvGrpSpPr>
          <p:nvPr/>
        </p:nvGrpSpPr>
        <p:grpSpPr bwMode="auto">
          <a:xfrm>
            <a:off x="3498791" y="4399365"/>
            <a:ext cx="2362200" cy="2425700"/>
            <a:chOff x="2064" y="2448"/>
            <a:chExt cx="1488" cy="1528"/>
          </a:xfrm>
          <a:noFill/>
        </p:grpSpPr>
        <p:sp>
          <p:nvSpPr>
            <p:cNvPr id="36910" name="Rectangle 74"/>
            <p:cNvSpPr>
              <a:spLocks noChangeArrowheads="1"/>
            </p:cNvSpPr>
            <p:nvPr/>
          </p:nvSpPr>
          <p:spPr bwMode="auto">
            <a:xfrm>
              <a:off x="2064" y="2448"/>
              <a:ext cx="1488" cy="1488"/>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36911" name="Line 75"/>
            <p:cNvSpPr>
              <a:spLocks noChangeShapeType="1"/>
            </p:cNvSpPr>
            <p:nvPr/>
          </p:nvSpPr>
          <p:spPr bwMode="auto">
            <a:xfrm>
              <a:off x="2064" y="3206"/>
              <a:ext cx="1488" cy="0"/>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2" name="Line 76"/>
            <p:cNvSpPr>
              <a:spLocks noChangeShapeType="1"/>
            </p:cNvSpPr>
            <p:nvPr/>
          </p:nvSpPr>
          <p:spPr bwMode="auto">
            <a:xfrm>
              <a:off x="2064" y="2708"/>
              <a:ext cx="1488" cy="0"/>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3" name="Line 77"/>
            <p:cNvSpPr>
              <a:spLocks noChangeShapeType="1"/>
            </p:cNvSpPr>
            <p:nvPr/>
          </p:nvSpPr>
          <p:spPr bwMode="auto">
            <a:xfrm>
              <a:off x="2064" y="2966"/>
              <a:ext cx="1488" cy="0"/>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4" name="Line 78"/>
            <p:cNvSpPr>
              <a:spLocks noChangeShapeType="1"/>
            </p:cNvSpPr>
            <p:nvPr/>
          </p:nvSpPr>
          <p:spPr bwMode="auto">
            <a:xfrm>
              <a:off x="2064" y="3476"/>
              <a:ext cx="1488" cy="0"/>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5" name="Line 79"/>
            <p:cNvSpPr>
              <a:spLocks noChangeShapeType="1"/>
            </p:cNvSpPr>
            <p:nvPr/>
          </p:nvSpPr>
          <p:spPr bwMode="auto">
            <a:xfrm>
              <a:off x="2064" y="3714"/>
              <a:ext cx="1488" cy="0"/>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6" name="Line 80"/>
            <p:cNvSpPr>
              <a:spLocks noChangeShapeType="1"/>
            </p:cNvSpPr>
            <p:nvPr/>
          </p:nvSpPr>
          <p:spPr bwMode="auto">
            <a:xfrm>
              <a:off x="2554" y="2448"/>
              <a:ext cx="0" cy="1488"/>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7" name="Line 81"/>
            <p:cNvSpPr>
              <a:spLocks noChangeShapeType="1"/>
            </p:cNvSpPr>
            <p:nvPr/>
          </p:nvSpPr>
          <p:spPr bwMode="auto">
            <a:xfrm>
              <a:off x="3062" y="2448"/>
              <a:ext cx="0" cy="1488"/>
            </a:xfrm>
            <a:prstGeom prst="line">
              <a:avLst/>
            </a:prstGeom>
            <a:grpFill/>
            <a:ln w="952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36918" name="Text Box 82"/>
            <p:cNvSpPr txBox="1">
              <a:spLocks noChangeArrowheads="1"/>
            </p:cNvSpPr>
            <p:nvPr/>
          </p:nvSpPr>
          <p:spPr bwMode="auto">
            <a:xfrm>
              <a:off x="2208" y="2476"/>
              <a:ext cx="192" cy="1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5</a:t>
              </a:r>
            </a:p>
            <a:p>
              <a:pPr algn="l" eaLnBrk="1" hangingPunct="1">
                <a:spcBef>
                  <a:spcPct val="5000"/>
                </a:spcBef>
              </a:pPr>
              <a:r>
                <a:rPr lang="en-US" altLang="zh-CN" b="1">
                  <a:latin typeface="华文仿宋" panose="02010600040101010101" pitchFamily="2" charset="-122"/>
                  <a:ea typeface="华文仿宋" panose="02010600040101010101" pitchFamily="2" charset="-122"/>
                </a:rPr>
                <a:t>3</a:t>
              </a:r>
            </a:p>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2</a:t>
              </a:r>
            </a:p>
            <a:p>
              <a:pPr algn="l" eaLnBrk="1" hangingPunct="1">
                <a:spcBef>
                  <a:spcPct val="5000"/>
                </a:spcBef>
              </a:pPr>
              <a:r>
                <a:rPr lang="en-US" altLang="zh-CN" b="1">
                  <a:latin typeface="华文仿宋" panose="02010600040101010101" pitchFamily="2" charset="-122"/>
                  <a:ea typeface="华文仿宋" panose="02010600040101010101" pitchFamily="2" charset="-122"/>
                </a:rPr>
                <a:t>4</a:t>
              </a:r>
            </a:p>
          </p:txBody>
        </p:sp>
        <p:sp>
          <p:nvSpPr>
            <p:cNvPr id="36919" name="Text Box 83"/>
            <p:cNvSpPr txBox="1">
              <a:spLocks noChangeArrowheads="1"/>
            </p:cNvSpPr>
            <p:nvPr/>
          </p:nvSpPr>
          <p:spPr bwMode="auto">
            <a:xfrm>
              <a:off x="2716" y="2476"/>
              <a:ext cx="192" cy="1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2</a:t>
              </a:r>
            </a:p>
            <a:p>
              <a:pPr algn="l" eaLnBrk="1" hangingPunct="1">
                <a:spcBef>
                  <a:spcPct val="5000"/>
                </a:spcBef>
              </a:pPr>
              <a:r>
                <a:rPr lang="en-US" altLang="zh-CN" b="1">
                  <a:latin typeface="华文仿宋" panose="02010600040101010101" pitchFamily="2" charset="-122"/>
                  <a:ea typeface="华文仿宋" panose="02010600040101010101" pitchFamily="2" charset="-122"/>
                </a:rPr>
                <a:t>3</a:t>
              </a:r>
            </a:p>
            <a:p>
              <a:pPr algn="l" eaLnBrk="1" hangingPunct="1">
                <a:spcBef>
                  <a:spcPct val="5000"/>
                </a:spcBef>
              </a:pPr>
              <a:r>
                <a:rPr lang="en-US" altLang="zh-CN" b="1">
                  <a:latin typeface="华文仿宋" panose="02010600040101010101" pitchFamily="2" charset="-122"/>
                  <a:ea typeface="华文仿宋" panose="02010600040101010101" pitchFamily="2" charset="-122"/>
                </a:rPr>
                <a:t>3</a:t>
              </a:r>
            </a:p>
            <a:p>
              <a:pPr algn="l" eaLnBrk="1" hangingPunct="1">
                <a:spcBef>
                  <a:spcPct val="5000"/>
                </a:spcBef>
              </a:pPr>
              <a:r>
                <a:rPr lang="en-US" altLang="zh-CN" b="1">
                  <a:latin typeface="华文仿宋" panose="02010600040101010101" pitchFamily="2" charset="-122"/>
                  <a:ea typeface="华文仿宋" panose="02010600040101010101" pitchFamily="2" charset="-122"/>
                </a:rPr>
                <a:t>4</a:t>
              </a:r>
            </a:p>
          </p:txBody>
        </p:sp>
        <p:sp>
          <p:nvSpPr>
            <p:cNvPr id="36920" name="Text Box 84"/>
            <p:cNvSpPr txBox="1">
              <a:spLocks noChangeArrowheads="1"/>
            </p:cNvSpPr>
            <p:nvPr/>
          </p:nvSpPr>
          <p:spPr bwMode="auto">
            <a:xfrm>
              <a:off x="3206" y="2478"/>
              <a:ext cx="346" cy="1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
                </a:spcBef>
              </a:pPr>
              <a:r>
                <a:rPr lang="en-US" altLang="zh-CN" b="1">
                  <a:latin typeface="华文仿宋" panose="02010600040101010101" pitchFamily="2" charset="-122"/>
                  <a:ea typeface="华文仿宋" panose="02010600040101010101" pitchFamily="2" charset="-122"/>
                </a:rPr>
                <a:t>3</a:t>
              </a:r>
            </a:p>
            <a:p>
              <a:pPr algn="l" eaLnBrk="1" hangingPunct="1">
                <a:spcBef>
                  <a:spcPct val="5000"/>
                </a:spcBef>
              </a:pPr>
              <a:r>
                <a:rPr lang="en-US" altLang="zh-CN" b="1">
                  <a:latin typeface="华文仿宋" panose="02010600040101010101" pitchFamily="2" charset="-122"/>
                  <a:ea typeface="华文仿宋" panose="02010600040101010101" pitchFamily="2" charset="-122"/>
                </a:rPr>
                <a:t>7</a:t>
              </a:r>
            </a:p>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-1</a:t>
              </a:r>
            </a:p>
            <a:p>
              <a:pPr algn="l" eaLnBrk="1" hangingPunct="1">
                <a:spcBef>
                  <a:spcPct val="5000"/>
                </a:spcBef>
              </a:pPr>
              <a:r>
                <a:rPr lang="en-US" altLang="zh-CN" b="1">
                  <a:latin typeface="华文仿宋" panose="02010600040101010101" pitchFamily="2" charset="-122"/>
                  <a:ea typeface="华文仿宋" panose="02010600040101010101" pitchFamily="2" charset="-122"/>
                </a:rPr>
                <a:t>-2</a:t>
              </a:r>
            </a:p>
            <a:p>
              <a:pPr algn="l" eaLnBrk="1" hangingPunct="1">
                <a:spcBef>
                  <a:spcPct val="5000"/>
                </a:spcBef>
              </a:pPr>
              <a:r>
                <a:rPr lang="en-US" altLang="zh-CN" b="1">
                  <a:latin typeface="华文仿宋" panose="02010600040101010101" pitchFamily="2" charset="-122"/>
                  <a:ea typeface="华文仿宋" panose="02010600040101010101" pitchFamily="2" charset="-122"/>
                </a:rPr>
                <a:t>2</a:t>
              </a:r>
            </a:p>
          </p:txBody>
        </p:sp>
      </p:grpSp>
    </p:spTree>
    <p:extLst>
      <p:ext uri="{BB962C8B-B14F-4D97-AF65-F5344CB8AC3E}">
        <p14:creationId xmlns:p14="http://schemas.microsoft.com/office/powerpoint/2010/main" val="121757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8282"/>
                                        </p:tgtEl>
                                        <p:attrNameLst>
                                          <p:attrName>style.visibility</p:attrName>
                                        </p:attrNameLst>
                                      </p:cBhvr>
                                      <p:to>
                                        <p:strVal val="visible"/>
                                      </p:to>
                                    </p:set>
                                    <p:animEffect transition="in" filter="wipe(up)">
                                      <p:cBhvr>
                                        <p:cTn id="7" dur="500"/>
                                        <p:tgtEl>
                                          <p:spTgt spid="138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8283"/>
                                        </p:tgtEl>
                                        <p:attrNameLst>
                                          <p:attrName>style.visibility</p:attrName>
                                        </p:attrNameLst>
                                      </p:cBhvr>
                                      <p:to>
                                        <p:strVal val="visible"/>
                                      </p:to>
                                    </p:set>
                                    <p:animEffect transition="in" filter="dissolve">
                                      <p:cBhvr>
                                        <p:cTn id="12" dur="500"/>
                                        <p:tgtEl>
                                          <p:spTgt spid="138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8284"/>
                                        </p:tgtEl>
                                        <p:attrNameLst>
                                          <p:attrName>style.visibility</p:attrName>
                                        </p:attrNameLst>
                                      </p:cBhvr>
                                      <p:to>
                                        <p:strVal val="visible"/>
                                      </p:to>
                                    </p:set>
                                    <p:animEffect transition="in" filter="wipe(down)">
                                      <p:cBhvr>
                                        <p:cTn id="22" dur="500"/>
                                        <p:tgtEl>
                                          <p:spTgt spid="138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8285"/>
                                        </p:tgtEl>
                                        <p:attrNameLst>
                                          <p:attrName>style.visibility</p:attrName>
                                        </p:attrNameLst>
                                      </p:cBhvr>
                                      <p:to>
                                        <p:strVal val="visible"/>
                                      </p:to>
                                    </p:set>
                                    <p:animEffect transition="in" filter="dissolve">
                                      <p:cBhvr>
                                        <p:cTn id="27" dur="500"/>
                                        <p:tgtEl>
                                          <p:spTgt spid="138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2" grpId="0" animBg="1"/>
      <p:bldP spid="138283" grpId="0"/>
      <p:bldP spid="138284" grpId="0" animBg="1"/>
      <p:bldP spid="1382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578265" y="974221"/>
            <a:ext cx="7890617" cy="519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lnSpc>
                <a:spcPts val="3500"/>
              </a:lnSpc>
              <a:spcBef>
                <a:spcPts val="8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将</a:t>
            </a:r>
            <a:r>
              <a:rPr lang="zh-CN" altLang="en-US" b="1" dirty="0">
                <a:latin typeface="华文仿宋" panose="02010600040101010101" pitchFamily="2" charset="-122"/>
                <a:ea typeface="华文仿宋" panose="02010600040101010101" pitchFamily="2" charset="-122"/>
              </a:rPr>
              <a:t>矩阵的行列值相互交换</a:t>
            </a:r>
          </a:p>
          <a:p>
            <a:pPr marL="342900" indent="-342900" algn="just" eaLnBrk="1" hangingPunct="1">
              <a:lnSpc>
                <a:spcPts val="3500"/>
              </a:lnSpc>
              <a:spcBef>
                <a:spcPts val="800"/>
              </a:spcBef>
              <a:buFont typeface="Arial" panose="020B0604020202020204" pitchFamily="34" charset="0"/>
              <a:buChar char="•"/>
            </a:pPr>
            <a:r>
              <a:rPr lang="zh-CN" altLang="en-US" b="1" dirty="0">
                <a:latin typeface="华文仿宋" panose="02010600040101010101" pitchFamily="2" charset="-122"/>
                <a:ea typeface="华文仿宋" panose="02010600040101010101" pitchFamily="2" charset="-122"/>
              </a:rPr>
              <a:t>将三元组中的</a:t>
            </a:r>
            <a:r>
              <a:rPr lang="en-US" altLang="zh-CN" b="1" dirty="0" err="1">
                <a:latin typeface="华文仿宋" panose="02010600040101010101" pitchFamily="2" charset="-122"/>
                <a:ea typeface="华文仿宋" panose="02010600040101010101" pitchFamily="2" charset="-122"/>
              </a:rPr>
              <a:t>i</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j</a:t>
            </a:r>
            <a:r>
              <a:rPr lang="zh-CN" altLang="en-US" b="1" dirty="0">
                <a:latin typeface="华文仿宋" panose="02010600040101010101" pitchFamily="2" charset="-122"/>
                <a:ea typeface="华文仿宋" panose="02010600040101010101" pitchFamily="2" charset="-122"/>
              </a:rPr>
              <a:t>相互调换</a:t>
            </a:r>
            <a:endParaRPr lang="en-US" altLang="zh-CN" b="1" dirty="0">
              <a:latin typeface="华文仿宋" panose="02010600040101010101" pitchFamily="2" charset="-122"/>
              <a:ea typeface="华文仿宋" panose="02010600040101010101" pitchFamily="2" charset="-122"/>
            </a:endParaRPr>
          </a:p>
          <a:p>
            <a:pPr marL="342900" indent="-342900" algn="just" eaLnBrk="1" hangingPunct="1">
              <a:lnSpc>
                <a:spcPts val="3500"/>
              </a:lnSpc>
              <a:spcBef>
                <a:spcPts val="800"/>
              </a:spcBef>
              <a:buFont typeface="Arial" panose="020B0604020202020204" pitchFamily="34" charset="0"/>
              <a:buChar char="•"/>
            </a:pPr>
            <a:r>
              <a:rPr lang="zh-CN" altLang="en-US" b="1" dirty="0">
                <a:latin typeface="华文仿宋" panose="02010600040101010101" pitchFamily="2" charset="-122"/>
                <a:ea typeface="华文仿宋" panose="02010600040101010101" pitchFamily="2" charset="-122"/>
              </a:rPr>
              <a:t>重排三元组之间的次序（按行序为主序）便可实现转置</a:t>
            </a:r>
          </a:p>
          <a:p>
            <a:pPr algn="just" eaLnBrk="1" hangingPunct="1">
              <a:lnSpc>
                <a:spcPts val="3500"/>
              </a:lnSpc>
              <a:spcBef>
                <a:spcPts val="800"/>
              </a:spcBef>
            </a:pPr>
            <a:r>
              <a:rPr lang="zh-CN" altLang="en-US" b="1" dirty="0" smtClean="0">
                <a:latin typeface="华文仿宋" panose="02010600040101010101" pitchFamily="2" charset="-122"/>
                <a:ea typeface="华文仿宋" panose="02010600040101010101" pitchFamily="2" charset="-122"/>
              </a:rPr>
              <a:t>前</a:t>
            </a:r>
            <a:r>
              <a:rPr lang="zh-CN" altLang="en-US" b="1" dirty="0">
                <a:latin typeface="华文仿宋" panose="02010600040101010101" pitchFamily="2" charset="-122"/>
                <a:ea typeface="华文仿宋" panose="02010600040101010101" pitchFamily="2" charset="-122"/>
              </a:rPr>
              <a:t>两步容易实现，如何</a:t>
            </a:r>
            <a:r>
              <a:rPr lang="zh-CN" altLang="en-US" b="1" dirty="0">
                <a:solidFill>
                  <a:srgbClr val="800000"/>
                </a:solidFill>
                <a:latin typeface="华文仿宋" panose="02010600040101010101" pitchFamily="2" charset="-122"/>
                <a:ea typeface="华文仿宋" panose="02010600040101010101" pitchFamily="2" charset="-122"/>
              </a:rPr>
              <a:t>实现第三步？有两种方法</a:t>
            </a:r>
            <a:r>
              <a:rPr lang="zh-CN" altLang="en-US" b="1" dirty="0">
                <a:latin typeface="华文仿宋" panose="02010600040101010101" pitchFamily="2" charset="-122"/>
                <a:ea typeface="华文仿宋" panose="02010600040101010101" pitchFamily="2" charset="-122"/>
              </a:rPr>
              <a:t>：</a:t>
            </a:r>
          </a:p>
          <a:p>
            <a:pPr marL="342900" indent="-342900" algn="just" eaLnBrk="1" hangingPunct="1">
              <a:lnSpc>
                <a:spcPts val="3500"/>
              </a:lnSpc>
              <a:spcBef>
                <a:spcPts val="8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按照</a:t>
            </a:r>
            <a:r>
              <a:rPr lang="en-US" altLang="zh-CN" b="1" dirty="0" err="1">
                <a:latin typeface="华文仿宋" panose="02010600040101010101" pitchFamily="2" charset="-122"/>
                <a:ea typeface="华文仿宋" panose="02010600040101010101" pitchFamily="2" charset="-122"/>
              </a:rPr>
              <a:t>B.data</a:t>
            </a:r>
            <a:r>
              <a:rPr lang="zh-CN" altLang="en-US" b="1" dirty="0">
                <a:latin typeface="华文仿宋" panose="02010600040101010101" pitchFamily="2" charset="-122"/>
                <a:ea typeface="华文仿宋" panose="02010600040101010101" pitchFamily="2" charset="-122"/>
              </a:rPr>
              <a:t>中三元组的次序依次在</a:t>
            </a:r>
            <a:r>
              <a:rPr lang="en-US" altLang="zh-CN" b="1" dirty="0" err="1">
                <a:latin typeface="华文仿宋" panose="02010600040101010101" pitchFamily="2" charset="-122"/>
                <a:ea typeface="华文仿宋" panose="02010600040101010101" pitchFamily="2" charset="-122"/>
              </a:rPr>
              <a:t>A.data</a:t>
            </a:r>
            <a:r>
              <a:rPr lang="zh-CN" altLang="en-US" b="1" dirty="0">
                <a:latin typeface="华文仿宋" panose="02010600040101010101" pitchFamily="2" charset="-122"/>
                <a:ea typeface="华文仿宋" panose="02010600040101010101" pitchFamily="2" charset="-122"/>
              </a:rPr>
              <a:t>中找到相应的三元组进行转置。（即按三元组</a:t>
            </a:r>
            <a:r>
              <a:rPr lang="en-US" altLang="zh-CN" b="1" dirty="0">
                <a:latin typeface="华文仿宋" panose="02010600040101010101" pitchFamily="2" charset="-122"/>
                <a:ea typeface="华文仿宋" panose="02010600040101010101" pitchFamily="2" charset="-122"/>
              </a:rPr>
              <a:t>A</a:t>
            </a:r>
            <a:r>
              <a:rPr lang="zh-CN" altLang="en-US" b="1" dirty="0">
                <a:latin typeface="华文仿宋" panose="02010600040101010101" pitchFamily="2" charset="-122"/>
                <a:ea typeface="华文仿宋" panose="02010600040101010101" pitchFamily="2" charset="-122"/>
              </a:rPr>
              <a:t>的第二个字段值（</a:t>
            </a:r>
            <a:r>
              <a:rPr lang="zh-CN" altLang="en-US" b="1" dirty="0">
                <a:solidFill>
                  <a:srgbClr val="800000"/>
                </a:solidFill>
                <a:latin typeface="华文仿宋" panose="02010600040101010101" pitchFamily="2" charset="-122"/>
                <a:ea typeface="华文仿宋" panose="02010600040101010101" pitchFamily="2" charset="-122"/>
              </a:rPr>
              <a:t>列下标</a:t>
            </a:r>
            <a:r>
              <a:rPr lang="zh-CN" altLang="en-US" b="1" dirty="0">
                <a:latin typeface="华文仿宋" panose="02010600040101010101" pitchFamily="2" charset="-122"/>
                <a:ea typeface="华文仿宋" panose="02010600040101010101" pitchFamily="2" charset="-122"/>
              </a:rPr>
              <a:t>）由小到大的顺序进行转置</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按矩阵</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的列序来进行转置）</a:t>
            </a:r>
          </a:p>
          <a:p>
            <a:pPr marL="342900" indent="-342900" algn="just" eaLnBrk="1" hangingPunct="1">
              <a:lnSpc>
                <a:spcPts val="3500"/>
              </a:lnSpc>
              <a:spcBef>
                <a:spcPts val="8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按照</a:t>
            </a:r>
            <a:r>
              <a:rPr lang="en-US" altLang="zh-CN" b="1" dirty="0" err="1">
                <a:latin typeface="华文仿宋" panose="02010600040101010101" pitchFamily="2" charset="-122"/>
                <a:ea typeface="华文仿宋" panose="02010600040101010101" pitchFamily="2" charset="-122"/>
              </a:rPr>
              <a:t>A.data</a:t>
            </a:r>
            <a:r>
              <a:rPr lang="zh-CN" altLang="en-US" b="1" dirty="0">
                <a:latin typeface="华文仿宋" panose="02010600040101010101" pitchFamily="2" charset="-122"/>
                <a:ea typeface="华文仿宋" panose="02010600040101010101" pitchFamily="2" charset="-122"/>
              </a:rPr>
              <a:t>中三元组的次序进行转置，并将转置后的三元组置入</a:t>
            </a:r>
            <a:r>
              <a:rPr lang="en-US" altLang="zh-CN" b="1" dirty="0">
                <a:latin typeface="华文仿宋" panose="02010600040101010101" pitchFamily="2" charset="-122"/>
                <a:ea typeface="华文仿宋" panose="02010600040101010101" pitchFamily="2" charset="-122"/>
              </a:rPr>
              <a:t>B</a:t>
            </a:r>
            <a:r>
              <a:rPr lang="zh-CN" altLang="en-US" b="1" dirty="0">
                <a:latin typeface="华文仿宋" panose="02010600040101010101" pitchFamily="2" charset="-122"/>
                <a:ea typeface="华文仿宋" panose="02010600040101010101" pitchFamily="2" charset="-122"/>
              </a:rPr>
              <a:t>中恰当的位置</a:t>
            </a:r>
            <a:r>
              <a:rPr lang="zh-CN" altLang="en-US" b="1" dirty="0" smtClean="0">
                <a:latin typeface="华文仿宋" panose="02010600040101010101" pitchFamily="2" charset="-122"/>
                <a:ea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endParaRPr>
          </a:p>
        </p:txBody>
      </p:sp>
      <p:sp>
        <p:nvSpPr>
          <p:cNvPr id="4" name="Text Box 55"/>
          <p:cNvSpPr txBox="1">
            <a:spLocks noChangeArrowheads="1"/>
          </p:cNvSpPr>
          <p:nvPr/>
        </p:nvSpPr>
        <p:spPr bwMode="auto">
          <a:xfrm>
            <a:off x="326201" y="163084"/>
            <a:ext cx="3143391" cy="6481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如何实现转置？</a:t>
            </a:r>
            <a:endParaRPr lang="zh-CN" altLang="en-US" dirty="0"/>
          </a:p>
        </p:txBody>
      </p:sp>
    </p:spTree>
    <p:extLst>
      <p:ext uri="{BB962C8B-B14F-4D97-AF65-F5344CB8AC3E}">
        <p14:creationId xmlns:p14="http://schemas.microsoft.com/office/powerpoint/2010/main" val="1987611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6546">
                                            <p:txEl>
                                              <p:pRg st="0" end="0"/>
                                            </p:txEl>
                                          </p:spTgt>
                                        </p:tgtEl>
                                        <p:attrNameLst>
                                          <p:attrName>style.visibility</p:attrName>
                                        </p:attrNameLst>
                                      </p:cBhvr>
                                      <p:to>
                                        <p:strVal val="visible"/>
                                      </p:to>
                                    </p:set>
                                    <p:animEffect transition="in" filter="slide(fromLeft)">
                                      <p:cBhvr>
                                        <p:cTn id="7" dur="500"/>
                                        <p:tgtEl>
                                          <p:spTgt spid="2365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36546">
                                            <p:txEl>
                                              <p:pRg st="1" end="1"/>
                                            </p:txEl>
                                          </p:spTgt>
                                        </p:tgtEl>
                                        <p:attrNameLst>
                                          <p:attrName>style.visibility</p:attrName>
                                        </p:attrNameLst>
                                      </p:cBhvr>
                                      <p:to>
                                        <p:strVal val="visible"/>
                                      </p:to>
                                    </p:set>
                                    <p:animEffect transition="in" filter="slide(fromLeft)">
                                      <p:cBhvr>
                                        <p:cTn id="12" dur="500"/>
                                        <p:tgtEl>
                                          <p:spTgt spid="236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36546">
                                            <p:txEl>
                                              <p:pRg st="2" end="2"/>
                                            </p:txEl>
                                          </p:spTgt>
                                        </p:tgtEl>
                                        <p:attrNameLst>
                                          <p:attrName>style.visibility</p:attrName>
                                        </p:attrNameLst>
                                      </p:cBhvr>
                                      <p:to>
                                        <p:strVal val="visible"/>
                                      </p:to>
                                    </p:set>
                                    <p:animEffect transition="in" filter="slide(fromLeft)">
                                      <p:cBhvr>
                                        <p:cTn id="17" dur="500"/>
                                        <p:tgtEl>
                                          <p:spTgt spid="2365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36546">
                                            <p:txEl>
                                              <p:pRg st="3" end="3"/>
                                            </p:txEl>
                                          </p:spTgt>
                                        </p:tgtEl>
                                        <p:attrNameLst>
                                          <p:attrName>style.visibility</p:attrName>
                                        </p:attrNameLst>
                                      </p:cBhvr>
                                      <p:to>
                                        <p:strVal val="visible"/>
                                      </p:to>
                                    </p:set>
                                    <p:animEffect transition="in" filter="slide(fromLeft)">
                                      <p:cBhvr>
                                        <p:cTn id="22" dur="500"/>
                                        <p:tgtEl>
                                          <p:spTgt spid="2365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36546">
                                            <p:txEl>
                                              <p:pRg st="4" end="4"/>
                                            </p:txEl>
                                          </p:spTgt>
                                        </p:tgtEl>
                                        <p:attrNameLst>
                                          <p:attrName>style.visibility</p:attrName>
                                        </p:attrNameLst>
                                      </p:cBhvr>
                                      <p:to>
                                        <p:strVal val="visible"/>
                                      </p:to>
                                    </p:set>
                                    <p:animEffect transition="in" filter="slide(fromLeft)">
                                      <p:cBhvr>
                                        <p:cTn id="27" dur="500"/>
                                        <p:tgtEl>
                                          <p:spTgt spid="2365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36546">
                                            <p:txEl>
                                              <p:pRg st="5" end="5"/>
                                            </p:txEl>
                                          </p:spTgt>
                                        </p:tgtEl>
                                        <p:attrNameLst>
                                          <p:attrName>style.visibility</p:attrName>
                                        </p:attrNameLst>
                                      </p:cBhvr>
                                      <p:to>
                                        <p:strVal val="visible"/>
                                      </p:to>
                                    </p:set>
                                    <p:animEffect transition="in" filter="slide(fromLeft)">
                                      <p:cBhvr>
                                        <p:cTn id="32" dur="500"/>
                                        <p:tgtEl>
                                          <p:spTgt spid="236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529839" y="1232790"/>
            <a:ext cx="8077200" cy="390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ct val="120000"/>
              </a:lnSpc>
              <a:buFont typeface="Arial" panose="020B0604020202020204" pitchFamily="34" charset="0"/>
              <a:buChar char="•"/>
            </a:pPr>
            <a:r>
              <a:rPr lang="zh-CN" altLang="en-US" sz="2600" b="1" dirty="0" smtClean="0">
                <a:latin typeface="华文仿宋" panose="02010600040101010101" pitchFamily="2" charset="-122"/>
                <a:ea typeface="华文仿宋" panose="02010600040101010101" pitchFamily="2" charset="-122"/>
              </a:rPr>
              <a:t>按照</a:t>
            </a:r>
            <a:r>
              <a:rPr lang="zh-CN" altLang="en-US" sz="2600" b="1" dirty="0">
                <a:latin typeface="华文仿宋" panose="02010600040101010101" pitchFamily="2" charset="-122"/>
                <a:ea typeface="华文仿宋" panose="02010600040101010101" pitchFamily="2" charset="-122"/>
              </a:rPr>
              <a:t>矩阵</a:t>
            </a:r>
            <a:r>
              <a:rPr lang="en-US" altLang="zh-CN" sz="2600" b="1" dirty="0">
                <a:latin typeface="华文仿宋" panose="02010600040101010101" pitchFamily="2" charset="-122"/>
                <a:ea typeface="华文仿宋" panose="02010600040101010101" pitchFamily="2" charset="-122"/>
              </a:rPr>
              <a:t>M</a:t>
            </a:r>
            <a:r>
              <a:rPr lang="zh-CN" altLang="en-US" sz="2600" b="1" dirty="0">
                <a:latin typeface="华文仿宋" panose="02010600040101010101" pitchFamily="2" charset="-122"/>
                <a:ea typeface="华文仿宋" panose="02010600040101010101" pitchFamily="2" charset="-122"/>
              </a:rPr>
              <a:t>的列序进行转置，即按三元组</a:t>
            </a:r>
            <a:r>
              <a:rPr lang="en-US" altLang="zh-CN" sz="2600" b="1" dirty="0">
                <a:latin typeface="华文仿宋" panose="02010600040101010101" pitchFamily="2" charset="-122"/>
                <a:ea typeface="华文仿宋" panose="02010600040101010101" pitchFamily="2" charset="-122"/>
              </a:rPr>
              <a:t>A</a:t>
            </a:r>
            <a:r>
              <a:rPr lang="zh-CN" altLang="en-US" sz="2600" b="1" dirty="0">
                <a:latin typeface="华文仿宋" panose="02010600040101010101" pitchFamily="2" charset="-122"/>
                <a:ea typeface="华文仿宋" panose="02010600040101010101" pitchFamily="2" charset="-122"/>
              </a:rPr>
              <a:t>的第二个字段值（</a:t>
            </a:r>
            <a:r>
              <a:rPr lang="zh-CN" altLang="en-US" sz="2600" b="1" dirty="0">
                <a:solidFill>
                  <a:srgbClr val="800000"/>
                </a:solidFill>
                <a:latin typeface="华文仿宋" panose="02010600040101010101" pitchFamily="2" charset="-122"/>
                <a:ea typeface="华文仿宋" panose="02010600040101010101" pitchFamily="2" charset="-122"/>
              </a:rPr>
              <a:t>列下标</a:t>
            </a:r>
            <a:r>
              <a:rPr lang="zh-CN" altLang="en-US" sz="2600" b="1" dirty="0">
                <a:latin typeface="华文仿宋" panose="02010600040101010101" pitchFamily="2" charset="-122"/>
                <a:ea typeface="华文仿宋" panose="02010600040101010101" pitchFamily="2" charset="-122"/>
              </a:rPr>
              <a:t>）由小到大的顺序进行转置。</a:t>
            </a:r>
            <a:r>
              <a:rPr lang="zh-CN" altLang="en-US" sz="2600" b="1" dirty="0">
                <a:solidFill>
                  <a:schemeClr val="folHlink"/>
                </a:solidFill>
                <a:latin typeface="华文仿宋" panose="02010600040101010101" pitchFamily="2" charset="-122"/>
                <a:ea typeface="华文仿宋" panose="02010600040101010101" pitchFamily="2" charset="-122"/>
              </a:rPr>
              <a:t>为了找到</a:t>
            </a:r>
            <a:r>
              <a:rPr lang="en-US" altLang="zh-CN" sz="2600" b="1" dirty="0">
                <a:solidFill>
                  <a:schemeClr val="folHlink"/>
                </a:solidFill>
                <a:latin typeface="华文仿宋" panose="02010600040101010101" pitchFamily="2" charset="-122"/>
                <a:ea typeface="华文仿宋" panose="02010600040101010101" pitchFamily="2" charset="-122"/>
              </a:rPr>
              <a:t>M</a:t>
            </a:r>
            <a:r>
              <a:rPr lang="zh-CN" altLang="en-US" sz="2600" b="1" dirty="0">
                <a:solidFill>
                  <a:schemeClr val="folHlink"/>
                </a:solidFill>
                <a:latin typeface="华文仿宋" panose="02010600040101010101" pitchFamily="2" charset="-122"/>
                <a:ea typeface="华文仿宋" panose="02010600040101010101" pitchFamily="2" charset="-122"/>
              </a:rPr>
              <a:t>中每一列中所有的非零元素，需要对其三元组表</a:t>
            </a:r>
            <a:r>
              <a:rPr lang="en-US" altLang="zh-CN" sz="2600" b="1" dirty="0" err="1">
                <a:solidFill>
                  <a:schemeClr val="folHlink"/>
                </a:solidFill>
                <a:latin typeface="华文仿宋" panose="02010600040101010101" pitchFamily="2" charset="-122"/>
                <a:ea typeface="华文仿宋" panose="02010600040101010101" pitchFamily="2" charset="-122"/>
              </a:rPr>
              <a:t>A.data</a:t>
            </a:r>
            <a:r>
              <a:rPr lang="zh-CN" altLang="en-US" sz="2600" b="1" dirty="0">
                <a:solidFill>
                  <a:schemeClr val="folHlink"/>
                </a:solidFill>
                <a:latin typeface="华文仿宋" panose="02010600040101010101" pitchFamily="2" charset="-122"/>
                <a:ea typeface="华文仿宋" panose="02010600040101010101" pitchFamily="2" charset="-122"/>
              </a:rPr>
              <a:t>从第一行起整个扫描一遍</a:t>
            </a:r>
            <a:r>
              <a:rPr lang="zh-CN" altLang="en-US" sz="2600" b="1" dirty="0">
                <a:latin typeface="华文仿宋" panose="02010600040101010101" pitchFamily="2" charset="-122"/>
                <a:ea typeface="华文仿宋" panose="02010600040101010101" pitchFamily="2" charset="-122"/>
              </a:rPr>
              <a:t>，由于</a:t>
            </a:r>
            <a:r>
              <a:rPr lang="en-US" altLang="zh-CN" sz="2600" b="1" dirty="0" err="1">
                <a:latin typeface="华文仿宋" panose="02010600040101010101" pitchFamily="2" charset="-122"/>
                <a:ea typeface="华文仿宋" panose="02010600040101010101" pitchFamily="2" charset="-122"/>
              </a:rPr>
              <a:t>A.data</a:t>
            </a:r>
            <a:r>
              <a:rPr lang="zh-CN" altLang="en-US" sz="2600" b="1" dirty="0">
                <a:latin typeface="华文仿宋" panose="02010600040101010101" pitchFamily="2" charset="-122"/>
                <a:ea typeface="华文仿宋" panose="02010600040101010101" pitchFamily="2" charset="-122"/>
              </a:rPr>
              <a:t>是以</a:t>
            </a:r>
            <a:r>
              <a:rPr lang="en-US" altLang="zh-CN" sz="2600" b="1" dirty="0">
                <a:latin typeface="华文仿宋" panose="02010600040101010101" pitchFamily="2" charset="-122"/>
                <a:ea typeface="华文仿宋" panose="02010600040101010101" pitchFamily="2" charset="-122"/>
              </a:rPr>
              <a:t>M</a:t>
            </a:r>
            <a:r>
              <a:rPr lang="zh-CN" altLang="en-US" sz="2600" b="1" dirty="0">
                <a:latin typeface="华文仿宋" panose="02010600040101010101" pitchFamily="2" charset="-122"/>
                <a:ea typeface="华文仿宋" panose="02010600040101010101" pitchFamily="2" charset="-122"/>
              </a:rPr>
              <a:t>的行序为主序来存放每个非零元素的，对于</a:t>
            </a:r>
            <a:r>
              <a:rPr lang="en-US" altLang="zh-CN" sz="2600" b="1" dirty="0">
                <a:latin typeface="华文仿宋" panose="02010600040101010101" pitchFamily="2" charset="-122"/>
                <a:ea typeface="华文仿宋" panose="02010600040101010101" pitchFamily="2" charset="-122"/>
              </a:rPr>
              <a:t>M</a:t>
            </a:r>
            <a:r>
              <a:rPr lang="zh-CN" altLang="en-US" sz="2600" b="1" dirty="0">
                <a:latin typeface="华文仿宋" panose="02010600040101010101" pitchFamily="2" charset="-122"/>
                <a:ea typeface="华文仿宋" panose="02010600040101010101" pitchFamily="2" charset="-122"/>
              </a:rPr>
              <a:t>中具有相同列下标的非零元来讲，</a:t>
            </a:r>
            <a:r>
              <a:rPr lang="zh-CN" altLang="en-US" sz="2600" b="1" dirty="0">
                <a:solidFill>
                  <a:srgbClr val="800000"/>
                </a:solidFill>
                <a:latin typeface="华文仿宋" panose="02010600040101010101" pitchFamily="2" charset="-122"/>
                <a:ea typeface="华文仿宋" panose="02010600040101010101" pitchFamily="2" charset="-122"/>
              </a:rPr>
              <a:t>先</a:t>
            </a:r>
            <a:r>
              <a:rPr lang="zh-CN" altLang="en-US" sz="2600" b="1" dirty="0">
                <a:latin typeface="华文仿宋" panose="02010600040101010101" pitchFamily="2" charset="-122"/>
                <a:ea typeface="华文仿宋" panose="02010600040101010101" pitchFamily="2" charset="-122"/>
              </a:rPr>
              <a:t>扫描到的非零元的</a:t>
            </a:r>
            <a:r>
              <a:rPr lang="zh-CN" altLang="en-US" sz="2600" b="1" dirty="0">
                <a:solidFill>
                  <a:srgbClr val="800000"/>
                </a:solidFill>
                <a:latin typeface="华文仿宋" panose="02010600040101010101" pitchFamily="2" charset="-122"/>
                <a:ea typeface="华文仿宋" panose="02010600040101010101" pitchFamily="2" charset="-122"/>
              </a:rPr>
              <a:t>行下标</a:t>
            </a:r>
            <a:r>
              <a:rPr lang="zh-CN" altLang="en-US" sz="2600" b="1" dirty="0">
                <a:latin typeface="华文仿宋" panose="02010600040101010101" pitchFamily="2" charset="-122"/>
                <a:ea typeface="华文仿宋" panose="02010600040101010101" pitchFamily="2" charset="-122"/>
              </a:rPr>
              <a:t>一定</a:t>
            </a:r>
            <a:r>
              <a:rPr lang="zh-CN" altLang="en-US" sz="2600" b="1" dirty="0">
                <a:solidFill>
                  <a:srgbClr val="FF0000"/>
                </a:solidFill>
                <a:latin typeface="华文仿宋" panose="02010600040101010101" pitchFamily="2" charset="-122"/>
                <a:ea typeface="华文仿宋" panose="02010600040101010101" pitchFamily="2" charset="-122"/>
              </a:rPr>
              <a:t>小于</a:t>
            </a:r>
            <a:r>
              <a:rPr lang="zh-CN" altLang="en-US" sz="2600" b="1" dirty="0">
                <a:solidFill>
                  <a:srgbClr val="800000"/>
                </a:solidFill>
                <a:latin typeface="华文仿宋" panose="02010600040101010101" pitchFamily="2" charset="-122"/>
                <a:ea typeface="华文仿宋" panose="02010600040101010101" pitchFamily="2" charset="-122"/>
              </a:rPr>
              <a:t>后</a:t>
            </a:r>
            <a:r>
              <a:rPr lang="zh-CN" altLang="en-US" sz="2600" b="1" dirty="0">
                <a:latin typeface="华文仿宋" panose="02010600040101010101" pitchFamily="2" charset="-122"/>
                <a:ea typeface="华文仿宋" panose="02010600040101010101" pitchFamily="2" charset="-122"/>
              </a:rPr>
              <a:t>扫描到的非零元的</a:t>
            </a:r>
            <a:r>
              <a:rPr lang="zh-CN" altLang="en-US" sz="2600" b="1" dirty="0">
                <a:solidFill>
                  <a:srgbClr val="800000"/>
                </a:solidFill>
                <a:latin typeface="华文仿宋" panose="02010600040101010101" pitchFamily="2" charset="-122"/>
                <a:ea typeface="华文仿宋" panose="02010600040101010101" pitchFamily="2" charset="-122"/>
              </a:rPr>
              <a:t>行下标</a:t>
            </a:r>
            <a:r>
              <a:rPr lang="zh-CN" altLang="en-US" sz="2600" b="1" dirty="0">
                <a:latin typeface="华文仿宋" panose="02010600040101010101" pitchFamily="2" charset="-122"/>
                <a:ea typeface="华文仿宋" panose="02010600040101010101" pitchFamily="2" charset="-122"/>
              </a:rPr>
              <a:t>，由此得到的恰是</a:t>
            </a:r>
            <a:r>
              <a:rPr lang="en-US" altLang="zh-CN" sz="2600" b="1" dirty="0" err="1">
                <a:latin typeface="华文仿宋" panose="02010600040101010101" pitchFamily="2" charset="-122"/>
                <a:ea typeface="华文仿宋" panose="02010600040101010101" pitchFamily="2" charset="-122"/>
              </a:rPr>
              <a:t>B.data</a:t>
            </a:r>
            <a:r>
              <a:rPr lang="zh-CN" altLang="en-US" sz="2600" b="1" dirty="0">
                <a:latin typeface="华文仿宋" panose="02010600040101010101" pitchFamily="2" charset="-122"/>
                <a:ea typeface="华文仿宋" panose="02010600040101010101" pitchFamily="2" charset="-122"/>
              </a:rPr>
              <a:t>应有的顺序。</a:t>
            </a:r>
          </a:p>
        </p:txBody>
      </p:sp>
      <p:sp>
        <p:nvSpPr>
          <p:cNvPr id="38916" name="Rectangle 3"/>
          <p:cNvSpPr>
            <a:spLocks noChangeArrowheads="1"/>
          </p:cNvSpPr>
          <p:nvPr/>
        </p:nvSpPr>
        <p:spPr bwMode="auto">
          <a:xfrm>
            <a:off x="119641" y="213645"/>
            <a:ext cx="2264636"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en-US" altLang="zh-CN" sz="3200" dirty="0">
                <a:solidFill>
                  <a:srgbClr val="000080"/>
                </a:solidFill>
                <a:latin typeface="黑体" panose="02010609060101010101" pitchFamily="49" charset="-122"/>
                <a:ea typeface="黑体" panose="02010609060101010101" pitchFamily="49" charset="-122"/>
                <a:cs typeface="ＭＳ Ｐゴシック" charset="-128"/>
              </a:rPr>
              <a:t> </a:t>
            </a: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方法一：</a:t>
            </a:r>
            <a:endPar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endParaRPr>
          </a:p>
        </p:txBody>
      </p:sp>
    </p:spTree>
    <p:extLst>
      <p:ext uri="{BB962C8B-B14F-4D97-AF65-F5344CB8AC3E}">
        <p14:creationId xmlns:p14="http://schemas.microsoft.com/office/powerpoint/2010/main" val="2513365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611187" y="461473"/>
            <a:ext cx="853281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err="1">
                <a:solidFill>
                  <a:srgbClr val="000000"/>
                </a:solidFill>
                <a:latin typeface="华文仿宋" panose="02010600040101010101" pitchFamily="2" charset="-122"/>
                <a:ea typeface="华文仿宋" panose="02010600040101010101" pitchFamily="2" charset="-122"/>
              </a:rPr>
              <a:t>Transmat</a:t>
            </a:r>
            <a:r>
              <a:rPr lang="en-US" altLang="zh-CN" sz="2800" b="1" dirty="0">
                <a:solidFill>
                  <a:srgbClr val="000000"/>
                </a:solidFill>
                <a:latin typeface="华文仿宋" panose="02010600040101010101" pitchFamily="2" charset="-122"/>
                <a:ea typeface="华文仿宋" panose="02010600040101010101" pitchFamily="2" charset="-122"/>
              </a:rPr>
              <a:t>(</a:t>
            </a:r>
            <a:r>
              <a:rPr lang="en-US" altLang="zh-CN" sz="2800" b="1" dirty="0" err="1">
                <a:solidFill>
                  <a:srgbClr val="000000"/>
                </a:solidFill>
                <a:latin typeface="华文仿宋" panose="02010600040101010101" pitchFamily="2" charset="-122"/>
                <a:ea typeface="华文仿宋" panose="02010600040101010101" pitchFamily="2" charset="-122"/>
              </a:rPr>
              <a:t>TSMatrix</a:t>
            </a:r>
            <a:r>
              <a:rPr lang="en-US" altLang="zh-CN" sz="2800" b="1" dirty="0">
                <a:solidFill>
                  <a:srgbClr val="000000"/>
                </a:solidFill>
                <a:latin typeface="华文仿宋" panose="02010600040101010101" pitchFamily="2" charset="-122"/>
                <a:ea typeface="华文仿宋" panose="02010600040101010101" pitchFamily="2" charset="-122"/>
              </a:rPr>
              <a:t> M, </a:t>
            </a:r>
            <a:r>
              <a:rPr lang="en-US" altLang="zh-CN" sz="2800" b="1" dirty="0" err="1">
                <a:solidFill>
                  <a:srgbClr val="000000"/>
                </a:solidFill>
                <a:latin typeface="华文仿宋" panose="02010600040101010101" pitchFamily="2" charset="-122"/>
                <a:ea typeface="华文仿宋" panose="02010600040101010101" pitchFamily="2" charset="-122"/>
              </a:rPr>
              <a:t>TSMatrix</a:t>
            </a:r>
            <a:r>
              <a:rPr lang="en-US" altLang="zh-CN" sz="2800" b="1" dirty="0">
                <a:solidFill>
                  <a:srgbClr val="000000"/>
                </a:solidFill>
                <a:latin typeface="华文仿宋" panose="02010600040101010101" pitchFamily="2" charset="-122"/>
                <a:ea typeface="华文仿宋" panose="02010600040101010101" pitchFamily="2" charset="-122"/>
              </a:rPr>
              <a:t> &amp;N) </a:t>
            </a:r>
            <a:r>
              <a:rPr lang="en-US" altLang="zh-CN" sz="2000" b="1" dirty="0">
                <a:solidFill>
                  <a:schemeClr val="folHlink"/>
                </a:solidFill>
                <a:latin typeface="华文仿宋" panose="02010600040101010101" pitchFamily="2" charset="-122"/>
                <a:ea typeface="华文仿宋" panose="02010600040101010101" pitchFamily="2" charset="-122"/>
              </a:rPr>
              <a:t>//</a:t>
            </a:r>
            <a:r>
              <a:rPr lang="zh-CN" altLang="en-US" sz="2000" b="1" dirty="0">
                <a:solidFill>
                  <a:schemeClr val="folHlink"/>
                </a:solidFill>
                <a:latin typeface="华文仿宋" panose="02010600040101010101" pitchFamily="2" charset="-122"/>
                <a:ea typeface="华文仿宋" panose="02010600040101010101" pitchFamily="2" charset="-122"/>
              </a:rPr>
              <a:t>方法</a:t>
            </a:r>
            <a:r>
              <a:rPr lang="en-US" altLang="zh-CN" sz="2000" b="1" dirty="0">
                <a:solidFill>
                  <a:schemeClr val="folHlink"/>
                </a:solidFill>
                <a:latin typeface="华文仿宋" panose="02010600040101010101" pitchFamily="2" charset="-122"/>
                <a:ea typeface="华文仿宋" panose="02010600040101010101" pitchFamily="2" charset="-122"/>
              </a:rPr>
              <a:t>1</a:t>
            </a:r>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r>
              <a:rPr lang="en-US" altLang="zh-CN" sz="2800" b="1" dirty="0">
                <a:solidFill>
                  <a:srgbClr val="000000"/>
                </a:solidFill>
                <a:latin typeface="华文仿宋" panose="02010600040101010101" pitchFamily="2" charset="-122"/>
                <a:ea typeface="华文仿宋" panose="02010600040101010101" pitchFamily="2" charset="-122"/>
              </a:rPr>
              <a:t>{</a:t>
            </a: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r>
              <a:rPr lang="en-US" altLang="zh-CN" sz="2800" b="1" dirty="0" smtClean="0">
                <a:solidFill>
                  <a:srgbClr val="000000"/>
                </a:solidFill>
                <a:latin typeface="华文仿宋" panose="02010600040101010101" pitchFamily="2" charset="-122"/>
                <a:ea typeface="华文仿宋" panose="02010600040101010101" pitchFamily="2" charset="-122"/>
              </a:rPr>
              <a:t> }</a:t>
            </a:r>
            <a:endParaRPr lang="en-US" altLang="zh-CN" sz="2800" b="1" dirty="0">
              <a:solidFill>
                <a:srgbClr val="000000"/>
              </a:solidFill>
              <a:latin typeface="华文仿宋" panose="02010600040101010101" pitchFamily="2" charset="-122"/>
              <a:ea typeface="华文仿宋" panose="02010600040101010101" pitchFamily="2" charset="-122"/>
            </a:endParaRPr>
          </a:p>
        </p:txBody>
      </p:sp>
      <p:sp>
        <p:nvSpPr>
          <p:cNvPr id="168963" name="Text Box 3"/>
          <p:cNvSpPr txBox="1">
            <a:spLocks noChangeArrowheads="1"/>
          </p:cNvSpPr>
          <p:nvPr/>
        </p:nvSpPr>
        <p:spPr bwMode="auto">
          <a:xfrm>
            <a:off x="3168354" y="5546474"/>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80"/>
                </a:solidFill>
                <a:latin typeface="华文仿宋" panose="02010600040101010101" pitchFamily="2" charset="-122"/>
                <a:ea typeface="华文仿宋" panose="02010600040101010101" pitchFamily="2" charset="-122"/>
              </a:rPr>
              <a:t>时间复杂度 </a:t>
            </a:r>
            <a:r>
              <a:rPr lang="en-US" altLang="zh-CN" sz="2800" b="1" dirty="0">
                <a:solidFill>
                  <a:srgbClr val="000080"/>
                </a:solidFill>
                <a:latin typeface="华文仿宋" panose="02010600040101010101" pitchFamily="2" charset="-122"/>
                <a:ea typeface="华文仿宋" panose="02010600040101010101" pitchFamily="2" charset="-122"/>
              </a:rPr>
              <a:t>O(</a:t>
            </a:r>
            <a:r>
              <a:rPr lang="en-US" altLang="zh-CN" sz="2800" b="1" dirty="0" err="1">
                <a:solidFill>
                  <a:srgbClr val="000080"/>
                </a:solidFill>
                <a:latin typeface="华文仿宋" panose="02010600040101010101" pitchFamily="2" charset="-122"/>
                <a:ea typeface="华文仿宋" panose="02010600040101010101" pitchFamily="2" charset="-122"/>
              </a:rPr>
              <a:t>tu×nu</a:t>
            </a:r>
            <a:r>
              <a:rPr lang="en-US" altLang="zh-CN" sz="2800" b="1" dirty="0">
                <a:solidFill>
                  <a:srgbClr val="000080"/>
                </a:solidFill>
                <a:latin typeface="华文仿宋" panose="02010600040101010101" pitchFamily="2" charset="-122"/>
                <a:ea typeface="华文仿宋" panose="02010600040101010101" pitchFamily="2" charset="-122"/>
              </a:rPr>
              <a:t>)</a:t>
            </a:r>
          </a:p>
        </p:txBody>
      </p:sp>
      <p:sp>
        <p:nvSpPr>
          <p:cNvPr id="168964" name="Text Box 4"/>
          <p:cNvSpPr txBox="1">
            <a:spLocks noChangeArrowheads="1"/>
          </p:cNvSpPr>
          <p:nvPr/>
        </p:nvSpPr>
        <p:spPr bwMode="auto">
          <a:xfrm>
            <a:off x="1006475" y="1082186"/>
            <a:ext cx="761623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N.mu=M.nu; N.nu=M.mu; </a:t>
            </a:r>
            <a:r>
              <a:rPr lang="en-US" altLang="zh-CN" sz="2800" b="1" dirty="0" err="1">
                <a:latin typeface="华文仿宋" panose="02010600040101010101" pitchFamily="2" charset="-122"/>
                <a:ea typeface="华文仿宋" panose="02010600040101010101" pitchFamily="2" charset="-122"/>
              </a:rPr>
              <a:t>N.tu</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M.tu</a:t>
            </a:r>
            <a:r>
              <a:rPr lang="en-US" altLang="zh-CN" sz="2800" b="1" dirty="0">
                <a:latin typeface="华文仿宋" panose="02010600040101010101" pitchFamily="2" charset="-122"/>
                <a:ea typeface="华文仿宋" panose="02010600040101010101" pitchFamily="2" charset="-122"/>
              </a:rPr>
              <a:t>; </a:t>
            </a:r>
            <a:r>
              <a:rPr lang="en-US" altLang="zh-CN" sz="2000" b="1" dirty="0">
                <a:solidFill>
                  <a:schemeClr val="folHlink"/>
                </a:solidFill>
                <a:latin typeface="华文仿宋" panose="02010600040101010101" pitchFamily="2" charset="-122"/>
                <a:ea typeface="华文仿宋" panose="02010600040101010101" pitchFamily="2" charset="-122"/>
              </a:rPr>
              <a:t>//</a:t>
            </a:r>
            <a:r>
              <a:rPr lang="zh-CN" altLang="en-US" sz="2000" b="1" dirty="0">
                <a:solidFill>
                  <a:schemeClr val="folHlink"/>
                </a:solidFill>
                <a:latin typeface="华文仿宋" panose="02010600040101010101" pitchFamily="2" charset="-122"/>
                <a:ea typeface="华文仿宋" panose="02010600040101010101" pitchFamily="2" charset="-122"/>
              </a:rPr>
              <a:t>初始化</a:t>
            </a:r>
            <a:endParaRPr lang="zh-CN" altLang="en-US" sz="2800" b="1" dirty="0">
              <a:latin typeface="华文仿宋" panose="02010600040101010101" pitchFamily="2" charset="-122"/>
              <a:ea typeface="华文仿宋" panose="02010600040101010101" pitchFamily="2" charset="-122"/>
            </a:endParaRPr>
          </a:p>
          <a:p>
            <a:pPr algn="l" eaLnBrk="1" hangingPunct="1"/>
            <a:r>
              <a:rPr lang="en-US" altLang="zh-CN" sz="2800" b="1" dirty="0">
                <a:latin typeface="华文仿宋" panose="02010600040101010101" pitchFamily="2" charset="-122"/>
                <a:ea typeface="华文仿宋" panose="02010600040101010101" pitchFamily="2" charset="-122"/>
              </a:rPr>
              <a:t>if (</a:t>
            </a:r>
            <a:r>
              <a:rPr lang="en-US" altLang="zh-CN" sz="2800" b="1" dirty="0" err="1">
                <a:latin typeface="华文仿宋" panose="02010600040101010101" pitchFamily="2" charset="-122"/>
                <a:ea typeface="华文仿宋" panose="02010600040101010101" pitchFamily="2" charset="-122"/>
              </a:rPr>
              <a:t>M.tu</a:t>
            </a:r>
            <a:r>
              <a:rPr lang="en-US" altLang="zh-CN" sz="2800" b="1" dirty="0">
                <a:latin typeface="华文仿宋" panose="02010600040101010101" pitchFamily="2" charset="-122"/>
                <a:ea typeface="华文仿宋" panose="02010600040101010101" pitchFamily="2" charset="-122"/>
              </a:rPr>
              <a:t>!=0)</a:t>
            </a:r>
          </a:p>
          <a:p>
            <a:pPr lvl="1"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a:solidFill>
                  <a:srgbClr val="800000"/>
                </a:solidFill>
                <a:latin typeface="华文仿宋" panose="02010600040101010101" pitchFamily="2" charset="-122"/>
                <a:ea typeface="华文仿宋" panose="02010600040101010101" pitchFamily="2" charset="-122"/>
              </a:rPr>
              <a:t>q</a:t>
            </a:r>
            <a:r>
              <a:rPr lang="en-US" altLang="zh-CN" sz="2800" b="1" dirty="0">
                <a:latin typeface="华文仿宋" panose="02010600040101010101" pitchFamily="2" charset="-122"/>
                <a:ea typeface="华文仿宋" panose="02010600040101010101" pitchFamily="2" charset="-122"/>
              </a:rPr>
              <a:t>=1; </a:t>
            </a:r>
          </a:p>
          <a:p>
            <a:pPr algn="l" eaLnBrk="1" hangingPunct="1"/>
            <a:r>
              <a:rPr lang="en-US" altLang="zh-CN" sz="2800" b="1" dirty="0">
                <a:latin typeface="华文仿宋" panose="02010600040101010101" pitchFamily="2" charset="-122"/>
                <a:ea typeface="华文仿宋" panose="02010600040101010101" pitchFamily="2" charset="-122"/>
              </a:rPr>
              <a:t>       for (col=1;col&lt;=</a:t>
            </a:r>
            <a:r>
              <a:rPr lang="en-US" altLang="zh-CN" sz="2800" b="1" dirty="0">
                <a:solidFill>
                  <a:srgbClr val="800000"/>
                </a:solidFill>
                <a:latin typeface="华文仿宋" panose="02010600040101010101" pitchFamily="2" charset="-122"/>
                <a:ea typeface="华文仿宋" panose="02010600040101010101" pitchFamily="2" charset="-122"/>
              </a:rPr>
              <a:t>M.nu</a:t>
            </a:r>
            <a:r>
              <a:rPr lang="en-US" altLang="zh-CN" sz="2800" b="1" dirty="0">
                <a:latin typeface="华文仿宋" panose="02010600040101010101" pitchFamily="2" charset="-122"/>
                <a:ea typeface="华文仿宋" panose="02010600040101010101" pitchFamily="2" charset="-122"/>
              </a:rPr>
              <a:t>; col++)    </a:t>
            </a:r>
            <a:r>
              <a:rPr lang="en-US" altLang="zh-CN" sz="2000" b="1" dirty="0">
                <a:solidFill>
                  <a:schemeClr val="folHlink"/>
                </a:solidFill>
                <a:latin typeface="华文仿宋" panose="02010600040101010101" pitchFamily="2" charset="-122"/>
                <a:ea typeface="华文仿宋" panose="02010600040101010101" pitchFamily="2" charset="-122"/>
              </a:rPr>
              <a:t>//</a:t>
            </a:r>
            <a:r>
              <a:rPr lang="zh-CN" altLang="en-US" sz="2000" b="1" dirty="0">
                <a:solidFill>
                  <a:schemeClr val="folHlink"/>
                </a:solidFill>
                <a:latin typeface="华文仿宋" panose="02010600040101010101" pitchFamily="2" charset="-122"/>
                <a:ea typeface="华文仿宋" panose="02010600040101010101" pitchFamily="2" charset="-122"/>
              </a:rPr>
              <a:t>按</a:t>
            </a:r>
            <a:r>
              <a:rPr lang="en-US" altLang="zh-CN" sz="2000" b="1" dirty="0">
                <a:solidFill>
                  <a:schemeClr val="folHlink"/>
                </a:solidFill>
                <a:latin typeface="华文仿宋" panose="02010600040101010101" pitchFamily="2" charset="-122"/>
                <a:ea typeface="华文仿宋" panose="02010600040101010101" pitchFamily="2" charset="-122"/>
              </a:rPr>
              <a:t>M</a:t>
            </a:r>
            <a:r>
              <a:rPr lang="zh-CN" altLang="en-US" sz="2000" b="1" dirty="0">
                <a:solidFill>
                  <a:schemeClr val="folHlink"/>
                </a:solidFill>
                <a:latin typeface="华文仿宋" panose="02010600040101010101" pitchFamily="2" charset="-122"/>
                <a:ea typeface="华文仿宋" panose="02010600040101010101" pitchFamily="2" charset="-122"/>
              </a:rPr>
              <a:t>的列转</a:t>
            </a:r>
          </a:p>
          <a:p>
            <a:pPr lvl="1" algn="l" eaLnBrk="1" hangingPunct="1"/>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for (</a:t>
            </a:r>
            <a:r>
              <a:rPr lang="en-US" altLang="zh-CN" sz="2800" b="1" dirty="0">
                <a:solidFill>
                  <a:srgbClr val="FF0000"/>
                </a:solidFill>
                <a:latin typeface="华文仿宋" panose="02010600040101010101" pitchFamily="2" charset="-122"/>
                <a:ea typeface="华文仿宋" panose="02010600040101010101" pitchFamily="2" charset="-122"/>
              </a:rPr>
              <a:t>p</a:t>
            </a:r>
            <a:r>
              <a:rPr lang="en-US" altLang="zh-CN" sz="2800" b="1" dirty="0">
                <a:latin typeface="华文仿宋" panose="02010600040101010101" pitchFamily="2" charset="-122"/>
                <a:ea typeface="华文仿宋" panose="02010600040101010101" pitchFamily="2" charset="-122"/>
              </a:rPr>
              <a:t>=1;p&lt;=</a:t>
            </a:r>
            <a:r>
              <a:rPr lang="en-US" altLang="zh-CN" sz="2800" b="1" dirty="0" err="1">
                <a:solidFill>
                  <a:srgbClr val="800000"/>
                </a:solidFill>
                <a:latin typeface="华文仿宋" panose="02010600040101010101" pitchFamily="2" charset="-122"/>
                <a:ea typeface="华文仿宋" panose="02010600040101010101" pitchFamily="2" charset="-122"/>
              </a:rPr>
              <a:t>M.tu</a:t>
            </a:r>
            <a:r>
              <a:rPr lang="en-US" altLang="zh-CN" sz="2800" b="1" dirty="0">
                <a:latin typeface="华文仿宋" panose="02010600040101010101" pitchFamily="2" charset="-122"/>
                <a:ea typeface="华文仿宋" panose="02010600040101010101" pitchFamily="2" charset="-122"/>
              </a:rPr>
              <a:t>; p++)   </a:t>
            </a:r>
            <a:r>
              <a:rPr lang="en-US" altLang="zh-CN" sz="2000" b="1" dirty="0">
                <a:solidFill>
                  <a:schemeClr val="folHlink"/>
                </a:solidFill>
                <a:latin typeface="华文仿宋" panose="02010600040101010101" pitchFamily="2" charset="-122"/>
                <a:ea typeface="华文仿宋" panose="02010600040101010101" pitchFamily="2" charset="-122"/>
              </a:rPr>
              <a:t>// </a:t>
            </a:r>
            <a:r>
              <a:rPr lang="zh-CN" altLang="en-US" sz="2000" b="1" dirty="0">
                <a:solidFill>
                  <a:schemeClr val="folHlink"/>
                </a:solidFill>
                <a:latin typeface="华文仿宋" panose="02010600040101010101" pitchFamily="2" charset="-122"/>
                <a:ea typeface="华文仿宋" panose="02010600040101010101" pitchFamily="2" charset="-122"/>
              </a:rPr>
              <a:t>对</a:t>
            </a:r>
            <a:r>
              <a:rPr lang="en-US" altLang="zh-CN" sz="2000" b="1" dirty="0">
                <a:solidFill>
                  <a:schemeClr val="folHlink"/>
                </a:solidFill>
                <a:latin typeface="华文仿宋" panose="02010600040101010101" pitchFamily="2" charset="-122"/>
                <a:ea typeface="华文仿宋" panose="02010600040101010101" pitchFamily="2" charset="-122"/>
              </a:rPr>
              <a:t>M</a:t>
            </a:r>
            <a:r>
              <a:rPr lang="zh-CN" altLang="en-US" sz="2000" b="1" dirty="0">
                <a:solidFill>
                  <a:schemeClr val="folHlink"/>
                </a:solidFill>
                <a:latin typeface="华文仿宋" panose="02010600040101010101" pitchFamily="2" charset="-122"/>
                <a:ea typeface="华文仿宋" panose="02010600040101010101" pitchFamily="2" charset="-122"/>
              </a:rPr>
              <a:t>三元组表扫描一遍</a:t>
            </a:r>
            <a:endParaRPr lang="zh-CN" altLang="en-US" sz="2800" b="1" dirty="0">
              <a:latin typeface="华文仿宋" panose="02010600040101010101" pitchFamily="2" charset="-122"/>
              <a:ea typeface="华文仿宋" panose="02010600040101010101" pitchFamily="2" charset="-122"/>
            </a:endParaRPr>
          </a:p>
          <a:p>
            <a:pPr lvl="1" algn="l" eaLnBrk="1" hangingPunct="1"/>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if (</a:t>
            </a:r>
            <a:r>
              <a:rPr lang="en-US" altLang="zh-CN" sz="2800" b="1" dirty="0" err="1">
                <a:latin typeface="华文仿宋" panose="02010600040101010101" pitchFamily="2" charset="-122"/>
                <a:ea typeface="华文仿宋" panose="02010600040101010101" pitchFamily="2" charset="-122"/>
              </a:rPr>
              <a:t>M.data</a:t>
            </a:r>
            <a:r>
              <a:rPr lang="en-US" altLang="zh-CN" sz="2800" b="1" dirty="0">
                <a:latin typeface="华文仿宋" panose="02010600040101010101" pitchFamily="2" charset="-122"/>
                <a:ea typeface="华文仿宋" panose="02010600040101010101" pitchFamily="2" charset="-122"/>
              </a:rPr>
              <a:t>[p].j= =col)</a:t>
            </a:r>
          </a:p>
          <a:p>
            <a:pPr algn="l" eaLnBrk="1" hangingPunct="1"/>
            <a:r>
              <a:rPr lang="en-US" altLang="zh-CN" sz="2800" b="1" dirty="0">
                <a:latin typeface="华文仿宋" panose="02010600040101010101" pitchFamily="2" charset="-122"/>
                <a:ea typeface="华文仿宋" panose="02010600040101010101" pitchFamily="2" charset="-122"/>
              </a:rPr>
              <a:t>           { </a:t>
            </a:r>
            <a:r>
              <a:rPr lang="en-US" altLang="zh-CN" sz="2800" b="1" dirty="0" err="1">
                <a:latin typeface="华文仿宋" panose="02010600040101010101" pitchFamily="2" charset="-122"/>
                <a:ea typeface="华文仿宋" panose="02010600040101010101" pitchFamily="2" charset="-122"/>
              </a:rPr>
              <a:t>N.data</a:t>
            </a:r>
            <a:r>
              <a:rPr lang="en-US" altLang="zh-CN" sz="2800" b="1" dirty="0">
                <a:latin typeface="华文仿宋" panose="02010600040101010101" pitchFamily="2" charset="-122"/>
                <a:ea typeface="华文仿宋" panose="02010600040101010101" pitchFamily="2" charset="-122"/>
              </a:rPr>
              <a:t>[</a:t>
            </a:r>
            <a:r>
              <a:rPr lang="en-US" altLang="zh-CN" sz="2800" b="1" dirty="0">
                <a:solidFill>
                  <a:srgbClr val="800000"/>
                </a:solidFill>
                <a:latin typeface="华文仿宋" panose="02010600040101010101" pitchFamily="2" charset="-122"/>
                <a:ea typeface="华文仿宋" panose="02010600040101010101" pitchFamily="2" charset="-122"/>
              </a:rPr>
              <a:t>q</a:t>
            </a:r>
            <a:r>
              <a:rPr lang="en-US" altLang="zh-CN" sz="2800" b="1" dirty="0">
                <a:latin typeface="华文仿宋" panose="02010600040101010101" pitchFamily="2" charset="-122"/>
                <a:ea typeface="华文仿宋" panose="02010600040101010101" pitchFamily="2" charset="-122"/>
              </a:rPr>
              <a:t>].</a:t>
            </a:r>
            <a:r>
              <a:rPr lang="en-US" altLang="zh-CN" sz="2800" b="1" dirty="0" err="1" smtClean="0">
                <a:latin typeface="华文仿宋" panose="02010600040101010101" pitchFamily="2" charset="-122"/>
                <a:ea typeface="华文仿宋" panose="02010600040101010101" pitchFamily="2" charset="-122"/>
              </a:rPr>
              <a:t>i</a:t>
            </a:r>
            <a:r>
              <a:rPr lang="en-US" altLang="zh-CN" sz="2800" b="1" dirty="0" smtClean="0">
                <a:latin typeface="华文仿宋" panose="02010600040101010101" pitchFamily="2" charset="-122"/>
                <a:ea typeface="华文仿宋" panose="02010600040101010101" pitchFamily="2" charset="-122"/>
              </a:rPr>
              <a:t>=</a:t>
            </a:r>
            <a:r>
              <a:rPr lang="en-US" altLang="zh-CN" sz="2800" b="1" dirty="0" err="1" smtClean="0">
                <a:latin typeface="华文仿宋" panose="02010600040101010101" pitchFamily="2" charset="-122"/>
                <a:ea typeface="华文仿宋" panose="02010600040101010101" pitchFamily="2" charset="-122"/>
              </a:rPr>
              <a:t>M.data</a:t>
            </a:r>
            <a:r>
              <a:rPr lang="en-US" altLang="zh-CN" sz="2800" b="1" dirty="0" smtClean="0">
                <a:latin typeface="华文仿宋" panose="02010600040101010101" pitchFamily="2" charset="-122"/>
                <a:ea typeface="华文仿宋" panose="02010600040101010101" pitchFamily="2" charset="-122"/>
              </a:rPr>
              <a:t>[</a:t>
            </a:r>
            <a:r>
              <a:rPr lang="en-US" altLang="zh-CN" sz="2800" b="1" dirty="0" smtClean="0">
                <a:solidFill>
                  <a:srgbClr val="FF0000"/>
                </a:solidFill>
                <a:latin typeface="华文仿宋" panose="02010600040101010101" pitchFamily="2" charset="-122"/>
                <a:ea typeface="华文仿宋" panose="02010600040101010101" pitchFamily="2" charset="-122"/>
              </a:rPr>
              <a:t>p</a:t>
            </a:r>
            <a:r>
              <a:rPr lang="en-US" altLang="zh-CN" sz="2800" b="1" dirty="0">
                <a:latin typeface="华文仿宋" panose="02010600040101010101" pitchFamily="2" charset="-122"/>
                <a:ea typeface="华文仿宋" panose="02010600040101010101" pitchFamily="2" charset="-122"/>
              </a:rPr>
              <a:t>].j;</a:t>
            </a:r>
          </a:p>
          <a:p>
            <a:pPr lvl="1"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N.data</a:t>
            </a:r>
            <a:r>
              <a:rPr lang="en-US" altLang="zh-CN" sz="2800" b="1" dirty="0">
                <a:latin typeface="华文仿宋" panose="02010600040101010101" pitchFamily="2" charset="-122"/>
                <a:ea typeface="华文仿宋" panose="02010600040101010101" pitchFamily="2" charset="-122"/>
              </a:rPr>
              <a:t>[</a:t>
            </a:r>
            <a:r>
              <a:rPr lang="en-US" altLang="zh-CN" sz="2800" b="1" dirty="0">
                <a:solidFill>
                  <a:srgbClr val="800000"/>
                </a:solidFill>
                <a:latin typeface="华文仿宋" panose="02010600040101010101" pitchFamily="2" charset="-122"/>
                <a:ea typeface="华文仿宋" panose="02010600040101010101" pitchFamily="2" charset="-122"/>
              </a:rPr>
              <a:t>q</a:t>
            </a:r>
            <a:r>
              <a:rPr lang="en-US" altLang="zh-CN" sz="2800" b="1" dirty="0">
                <a:latin typeface="华文仿宋" panose="02010600040101010101" pitchFamily="2" charset="-122"/>
                <a:ea typeface="华文仿宋" panose="02010600040101010101" pitchFamily="2" charset="-122"/>
              </a:rPr>
              <a:t>].</a:t>
            </a:r>
            <a:r>
              <a:rPr lang="en-US" altLang="zh-CN" sz="2800" b="1" dirty="0" smtClean="0">
                <a:latin typeface="华文仿宋" panose="02010600040101010101" pitchFamily="2" charset="-122"/>
                <a:ea typeface="华文仿宋" panose="02010600040101010101" pitchFamily="2" charset="-122"/>
              </a:rPr>
              <a:t>j=</a:t>
            </a:r>
            <a:r>
              <a:rPr lang="en-US" altLang="zh-CN" sz="2800" b="1" dirty="0" err="1" smtClean="0">
                <a:latin typeface="华文仿宋" panose="02010600040101010101" pitchFamily="2" charset="-122"/>
                <a:ea typeface="华文仿宋" panose="02010600040101010101" pitchFamily="2" charset="-122"/>
              </a:rPr>
              <a:t>M.data</a:t>
            </a:r>
            <a:r>
              <a:rPr lang="en-US" altLang="zh-CN" sz="2800" b="1" dirty="0" smtClean="0">
                <a:latin typeface="华文仿宋" panose="02010600040101010101" pitchFamily="2" charset="-122"/>
                <a:ea typeface="华文仿宋" panose="02010600040101010101" pitchFamily="2" charset="-122"/>
              </a:rPr>
              <a:t>[</a:t>
            </a:r>
            <a:r>
              <a:rPr lang="en-US" altLang="zh-CN" sz="2800" b="1" dirty="0" smtClean="0">
                <a:solidFill>
                  <a:srgbClr val="FF0000"/>
                </a:solidFill>
                <a:latin typeface="华文仿宋" panose="02010600040101010101" pitchFamily="2" charset="-122"/>
                <a:ea typeface="华文仿宋" panose="02010600040101010101" pitchFamily="2" charset="-122"/>
              </a:rPr>
              <a:t>p</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a:t>
            </a:r>
          </a:p>
          <a:p>
            <a:pPr lvl="1"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N.data</a:t>
            </a:r>
            <a:r>
              <a:rPr lang="en-US" altLang="zh-CN" sz="2800" b="1" dirty="0">
                <a:latin typeface="华文仿宋" panose="02010600040101010101" pitchFamily="2" charset="-122"/>
                <a:ea typeface="华文仿宋" panose="02010600040101010101" pitchFamily="2" charset="-122"/>
              </a:rPr>
              <a:t>[</a:t>
            </a:r>
            <a:r>
              <a:rPr lang="en-US" altLang="zh-CN" sz="2800" b="1" dirty="0">
                <a:solidFill>
                  <a:srgbClr val="800000"/>
                </a:solidFill>
                <a:latin typeface="华文仿宋" panose="02010600040101010101" pitchFamily="2" charset="-122"/>
                <a:ea typeface="华文仿宋" panose="02010600040101010101" pitchFamily="2" charset="-122"/>
              </a:rPr>
              <a:t>q</a:t>
            </a:r>
            <a:r>
              <a:rPr lang="en-US" altLang="zh-CN" sz="2800" b="1" dirty="0">
                <a:latin typeface="华文仿宋" panose="02010600040101010101" pitchFamily="2" charset="-122"/>
                <a:ea typeface="华文仿宋" panose="02010600040101010101" pitchFamily="2" charset="-122"/>
              </a:rPr>
              <a:t>].</a:t>
            </a:r>
            <a:r>
              <a:rPr lang="en-US" altLang="zh-CN" sz="2800" b="1" dirty="0" smtClean="0">
                <a:latin typeface="华文仿宋" panose="02010600040101010101" pitchFamily="2" charset="-122"/>
                <a:ea typeface="华文仿宋" panose="02010600040101010101" pitchFamily="2" charset="-122"/>
              </a:rPr>
              <a:t>v=</a:t>
            </a:r>
            <a:r>
              <a:rPr lang="en-US" altLang="zh-CN" sz="2800" b="1" dirty="0" err="1" smtClean="0">
                <a:latin typeface="华文仿宋" panose="02010600040101010101" pitchFamily="2" charset="-122"/>
                <a:ea typeface="华文仿宋" panose="02010600040101010101" pitchFamily="2" charset="-122"/>
              </a:rPr>
              <a:t>M.data</a:t>
            </a:r>
            <a:r>
              <a:rPr lang="en-US" altLang="zh-CN" sz="2800" b="1" dirty="0" smtClean="0">
                <a:latin typeface="华文仿宋" panose="02010600040101010101" pitchFamily="2" charset="-122"/>
                <a:ea typeface="华文仿宋" panose="02010600040101010101" pitchFamily="2" charset="-122"/>
              </a:rPr>
              <a:t>[</a:t>
            </a:r>
            <a:r>
              <a:rPr lang="en-US" altLang="zh-CN" sz="2800" b="1" dirty="0" smtClean="0">
                <a:solidFill>
                  <a:srgbClr val="FF0000"/>
                </a:solidFill>
                <a:latin typeface="华文仿宋" panose="02010600040101010101" pitchFamily="2" charset="-122"/>
                <a:ea typeface="华文仿宋" panose="02010600040101010101" pitchFamily="2" charset="-122"/>
              </a:rPr>
              <a:t>p</a:t>
            </a:r>
            <a:r>
              <a:rPr lang="en-US" altLang="zh-CN" sz="2800" b="1" dirty="0">
                <a:latin typeface="华文仿宋" panose="02010600040101010101" pitchFamily="2" charset="-122"/>
                <a:ea typeface="华文仿宋" panose="02010600040101010101" pitchFamily="2" charset="-122"/>
              </a:rPr>
              <a:t>].v;</a:t>
            </a:r>
          </a:p>
          <a:p>
            <a:pPr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a:solidFill>
                  <a:srgbClr val="800000"/>
                </a:solidFill>
                <a:latin typeface="华文仿宋" panose="02010600040101010101" pitchFamily="2" charset="-122"/>
                <a:ea typeface="华文仿宋" panose="02010600040101010101" pitchFamily="2" charset="-122"/>
              </a:rPr>
              <a:t>q</a:t>
            </a:r>
            <a:r>
              <a:rPr lang="en-US" altLang="zh-CN" sz="2800" b="1" dirty="0">
                <a:latin typeface="华文仿宋" panose="02010600040101010101" pitchFamily="2" charset="-122"/>
                <a:ea typeface="华文仿宋" panose="02010600040101010101" pitchFamily="2" charset="-122"/>
              </a:rPr>
              <a:t>++; }              </a:t>
            </a:r>
            <a:r>
              <a:rPr lang="en-US" altLang="zh-CN" sz="2800" b="1" dirty="0" smtClean="0">
                <a:latin typeface="华文仿宋" panose="02010600040101010101" pitchFamily="2" charset="-122"/>
                <a:ea typeface="华文仿宋" panose="02010600040101010101" pitchFamily="2" charset="-122"/>
              </a:rPr>
              <a:t>         </a:t>
            </a:r>
            <a:r>
              <a:rPr lang="en-US" altLang="zh-CN" sz="2000" b="1" dirty="0">
                <a:solidFill>
                  <a:schemeClr val="folHlink"/>
                </a:solidFill>
                <a:latin typeface="华文仿宋" panose="02010600040101010101" pitchFamily="2" charset="-122"/>
                <a:ea typeface="华文仿宋" panose="02010600040101010101" pitchFamily="2" charset="-122"/>
              </a:rPr>
              <a:t>//q</a:t>
            </a:r>
            <a:r>
              <a:rPr lang="zh-CN" altLang="en-US" sz="2000" b="1" dirty="0">
                <a:solidFill>
                  <a:schemeClr val="folHlink"/>
                </a:solidFill>
                <a:latin typeface="华文仿宋" panose="02010600040101010101" pitchFamily="2" charset="-122"/>
                <a:ea typeface="华文仿宋" panose="02010600040101010101" pitchFamily="2" charset="-122"/>
              </a:rPr>
              <a:t>为</a:t>
            </a:r>
            <a:r>
              <a:rPr lang="en-US" altLang="zh-CN" sz="2000" b="1" dirty="0">
                <a:solidFill>
                  <a:schemeClr val="folHlink"/>
                </a:solidFill>
                <a:latin typeface="华文仿宋" panose="02010600040101010101" pitchFamily="2" charset="-122"/>
                <a:ea typeface="华文仿宋" panose="02010600040101010101" pitchFamily="2" charset="-122"/>
              </a:rPr>
              <a:t>N</a:t>
            </a:r>
            <a:r>
              <a:rPr lang="zh-CN" altLang="en-US" sz="2000" b="1" dirty="0">
                <a:solidFill>
                  <a:schemeClr val="folHlink"/>
                </a:solidFill>
                <a:latin typeface="华文仿宋" panose="02010600040101010101" pitchFamily="2" charset="-122"/>
                <a:ea typeface="华文仿宋" panose="02010600040101010101" pitchFamily="2" charset="-122"/>
              </a:rPr>
              <a:t>三元组表中的行号</a:t>
            </a:r>
            <a:endParaRPr lang="zh-CN" altLang="en-US" sz="2800" b="1" dirty="0">
              <a:latin typeface="华文仿宋" panose="02010600040101010101" pitchFamily="2" charset="-122"/>
              <a:ea typeface="华文仿宋" panose="02010600040101010101" pitchFamily="2" charset="-122"/>
            </a:endParaRPr>
          </a:p>
          <a:p>
            <a:pPr lvl="1" algn="l" eaLnBrk="1" hangingPunct="1"/>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37289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animEffect transition="in" filter="box(in)">
                                      <p:cBhvr>
                                        <p:cTn id="7" dur="500"/>
                                        <p:tgtEl>
                                          <p:spTgt spid="1689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8964">
                                            <p:txEl>
                                              <p:pRg st="1" end="1"/>
                                            </p:txEl>
                                          </p:spTgt>
                                        </p:tgtEl>
                                        <p:attrNameLst>
                                          <p:attrName>style.visibility</p:attrName>
                                        </p:attrNameLst>
                                      </p:cBhvr>
                                      <p:to>
                                        <p:strVal val="visible"/>
                                      </p:to>
                                    </p:set>
                                    <p:animEffect transition="in" filter="box(in)">
                                      <p:cBhvr>
                                        <p:cTn id="12" dur="500"/>
                                        <p:tgtEl>
                                          <p:spTgt spid="168964">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68964">
                                            <p:txEl>
                                              <p:pRg st="2" end="2"/>
                                            </p:txEl>
                                          </p:spTgt>
                                        </p:tgtEl>
                                        <p:attrNameLst>
                                          <p:attrName>style.visibility</p:attrName>
                                        </p:attrNameLst>
                                      </p:cBhvr>
                                      <p:to>
                                        <p:strVal val="visible"/>
                                      </p:to>
                                    </p:set>
                                    <p:animEffect transition="in" filter="box(in)">
                                      <p:cBhvr>
                                        <p:cTn id="15" dur="500"/>
                                        <p:tgtEl>
                                          <p:spTgt spid="16896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68964">
                                            <p:txEl>
                                              <p:pRg st="3" end="3"/>
                                            </p:txEl>
                                          </p:spTgt>
                                        </p:tgtEl>
                                        <p:attrNameLst>
                                          <p:attrName>style.visibility</p:attrName>
                                        </p:attrNameLst>
                                      </p:cBhvr>
                                      <p:to>
                                        <p:strVal val="visible"/>
                                      </p:to>
                                    </p:set>
                                    <p:animEffect transition="in" filter="box(in)">
                                      <p:cBhvr>
                                        <p:cTn id="20" dur="500"/>
                                        <p:tgtEl>
                                          <p:spTgt spid="168964">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68964">
                                            <p:txEl>
                                              <p:pRg st="4" end="4"/>
                                            </p:txEl>
                                          </p:spTgt>
                                        </p:tgtEl>
                                        <p:attrNameLst>
                                          <p:attrName>style.visibility</p:attrName>
                                        </p:attrNameLst>
                                      </p:cBhvr>
                                      <p:to>
                                        <p:strVal val="visible"/>
                                      </p:to>
                                    </p:set>
                                    <p:animEffect transition="in" filter="box(in)">
                                      <p:cBhvr>
                                        <p:cTn id="23" dur="500"/>
                                        <p:tgtEl>
                                          <p:spTgt spid="168964">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68964">
                                            <p:txEl>
                                              <p:pRg st="5" end="5"/>
                                            </p:txEl>
                                          </p:spTgt>
                                        </p:tgtEl>
                                        <p:attrNameLst>
                                          <p:attrName>style.visibility</p:attrName>
                                        </p:attrNameLst>
                                      </p:cBhvr>
                                      <p:to>
                                        <p:strVal val="visible"/>
                                      </p:to>
                                    </p:set>
                                    <p:animEffect transition="in" filter="box(in)">
                                      <p:cBhvr>
                                        <p:cTn id="26" dur="500"/>
                                        <p:tgtEl>
                                          <p:spTgt spid="16896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8964">
                                            <p:txEl>
                                              <p:pRg st="6" end="6"/>
                                            </p:txEl>
                                          </p:spTgt>
                                        </p:tgtEl>
                                        <p:attrNameLst>
                                          <p:attrName>style.visibility</p:attrName>
                                        </p:attrNameLst>
                                      </p:cBhvr>
                                      <p:to>
                                        <p:strVal val="visible"/>
                                      </p:to>
                                    </p:set>
                                    <p:animEffect transition="in" filter="box(in)">
                                      <p:cBhvr>
                                        <p:cTn id="31" dur="500"/>
                                        <p:tgtEl>
                                          <p:spTgt spid="168964">
                                            <p:txEl>
                                              <p:pRg st="6" end="6"/>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68964">
                                            <p:txEl>
                                              <p:pRg st="7" end="7"/>
                                            </p:txEl>
                                          </p:spTgt>
                                        </p:tgtEl>
                                        <p:attrNameLst>
                                          <p:attrName>style.visibility</p:attrName>
                                        </p:attrNameLst>
                                      </p:cBhvr>
                                      <p:to>
                                        <p:strVal val="visible"/>
                                      </p:to>
                                    </p:set>
                                    <p:animEffect transition="in" filter="box(in)">
                                      <p:cBhvr>
                                        <p:cTn id="34" dur="500"/>
                                        <p:tgtEl>
                                          <p:spTgt spid="168964">
                                            <p:txEl>
                                              <p:pRg st="7" end="7"/>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68964">
                                            <p:txEl>
                                              <p:pRg st="8" end="8"/>
                                            </p:txEl>
                                          </p:spTgt>
                                        </p:tgtEl>
                                        <p:attrNameLst>
                                          <p:attrName>style.visibility</p:attrName>
                                        </p:attrNameLst>
                                      </p:cBhvr>
                                      <p:to>
                                        <p:strVal val="visible"/>
                                      </p:to>
                                    </p:set>
                                    <p:animEffect transition="in" filter="box(in)">
                                      <p:cBhvr>
                                        <p:cTn id="37" dur="500"/>
                                        <p:tgtEl>
                                          <p:spTgt spid="168964">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8964">
                                            <p:txEl>
                                              <p:pRg st="9" end="9"/>
                                            </p:txEl>
                                          </p:spTgt>
                                        </p:tgtEl>
                                        <p:attrNameLst>
                                          <p:attrName>style.visibility</p:attrName>
                                        </p:attrNameLst>
                                      </p:cBhvr>
                                      <p:to>
                                        <p:strVal val="visible"/>
                                      </p:to>
                                    </p:set>
                                    <p:animEffect transition="in" filter="box(in)">
                                      <p:cBhvr>
                                        <p:cTn id="42" dur="500"/>
                                        <p:tgtEl>
                                          <p:spTgt spid="168964">
                                            <p:txEl>
                                              <p:pRg st="9" end="9"/>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68964">
                                            <p:txEl>
                                              <p:pRg st="10" end="10"/>
                                            </p:txEl>
                                          </p:spTgt>
                                        </p:tgtEl>
                                        <p:attrNameLst>
                                          <p:attrName>style.visibility</p:attrName>
                                        </p:attrNameLst>
                                      </p:cBhvr>
                                      <p:to>
                                        <p:strVal val="visible"/>
                                      </p:to>
                                    </p:set>
                                    <p:animEffect transition="in" filter="box(in)">
                                      <p:cBhvr>
                                        <p:cTn id="45" dur="500"/>
                                        <p:tgtEl>
                                          <p:spTgt spid="168964">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68963"/>
                                        </p:tgtEl>
                                        <p:attrNameLst>
                                          <p:attrName>style.visibility</p:attrName>
                                        </p:attrNameLst>
                                      </p:cBhvr>
                                      <p:to>
                                        <p:strVal val="visible"/>
                                      </p:to>
                                    </p:set>
                                    <p:anim calcmode="lin" valueType="num">
                                      <p:cBhvr>
                                        <p:cTn id="50" dur="1000" fill="hold"/>
                                        <p:tgtEl>
                                          <p:spTgt spid="168963"/>
                                        </p:tgtEl>
                                        <p:attrNameLst>
                                          <p:attrName>ppt_w</p:attrName>
                                        </p:attrNameLst>
                                      </p:cBhvr>
                                      <p:tavLst>
                                        <p:tav tm="0">
                                          <p:val>
                                            <p:strVal val="#ppt_w*0.70"/>
                                          </p:val>
                                        </p:tav>
                                        <p:tav tm="100000">
                                          <p:val>
                                            <p:strVal val="#ppt_w"/>
                                          </p:val>
                                        </p:tav>
                                      </p:tavLst>
                                    </p:anim>
                                    <p:anim calcmode="lin" valueType="num">
                                      <p:cBhvr>
                                        <p:cTn id="51" dur="1000" fill="hold"/>
                                        <p:tgtEl>
                                          <p:spTgt spid="168963"/>
                                        </p:tgtEl>
                                        <p:attrNameLst>
                                          <p:attrName>ppt_h</p:attrName>
                                        </p:attrNameLst>
                                      </p:cBhvr>
                                      <p:tavLst>
                                        <p:tav tm="0">
                                          <p:val>
                                            <p:strVal val="#ppt_h"/>
                                          </p:val>
                                        </p:tav>
                                        <p:tav tm="100000">
                                          <p:val>
                                            <p:strVal val="#ppt_h"/>
                                          </p:val>
                                        </p:tav>
                                      </p:tavLst>
                                    </p:anim>
                                    <p:animEffect transition="in" filter="fade">
                                      <p:cBhvr>
                                        <p:cTn id="52" dur="10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P spid="16896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68459" y="1217138"/>
            <a:ext cx="7951698" cy="449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ts val="3700"/>
              </a:lnSpc>
              <a:spcBef>
                <a:spcPts val="12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按照</a:t>
            </a:r>
            <a:r>
              <a:rPr lang="en-US" altLang="zh-CN" sz="2800" b="1" dirty="0" err="1">
                <a:latin typeface="华文仿宋" panose="02010600040101010101" pitchFamily="2" charset="-122"/>
                <a:ea typeface="华文仿宋" panose="02010600040101010101" pitchFamily="2" charset="-122"/>
              </a:rPr>
              <a:t>A.data</a:t>
            </a:r>
            <a:r>
              <a:rPr lang="zh-CN" altLang="en-US" sz="2800" b="1" dirty="0">
                <a:latin typeface="华文仿宋" panose="02010600040101010101" pitchFamily="2" charset="-122"/>
                <a:ea typeface="华文仿宋" panose="02010600040101010101" pitchFamily="2" charset="-122"/>
              </a:rPr>
              <a:t>中三元组的次序进行转置，并将转置后的三元组置入</a:t>
            </a:r>
            <a:r>
              <a:rPr lang="en-US" altLang="zh-CN" sz="2800" b="1" dirty="0">
                <a:latin typeface="华文仿宋" panose="02010600040101010101" pitchFamily="2" charset="-122"/>
                <a:ea typeface="华文仿宋" panose="02010600040101010101" pitchFamily="2" charset="-122"/>
              </a:rPr>
              <a:t>B</a:t>
            </a:r>
            <a:r>
              <a:rPr lang="zh-CN" altLang="en-US" sz="2800" b="1" dirty="0">
                <a:latin typeface="华文仿宋" panose="02010600040101010101" pitchFamily="2" charset="-122"/>
                <a:ea typeface="华文仿宋" panose="02010600040101010101" pitchFamily="2" charset="-122"/>
              </a:rPr>
              <a:t>中</a:t>
            </a:r>
            <a:r>
              <a:rPr lang="zh-CN" altLang="en-US" sz="2800" b="1" dirty="0">
                <a:solidFill>
                  <a:srgbClr val="800000"/>
                </a:solidFill>
                <a:latin typeface="华文仿宋" panose="02010600040101010101" pitchFamily="2" charset="-122"/>
                <a:ea typeface="华文仿宋" panose="02010600040101010101" pitchFamily="2" charset="-122"/>
              </a:rPr>
              <a:t>恰当</a:t>
            </a:r>
            <a:r>
              <a:rPr lang="zh-CN" altLang="en-US" sz="2800" b="1" dirty="0">
                <a:latin typeface="华文仿宋" panose="02010600040101010101" pitchFamily="2" charset="-122"/>
                <a:ea typeface="华文仿宋" panose="02010600040101010101" pitchFamily="2" charset="-122"/>
              </a:rPr>
              <a:t>的位置。</a:t>
            </a:r>
          </a:p>
          <a:p>
            <a:pPr marL="457200" indent="-457200" algn="just" eaLnBrk="1" hangingPunct="1">
              <a:lnSpc>
                <a:spcPts val="3700"/>
              </a:lnSpc>
              <a:spcBef>
                <a:spcPts val="12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如果</a:t>
            </a:r>
            <a:r>
              <a:rPr lang="zh-CN" altLang="en-US" sz="2800" b="1" dirty="0">
                <a:latin typeface="华文仿宋" panose="02010600040101010101" pitchFamily="2" charset="-122"/>
                <a:ea typeface="华文仿宋" panose="02010600040101010101" pitchFamily="2" charset="-122"/>
              </a:rPr>
              <a:t>能预先确定矩阵</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中</a:t>
            </a:r>
            <a:r>
              <a:rPr lang="zh-CN" altLang="en-US" sz="2800" b="1" dirty="0">
                <a:solidFill>
                  <a:schemeClr val="folHlink"/>
                </a:solidFill>
                <a:latin typeface="华文仿宋" panose="02010600040101010101" pitchFamily="2" charset="-122"/>
                <a:ea typeface="华文仿宋" panose="02010600040101010101" pitchFamily="2" charset="-122"/>
              </a:rPr>
              <a:t>每一列</a:t>
            </a:r>
            <a:r>
              <a:rPr lang="zh-CN" altLang="en-US" sz="2800" b="1" dirty="0">
                <a:latin typeface="华文仿宋" panose="02010600040101010101" pitchFamily="2" charset="-122"/>
                <a:ea typeface="华文仿宋" panose="02010600040101010101" pitchFamily="2" charset="-122"/>
              </a:rPr>
              <a:t>（即</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中每一行）的</a:t>
            </a:r>
            <a:r>
              <a:rPr lang="zh-CN" altLang="en-US" sz="2800" b="1" dirty="0">
                <a:solidFill>
                  <a:srgbClr val="FF0000"/>
                </a:solidFill>
                <a:latin typeface="华文仿宋" panose="02010600040101010101" pitchFamily="2" charset="-122"/>
                <a:ea typeface="华文仿宋" panose="02010600040101010101" pitchFamily="2" charset="-122"/>
              </a:rPr>
              <a:t>第一个非零元</a:t>
            </a:r>
            <a:r>
              <a:rPr lang="zh-CN" altLang="en-US" sz="2800" b="1" dirty="0">
                <a:latin typeface="华文仿宋" panose="02010600040101010101" pitchFamily="2" charset="-122"/>
                <a:ea typeface="华文仿宋" panose="02010600040101010101" pitchFamily="2" charset="-122"/>
              </a:rPr>
              <a:t>在</a:t>
            </a:r>
            <a:r>
              <a:rPr lang="en-US" altLang="zh-CN" sz="2800" b="1" dirty="0" err="1">
                <a:latin typeface="华文仿宋" panose="02010600040101010101" pitchFamily="2" charset="-122"/>
                <a:ea typeface="华文仿宋" panose="02010600040101010101" pitchFamily="2" charset="-122"/>
              </a:rPr>
              <a:t>B.data</a:t>
            </a:r>
            <a:r>
              <a:rPr lang="zh-CN" altLang="en-US" sz="2800" b="1" dirty="0">
                <a:latin typeface="华文仿宋" panose="02010600040101010101" pitchFamily="2" charset="-122"/>
                <a:ea typeface="华文仿宋" panose="02010600040101010101" pitchFamily="2" charset="-122"/>
              </a:rPr>
              <a:t>中应有的</a:t>
            </a:r>
            <a:r>
              <a:rPr lang="zh-CN" altLang="en-US" sz="2800" b="1" dirty="0">
                <a:solidFill>
                  <a:srgbClr val="800000"/>
                </a:solidFill>
                <a:latin typeface="华文仿宋" panose="02010600040101010101" pitchFamily="2" charset="-122"/>
                <a:ea typeface="华文仿宋" panose="02010600040101010101" pitchFamily="2" charset="-122"/>
              </a:rPr>
              <a:t>位置</a:t>
            </a:r>
            <a:r>
              <a:rPr lang="zh-CN" altLang="en-US" sz="2800" b="1" dirty="0">
                <a:latin typeface="华文仿宋" panose="02010600040101010101" pitchFamily="2" charset="-122"/>
                <a:ea typeface="华文仿宋" panose="02010600040101010101" pitchFamily="2" charset="-122"/>
              </a:rPr>
              <a:t>，那么在对</a:t>
            </a:r>
            <a:r>
              <a:rPr lang="en-US" altLang="zh-CN" sz="2800" b="1" dirty="0" err="1">
                <a:latin typeface="华文仿宋" panose="02010600040101010101" pitchFamily="2" charset="-122"/>
                <a:ea typeface="华文仿宋" panose="02010600040101010101" pitchFamily="2" charset="-122"/>
              </a:rPr>
              <a:t>A.data</a:t>
            </a:r>
            <a:r>
              <a:rPr lang="zh-CN" altLang="en-US" sz="2800" b="1" dirty="0">
                <a:latin typeface="华文仿宋" panose="02010600040101010101" pitchFamily="2" charset="-122"/>
                <a:ea typeface="华文仿宋" panose="02010600040101010101" pitchFamily="2" charset="-122"/>
              </a:rPr>
              <a:t>中的三元组依次作转置时，便可直接放到</a:t>
            </a:r>
            <a:r>
              <a:rPr lang="en-US" altLang="zh-CN" sz="2800" b="1" dirty="0" err="1">
                <a:latin typeface="华文仿宋" panose="02010600040101010101" pitchFamily="2" charset="-122"/>
                <a:ea typeface="华文仿宋" panose="02010600040101010101" pitchFamily="2" charset="-122"/>
              </a:rPr>
              <a:t>B.data</a:t>
            </a:r>
            <a:r>
              <a:rPr lang="zh-CN" altLang="en-US" sz="2800" b="1" dirty="0">
                <a:latin typeface="华文仿宋" panose="02010600040101010101" pitchFamily="2" charset="-122"/>
                <a:ea typeface="华文仿宋" panose="02010600040101010101" pitchFamily="2" charset="-122"/>
              </a:rPr>
              <a:t>中适当的位置上去。为了确定这些位置，在</a:t>
            </a:r>
            <a:r>
              <a:rPr lang="zh-CN" altLang="en-US" sz="2800" b="1" dirty="0">
                <a:solidFill>
                  <a:srgbClr val="800000"/>
                </a:solidFill>
                <a:latin typeface="华文仿宋" panose="02010600040101010101" pitchFamily="2" charset="-122"/>
                <a:ea typeface="华文仿宋" panose="02010600040101010101" pitchFamily="2" charset="-122"/>
              </a:rPr>
              <a:t>转置前</a:t>
            </a:r>
            <a:r>
              <a:rPr lang="zh-CN" altLang="en-US" sz="2800" b="1" dirty="0">
                <a:latin typeface="华文仿宋" panose="02010600040101010101" pitchFamily="2" charset="-122"/>
                <a:ea typeface="华文仿宋" panose="02010600040101010101" pitchFamily="2" charset="-122"/>
              </a:rPr>
              <a:t>，应先</a:t>
            </a:r>
            <a:r>
              <a:rPr lang="zh-CN" altLang="en-US" sz="2800" b="1" dirty="0">
                <a:solidFill>
                  <a:srgbClr val="800000"/>
                </a:solidFill>
                <a:latin typeface="华文仿宋" panose="02010600040101010101" pitchFamily="2" charset="-122"/>
                <a:ea typeface="华文仿宋" panose="02010600040101010101" pitchFamily="2" charset="-122"/>
              </a:rPr>
              <a:t>求得</a:t>
            </a:r>
            <a:r>
              <a:rPr lang="en-US" altLang="zh-CN" sz="2800" b="1" dirty="0">
                <a:solidFill>
                  <a:srgbClr val="800000"/>
                </a:solidFill>
                <a:latin typeface="华文仿宋" panose="02010600040101010101" pitchFamily="2" charset="-122"/>
                <a:ea typeface="华文仿宋" panose="02010600040101010101" pitchFamily="2" charset="-122"/>
              </a:rPr>
              <a:t>M</a:t>
            </a:r>
            <a:r>
              <a:rPr lang="zh-CN" altLang="en-US" sz="2800" b="1" dirty="0">
                <a:solidFill>
                  <a:srgbClr val="800000"/>
                </a:solidFill>
                <a:latin typeface="华文仿宋" panose="02010600040101010101" pitchFamily="2" charset="-122"/>
                <a:ea typeface="华文仿宋" panose="02010600040101010101" pitchFamily="2" charset="-122"/>
              </a:rPr>
              <a:t>的每一列中非零元的个数</a:t>
            </a:r>
            <a:r>
              <a:rPr lang="zh-CN" altLang="en-US" sz="2800" b="1" dirty="0">
                <a:latin typeface="华文仿宋" panose="02010600040101010101" pitchFamily="2" charset="-122"/>
                <a:ea typeface="华文仿宋" panose="02010600040101010101" pitchFamily="2" charset="-122"/>
              </a:rPr>
              <a:t>，进而求得每一列的第一个非零元在</a:t>
            </a:r>
            <a:r>
              <a:rPr lang="en-US" altLang="zh-CN" sz="2800" b="1" dirty="0" err="1">
                <a:latin typeface="华文仿宋" panose="02010600040101010101" pitchFamily="2" charset="-122"/>
                <a:ea typeface="华文仿宋" panose="02010600040101010101" pitchFamily="2" charset="-122"/>
              </a:rPr>
              <a:t>B.data</a:t>
            </a:r>
            <a:r>
              <a:rPr lang="zh-CN" altLang="en-US" sz="2800" b="1" dirty="0">
                <a:latin typeface="华文仿宋" panose="02010600040101010101" pitchFamily="2" charset="-122"/>
                <a:ea typeface="华文仿宋" panose="02010600040101010101" pitchFamily="2" charset="-122"/>
              </a:rPr>
              <a:t>中的适当位置。</a:t>
            </a:r>
          </a:p>
        </p:txBody>
      </p:sp>
      <p:sp>
        <p:nvSpPr>
          <p:cNvPr id="40964" name="Rectangle 3"/>
          <p:cNvSpPr>
            <a:spLocks noChangeArrowheads="1"/>
          </p:cNvSpPr>
          <p:nvPr/>
        </p:nvSpPr>
        <p:spPr bwMode="auto">
          <a:xfrm>
            <a:off x="344829" y="209076"/>
            <a:ext cx="3467616"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方法</a:t>
            </a: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二</a:t>
            </a:r>
            <a:r>
              <a:rPr kumimoji="1" lang="zh-CN" altLang="en-US" sz="3200" dirty="0" smtClean="0">
                <a:solidFill>
                  <a:srgbClr val="000080"/>
                </a:solidFill>
                <a:latin typeface="黑体" panose="02010609060101010101" pitchFamily="49" charset="-122"/>
                <a:ea typeface="黑体" panose="02010609060101010101" pitchFamily="49" charset="-122"/>
                <a:cs typeface="ＭＳ Ｐゴシック" charset="-128"/>
              </a:rPr>
              <a:t>：</a:t>
            </a: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快速转置</a:t>
            </a:r>
          </a:p>
        </p:txBody>
      </p:sp>
    </p:spTree>
    <p:extLst>
      <p:ext uri="{BB962C8B-B14F-4D97-AF65-F5344CB8AC3E}">
        <p14:creationId xmlns:p14="http://schemas.microsoft.com/office/powerpoint/2010/main" val="3902846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Effect transition="in" filter="box(in)">
                                      <p:cBhvr>
                                        <p:cTn id="7" dur="500"/>
                                        <p:tgtEl>
                                          <p:spTgt spid="169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9986">
                                            <p:txEl>
                                              <p:pRg st="1" end="1"/>
                                            </p:txEl>
                                          </p:spTgt>
                                        </p:tgtEl>
                                        <p:attrNameLst>
                                          <p:attrName>style.visibility</p:attrName>
                                        </p:attrNameLst>
                                      </p:cBhvr>
                                      <p:to>
                                        <p:strVal val="visible"/>
                                      </p:to>
                                    </p:set>
                                    <p:animEffect transition="in" filter="box(in)">
                                      <p:cBhvr>
                                        <p:cTn id="12" dur="500"/>
                                        <p:tgtEl>
                                          <p:spTgt spid="1699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457200" y="996728"/>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0" indent="-28575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一维数组</a:t>
            </a:r>
            <a:r>
              <a:rPr lang="en-US" altLang="zh-CN" sz="2800" b="1">
                <a:latin typeface="华文仿宋" panose="02010600040101010101" pitchFamily="2" charset="-122"/>
                <a:ea typeface="华文仿宋" panose="02010600040101010101" pitchFamily="2" charset="-122"/>
              </a:rPr>
              <a:t>A[n]</a:t>
            </a:r>
            <a:r>
              <a:rPr lang="zh-CN" altLang="en-US" sz="2800" b="1">
                <a:latin typeface="华文仿宋" panose="02010600040101010101" pitchFamily="2" charset="-122"/>
                <a:ea typeface="华文仿宋" panose="02010600040101010101" pitchFamily="2" charset="-122"/>
              </a:rPr>
              <a:t>：简单的线性表</a:t>
            </a:r>
            <a:r>
              <a:rPr lang="en-US" altLang="zh-CN" sz="2800" b="1">
                <a:latin typeface="华文仿宋" panose="02010600040101010101" pitchFamily="2" charset="-122"/>
                <a:ea typeface="华文仿宋" panose="02010600040101010101" pitchFamily="2" charset="-122"/>
              </a:rPr>
              <a:t>(</a:t>
            </a:r>
            <a:r>
              <a:rPr lang="en-US" altLang="zh-CN" sz="3600" b="1">
                <a:latin typeface="华文仿宋" panose="02010600040101010101" pitchFamily="2" charset="-122"/>
                <a:ea typeface="华文仿宋" panose="02010600040101010101" pitchFamily="2" charset="-122"/>
              </a:rPr>
              <a:t>a</a:t>
            </a:r>
            <a:r>
              <a:rPr lang="en-US" altLang="zh-CN" sz="2000" b="1">
                <a:latin typeface="华文仿宋" panose="02010600040101010101" pitchFamily="2" charset="-122"/>
                <a:ea typeface="华文仿宋" panose="02010600040101010101" pitchFamily="2" charset="-122"/>
              </a:rPr>
              <a:t>1</a:t>
            </a:r>
            <a:r>
              <a:rPr lang="en-US" altLang="zh-CN" sz="2800" b="1">
                <a:latin typeface="华文仿宋" panose="02010600040101010101" pitchFamily="2" charset="-122"/>
                <a:ea typeface="华文仿宋" panose="02010600040101010101" pitchFamily="2" charset="-122"/>
              </a:rPr>
              <a:t>, </a:t>
            </a:r>
            <a:r>
              <a:rPr lang="en-US" altLang="zh-CN" sz="3600" b="1">
                <a:latin typeface="华文仿宋" panose="02010600040101010101" pitchFamily="2" charset="-122"/>
                <a:ea typeface="华文仿宋" panose="02010600040101010101" pitchFamily="2" charset="-122"/>
              </a:rPr>
              <a:t>a</a:t>
            </a:r>
            <a:r>
              <a:rPr lang="en-US" altLang="zh-CN" sz="2000" b="1">
                <a:latin typeface="华文仿宋" panose="02010600040101010101" pitchFamily="2" charset="-122"/>
                <a:ea typeface="华文仿宋" panose="02010600040101010101" pitchFamily="2" charset="-122"/>
              </a:rPr>
              <a:t>2</a:t>
            </a:r>
            <a:r>
              <a:rPr lang="en-US" altLang="zh-CN" sz="2800" b="1">
                <a:latin typeface="华文仿宋" panose="02010600040101010101" pitchFamily="2" charset="-122"/>
                <a:ea typeface="华文仿宋" panose="02010600040101010101" pitchFamily="2" charset="-122"/>
              </a:rPr>
              <a:t>,…, </a:t>
            </a:r>
            <a:r>
              <a:rPr lang="en-US" altLang="zh-CN" sz="3600" b="1">
                <a:latin typeface="华文仿宋" panose="02010600040101010101" pitchFamily="2" charset="-122"/>
                <a:ea typeface="华文仿宋" panose="02010600040101010101" pitchFamily="2" charset="-122"/>
              </a:rPr>
              <a:t>a</a:t>
            </a:r>
            <a:r>
              <a:rPr lang="en-US" altLang="zh-CN" sz="2000" b="1">
                <a:latin typeface="华文仿宋" panose="02010600040101010101" pitchFamily="2" charset="-122"/>
                <a:ea typeface="华文仿宋" panose="02010600040101010101" pitchFamily="2" charset="-122"/>
              </a:rPr>
              <a:t>n</a:t>
            </a:r>
            <a:r>
              <a:rPr lang="en-US" altLang="zh-CN" sz="2800" b="1">
                <a:latin typeface="华文仿宋" panose="02010600040101010101" pitchFamily="2" charset="-122"/>
                <a:ea typeface="华文仿宋" panose="02010600040101010101" pitchFamily="2" charset="-122"/>
              </a:rPr>
              <a:t>)</a:t>
            </a:r>
            <a:r>
              <a:rPr lang="zh-CN" altLang="en-US" sz="2800" b="1">
                <a:latin typeface="华文仿宋" panose="02010600040101010101" pitchFamily="2" charset="-122"/>
                <a:ea typeface="华文仿宋" panose="02010600040101010101" pitchFamily="2" charset="-122"/>
              </a:rPr>
              <a:t>；</a:t>
            </a:r>
          </a:p>
        </p:txBody>
      </p:sp>
      <p:grpSp>
        <p:nvGrpSpPr>
          <p:cNvPr id="2" name="Group 7"/>
          <p:cNvGrpSpPr>
            <a:grpSpLocks/>
          </p:cNvGrpSpPr>
          <p:nvPr/>
        </p:nvGrpSpPr>
        <p:grpSpPr bwMode="auto">
          <a:xfrm>
            <a:off x="457200" y="1933353"/>
            <a:ext cx="8686800" cy="3021012"/>
            <a:chOff x="288" y="981"/>
            <a:chExt cx="5472" cy="1903"/>
          </a:xfrm>
        </p:grpSpPr>
        <p:sp>
          <p:nvSpPr>
            <p:cNvPr id="7174" name="Text Box 5"/>
            <p:cNvSpPr txBox="1">
              <a:spLocks noChangeArrowheads="1"/>
            </p:cNvSpPr>
            <p:nvPr/>
          </p:nvSpPr>
          <p:spPr bwMode="auto">
            <a:xfrm>
              <a:off x="288" y="981"/>
              <a:ext cx="5472" cy="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0" indent="-28575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二维数组</a:t>
              </a:r>
              <a:r>
                <a:rPr lang="en-US" altLang="zh-CN" sz="2800" b="1" dirty="0">
                  <a:latin typeface="华文仿宋" panose="02010600040101010101" pitchFamily="2" charset="-122"/>
                  <a:ea typeface="华文仿宋" panose="02010600040101010101" pitchFamily="2" charset="-122"/>
                </a:rPr>
                <a:t>A[</a:t>
              </a:r>
              <a:r>
                <a:rPr lang="en-US" altLang="zh-CN" sz="2800" b="1" dirty="0" err="1">
                  <a:latin typeface="华文仿宋" panose="02010600040101010101" pitchFamily="2" charset="-122"/>
                  <a:ea typeface="华文仿宋" panose="02010600040101010101" pitchFamily="2" charset="-122"/>
                </a:rPr>
                <a:t>m,n</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：看成由</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个</a:t>
              </a:r>
              <a:r>
                <a:rPr lang="zh-CN" altLang="en-US" sz="2800" b="1" dirty="0">
                  <a:solidFill>
                    <a:srgbClr val="800000"/>
                  </a:solidFill>
                  <a:latin typeface="华文仿宋" panose="02010600040101010101" pitchFamily="2" charset="-122"/>
                  <a:ea typeface="华文仿宋" panose="02010600040101010101" pitchFamily="2" charset="-122"/>
                </a:rPr>
                <a:t>行向量</a:t>
              </a:r>
              <a:r>
                <a:rPr lang="zh-CN" altLang="en-US" sz="2800" b="1" dirty="0">
                  <a:latin typeface="华文仿宋" panose="02010600040101010101" pitchFamily="2" charset="-122"/>
                  <a:ea typeface="华文仿宋" panose="02010600040101010101" pitchFamily="2" charset="-122"/>
                </a:rPr>
                <a:t>组成的线性表，或由</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个</a:t>
              </a:r>
              <a:r>
                <a:rPr lang="zh-CN" altLang="en-US" sz="2800" b="1" dirty="0">
                  <a:solidFill>
                    <a:srgbClr val="800000"/>
                  </a:solidFill>
                  <a:latin typeface="华文仿宋" panose="02010600040101010101" pitchFamily="2" charset="-122"/>
                  <a:ea typeface="华文仿宋" panose="02010600040101010101" pitchFamily="2" charset="-122"/>
                </a:rPr>
                <a:t>列向量</a:t>
              </a:r>
              <a:r>
                <a:rPr lang="zh-CN" altLang="en-US" sz="2800" b="1" dirty="0">
                  <a:latin typeface="华文仿宋" panose="02010600040101010101" pitchFamily="2" charset="-122"/>
                  <a:ea typeface="华文仿宋" panose="02010600040101010101" pitchFamily="2" charset="-122"/>
                </a:rPr>
                <a:t>组成的线性表；</a:t>
              </a:r>
            </a:p>
            <a:p>
              <a:pPr algn="l" eaLnBrk="1" hangingPunct="1"/>
              <a:r>
                <a:rPr lang="zh-CN" altLang="en-US"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00</a:t>
              </a:r>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01</a:t>
              </a:r>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02</a:t>
              </a:r>
              <a:r>
                <a:rPr lang="en-US" altLang="zh-CN" sz="2800" b="1" dirty="0">
                  <a:latin typeface="华文仿宋" panose="02010600040101010101" pitchFamily="2" charset="-122"/>
                  <a:ea typeface="华文仿宋" panose="02010600040101010101" pitchFamily="2" charset="-122"/>
                </a:rPr>
                <a:t>     …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0,n-1</a:t>
              </a:r>
            </a:p>
            <a:p>
              <a:pPr algn="l" eaLnBrk="1" hangingPunct="1"/>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10</a:t>
              </a:r>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11</a:t>
              </a:r>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12</a:t>
              </a:r>
              <a:r>
                <a:rPr lang="en-US" altLang="zh-CN" sz="2800" b="1" dirty="0">
                  <a:latin typeface="华文仿宋" panose="02010600040101010101" pitchFamily="2" charset="-122"/>
                  <a:ea typeface="华文仿宋" panose="02010600040101010101" pitchFamily="2" charset="-122"/>
                </a:rPr>
                <a:t>     …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1,n-1</a:t>
              </a:r>
            </a:p>
            <a:p>
              <a:pPr algn="l" eaLnBrk="1" hangingPunct="1"/>
              <a:r>
                <a:rPr lang="en-US" altLang="zh-CN" sz="20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        …        …     …        …</a:t>
              </a:r>
            </a:p>
            <a:p>
              <a:pPr algn="l" eaLnBrk="1" hangingPunct="1"/>
              <a:r>
                <a:rPr lang="en-US" altLang="zh-CN" sz="3600" b="1" dirty="0">
                  <a:latin typeface="华文仿宋" panose="02010600040101010101" pitchFamily="2" charset="-122"/>
                  <a:ea typeface="华文仿宋" panose="02010600040101010101" pitchFamily="2" charset="-122"/>
                </a:rPr>
                <a:t>                a</a:t>
              </a:r>
              <a:r>
                <a:rPr lang="en-US" altLang="zh-CN" sz="2000" b="1" dirty="0">
                  <a:latin typeface="华文仿宋" panose="02010600040101010101" pitchFamily="2" charset="-122"/>
                  <a:ea typeface="华文仿宋" panose="02010600040101010101" pitchFamily="2" charset="-122"/>
                </a:rPr>
                <a:t>m-1,0</a:t>
              </a:r>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m-1,1</a:t>
              </a:r>
              <a:r>
                <a:rPr lang="en-US" altLang="zh-CN" sz="2800" b="1"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m-1,2</a:t>
              </a:r>
              <a:r>
                <a:rPr lang="en-US" altLang="zh-CN" sz="2800" b="1" dirty="0">
                  <a:latin typeface="华文仿宋" panose="02010600040101010101" pitchFamily="2" charset="-122"/>
                  <a:ea typeface="华文仿宋" panose="02010600040101010101" pitchFamily="2" charset="-122"/>
                </a:rPr>
                <a:t>  …    </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m-1,n-1</a:t>
              </a:r>
            </a:p>
          </p:txBody>
        </p:sp>
        <p:sp>
          <p:nvSpPr>
            <p:cNvPr id="7175" name="AutoShape 3"/>
            <p:cNvSpPr>
              <a:spLocks/>
            </p:cNvSpPr>
            <p:nvPr/>
          </p:nvSpPr>
          <p:spPr bwMode="auto">
            <a:xfrm>
              <a:off x="1296" y="1728"/>
              <a:ext cx="48" cy="1104"/>
            </a:xfrm>
            <a:prstGeom prst="leftBracket">
              <a:avLst>
                <a:gd name="adj" fmla="val 191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7176" name="AutoShape 4"/>
            <p:cNvSpPr>
              <a:spLocks/>
            </p:cNvSpPr>
            <p:nvPr/>
          </p:nvSpPr>
          <p:spPr bwMode="auto">
            <a:xfrm>
              <a:off x="4754" y="1776"/>
              <a:ext cx="48" cy="1056"/>
            </a:xfrm>
            <a:prstGeom prst="rightBracket">
              <a:avLst>
                <a:gd name="adj" fmla="val 18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grpSp>
      <p:sp>
        <p:nvSpPr>
          <p:cNvPr id="1030" name="Text Box 6"/>
          <p:cNvSpPr txBox="1">
            <a:spLocks noChangeArrowheads="1"/>
          </p:cNvSpPr>
          <p:nvPr/>
        </p:nvSpPr>
        <p:spPr bwMode="auto">
          <a:xfrm>
            <a:off x="457200" y="5317903"/>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0" indent="-28575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latin typeface="华文仿宋" panose="02010600040101010101" pitchFamily="2" charset="-122"/>
                <a:ea typeface="华文仿宋" panose="02010600040101010101" pitchFamily="2" charset="-122"/>
              </a:rPr>
              <a:t>N</a:t>
            </a:r>
            <a:r>
              <a:rPr lang="zh-CN" altLang="en-US" sz="2800" b="1">
                <a:latin typeface="华文仿宋" panose="02010600040101010101" pitchFamily="2" charset="-122"/>
                <a:ea typeface="华文仿宋" panose="02010600040101010101" pitchFamily="2" charset="-122"/>
              </a:rPr>
              <a:t>维数组</a:t>
            </a:r>
            <a:r>
              <a:rPr lang="en-US" altLang="zh-CN" sz="2800" b="1">
                <a:latin typeface="华文仿宋" panose="02010600040101010101" pitchFamily="2" charset="-122"/>
                <a:ea typeface="华文仿宋" panose="02010600040101010101" pitchFamily="2" charset="-122"/>
              </a:rPr>
              <a:t>:</a:t>
            </a:r>
            <a:r>
              <a:rPr lang="zh-CN" altLang="en-US" sz="2800" b="1">
                <a:latin typeface="华文仿宋" panose="02010600040101010101" pitchFamily="2" charset="-122"/>
                <a:ea typeface="华文仿宋" panose="02010600040101010101" pitchFamily="2" charset="-122"/>
              </a:rPr>
              <a:t>看成其数据元素为</a:t>
            </a:r>
            <a:r>
              <a:rPr lang="en-US" altLang="zh-CN" sz="2800" b="1">
                <a:latin typeface="华文仿宋" panose="02010600040101010101" pitchFamily="2" charset="-122"/>
                <a:ea typeface="华文仿宋" panose="02010600040101010101" pitchFamily="2" charset="-122"/>
              </a:rPr>
              <a:t>n-1</a:t>
            </a:r>
            <a:r>
              <a:rPr lang="zh-CN" altLang="en-US" sz="2800" b="1">
                <a:latin typeface="华文仿宋" panose="02010600040101010101" pitchFamily="2" charset="-122"/>
                <a:ea typeface="华文仿宋" panose="02010600040101010101" pitchFamily="2" charset="-122"/>
              </a:rPr>
              <a:t>维数组类型的线性表。</a:t>
            </a:r>
          </a:p>
        </p:txBody>
      </p:sp>
    </p:spTree>
    <p:extLst>
      <p:ext uri="{BB962C8B-B14F-4D97-AF65-F5344CB8AC3E}">
        <p14:creationId xmlns:p14="http://schemas.microsoft.com/office/powerpoint/2010/main" val="62855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box(in)">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1026"/>
          <p:cNvSpPr txBox="1">
            <a:spLocks noChangeArrowheads="1"/>
          </p:cNvSpPr>
          <p:nvPr/>
        </p:nvSpPr>
        <p:spPr bwMode="auto">
          <a:xfrm>
            <a:off x="539750" y="993775"/>
            <a:ext cx="792058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28750" indent="-1428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ct val="150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在此</a:t>
            </a:r>
            <a:r>
              <a:rPr lang="zh-CN" altLang="en-US" sz="2800" b="1" dirty="0">
                <a:latin typeface="华文仿宋" panose="02010600040101010101" pitchFamily="2" charset="-122"/>
                <a:ea typeface="华文仿宋" panose="02010600040101010101" pitchFamily="2" charset="-122"/>
              </a:rPr>
              <a:t>，需附设</a:t>
            </a:r>
            <a:r>
              <a:rPr lang="en-US" altLang="zh-CN" sz="2800" b="1" dirty="0" err="1">
                <a:latin typeface="华文仿宋" panose="02010600040101010101" pitchFamily="2" charset="-122"/>
                <a:ea typeface="华文仿宋" panose="02010600040101010101" pitchFamily="2" charset="-122"/>
              </a:rPr>
              <a:t>num</a:t>
            </a:r>
            <a:r>
              <a:rPr lang="zh-CN" altLang="en-US" sz="2800" b="1" dirty="0">
                <a:latin typeface="华文仿宋" panose="02010600040101010101" pitchFamily="2" charset="-122"/>
                <a:ea typeface="华文仿宋" panose="02010600040101010101" pitchFamily="2" charset="-122"/>
              </a:rPr>
              <a:t>和</a:t>
            </a:r>
            <a:r>
              <a:rPr lang="en-US" altLang="zh-CN" sz="2800" b="1" dirty="0" err="1">
                <a:latin typeface="华文仿宋" panose="02010600040101010101" pitchFamily="2" charset="-122"/>
                <a:ea typeface="华文仿宋" panose="02010600040101010101" pitchFamily="2" charset="-122"/>
              </a:rPr>
              <a:t>cpot</a:t>
            </a:r>
            <a:r>
              <a:rPr lang="zh-CN" altLang="en-US" sz="2800" b="1" dirty="0">
                <a:latin typeface="华文仿宋" panose="02010600040101010101" pitchFamily="2" charset="-122"/>
                <a:ea typeface="华文仿宋" panose="02010600040101010101" pitchFamily="2" charset="-122"/>
              </a:rPr>
              <a:t>两个向量。</a:t>
            </a:r>
          </a:p>
          <a:p>
            <a:pPr indent="-984250" algn="l" eaLnBrk="1" hangingPunct="1">
              <a:lnSpc>
                <a:spcPct val="150000"/>
              </a:lnSpc>
            </a:pPr>
            <a:r>
              <a:rPr lang="en-US" altLang="zh-CN" sz="2800" b="1" dirty="0" err="1" smtClean="0">
                <a:latin typeface="华文仿宋" panose="02010600040101010101" pitchFamily="2" charset="-122"/>
                <a:ea typeface="华文仿宋" panose="02010600040101010101" pitchFamily="2" charset="-122"/>
              </a:rPr>
              <a:t>num</a:t>
            </a:r>
            <a:r>
              <a:rPr lang="en-US" altLang="zh-CN" sz="2800" b="1" dirty="0" smtClean="0">
                <a:latin typeface="华文仿宋" panose="02010600040101010101" pitchFamily="2" charset="-122"/>
                <a:ea typeface="华文仿宋" panose="02010600040101010101" pitchFamily="2" charset="-122"/>
              </a:rPr>
              <a:t>[col]</a:t>
            </a:r>
            <a:r>
              <a:rPr lang="zh-CN" altLang="en-US" sz="2800" b="1" dirty="0" smtClean="0">
                <a:latin typeface="华文仿宋" panose="02010600040101010101" pitchFamily="2" charset="-122"/>
                <a:ea typeface="华文仿宋" panose="02010600040101010101" pitchFamily="2" charset="-122"/>
              </a:rPr>
              <a:t>：表示</a:t>
            </a:r>
            <a:r>
              <a:rPr lang="zh-CN" altLang="en-US" sz="2800" b="1" dirty="0">
                <a:latin typeface="华文仿宋" panose="02010600040101010101" pitchFamily="2" charset="-122"/>
                <a:ea typeface="华文仿宋" panose="02010600040101010101" pitchFamily="2" charset="-122"/>
              </a:rPr>
              <a:t>矩阵</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中第</a:t>
            </a:r>
            <a:r>
              <a:rPr lang="en-US" altLang="zh-CN" sz="2800" b="1" dirty="0">
                <a:latin typeface="华文仿宋" panose="02010600040101010101" pitchFamily="2" charset="-122"/>
                <a:ea typeface="华文仿宋" panose="02010600040101010101" pitchFamily="2" charset="-122"/>
              </a:rPr>
              <a:t>col</a:t>
            </a:r>
            <a:r>
              <a:rPr lang="zh-CN" altLang="en-US" sz="2800" b="1" dirty="0">
                <a:latin typeface="华文仿宋" panose="02010600040101010101" pitchFamily="2" charset="-122"/>
                <a:ea typeface="华文仿宋" panose="02010600040101010101" pitchFamily="2" charset="-122"/>
              </a:rPr>
              <a:t>列中</a:t>
            </a:r>
            <a:r>
              <a:rPr lang="zh-CN" altLang="en-US" sz="2800" b="1" dirty="0">
                <a:solidFill>
                  <a:schemeClr val="hlink"/>
                </a:solidFill>
                <a:latin typeface="华文仿宋" panose="02010600040101010101" pitchFamily="2" charset="-122"/>
                <a:ea typeface="华文仿宋" panose="02010600040101010101" pitchFamily="2" charset="-122"/>
              </a:rPr>
              <a:t>非零元的个数</a:t>
            </a:r>
            <a:r>
              <a:rPr lang="zh-CN" altLang="en-US" sz="2800" b="1" dirty="0">
                <a:latin typeface="华文仿宋" panose="02010600040101010101" pitchFamily="2" charset="-122"/>
                <a:ea typeface="华文仿宋" panose="02010600040101010101" pitchFamily="2" charset="-122"/>
              </a:rPr>
              <a:t>；</a:t>
            </a:r>
          </a:p>
          <a:p>
            <a:pPr marL="2058988" indent="-1614488" algn="l" eaLnBrk="1" hangingPunct="1">
              <a:lnSpc>
                <a:spcPct val="150000"/>
              </a:lnSpc>
            </a:pPr>
            <a:r>
              <a:rPr lang="en-US" altLang="zh-CN" sz="2800" b="1" dirty="0" err="1">
                <a:latin typeface="华文仿宋" panose="02010600040101010101" pitchFamily="2" charset="-122"/>
                <a:ea typeface="华文仿宋" panose="02010600040101010101" pitchFamily="2" charset="-122"/>
              </a:rPr>
              <a:t>cpot</a:t>
            </a:r>
            <a:r>
              <a:rPr lang="en-US" altLang="zh-CN" sz="2800" b="1" dirty="0">
                <a:latin typeface="华文仿宋" panose="02010600040101010101" pitchFamily="2" charset="-122"/>
                <a:ea typeface="华文仿宋" panose="02010600040101010101" pitchFamily="2" charset="-122"/>
              </a:rPr>
              <a:t>[col</a:t>
            </a:r>
            <a:r>
              <a:rPr lang="en-US" altLang="zh-CN" sz="2800" b="1" dirty="0" smtClean="0">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：指示</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中第</a:t>
            </a:r>
            <a:r>
              <a:rPr lang="en-US" altLang="zh-CN" sz="2800" b="1" dirty="0">
                <a:latin typeface="华文仿宋" panose="02010600040101010101" pitchFamily="2" charset="-122"/>
                <a:ea typeface="华文仿宋" panose="02010600040101010101" pitchFamily="2" charset="-122"/>
              </a:rPr>
              <a:t>col</a:t>
            </a:r>
            <a:r>
              <a:rPr lang="zh-CN" altLang="en-US" sz="2800" b="1" dirty="0">
                <a:latin typeface="华文仿宋" panose="02010600040101010101" pitchFamily="2" charset="-122"/>
                <a:ea typeface="华文仿宋" panose="02010600040101010101" pitchFamily="2" charset="-122"/>
              </a:rPr>
              <a:t>列的</a:t>
            </a:r>
            <a:r>
              <a:rPr lang="zh-CN" altLang="en-US" sz="2800" b="1" dirty="0">
                <a:solidFill>
                  <a:schemeClr val="hlink"/>
                </a:solidFill>
                <a:latin typeface="华文仿宋" panose="02010600040101010101" pitchFamily="2" charset="-122"/>
                <a:ea typeface="华文仿宋" panose="02010600040101010101" pitchFamily="2" charset="-122"/>
              </a:rPr>
              <a:t>第一个非</a:t>
            </a:r>
            <a:r>
              <a:rPr lang="zh-CN" altLang="en-US" sz="2800" b="1" dirty="0" smtClean="0">
                <a:solidFill>
                  <a:schemeClr val="hlink"/>
                </a:solidFill>
                <a:latin typeface="华文仿宋" panose="02010600040101010101" pitchFamily="2" charset="-122"/>
                <a:ea typeface="华文仿宋" panose="02010600040101010101" pitchFamily="2" charset="-122"/>
              </a:rPr>
              <a:t>零元</a:t>
            </a:r>
            <a:r>
              <a:rPr lang="zh-CN" altLang="en-US" sz="2800" b="1" dirty="0" smtClean="0">
                <a:latin typeface="华文仿宋" panose="02010600040101010101" pitchFamily="2" charset="-122"/>
                <a:ea typeface="华文仿宋" panose="02010600040101010101" pitchFamily="2" charset="-122"/>
              </a:rPr>
              <a:t>在</a:t>
            </a:r>
            <a:r>
              <a:rPr lang="en-US" altLang="zh-CN" sz="2800" b="1" dirty="0" err="1" smtClean="0">
                <a:latin typeface="华文仿宋" panose="02010600040101010101" pitchFamily="2" charset="-122"/>
                <a:ea typeface="华文仿宋" panose="02010600040101010101" pitchFamily="2" charset="-122"/>
              </a:rPr>
              <a:t>B.data</a:t>
            </a:r>
            <a:r>
              <a:rPr lang="zh-CN" altLang="en-US" sz="2800" b="1" dirty="0">
                <a:latin typeface="华文仿宋" panose="02010600040101010101" pitchFamily="2" charset="-122"/>
                <a:ea typeface="华文仿宋" panose="02010600040101010101" pitchFamily="2" charset="-122"/>
              </a:rPr>
              <a:t>中</a:t>
            </a:r>
            <a:r>
              <a:rPr lang="zh-CN" altLang="en-US" sz="2800" b="1" dirty="0">
                <a:solidFill>
                  <a:schemeClr val="hlink"/>
                </a:solidFill>
                <a:latin typeface="华文仿宋" panose="02010600040101010101" pitchFamily="2" charset="-122"/>
                <a:ea typeface="华文仿宋" panose="02010600040101010101" pitchFamily="2" charset="-122"/>
              </a:rPr>
              <a:t>的恰当位置</a:t>
            </a:r>
            <a:r>
              <a:rPr lang="zh-CN" altLang="en-US" sz="2800" b="1" dirty="0">
                <a:latin typeface="华文仿宋" panose="02010600040101010101" pitchFamily="2" charset="-122"/>
                <a:ea typeface="华文仿宋" panose="02010600040101010101" pitchFamily="2" charset="-122"/>
              </a:rPr>
              <a:t>。</a:t>
            </a:r>
          </a:p>
        </p:txBody>
      </p:sp>
      <p:sp>
        <p:nvSpPr>
          <p:cNvPr id="171011" name="Text Box 1027"/>
          <p:cNvSpPr txBox="1">
            <a:spLocks noChangeArrowheads="1"/>
          </p:cNvSpPr>
          <p:nvPr/>
        </p:nvSpPr>
        <p:spPr bwMode="auto">
          <a:xfrm>
            <a:off x="546849" y="3829702"/>
            <a:ext cx="33480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b="1" dirty="0">
                <a:latin typeface="华文仿宋" panose="02010600040101010101" pitchFamily="2" charset="-122"/>
                <a:ea typeface="华文仿宋" panose="02010600040101010101" pitchFamily="2" charset="-122"/>
              </a:rPr>
              <a:t>显然有</a:t>
            </a:r>
          </a:p>
          <a:p>
            <a:pPr algn="l" eaLnBrk="1" hangingPunct="1">
              <a:lnSpc>
                <a:spcPct val="120000"/>
              </a:lnSpc>
            </a:pPr>
            <a:r>
              <a:rPr lang="zh-CN" altLang="en-US" sz="2800" b="1" dirty="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cpot</a:t>
            </a:r>
            <a:r>
              <a:rPr lang="en-US" altLang="zh-CN" sz="2800" b="1" dirty="0" smtClean="0">
                <a:latin typeface="华文仿宋" panose="02010600040101010101" pitchFamily="2" charset="-122"/>
                <a:ea typeface="华文仿宋" panose="02010600040101010101" pitchFamily="2" charset="-122"/>
              </a:rPr>
              <a:t>[1] =</a:t>
            </a:r>
            <a:endParaRPr lang="en-US" altLang="zh-CN" sz="2800" b="1" dirty="0">
              <a:latin typeface="华文仿宋" panose="02010600040101010101" pitchFamily="2" charset="-122"/>
              <a:ea typeface="华文仿宋" panose="02010600040101010101" pitchFamily="2" charset="-122"/>
            </a:endParaRPr>
          </a:p>
        </p:txBody>
      </p:sp>
      <p:sp>
        <p:nvSpPr>
          <p:cNvPr id="171012" name="Text Box 1028"/>
          <p:cNvSpPr txBox="1">
            <a:spLocks noChangeArrowheads="1"/>
          </p:cNvSpPr>
          <p:nvPr/>
        </p:nvSpPr>
        <p:spPr bwMode="auto">
          <a:xfrm>
            <a:off x="326105" y="4947302"/>
            <a:ext cx="83883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smtClean="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cpot</a:t>
            </a:r>
            <a:r>
              <a:rPr lang="en-US" altLang="zh-CN" sz="2800" b="1" dirty="0" smtClean="0">
                <a:latin typeface="华文仿宋" panose="02010600040101010101" pitchFamily="2" charset="-122"/>
                <a:ea typeface="华文仿宋" panose="02010600040101010101" pitchFamily="2" charset="-122"/>
              </a:rPr>
              <a:t>[col] =                                               </a:t>
            </a:r>
            <a:r>
              <a:rPr lang="en-US" altLang="zh-CN" sz="2800" b="1" dirty="0">
                <a:latin typeface="华文仿宋" panose="02010600040101010101" pitchFamily="2" charset="-122"/>
                <a:ea typeface="华文仿宋" panose="02010600040101010101" pitchFamily="2" charset="-122"/>
              </a:rPr>
              <a:t>2≤col ≤a.nu  </a:t>
            </a:r>
          </a:p>
        </p:txBody>
      </p:sp>
      <p:sp>
        <p:nvSpPr>
          <p:cNvPr id="171013" name="Text Box 1029"/>
          <p:cNvSpPr txBox="1">
            <a:spLocks noChangeArrowheads="1"/>
          </p:cNvSpPr>
          <p:nvPr/>
        </p:nvSpPr>
        <p:spPr bwMode="auto">
          <a:xfrm>
            <a:off x="2278730" y="4286627"/>
            <a:ext cx="50323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dirty="0">
                <a:solidFill>
                  <a:srgbClr val="800000"/>
                </a:solidFill>
                <a:latin typeface="华文仿宋" panose="02010600040101010101" pitchFamily="2" charset="-122"/>
                <a:ea typeface="华文仿宋" panose="02010600040101010101" pitchFamily="2" charset="-122"/>
              </a:rPr>
              <a:t>1</a:t>
            </a:r>
          </a:p>
        </p:txBody>
      </p:sp>
      <p:sp>
        <p:nvSpPr>
          <p:cNvPr id="171014" name="Text Box 1030"/>
          <p:cNvSpPr txBox="1">
            <a:spLocks noChangeArrowheads="1"/>
          </p:cNvSpPr>
          <p:nvPr/>
        </p:nvSpPr>
        <p:spPr bwMode="auto">
          <a:xfrm>
            <a:off x="2530349" y="4926804"/>
            <a:ext cx="3979862" cy="58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b="1" dirty="0" err="1">
                <a:solidFill>
                  <a:srgbClr val="800000"/>
                </a:solidFill>
                <a:latin typeface="华文仿宋" panose="02010600040101010101" pitchFamily="2" charset="-122"/>
                <a:ea typeface="华文仿宋" panose="02010600040101010101" pitchFamily="2" charset="-122"/>
              </a:rPr>
              <a:t>cpot</a:t>
            </a:r>
            <a:r>
              <a:rPr lang="en-US" altLang="zh-CN" sz="2800" b="1" dirty="0">
                <a:solidFill>
                  <a:srgbClr val="800000"/>
                </a:solidFill>
                <a:latin typeface="华文仿宋" panose="02010600040101010101" pitchFamily="2" charset="-122"/>
                <a:ea typeface="华文仿宋" panose="02010600040101010101" pitchFamily="2" charset="-122"/>
              </a:rPr>
              <a:t>[col-1]+</a:t>
            </a:r>
            <a:r>
              <a:rPr lang="en-US" altLang="zh-CN" sz="2800" b="1" dirty="0" err="1">
                <a:solidFill>
                  <a:srgbClr val="800000"/>
                </a:solidFill>
                <a:latin typeface="华文仿宋" panose="02010600040101010101" pitchFamily="2" charset="-122"/>
                <a:ea typeface="华文仿宋" panose="02010600040101010101" pitchFamily="2" charset="-122"/>
              </a:rPr>
              <a:t>num</a:t>
            </a:r>
            <a:r>
              <a:rPr lang="en-US" altLang="zh-CN" sz="2800" b="1" dirty="0">
                <a:solidFill>
                  <a:srgbClr val="800000"/>
                </a:solidFill>
                <a:latin typeface="华文仿宋" panose="02010600040101010101" pitchFamily="2" charset="-122"/>
                <a:ea typeface="华文仿宋" panose="02010600040101010101" pitchFamily="2" charset="-122"/>
              </a:rPr>
              <a:t>[col-1]</a:t>
            </a:r>
          </a:p>
        </p:txBody>
      </p:sp>
    </p:spTree>
    <p:extLst>
      <p:ext uri="{BB962C8B-B14F-4D97-AF65-F5344CB8AC3E}">
        <p14:creationId xmlns:p14="http://schemas.microsoft.com/office/powerpoint/2010/main" val="840153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 calcmode="lin" valueType="num">
                                      <p:cBhvr additive="base">
                                        <p:cTn id="7" dur="500" fill="hold"/>
                                        <p:tgtEl>
                                          <p:spTgt spid="171011"/>
                                        </p:tgtEl>
                                        <p:attrNameLst>
                                          <p:attrName>ppt_x</p:attrName>
                                        </p:attrNameLst>
                                      </p:cBhvr>
                                      <p:tavLst>
                                        <p:tav tm="0">
                                          <p:val>
                                            <p:strVal val="0-#ppt_w/2"/>
                                          </p:val>
                                        </p:tav>
                                        <p:tav tm="100000">
                                          <p:val>
                                            <p:strVal val="#ppt_x"/>
                                          </p:val>
                                        </p:tav>
                                      </p:tavLst>
                                    </p:anim>
                                    <p:anim calcmode="lin" valueType="num">
                                      <p:cBhvr additive="base">
                                        <p:cTn id="8"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 calcmode="lin" valueType="num">
                                      <p:cBhvr additive="base">
                                        <p:cTn id="13" dur="500" fill="hold"/>
                                        <p:tgtEl>
                                          <p:spTgt spid="171013"/>
                                        </p:tgtEl>
                                        <p:attrNameLst>
                                          <p:attrName>ppt_x</p:attrName>
                                        </p:attrNameLst>
                                      </p:cBhvr>
                                      <p:tavLst>
                                        <p:tav tm="0">
                                          <p:val>
                                            <p:strVal val="1+#ppt_w/2"/>
                                          </p:val>
                                        </p:tav>
                                        <p:tav tm="100000">
                                          <p:val>
                                            <p:strVal val="#ppt_x"/>
                                          </p:val>
                                        </p:tav>
                                      </p:tavLst>
                                    </p:anim>
                                    <p:anim calcmode="lin" valueType="num">
                                      <p:cBhvr additive="base">
                                        <p:cTn id="14" dur="500" fill="hold"/>
                                        <p:tgtEl>
                                          <p:spTgt spid="17101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2"/>
                                        </p:tgtEl>
                                        <p:attrNameLst>
                                          <p:attrName>style.visibility</p:attrName>
                                        </p:attrNameLst>
                                      </p:cBhvr>
                                      <p:to>
                                        <p:strVal val="visible"/>
                                      </p:to>
                                    </p:set>
                                    <p:anim calcmode="lin" valueType="num">
                                      <p:cBhvr additive="base">
                                        <p:cTn id="19" dur="500" fill="hold"/>
                                        <p:tgtEl>
                                          <p:spTgt spid="171012"/>
                                        </p:tgtEl>
                                        <p:attrNameLst>
                                          <p:attrName>ppt_x</p:attrName>
                                        </p:attrNameLst>
                                      </p:cBhvr>
                                      <p:tavLst>
                                        <p:tav tm="0">
                                          <p:val>
                                            <p:strVal val="#ppt_x"/>
                                          </p:val>
                                        </p:tav>
                                        <p:tav tm="100000">
                                          <p:val>
                                            <p:strVal val="#ppt_x"/>
                                          </p:val>
                                        </p:tav>
                                      </p:tavLst>
                                    </p:anim>
                                    <p:anim calcmode="lin" valueType="num">
                                      <p:cBhvr additive="base">
                                        <p:cTn id="20"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71014"/>
                                        </p:tgtEl>
                                        <p:attrNameLst>
                                          <p:attrName>style.visibility</p:attrName>
                                        </p:attrNameLst>
                                      </p:cBhvr>
                                      <p:to>
                                        <p:strVal val="visible"/>
                                      </p:to>
                                    </p:set>
                                    <p:anim calcmode="lin" valueType="num">
                                      <p:cBhvr additive="base">
                                        <p:cTn id="25" dur="500" fill="hold"/>
                                        <p:tgtEl>
                                          <p:spTgt spid="171014"/>
                                        </p:tgtEl>
                                        <p:attrNameLst>
                                          <p:attrName>ppt_x</p:attrName>
                                        </p:attrNameLst>
                                      </p:cBhvr>
                                      <p:tavLst>
                                        <p:tav tm="0">
                                          <p:val>
                                            <p:strVal val="1+#ppt_w/2"/>
                                          </p:val>
                                        </p:tav>
                                        <p:tav tm="100000">
                                          <p:val>
                                            <p:strVal val="#ppt_x"/>
                                          </p:val>
                                        </p:tav>
                                      </p:tavLst>
                                    </p:anim>
                                    <p:anim calcmode="lin" valueType="num">
                                      <p:cBhvr additive="base">
                                        <p:cTn id="26"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p:bldP spid="171012" grpId="0"/>
      <p:bldP spid="171013" grpId="0"/>
      <p:bldP spid="1710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ChangeArrowheads="1"/>
          </p:cNvSpPr>
          <p:nvPr/>
        </p:nvSpPr>
        <p:spPr bwMode="auto">
          <a:xfrm>
            <a:off x="3733800" y="1447800"/>
            <a:ext cx="4267200" cy="1600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3600" b="1">
              <a:latin typeface="华文仿宋" panose="02010600040101010101" pitchFamily="2" charset="-122"/>
              <a:ea typeface="华文仿宋" panose="02010600040101010101" pitchFamily="2" charset="-122"/>
            </a:endParaRPr>
          </a:p>
        </p:txBody>
      </p:sp>
      <p:sp>
        <p:nvSpPr>
          <p:cNvPr id="43012" name="Line 3"/>
          <p:cNvSpPr>
            <a:spLocks noChangeShapeType="1"/>
          </p:cNvSpPr>
          <p:nvPr/>
        </p:nvSpPr>
        <p:spPr bwMode="auto">
          <a:xfrm>
            <a:off x="3733800" y="1981200"/>
            <a:ext cx="426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43013" name="Line 4"/>
          <p:cNvSpPr>
            <a:spLocks noChangeShapeType="1"/>
          </p:cNvSpPr>
          <p:nvPr/>
        </p:nvSpPr>
        <p:spPr bwMode="auto">
          <a:xfrm>
            <a:off x="3733800" y="2514600"/>
            <a:ext cx="426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43014" name="Text Box 5"/>
          <p:cNvSpPr txBox="1">
            <a:spLocks noChangeArrowheads="1"/>
          </p:cNvSpPr>
          <p:nvPr/>
        </p:nvSpPr>
        <p:spPr bwMode="auto">
          <a:xfrm>
            <a:off x="3810000" y="15240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latin typeface="华文仿宋" panose="02010600040101010101" pitchFamily="2" charset="-122"/>
                <a:ea typeface="华文仿宋" panose="02010600040101010101" pitchFamily="2" charset="-122"/>
              </a:rPr>
              <a:t>col             1    2    3    4    5  </a:t>
            </a:r>
          </a:p>
        </p:txBody>
      </p:sp>
      <p:sp>
        <p:nvSpPr>
          <p:cNvPr id="43015" name="Text Box 6"/>
          <p:cNvSpPr txBox="1">
            <a:spLocks noChangeArrowheads="1"/>
          </p:cNvSpPr>
          <p:nvPr/>
        </p:nvSpPr>
        <p:spPr bwMode="auto">
          <a:xfrm>
            <a:off x="3810000" y="19812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dirty="0" err="1">
                <a:latin typeface="华文仿宋" panose="02010600040101010101" pitchFamily="2" charset="-122"/>
                <a:ea typeface="华文仿宋" panose="02010600040101010101" pitchFamily="2" charset="-122"/>
              </a:rPr>
              <a:t>num</a:t>
            </a:r>
            <a:r>
              <a:rPr lang="en-US" altLang="zh-CN" sz="2800" b="1" dirty="0">
                <a:latin typeface="华文仿宋" panose="02010600040101010101" pitchFamily="2" charset="-122"/>
                <a:ea typeface="华文仿宋" panose="02010600040101010101" pitchFamily="2" charset="-122"/>
              </a:rPr>
              <a:t>[col]   </a:t>
            </a:r>
            <a:r>
              <a:rPr lang="en-US" altLang="zh-CN" sz="2800" b="1" dirty="0" smtClean="0">
                <a:latin typeface="华文仿宋" panose="02010600040101010101" pitchFamily="2" charset="-122"/>
                <a:ea typeface="华文仿宋" panose="02010600040101010101" pitchFamily="2" charset="-122"/>
              </a:rPr>
              <a:t> 2    </a:t>
            </a:r>
            <a:r>
              <a:rPr lang="en-US" altLang="zh-CN" sz="2800" b="1" dirty="0">
                <a:latin typeface="华文仿宋" panose="02010600040101010101" pitchFamily="2" charset="-122"/>
                <a:ea typeface="华文仿宋" panose="02010600040101010101" pitchFamily="2" charset="-122"/>
              </a:rPr>
              <a:t>1    1    1    1</a:t>
            </a:r>
          </a:p>
        </p:txBody>
      </p:sp>
      <p:sp>
        <p:nvSpPr>
          <p:cNvPr id="43016" name="Text Box 7"/>
          <p:cNvSpPr txBox="1">
            <a:spLocks noChangeArrowheads="1"/>
          </p:cNvSpPr>
          <p:nvPr/>
        </p:nvSpPr>
        <p:spPr bwMode="auto">
          <a:xfrm>
            <a:off x="3810000" y="25146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latin typeface="华文仿宋" panose="02010600040101010101" pitchFamily="2" charset="-122"/>
                <a:ea typeface="华文仿宋" panose="02010600040101010101" pitchFamily="2" charset="-122"/>
              </a:rPr>
              <a:t>cpot[col]</a:t>
            </a:r>
          </a:p>
        </p:txBody>
      </p:sp>
      <p:sp>
        <p:nvSpPr>
          <p:cNvPr id="43017" name="Line 8"/>
          <p:cNvSpPr>
            <a:spLocks noChangeShapeType="1"/>
          </p:cNvSpPr>
          <p:nvPr/>
        </p:nvSpPr>
        <p:spPr bwMode="auto">
          <a:xfrm>
            <a:off x="5867400" y="14478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43018" name="Line 9"/>
          <p:cNvSpPr>
            <a:spLocks noChangeShapeType="1"/>
          </p:cNvSpPr>
          <p:nvPr/>
        </p:nvSpPr>
        <p:spPr bwMode="auto">
          <a:xfrm>
            <a:off x="6400800" y="14478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43019" name="Line 10"/>
          <p:cNvSpPr>
            <a:spLocks noChangeShapeType="1"/>
          </p:cNvSpPr>
          <p:nvPr/>
        </p:nvSpPr>
        <p:spPr bwMode="auto">
          <a:xfrm>
            <a:off x="6934200" y="14478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43020" name="Line 11"/>
          <p:cNvSpPr>
            <a:spLocks noChangeShapeType="1"/>
          </p:cNvSpPr>
          <p:nvPr/>
        </p:nvSpPr>
        <p:spPr bwMode="auto">
          <a:xfrm>
            <a:off x="7467600" y="14478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43021" name="Line 12"/>
          <p:cNvSpPr>
            <a:spLocks noChangeShapeType="1"/>
          </p:cNvSpPr>
          <p:nvPr/>
        </p:nvSpPr>
        <p:spPr bwMode="auto">
          <a:xfrm>
            <a:off x="5334000" y="14478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graphicFrame>
        <p:nvGraphicFramePr>
          <p:cNvPr id="172045" name="Group 13"/>
          <p:cNvGraphicFramePr>
            <a:graphicFrameLocks noGrp="1"/>
          </p:cNvGraphicFramePr>
          <p:nvPr>
            <p:extLst>
              <p:ext uri="{D42A27DB-BD31-4B8C-83A1-F6EECF244321}">
                <p14:modId xmlns:p14="http://schemas.microsoft.com/office/powerpoint/2010/main" val="3010728610"/>
              </p:ext>
            </p:extLst>
          </p:nvPr>
        </p:nvGraphicFramePr>
        <p:xfrm>
          <a:off x="628756" y="1493837"/>
          <a:ext cx="1066800" cy="2209800"/>
        </p:xfrm>
        <a:graphic>
          <a:graphicData uri="http://schemas.openxmlformats.org/drawingml/2006/table">
            <a:tbl>
              <a:tblPr/>
              <a:tblGrid>
                <a:gridCol w="1066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1   </a:t>
                      </a:r>
                      <a:r>
                        <a:rPr kumimoji="1" lang="en-US" altLang="zh-CN" sz="1800" b="1" i="0" u="none" strike="noStrike" cap="none" normalizeH="0" baseline="0" smtClean="0">
                          <a:ln>
                            <a:noFill/>
                          </a:ln>
                          <a:solidFill>
                            <a:srgbClr val="FF0000"/>
                          </a:solidFill>
                          <a:effectLst/>
                          <a:latin typeface="Times New Roman" pitchFamily="18" charset="0"/>
                          <a:ea typeface="宋体" pitchFamily="2" charset="-122"/>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1   </a:t>
                      </a:r>
                      <a:r>
                        <a:rPr kumimoji="1" lang="en-US" altLang="zh-CN" sz="1800" b="1" i="0" u="none" strike="noStrike" cap="none" normalizeH="0" baseline="0" smtClean="0">
                          <a:ln>
                            <a:noFill/>
                          </a:ln>
                          <a:solidFill>
                            <a:srgbClr val="FF0000"/>
                          </a:solidFill>
                          <a:effectLst/>
                          <a:latin typeface="Times New Roman" pitchFamily="18" charset="0"/>
                          <a:ea typeface="宋体" pitchFamily="2" charset="-122"/>
                        </a:rPr>
                        <a:t>5</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7 </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2   </a:t>
                      </a:r>
                      <a:r>
                        <a:rPr kumimoji="1" lang="en-US" altLang="zh-CN" sz="1800" b="1" i="0" u="none" strike="noStrike" cap="none" normalizeH="0" baseline="0" smtClean="0">
                          <a:ln>
                            <a:noFill/>
                          </a:ln>
                          <a:solidFill>
                            <a:srgbClr val="FF0000"/>
                          </a:solidFill>
                          <a:effectLst/>
                          <a:latin typeface="Times New Roman" pitchFamily="18" charset="0"/>
                          <a:ea typeface="宋体" pitchFamily="2" charset="-122"/>
                        </a:rPr>
                        <a:t>3</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3   </a:t>
                      </a:r>
                      <a:r>
                        <a:rPr kumimoji="1" lang="en-US" altLang="zh-CN" sz="1800" b="1" i="0" u="none" strike="noStrike" cap="none" normalizeH="0" baseline="0" smtClean="0">
                          <a:ln>
                            <a:noFill/>
                          </a:ln>
                          <a:solidFill>
                            <a:srgbClr val="FF0000"/>
                          </a:solidFill>
                          <a:effectLst/>
                          <a:latin typeface="Times New Roman" pitchFamily="18" charset="0"/>
                          <a:ea typeface="宋体" pitchFamily="2" charset="-122"/>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3   </a:t>
                      </a:r>
                      <a:r>
                        <a:rPr kumimoji="1" lang="en-US" altLang="zh-CN" sz="1800" b="1" i="0" u="none" strike="noStrike" cap="none" normalizeH="0" baseline="0" smtClean="0">
                          <a:ln>
                            <a:noFill/>
                          </a:ln>
                          <a:solidFill>
                            <a:srgbClr val="FF0000"/>
                          </a:solidFill>
                          <a:effectLst/>
                          <a:latin typeface="Times New Roman" pitchFamily="18" charset="0"/>
                          <a:ea typeface="宋体" pitchFamily="2" charset="-122"/>
                        </a:rPr>
                        <a:t>2</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4   </a:t>
                      </a:r>
                      <a:r>
                        <a:rPr kumimoji="1" lang="en-US" altLang="zh-CN" sz="1800" b="1" i="0" u="none" strike="noStrike" cap="none" normalizeH="0" baseline="0" dirty="0" smtClean="0">
                          <a:ln>
                            <a:noFill/>
                          </a:ln>
                          <a:solidFill>
                            <a:srgbClr val="FF0000"/>
                          </a:solidFill>
                          <a:effectLst/>
                          <a:latin typeface="Times New Roman" pitchFamily="18" charset="0"/>
                          <a:ea typeface="宋体" pitchFamily="2" charset="-122"/>
                        </a:rPr>
                        <a:t>4</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2061" name="Text Box 29"/>
          <p:cNvSpPr txBox="1">
            <a:spLocks noChangeArrowheads="1"/>
          </p:cNvSpPr>
          <p:nvPr/>
        </p:nvSpPr>
        <p:spPr bwMode="auto">
          <a:xfrm>
            <a:off x="1030288" y="3872565"/>
            <a:ext cx="7345281"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cpot</a:t>
            </a:r>
            <a:r>
              <a:rPr lang="en-US" altLang="zh-CN" sz="3200" b="1" dirty="0">
                <a:latin typeface="华文仿宋" panose="02010600040101010101" pitchFamily="2" charset="-122"/>
                <a:ea typeface="华文仿宋" panose="02010600040101010101" pitchFamily="2" charset="-122"/>
              </a:rPr>
              <a:t>[1] = 1;</a:t>
            </a:r>
          </a:p>
          <a:p>
            <a:pPr algn="l" eaLnBrk="1" hangingPunct="1">
              <a:lnSpc>
                <a:spcPct val="115000"/>
              </a:lnSpc>
            </a:pPr>
            <a:r>
              <a:rPr lang="en-US" altLang="zh-CN" sz="3200" b="1" dirty="0">
                <a:latin typeface="华文仿宋" panose="02010600040101010101" pitchFamily="2" charset="-122"/>
                <a:ea typeface="华文仿宋" panose="02010600040101010101" pitchFamily="2" charset="-122"/>
              </a:rPr>
              <a:t>    for (col=2; col&lt;=M.nu; col ++)</a:t>
            </a:r>
          </a:p>
          <a:p>
            <a:pPr algn="l" eaLnBrk="1" hangingPunct="1">
              <a:lnSpc>
                <a:spcPct val="115000"/>
              </a:lnSpc>
            </a:pPr>
            <a:r>
              <a:rPr lang="en-US" altLang="zh-CN" sz="3200" b="1" dirty="0">
                <a:latin typeface="华文仿宋" panose="02010600040101010101" pitchFamily="2" charset="-122"/>
                <a:ea typeface="华文仿宋" panose="02010600040101010101" pitchFamily="2" charset="-122"/>
              </a:rPr>
              <a:t>      </a:t>
            </a:r>
            <a:r>
              <a:rPr lang="en-US" altLang="zh-CN" sz="3200" b="1" dirty="0" smtClean="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cpot</a:t>
            </a:r>
            <a:r>
              <a:rPr lang="en-US" altLang="zh-CN" sz="3200" b="1" dirty="0">
                <a:latin typeface="华文仿宋" panose="02010600040101010101" pitchFamily="2" charset="-122"/>
                <a:ea typeface="华文仿宋" panose="02010600040101010101" pitchFamily="2" charset="-122"/>
              </a:rPr>
              <a:t>[col] = </a:t>
            </a:r>
            <a:r>
              <a:rPr lang="en-US" altLang="zh-CN" sz="3200" b="1" dirty="0" err="1">
                <a:latin typeface="华文仿宋" panose="02010600040101010101" pitchFamily="2" charset="-122"/>
                <a:ea typeface="华文仿宋" panose="02010600040101010101" pitchFamily="2" charset="-122"/>
              </a:rPr>
              <a:t>cpot</a:t>
            </a:r>
            <a:r>
              <a:rPr lang="en-US" altLang="zh-CN" sz="3200" b="1" dirty="0">
                <a:latin typeface="华文仿宋" panose="02010600040101010101" pitchFamily="2" charset="-122"/>
                <a:ea typeface="华文仿宋" panose="02010600040101010101" pitchFamily="2" charset="-122"/>
              </a:rPr>
              <a:t>[col-1] + </a:t>
            </a:r>
            <a:r>
              <a:rPr lang="en-US" altLang="zh-CN" sz="3200" b="1" dirty="0" err="1">
                <a:latin typeface="华文仿宋" panose="02010600040101010101" pitchFamily="2" charset="-122"/>
                <a:ea typeface="华文仿宋" panose="02010600040101010101" pitchFamily="2" charset="-122"/>
              </a:rPr>
              <a:t>num</a:t>
            </a:r>
            <a:r>
              <a:rPr lang="en-US" altLang="zh-CN" sz="3200" b="1" dirty="0">
                <a:latin typeface="华文仿宋" panose="02010600040101010101" pitchFamily="2" charset="-122"/>
                <a:ea typeface="华文仿宋" panose="02010600040101010101" pitchFamily="2" charset="-122"/>
              </a:rPr>
              <a:t>[col-1];</a:t>
            </a:r>
          </a:p>
        </p:txBody>
      </p:sp>
      <p:graphicFrame>
        <p:nvGraphicFramePr>
          <p:cNvPr id="172066" name="Group 34"/>
          <p:cNvGraphicFramePr>
            <a:graphicFrameLocks noGrp="1"/>
          </p:cNvGraphicFramePr>
          <p:nvPr>
            <p:extLst>
              <p:ext uri="{D42A27DB-BD31-4B8C-83A1-F6EECF244321}">
                <p14:modId xmlns:p14="http://schemas.microsoft.com/office/powerpoint/2010/main" val="3462594208"/>
              </p:ext>
            </p:extLst>
          </p:nvPr>
        </p:nvGraphicFramePr>
        <p:xfrm>
          <a:off x="1971068" y="1493837"/>
          <a:ext cx="1066800" cy="2209800"/>
        </p:xfrm>
        <a:graphic>
          <a:graphicData uri="http://schemas.openxmlformats.org/drawingml/2006/table">
            <a:tbl>
              <a:tblPr/>
              <a:tblGrid>
                <a:gridCol w="1066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1   1   3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1   3   -1 </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2   3   -2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3   2   -1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4   4   2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5   1    7</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055" name="Text Box 50"/>
          <p:cNvSpPr txBox="1">
            <a:spLocks noChangeArrowheads="1"/>
          </p:cNvSpPr>
          <p:nvPr/>
        </p:nvSpPr>
        <p:spPr bwMode="auto">
          <a:xfrm>
            <a:off x="878868" y="990600"/>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latin typeface="华文仿宋" panose="02010600040101010101" pitchFamily="2" charset="-122"/>
                <a:ea typeface="华文仿宋" panose="02010600040101010101" pitchFamily="2" charset="-122"/>
              </a:rPr>
              <a:t>A</a:t>
            </a:r>
          </a:p>
        </p:txBody>
      </p:sp>
      <p:sp>
        <p:nvSpPr>
          <p:cNvPr id="43056" name="Text Box 51"/>
          <p:cNvSpPr txBox="1">
            <a:spLocks noChangeArrowheads="1"/>
          </p:cNvSpPr>
          <p:nvPr/>
        </p:nvSpPr>
        <p:spPr bwMode="auto">
          <a:xfrm>
            <a:off x="2239059" y="990600"/>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B</a:t>
            </a:r>
          </a:p>
        </p:txBody>
      </p:sp>
      <p:sp>
        <p:nvSpPr>
          <p:cNvPr id="43057" name="Text Box 52"/>
          <p:cNvSpPr txBox="1">
            <a:spLocks noChangeArrowheads="1"/>
          </p:cNvSpPr>
          <p:nvPr/>
        </p:nvSpPr>
        <p:spPr bwMode="auto">
          <a:xfrm>
            <a:off x="323850" y="190663"/>
            <a:ext cx="7559675"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矩阵</a:t>
            </a:r>
            <a:r>
              <a:rPr lang="en-US" altLang="zh-CN" dirty="0"/>
              <a:t>M</a:t>
            </a:r>
            <a:r>
              <a:rPr lang="zh-CN" altLang="en-US" dirty="0"/>
              <a:t>的向量</a:t>
            </a:r>
            <a:r>
              <a:rPr lang="en-US" altLang="zh-CN" dirty="0" err="1"/>
              <a:t>num</a:t>
            </a:r>
            <a:r>
              <a:rPr lang="zh-CN" altLang="en-US" dirty="0"/>
              <a:t>和</a:t>
            </a:r>
            <a:r>
              <a:rPr lang="en-US" altLang="zh-CN" dirty="0" err="1"/>
              <a:t>cpot</a:t>
            </a:r>
            <a:r>
              <a:rPr lang="zh-CN" altLang="en-US" dirty="0"/>
              <a:t>的值如下表：</a:t>
            </a:r>
          </a:p>
        </p:txBody>
      </p:sp>
      <p:sp>
        <p:nvSpPr>
          <p:cNvPr id="172085" name="Text Box 53"/>
          <p:cNvSpPr txBox="1">
            <a:spLocks noChangeArrowheads="1"/>
          </p:cNvSpPr>
          <p:nvPr/>
        </p:nvSpPr>
        <p:spPr bwMode="auto">
          <a:xfrm>
            <a:off x="5364163" y="249237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1</a:t>
            </a:r>
          </a:p>
        </p:txBody>
      </p:sp>
      <p:sp>
        <p:nvSpPr>
          <p:cNvPr id="172088" name="Text Box 56"/>
          <p:cNvSpPr txBox="1">
            <a:spLocks noChangeArrowheads="1"/>
          </p:cNvSpPr>
          <p:nvPr/>
        </p:nvSpPr>
        <p:spPr bwMode="auto">
          <a:xfrm>
            <a:off x="5940425" y="2492375"/>
            <a:ext cx="35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3</a:t>
            </a:r>
          </a:p>
        </p:txBody>
      </p:sp>
      <p:sp>
        <p:nvSpPr>
          <p:cNvPr id="172089" name="Text Box 57"/>
          <p:cNvSpPr txBox="1">
            <a:spLocks noChangeArrowheads="1"/>
          </p:cNvSpPr>
          <p:nvPr/>
        </p:nvSpPr>
        <p:spPr bwMode="auto">
          <a:xfrm>
            <a:off x="6443663" y="2492375"/>
            <a:ext cx="35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4</a:t>
            </a:r>
          </a:p>
        </p:txBody>
      </p:sp>
      <p:sp>
        <p:nvSpPr>
          <p:cNvPr id="172090" name="Text Box 58"/>
          <p:cNvSpPr txBox="1">
            <a:spLocks noChangeArrowheads="1"/>
          </p:cNvSpPr>
          <p:nvPr/>
        </p:nvSpPr>
        <p:spPr bwMode="auto">
          <a:xfrm>
            <a:off x="7019925" y="2492375"/>
            <a:ext cx="35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5</a:t>
            </a:r>
          </a:p>
        </p:txBody>
      </p:sp>
      <p:sp>
        <p:nvSpPr>
          <p:cNvPr id="172091" name="Text Box 59"/>
          <p:cNvSpPr txBox="1">
            <a:spLocks noChangeArrowheads="1"/>
          </p:cNvSpPr>
          <p:nvPr/>
        </p:nvSpPr>
        <p:spPr bwMode="auto">
          <a:xfrm>
            <a:off x="7524750" y="2492375"/>
            <a:ext cx="35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6</a:t>
            </a:r>
          </a:p>
        </p:txBody>
      </p:sp>
    </p:spTree>
    <p:extLst>
      <p:ext uri="{BB962C8B-B14F-4D97-AF65-F5344CB8AC3E}">
        <p14:creationId xmlns:p14="http://schemas.microsoft.com/office/powerpoint/2010/main" val="1386109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61"/>
                                        </p:tgtEl>
                                        <p:attrNameLst>
                                          <p:attrName>style.visibility</p:attrName>
                                        </p:attrNameLst>
                                      </p:cBhvr>
                                      <p:to>
                                        <p:strVal val="visible"/>
                                      </p:to>
                                    </p:set>
                                    <p:animEffect transition="in" filter="wipe(left)">
                                      <p:cBhvr>
                                        <p:cTn id="7" dur="500"/>
                                        <p:tgtEl>
                                          <p:spTgt spid="172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72085"/>
                                        </p:tgtEl>
                                        <p:attrNameLst>
                                          <p:attrName>style.visibility</p:attrName>
                                        </p:attrNameLst>
                                      </p:cBhvr>
                                      <p:to>
                                        <p:strVal val="visible"/>
                                      </p:to>
                                    </p:set>
                                    <p:anim calcmode="lin" valueType="num">
                                      <p:cBhvr>
                                        <p:cTn id="12" dur="500" fill="hold"/>
                                        <p:tgtEl>
                                          <p:spTgt spid="172085"/>
                                        </p:tgtEl>
                                        <p:attrNameLst>
                                          <p:attrName>ppt_w</p:attrName>
                                        </p:attrNameLst>
                                      </p:cBhvr>
                                      <p:tavLst>
                                        <p:tav tm="0">
                                          <p:val>
                                            <p:strVal val="#ppt_w*0.70"/>
                                          </p:val>
                                        </p:tav>
                                        <p:tav tm="100000">
                                          <p:val>
                                            <p:strVal val="#ppt_w"/>
                                          </p:val>
                                        </p:tav>
                                      </p:tavLst>
                                    </p:anim>
                                    <p:anim calcmode="lin" valueType="num">
                                      <p:cBhvr>
                                        <p:cTn id="13" dur="500" fill="hold"/>
                                        <p:tgtEl>
                                          <p:spTgt spid="172085"/>
                                        </p:tgtEl>
                                        <p:attrNameLst>
                                          <p:attrName>ppt_h</p:attrName>
                                        </p:attrNameLst>
                                      </p:cBhvr>
                                      <p:tavLst>
                                        <p:tav tm="0">
                                          <p:val>
                                            <p:strVal val="#ppt_h"/>
                                          </p:val>
                                        </p:tav>
                                        <p:tav tm="100000">
                                          <p:val>
                                            <p:strVal val="#ppt_h"/>
                                          </p:val>
                                        </p:tav>
                                      </p:tavLst>
                                    </p:anim>
                                    <p:animEffect transition="in" filter="fade">
                                      <p:cBhvr>
                                        <p:cTn id="14" dur="500"/>
                                        <p:tgtEl>
                                          <p:spTgt spid="1720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72088"/>
                                        </p:tgtEl>
                                        <p:attrNameLst>
                                          <p:attrName>style.visibility</p:attrName>
                                        </p:attrNameLst>
                                      </p:cBhvr>
                                      <p:to>
                                        <p:strVal val="visible"/>
                                      </p:to>
                                    </p:set>
                                    <p:anim calcmode="lin" valueType="num">
                                      <p:cBhvr>
                                        <p:cTn id="19" dur="500" fill="hold"/>
                                        <p:tgtEl>
                                          <p:spTgt spid="172088"/>
                                        </p:tgtEl>
                                        <p:attrNameLst>
                                          <p:attrName>ppt_w</p:attrName>
                                        </p:attrNameLst>
                                      </p:cBhvr>
                                      <p:tavLst>
                                        <p:tav tm="0">
                                          <p:val>
                                            <p:strVal val="#ppt_w*0.70"/>
                                          </p:val>
                                        </p:tav>
                                        <p:tav tm="100000">
                                          <p:val>
                                            <p:strVal val="#ppt_w"/>
                                          </p:val>
                                        </p:tav>
                                      </p:tavLst>
                                    </p:anim>
                                    <p:anim calcmode="lin" valueType="num">
                                      <p:cBhvr>
                                        <p:cTn id="20" dur="500" fill="hold"/>
                                        <p:tgtEl>
                                          <p:spTgt spid="172088"/>
                                        </p:tgtEl>
                                        <p:attrNameLst>
                                          <p:attrName>ppt_h</p:attrName>
                                        </p:attrNameLst>
                                      </p:cBhvr>
                                      <p:tavLst>
                                        <p:tav tm="0">
                                          <p:val>
                                            <p:strVal val="#ppt_h"/>
                                          </p:val>
                                        </p:tav>
                                        <p:tav tm="100000">
                                          <p:val>
                                            <p:strVal val="#ppt_h"/>
                                          </p:val>
                                        </p:tav>
                                      </p:tavLst>
                                    </p:anim>
                                    <p:animEffect transition="in" filter="fade">
                                      <p:cBhvr>
                                        <p:cTn id="21" dur="500"/>
                                        <p:tgtEl>
                                          <p:spTgt spid="1720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72089"/>
                                        </p:tgtEl>
                                        <p:attrNameLst>
                                          <p:attrName>style.visibility</p:attrName>
                                        </p:attrNameLst>
                                      </p:cBhvr>
                                      <p:to>
                                        <p:strVal val="visible"/>
                                      </p:to>
                                    </p:set>
                                    <p:anim calcmode="lin" valueType="num">
                                      <p:cBhvr>
                                        <p:cTn id="26" dur="500" fill="hold"/>
                                        <p:tgtEl>
                                          <p:spTgt spid="172089"/>
                                        </p:tgtEl>
                                        <p:attrNameLst>
                                          <p:attrName>ppt_w</p:attrName>
                                        </p:attrNameLst>
                                      </p:cBhvr>
                                      <p:tavLst>
                                        <p:tav tm="0">
                                          <p:val>
                                            <p:strVal val="#ppt_w*0.70"/>
                                          </p:val>
                                        </p:tav>
                                        <p:tav tm="100000">
                                          <p:val>
                                            <p:strVal val="#ppt_w"/>
                                          </p:val>
                                        </p:tav>
                                      </p:tavLst>
                                    </p:anim>
                                    <p:anim calcmode="lin" valueType="num">
                                      <p:cBhvr>
                                        <p:cTn id="27" dur="500" fill="hold"/>
                                        <p:tgtEl>
                                          <p:spTgt spid="172089"/>
                                        </p:tgtEl>
                                        <p:attrNameLst>
                                          <p:attrName>ppt_h</p:attrName>
                                        </p:attrNameLst>
                                      </p:cBhvr>
                                      <p:tavLst>
                                        <p:tav tm="0">
                                          <p:val>
                                            <p:strVal val="#ppt_h"/>
                                          </p:val>
                                        </p:tav>
                                        <p:tav tm="100000">
                                          <p:val>
                                            <p:strVal val="#ppt_h"/>
                                          </p:val>
                                        </p:tav>
                                      </p:tavLst>
                                    </p:anim>
                                    <p:animEffect transition="in" filter="fade">
                                      <p:cBhvr>
                                        <p:cTn id="28" dur="500"/>
                                        <p:tgtEl>
                                          <p:spTgt spid="1720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72090"/>
                                        </p:tgtEl>
                                        <p:attrNameLst>
                                          <p:attrName>style.visibility</p:attrName>
                                        </p:attrNameLst>
                                      </p:cBhvr>
                                      <p:to>
                                        <p:strVal val="visible"/>
                                      </p:to>
                                    </p:set>
                                    <p:anim calcmode="lin" valueType="num">
                                      <p:cBhvr>
                                        <p:cTn id="33" dur="500" fill="hold"/>
                                        <p:tgtEl>
                                          <p:spTgt spid="172090"/>
                                        </p:tgtEl>
                                        <p:attrNameLst>
                                          <p:attrName>ppt_w</p:attrName>
                                        </p:attrNameLst>
                                      </p:cBhvr>
                                      <p:tavLst>
                                        <p:tav tm="0">
                                          <p:val>
                                            <p:strVal val="#ppt_w*0.70"/>
                                          </p:val>
                                        </p:tav>
                                        <p:tav tm="100000">
                                          <p:val>
                                            <p:strVal val="#ppt_w"/>
                                          </p:val>
                                        </p:tav>
                                      </p:tavLst>
                                    </p:anim>
                                    <p:anim calcmode="lin" valueType="num">
                                      <p:cBhvr>
                                        <p:cTn id="34" dur="500" fill="hold"/>
                                        <p:tgtEl>
                                          <p:spTgt spid="172090"/>
                                        </p:tgtEl>
                                        <p:attrNameLst>
                                          <p:attrName>ppt_h</p:attrName>
                                        </p:attrNameLst>
                                      </p:cBhvr>
                                      <p:tavLst>
                                        <p:tav tm="0">
                                          <p:val>
                                            <p:strVal val="#ppt_h"/>
                                          </p:val>
                                        </p:tav>
                                        <p:tav tm="100000">
                                          <p:val>
                                            <p:strVal val="#ppt_h"/>
                                          </p:val>
                                        </p:tav>
                                      </p:tavLst>
                                    </p:anim>
                                    <p:animEffect transition="in" filter="fade">
                                      <p:cBhvr>
                                        <p:cTn id="35" dur="500"/>
                                        <p:tgtEl>
                                          <p:spTgt spid="1720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172091"/>
                                        </p:tgtEl>
                                        <p:attrNameLst>
                                          <p:attrName>style.visibility</p:attrName>
                                        </p:attrNameLst>
                                      </p:cBhvr>
                                      <p:to>
                                        <p:strVal val="visible"/>
                                      </p:to>
                                    </p:set>
                                    <p:anim calcmode="lin" valueType="num">
                                      <p:cBhvr>
                                        <p:cTn id="40" dur="500" fill="hold"/>
                                        <p:tgtEl>
                                          <p:spTgt spid="172091"/>
                                        </p:tgtEl>
                                        <p:attrNameLst>
                                          <p:attrName>ppt_w</p:attrName>
                                        </p:attrNameLst>
                                      </p:cBhvr>
                                      <p:tavLst>
                                        <p:tav tm="0">
                                          <p:val>
                                            <p:strVal val="#ppt_w*0.70"/>
                                          </p:val>
                                        </p:tav>
                                        <p:tav tm="100000">
                                          <p:val>
                                            <p:strVal val="#ppt_w"/>
                                          </p:val>
                                        </p:tav>
                                      </p:tavLst>
                                    </p:anim>
                                    <p:anim calcmode="lin" valueType="num">
                                      <p:cBhvr>
                                        <p:cTn id="41" dur="500" fill="hold"/>
                                        <p:tgtEl>
                                          <p:spTgt spid="172091"/>
                                        </p:tgtEl>
                                        <p:attrNameLst>
                                          <p:attrName>ppt_h</p:attrName>
                                        </p:attrNameLst>
                                      </p:cBhvr>
                                      <p:tavLst>
                                        <p:tav tm="0">
                                          <p:val>
                                            <p:strVal val="#ppt_h"/>
                                          </p:val>
                                        </p:tav>
                                        <p:tav tm="100000">
                                          <p:val>
                                            <p:strVal val="#ppt_h"/>
                                          </p:val>
                                        </p:tav>
                                      </p:tavLst>
                                    </p:anim>
                                    <p:animEffect transition="in" filter="fade">
                                      <p:cBhvr>
                                        <p:cTn id="42" dur="500"/>
                                        <p:tgtEl>
                                          <p:spTgt spid="17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1" grpId="0" autoUpdateAnimBg="0"/>
      <p:bldP spid="172085" grpId="0"/>
      <p:bldP spid="172088" grpId="0"/>
      <p:bldP spid="172089" grpId="0"/>
      <p:bldP spid="172090" grpId="0"/>
      <p:bldP spid="17209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445747" y="-38375"/>
            <a:ext cx="8604250" cy="68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2800"/>
              </a:lnSpc>
            </a:pPr>
            <a:r>
              <a:rPr lang="en-US" altLang="zh-CN" sz="2000" b="1">
                <a:latin typeface="华文仿宋" panose="02010600040101010101" pitchFamily="2" charset="-122"/>
                <a:ea typeface="华文仿宋" panose="02010600040101010101" pitchFamily="2" charset="-122"/>
              </a:rPr>
              <a:t>FastTransmat(TSMatrix M, TSMatrix &amp;N) </a:t>
            </a:r>
            <a:r>
              <a:rPr lang="en-US" altLang="zh-CN" sz="1800" b="1">
                <a:solidFill>
                  <a:schemeClr val="folHlink"/>
                </a:solidFill>
                <a:latin typeface="华文仿宋" panose="02010600040101010101" pitchFamily="2" charset="-122"/>
                <a:ea typeface="华文仿宋" panose="02010600040101010101" pitchFamily="2" charset="-122"/>
              </a:rPr>
              <a:t>//</a:t>
            </a:r>
            <a:r>
              <a:rPr lang="zh-CN" altLang="en-US" sz="1800" b="1">
                <a:solidFill>
                  <a:schemeClr val="folHlink"/>
                </a:solidFill>
                <a:latin typeface="华文仿宋" panose="02010600040101010101" pitchFamily="2" charset="-122"/>
                <a:ea typeface="华文仿宋" panose="02010600040101010101" pitchFamily="2" charset="-122"/>
              </a:rPr>
              <a:t>方法</a:t>
            </a:r>
            <a:r>
              <a:rPr lang="en-US" altLang="zh-CN" sz="1800" b="1">
                <a:solidFill>
                  <a:schemeClr val="folHlink"/>
                </a:solidFill>
                <a:latin typeface="华文仿宋" panose="02010600040101010101" pitchFamily="2" charset="-122"/>
                <a:ea typeface="华文仿宋" panose="02010600040101010101" pitchFamily="2" charset="-122"/>
              </a:rPr>
              <a:t>2</a:t>
            </a: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r>
              <a:rPr lang="en-US" altLang="zh-CN" sz="2000" b="1">
                <a:latin typeface="华文仿宋" panose="02010600040101010101" pitchFamily="2" charset="-122"/>
                <a:ea typeface="华文仿宋" panose="02010600040101010101" pitchFamily="2" charset="-122"/>
              </a:rPr>
              <a:t>{ </a:t>
            </a: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endParaRPr lang="en-US" altLang="zh-CN" sz="2000" b="1">
              <a:latin typeface="华文仿宋" panose="02010600040101010101" pitchFamily="2" charset="-122"/>
              <a:ea typeface="华文仿宋" panose="02010600040101010101" pitchFamily="2" charset="-122"/>
            </a:endParaRPr>
          </a:p>
          <a:p>
            <a:pPr algn="l" eaLnBrk="1" hangingPunct="1">
              <a:lnSpc>
                <a:spcPts val="2800"/>
              </a:lnSpc>
            </a:pPr>
            <a:r>
              <a:rPr lang="en-US" altLang="zh-CN" sz="2000" b="1">
                <a:latin typeface="华文仿宋" panose="02010600040101010101" pitchFamily="2" charset="-122"/>
                <a:ea typeface="华文仿宋" panose="02010600040101010101" pitchFamily="2" charset="-122"/>
              </a:rPr>
              <a:t>}</a:t>
            </a:r>
          </a:p>
        </p:txBody>
      </p:sp>
      <p:sp>
        <p:nvSpPr>
          <p:cNvPr id="173060" name="Text Box 4"/>
          <p:cNvSpPr txBox="1">
            <a:spLocks noChangeArrowheads="1"/>
          </p:cNvSpPr>
          <p:nvPr/>
        </p:nvSpPr>
        <p:spPr bwMode="auto">
          <a:xfrm>
            <a:off x="841035" y="437875"/>
            <a:ext cx="8991600" cy="617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2800"/>
              </a:lnSpc>
            </a:pPr>
            <a:r>
              <a:rPr lang="en-US" altLang="zh-CN" sz="2000" b="1" dirty="0">
                <a:latin typeface="华文仿宋" panose="02010600040101010101" pitchFamily="2" charset="-122"/>
                <a:ea typeface="华文仿宋" panose="02010600040101010101" pitchFamily="2" charset="-122"/>
              </a:rPr>
              <a:t>N.mu=M.nu; N.nu=M.mu; </a:t>
            </a:r>
            <a:r>
              <a:rPr lang="en-US" altLang="zh-CN" sz="2000" b="1" dirty="0" err="1">
                <a:latin typeface="华文仿宋" panose="02010600040101010101" pitchFamily="2" charset="-122"/>
                <a:ea typeface="华文仿宋" panose="02010600040101010101" pitchFamily="2" charset="-122"/>
              </a:rPr>
              <a:t>N.tu</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M.tu</a:t>
            </a:r>
            <a:r>
              <a:rPr lang="en-US" altLang="zh-CN" sz="2000" b="1" dirty="0">
                <a:latin typeface="华文仿宋" panose="02010600040101010101" pitchFamily="2" charset="-122"/>
                <a:ea typeface="华文仿宋" panose="02010600040101010101" pitchFamily="2" charset="-122"/>
              </a:rPr>
              <a:t>; </a:t>
            </a:r>
          </a:p>
          <a:p>
            <a:pPr algn="l" eaLnBrk="1" hangingPunct="1">
              <a:lnSpc>
                <a:spcPts val="2800"/>
              </a:lnSpc>
            </a:pPr>
            <a:r>
              <a:rPr lang="en-US" altLang="zh-CN" sz="2000" b="1" dirty="0">
                <a:latin typeface="华文仿宋" panose="02010600040101010101" pitchFamily="2" charset="-122"/>
                <a:ea typeface="华文仿宋" panose="02010600040101010101" pitchFamily="2" charset="-122"/>
              </a:rPr>
              <a:t>if (</a:t>
            </a:r>
            <a:r>
              <a:rPr lang="en-US" altLang="zh-CN" sz="2000" b="1" dirty="0" err="1">
                <a:latin typeface="华文仿宋" panose="02010600040101010101" pitchFamily="2" charset="-122"/>
                <a:ea typeface="华文仿宋" panose="02010600040101010101" pitchFamily="2" charset="-122"/>
              </a:rPr>
              <a:t>M.tu</a:t>
            </a:r>
            <a:r>
              <a:rPr lang="en-US" altLang="zh-CN" sz="2000" b="1" dirty="0">
                <a:latin typeface="华文仿宋" panose="02010600040101010101" pitchFamily="2" charset="-122"/>
                <a:ea typeface="华文仿宋" panose="02010600040101010101" pitchFamily="2" charset="-122"/>
              </a:rPr>
              <a:t>!=0)</a:t>
            </a:r>
          </a:p>
          <a:p>
            <a:pPr lvl="1" algn="l" eaLnBrk="1" hangingPunct="1">
              <a:lnSpc>
                <a:spcPts val="2800"/>
              </a:lnSpc>
            </a:pPr>
            <a:r>
              <a:rPr lang="en-US" altLang="zh-CN" sz="2000" b="1" dirty="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for</a:t>
            </a:r>
            <a:r>
              <a:rPr lang="en-US" altLang="zh-CN" sz="2000" b="1" dirty="0">
                <a:latin typeface="华文仿宋" panose="02010600040101010101" pitchFamily="2" charset="-122"/>
                <a:ea typeface="华文仿宋" panose="02010600040101010101" pitchFamily="2" charset="-122"/>
              </a:rPr>
              <a:t> (col=1;col&lt;=M.nu; col++)</a:t>
            </a:r>
          </a:p>
          <a:p>
            <a:pPr lvl="1" algn="l" eaLnBrk="1" hangingPunct="1">
              <a:lnSpc>
                <a:spcPts val="2800"/>
              </a:lnSpc>
            </a:pPr>
            <a:r>
              <a:rPr lang="en-US" altLang="zh-CN" sz="2000" b="1" dirty="0">
                <a:solidFill>
                  <a:schemeClr val="folHlink"/>
                </a:solidFill>
                <a:latin typeface="华文仿宋" panose="02010600040101010101" pitchFamily="2" charset="-122"/>
                <a:ea typeface="华文仿宋" panose="02010600040101010101" pitchFamily="2" charset="-122"/>
              </a:rPr>
              <a:t>       </a:t>
            </a:r>
            <a:r>
              <a:rPr lang="en-US" altLang="zh-CN" sz="2000" b="1" dirty="0" err="1">
                <a:solidFill>
                  <a:schemeClr val="folHlink"/>
                </a:solidFill>
                <a:latin typeface="华文仿宋" panose="02010600040101010101" pitchFamily="2" charset="-122"/>
                <a:ea typeface="华文仿宋" panose="02010600040101010101" pitchFamily="2" charset="-122"/>
              </a:rPr>
              <a:t>num</a:t>
            </a:r>
            <a:r>
              <a:rPr lang="en-US" altLang="zh-CN" sz="2000" b="1" dirty="0">
                <a:solidFill>
                  <a:schemeClr val="folHlink"/>
                </a:solidFill>
                <a:latin typeface="华文仿宋" panose="02010600040101010101" pitchFamily="2" charset="-122"/>
                <a:ea typeface="华文仿宋" panose="02010600040101010101" pitchFamily="2" charset="-122"/>
              </a:rPr>
              <a:t>[col]=0</a:t>
            </a: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a:t>
            </a:r>
            <a:r>
              <a:rPr lang="en-US" altLang="zh-CN" sz="1800" b="1" dirty="0">
                <a:solidFill>
                  <a:srgbClr val="006600"/>
                </a:solidFill>
                <a:latin typeface="华文仿宋" panose="02010600040101010101" pitchFamily="2" charset="-122"/>
                <a:ea typeface="华文仿宋" panose="02010600040101010101" pitchFamily="2" charset="-122"/>
              </a:rPr>
              <a:t>/</a:t>
            </a:r>
            <a:r>
              <a:rPr lang="zh-CN" altLang="en-US" sz="1800" b="1" dirty="0">
                <a:solidFill>
                  <a:srgbClr val="006600"/>
                </a:solidFill>
                <a:latin typeface="华文仿宋" panose="02010600040101010101" pitchFamily="2" charset="-122"/>
                <a:ea typeface="华文仿宋" panose="02010600040101010101" pitchFamily="2" charset="-122"/>
              </a:rPr>
              <a:t>初始化</a:t>
            </a:r>
            <a:r>
              <a:rPr lang="en-US" altLang="zh-CN" sz="1800" b="1" dirty="0" err="1">
                <a:solidFill>
                  <a:srgbClr val="006600"/>
                </a:solidFill>
                <a:latin typeface="华文仿宋" panose="02010600040101010101" pitchFamily="2" charset="-122"/>
                <a:ea typeface="华文仿宋" panose="02010600040101010101" pitchFamily="2" charset="-122"/>
              </a:rPr>
              <a:t>num</a:t>
            </a:r>
            <a:r>
              <a:rPr lang="zh-CN" altLang="en-US" sz="1800" b="1" dirty="0">
                <a:solidFill>
                  <a:srgbClr val="006600"/>
                </a:solidFill>
                <a:latin typeface="华文仿宋" panose="02010600040101010101" pitchFamily="2" charset="-122"/>
                <a:ea typeface="华文仿宋" panose="02010600040101010101" pitchFamily="2" charset="-122"/>
              </a:rPr>
              <a:t>向量</a:t>
            </a:r>
          </a:p>
          <a:p>
            <a:pPr lvl="1" algn="l" eaLnBrk="1" hangingPunct="1">
              <a:lnSpc>
                <a:spcPts val="2800"/>
              </a:lnSpc>
            </a:pPr>
            <a:r>
              <a:rPr lang="zh-CN" altLang="en-US" sz="2000" b="1" dirty="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for</a:t>
            </a:r>
            <a:r>
              <a:rPr lang="en-US" altLang="zh-CN" sz="2000" b="1" dirty="0">
                <a:latin typeface="华文仿宋" panose="02010600040101010101" pitchFamily="2" charset="-122"/>
                <a:ea typeface="华文仿宋" panose="02010600040101010101" pitchFamily="2" charset="-122"/>
              </a:rPr>
              <a:t> (t=1;t&lt;=</a:t>
            </a:r>
            <a:r>
              <a:rPr lang="en-US" altLang="zh-CN" sz="2000" b="1" dirty="0" err="1">
                <a:latin typeface="华文仿宋" panose="02010600040101010101" pitchFamily="2" charset="-122"/>
                <a:ea typeface="华文仿宋" panose="02010600040101010101" pitchFamily="2" charset="-122"/>
              </a:rPr>
              <a:t>M.tu</a:t>
            </a:r>
            <a:r>
              <a:rPr lang="en-US" altLang="zh-CN" sz="2000" b="1" dirty="0">
                <a:latin typeface="华文仿宋" panose="02010600040101010101" pitchFamily="2" charset="-122"/>
                <a:ea typeface="华文仿宋" panose="02010600040101010101" pitchFamily="2" charset="-122"/>
              </a:rPr>
              <a:t>; t++)</a:t>
            </a:r>
          </a:p>
          <a:p>
            <a:pPr lvl="1" algn="l" eaLnBrk="1" hangingPunct="1">
              <a:lnSpc>
                <a:spcPts val="2800"/>
              </a:lnSpc>
            </a:pPr>
            <a:r>
              <a:rPr lang="en-US" altLang="zh-CN" sz="2000" b="1" dirty="0">
                <a:solidFill>
                  <a:srgbClr val="0000FF"/>
                </a:solidFill>
                <a:latin typeface="华文仿宋" panose="02010600040101010101" pitchFamily="2" charset="-122"/>
                <a:ea typeface="华文仿宋" panose="02010600040101010101" pitchFamily="2" charset="-122"/>
              </a:rPr>
              <a:t>       </a:t>
            </a:r>
            <a:r>
              <a:rPr lang="en-US" altLang="zh-CN" sz="2000" b="1" dirty="0" err="1">
                <a:solidFill>
                  <a:srgbClr val="0000FF"/>
                </a:solidFill>
                <a:latin typeface="华文仿宋" panose="02010600040101010101" pitchFamily="2" charset="-122"/>
                <a:ea typeface="华文仿宋" panose="02010600040101010101" pitchFamily="2" charset="-122"/>
              </a:rPr>
              <a:t>num</a:t>
            </a:r>
            <a:r>
              <a:rPr lang="en-US" altLang="zh-CN" sz="2000" b="1" dirty="0">
                <a:solidFill>
                  <a:srgbClr val="0000FF"/>
                </a:solidFill>
                <a:latin typeface="华文仿宋" panose="02010600040101010101" pitchFamily="2" charset="-122"/>
                <a:ea typeface="华文仿宋" panose="02010600040101010101" pitchFamily="2" charset="-122"/>
              </a:rPr>
              <a:t>[</a:t>
            </a:r>
            <a:r>
              <a:rPr lang="en-US" altLang="zh-CN" sz="2000" b="1" dirty="0" err="1">
                <a:solidFill>
                  <a:srgbClr val="0000FF"/>
                </a:solidFill>
                <a:latin typeface="华文仿宋" panose="02010600040101010101" pitchFamily="2" charset="-122"/>
                <a:ea typeface="华文仿宋" panose="02010600040101010101" pitchFamily="2" charset="-122"/>
              </a:rPr>
              <a:t>M.data</a:t>
            </a:r>
            <a:r>
              <a:rPr lang="en-US" altLang="zh-CN" sz="2000" b="1" dirty="0">
                <a:solidFill>
                  <a:srgbClr val="0000FF"/>
                </a:solidFill>
                <a:latin typeface="华文仿宋" panose="02010600040101010101" pitchFamily="2" charset="-122"/>
                <a:ea typeface="华文仿宋" panose="02010600040101010101" pitchFamily="2" charset="-122"/>
              </a:rPr>
              <a:t>[t].j]++;</a:t>
            </a: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1800" b="1" dirty="0">
                <a:solidFill>
                  <a:srgbClr val="006600"/>
                </a:solidFill>
                <a:latin typeface="华文仿宋" panose="02010600040101010101" pitchFamily="2" charset="-122"/>
                <a:ea typeface="华文仿宋" panose="02010600040101010101" pitchFamily="2" charset="-122"/>
              </a:rPr>
              <a:t>求</a:t>
            </a:r>
            <a:r>
              <a:rPr lang="en-US" altLang="zh-CN" sz="1800" b="1" dirty="0">
                <a:solidFill>
                  <a:srgbClr val="006600"/>
                </a:solidFill>
                <a:latin typeface="华文仿宋" panose="02010600040101010101" pitchFamily="2" charset="-122"/>
                <a:ea typeface="华文仿宋" panose="02010600040101010101" pitchFamily="2" charset="-122"/>
              </a:rPr>
              <a:t>M</a:t>
            </a:r>
            <a:r>
              <a:rPr lang="zh-CN" altLang="en-US" sz="1800" b="1" dirty="0">
                <a:solidFill>
                  <a:srgbClr val="006600"/>
                </a:solidFill>
                <a:latin typeface="华文仿宋" panose="02010600040101010101" pitchFamily="2" charset="-122"/>
                <a:ea typeface="华文仿宋" panose="02010600040101010101" pitchFamily="2" charset="-122"/>
              </a:rPr>
              <a:t>中每一列含非零元个数</a:t>
            </a:r>
          </a:p>
          <a:p>
            <a:pPr algn="l" eaLnBrk="1" hangingPunct="1">
              <a:lnSpc>
                <a:spcPts val="2800"/>
              </a:lnSpc>
            </a:pPr>
            <a:r>
              <a:rPr lang="zh-CN" altLang="en-US" sz="2000" b="1" dirty="0">
                <a:latin typeface="华文仿宋" panose="02010600040101010101" pitchFamily="2" charset="-122"/>
                <a:ea typeface="华文仿宋" panose="02010600040101010101" pitchFamily="2" charset="-122"/>
              </a:rPr>
              <a:t>     </a:t>
            </a:r>
            <a:r>
              <a:rPr lang="zh-CN" altLang="en-US" sz="2000" b="1" dirty="0" smtClean="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cpot</a:t>
            </a:r>
            <a:r>
              <a:rPr lang="en-US" altLang="zh-CN" sz="2000" b="1" dirty="0">
                <a:latin typeface="华文仿宋" panose="02010600040101010101" pitchFamily="2" charset="-122"/>
                <a:ea typeface="华文仿宋" panose="02010600040101010101" pitchFamily="2" charset="-122"/>
              </a:rPr>
              <a:t>[1]=1;</a:t>
            </a:r>
          </a:p>
          <a:p>
            <a:pPr lvl="1" algn="l" eaLnBrk="1" hangingPunct="1">
              <a:lnSpc>
                <a:spcPts val="2800"/>
              </a:lnSpc>
            </a:pPr>
            <a:r>
              <a:rPr lang="en-US" altLang="zh-CN" sz="2000" b="1" dirty="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for</a:t>
            </a:r>
            <a:r>
              <a:rPr lang="en-US" altLang="zh-CN" sz="2000" b="1" dirty="0">
                <a:latin typeface="华文仿宋" panose="02010600040101010101" pitchFamily="2" charset="-122"/>
                <a:ea typeface="华文仿宋" panose="02010600040101010101" pitchFamily="2" charset="-122"/>
              </a:rPr>
              <a:t> (col=2;col&lt;=</a:t>
            </a:r>
            <a:r>
              <a:rPr lang="en-US" altLang="zh-CN" sz="2000" b="1" dirty="0" err="1">
                <a:latin typeface="华文仿宋" panose="02010600040101010101" pitchFamily="2" charset="-122"/>
                <a:ea typeface="华文仿宋" panose="02010600040101010101" pitchFamily="2" charset="-122"/>
              </a:rPr>
              <a:t>M.nu;col</a:t>
            </a:r>
            <a:r>
              <a:rPr lang="en-US" altLang="zh-CN" sz="2000" b="1" dirty="0">
                <a:latin typeface="华文仿宋" panose="02010600040101010101" pitchFamily="2" charset="-122"/>
                <a:ea typeface="华文仿宋" panose="02010600040101010101" pitchFamily="2" charset="-122"/>
              </a:rPr>
              <a:t>++)</a:t>
            </a:r>
          </a:p>
          <a:p>
            <a:pPr lvl="1" algn="l" eaLnBrk="1" hangingPunct="1">
              <a:lnSpc>
                <a:spcPts val="2800"/>
              </a:lnSpc>
            </a:pPr>
            <a:r>
              <a:rPr lang="en-US" altLang="zh-CN" sz="2000" b="1" dirty="0">
                <a:solidFill>
                  <a:srgbClr val="800000"/>
                </a:solidFill>
                <a:latin typeface="华文仿宋" panose="02010600040101010101" pitchFamily="2" charset="-122"/>
                <a:ea typeface="华文仿宋" panose="02010600040101010101" pitchFamily="2" charset="-122"/>
              </a:rPr>
              <a:t>       </a:t>
            </a:r>
            <a:r>
              <a:rPr lang="en-US" altLang="zh-CN" sz="2000" b="1" dirty="0" err="1">
                <a:solidFill>
                  <a:srgbClr val="800000"/>
                </a:solidFill>
                <a:latin typeface="华文仿宋" panose="02010600040101010101" pitchFamily="2" charset="-122"/>
                <a:ea typeface="华文仿宋" panose="02010600040101010101" pitchFamily="2" charset="-122"/>
              </a:rPr>
              <a:t>cpot</a:t>
            </a:r>
            <a:r>
              <a:rPr lang="en-US" altLang="zh-CN" sz="2000" b="1" dirty="0">
                <a:solidFill>
                  <a:srgbClr val="800000"/>
                </a:solidFill>
                <a:latin typeface="华文仿宋" panose="02010600040101010101" pitchFamily="2" charset="-122"/>
                <a:ea typeface="华文仿宋" panose="02010600040101010101" pitchFamily="2" charset="-122"/>
              </a:rPr>
              <a:t>[col]=</a:t>
            </a:r>
            <a:r>
              <a:rPr lang="en-US" altLang="zh-CN" sz="2000" b="1" dirty="0" err="1">
                <a:solidFill>
                  <a:srgbClr val="800000"/>
                </a:solidFill>
                <a:latin typeface="华文仿宋" panose="02010600040101010101" pitchFamily="2" charset="-122"/>
                <a:ea typeface="华文仿宋" panose="02010600040101010101" pitchFamily="2" charset="-122"/>
              </a:rPr>
              <a:t>cpot</a:t>
            </a:r>
            <a:r>
              <a:rPr lang="en-US" altLang="zh-CN" sz="2000" b="1" dirty="0">
                <a:solidFill>
                  <a:srgbClr val="800000"/>
                </a:solidFill>
                <a:latin typeface="华文仿宋" panose="02010600040101010101" pitchFamily="2" charset="-122"/>
                <a:ea typeface="华文仿宋" panose="02010600040101010101" pitchFamily="2" charset="-122"/>
              </a:rPr>
              <a:t>[col-1]+</a:t>
            </a:r>
            <a:r>
              <a:rPr lang="en-US" altLang="zh-CN" sz="2000" b="1" dirty="0" err="1">
                <a:solidFill>
                  <a:srgbClr val="800000"/>
                </a:solidFill>
                <a:latin typeface="华文仿宋" panose="02010600040101010101" pitchFamily="2" charset="-122"/>
                <a:ea typeface="华文仿宋" panose="02010600040101010101" pitchFamily="2" charset="-122"/>
              </a:rPr>
              <a:t>num</a:t>
            </a:r>
            <a:r>
              <a:rPr lang="en-US" altLang="zh-CN" sz="2000" b="1" dirty="0">
                <a:solidFill>
                  <a:srgbClr val="800000"/>
                </a:solidFill>
                <a:latin typeface="华文仿宋" panose="02010600040101010101" pitchFamily="2" charset="-122"/>
                <a:ea typeface="华文仿宋" panose="02010600040101010101" pitchFamily="2" charset="-122"/>
              </a:rPr>
              <a:t>[col-1</a:t>
            </a:r>
            <a:r>
              <a:rPr lang="en-US" altLang="zh-CN" sz="2000" b="1" dirty="0" smtClean="0">
                <a:solidFill>
                  <a:srgbClr val="800000"/>
                </a:solidFill>
                <a:latin typeface="华文仿宋" panose="02010600040101010101" pitchFamily="2" charset="-122"/>
                <a:ea typeface="华文仿宋" panose="02010600040101010101" pitchFamily="2" charset="-122"/>
              </a:rPr>
              <a:t>]</a:t>
            </a:r>
            <a:r>
              <a:rPr lang="zh-CN" altLang="en-US" sz="2000" b="1" dirty="0" smtClean="0">
                <a:solidFill>
                  <a:srgbClr val="800000"/>
                </a:solidFill>
                <a:latin typeface="华文仿宋" panose="02010600040101010101" pitchFamily="2" charset="-122"/>
                <a:ea typeface="华文仿宋" panose="02010600040101010101" pitchFamily="2" charset="-122"/>
              </a:rPr>
              <a:t>；</a:t>
            </a:r>
            <a:endParaRPr lang="en-US" altLang="zh-CN" sz="2000" b="1" dirty="0">
              <a:solidFill>
                <a:srgbClr val="800000"/>
              </a:solidFill>
              <a:latin typeface="华文仿宋" panose="02010600040101010101" pitchFamily="2" charset="-122"/>
              <a:ea typeface="华文仿宋" panose="02010600040101010101" pitchFamily="2" charset="-122"/>
            </a:endParaRPr>
          </a:p>
          <a:p>
            <a:pPr lvl="1" algn="l" eaLnBrk="1" hangingPunct="1">
              <a:lnSpc>
                <a:spcPts val="2800"/>
              </a:lnSpc>
            </a:pPr>
            <a:r>
              <a:rPr lang="en-US" altLang="zh-CN" sz="2000" b="1" dirty="0" smtClean="0">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1800" b="1" dirty="0">
                <a:solidFill>
                  <a:srgbClr val="006600"/>
                </a:solidFill>
                <a:latin typeface="华文仿宋" panose="02010600040101010101" pitchFamily="2" charset="-122"/>
                <a:ea typeface="华文仿宋" panose="02010600040101010101" pitchFamily="2" charset="-122"/>
              </a:rPr>
              <a:t>求</a:t>
            </a:r>
            <a:r>
              <a:rPr lang="en-US" altLang="zh-CN" sz="1800" b="1" dirty="0">
                <a:solidFill>
                  <a:srgbClr val="006600"/>
                </a:solidFill>
                <a:latin typeface="华文仿宋" panose="02010600040101010101" pitchFamily="2" charset="-122"/>
                <a:ea typeface="华文仿宋" panose="02010600040101010101" pitchFamily="2" charset="-122"/>
              </a:rPr>
              <a:t>M</a:t>
            </a:r>
            <a:r>
              <a:rPr lang="zh-CN" altLang="en-US" sz="1800" b="1" dirty="0">
                <a:solidFill>
                  <a:srgbClr val="006600"/>
                </a:solidFill>
                <a:latin typeface="华文仿宋" panose="02010600040101010101" pitchFamily="2" charset="-122"/>
                <a:ea typeface="华文仿宋" panose="02010600040101010101" pitchFamily="2" charset="-122"/>
              </a:rPr>
              <a:t>中每一列的第一个非零元在</a:t>
            </a:r>
            <a:r>
              <a:rPr lang="en-US" altLang="zh-CN" sz="1800" b="1" dirty="0" err="1">
                <a:solidFill>
                  <a:srgbClr val="006600"/>
                </a:solidFill>
                <a:latin typeface="华文仿宋" panose="02010600040101010101" pitchFamily="2" charset="-122"/>
                <a:ea typeface="华文仿宋" panose="02010600040101010101" pitchFamily="2" charset="-122"/>
              </a:rPr>
              <a:t>B.data</a:t>
            </a:r>
            <a:r>
              <a:rPr lang="zh-CN" altLang="en-US" sz="1800" b="1" dirty="0">
                <a:solidFill>
                  <a:srgbClr val="006600"/>
                </a:solidFill>
                <a:latin typeface="华文仿宋" panose="02010600040101010101" pitchFamily="2" charset="-122"/>
                <a:ea typeface="华文仿宋" panose="02010600040101010101" pitchFamily="2" charset="-122"/>
              </a:rPr>
              <a:t>中的序号（位置）</a:t>
            </a:r>
          </a:p>
          <a:p>
            <a:pPr algn="l" eaLnBrk="1" hangingPunct="1">
              <a:lnSpc>
                <a:spcPts val="2800"/>
              </a:lnSpc>
            </a:pPr>
            <a:r>
              <a:rPr lang="zh-CN" altLang="en-US" sz="2000" b="1" dirty="0">
                <a:latin typeface="华文仿宋" panose="02010600040101010101" pitchFamily="2" charset="-122"/>
                <a:ea typeface="华文仿宋" panose="02010600040101010101" pitchFamily="2" charset="-122"/>
              </a:rPr>
              <a:t>  </a:t>
            </a:r>
            <a:r>
              <a:rPr lang="zh-CN" altLang="en-US" sz="2000" b="1" dirty="0" smtClean="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for </a:t>
            </a:r>
            <a:r>
              <a:rPr lang="en-US" altLang="zh-CN" sz="2000" b="1" dirty="0">
                <a:latin typeface="华文仿宋" panose="02010600040101010101" pitchFamily="2" charset="-122"/>
                <a:ea typeface="华文仿宋" panose="02010600040101010101" pitchFamily="2" charset="-122"/>
              </a:rPr>
              <a:t>(p=1;p&lt;=</a:t>
            </a:r>
            <a:r>
              <a:rPr lang="en-US" altLang="zh-CN" sz="2000" b="1" dirty="0" err="1">
                <a:latin typeface="华文仿宋" panose="02010600040101010101" pitchFamily="2" charset="-122"/>
                <a:ea typeface="华文仿宋" panose="02010600040101010101" pitchFamily="2" charset="-122"/>
              </a:rPr>
              <a:t>M.tu</a:t>
            </a:r>
            <a:r>
              <a:rPr lang="en-US" altLang="zh-CN" sz="2000" b="1" dirty="0">
                <a:latin typeface="华文仿宋" panose="02010600040101010101" pitchFamily="2" charset="-122"/>
                <a:ea typeface="华文仿宋" panose="02010600040101010101" pitchFamily="2" charset="-122"/>
              </a:rPr>
              <a:t>; p++) </a:t>
            </a:r>
          </a:p>
          <a:p>
            <a:pPr lvl="1" algn="l" eaLnBrk="1" hangingPunct="1">
              <a:lnSpc>
                <a:spcPts val="2800"/>
              </a:lnSpc>
            </a:pPr>
            <a:r>
              <a:rPr lang="en-US" altLang="zh-CN" sz="2000" b="1" dirty="0" smtClean="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 col=</a:t>
            </a:r>
            <a:r>
              <a:rPr lang="en-US" altLang="zh-CN" sz="2000" b="1" dirty="0" err="1">
                <a:latin typeface="华文仿宋" panose="02010600040101010101" pitchFamily="2" charset="-122"/>
                <a:ea typeface="华文仿宋" panose="02010600040101010101" pitchFamily="2" charset="-122"/>
              </a:rPr>
              <a:t>M.data</a:t>
            </a:r>
            <a:r>
              <a:rPr lang="en-US" altLang="zh-CN" sz="2000" b="1" dirty="0">
                <a:latin typeface="华文仿宋" panose="02010600040101010101" pitchFamily="2" charset="-122"/>
                <a:ea typeface="华文仿宋" panose="02010600040101010101" pitchFamily="2" charset="-122"/>
              </a:rPr>
              <a:t>[p].j; q=</a:t>
            </a:r>
            <a:r>
              <a:rPr lang="en-US" altLang="zh-CN" sz="2000" b="1" dirty="0" err="1">
                <a:latin typeface="华文仿宋" panose="02010600040101010101" pitchFamily="2" charset="-122"/>
                <a:ea typeface="华文仿宋" panose="02010600040101010101" pitchFamily="2" charset="-122"/>
              </a:rPr>
              <a:t>cpot</a:t>
            </a:r>
            <a:r>
              <a:rPr lang="en-US" altLang="zh-CN" sz="2000" b="1" dirty="0">
                <a:latin typeface="华文仿宋" panose="02010600040101010101" pitchFamily="2" charset="-122"/>
                <a:ea typeface="华文仿宋" panose="02010600040101010101" pitchFamily="2" charset="-122"/>
              </a:rPr>
              <a:t>[col];</a:t>
            </a:r>
          </a:p>
          <a:p>
            <a:pPr lvl="1" algn="l" eaLnBrk="1" hangingPunct="1">
              <a:lnSpc>
                <a:spcPts val="2800"/>
              </a:lnSpc>
            </a:pPr>
            <a:r>
              <a:rPr lang="en-US" altLang="zh-CN" sz="2000" b="1" dirty="0" smtClean="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N.data</a:t>
            </a:r>
            <a:r>
              <a:rPr lang="en-US" altLang="zh-CN" sz="2000" b="1" dirty="0">
                <a:latin typeface="华文仿宋" panose="02010600040101010101" pitchFamily="2" charset="-122"/>
                <a:ea typeface="华文仿宋" panose="02010600040101010101" pitchFamily="2" charset="-122"/>
              </a:rPr>
              <a:t>[q].</a:t>
            </a:r>
            <a:r>
              <a:rPr lang="en-US" altLang="zh-CN" sz="2000" b="1" dirty="0" err="1">
                <a:latin typeface="华文仿宋" panose="02010600040101010101" pitchFamily="2" charset="-122"/>
                <a:ea typeface="华文仿宋" panose="02010600040101010101" pitchFamily="2" charset="-122"/>
              </a:rPr>
              <a:t>i</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M.data</a:t>
            </a:r>
            <a:r>
              <a:rPr lang="en-US" altLang="zh-CN" sz="2000" b="1" dirty="0">
                <a:latin typeface="华文仿宋" panose="02010600040101010101" pitchFamily="2" charset="-122"/>
                <a:ea typeface="华文仿宋" panose="02010600040101010101" pitchFamily="2" charset="-122"/>
              </a:rPr>
              <a:t>[p].j;   </a:t>
            </a:r>
            <a:r>
              <a:rPr lang="en-US" altLang="zh-CN" sz="1800" b="1" dirty="0">
                <a:solidFill>
                  <a:srgbClr val="006600"/>
                </a:solidFill>
                <a:latin typeface="华文仿宋" panose="02010600040101010101" pitchFamily="2" charset="-122"/>
                <a:ea typeface="华文仿宋" panose="02010600040101010101" pitchFamily="2" charset="-122"/>
              </a:rPr>
              <a:t>//p</a:t>
            </a:r>
            <a:r>
              <a:rPr lang="zh-CN" altLang="en-US" sz="1800" b="1" dirty="0">
                <a:solidFill>
                  <a:srgbClr val="006600"/>
                </a:solidFill>
                <a:latin typeface="华文仿宋" panose="02010600040101010101" pitchFamily="2" charset="-122"/>
                <a:ea typeface="华文仿宋" panose="02010600040101010101" pitchFamily="2" charset="-122"/>
              </a:rPr>
              <a:t>为</a:t>
            </a:r>
            <a:r>
              <a:rPr lang="en-US" altLang="zh-CN" sz="1800" b="1" dirty="0">
                <a:solidFill>
                  <a:srgbClr val="006600"/>
                </a:solidFill>
                <a:latin typeface="华文仿宋" panose="02010600040101010101" pitchFamily="2" charset="-122"/>
                <a:ea typeface="华文仿宋" panose="02010600040101010101" pitchFamily="2" charset="-122"/>
              </a:rPr>
              <a:t>M</a:t>
            </a:r>
            <a:r>
              <a:rPr lang="zh-CN" altLang="en-US" sz="1800" b="1" dirty="0">
                <a:solidFill>
                  <a:srgbClr val="006600"/>
                </a:solidFill>
                <a:latin typeface="华文仿宋" panose="02010600040101010101" pitchFamily="2" charset="-122"/>
                <a:ea typeface="华文仿宋" panose="02010600040101010101" pitchFamily="2" charset="-122"/>
              </a:rPr>
              <a:t>中的 行号</a:t>
            </a:r>
            <a:endParaRPr lang="zh-CN" altLang="en-US" sz="2000" b="1" dirty="0">
              <a:latin typeface="华文仿宋" panose="02010600040101010101" pitchFamily="2" charset="-122"/>
              <a:ea typeface="华文仿宋" panose="02010600040101010101" pitchFamily="2" charset="-122"/>
            </a:endParaRPr>
          </a:p>
          <a:p>
            <a:pPr lvl="1" algn="l" eaLnBrk="1" hangingPunct="1">
              <a:lnSpc>
                <a:spcPts val="2800"/>
              </a:lnSpc>
            </a:pPr>
            <a:r>
              <a:rPr lang="zh-CN" altLang="en-US" sz="2000" b="1" dirty="0" smtClean="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N.data</a:t>
            </a:r>
            <a:r>
              <a:rPr lang="en-US" altLang="zh-CN" sz="2000" b="1" dirty="0">
                <a:latin typeface="华文仿宋" panose="02010600040101010101" pitchFamily="2" charset="-122"/>
                <a:ea typeface="华文仿宋" panose="02010600040101010101" pitchFamily="2" charset="-122"/>
              </a:rPr>
              <a:t>[q].j=</a:t>
            </a:r>
            <a:r>
              <a:rPr lang="en-US" altLang="zh-CN" sz="2000" b="1" dirty="0" err="1">
                <a:latin typeface="华文仿宋" panose="02010600040101010101" pitchFamily="2" charset="-122"/>
                <a:ea typeface="华文仿宋" panose="02010600040101010101" pitchFamily="2" charset="-122"/>
              </a:rPr>
              <a:t>M.data</a:t>
            </a:r>
            <a:r>
              <a:rPr lang="en-US" altLang="zh-CN" sz="2000" b="1" dirty="0">
                <a:latin typeface="华文仿宋" panose="02010600040101010101" pitchFamily="2" charset="-122"/>
                <a:ea typeface="华文仿宋" panose="02010600040101010101" pitchFamily="2" charset="-122"/>
              </a:rPr>
              <a:t>[p].</a:t>
            </a:r>
            <a:r>
              <a:rPr lang="en-US" altLang="zh-CN" sz="2000" b="1" dirty="0" err="1">
                <a:latin typeface="华文仿宋" panose="02010600040101010101" pitchFamily="2" charset="-122"/>
                <a:ea typeface="华文仿宋" panose="02010600040101010101" pitchFamily="2" charset="-122"/>
              </a:rPr>
              <a:t>i</a:t>
            </a:r>
            <a:r>
              <a:rPr lang="en-US" altLang="zh-CN" sz="2000" b="1" dirty="0">
                <a:latin typeface="华文仿宋" panose="02010600040101010101" pitchFamily="2" charset="-122"/>
                <a:ea typeface="华文仿宋" panose="02010600040101010101" pitchFamily="2" charset="-122"/>
              </a:rPr>
              <a:t>;   </a:t>
            </a:r>
            <a:r>
              <a:rPr lang="en-US" altLang="zh-CN" sz="1800" b="1" dirty="0">
                <a:solidFill>
                  <a:srgbClr val="006600"/>
                </a:solidFill>
                <a:latin typeface="华文仿宋" panose="02010600040101010101" pitchFamily="2" charset="-122"/>
                <a:ea typeface="华文仿宋" panose="02010600040101010101" pitchFamily="2" charset="-122"/>
              </a:rPr>
              <a:t>//q</a:t>
            </a:r>
            <a:r>
              <a:rPr lang="zh-CN" altLang="en-US" sz="1800" b="1" dirty="0">
                <a:solidFill>
                  <a:srgbClr val="006600"/>
                </a:solidFill>
                <a:latin typeface="华文仿宋" panose="02010600040101010101" pitchFamily="2" charset="-122"/>
                <a:ea typeface="华文仿宋" panose="02010600040101010101" pitchFamily="2" charset="-122"/>
              </a:rPr>
              <a:t>为转置后在</a:t>
            </a:r>
            <a:r>
              <a:rPr lang="en-US" altLang="zh-CN" sz="1800" b="1" dirty="0">
                <a:solidFill>
                  <a:srgbClr val="006600"/>
                </a:solidFill>
                <a:latin typeface="华文仿宋" panose="02010600040101010101" pitchFamily="2" charset="-122"/>
                <a:ea typeface="华文仿宋" panose="02010600040101010101" pitchFamily="2" charset="-122"/>
              </a:rPr>
              <a:t>N</a:t>
            </a:r>
            <a:r>
              <a:rPr lang="zh-CN" altLang="en-US" sz="1800" b="1" dirty="0">
                <a:solidFill>
                  <a:srgbClr val="006600"/>
                </a:solidFill>
                <a:latin typeface="华文仿宋" panose="02010600040101010101" pitchFamily="2" charset="-122"/>
                <a:ea typeface="华文仿宋" panose="02010600040101010101" pitchFamily="2" charset="-122"/>
              </a:rPr>
              <a:t>中的 行号</a:t>
            </a:r>
            <a:endParaRPr lang="zh-CN" altLang="en-US" sz="2000" b="1" dirty="0">
              <a:latin typeface="华文仿宋" panose="02010600040101010101" pitchFamily="2" charset="-122"/>
              <a:ea typeface="华文仿宋" panose="02010600040101010101" pitchFamily="2" charset="-122"/>
            </a:endParaRPr>
          </a:p>
          <a:p>
            <a:pPr lvl="1" algn="l" eaLnBrk="1" hangingPunct="1">
              <a:lnSpc>
                <a:spcPts val="2800"/>
              </a:lnSpc>
            </a:pPr>
            <a:r>
              <a:rPr lang="zh-CN" altLang="en-US" sz="2000" b="1" dirty="0" smtClean="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N.data</a:t>
            </a:r>
            <a:r>
              <a:rPr lang="en-US" altLang="zh-CN" sz="2000" b="1" dirty="0">
                <a:latin typeface="华文仿宋" panose="02010600040101010101" pitchFamily="2" charset="-122"/>
                <a:ea typeface="华文仿宋" panose="02010600040101010101" pitchFamily="2" charset="-122"/>
              </a:rPr>
              <a:t>[q].v=</a:t>
            </a:r>
            <a:r>
              <a:rPr lang="en-US" altLang="zh-CN" sz="2000" b="1" dirty="0" err="1">
                <a:latin typeface="华文仿宋" panose="02010600040101010101" pitchFamily="2" charset="-122"/>
                <a:ea typeface="华文仿宋" panose="02010600040101010101" pitchFamily="2" charset="-122"/>
              </a:rPr>
              <a:t>M.data</a:t>
            </a:r>
            <a:r>
              <a:rPr lang="en-US" altLang="zh-CN" sz="2000" b="1" dirty="0">
                <a:latin typeface="华文仿宋" panose="02010600040101010101" pitchFamily="2" charset="-122"/>
                <a:ea typeface="华文仿宋" panose="02010600040101010101" pitchFamily="2" charset="-122"/>
              </a:rPr>
              <a:t>[p].v;</a:t>
            </a:r>
          </a:p>
          <a:p>
            <a:pPr lvl="1" algn="l" eaLnBrk="1" hangingPunct="1">
              <a:lnSpc>
                <a:spcPts val="2800"/>
              </a:lnSpc>
            </a:pPr>
            <a:r>
              <a:rPr lang="en-US" altLang="zh-CN" sz="2000" b="1" dirty="0" smtClean="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cpot</a:t>
            </a:r>
            <a:r>
              <a:rPr lang="en-US" altLang="zh-CN" sz="2000" b="1" dirty="0">
                <a:latin typeface="华文仿宋" panose="02010600040101010101" pitchFamily="2" charset="-122"/>
                <a:ea typeface="华文仿宋" panose="02010600040101010101" pitchFamily="2" charset="-122"/>
              </a:rPr>
              <a:t>[col]++; }              </a:t>
            </a:r>
          </a:p>
          <a:p>
            <a:pPr lvl="1" algn="l" eaLnBrk="1" hangingPunct="1">
              <a:lnSpc>
                <a:spcPts val="2800"/>
              </a:lnSpc>
            </a:pPr>
            <a:r>
              <a:rPr lang="en-US" altLang="zh-CN" sz="2000" b="1" dirty="0">
                <a:latin typeface="华文仿宋" panose="02010600040101010101" pitchFamily="2" charset="-122"/>
                <a:ea typeface="华文仿宋" panose="02010600040101010101" pitchFamily="2" charset="-122"/>
              </a:rPr>
              <a:t> }</a:t>
            </a:r>
          </a:p>
        </p:txBody>
      </p:sp>
    </p:spTree>
    <p:extLst>
      <p:ext uri="{BB962C8B-B14F-4D97-AF65-F5344CB8AC3E}">
        <p14:creationId xmlns:p14="http://schemas.microsoft.com/office/powerpoint/2010/main" val="1858783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3060">
                                            <p:txEl>
                                              <p:pRg st="0" end="0"/>
                                            </p:txEl>
                                          </p:spTgt>
                                        </p:tgtEl>
                                        <p:attrNameLst>
                                          <p:attrName>style.visibility</p:attrName>
                                        </p:attrNameLst>
                                      </p:cBhvr>
                                      <p:to>
                                        <p:strVal val="visible"/>
                                      </p:to>
                                    </p:set>
                                    <p:anim calcmode="lin" valueType="num">
                                      <p:cBhvr>
                                        <p:cTn id="7" dur="500" fill="hold"/>
                                        <p:tgtEl>
                                          <p:spTgt spid="173060">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173060">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17306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73060">
                                            <p:txEl>
                                              <p:pRg st="1" end="1"/>
                                            </p:txEl>
                                          </p:spTgt>
                                        </p:tgtEl>
                                        <p:attrNameLst>
                                          <p:attrName>style.visibility</p:attrName>
                                        </p:attrNameLst>
                                      </p:cBhvr>
                                      <p:to>
                                        <p:strVal val="visible"/>
                                      </p:to>
                                    </p:set>
                                    <p:anim calcmode="lin" valueType="num">
                                      <p:cBhvr>
                                        <p:cTn id="14" dur="500" fill="hold"/>
                                        <p:tgtEl>
                                          <p:spTgt spid="173060">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173060">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173060">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73060">
                                            <p:txEl>
                                              <p:pRg st="2" end="2"/>
                                            </p:txEl>
                                          </p:spTgt>
                                        </p:tgtEl>
                                        <p:attrNameLst>
                                          <p:attrName>style.visibility</p:attrName>
                                        </p:attrNameLst>
                                      </p:cBhvr>
                                      <p:to>
                                        <p:strVal val="visible"/>
                                      </p:to>
                                    </p:set>
                                    <p:anim calcmode="lin" valueType="num">
                                      <p:cBhvr>
                                        <p:cTn id="19" dur="500" fill="hold"/>
                                        <p:tgtEl>
                                          <p:spTgt spid="173060">
                                            <p:txEl>
                                              <p:pRg st="2" end="2"/>
                                            </p:txEl>
                                          </p:spTgt>
                                        </p:tgtEl>
                                        <p:attrNameLst>
                                          <p:attrName>ppt_w</p:attrName>
                                        </p:attrNameLst>
                                      </p:cBhvr>
                                      <p:tavLst>
                                        <p:tav tm="0">
                                          <p:val>
                                            <p:strVal val="#ppt_w*0.70"/>
                                          </p:val>
                                        </p:tav>
                                        <p:tav tm="100000">
                                          <p:val>
                                            <p:strVal val="#ppt_w"/>
                                          </p:val>
                                        </p:tav>
                                      </p:tavLst>
                                    </p:anim>
                                    <p:anim calcmode="lin" valueType="num">
                                      <p:cBhvr>
                                        <p:cTn id="20" dur="500" fill="hold"/>
                                        <p:tgtEl>
                                          <p:spTgt spid="173060">
                                            <p:txEl>
                                              <p:pRg st="2" end="2"/>
                                            </p:txEl>
                                          </p:spTgt>
                                        </p:tgtEl>
                                        <p:attrNameLst>
                                          <p:attrName>ppt_h</p:attrName>
                                        </p:attrNameLst>
                                      </p:cBhvr>
                                      <p:tavLst>
                                        <p:tav tm="0">
                                          <p:val>
                                            <p:strVal val="#ppt_h"/>
                                          </p:val>
                                        </p:tav>
                                        <p:tav tm="100000">
                                          <p:val>
                                            <p:strVal val="#ppt_h"/>
                                          </p:val>
                                        </p:tav>
                                      </p:tavLst>
                                    </p:anim>
                                    <p:animEffect transition="in" filter="fade">
                                      <p:cBhvr>
                                        <p:cTn id="21" dur="500"/>
                                        <p:tgtEl>
                                          <p:spTgt spid="173060">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73060">
                                            <p:txEl>
                                              <p:pRg st="3" end="3"/>
                                            </p:txEl>
                                          </p:spTgt>
                                        </p:tgtEl>
                                        <p:attrNameLst>
                                          <p:attrName>style.visibility</p:attrName>
                                        </p:attrNameLst>
                                      </p:cBhvr>
                                      <p:to>
                                        <p:strVal val="visible"/>
                                      </p:to>
                                    </p:set>
                                    <p:anim calcmode="lin" valueType="num">
                                      <p:cBhvr>
                                        <p:cTn id="24" dur="500" fill="hold"/>
                                        <p:tgtEl>
                                          <p:spTgt spid="173060">
                                            <p:txEl>
                                              <p:pRg st="3" end="3"/>
                                            </p:txEl>
                                          </p:spTgt>
                                        </p:tgtEl>
                                        <p:attrNameLst>
                                          <p:attrName>ppt_w</p:attrName>
                                        </p:attrNameLst>
                                      </p:cBhvr>
                                      <p:tavLst>
                                        <p:tav tm="0">
                                          <p:val>
                                            <p:strVal val="#ppt_w*0.70"/>
                                          </p:val>
                                        </p:tav>
                                        <p:tav tm="100000">
                                          <p:val>
                                            <p:strVal val="#ppt_w"/>
                                          </p:val>
                                        </p:tav>
                                      </p:tavLst>
                                    </p:anim>
                                    <p:anim calcmode="lin" valueType="num">
                                      <p:cBhvr>
                                        <p:cTn id="25" dur="500" fill="hold"/>
                                        <p:tgtEl>
                                          <p:spTgt spid="173060">
                                            <p:txEl>
                                              <p:pRg st="3" end="3"/>
                                            </p:txEl>
                                          </p:spTgt>
                                        </p:tgtEl>
                                        <p:attrNameLst>
                                          <p:attrName>ppt_h</p:attrName>
                                        </p:attrNameLst>
                                      </p:cBhvr>
                                      <p:tavLst>
                                        <p:tav tm="0">
                                          <p:val>
                                            <p:strVal val="#ppt_h"/>
                                          </p:val>
                                        </p:tav>
                                        <p:tav tm="100000">
                                          <p:val>
                                            <p:strVal val="#ppt_h"/>
                                          </p:val>
                                        </p:tav>
                                      </p:tavLst>
                                    </p:anim>
                                    <p:animEffect transition="in" filter="fade">
                                      <p:cBhvr>
                                        <p:cTn id="26" dur="500"/>
                                        <p:tgtEl>
                                          <p:spTgt spid="173060">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73060">
                                            <p:txEl>
                                              <p:pRg st="4" end="4"/>
                                            </p:txEl>
                                          </p:spTgt>
                                        </p:tgtEl>
                                        <p:attrNameLst>
                                          <p:attrName>style.visibility</p:attrName>
                                        </p:attrNameLst>
                                      </p:cBhvr>
                                      <p:to>
                                        <p:strVal val="visible"/>
                                      </p:to>
                                    </p:set>
                                    <p:anim calcmode="lin" valueType="num">
                                      <p:cBhvr>
                                        <p:cTn id="29" dur="500" fill="hold"/>
                                        <p:tgtEl>
                                          <p:spTgt spid="173060">
                                            <p:txEl>
                                              <p:pRg st="4" end="4"/>
                                            </p:txEl>
                                          </p:spTgt>
                                        </p:tgtEl>
                                        <p:attrNameLst>
                                          <p:attrName>ppt_w</p:attrName>
                                        </p:attrNameLst>
                                      </p:cBhvr>
                                      <p:tavLst>
                                        <p:tav tm="0">
                                          <p:val>
                                            <p:strVal val="#ppt_w*0.70"/>
                                          </p:val>
                                        </p:tav>
                                        <p:tav tm="100000">
                                          <p:val>
                                            <p:strVal val="#ppt_w"/>
                                          </p:val>
                                        </p:tav>
                                      </p:tavLst>
                                    </p:anim>
                                    <p:anim calcmode="lin" valueType="num">
                                      <p:cBhvr>
                                        <p:cTn id="30" dur="500" fill="hold"/>
                                        <p:tgtEl>
                                          <p:spTgt spid="173060">
                                            <p:txEl>
                                              <p:pRg st="4" end="4"/>
                                            </p:txEl>
                                          </p:spTgt>
                                        </p:tgtEl>
                                        <p:attrNameLst>
                                          <p:attrName>ppt_h</p:attrName>
                                        </p:attrNameLst>
                                      </p:cBhvr>
                                      <p:tavLst>
                                        <p:tav tm="0">
                                          <p:val>
                                            <p:strVal val="#ppt_h"/>
                                          </p:val>
                                        </p:tav>
                                        <p:tav tm="100000">
                                          <p:val>
                                            <p:strVal val="#ppt_h"/>
                                          </p:val>
                                        </p:tav>
                                      </p:tavLst>
                                    </p:anim>
                                    <p:animEffect transition="in" filter="fade">
                                      <p:cBhvr>
                                        <p:cTn id="31" dur="500"/>
                                        <p:tgtEl>
                                          <p:spTgt spid="173060">
                                            <p:txEl>
                                              <p:pRg st="4" end="4"/>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73060">
                                            <p:txEl>
                                              <p:pRg st="5" end="5"/>
                                            </p:txEl>
                                          </p:spTgt>
                                        </p:tgtEl>
                                        <p:attrNameLst>
                                          <p:attrName>style.visibility</p:attrName>
                                        </p:attrNameLst>
                                      </p:cBhvr>
                                      <p:to>
                                        <p:strVal val="visible"/>
                                      </p:to>
                                    </p:set>
                                    <p:anim calcmode="lin" valueType="num">
                                      <p:cBhvr>
                                        <p:cTn id="34" dur="500" fill="hold"/>
                                        <p:tgtEl>
                                          <p:spTgt spid="173060">
                                            <p:txEl>
                                              <p:pRg st="5" end="5"/>
                                            </p:txEl>
                                          </p:spTgt>
                                        </p:tgtEl>
                                        <p:attrNameLst>
                                          <p:attrName>ppt_w</p:attrName>
                                        </p:attrNameLst>
                                      </p:cBhvr>
                                      <p:tavLst>
                                        <p:tav tm="0">
                                          <p:val>
                                            <p:strVal val="#ppt_w*0.70"/>
                                          </p:val>
                                        </p:tav>
                                        <p:tav tm="100000">
                                          <p:val>
                                            <p:strVal val="#ppt_w"/>
                                          </p:val>
                                        </p:tav>
                                      </p:tavLst>
                                    </p:anim>
                                    <p:anim calcmode="lin" valueType="num">
                                      <p:cBhvr>
                                        <p:cTn id="35" dur="500" fill="hold"/>
                                        <p:tgtEl>
                                          <p:spTgt spid="173060">
                                            <p:txEl>
                                              <p:pRg st="5" end="5"/>
                                            </p:txEl>
                                          </p:spTgt>
                                        </p:tgtEl>
                                        <p:attrNameLst>
                                          <p:attrName>ppt_h</p:attrName>
                                        </p:attrNameLst>
                                      </p:cBhvr>
                                      <p:tavLst>
                                        <p:tav tm="0">
                                          <p:val>
                                            <p:strVal val="#ppt_h"/>
                                          </p:val>
                                        </p:tav>
                                        <p:tav tm="100000">
                                          <p:val>
                                            <p:strVal val="#ppt_h"/>
                                          </p:val>
                                        </p:tav>
                                      </p:tavLst>
                                    </p:anim>
                                    <p:animEffect transition="in" filter="fade">
                                      <p:cBhvr>
                                        <p:cTn id="36" dur="500"/>
                                        <p:tgtEl>
                                          <p:spTgt spid="173060">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173060">
                                            <p:txEl>
                                              <p:pRg st="6" end="6"/>
                                            </p:txEl>
                                          </p:spTgt>
                                        </p:tgtEl>
                                        <p:attrNameLst>
                                          <p:attrName>style.visibility</p:attrName>
                                        </p:attrNameLst>
                                      </p:cBhvr>
                                      <p:to>
                                        <p:strVal val="visible"/>
                                      </p:to>
                                    </p:set>
                                    <p:anim calcmode="lin" valueType="num">
                                      <p:cBhvr>
                                        <p:cTn id="41" dur="500" fill="hold"/>
                                        <p:tgtEl>
                                          <p:spTgt spid="173060">
                                            <p:txEl>
                                              <p:pRg st="6" end="6"/>
                                            </p:txEl>
                                          </p:spTgt>
                                        </p:tgtEl>
                                        <p:attrNameLst>
                                          <p:attrName>ppt_w</p:attrName>
                                        </p:attrNameLst>
                                      </p:cBhvr>
                                      <p:tavLst>
                                        <p:tav tm="0">
                                          <p:val>
                                            <p:strVal val="#ppt_w*0.70"/>
                                          </p:val>
                                        </p:tav>
                                        <p:tav tm="100000">
                                          <p:val>
                                            <p:strVal val="#ppt_w"/>
                                          </p:val>
                                        </p:tav>
                                      </p:tavLst>
                                    </p:anim>
                                    <p:anim calcmode="lin" valueType="num">
                                      <p:cBhvr>
                                        <p:cTn id="42" dur="500" fill="hold"/>
                                        <p:tgtEl>
                                          <p:spTgt spid="173060">
                                            <p:txEl>
                                              <p:pRg st="6" end="6"/>
                                            </p:txEl>
                                          </p:spTgt>
                                        </p:tgtEl>
                                        <p:attrNameLst>
                                          <p:attrName>ppt_h</p:attrName>
                                        </p:attrNameLst>
                                      </p:cBhvr>
                                      <p:tavLst>
                                        <p:tav tm="0">
                                          <p:val>
                                            <p:strVal val="#ppt_h"/>
                                          </p:val>
                                        </p:tav>
                                        <p:tav tm="100000">
                                          <p:val>
                                            <p:strVal val="#ppt_h"/>
                                          </p:val>
                                        </p:tav>
                                      </p:tavLst>
                                    </p:anim>
                                    <p:animEffect transition="in" filter="fade">
                                      <p:cBhvr>
                                        <p:cTn id="43" dur="500"/>
                                        <p:tgtEl>
                                          <p:spTgt spid="173060">
                                            <p:txEl>
                                              <p:pRg st="6" end="6"/>
                                            </p:txEl>
                                          </p:spTgt>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173060">
                                            <p:txEl>
                                              <p:pRg st="7" end="7"/>
                                            </p:txEl>
                                          </p:spTgt>
                                        </p:tgtEl>
                                        <p:attrNameLst>
                                          <p:attrName>style.visibility</p:attrName>
                                        </p:attrNameLst>
                                      </p:cBhvr>
                                      <p:to>
                                        <p:strVal val="visible"/>
                                      </p:to>
                                    </p:set>
                                    <p:anim calcmode="lin" valueType="num">
                                      <p:cBhvr>
                                        <p:cTn id="46" dur="500" fill="hold"/>
                                        <p:tgtEl>
                                          <p:spTgt spid="173060">
                                            <p:txEl>
                                              <p:pRg st="7" end="7"/>
                                            </p:txEl>
                                          </p:spTgt>
                                        </p:tgtEl>
                                        <p:attrNameLst>
                                          <p:attrName>ppt_w</p:attrName>
                                        </p:attrNameLst>
                                      </p:cBhvr>
                                      <p:tavLst>
                                        <p:tav tm="0">
                                          <p:val>
                                            <p:strVal val="#ppt_w*0.70"/>
                                          </p:val>
                                        </p:tav>
                                        <p:tav tm="100000">
                                          <p:val>
                                            <p:strVal val="#ppt_w"/>
                                          </p:val>
                                        </p:tav>
                                      </p:tavLst>
                                    </p:anim>
                                    <p:anim calcmode="lin" valueType="num">
                                      <p:cBhvr>
                                        <p:cTn id="47" dur="500" fill="hold"/>
                                        <p:tgtEl>
                                          <p:spTgt spid="173060">
                                            <p:txEl>
                                              <p:pRg st="7" end="7"/>
                                            </p:txEl>
                                          </p:spTgt>
                                        </p:tgtEl>
                                        <p:attrNameLst>
                                          <p:attrName>ppt_h</p:attrName>
                                        </p:attrNameLst>
                                      </p:cBhvr>
                                      <p:tavLst>
                                        <p:tav tm="0">
                                          <p:val>
                                            <p:strVal val="#ppt_h"/>
                                          </p:val>
                                        </p:tav>
                                        <p:tav tm="100000">
                                          <p:val>
                                            <p:strVal val="#ppt_h"/>
                                          </p:val>
                                        </p:tav>
                                      </p:tavLst>
                                    </p:anim>
                                    <p:animEffect transition="in" filter="fade">
                                      <p:cBhvr>
                                        <p:cTn id="48" dur="500"/>
                                        <p:tgtEl>
                                          <p:spTgt spid="173060">
                                            <p:txEl>
                                              <p:pRg st="7" end="7"/>
                                            </p:txEl>
                                          </p:spTgt>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173060">
                                            <p:txEl>
                                              <p:pRg st="8" end="8"/>
                                            </p:txEl>
                                          </p:spTgt>
                                        </p:tgtEl>
                                        <p:attrNameLst>
                                          <p:attrName>style.visibility</p:attrName>
                                        </p:attrNameLst>
                                      </p:cBhvr>
                                      <p:to>
                                        <p:strVal val="visible"/>
                                      </p:to>
                                    </p:set>
                                    <p:anim calcmode="lin" valueType="num">
                                      <p:cBhvr>
                                        <p:cTn id="51" dur="500" fill="hold"/>
                                        <p:tgtEl>
                                          <p:spTgt spid="173060">
                                            <p:txEl>
                                              <p:pRg st="8" end="8"/>
                                            </p:txEl>
                                          </p:spTgt>
                                        </p:tgtEl>
                                        <p:attrNameLst>
                                          <p:attrName>ppt_w</p:attrName>
                                        </p:attrNameLst>
                                      </p:cBhvr>
                                      <p:tavLst>
                                        <p:tav tm="0">
                                          <p:val>
                                            <p:strVal val="#ppt_w*0.70"/>
                                          </p:val>
                                        </p:tav>
                                        <p:tav tm="100000">
                                          <p:val>
                                            <p:strVal val="#ppt_w"/>
                                          </p:val>
                                        </p:tav>
                                      </p:tavLst>
                                    </p:anim>
                                    <p:anim calcmode="lin" valueType="num">
                                      <p:cBhvr>
                                        <p:cTn id="52" dur="500" fill="hold"/>
                                        <p:tgtEl>
                                          <p:spTgt spid="173060">
                                            <p:txEl>
                                              <p:pRg st="8" end="8"/>
                                            </p:txEl>
                                          </p:spTgt>
                                        </p:tgtEl>
                                        <p:attrNameLst>
                                          <p:attrName>ppt_h</p:attrName>
                                        </p:attrNameLst>
                                      </p:cBhvr>
                                      <p:tavLst>
                                        <p:tav tm="0">
                                          <p:val>
                                            <p:strVal val="#ppt_h"/>
                                          </p:val>
                                        </p:tav>
                                        <p:tav tm="100000">
                                          <p:val>
                                            <p:strVal val="#ppt_h"/>
                                          </p:val>
                                        </p:tav>
                                      </p:tavLst>
                                    </p:anim>
                                    <p:animEffect transition="in" filter="fade">
                                      <p:cBhvr>
                                        <p:cTn id="53" dur="500"/>
                                        <p:tgtEl>
                                          <p:spTgt spid="173060">
                                            <p:txEl>
                                              <p:pRg st="8" end="8"/>
                                            </p:txEl>
                                          </p:spTgt>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73060">
                                            <p:txEl>
                                              <p:pRg st="9" end="9"/>
                                            </p:txEl>
                                          </p:spTgt>
                                        </p:tgtEl>
                                        <p:attrNameLst>
                                          <p:attrName>style.visibility</p:attrName>
                                        </p:attrNameLst>
                                      </p:cBhvr>
                                      <p:to>
                                        <p:strVal val="visible"/>
                                      </p:to>
                                    </p:set>
                                    <p:anim calcmode="lin" valueType="num">
                                      <p:cBhvr>
                                        <p:cTn id="56" dur="500" fill="hold"/>
                                        <p:tgtEl>
                                          <p:spTgt spid="173060">
                                            <p:txEl>
                                              <p:pRg st="9" end="9"/>
                                            </p:txEl>
                                          </p:spTgt>
                                        </p:tgtEl>
                                        <p:attrNameLst>
                                          <p:attrName>ppt_w</p:attrName>
                                        </p:attrNameLst>
                                      </p:cBhvr>
                                      <p:tavLst>
                                        <p:tav tm="0">
                                          <p:val>
                                            <p:strVal val="#ppt_w*0.70"/>
                                          </p:val>
                                        </p:tav>
                                        <p:tav tm="100000">
                                          <p:val>
                                            <p:strVal val="#ppt_w"/>
                                          </p:val>
                                        </p:tav>
                                      </p:tavLst>
                                    </p:anim>
                                    <p:anim calcmode="lin" valueType="num">
                                      <p:cBhvr>
                                        <p:cTn id="57" dur="500" fill="hold"/>
                                        <p:tgtEl>
                                          <p:spTgt spid="173060">
                                            <p:txEl>
                                              <p:pRg st="9" end="9"/>
                                            </p:txEl>
                                          </p:spTgt>
                                        </p:tgtEl>
                                        <p:attrNameLst>
                                          <p:attrName>ppt_h</p:attrName>
                                        </p:attrNameLst>
                                      </p:cBhvr>
                                      <p:tavLst>
                                        <p:tav tm="0">
                                          <p:val>
                                            <p:strVal val="#ppt_h"/>
                                          </p:val>
                                        </p:tav>
                                        <p:tav tm="100000">
                                          <p:val>
                                            <p:strVal val="#ppt_h"/>
                                          </p:val>
                                        </p:tav>
                                      </p:tavLst>
                                    </p:anim>
                                    <p:animEffect transition="in" filter="fade">
                                      <p:cBhvr>
                                        <p:cTn id="58" dur="500"/>
                                        <p:tgtEl>
                                          <p:spTgt spid="173060">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73060">
                                            <p:txEl>
                                              <p:pRg st="10" end="10"/>
                                            </p:txEl>
                                          </p:spTgt>
                                        </p:tgtEl>
                                        <p:attrNameLst>
                                          <p:attrName>style.visibility</p:attrName>
                                        </p:attrNameLst>
                                      </p:cBhvr>
                                      <p:to>
                                        <p:strVal val="visible"/>
                                      </p:to>
                                    </p:set>
                                    <p:anim calcmode="lin" valueType="num">
                                      <p:cBhvr>
                                        <p:cTn id="63" dur="500" fill="hold"/>
                                        <p:tgtEl>
                                          <p:spTgt spid="173060">
                                            <p:txEl>
                                              <p:pRg st="10" end="10"/>
                                            </p:txEl>
                                          </p:spTgt>
                                        </p:tgtEl>
                                        <p:attrNameLst>
                                          <p:attrName>ppt_w</p:attrName>
                                        </p:attrNameLst>
                                      </p:cBhvr>
                                      <p:tavLst>
                                        <p:tav tm="0">
                                          <p:val>
                                            <p:strVal val="#ppt_w*0.70"/>
                                          </p:val>
                                        </p:tav>
                                        <p:tav tm="100000">
                                          <p:val>
                                            <p:strVal val="#ppt_w"/>
                                          </p:val>
                                        </p:tav>
                                      </p:tavLst>
                                    </p:anim>
                                    <p:anim calcmode="lin" valueType="num">
                                      <p:cBhvr>
                                        <p:cTn id="64" dur="500" fill="hold"/>
                                        <p:tgtEl>
                                          <p:spTgt spid="173060">
                                            <p:txEl>
                                              <p:pRg st="10" end="10"/>
                                            </p:txEl>
                                          </p:spTgt>
                                        </p:tgtEl>
                                        <p:attrNameLst>
                                          <p:attrName>ppt_h</p:attrName>
                                        </p:attrNameLst>
                                      </p:cBhvr>
                                      <p:tavLst>
                                        <p:tav tm="0">
                                          <p:val>
                                            <p:strVal val="#ppt_h"/>
                                          </p:val>
                                        </p:tav>
                                        <p:tav tm="100000">
                                          <p:val>
                                            <p:strVal val="#ppt_h"/>
                                          </p:val>
                                        </p:tav>
                                      </p:tavLst>
                                    </p:anim>
                                    <p:animEffect transition="in" filter="fade">
                                      <p:cBhvr>
                                        <p:cTn id="65" dur="500"/>
                                        <p:tgtEl>
                                          <p:spTgt spid="173060">
                                            <p:txEl>
                                              <p:pRg st="10" end="10"/>
                                            </p:txEl>
                                          </p:spTgt>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173060">
                                            <p:txEl>
                                              <p:pRg st="11" end="11"/>
                                            </p:txEl>
                                          </p:spTgt>
                                        </p:tgtEl>
                                        <p:attrNameLst>
                                          <p:attrName>style.visibility</p:attrName>
                                        </p:attrNameLst>
                                      </p:cBhvr>
                                      <p:to>
                                        <p:strVal val="visible"/>
                                      </p:to>
                                    </p:set>
                                    <p:anim calcmode="lin" valueType="num">
                                      <p:cBhvr>
                                        <p:cTn id="68" dur="500" fill="hold"/>
                                        <p:tgtEl>
                                          <p:spTgt spid="173060">
                                            <p:txEl>
                                              <p:pRg st="11" end="11"/>
                                            </p:txEl>
                                          </p:spTgt>
                                        </p:tgtEl>
                                        <p:attrNameLst>
                                          <p:attrName>ppt_w</p:attrName>
                                        </p:attrNameLst>
                                      </p:cBhvr>
                                      <p:tavLst>
                                        <p:tav tm="0">
                                          <p:val>
                                            <p:strVal val="#ppt_w*0.70"/>
                                          </p:val>
                                        </p:tav>
                                        <p:tav tm="100000">
                                          <p:val>
                                            <p:strVal val="#ppt_w"/>
                                          </p:val>
                                        </p:tav>
                                      </p:tavLst>
                                    </p:anim>
                                    <p:anim calcmode="lin" valueType="num">
                                      <p:cBhvr>
                                        <p:cTn id="69" dur="500" fill="hold"/>
                                        <p:tgtEl>
                                          <p:spTgt spid="173060">
                                            <p:txEl>
                                              <p:pRg st="11" end="11"/>
                                            </p:txEl>
                                          </p:spTgt>
                                        </p:tgtEl>
                                        <p:attrNameLst>
                                          <p:attrName>ppt_h</p:attrName>
                                        </p:attrNameLst>
                                      </p:cBhvr>
                                      <p:tavLst>
                                        <p:tav tm="0">
                                          <p:val>
                                            <p:strVal val="#ppt_h"/>
                                          </p:val>
                                        </p:tav>
                                        <p:tav tm="100000">
                                          <p:val>
                                            <p:strVal val="#ppt_h"/>
                                          </p:val>
                                        </p:tav>
                                      </p:tavLst>
                                    </p:anim>
                                    <p:animEffect transition="in" filter="fade">
                                      <p:cBhvr>
                                        <p:cTn id="70" dur="500"/>
                                        <p:tgtEl>
                                          <p:spTgt spid="173060">
                                            <p:txEl>
                                              <p:pRg st="11" end="11"/>
                                            </p:txEl>
                                          </p:spTgt>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173060">
                                            <p:txEl>
                                              <p:pRg st="12" end="12"/>
                                            </p:txEl>
                                          </p:spTgt>
                                        </p:tgtEl>
                                        <p:attrNameLst>
                                          <p:attrName>style.visibility</p:attrName>
                                        </p:attrNameLst>
                                      </p:cBhvr>
                                      <p:to>
                                        <p:strVal val="visible"/>
                                      </p:to>
                                    </p:set>
                                    <p:anim calcmode="lin" valueType="num">
                                      <p:cBhvr>
                                        <p:cTn id="73" dur="500" fill="hold"/>
                                        <p:tgtEl>
                                          <p:spTgt spid="173060">
                                            <p:txEl>
                                              <p:pRg st="12" end="12"/>
                                            </p:txEl>
                                          </p:spTgt>
                                        </p:tgtEl>
                                        <p:attrNameLst>
                                          <p:attrName>ppt_w</p:attrName>
                                        </p:attrNameLst>
                                      </p:cBhvr>
                                      <p:tavLst>
                                        <p:tav tm="0">
                                          <p:val>
                                            <p:strVal val="#ppt_w*0.70"/>
                                          </p:val>
                                        </p:tav>
                                        <p:tav tm="100000">
                                          <p:val>
                                            <p:strVal val="#ppt_w"/>
                                          </p:val>
                                        </p:tav>
                                      </p:tavLst>
                                    </p:anim>
                                    <p:anim calcmode="lin" valueType="num">
                                      <p:cBhvr>
                                        <p:cTn id="74" dur="500" fill="hold"/>
                                        <p:tgtEl>
                                          <p:spTgt spid="173060">
                                            <p:txEl>
                                              <p:pRg st="12" end="12"/>
                                            </p:txEl>
                                          </p:spTgt>
                                        </p:tgtEl>
                                        <p:attrNameLst>
                                          <p:attrName>ppt_h</p:attrName>
                                        </p:attrNameLst>
                                      </p:cBhvr>
                                      <p:tavLst>
                                        <p:tav tm="0">
                                          <p:val>
                                            <p:strVal val="#ppt_h"/>
                                          </p:val>
                                        </p:tav>
                                        <p:tav tm="100000">
                                          <p:val>
                                            <p:strVal val="#ppt_h"/>
                                          </p:val>
                                        </p:tav>
                                      </p:tavLst>
                                    </p:anim>
                                    <p:animEffect transition="in" filter="fade">
                                      <p:cBhvr>
                                        <p:cTn id="75" dur="500"/>
                                        <p:tgtEl>
                                          <p:spTgt spid="173060">
                                            <p:txEl>
                                              <p:pRg st="12" end="12"/>
                                            </p:txEl>
                                          </p:spTgt>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173060">
                                            <p:txEl>
                                              <p:pRg st="13" end="13"/>
                                            </p:txEl>
                                          </p:spTgt>
                                        </p:tgtEl>
                                        <p:attrNameLst>
                                          <p:attrName>style.visibility</p:attrName>
                                        </p:attrNameLst>
                                      </p:cBhvr>
                                      <p:to>
                                        <p:strVal val="visible"/>
                                      </p:to>
                                    </p:set>
                                    <p:anim calcmode="lin" valueType="num">
                                      <p:cBhvr>
                                        <p:cTn id="78" dur="500" fill="hold"/>
                                        <p:tgtEl>
                                          <p:spTgt spid="173060">
                                            <p:txEl>
                                              <p:pRg st="13" end="13"/>
                                            </p:txEl>
                                          </p:spTgt>
                                        </p:tgtEl>
                                        <p:attrNameLst>
                                          <p:attrName>ppt_w</p:attrName>
                                        </p:attrNameLst>
                                      </p:cBhvr>
                                      <p:tavLst>
                                        <p:tav tm="0">
                                          <p:val>
                                            <p:strVal val="#ppt_w*0.70"/>
                                          </p:val>
                                        </p:tav>
                                        <p:tav tm="100000">
                                          <p:val>
                                            <p:strVal val="#ppt_w"/>
                                          </p:val>
                                        </p:tav>
                                      </p:tavLst>
                                    </p:anim>
                                    <p:anim calcmode="lin" valueType="num">
                                      <p:cBhvr>
                                        <p:cTn id="79" dur="500" fill="hold"/>
                                        <p:tgtEl>
                                          <p:spTgt spid="173060">
                                            <p:txEl>
                                              <p:pRg st="13" end="13"/>
                                            </p:txEl>
                                          </p:spTgt>
                                        </p:tgtEl>
                                        <p:attrNameLst>
                                          <p:attrName>ppt_h</p:attrName>
                                        </p:attrNameLst>
                                      </p:cBhvr>
                                      <p:tavLst>
                                        <p:tav tm="0">
                                          <p:val>
                                            <p:strVal val="#ppt_h"/>
                                          </p:val>
                                        </p:tav>
                                        <p:tav tm="100000">
                                          <p:val>
                                            <p:strVal val="#ppt_h"/>
                                          </p:val>
                                        </p:tav>
                                      </p:tavLst>
                                    </p:anim>
                                    <p:animEffect transition="in" filter="fade">
                                      <p:cBhvr>
                                        <p:cTn id="80" dur="500"/>
                                        <p:tgtEl>
                                          <p:spTgt spid="173060">
                                            <p:txEl>
                                              <p:pRg st="13" end="13"/>
                                            </p:txEl>
                                          </p:spTgt>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173060">
                                            <p:txEl>
                                              <p:pRg st="14" end="14"/>
                                            </p:txEl>
                                          </p:spTgt>
                                        </p:tgtEl>
                                        <p:attrNameLst>
                                          <p:attrName>style.visibility</p:attrName>
                                        </p:attrNameLst>
                                      </p:cBhvr>
                                      <p:to>
                                        <p:strVal val="visible"/>
                                      </p:to>
                                    </p:set>
                                    <p:anim calcmode="lin" valueType="num">
                                      <p:cBhvr>
                                        <p:cTn id="83" dur="500" fill="hold"/>
                                        <p:tgtEl>
                                          <p:spTgt spid="173060">
                                            <p:txEl>
                                              <p:pRg st="14" end="14"/>
                                            </p:txEl>
                                          </p:spTgt>
                                        </p:tgtEl>
                                        <p:attrNameLst>
                                          <p:attrName>ppt_w</p:attrName>
                                        </p:attrNameLst>
                                      </p:cBhvr>
                                      <p:tavLst>
                                        <p:tav tm="0">
                                          <p:val>
                                            <p:strVal val="#ppt_w*0.70"/>
                                          </p:val>
                                        </p:tav>
                                        <p:tav tm="100000">
                                          <p:val>
                                            <p:strVal val="#ppt_w"/>
                                          </p:val>
                                        </p:tav>
                                      </p:tavLst>
                                    </p:anim>
                                    <p:anim calcmode="lin" valueType="num">
                                      <p:cBhvr>
                                        <p:cTn id="84" dur="500" fill="hold"/>
                                        <p:tgtEl>
                                          <p:spTgt spid="173060">
                                            <p:txEl>
                                              <p:pRg st="14" end="14"/>
                                            </p:txEl>
                                          </p:spTgt>
                                        </p:tgtEl>
                                        <p:attrNameLst>
                                          <p:attrName>ppt_h</p:attrName>
                                        </p:attrNameLst>
                                      </p:cBhvr>
                                      <p:tavLst>
                                        <p:tav tm="0">
                                          <p:val>
                                            <p:strVal val="#ppt_h"/>
                                          </p:val>
                                        </p:tav>
                                        <p:tav tm="100000">
                                          <p:val>
                                            <p:strVal val="#ppt_h"/>
                                          </p:val>
                                        </p:tav>
                                      </p:tavLst>
                                    </p:anim>
                                    <p:animEffect transition="in" filter="fade">
                                      <p:cBhvr>
                                        <p:cTn id="85" dur="500"/>
                                        <p:tgtEl>
                                          <p:spTgt spid="173060">
                                            <p:txEl>
                                              <p:pRg st="14" end="14"/>
                                            </p:txEl>
                                          </p:spTgt>
                                        </p:tgtEl>
                                      </p:cBhvr>
                                    </p:animEffect>
                                  </p:childTnLst>
                                </p:cTn>
                              </p:par>
                              <p:par>
                                <p:cTn id="86" presetID="55" presetClass="entr" presetSubtype="0" fill="hold" grpId="0" nodeType="withEffect">
                                  <p:stCondLst>
                                    <p:cond delay="0"/>
                                  </p:stCondLst>
                                  <p:childTnLst>
                                    <p:set>
                                      <p:cBhvr>
                                        <p:cTn id="87" dur="1" fill="hold">
                                          <p:stCondLst>
                                            <p:cond delay="0"/>
                                          </p:stCondLst>
                                        </p:cTn>
                                        <p:tgtEl>
                                          <p:spTgt spid="173060">
                                            <p:txEl>
                                              <p:pRg st="15" end="15"/>
                                            </p:txEl>
                                          </p:spTgt>
                                        </p:tgtEl>
                                        <p:attrNameLst>
                                          <p:attrName>style.visibility</p:attrName>
                                        </p:attrNameLst>
                                      </p:cBhvr>
                                      <p:to>
                                        <p:strVal val="visible"/>
                                      </p:to>
                                    </p:set>
                                    <p:anim calcmode="lin" valueType="num">
                                      <p:cBhvr>
                                        <p:cTn id="88" dur="500" fill="hold"/>
                                        <p:tgtEl>
                                          <p:spTgt spid="173060">
                                            <p:txEl>
                                              <p:pRg st="15" end="15"/>
                                            </p:txEl>
                                          </p:spTgt>
                                        </p:tgtEl>
                                        <p:attrNameLst>
                                          <p:attrName>ppt_w</p:attrName>
                                        </p:attrNameLst>
                                      </p:cBhvr>
                                      <p:tavLst>
                                        <p:tav tm="0">
                                          <p:val>
                                            <p:strVal val="#ppt_w*0.70"/>
                                          </p:val>
                                        </p:tav>
                                        <p:tav tm="100000">
                                          <p:val>
                                            <p:strVal val="#ppt_w"/>
                                          </p:val>
                                        </p:tav>
                                      </p:tavLst>
                                    </p:anim>
                                    <p:anim calcmode="lin" valueType="num">
                                      <p:cBhvr>
                                        <p:cTn id="89" dur="500" fill="hold"/>
                                        <p:tgtEl>
                                          <p:spTgt spid="173060">
                                            <p:txEl>
                                              <p:pRg st="15" end="15"/>
                                            </p:txEl>
                                          </p:spTgt>
                                        </p:tgtEl>
                                        <p:attrNameLst>
                                          <p:attrName>ppt_h</p:attrName>
                                        </p:attrNameLst>
                                      </p:cBhvr>
                                      <p:tavLst>
                                        <p:tav tm="0">
                                          <p:val>
                                            <p:strVal val="#ppt_h"/>
                                          </p:val>
                                        </p:tav>
                                        <p:tav tm="100000">
                                          <p:val>
                                            <p:strVal val="#ppt_h"/>
                                          </p:val>
                                        </p:tav>
                                      </p:tavLst>
                                    </p:anim>
                                    <p:animEffect transition="in" filter="fade">
                                      <p:cBhvr>
                                        <p:cTn id="90" dur="500"/>
                                        <p:tgtEl>
                                          <p:spTgt spid="173060">
                                            <p:txEl>
                                              <p:pRg st="15" end="15"/>
                                            </p:txEl>
                                          </p:spTgt>
                                        </p:tgtEl>
                                      </p:cBhvr>
                                    </p:animEffect>
                                  </p:childTnLst>
                                </p:cTn>
                              </p:par>
                              <p:par>
                                <p:cTn id="91" presetID="55" presetClass="entr" presetSubtype="0" fill="hold" grpId="0" nodeType="withEffect">
                                  <p:stCondLst>
                                    <p:cond delay="0"/>
                                  </p:stCondLst>
                                  <p:childTnLst>
                                    <p:set>
                                      <p:cBhvr>
                                        <p:cTn id="92" dur="1" fill="hold">
                                          <p:stCondLst>
                                            <p:cond delay="0"/>
                                          </p:stCondLst>
                                        </p:cTn>
                                        <p:tgtEl>
                                          <p:spTgt spid="173060">
                                            <p:txEl>
                                              <p:pRg st="16" end="16"/>
                                            </p:txEl>
                                          </p:spTgt>
                                        </p:tgtEl>
                                        <p:attrNameLst>
                                          <p:attrName>style.visibility</p:attrName>
                                        </p:attrNameLst>
                                      </p:cBhvr>
                                      <p:to>
                                        <p:strVal val="visible"/>
                                      </p:to>
                                    </p:set>
                                    <p:anim calcmode="lin" valueType="num">
                                      <p:cBhvr>
                                        <p:cTn id="93" dur="500" fill="hold"/>
                                        <p:tgtEl>
                                          <p:spTgt spid="173060">
                                            <p:txEl>
                                              <p:pRg st="16" end="16"/>
                                            </p:txEl>
                                          </p:spTgt>
                                        </p:tgtEl>
                                        <p:attrNameLst>
                                          <p:attrName>ppt_w</p:attrName>
                                        </p:attrNameLst>
                                      </p:cBhvr>
                                      <p:tavLst>
                                        <p:tav tm="0">
                                          <p:val>
                                            <p:strVal val="#ppt_w*0.70"/>
                                          </p:val>
                                        </p:tav>
                                        <p:tav tm="100000">
                                          <p:val>
                                            <p:strVal val="#ppt_w"/>
                                          </p:val>
                                        </p:tav>
                                      </p:tavLst>
                                    </p:anim>
                                    <p:anim calcmode="lin" valueType="num">
                                      <p:cBhvr>
                                        <p:cTn id="94" dur="500" fill="hold"/>
                                        <p:tgtEl>
                                          <p:spTgt spid="173060">
                                            <p:txEl>
                                              <p:pRg st="16" end="16"/>
                                            </p:txEl>
                                          </p:spTgt>
                                        </p:tgtEl>
                                        <p:attrNameLst>
                                          <p:attrName>ppt_h</p:attrName>
                                        </p:attrNameLst>
                                      </p:cBhvr>
                                      <p:tavLst>
                                        <p:tav tm="0">
                                          <p:val>
                                            <p:strVal val="#ppt_h"/>
                                          </p:val>
                                        </p:tav>
                                        <p:tav tm="100000">
                                          <p:val>
                                            <p:strVal val="#ppt_h"/>
                                          </p:val>
                                        </p:tav>
                                      </p:tavLst>
                                    </p:anim>
                                    <p:animEffect transition="in" filter="fade">
                                      <p:cBhvr>
                                        <p:cTn id="95" dur="500"/>
                                        <p:tgtEl>
                                          <p:spTgt spid="17306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393107" y="170249"/>
            <a:ext cx="861416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时间</a:t>
            </a:r>
            <a:r>
              <a:rPr lang="zh-CN" altLang="en-US" dirty="0"/>
              <a:t>复杂度：</a:t>
            </a:r>
          </a:p>
        </p:txBody>
      </p:sp>
      <p:sp>
        <p:nvSpPr>
          <p:cNvPr id="174083" name="Text Box 3"/>
          <p:cNvSpPr txBox="1">
            <a:spLocks noChangeArrowheads="1"/>
          </p:cNvSpPr>
          <p:nvPr/>
        </p:nvSpPr>
        <p:spPr bwMode="auto">
          <a:xfrm>
            <a:off x="1303218" y="4652977"/>
            <a:ext cx="65453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80"/>
                </a:solidFill>
                <a:latin typeface="华文仿宋" panose="02010600040101010101" pitchFamily="2" charset="-122"/>
                <a:ea typeface="华文仿宋" panose="02010600040101010101" pitchFamily="2" charset="-122"/>
              </a:rPr>
              <a:t>时间复杂度为</a:t>
            </a:r>
            <a:r>
              <a:rPr lang="en-US" altLang="zh-CN" sz="4000" dirty="0">
                <a:solidFill>
                  <a:srgbClr val="000080"/>
                </a:solidFill>
                <a:latin typeface="华文仿宋" panose="02010600040101010101" pitchFamily="2" charset="-122"/>
                <a:ea typeface="华文仿宋" panose="02010600040101010101" pitchFamily="2" charset="-122"/>
              </a:rPr>
              <a:t>: O(</a:t>
            </a:r>
            <a:r>
              <a:rPr lang="en-US" altLang="zh-CN" sz="4000" dirty="0" err="1">
                <a:solidFill>
                  <a:srgbClr val="000080"/>
                </a:solidFill>
                <a:latin typeface="华文仿宋" panose="02010600040101010101" pitchFamily="2" charset="-122"/>
                <a:ea typeface="华文仿宋" panose="02010600040101010101" pitchFamily="2" charset="-122"/>
              </a:rPr>
              <a:t>M.nu+M.tu</a:t>
            </a:r>
            <a:r>
              <a:rPr lang="en-US" altLang="zh-CN" sz="4000" dirty="0">
                <a:solidFill>
                  <a:srgbClr val="000080"/>
                </a:solidFill>
                <a:latin typeface="华文仿宋" panose="02010600040101010101" pitchFamily="2" charset="-122"/>
                <a:ea typeface="华文仿宋" panose="02010600040101010101" pitchFamily="2" charset="-122"/>
              </a:rPr>
              <a:t>)</a:t>
            </a:r>
            <a:endParaRPr lang="en-US" altLang="zh-CN" sz="4400" dirty="0">
              <a:solidFill>
                <a:srgbClr val="000080"/>
              </a:solidFill>
              <a:latin typeface="华文仿宋" panose="02010600040101010101" pitchFamily="2" charset="-122"/>
              <a:ea typeface="华文仿宋" panose="02010600040101010101" pitchFamily="2" charset="-122"/>
            </a:endParaRPr>
          </a:p>
        </p:txBody>
      </p:sp>
      <p:sp>
        <p:nvSpPr>
          <p:cNvPr id="174084" name="Comment 4"/>
          <p:cNvSpPr>
            <a:spLocks noChangeArrowheads="1"/>
          </p:cNvSpPr>
          <p:nvPr/>
        </p:nvSpPr>
        <p:spPr bwMode="auto">
          <a:xfrm>
            <a:off x="815975" y="1331007"/>
            <a:ext cx="7146925" cy="2805113"/>
          </a:xfrm>
          <a:prstGeom prst="rect">
            <a:avLst/>
          </a:prstGeom>
          <a:solidFill>
            <a:srgbClr val="FBF7FF"/>
          </a:solidFill>
          <a:ln w="9525">
            <a:solidFill>
              <a:schemeClr val="tx1"/>
            </a:solidFill>
            <a:miter lim="800000"/>
            <a:headEnd/>
            <a:tailEnd/>
          </a:ln>
          <a:effectLst>
            <a:outerShdw dist="107763" dir="2700000" algn="ctr" rotWithShape="0">
              <a:schemeClr val="bg2"/>
            </a:outerShdw>
          </a:effectLst>
        </p:spPr>
        <p:txBody>
          <a:bodyPr>
            <a:spAutoFit/>
          </a:bodyPr>
          <a:lstStyle/>
          <a:p>
            <a:pPr algn="l">
              <a:lnSpc>
                <a:spcPct val="120000"/>
              </a:lnSpc>
              <a:defRPr/>
            </a:pPr>
            <a:r>
              <a:rPr lang="en-US" altLang="zh-CN" sz="3200" b="1" dirty="0">
                <a:latin typeface="华文仿宋" panose="02010600040101010101" pitchFamily="2" charset="-122"/>
                <a:ea typeface="华文仿宋" panose="02010600040101010101" pitchFamily="2" charset="-122"/>
              </a:rPr>
              <a:t>for (col=1; col&lt;=M.nu; ++col) … …</a:t>
            </a:r>
          </a:p>
          <a:p>
            <a:pPr algn="l">
              <a:lnSpc>
                <a:spcPct val="120000"/>
              </a:lnSpc>
              <a:defRPr/>
            </a:pPr>
            <a:r>
              <a:rPr lang="en-US" altLang="zh-CN" sz="3200" b="1" dirty="0" smtClean="0">
                <a:latin typeface="华文仿宋" panose="02010600040101010101" pitchFamily="2" charset="-122"/>
                <a:ea typeface="华文仿宋" panose="02010600040101010101" pitchFamily="2" charset="-122"/>
              </a:rPr>
              <a:t>for </a:t>
            </a:r>
            <a:r>
              <a:rPr lang="en-US" altLang="zh-CN" sz="3200" b="1" dirty="0">
                <a:latin typeface="华文仿宋" panose="02010600040101010101" pitchFamily="2" charset="-122"/>
                <a:ea typeface="华文仿宋" panose="02010600040101010101" pitchFamily="2" charset="-122"/>
              </a:rPr>
              <a:t>(t=1; t&lt;=</a:t>
            </a:r>
            <a:r>
              <a:rPr lang="en-US" altLang="zh-CN" sz="3200" b="1" dirty="0" err="1">
                <a:latin typeface="华文仿宋" panose="02010600040101010101" pitchFamily="2" charset="-122"/>
                <a:ea typeface="华文仿宋" panose="02010600040101010101" pitchFamily="2" charset="-122"/>
              </a:rPr>
              <a:t>M.tu</a:t>
            </a:r>
            <a:r>
              <a:rPr lang="en-US" altLang="zh-CN" sz="3200" b="1" dirty="0">
                <a:latin typeface="华文仿宋" panose="02010600040101010101" pitchFamily="2" charset="-122"/>
                <a:ea typeface="华文仿宋" panose="02010600040101010101" pitchFamily="2" charset="-122"/>
              </a:rPr>
              <a:t>; ++t) … …</a:t>
            </a:r>
          </a:p>
          <a:p>
            <a:pPr algn="l">
              <a:lnSpc>
                <a:spcPct val="120000"/>
              </a:lnSpc>
              <a:defRPr/>
            </a:pPr>
            <a:r>
              <a:rPr lang="en-US" altLang="zh-CN" sz="3200" b="1" dirty="0">
                <a:solidFill>
                  <a:srgbClr val="9933FF"/>
                </a:solidFill>
                <a:latin typeface="华文仿宋" panose="02010600040101010101" pitchFamily="2" charset="-122"/>
                <a:ea typeface="华文仿宋" panose="02010600040101010101" pitchFamily="2" charset="-122"/>
              </a:rPr>
              <a:t>for (col=2; col&lt;=M.nu; ++col) </a:t>
            </a:r>
            <a:r>
              <a:rPr lang="en-US" altLang="zh-CN" sz="3200" b="1" dirty="0">
                <a:latin typeface="华文仿宋" panose="02010600040101010101" pitchFamily="2" charset="-122"/>
                <a:ea typeface="华文仿宋" panose="02010600040101010101" pitchFamily="2" charset="-122"/>
              </a:rPr>
              <a:t>… …</a:t>
            </a:r>
            <a:endParaRPr lang="en-US" altLang="zh-CN" sz="3200" b="1" dirty="0">
              <a:solidFill>
                <a:srgbClr val="9933FF"/>
              </a:solidFill>
              <a:latin typeface="华文仿宋" panose="02010600040101010101" pitchFamily="2" charset="-122"/>
              <a:ea typeface="华文仿宋" panose="02010600040101010101" pitchFamily="2" charset="-122"/>
            </a:endParaRPr>
          </a:p>
          <a:p>
            <a:pPr algn="l">
              <a:lnSpc>
                <a:spcPct val="120000"/>
              </a:lnSpc>
              <a:defRPr/>
            </a:pPr>
            <a:r>
              <a:rPr lang="en-US" altLang="zh-CN" sz="3200" b="1" dirty="0" smtClean="0">
                <a:latin typeface="华文仿宋" panose="02010600040101010101" pitchFamily="2" charset="-122"/>
                <a:ea typeface="华文仿宋" panose="02010600040101010101" pitchFamily="2" charset="-122"/>
              </a:rPr>
              <a:t>for </a:t>
            </a:r>
            <a:r>
              <a:rPr lang="en-US" altLang="zh-CN" sz="3200" b="1" dirty="0">
                <a:latin typeface="华文仿宋" panose="02010600040101010101" pitchFamily="2" charset="-122"/>
                <a:ea typeface="华文仿宋" panose="02010600040101010101" pitchFamily="2" charset="-122"/>
              </a:rPr>
              <a:t>(p=1; p&lt;=</a:t>
            </a:r>
            <a:r>
              <a:rPr lang="en-US" altLang="zh-CN" sz="3200" b="1" dirty="0" err="1">
                <a:latin typeface="华文仿宋" panose="02010600040101010101" pitchFamily="2" charset="-122"/>
                <a:ea typeface="华文仿宋" panose="02010600040101010101" pitchFamily="2" charset="-122"/>
              </a:rPr>
              <a:t>M.tu</a:t>
            </a:r>
            <a:r>
              <a:rPr lang="en-US" altLang="zh-CN" sz="3200" b="1" dirty="0">
                <a:latin typeface="华文仿宋" panose="02010600040101010101" pitchFamily="2" charset="-122"/>
                <a:ea typeface="华文仿宋" panose="02010600040101010101" pitchFamily="2" charset="-122"/>
              </a:rPr>
              <a:t>; ++p) … …</a:t>
            </a:r>
          </a:p>
          <a:p>
            <a:pPr algn="l">
              <a:spcBef>
                <a:spcPct val="50000"/>
              </a:spcBef>
              <a:defRPr/>
            </a:pPr>
            <a:endParaRPr lang="en-US" altLang="zh-CN" sz="1600" b="1" dirty="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15066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4083"/>
                                        </p:tgtEl>
                                        <p:attrNameLst>
                                          <p:attrName>style.visibility</p:attrName>
                                        </p:attrNameLst>
                                      </p:cBhvr>
                                      <p:to>
                                        <p:strVal val="visible"/>
                                      </p:to>
                                    </p:set>
                                    <p:animEffect transition="in" filter="wipe(left)">
                                      <p:cBhvr>
                                        <p:cTn id="7" dur="75"/>
                                        <p:tgtEl>
                                          <p:spTgt spid="17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76841" y="1441390"/>
            <a:ext cx="8105686" cy="245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b="1" dirty="0" smtClean="0">
                <a:latin typeface="华文仿宋" panose="02010600040101010101" pitchFamily="2" charset="-122"/>
                <a:ea typeface="华文仿宋" panose="02010600040101010101" pitchFamily="2" charset="-122"/>
              </a:rPr>
              <a:t>三元组</a:t>
            </a:r>
            <a:r>
              <a:rPr lang="zh-CN" altLang="en-US" sz="2800" b="1" dirty="0">
                <a:latin typeface="华文仿宋" panose="02010600040101010101" pitchFamily="2" charset="-122"/>
                <a:ea typeface="华文仿宋" panose="02010600040101010101" pitchFamily="2" charset="-122"/>
              </a:rPr>
              <a:t>顺序表又称</a:t>
            </a:r>
            <a:r>
              <a:rPr lang="zh-CN" altLang="en-US" sz="2800" b="1" dirty="0">
                <a:solidFill>
                  <a:srgbClr val="990033"/>
                </a:solidFill>
                <a:latin typeface="华文仿宋" panose="02010600040101010101" pitchFamily="2" charset="-122"/>
                <a:ea typeface="华文仿宋" panose="02010600040101010101" pitchFamily="2" charset="-122"/>
              </a:rPr>
              <a:t>有序的双下标法</a:t>
            </a:r>
            <a:r>
              <a:rPr lang="zh-CN" altLang="en-US" sz="2800" b="1" dirty="0">
                <a:latin typeface="华文仿宋" panose="02010600040101010101" pitchFamily="2" charset="-122"/>
                <a:ea typeface="华文仿宋" panose="02010600040101010101" pitchFamily="2" charset="-122"/>
              </a:rPr>
              <a:t>，它的特点是，非零元在表中按</a:t>
            </a:r>
            <a:r>
              <a:rPr lang="zh-CN" altLang="en-US" sz="2800" b="1" dirty="0">
                <a:solidFill>
                  <a:srgbClr val="800000"/>
                </a:solidFill>
                <a:latin typeface="华文仿宋" panose="02010600040101010101" pitchFamily="2" charset="-122"/>
                <a:ea typeface="华文仿宋" panose="02010600040101010101" pitchFamily="2" charset="-122"/>
              </a:rPr>
              <a:t>行序</a:t>
            </a:r>
            <a:r>
              <a:rPr lang="zh-CN" altLang="en-US" sz="2800" b="1" dirty="0">
                <a:latin typeface="华文仿宋" panose="02010600040101010101" pitchFamily="2" charset="-122"/>
                <a:ea typeface="华文仿宋" panose="02010600040101010101" pitchFamily="2" charset="-122"/>
              </a:rPr>
              <a:t>有序</a:t>
            </a:r>
            <a:r>
              <a:rPr lang="zh-CN" altLang="en-US" sz="2800" b="1" dirty="0">
                <a:solidFill>
                  <a:srgbClr val="800000"/>
                </a:solidFill>
                <a:latin typeface="华文仿宋" panose="02010600040101010101" pitchFamily="2" charset="-122"/>
                <a:ea typeface="华文仿宋" panose="02010600040101010101" pitchFamily="2" charset="-122"/>
              </a:rPr>
              <a:t>存储</a:t>
            </a:r>
            <a:r>
              <a:rPr lang="zh-CN" altLang="en-US" sz="2800" b="1" dirty="0">
                <a:latin typeface="华文仿宋" panose="02010600040101010101" pitchFamily="2" charset="-122"/>
                <a:ea typeface="华文仿宋" panose="02010600040101010101" pitchFamily="2" charset="-122"/>
              </a:rPr>
              <a:t>，因此</a:t>
            </a:r>
            <a:r>
              <a:rPr lang="zh-CN" altLang="en-US" sz="2800" b="1" dirty="0">
                <a:solidFill>
                  <a:srgbClr val="990033"/>
                </a:solidFill>
                <a:latin typeface="华文仿宋" panose="02010600040101010101" pitchFamily="2" charset="-122"/>
                <a:ea typeface="华文仿宋" panose="02010600040101010101" pitchFamily="2" charset="-122"/>
              </a:rPr>
              <a:t>便于进行依</a:t>
            </a:r>
            <a:r>
              <a:rPr lang="zh-CN" altLang="en-US" sz="2800" b="1" dirty="0">
                <a:solidFill>
                  <a:srgbClr val="006600"/>
                </a:solidFill>
                <a:latin typeface="华文仿宋" panose="02010600040101010101" pitchFamily="2" charset="-122"/>
                <a:ea typeface="华文仿宋" panose="02010600040101010101" pitchFamily="2" charset="-122"/>
              </a:rPr>
              <a:t>行顺序</a:t>
            </a:r>
            <a:r>
              <a:rPr lang="zh-CN" altLang="en-US" sz="2800" b="1" dirty="0">
                <a:solidFill>
                  <a:srgbClr val="990033"/>
                </a:solidFill>
                <a:latin typeface="华文仿宋" panose="02010600040101010101" pitchFamily="2" charset="-122"/>
                <a:ea typeface="华文仿宋" panose="02010600040101010101" pitchFamily="2" charset="-122"/>
              </a:rPr>
              <a:t>处理的矩阵运算</a:t>
            </a:r>
            <a:r>
              <a:rPr lang="zh-CN" altLang="en-US" sz="2800" b="1" dirty="0">
                <a:latin typeface="华文仿宋" panose="02010600040101010101" pitchFamily="2" charset="-122"/>
                <a:ea typeface="华文仿宋" panose="02010600040101010101" pitchFamily="2" charset="-122"/>
              </a:rPr>
              <a:t>。然而，若需</a:t>
            </a:r>
            <a:r>
              <a:rPr lang="zh-CN" altLang="zh-CN" sz="2800" b="1" dirty="0">
                <a:solidFill>
                  <a:srgbClr val="FF0000"/>
                </a:solidFill>
                <a:latin typeface="华文仿宋" panose="02010600040101010101" pitchFamily="2" charset="-122"/>
                <a:ea typeface="华文仿宋" panose="02010600040101010101" pitchFamily="2" charset="-122"/>
              </a:rPr>
              <a:t>随机</a:t>
            </a:r>
            <a:r>
              <a:rPr lang="zh-CN" altLang="en-US" sz="2800" b="1" dirty="0">
                <a:solidFill>
                  <a:srgbClr val="FF0000"/>
                </a:solidFill>
                <a:latin typeface="华文仿宋" panose="02010600040101010101" pitchFamily="2" charset="-122"/>
                <a:ea typeface="华文仿宋" panose="02010600040101010101" pitchFamily="2" charset="-122"/>
              </a:rPr>
              <a:t>存取</a:t>
            </a:r>
            <a:r>
              <a:rPr lang="zh-CN" altLang="en-US" sz="2800" b="1" dirty="0">
                <a:latin typeface="华文仿宋" panose="02010600040101010101" pitchFamily="2" charset="-122"/>
                <a:ea typeface="华文仿宋" panose="02010600040101010101" pitchFamily="2" charset="-122"/>
              </a:rPr>
              <a:t>某一行中的非零元，则需从头开始查找三元组。</a:t>
            </a:r>
          </a:p>
        </p:txBody>
      </p:sp>
      <p:sp>
        <p:nvSpPr>
          <p:cNvPr id="46084" name="Text Box 3"/>
          <p:cNvSpPr txBox="1">
            <a:spLocks noChangeArrowheads="1"/>
          </p:cNvSpPr>
          <p:nvPr/>
        </p:nvSpPr>
        <p:spPr bwMode="auto">
          <a:xfrm>
            <a:off x="303375" y="239311"/>
            <a:ext cx="6234157"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顺序存储二</a:t>
            </a:r>
            <a:r>
              <a:rPr lang="en-US" altLang="zh-CN" dirty="0"/>
              <a:t>:</a:t>
            </a:r>
            <a:r>
              <a:rPr lang="zh-CN" altLang="en-US" dirty="0"/>
              <a:t>行逻辑联接的顺序表</a:t>
            </a:r>
          </a:p>
        </p:txBody>
      </p:sp>
    </p:spTree>
    <p:extLst>
      <p:ext uri="{BB962C8B-B14F-4D97-AF65-F5344CB8AC3E}">
        <p14:creationId xmlns:p14="http://schemas.microsoft.com/office/powerpoint/2010/main" val="315106745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dissolve">
                                      <p:cBhvr>
                                        <p:cTn id="7" dur="500"/>
                                        <p:tgtEl>
                                          <p:spTgt spid="17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28600" y="3009963"/>
            <a:ext cx="8686800" cy="30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#define</a:t>
            </a:r>
            <a:r>
              <a:rPr lang="en-US" altLang="zh-CN" sz="2800" dirty="0">
                <a:latin typeface="华文仿宋" panose="02010600040101010101" pitchFamily="2" charset="-122"/>
                <a:ea typeface="华文仿宋" panose="02010600040101010101" pitchFamily="2" charset="-122"/>
              </a:rPr>
              <a:t>  MAXSIZE  500  </a:t>
            </a:r>
          </a:p>
          <a:p>
            <a:pPr algn="l" eaLnBrk="1" hangingPunct="1">
              <a:lnSpc>
                <a:spcPct val="115000"/>
              </a:lnSpc>
            </a:pP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typedef</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struct</a:t>
            </a:r>
            <a:r>
              <a:rPr lang="en-US" altLang="zh-CN" sz="2800" b="1" dirty="0">
                <a:latin typeface="华文仿宋" panose="02010600040101010101" pitchFamily="2" charset="-122"/>
                <a:ea typeface="华文仿宋" panose="02010600040101010101" pitchFamily="2" charset="-122"/>
              </a:rPr>
              <a:t> {</a:t>
            </a:r>
          </a:p>
          <a:p>
            <a:pPr algn="l" eaLnBrk="1" hangingPunct="1">
              <a:lnSpc>
                <a:spcPct val="115000"/>
              </a:lnSpc>
            </a:pPr>
            <a:r>
              <a:rPr lang="en-US" altLang="zh-CN" sz="2800" dirty="0">
                <a:latin typeface="华文仿宋" panose="02010600040101010101" pitchFamily="2" charset="-122"/>
                <a:ea typeface="华文仿宋" panose="02010600040101010101" pitchFamily="2" charset="-122"/>
              </a:rPr>
              <a:t>       Triple data</a:t>
            </a:r>
            <a:r>
              <a:rPr lang="en-US" altLang="zh-CN" dirty="0">
                <a:latin typeface="华文仿宋" panose="02010600040101010101" pitchFamily="2" charset="-122"/>
                <a:ea typeface="华文仿宋" panose="02010600040101010101" pitchFamily="2" charset="-122"/>
              </a:rPr>
              <a:t>[MAXSIZE + 1]</a:t>
            </a:r>
            <a:r>
              <a:rPr lang="en-US" altLang="zh-CN" sz="2800" dirty="0">
                <a:latin typeface="华文仿宋" panose="02010600040101010101" pitchFamily="2" charset="-122"/>
                <a:ea typeface="华文仿宋" panose="02010600040101010101" pitchFamily="2" charset="-122"/>
              </a:rPr>
              <a:t>;          </a:t>
            </a:r>
            <a:r>
              <a:rPr lang="en-US" altLang="zh-CN" sz="2800"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非零元三元组表</a:t>
            </a:r>
          </a:p>
          <a:p>
            <a:pPr algn="l" eaLnBrk="1" hangingPunct="1">
              <a:lnSpc>
                <a:spcPct val="115000"/>
              </a:lnSpc>
            </a:pPr>
            <a:r>
              <a:rPr lang="zh-CN" altLang="en-US" sz="2800" dirty="0">
                <a:latin typeface="华文仿宋" panose="02010600040101010101" pitchFamily="2" charset="-122"/>
                <a:ea typeface="华文仿宋" panose="02010600040101010101" pitchFamily="2" charset="-122"/>
              </a:rPr>
              <a:t>       </a:t>
            </a:r>
            <a:r>
              <a:rPr lang="en-US" altLang="zh-CN" sz="2800" b="1" dirty="0" err="1">
                <a:solidFill>
                  <a:srgbClr val="FF0000"/>
                </a:solidFill>
                <a:latin typeface="华文仿宋" panose="02010600040101010101" pitchFamily="2" charset="-122"/>
                <a:ea typeface="华文仿宋" panose="02010600040101010101" pitchFamily="2" charset="-122"/>
              </a:rPr>
              <a:t>int</a:t>
            </a:r>
            <a:r>
              <a:rPr lang="en-US" altLang="zh-CN" sz="2800" b="1" dirty="0">
                <a:solidFill>
                  <a:srgbClr val="FF0000"/>
                </a:solidFill>
                <a:latin typeface="华文仿宋" panose="02010600040101010101" pitchFamily="2" charset="-122"/>
                <a:ea typeface="华文仿宋" panose="02010600040101010101" pitchFamily="2" charset="-122"/>
              </a:rPr>
              <a:t> </a:t>
            </a:r>
            <a:r>
              <a:rPr lang="en-US" altLang="zh-CN" sz="2800" b="1" dirty="0" err="1">
                <a:solidFill>
                  <a:srgbClr val="FF0000"/>
                </a:solidFill>
                <a:latin typeface="华文仿宋" panose="02010600040101010101" pitchFamily="2" charset="-122"/>
                <a:ea typeface="华文仿宋" panose="02010600040101010101" pitchFamily="2" charset="-122"/>
              </a:rPr>
              <a:t>rpos</a:t>
            </a:r>
            <a:r>
              <a:rPr lang="en-US" altLang="zh-CN" b="1" dirty="0">
                <a:solidFill>
                  <a:srgbClr val="FF0000"/>
                </a:solidFill>
                <a:latin typeface="华文仿宋" panose="02010600040101010101" pitchFamily="2" charset="-122"/>
                <a:ea typeface="华文仿宋" panose="02010600040101010101" pitchFamily="2" charset="-122"/>
              </a:rPr>
              <a:t>[MU + 1];</a:t>
            </a:r>
            <a:r>
              <a:rPr lang="en-US" altLang="zh-CN" sz="2800" dirty="0">
                <a:latin typeface="华文仿宋" panose="02010600040101010101" pitchFamily="2" charset="-122"/>
                <a:ea typeface="华文仿宋" panose="02010600040101010101" pitchFamily="2" charset="-122"/>
              </a:rPr>
              <a:t> </a:t>
            </a:r>
            <a:r>
              <a:rPr lang="en-US" altLang="zh-CN" sz="2800"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各行第一个非零元的位置表</a:t>
            </a:r>
          </a:p>
          <a:p>
            <a:pPr algn="l" eaLnBrk="1" hangingPunct="1">
              <a:lnSpc>
                <a:spcPct val="115000"/>
              </a:lnSpc>
            </a:pPr>
            <a:r>
              <a:rPr lang="zh-CN" altLang="en-US" sz="2800"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int</a:t>
            </a:r>
            <a:r>
              <a:rPr lang="en-US" altLang="zh-CN" sz="2800" dirty="0">
                <a:latin typeface="华文仿宋" panose="02010600040101010101" pitchFamily="2" charset="-122"/>
                <a:ea typeface="华文仿宋" panose="02010600040101010101" pitchFamily="2" charset="-122"/>
              </a:rPr>
              <a:t>  mu, nu, </a:t>
            </a:r>
            <a:r>
              <a:rPr lang="en-US" altLang="zh-CN" sz="2800" dirty="0" err="1">
                <a:latin typeface="华文仿宋" panose="02010600040101010101" pitchFamily="2" charset="-122"/>
                <a:ea typeface="华文仿宋" panose="02010600040101010101" pitchFamily="2" charset="-122"/>
              </a:rPr>
              <a:t>tu</a:t>
            </a:r>
            <a:r>
              <a:rPr lang="en-US" altLang="zh-CN" sz="2800" dirty="0">
                <a:latin typeface="华文仿宋" panose="02010600040101010101" pitchFamily="2" charset="-122"/>
                <a:ea typeface="华文仿宋" panose="02010600040101010101" pitchFamily="2" charset="-122"/>
              </a:rPr>
              <a:t>;   </a:t>
            </a:r>
            <a:r>
              <a:rPr lang="en-US" altLang="zh-CN"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矩阵的行数、列数和非零元的个数</a:t>
            </a:r>
            <a:endParaRPr lang="zh-CN" altLang="en-US" sz="2800" dirty="0">
              <a:solidFill>
                <a:srgbClr val="006600"/>
              </a:solidFill>
              <a:latin typeface="华文仿宋" panose="02010600040101010101" pitchFamily="2" charset="-122"/>
              <a:ea typeface="华文仿宋" panose="02010600040101010101" pitchFamily="2" charset="-122"/>
            </a:endParaRPr>
          </a:p>
          <a:p>
            <a:pPr algn="l" eaLnBrk="1" hangingPunct="1">
              <a:lnSpc>
                <a:spcPct val="115000"/>
              </a:lnSpc>
            </a:pPr>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RLSMatrix</a:t>
            </a:r>
            <a:r>
              <a:rPr lang="en-US" altLang="zh-CN" sz="2800" dirty="0">
                <a:latin typeface="华文仿宋" panose="02010600040101010101" pitchFamily="2" charset="-122"/>
                <a:ea typeface="华文仿宋" panose="02010600040101010101" pitchFamily="2" charset="-122"/>
              </a:rPr>
              <a:t>;        </a:t>
            </a:r>
            <a:r>
              <a:rPr lang="en-US" altLang="zh-CN"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行逻辑链接顺序表类型</a:t>
            </a:r>
          </a:p>
        </p:txBody>
      </p:sp>
      <p:sp>
        <p:nvSpPr>
          <p:cNvPr id="47108" name="Text Box 3"/>
          <p:cNvSpPr txBox="1">
            <a:spLocks noChangeArrowheads="1"/>
          </p:cNvSpPr>
          <p:nvPr/>
        </p:nvSpPr>
        <p:spPr bwMode="auto">
          <a:xfrm>
            <a:off x="465538" y="966060"/>
            <a:ext cx="8016875"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pPr>
            <a:r>
              <a:rPr lang="zh-CN" altLang="en-US" sz="2800" b="1" dirty="0" smtClean="0">
                <a:latin typeface="华文仿宋" panose="02010600040101010101" pitchFamily="2" charset="-122"/>
                <a:ea typeface="华文仿宋" panose="02010600040101010101" pitchFamily="2" charset="-122"/>
              </a:rPr>
              <a:t>修改</a:t>
            </a:r>
            <a:r>
              <a:rPr lang="zh-CN" altLang="en-US" sz="2800" b="1" dirty="0">
                <a:latin typeface="华文仿宋" panose="02010600040101010101" pitchFamily="2" charset="-122"/>
                <a:ea typeface="华文仿宋" panose="02010600040101010101" pitchFamily="2" charset="-122"/>
              </a:rPr>
              <a:t>前述的稀疏矩阵的结构定义，增加一个数据成员</a:t>
            </a:r>
            <a:r>
              <a:rPr lang="en-US" altLang="zh-CN" sz="2800" b="1" dirty="0" err="1">
                <a:latin typeface="华文仿宋" panose="02010600040101010101" pitchFamily="2" charset="-122"/>
                <a:ea typeface="华文仿宋" panose="02010600040101010101" pitchFamily="2" charset="-122"/>
              </a:rPr>
              <a:t>rpos</a:t>
            </a:r>
            <a:r>
              <a:rPr lang="zh-CN" altLang="en-US" sz="2800" b="1" dirty="0">
                <a:latin typeface="华文仿宋" panose="02010600040101010101" pitchFamily="2" charset="-122"/>
                <a:ea typeface="华文仿宋" panose="02010600040101010101" pitchFamily="2" charset="-122"/>
              </a:rPr>
              <a:t>（</a:t>
            </a:r>
            <a:r>
              <a:rPr lang="zh-CN" altLang="en-US" sz="2800" b="1" dirty="0">
                <a:solidFill>
                  <a:srgbClr val="800000"/>
                </a:solidFill>
                <a:latin typeface="华文仿宋" panose="02010600040101010101" pitchFamily="2" charset="-122"/>
                <a:ea typeface="华文仿宋" panose="02010600040101010101" pitchFamily="2" charset="-122"/>
              </a:rPr>
              <a:t>每行第一个非零元在三元组中的位置</a:t>
            </a:r>
            <a:r>
              <a:rPr lang="zh-CN" altLang="en-US" sz="2800" b="1" dirty="0">
                <a:latin typeface="华文仿宋" panose="02010600040101010101" pitchFamily="2" charset="-122"/>
                <a:ea typeface="华文仿宋" panose="02010600040101010101" pitchFamily="2" charset="-122"/>
              </a:rPr>
              <a:t>），其值在稀疏矩阵的初始化函数中确定。即</a:t>
            </a:r>
            <a:r>
              <a:rPr lang="zh-CN" altLang="en-US" sz="2800" b="1" dirty="0" smtClean="0">
                <a:latin typeface="华文仿宋" panose="02010600040101010101" pitchFamily="2" charset="-122"/>
                <a:ea typeface="华文仿宋" panose="02010600040101010101" pitchFamily="2" charset="-122"/>
              </a:rPr>
              <a:t>把</a:t>
            </a:r>
            <a:r>
              <a:rPr lang="en-US" altLang="zh-CN" sz="2800" b="1" dirty="0" err="1">
                <a:latin typeface="华文仿宋" panose="02010600040101010101" pitchFamily="2" charset="-122"/>
                <a:ea typeface="华文仿宋" panose="02010600040101010101" pitchFamily="2" charset="-122"/>
              </a:rPr>
              <a:t>r</a:t>
            </a:r>
            <a:r>
              <a:rPr lang="en-US" altLang="zh-CN" sz="2800" b="1" dirty="0" err="1" smtClean="0">
                <a:latin typeface="华文仿宋" panose="02010600040101010101" pitchFamily="2" charset="-122"/>
                <a:ea typeface="华文仿宋" panose="02010600040101010101" pitchFamily="2" charset="-122"/>
              </a:rPr>
              <a:t>pos</a:t>
            </a:r>
            <a:r>
              <a:rPr lang="zh-CN" altLang="en-US" sz="2800" b="1" dirty="0" smtClean="0">
                <a:latin typeface="华文仿宋" panose="02010600040101010101" pitchFamily="2" charset="-122"/>
                <a:ea typeface="华文仿宋" panose="02010600040101010101" pitchFamily="2" charset="-122"/>
              </a:rPr>
              <a:t>向量</a:t>
            </a:r>
            <a:r>
              <a:rPr lang="zh-CN" altLang="en-US" sz="2800" b="1" dirty="0">
                <a:latin typeface="华文仿宋" panose="02010600040101010101" pitchFamily="2" charset="-122"/>
                <a:ea typeface="华文仿宋" panose="02010600040101010101" pitchFamily="2" charset="-122"/>
              </a:rPr>
              <a:t>固定在稀疏矩阵的存储结构中。</a:t>
            </a:r>
          </a:p>
        </p:txBody>
      </p:sp>
    </p:spTree>
    <p:extLst>
      <p:ext uri="{BB962C8B-B14F-4D97-AF65-F5344CB8AC3E}">
        <p14:creationId xmlns:p14="http://schemas.microsoft.com/office/powerpoint/2010/main" val="2683721835"/>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checkerboard(down)">
                                      <p:cBhvr>
                                        <p:cTn id="7" dur="500"/>
                                        <p:tgtEl>
                                          <p:spTgt spid="17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323850" y="188913"/>
            <a:ext cx="822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latin typeface="华文仿宋" panose="02010600040101010101" pitchFamily="2" charset="-122"/>
                <a:ea typeface="华文仿宋" panose="02010600040101010101" pitchFamily="2" charset="-122"/>
              </a:rPr>
              <a:t>例</a:t>
            </a:r>
            <a:r>
              <a:rPr lang="en-US" altLang="zh-CN" sz="3200" b="1" dirty="0">
                <a:latin typeface="华文仿宋" panose="02010600040101010101" pitchFamily="2" charset="-122"/>
                <a:ea typeface="华文仿宋" panose="02010600040101010101" pitchFamily="2" charset="-122"/>
              </a:rPr>
              <a:t>1</a:t>
            </a:r>
            <a:r>
              <a:rPr lang="zh-CN" altLang="en-US" sz="3200" b="1" dirty="0">
                <a:latin typeface="华文仿宋" panose="02010600040101010101" pitchFamily="2" charset="-122"/>
                <a:ea typeface="华文仿宋" panose="02010600040101010101" pitchFamily="2" charset="-122"/>
              </a:rPr>
              <a:t>：给定一组下标</a:t>
            </a:r>
            <a:r>
              <a:rPr lang="en-US" altLang="zh-CN" sz="3200" b="1" dirty="0">
                <a:latin typeface="华文仿宋" panose="02010600040101010101" pitchFamily="2" charset="-122"/>
                <a:ea typeface="华文仿宋" panose="02010600040101010101" pitchFamily="2" charset="-122"/>
              </a:rPr>
              <a:t>(</a:t>
            </a:r>
            <a:r>
              <a:rPr lang="en-US" altLang="zh-CN" sz="3200" b="1" dirty="0" err="1">
                <a:latin typeface="华文仿宋" panose="02010600040101010101" pitchFamily="2" charset="-122"/>
                <a:ea typeface="华文仿宋" panose="02010600040101010101" pitchFamily="2" charset="-122"/>
              </a:rPr>
              <a:t>r,c</a:t>
            </a: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，求矩阵的元素值</a:t>
            </a:r>
          </a:p>
        </p:txBody>
      </p:sp>
      <p:sp>
        <p:nvSpPr>
          <p:cNvPr id="48132" name="Text Box 3"/>
          <p:cNvSpPr txBox="1">
            <a:spLocks noChangeArrowheads="1"/>
          </p:cNvSpPr>
          <p:nvPr/>
        </p:nvSpPr>
        <p:spPr bwMode="auto">
          <a:xfrm>
            <a:off x="461963" y="1100716"/>
            <a:ext cx="8250237" cy="471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dirty="0" err="1">
                <a:solidFill>
                  <a:srgbClr val="000000"/>
                </a:solidFill>
                <a:latin typeface="华文仿宋" panose="02010600040101010101" pitchFamily="2" charset="-122"/>
                <a:ea typeface="华文仿宋" panose="02010600040101010101" pitchFamily="2" charset="-122"/>
              </a:rPr>
              <a:t>ElemType</a:t>
            </a:r>
            <a:r>
              <a:rPr lang="en-US" altLang="zh-CN" sz="2800" dirty="0">
                <a:solidFill>
                  <a:srgbClr val="000000"/>
                </a:solidFill>
                <a:latin typeface="华文仿宋" panose="02010600040101010101" pitchFamily="2" charset="-122"/>
                <a:ea typeface="华文仿宋" panose="02010600040101010101" pitchFamily="2" charset="-122"/>
              </a:rPr>
              <a:t> value(</a:t>
            </a:r>
            <a:r>
              <a:rPr lang="en-US" altLang="zh-CN" sz="2800" dirty="0" err="1">
                <a:solidFill>
                  <a:srgbClr val="000000"/>
                </a:solidFill>
                <a:latin typeface="华文仿宋" panose="02010600040101010101" pitchFamily="2" charset="-122"/>
                <a:ea typeface="华文仿宋" panose="02010600040101010101" pitchFamily="2" charset="-122"/>
              </a:rPr>
              <a:t>RLSMatrix</a:t>
            </a:r>
            <a:r>
              <a:rPr lang="en-US" altLang="zh-CN" sz="2800" dirty="0">
                <a:solidFill>
                  <a:srgbClr val="000000"/>
                </a:solidFill>
                <a:latin typeface="华文仿宋" panose="02010600040101010101" pitchFamily="2" charset="-122"/>
                <a:ea typeface="华文仿宋" panose="02010600040101010101" pitchFamily="2" charset="-122"/>
              </a:rPr>
              <a:t> M, </a:t>
            </a:r>
            <a:r>
              <a:rPr lang="en-US" altLang="zh-CN" sz="2800" dirty="0" err="1">
                <a:solidFill>
                  <a:srgbClr val="000000"/>
                </a:solidFill>
                <a:latin typeface="华文仿宋" panose="02010600040101010101" pitchFamily="2" charset="-122"/>
                <a:ea typeface="华文仿宋" panose="02010600040101010101" pitchFamily="2" charset="-122"/>
              </a:rPr>
              <a:t>int</a:t>
            </a:r>
            <a:r>
              <a:rPr lang="en-US" altLang="zh-CN" sz="2800" dirty="0">
                <a:solidFill>
                  <a:srgbClr val="000000"/>
                </a:solidFill>
                <a:latin typeface="华文仿宋" panose="02010600040101010101" pitchFamily="2" charset="-122"/>
                <a:ea typeface="华文仿宋" panose="02010600040101010101" pitchFamily="2" charset="-122"/>
              </a:rPr>
              <a:t> r, </a:t>
            </a:r>
            <a:r>
              <a:rPr lang="en-US" altLang="zh-CN" sz="2800" dirty="0" err="1">
                <a:solidFill>
                  <a:srgbClr val="000000"/>
                </a:solidFill>
                <a:latin typeface="华文仿宋" panose="02010600040101010101" pitchFamily="2" charset="-122"/>
                <a:ea typeface="华文仿宋" panose="02010600040101010101" pitchFamily="2" charset="-122"/>
              </a:rPr>
              <a:t>int</a:t>
            </a:r>
            <a:r>
              <a:rPr lang="en-US" altLang="zh-CN" sz="2800" dirty="0">
                <a:solidFill>
                  <a:srgbClr val="000000"/>
                </a:solidFill>
                <a:latin typeface="华文仿宋" panose="02010600040101010101" pitchFamily="2" charset="-122"/>
                <a:ea typeface="华文仿宋" panose="02010600040101010101" pitchFamily="2" charset="-122"/>
              </a:rPr>
              <a:t> c) </a:t>
            </a:r>
            <a:r>
              <a:rPr lang="en-US" altLang="zh-CN" sz="2800" b="1" dirty="0">
                <a:solidFill>
                  <a:srgbClr val="000000"/>
                </a:solidFill>
                <a:latin typeface="华文仿宋" panose="02010600040101010101" pitchFamily="2" charset="-122"/>
                <a:ea typeface="华文仿宋" panose="02010600040101010101" pitchFamily="2" charset="-122"/>
              </a:rPr>
              <a:t>{</a:t>
            </a:r>
          </a:p>
          <a:p>
            <a:pPr algn="l" eaLnBrk="1" hangingPunct="1">
              <a:lnSpc>
                <a:spcPct val="120000"/>
              </a:lnSpc>
            </a:pPr>
            <a:endParaRPr lang="en-US" altLang="zh-CN" sz="2800" b="1" dirty="0">
              <a:solidFill>
                <a:srgbClr val="000000"/>
              </a:solidFill>
              <a:latin typeface="华文仿宋" panose="02010600040101010101" pitchFamily="2" charset="-122"/>
              <a:ea typeface="华文仿宋" panose="02010600040101010101" pitchFamily="2" charset="-122"/>
            </a:endParaRPr>
          </a:p>
          <a:p>
            <a:pPr algn="l" eaLnBrk="1" hangingPunct="1">
              <a:lnSpc>
                <a:spcPct val="120000"/>
              </a:lnSpc>
            </a:pPr>
            <a:endParaRPr lang="en-US" altLang="zh-CN" sz="2800" b="1" dirty="0">
              <a:latin typeface="华文仿宋" panose="02010600040101010101" pitchFamily="2" charset="-122"/>
              <a:ea typeface="华文仿宋" panose="02010600040101010101" pitchFamily="2" charset="-122"/>
            </a:endParaRPr>
          </a:p>
          <a:p>
            <a:pPr algn="l" eaLnBrk="1" hangingPunct="1">
              <a:lnSpc>
                <a:spcPct val="120000"/>
              </a:lnSpc>
            </a:pPr>
            <a:endParaRPr lang="en-US" altLang="zh-CN" sz="2800" b="1" dirty="0">
              <a:latin typeface="华文仿宋" panose="02010600040101010101" pitchFamily="2" charset="-122"/>
              <a:ea typeface="华文仿宋" panose="02010600040101010101" pitchFamily="2" charset="-122"/>
            </a:endParaRPr>
          </a:p>
          <a:p>
            <a:pPr algn="l" eaLnBrk="1" hangingPunct="1">
              <a:lnSpc>
                <a:spcPct val="120000"/>
              </a:lnSpc>
            </a:pPr>
            <a:endParaRPr lang="en-US" altLang="zh-CN" sz="2800" b="1" dirty="0">
              <a:latin typeface="华文仿宋" panose="02010600040101010101" pitchFamily="2" charset="-122"/>
              <a:ea typeface="华文仿宋" panose="02010600040101010101" pitchFamily="2" charset="-122"/>
            </a:endParaRPr>
          </a:p>
          <a:p>
            <a:pPr algn="l" eaLnBrk="1" hangingPunct="1">
              <a:lnSpc>
                <a:spcPct val="120000"/>
              </a:lnSpc>
            </a:pPr>
            <a:endParaRPr lang="en-US" altLang="zh-CN" sz="2800" b="1" dirty="0">
              <a:latin typeface="华文仿宋" panose="02010600040101010101" pitchFamily="2" charset="-122"/>
              <a:ea typeface="华文仿宋" panose="02010600040101010101" pitchFamily="2" charset="-122"/>
            </a:endParaRPr>
          </a:p>
          <a:p>
            <a:pPr algn="l" eaLnBrk="1" hangingPunct="1">
              <a:lnSpc>
                <a:spcPct val="120000"/>
              </a:lnSpc>
            </a:pPr>
            <a:endParaRPr lang="en-US" altLang="zh-CN" sz="2800" b="1" dirty="0">
              <a:latin typeface="华文仿宋" panose="02010600040101010101" pitchFamily="2" charset="-122"/>
              <a:ea typeface="华文仿宋" panose="02010600040101010101" pitchFamily="2" charset="-122"/>
            </a:endParaRPr>
          </a:p>
          <a:p>
            <a:pPr algn="l" eaLnBrk="1" hangingPunct="1">
              <a:lnSpc>
                <a:spcPct val="120000"/>
              </a:lnSpc>
            </a:pPr>
            <a:endParaRPr lang="en-US" altLang="zh-CN" sz="2800" b="1" dirty="0">
              <a:latin typeface="华文仿宋" panose="02010600040101010101" pitchFamily="2" charset="-122"/>
              <a:ea typeface="华文仿宋" panose="02010600040101010101" pitchFamily="2" charset="-122"/>
            </a:endParaRPr>
          </a:p>
          <a:p>
            <a:pPr algn="l" eaLnBrk="1" hangingPunct="1">
              <a:lnSpc>
                <a:spcPct val="120000"/>
              </a:lnSpc>
            </a:pPr>
            <a:r>
              <a:rPr lang="en-US" altLang="zh-CN" sz="2800" b="1" dirty="0">
                <a:latin typeface="华文仿宋" panose="02010600040101010101" pitchFamily="2" charset="-122"/>
                <a:ea typeface="华文仿宋" panose="02010600040101010101" pitchFamily="2" charset="-122"/>
              </a:rPr>
              <a:t>}</a:t>
            </a:r>
            <a:r>
              <a:rPr lang="en-US" altLang="zh-CN" sz="2800" dirty="0">
                <a:solidFill>
                  <a:srgbClr val="004A00"/>
                </a:solidFill>
                <a:latin typeface="华文仿宋" panose="02010600040101010101" pitchFamily="2" charset="-122"/>
                <a:ea typeface="华文仿宋" panose="02010600040101010101" pitchFamily="2" charset="-122"/>
              </a:rPr>
              <a:t> // value</a:t>
            </a:r>
            <a:endParaRPr lang="en-US" altLang="zh-CN" sz="3600" dirty="0">
              <a:solidFill>
                <a:srgbClr val="004A00"/>
              </a:solidFill>
              <a:latin typeface="华文仿宋" panose="02010600040101010101" pitchFamily="2" charset="-122"/>
              <a:ea typeface="华文仿宋" panose="02010600040101010101" pitchFamily="2" charset="-122"/>
            </a:endParaRPr>
          </a:p>
        </p:txBody>
      </p:sp>
      <p:sp>
        <p:nvSpPr>
          <p:cNvPr id="177156" name="Text Box 4"/>
          <p:cNvSpPr txBox="1">
            <a:spLocks noChangeArrowheads="1"/>
          </p:cNvSpPr>
          <p:nvPr/>
        </p:nvSpPr>
        <p:spPr bwMode="auto">
          <a:xfrm>
            <a:off x="1056134" y="1654412"/>
            <a:ext cx="6788906"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dirty="0">
                <a:latin typeface="华文仿宋" panose="02010600040101010101" pitchFamily="2" charset="-122"/>
                <a:ea typeface="华文仿宋" panose="02010600040101010101" pitchFamily="2" charset="-122"/>
              </a:rPr>
              <a:t>p = </a:t>
            </a:r>
            <a:r>
              <a:rPr lang="en-US" altLang="zh-CN" sz="2800" dirty="0" err="1">
                <a:latin typeface="华文仿宋" panose="02010600040101010101" pitchFamily="2" charset="-122"/>
                <a:ea typeface="华文仿宋" panose="02010600040101010101" pitchFamily="2" charset="-122"/>
              </a:rPr>
              <a:t>M.rpos</a:t>
            </a:r>
            <a:r>
              <a:rPr lang="en-US" altLang="zh-CN" sz="2800" dirty="0">
                <a:latin typeface="华文仿宋" panose="02010600040101010101" pitchFamily="2" charset="-122"/>
                <a:ea typeface="华文仿宋" panose="02010600040101010101" pitchFamily="2" charset="-122"/>
              </a:rPr>
              <a:t>[r]; </a:t>
            </a:r>
          </a:p>
          <a:p>
            <a:pPr lvl="1" algn="l" eaLnBrk="1" hangingPunct="1">
              <a:lnSpc>
                <a:spcPct val="120000"/>
              </a:lnSpc>
            </a:pPr>
            <a:r>
              <a:rPr lang="en-US" altLang="zh-CN" sz="2800" dirty="0">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直接指向该行第一个非零元素在三元组中的位置</a:t>
            </a:r>
          </a:p>
          <a:p>
            <a:pPr algn="l" eaLnBrk="1" hangingPunct="1">
              <a:lnSpc>
                <a:spcPct val="120000"/>
              </a:lnSpc>
            </a:pPr>
            <a:r>
              <a:rPr lang="en-US" altLang="zh-CN" sz="2800" b="1" dirty="0">
                <a:latin typeface="华文仿宋" panose="02010600040101010101" pitchFamily="2" charset="-122"/>
                <a:ea typeface="华文仿宋" panose="02010600040101010101" pitchFamily="2" charset="-122"/>
              </a:rPr>
              <a:t>while</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M.data</a:t>
            </a:r>
            <a:r>
              <a:rPr lang="en-US" altLang="zh-CN" sz="2800" dirty="0">
                <a:latin typeface="华文仿宋" panose="02010600040101010101" pitchFamily="2" charset="-122"/>
                <a:ea typeface="华文仿宋" panose="02010600040101010101" pitchFamily="2" charset="-122"/>
              </a:rPr>
              <a:t>[p].</a:t>
            </a:r>
            <a:r>
              <a:rPr lang="en-US" altLang="zh-CN" sz="2800" dirty="0" err="1">
                <a:latin typeface="华文仿宋" panose="02010600040101010101" pitchFamily="2" charset="-122"/>
                <a:ea typeface="华文仿宋" panose="02010600040101010101" pitchFamily="2" charset="-122"/>
              </a:rPr>
              <a:t>i</a:t>
            </a:r>
            <a:r>
              <a:rPr lang="en-US" altLang="zh-CN" sz="2800" dirty="0">
                <a:solidFill>
                  <a:srgbClr val="FF0000"/>
                </a:solidFill>
                <a:latin typeface="华文仿宋" panose="02010600040101010101" pitchFamily="2" charset="-122"/>
                <a:ea typeface="华文仿宋" panose="02010600040101010101" pitchFamily="2" charset="-122"/>
              </a:rPr>
              <a:t>==r</a:t>
            </a:r>
            <a:r>
              <a:rPr lang="en-US" altLang="zh-CN" sz="2800"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&amp;&amp;</a:t>
            </a:r>
            <a:r>
              <a:rPr lang="en-US" altLang="zh-CN" sz="2800" dirty="0" err="1">
                <a:latin typeface="华文仿宋" panose="02010600040101010101" pitchFamily="2" charset="-122"/>
                <a:ea typeface="华文仿宋" panose="02010600040101010101" pitchFamily="2" charset="-122"/>
              </a:rPr>
              <a:t>M.data</a:t>
            </a:r>
            <a:r>
              <a:rPr lang="en-US" altLang="zh-CN" sz="2800" dirty="0">
                <a:latin typeface="华文仿宋" panose="02010600040101010101" pitchFamily="2" charset="-122"/>
                <a:ea typeface="华文仿宋" panose="02010600040101010101" pitchFamily="2" charset="-122"/>
              </a:rPr>
              <a:t>[p].j </a:t>
            </a:r>
            <a:r>
              <a:rPr lang="en-US" altLang="zh-CN" sz="2800" dirty="0">
                <a:solidFill>
                  <a:srgbClr val="FF0000"/>
                </a:solidFill>
                <a:latin typeface="华文仿宋" panose="02010600040101010101" pitchFamily="2" charset="-122"/>
                <a:ea typeface="华文仿宋" panose="02010600040101010101" pitchFamily="2" charset="-122"/>
              </a:rPr>
              <a:t>&lt; c</a:t>
            </a:r>
            <a:r>
              <a:rPr lang="en-US" altLang="zh-CN" sz="2800" dirty="0">
                <a:latin typeface="华文仿宋" panose="02010600040101010101" pitchFamily="2" charset="-122"/>
                <a:ea typeface="华文仿宋" panose="02010600040101010101" pitchFamily="2" charset="-122"/>
              </a:rPr>
              <a:t>) </a:t>
            </a:r>
          </a:p>
          <a:p>
            <a:pPr lvl="1" algn="l" eaLnBrk="1" hangingPunct="1">
              <a:lnSpc>
                <a:spcPct val="120000"/>
              </a:lnSpc>
            </a:pPr>
            <a:r>
              <a:rPr lang="en-US" altLang="zh-CN" sz="2800" dirty="0">
                <a:latin typeface="华文仿宋" panose="02010600040101010101" pitchFamily="2" charset="-122"/>
                <a:ea typeface="华文仿宋" panose="02010600040101010101" pitchFamily="2" charset="-122"/>
              </a:rPr>
              <a:t>       p++;</a:t>
            </a:r>
          </a:p>
          <a:p>
            <a:pPr algn="l" eaLnBrk="1" hangingPunct="1">
              <a:lnSpc>
                <a:spcPct val="120000"/>
              </a:lnSpc>
            </a:pPr>
            <a:r>
              <a:rPr lang="en-US" altLang="zh-CN" sz="2800" b="1" dirty="0">
                <a:latin typeface="华文仿宋" panose="02010600040101010101" pitchFamily="2" charset="-122"/>
                <a:ea typeface="华文仿宋" panose="02010600040101010101" pitchFamily="2" charset="-122"/>
              </a:rPr>
              <a:t>if</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M.data</a:t>
            </a:r>
            <a:r>
              <a:rPr lang="en-US" altLang="zh-CN" sz="2800" dirty="0">
                <a:latin typeface="华文仿宋" panose="02010600040101010101" pitchFamily="2" charset="-122"/>
                <a:ea typeface="华文仿宋" panose="02010600040101010101" pitchFamily="2" charset="-122"/>
              </a:rPr>
              <a:t>[p].</a:t>
            </a:r>
            <a:r>
              <a:rPr lang="en-US" altLang="zh-CN" sz="2800" dirty="0" err="1">
                <a:latin typeface="华文仿宋" panose="02010600040101010101" pitchFamily="2" charset="-122"/>
                <a:ea typeface="华文仿宋" panose="02010600040101010101" pitchFamily="2" charset="-122"/>
              </a:rPr>
              <a:t>i</a:t>
            </a:r>
            <a:r>
              <a:rPr lang="en-US" altLang="zh-CN" sz="2800" dirty="0">
                <a:solidFill>
                  <a:srgbClr val="FF0000"/>
                </a:solidFill>
                <a:latin typeface="华文仿宋" panose="02010600040101010101" pitchFamily="2" charset="-122"/>
                <a:ea typeface="华文仿宋" panose="02010600040101010101" pitchFamily="2" charset="-122"/>
              </a:rPr>
              <a:t>==r</a:t>
            </a:r>
            <a:r>
              <a:rPr lang="en-US" altLang="zh-CN" sz="2800"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&amp;&amp;</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M.data</a:t>
            </a:r>
            <a:r>
              <a:rPr lang="en-US" altLang="zh-CN" sz="2800" dirty="0">
                <a:latin typeface="华文仿宋" panose="02010600040101010101" pitchFamily="2" charset="-122"/>
                <a:ea typeface="华文仿宋" panose="02010600040101010101" pitchFamily="2" charset="-122"/>
              </a:rPr>
              <a:t>[p].j</a:t>
            </a:r>
            <a:r>
              <a:rPr lang="en-US" altLang="zh-CN" sz="2800" dirty="0">
                <a:solidFill>
                  <a:srgbClr val="FF0000"/>
                </a:solidFill>
                <a:latin typeface="华文仿宋" panose="02010600040101010101" pitchFamily="2" charset="-122"/>
                <a:ea typeface="华文仿宋" panose="02010600040101010101" pitchFamily="2" charset="-122"/>
              </a:rPr>
              <a:t>==c</a:t>
            </a:r>
            <a:r>
              <a:rPr lang="en-US" altLang="zh-CN" sz="2800" dirty="0">
                <a:latin typeface="华文仿宋" panose="02010600040101010101" pitchFamily="2" charset="-122"/>
                <a:ea typeface="华文仿宋" panose="02010600040101010101" pitchFamily="2" charset="-122"/>
              </a:rPr>
              <a:t>)</a:t>
            </a:r>
          </a:p>
          <a:p>
            <a:pPr lvl="1" algn="l" eaLnBrk="1" hangingPunct="1">
              <a:lnSpc>
                <a:spcPct val="120000"/>
              </a:lnSpc>
            </a:pPr>
            <a:r>
              <a:rPr lang="en-US" altLang="zh-CN" sz="2800"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return</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M.data</a:t>
            </a:r>
            <a:r>
              <a:rPr lang="en-US" altLang="zh-CN" sz="2800" dirty="0">
                <a:latin typeface="华文仿宋" panose="02010600040101010101" pitchFamily="2" charset="-122"/>
                <a:ea typeface="华文仿宋" panose="02010600040101010101" pitchFamily="2" charset="-122"/>
              </a:rPr>
              <a:t>[p].v;</a:t>
            </a:r>
          </a:p>
          <a:p>
            <a:pPr lvl="1" algn="l" eaLnBrk="1" hangingPunct="1">
              <a:lnSpc>
                <a:spcPct val="120000"/>
              </a:lnSpc>
            </a:pPr>
            <a:r>
              <a:rPr lang="en-US" altLang="zh-CN" sz="2800" b="1" dirty="0">
                <a:latin typeface="华文仿宋" panose="02010600040101010101" pitchFamily="2" charset="-122"/>
                <a:ea typeface="华文仿宋" panose="02010600040101010101" pitchFamily="2" charset="-122"/>
              </a:rPr>
              <a:t>else return</a:t>
            </a:r>
            <a:r>
              <a:rPr lang="en-US" altLang="zh-CN" sz="2800" dirty="0">
                <a:latin typeface="华文仿宋" panose="02010600040101010101" pitchFamily="2" charset="-122"/>
                <a:ea typeface="华文仿宋" panose="02010600040101010101" pitchFamily="2" charset="-122"/>
              </a:rPr>
              <a:t> 0;</a:t>
            </a:r>
          </a:p>
        </p:txBody>
      </p:sp>
    </p:spTree>
    <p:extLst>
      <p:ext uri="{BB962C8B-B14F-4D97-AF65-F5344CB8AC3E}">
        <p14:creationId xmlns:p14="http://schemas.microsoft.com/office/powerpoint/2010/main" val="405042631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7156">
                                            <p:txEl>
                                              <p:pRg st="0" end="0"/>
                                            </p:txEl>
                                          </p:spTgt>
                                        </p:tgtEl>
                                        <p:attrNameLst>
                                          <p:attrName>style.visibility</p:attrName>
                                        </p:attrNameLst>
                                      </p:cBhvr>
                                      <p:to>
                                        <p:strVal val="visible"/>
                                      </p:to>
                                    </p:set>
                                    <p:animEffect transition="in" filter="slide(fromLeft)">
                                      <p:cBhvr>
                                        <p:cTn id="7" dur="500"/>
                                        <p:tgtEl>
                                          <p:spTgt spid="177156">
                                            <p:txEl>
                                              <p:pRg st="0" end="0"/>
                                            </p:txEl>
                                          </p:spTgt>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77156">
                                            <p:txEl>
                                              <p:pRg st="1" end="1"/>
                                            </p:txEl>
                                          </p:spTgt>
                                        </p:tgtEl>
                                        <p:attrNameLst>
                                          <p:attrName>style.visibility</p:attrName>
                                        </p:attrNameLst>
                                      </p:cBhvr>
                                      <p:to>
                                        <p:strVal val="visible"/>
                                      </p:to>
                                    </p:set>
                                    <p:animEffect transition="in" filter="slide(fromLeft)">
                                      <p:cBhvr>
                                        <p:cTn id="10" dur="500"/>
                                        <p:tgtEl>
                                          <p:spTgt spid="17715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77156">
                                            <p:txEl>
                                              <p:pRg st="2" end="2"/>
                                            </p:txEl>
                                          </p:spTgt>
                                        </p:tgtEl>
                                        <p:attrNameLst>
                                          <p:attrName>style.visibility</p:attrName>
                                        </p:attrNameLst>
                                      </p:cBhvr>
                                      <p:to>
                                        <p:strVal val="visible"/>
                                      </p:to>
                                    </p:set>
                                    <p:animEffect transition="in" filter="slide(fromLeft)">
                                      <p:cBhvr>
                                        <p:cTn id="15" dur="500"/>
                                        <p:tgtEl>
                                          <p:spTgt spid="177156">
                                            <p:txEl>
                                              <p:pRg st="2" end="2"/>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177156">
                                            <p:txEl>
                                              <p:pRg st="3" end="3"/>
                                            </p:txEl>
                                          </p:spTgt>
                                        </p:tgtEl>
                                        <p:attrNameLst>
                                          <p:attrName>style.visibility</p:attrName>
                                        </p:attrNameLst>
                                      </p:cBhvr>
                                      <p:to>
                                        <p:strVal val="visible"/>
                                      </p:to>
                                    </p:set>
                                    <p:animEffect transition="in" filter="slide(fromLeft)">
                                      <p:cBhvr>
                                        <p:cTn id="18" dur="500"/>
                                        <p:tgtEl>
                                          <p:spTgt spid="17715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77156">
                                            <p:txEl>
                                              <p:pRg st="4" end="4"/>
                                            </p:txEl>
                                          </p:spTgt>
                                        </p:tgtEl>
                                        <p:attrNameLst>
                                          <p:attrName>style.visibility</p:attrName>
                                        </p:attrNameLst>
                                      </p:cBhvr>
                                      <p:to>
                                        <p:strVal val="visible"/>
                                      </p:to>
                                    </p:set>
                                    <p:animEffect transition="in" filter="slide(fromLeft)">
                                      <p:cBhvr>
                                        <p:cTn id="23" dur="500"/>
                                        <p:tgtEl>
                                          <p:spTgt spid="177156">
                                            <p:txEl>
                                              <p:pRg st="4" end="4"/>
                                            </p:txEl>
                                          </p:spTgt>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77156">
                                            <p:txEl>
                                              <p:pRg st="5" end="5"/>
                                            </p:txEl>
                                          </p:spTgt>
                                        </p:tgtEl>
                                        <p:attrNameLst>
                                          <p:attrName>style.visibility</p:attrName>
                                        </p:attrNameLst>
                                      </p:cBhvr>
                                      <p:to>
                                        <p:strVal val="visible"/>
                                      </p:to>
                                    </p:set>
                                    <p:animEffect transition="in" filter="slide(fromLeft)">
                                      <p:cBhvr>
                                        <p:cTn id="26" dur="500"/>
                                        <p:tgtEl>
                                          <p:spTgt spid="177156">
                                            <p:txEl>
                                              <p:pRg st="5" end="5"/>
                                            </p:txEl>
                                          </p:spTgt>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177156">
                                            <p:txEl>
                                              <p:pRg st="6" end="6"/>
                                            </p:txEl>
                                          </p:spTgt>
                                        </p:tgtEl>
                                        <p:attrNameLst>
                                          <p:attrName>style.visibility</p:attrName>
                                        </p:attrNameLst>
                                      </p:cBhvr>
                                      <p:to>
                                        <p:strVal val="visible"/>
                                      </p:to>
                                    </p:set>
                                    <p:animEffect transition="in" filter="slide(fromLeft)">
                                      <p:cBhvr>
                                        <p:cTn id="29" dur="500"/>
                                        <p:tgtEl>
                                          <p:spTgt spid="1771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319190" y="215825"/>
            <a:ext cx="69276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eaLnBrk="1" hangingPunct="1">
              <a:defRPr kumimoji="1" sz="3200" b="1">
                <a:latin typeface="华文仿宋" panose="02010600040101010101" pitchFamily="2" charset="-122"/>
                <a:ea typeface="华文仿宋" panose="0201060004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a:t>例</a:t>
            </a:r>
            <a:r>
              <a:rPr lang="en-US" altLang="zh-CN" dirty="0"/>
              <a:t>2</a:t>
            </a:r>
            <a:r>
              <a:rPr lang="zh-CN" altLang="en-US" dirty="0"/>
              <a:t>：矩阵</a:t>
            </a:r>
            <a:r>
              <a:rPr lang="en-US" altLang="zh-CN" dirty="0"/>
              <a:t>M[m1</a:t>
            </a:r>
            <a:r>
              <a:rPr lang="en-US" altLang="zh-CN" dirty="0" smtClean="0"/>
              <a:t>, n1</a:t>
            </a:r>
            <a:r>
              <a:rPr lang="en-US" altLang="zh-CN" dirty="0"/>
              <a:t>]</a:t>
            </a:r>
            <a:r>
              <a:rPr lang="zh-CN" altLang="en-US" dirty="0"/>
              <a:t>和</a:t>
            </a:r>
            <a:r>
              <a:rPr lang="en-US" altLang="zh-CN" dirty="0"/>
              <a:t>N[m2</a:t>
            </a:r>
            <a:r>
              <a:rPr lang="en-US" altLang="zh-CN" dirty="0" smtClean="0"/>
              <a:t>, n2</a:t>
            </a:r>
            <a:r>
              <a:rPr lang="en-US" altLang="zh-CN" dirty="0"/>
              <a:t>]</a:t>
            </a:r>
            <a:r>
              <a:rPr lang="zh-CN" altLang="en-US" dirty="0"/>
              <a:t>乘法</a:t>
            </a:r>
          </a:p>
        </p:txBody>
      </p:sp>
      <p:sp>
        <p:nvSpPr>
          <p:cNvPr id="242691" name="Text Box 3"/>
          <p:cNvSpPr txBox="1">
            <a:spLocks noChangeArrowheads="1"/>
          </p:cNvSpPr>
          <p:nvPr/>
        </p:nvSpPr>
        <p:spPr bwMode="auto">
          <a:xfrm>
            <a:off x="2076285" y="5356315"/>
            <a:ext cx="59458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990033"/>
                </a:solidFill>
                <a:latin typeface="华文仿宋" panose="02010600040101010101" pitchFamily="2" charset="-122"/>
                <a:ea typeface="华文仿宋" panose="02010600040101010101" pitchFamily="2" charset="-122"/>
              </a:rPr>
              <a:t>其时间复杂度为</a:t>
            </a:r>
            <a:r>
              <a:rPr lang="en-US" altLang="zh-CN" sz="3200" b="1" dirty="0">
                <a:solidFill>
                  <a:srgbClr val="990033"/>
                </a:solidFill>
                <a:latin typeface="华文仿宋" panose="02010600040101010101" pitchFamily="2" charset="-122"/>
                <a:ea typeface="华文仿宋" panose="02010600040101010101" pitchFamily="2" charset="-122"/>
              </a:rPr>
              <a:t>: O(m1×n2×n1)</a:t>
            </a:r>
            <a:endParaRPr lang="en-US" altLang="zh-CN" sz="3200" b="1" dirty="0">
              <a:latin typeface="华文仿宋" panose="02010600040101010101" pitchFamily="2" charset="-122"/>
              <a:ea typeface="华文仿宋" panose="02010600040101010101" pitchFamily="2" charset="-122"/>
            </a:endParaRPr>
          </a:p>
        </p:txBody>
      </p:sp>
      <p:sp>
        <p:nvSpPr>
          <p:cNvPr id="242692" name="Text Box 4"/>
          <p:cNvSpPr txBox="1">
            <a:spLocks noChangeArrowheads="1"/>
          </p:cNvSpPr>
          <p:nvPr/>
        </p:nvSpPr>
        <p:spPr bwMode="auto">
          <a:xfrm>
            <a:off x="658576" y="1092987"/>
            <a:ext cx="7477020" cy="441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zh-CN" altLang="en-US" sz="2800" b="1" dirty="0">
                <a:latin typeface="华文仿宋" panose="02010600040101010101" pitchFamily="2" charset="-122"/>
                <a:ea typeface="华文仿宋" panose="02010600040101010101" pitchFamily="2" charset="-122"/>
              </a:rPr>
              <a:t>矩阵乘法</a:t>
            </a:r>
            <a:r>
              <a:rPr lang="zh-CN" altLang="en-US" sz="2800" b="1" dirty="0" smtClean="0">
                <a:latin typeface="华文仿宋" panose="02010600040101010101" pitchFamily="2" charset="-122"/>
                <a:ea typeface="华文仿宋" panose="02010600040101010101" pitchFamily="2" charset="-122"/>
              </a:rPr>
              <a:t>的经典算法</a:t>
            </a:r>
            <a:r>
              <a:rPr lang="en-US" altLang="zh-CN" sz="2800" b="1"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sz="3600" b="1" dirty="0">
                <a:latin typeface="华文仿宋" panose="02010600040101010101" pitchFamily="2" charset="-122"/>
                <a:ea typeface="华文仿宋" panose="02010600040101010101" pitchFamily="2" charset="-122"/>
              </a:rPr>
              <a:t>   for</a:t>
            </a:r>
            <a:r>
              <a:rPr lang="en-US" altLang="zh-CN" sz="3600" dirty="0">
                <a:latin typeface="华文仿宋" panose="02010600040101010101" pitchFamily="2" charset="-122"/>
                <a:ea typeface="华文仿宋" panose="02010600040101010101" pitchFamily="2" charset="-122"/>
              </a:rPr>
              <a:t> (</a:t>
            </a:r>
            <a:r>
              <a:rPr lang="en-US" altLang="zh-CN" sz="3600" dirty="0" err="1">
                <a:latin typeface="华文仿宋" panose="02010600040101010101" pitchFamily="2" charset="-122"/>
                <a:ea typeface="华文仿宋" panose="02010600040101010101" pitchFamily="2" charset="-122"/>
              </a:rPr>
              <a:t>i</a:t>
            </a:r>
            <a:r>
              <a:rPr lang="en-US" altLang="zh-CN" sz="3600" dirty="0">
                <a:latin typeface="华文仿宋" panose="02010600040101010101" pitchFamily="2" charset="-122"/>
                <a:ea typeface="华文仿宋" panose="02010600040101010101" pitchFamily="2" charset="-122"/>
              </a:rPr>
              <a:t>=1; </a:t>
            </a:r>
            <a:r>
              <a:rPr lang="en-US" altLang="zh-CN" sz="3600" dirty="0" err="1">
                <a:latin typeface="华文仿宋" panose="02010600040101010101" pitchFamily="2" charset="-122"/>
                <a:ea typeface="华文仿宋" panose="02010600040101010101" pitchFamily="2" charset="-122"/>
              </a:rPr>
              <a:t>i</a:t>
            </a:r>
            <a:r>
              <a:rPr lang="en-US" altLang="zh-CN" sz="3600" dirty="0">
                <a:latin typeface="华文仿宋" panose="02010600040101010101" pitchFamily="2" charset="-122"/>
                <a:ea typeface="华文仿宋" panose="02010600040101010101" pitchFamily="2" charset="-122"/>
              </a:rPr>
              <a:t>&lt;=m1; ++</a:t>
            </a:r>
            <a:r>
              <a:rPr lang="en-US" altLang="zh-CN" sz="3600" dirty="0" err="1">
                <a:latin typeface="华文仿宋" panose="02010600040101010101" pitchFamily="2" charset="-122"/>
                <a:ea typeface="华文仿宋" panose="02010600040101010101" pitchFamily="2" charset="-122"/>
              </a:rPr>
              <a:t>i</a:t>
            </a:r>
            <a:r>
              <a:rPr lang="en-US" altLang="zh-CN" sz="3600" dirty="0">
                <a:latin typeface="华文仿宋" panose="02010600040101010101" pitchFamily="2" charset="-122"/>
                <a:ea typeface="华文仿宋" panose="02010600040101010101" pitchFamily="2" charset="-122"/>
              </a:rPr>
              <a:t>)</a:t>
            </a:r>
          </a:p>
          <a:p>
            <a:pPr lvl="1" algn="l" eaLnBrk="1" hangingPunct="1">
              <a:lnSpc>
                <a:spcPct val="115000"/>
              </a:lnSpc>
            </a:pPr>
            <a:r>
              <a:rPr lang="en-US" altLang="zh-CN" sz="3600" dirty="0" smtClean="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for</a:t>
            </a:r>
            <a:r>
              <a:rPr lang="en-US" altLang="zh-CN" sz="3600" dirty="0">
                <a:latin typeface="华文仿宋" panose="02010600040101010101" pitchFamily="2" charset="-122"/>
                <a:ea typeface="华文仿宋" panose="02010600040101010101" pitchFamily="2" charset="-122"/>
              </a:rPr>
              <a:t> (j=1; j&lt;=n2; ++j) </a:t>
            </a:r>
            <a:r>
              <a:rPr lang="en-US" altLang="zh-CN" sz="3600" b="1" dirty="0">
                <a:latin typeface="华文仿宋" panose="02010600040101010101" pitchFamily="2" charset="-122"/>
                <a:ea typeface="华文仿宋" panose="02010600040101010101" pitchFamily="2" charset="-122"/>
              </a:rPr>
              <a:t>{</a:t>
            </a:r>
            <a:endParaRPr lang="en-US" altLang="zh-CN" sz="3600" dirty="0">
              <a:latin typeface="华文仿宋" panose="02010600040101010101" pitchFamily="2" charset="-122"/>
              <a:ea typeface="华文仿宋" panose="02010600040101010101" pitchFamily="2" charset="-122"/>
            </a:endParaRPr>
          </a:p>
          <a:p>
            <a:pPr algn="l" eaLnBrk="1" hangingPunct="1">
              <a:lnSpc>
                <a:spcPct val="115000"/>
              </a:lnSpc>
            </a:pPr>
            <a:r>
              <a:rPr lang="en-US" altLang="zh-CN" sz="3600" dirty="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t>
            </a:r>
            <a:r>
              <a:rPr lang="en-US" altLang="zh-CN" sz="3600" dirty="0">
                <a:solidFill>
                  <a:srgbClr val="800000"/>
                </a:solidFill>
                <a:latin typeface="华文仿宋" panose="02010600040101010101" pitchFamily="2" charset="-122"/>
                <a:ea typeface="华文仿宋" panose="02010600040101010101" pitchFamily="2" charset="-122"/>
              </a:rPr>
              <a:t>Q[</a:t>
            </a:r>
            <a:r>
              <a:rPr lang="en-US" altLang="zh-CN" sz="3600" dirty="0" err="1">
                <a:solidFill>
                  <a:srgbClr val="800000"/>
                </a:solidFill>
                <a:latin typeface="华文仿宋" panose="02010600040101010101" pitchFamily="2" charset="-122"/>
                <a:ea typeface="华文仿宋" panose="02010600040101010101" pitchFamily="2" charset="-122"/>
              </a:rPr>
              <a:t>i</a:t>
            </a:r>
            <a:r>
              <a:rPr lang="en-US" altLang="zh-CN" sz="3600" dirty="0">
                <a:solidFill>
                  <a:srgbClr val="800000"/>
                </a:solidFill>
                <a:latin typeface="华文仿宋" panose="02010600040101010101" pitchFamily="2" charset="-122"/>
                <a:ea typeface="华文仿宋" panose="02010600040101010101" pitchFamily="2" charset="-122"/>
              </a:rPr>
              <a:t>][j] = 0;</a:t>
            </a:r>
          </a:p>
          <a:p>
            <a:pPr algn="l" eaLnBrk="1" hangingPunct="1">
              <a:lnSpc>
                <a:spcPct val="115000"/>
              </a:lnSpc>
            </a:pPr>
            <a:r>
              <a:rPr lang="en-US" altLang="zh-CN" sz="3600" dirty="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for</a:t>
            </a:r>
            <a:r>
              <a:rPr lang="en-US" altLang="zh-CN" sz="3600" dirty="0">
                <a:latin typeface="华文仿宋" panose="02010600040101010101" pitchFamily="2" charset="-122"/>
                <a:ea typeface="华文仿宋" panose="02010600040101010101" pitchFamily="2" charset="-122"/>
              </a:rPr>
              <a:t> (k=1; k&lt;=n1; ++k) </a:t>
            </a:r>
          </a:p>
          <a:p>
            <a:pPr algn="l" eaLnBrk="1" hangingPunct="1">
              <a:lnSpc>
                <a:spcPct val="115000"/>
              </a:lnSpc>
            </a:pPr>
            <a:r>
              <a:rPr lang="en-US" altLang="zh-CN" sz="3600" dirty="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t>
            </a:r>
            <a:r>
              <a:rPr lang="en-US" altLang="zh-CN" sz="3600" dirty="0" smtClean="0">
                <a:solidFill>
                  <a:srgbClr val="800000"/>
                </a:solidFill>
                <a:latin typeface="华文仿宋" panose="02010600040101010101" pitchFamily="2" charset="-122"/>
                <a:ea typeface="华文仿宋" panose="02010600040101010101" pitchFamily="2" charset="-122"/>
              </a:rPr>
              <a:t>Q[</a:t>
            </a:r>
            <a:r>
              <a:rPr lang="en-US" altLang="zh-CN" sz="3600" dirty="0" err="1" smtClean="0">
                <a:solidFill>
                  <a:srgbClr val="800000"/>
                </a:solidFill>
                <a:latin typeface="华文仿宋" panose="02010600040101010101" pitchFamily="2" charset="-122"/>
                <a:ea typeface="华文仿宋" panose="02010600040101010101" pitchFamily="2" charset="-122"/>
              </a:rPr>
              <a:t>i</a:t>
            </a:r>
            <a:r>
              <a:rPr lang="en-US" altLang="zh-CN" sz="3600" dirty="0">
                <a:solidFill>
                  <a:srgbClr val="800000"/>
                </a:solidFill>
                <a:latin typeface="华文仿宋" panose="02010600040101010101" pitchFamily="2" charset="-122"/>
                <a:ea typeface="华文仿宋" panose="02010600040101010101" pitchFamily="2" charset="-122"/>
              </a:rPr>
              <a:t>][j] += M[</a:t>
            </a:r>
            <a:r>
              <a:rPr lang="en-US" altLang="zh-CN" sz="3600" dirty="0" err="1">
                <a:solidFill>
                  <a:srgbClr val="800000"/>
                </a:solidFill>
                <a:latin typeface="华文仿宋" panose="02010600040101010101" pitchFamily="2" charset="-122"/>
                <a:ea typeface="华文仿宋" panose="02010600040101010101" pitchFamily="2" charset="-122"/>
              </a:rPr>
              <a:t>i</a:t>
            </a:r>
            <a:r>
              <a:rPr lang="en-US" altLang="zh-CN" sz="3600" dirty="0">
                <a:solidFill>
                  <a:srgbClr val="800000"/>
                </a:solidFill>
                <a:latin typeface="华文仿宋" panose="02010600040101010101" pitchFamily="2" charset="-122"/>
                <a:ea typeface="华文仿宋" panose="02010600040101010101" pitchFamily="2" charset="-122"/>
              </a:rPr>
              <a:t>][k] * N[k][j];</a:t>
            </a:r>
          </a:p>
          <a:p>
            <a:pPr lvl="1" algn="l" eaLnBrk="1" hangingPunct="1">
              <a:lnSpc>
                <a:spcPct val="115000"/>
              </a:lnSpc>
            </a:pPr>
            <a:r>
              <a:rPr lang="en-US" altLang="zh-CN" sz="3600"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325204733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2692">
                                            <p:txEl>
                                              <p:pRg st="0" end="0"/>
                                            </p:txEl>
                                          </p:spTgt>
                                        </p:tgtEl>
                                        <p:attrNameLst>
                                          <p:attrName>style.visibility</p:attrName>
                                        </p:attrNameLst>
                                      </p:cBhvr>
                                      <p:to>
                                        <p:strVal val="visible"/>
                                      </p:to>
                                    </p:set>
                                    <p:animEffect transition="in" filter="wipe(down)">
                                      <p:cBhvr>
                                        <p:cTn id="7" dur="500"/>
                                        <p:tgtEl>
                                          <p:spTgt spid="242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2692">
                                            <p:txEl>
                                              <p:pRg st="1" end="1"/>
                                            </p:txEl>
                                          </p:spTgt>
                                        </p:tgtEl>
                                        <p:attrNameLst>
                                          <p:attrName>style.visibility</p:attrName>
                                        </p:attrNameLst>
                                      </p:cBhvr>
                                      <p:to>
                                        <p:strVal val="visible"/>
                                      </p:to>
                                    </p:set>
                                    <p:animEffect transition="in" filter="wipe(down)">
                                      <p:cBhvr>
                                        <p:cTn id="12" dur="500"/>
                                        <p:tgtEl>
                                          <p:spTgt spid="24269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42692">
                                            <p:txEl>
                                              <p:pRg st="2" end="2"/>
                                            </p:txEl>
                                          </p:spTgt>
                                        </p:tgtEl>
                                        <p:attrNameLst>
                                          <p:attrName>style.visibility</p:attrName>
                                        </p:attrNameLst>
                                      </p:cBhvr>
                                      <p:to>
                                        <p:strVal val="visible"/>
                                      </p:to>
                                    </p:set>
                                    <p:animEffect transition="in" filter="wipe(down)">
                                      <p:cBhvr>
                                        <p:cTn id="15" dur="500"/>
                                        <p:tgtEl>
                                          <p:spTgt spid="24269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42692">
                                            <p:txEl>
                                              <p:pRg st="3" end="3"/>
                                            </p:txEl>
                                          </p:spTgt>
                                        </p:tgtEl>
                                        <p:attrNameLst>
                                          <p:attrName>style.visibility</p:attrName>
                                        </p:attrNameLst>
                                      </p:cBhvr>
                                      <p:to>
                                        <p:strVal val="visible"/>
                                      </p:to>
                                    </p:set>
                                    <p:animEffect transition="in" filter="wipe(down)">
                                      <p:cBhvr>
                                        <p:cTn id="20" dur="500"/>
                                        <p:tgtEl>
                                          <p:spTgt spid="24269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42692">
                                            <p:txEl>
                                              <p:pRg st="4" end="4"/>
                                            </p:txEl>
                                          </p:spTgt>
                                        </p:tgtEl>
                                        <p:attrNameLst>
                                          <p:attrName>style.visibility</p:attrName>
                                        </p:attrNameLst>
                                      </p:cBhvr>
                                      <p:to>
                                        <p:strVal val="visible"/>
                                      </p:to>
                                    </p:set>
                                    <p:animEffect transition="in" filter="wipe(down)">
                                      <p:cBhvr>
                                        <p:cTn id="25" dur="500"/>
                                        <p:tgtEl>
                                          <p:spTgt spid="24269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2692">
                                            <p:txEl>
                                              <p:pRg st="5" end="5"/>
                                            </p:txEl>
                                          </p:spTgt>
                                        </p:tgtEl>
                                        <p:attrNameLst>
                                          <p:attrName>style.visibility</p:attrName>
                                        </p:attrNameLst>
                                      </p:cBhvr>
                                      <p:to>
                                        <p:strVal val="visible"/>
                                      </p:to>
                                    </p:set>
                                    <p:animEffect transition="in" filter="wipe(down)">
                                      <p:cBhvr>
                                        <p:cTn id="30" dur="500"/>
                                        <p:tgtEl>
                                          <p:spTgt spid="242692">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2692">
                                            <p:txEl>
                                              <p:pRg st="6" end="6"/>
                                            </p:txEl>
                                          </p:spTgt>
                                        </p:tgtEl>
                                        <p:attrNameLst>
                                          <p:attrName>style.visibility</p:attrName>
                                        </p:attrNameLst>
                                      </p:cBhvr>
                                      <p:to>
                                        <p:strVal val="visible"/>
                                      </p:to>
                                    </p:set>
                                    <p:animEffect transition="in" filter="wipe(down)">
                                      <p:cBhvr>
                                        <p:cTn id="33" dur="500"/>
                                        <p:tgtEl>
                                          <p:spTgt spid="24269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691"/>
                                        </p:tgtEl>
                                        <p:attrNameLst>
                                          <p:attrName>style.visibility</p:attrName>
                                        </p:attrNameLst>
                                      </p:cBhvr>
                                      <p:to>
                                        <p:strVal val="visible"/>
                                      </p:to>
                                    </p:set>
                                    <p:animEffect transition="in" filter="wipe(left)">
                                      <p:cBhvr>
                                        <p:cTn id="38" dur="500"/>
                                        <p:tgtEl>
                                          <p:spTgt spid="242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utoUpdateAnimBg="0"/>
      <p:bldP spid="24269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646084" y="1029977"/>
            <a:ext cx="7330853" cy="503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4300"/>
              </a:lnSpc>
            </a:pPr>
            <a:r>
              <a:rPr lang="en-US" altLang="zh-CN" sz="3200" dirty="0">
                <a:latin typeface="华文仿宋" panose="02010600040101010101" pitchFamily="2" charset="-122"/>
                <a:ea typeface="华文仿宋" panose="02010600040101010101" pitchFamily="2" charset="-122"/>
              </a:rPr>
              <a:t>  </a:t>
            </a:r>
            <a:r>
              <a:rPr lang="en-US" altLang="zh-CN" sz="3200" b="1" dirty="0">
                <a:solidFill>
                  <a:schemeClr val="folHlink"/>
                </a:solidFill>
                <a:latin typeface="华文仿宋" panose="02010600040101010101" pitchFamily="2" charset="-122"/>
                <a:ea typeface="华文仿宋" panose="02010600040101010101" pitchFamily="2" charset="-122"/>
              </a:rPr>
              <a:t>Q</a:t>
            </a:r>
            <a:r>
              <a:rPr lang="zh-CN" altLang="en-US" sz="3200" b="1" dirty="0">
                <a:solidFill>
                  <a:schemeClr val="folHlink"/>
                </a:solidFill>
                <a:latin typeface="华文仿宋" panose="02010600040101010101" pitchFamily="2" charset="-122"/>
                <a:ea typeface="华文仿宋" panose="02010600040101010101" pitchFamily="2" charset="-122"/>
              </a:rPr>
              <a:t>初始化；</a:t>
            </a:r>
          </a:p>
          <a:p>
            <a:pPr algn="l" eaLnBrk="1" hangingPunct="1">
              <a:lnSpc>
                <a:spcPts val="4300"/>
              </a:lnSpc>
            </a:pPr>
            <a:r>
              <a:rPr lang="zh-CN" altLang="en-US"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if</a:t>
            </a:r>
            <a:r>
              <a:rPr lang="en-US" altLang="zh-CN" sz="3200" dirty="0">
                <a:latin typeface="华文仿宋" panose="02010600040101010101" pitchFamily="2" charset="-122"/>
                <a:ea typeface="华文仿宋" panose="02010600040101010101" pitchFamily="2" charset="-122"/>
              </a:rPr>
              <a:t>  Q</a:t>
            </a:r>
            <a:r>
              <a:rPr lang="zh-CN" altLang="en-US" sz="3200" dirty="0">
                <a:latin typeface="华文仿宋" panose="02010600040101010101" pitchFamily="2" charset="-122"/>
                <a:ea typeface="华文仿宋" panose="02010600040101010101" pitchFamily="2" charset="-122"/>
              </a:rPr>
              <a:t>是非零矩阵 </a:t>
            </a:r>
            <a:r>
              <a:rPr lang="en-US" altLang="zh-CN" sz="3200" b="1" dirty="0">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逐行求积</a:t>
            </a:r>
          </a:p>
          <a:p>
            <a:pPr algn="l" eaLnBrk="1" hangingPunct="1">
              <a:lnSpc>
                <a:spcPts val="43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for</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arow</a:t>
            </a:r>
            <a:r>
              <a:rPr lang="en-US" altLang="zh-CN" sz="3200" dirty="0">
                <a:latin typeface="华文仿宋" panose="02010600040101010101" pitchFamily="2" charset="-122"/>
                <a:ea typeface="华文仿宋" panose="02010600040101010101" pitchFamily="2" charset="-122"/>
              </a:rPr>
              <a:t>=1; </a:t>
            </a:r>
            <a:r>
              <a:rPr lang="en-US" altLang="zh-CN" sz="3200" dirty="0" err="1">
                <a:latin typeface="华文仿宋" panose="02010600040101010101" pitchFamily="2" charset="-122"/>
                <a:ea typeface="华文仿宋" panose="02010600040101010101" pitchFamily="2" charset="-122"/>
              </a:rPr>
              <a:t>arow</a:t>
            </a:r>
            <a:r>
              <a:rPr lang="en-US" altLang="zh-CN" sz="3200" dirty="0">
                <a:latin typeface="华文仿宋" panose="02010600040101010101" pitchFamily="2" charset="-122"/>
                <a:ea typeface="华文仿宋" panose="02010600040101010101" pitchFamily="2" charset="-122"/>
              </a:rPr>
              <a:t>&lt;=M.mu; ++</a:t>
            </a:r>
            <a:r>
              <a:rPr lang="en-US" altLang="zh-CN" sz="3200" dirty="0" err="1">
                <a:latin typeface="华文仿宋" panose="02010600040101010101" pitchFamily="2" charset="-122"/>
                <a:ea typeface="华文仿宋" panose="02010600040101010101" pitchFamily="2" charset="-122"/>
              </a:rPr>
              <a:t>arow</a:t>
            </a:r>
            <a:r>
              <a:rPr lang="en-US" altLang="zh-CN"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t>
            </a:r>
          </a:p>
          <a:p>
            <a:pPr algn="l" eaLnBrk="1" hangingPunct="1">
              <a:lnSpc>
                <a:spcPts val="4300"/>
              </a:lnSpc>
            </a:pPr>
            <a:r>
              <a:rPr lang="en-US" altLang="zh-CN" sz="3200" b="1" dirty="0">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处理</a:t>
            </a:r>
            <a:r>
              <a:rPr lang="en-US" altLang="zh-CN" b="1" dirty="0">
                <a:solidFill>
                  <a:schemeClr val="folHlink"/>
                </a:solidFill>
                <a:latin typeface="华文仿宋" panose="02010600040101010101" pitchFamily="2" charset="-122"/>
                <a:ea typeface="华文仿宋" panose="02010600040101010101" pitchFamily="2" charset="-122"/>
              </a:rPr>
              <a:t>M</a:t>
            </a:r>
            <a:r>
              <a:rPr lang="zh-CN" altLang="en-US" b="1" dirty="0">
                <a:solidFill>
                  <a:schemeClr val="folHlink"/>
                </a:solidFill>
                <a:latin typeface="华文仿宋" panose="02010600040101010101" pitchFamily="2" charset="-122"/>
                <a:ea typeface="华文仿宋" panose="02010600040101010101" pitchFamily="2" charset="-122"/>
              </a:rPr>
              <a:t>的每一行</a:t>
            </a:r>
          </a:p>
          <a:p>
            <a:pPr algn="l" eaLnBrk="1" hangingPunct="1">
              <a:lnSpc>
                <a:spcPts val="4300"/>
              </a:lnSpc>
            </a:pPr>
            <a:r>
              <a:rPr lang="zh-CN" altLang="en-US"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ctemp</a:t>
            </a:r>
            <a:r>
              <a:rPr lang="en-US" altLang="zh-CN" sz="3200" dirty="0">
                <a:latin typeface="华文仿宋" panose="02010600040101010101" pitchFamily="2" charset="-122"/>
                <a:ea typeface="华文仿宋" panose="02010600040101010101" pitchFamily="2" charset="-122"/>
              </a:rPr>
              <a:t>[] = 0;     </a:t>
            </a:r>
            <a:r>
              <a:rPr lang="en-US" altLang="zh-CN" sz="3200" dirty="0" smtClean="0">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 </a:t>
            </a:r>
            <a:r>
              <a:rPr lang="zh-CN" altLang="en-US" b="1" dirty="0">
                <a:solidFill>
                  <a:schemeClr val="folHlink"/>
                </a:solidFill>
                <a:latin typeface="华文仿宋" panose="02010600040101010101" pitchFamily="2" charset="-122"/>
                <a:ea typeface="华文仿宋" panose="02010600040101010101" pitchFamily="2" charset="-122"/>
              </a:rPr>
              <a:t>累加器清零</a:t>
            </a:r>
          </a:p>
          <a:p>
            <a:pPr algn="l" eaLnBrk="1" hangingPunct="1">
              <a:lnSpc>
                <a:spcPts val="4300"/>
              </a:lnSpc>
            </a:pPr>
            <a:r>
              <a:rPr lang="zh-CN" altLang="en-US" sz="3200" dirty="0">
                <a:latin typeface="华文仿宋" panose="02010600040101010101" pitchFamily="2" charset="-122"/>
                <a:ea typeface="华文仿宋" panose="02010600040101010101" pitchFamily="2" charset="-122"/>
              </a:rPr>
              <a:t>       </a:t>
            </a:r>
            <a:r>
              <a:rPr lang="zh-CN" altLang="en-US" sz="2800" b="1" dirty="0">
                <a:solidFill>
                  <a:srgbClr val="FF0000"/>
                </a:solidFill>
                <a:latin typeface="华文仿宋" panose="02010600040101010101" pitchFamily="2" charset="-122"/>
                <a:ea typeface="华文仿宋" panose="02010600040101010101" pitchFamily="2" charset="-122"/>
              </a:rPr>
              <a:t>计算</a:t>
            </a:r>
            <a:r>
              <a:rPr lang="en-US" altLang="zh-CN" sz="2800" b="1" dirty="0">
                <a:solidFill>
                  <a:srgbClr val="FF0000"/>
                </a:solidFill>
                <a:latin typeface="华文仿宋" panose="02010600040101010101" pitchFamily="2" charset="-122"/>
                <a:ea typeface="华文仿宋" panose="02010600040101010101" pitchFamily="2" charset="-122"/>
              </a:rPr>
              <a:t>Q</a:t>
            </a:r>
            <a:r>
              <a:rPr lang="zh-CN" altLang="en-US" sz="2800" b="1" dirty="0">
                <a:solidFill>
                  <a:srgbClr val="FF0000"/>
                </a:solidFill>
                <a:latin typeface="华文仿宋" panose="02010600040101010101" pitchFamily="2" charset="-122"/>
                <a:ea typeface="华文仿宋" panose="02010600040101010101" pitchFamily="2" charset="-122"/>
              </a:rPr>
              <a:t>中第</a:t>
            </a:r>
            <a:r>
              <a:rPr lang="en-US" altLang="zh-CN" sz="2800" b="1" dirty="0" err="1">
                <a:solidFill>
                  <a:srgbClr val="FF0000"/>
                </a:solidFill>
                <a:latin typeface="华文仿宋" panose="02010600040101010101" pitchFamily="2" charset="-122"/>
                <a:ea typeface="华文仿宋" panose="02010600040101010101" pitchFamily="2" charset="-122"/>
              </a:rPr>
              <a:t>arow</a:t>
            </a:r>
            <a:r>
              <a:rPr lang="zh-CN" altLang="en-US" sz="2800" b="1" dirty="0">
                <a:solidFill>
                  <a:srgbClr val="FF0000"/>
                </a:solidFill>
                <a:latin typeface="华文仿宋" panose="02010600040101010101" pitchFamily="2" charset="-122"/>
                <a:ea typeface="华文仿宋" panose="02010600040101010101" pitchFamily="2" charset="-122"/>
              </a:rPr>
              <a:t>行的积并存入</a:t>
            </a:r>
            <a:r>
              <a:rPr lang="en-US" altLang="zh-CN" sz="2800" b="1" dirty="0" err="1">
                <a:solidFill>
                  <a:srgbClr val="FF0000"/>
                </a:solidFill>
                <a:latin typeface="华文仿宋" panose="02010600040101010101" pitchFamily="2" charset="-122"/>
                <a:ea typeface="华文仿宋" panose="02010600040101010101" pitchFamily="2" charset="-122"/>
              </a:rPr>
              <a:t>ctemp</a:t>
            </a:r>
            <a:r>
              <a:rPr lang="en-US" altLang="zh-CN" sz="2800" b="1" dirty="0">
                <a:solidFill>
                  <a:srgbClr val="FF0000"/>
                </a:solidFill>
                <a:latin typeface="华文仿宋" panose="02010600040101010101" pitchFamily="2" charset="-122"/>
                <a:ea typeface="华文仿宋" panose="02010600040101010101" pitchFamily="2" charset="-122"/>
              </a:rPr>
              <a:t>[] </a:t>
            </a:r>
            <a:r>
              <a:rPr lang="zh-CN" altLang="en-US" sz="2800" b="1" dirty="0">
                <a:solidFill>
                  <a:srgbClr val="FF0000"/>
                </a:solidFill>
                <a:latin typeface="华文仿宋" panose="02010600040101010101" pitchFamily="2" charset="-122"/>
                <a:ea typeface="华文仿宋" panose="02010600040101010101" pitchFamily="2" charset="-122"/>
              </a:rPr>
              <a:t>中；</a:t>
            </a:r>
          </a:p>
          <a:p>
            <a:pPr algn="l" eaLnBrk="1" hangingPunct="1">
              <a:lnSpc>
                <a:spcPts val="4300"/>
              </a:lnSpc>
            </a:pPr>
            <a:r>
              <a:rPr lang="zh-CN" altLang="en-US" sz="2800" b="1" dirty="0">
                <a:solidFill>
                  <a:srgbClr val="FF0000"/>
                </a:solidFill>
                <a:latin typeface="华文仿宋" panose="02010600040101010101" pitchFamily="2" charset="-122"/>
                <a:ea typeface="华文仿宋" panose="02010600040101010101" pitchFamily="2" charset="-122"/>
              </a:rPr>
              <a:t>        将</a:t>
            </a:r>
            <a:r>
              <a:rPr lang="en-US" altLang="zh-CN" sz="2800" b="1" dirty="0" err="1">
                <a:solidFill>
                  <a:srgbClr val="FF0000"/>
                </a:solidFill>
                <a:latin typeface="华文仿宋" panose="02010600040101010101" pitchFamily="2" charset="-122"/>
                <a:ea typeface="华文仿宋" panose="02010600040101010101" pitchFamily="2" charset="-122"/>
              </a:rPr>
              <a:t>ctemp</a:t>
            </a:r>
            <a:r>
              <a:rPr lang="en-US" altLang="zh-CN" sz="2800" b="1" dirty="0">
                <a:solidFill>
                  <a:srgbClr val="FF0000"/>
                </a:solidFill>
                <a:latin typeface="华文仿宋" panose="02010600040101010101" pitchFamily="2" charset="-122"/>
                <a:ea typeface="华文仿宋" panose="02010600040101010101" pitchFamily="2" charset="-122"/>
              </a:rPr>
              <a:t>[] </a:t>
            </a:r>
            <a:r>
              <a:rPr lang="zh-CN" altLang="en-US" sz="2800" b="1" dirty="0">
                <a:solidFill>
                  <a:srgbClr val="FF0000"/>
                </a:solidFill>
                <a:latin typeface="华文仿宋" panose="02010600040101010101" pitchFamily="2" charset="-122"/>
                <a:ea typeface="华文仿宋" panose="02010600040101010101" pitchFamily="2" charset="-122"/>
              </a:rPr>
              <a:t>中非零元压缩存储到</a:t>
            </a:r>
            <a:r>
              <a:rPr lang="en-US" altLang="zh-CN" sz="2800" b="1" dirty="0" err="1">
                <a:solidFill>
                  <a:srgbClr val="FF0000"/>
                </a:solidFill>
                <a:latin typeface="华文仿宋" panose="02010600040101010101" pitchFamily="2" charset="-122"/>
                <a:ea typeface="华文仿宋" panose="02010600040101010101" pitchFamily="2" charset="-122"/>
              </a:rPr>
              <a:t>Q.data</a:t>
            </a:r>
            <a:r>
              <a:rPr lang="zh-CN" altLang="en-US" sz="2800" b="1" dirty="0">
                <a:solidFill>
                  <a:srgbClr val="FF0000"/>
                </a:solidFill>
                <a:latin typeface="华文仿宋" panose="02010600040101010101" pitchFamily="2" charset="-122"/>
                <a:ea typeface="华文仿宋" panose="02010600040101010101" pitchFamily="2" charset="-122"/>
              </a:rPr>
              <a:t>；</a:t>
            </a:r>
          </a:p>
          <a:p>
            <a:pPr algn="l" eaLnBrk="1" hangingPunct="1">
              <a:lnSpc>
                <a:spcPts val="43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 </a:t>
            </a:r>
            <a:r>
              <a:rPr lang="en-US" altLang="zh-CN" b="1" dirty="0">
                <a:solidFill>
                  <a:schemeClr val="folHlink"/>
                </a:solidFill>
                <a:latin typeface="华文仿宋" panose="02010600040101010101" pitchFamily="2" charset="-122"/>
                <a:ea typeface="华文仿宋" panose="02010600040101010101" pitchFamily="2" charset="-122"/>
              </a:rPr>
              <a:t>// for </a:t>
            </a:r>
            <a:r>
              <a:rPr lang="en-US" altLang="zh-CN" b="1" dirty="0" err="1">
                <a:solidFill>
                  <a:schemeClr val="folHlink"/>
                </a:solidFill>
                <a:latin typeface="华文仿宋" panose="02010600040101010101" pitchFamily="2" charset="-122"/>
                <a:ea typeface="华文仿宋" panose="02010600040101010101" pitchFamily="2" charset="-122"/>
              </a:rPr>
              <a:t>arow</a:t>
            </a:r>
            <a:endParaRPr lang="en-US" altLang="zh-CN" b="1" dirty="0">
              <a:solidFill>
                <a:schemeClr val="folHlink"/>
              </a:solidFill>
              <a:latin typeface="华文仿宋" panose="02010600040101010101" pitchFamily="2" charset="-122"/>
              <a:ea typeface="华文仿宋" panose="02010600040101010101" pitchFamily="2" charset="-122"/>
            </a:endParaRPr>
          </a:p>
          <a:p>
            <a:pPr algn="l" eaLnBrk="1" hangingPunct="1">
              <a:lnSpc>
                <a:spcPts val="4300"/>
              </a:lnSpc>
            </a:pPr>
            <a:r>
              <a:rPr lang="en-US" altLang="zh-CN" sz="3200" b="1" dirty="0">
                <a:latin typeface="华文仿宋" panose="02010600040101010101" pitchFamily="2" charset="-122"/>
                <a:ea typeface="华文仿宋" panose="02010600040101010101" pitchFamily="2" charset="-122"/>
              </a:rPr>
              <a:t>  } </a:t>
            </a:r>
            <a:r>
              <a:rPr lang="en-US" altLang="zh-CN" b="1" dirty="0">
                <a:solidFill>
                  <a:schemeClr val="folHlink"/>
                </a:solidFill>
                <a:latin typeface="华文仿宋" panose="02010600040101010101" pitchFamily="2" charset="-122"/>
                <a:ea typeface="华文仿宋" panose="02010600040101010101" pitchFamily="2" charset="-122"/>
              </a:rPr>
              <a:t>// if </a:t>
            </a:r>
          </a:p>
        </p:txBody>
      </p:sp>
      <p:sp>
        <p:nvSpPr>
          <p:cNvPr id="50180" name="Text Box 3"/>
          <p:cNvSpPr txBox="1">
            <a:spLocks noChangeArrowheads="1"/>
          </p:cNvSpPr>
          <p:nvPr/>
        </p:nvSpPr>
        <p:spPr bwMode="auto">
          <a:xfrm>
            <a:off x="293347" y="181080"/>
            <a:ext cx="48974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eaLnBrk="1" hangingPunct="1">
              <a:defRPr kumimoji="1" sz="3200" b="1">
                <a:latin typeface="华文仿宋" panose="02010600040101010101" pitchFamily="2" charset="-122"/>
                <a:ea typeface="华文仿宋" panose="0201060004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a:t>稀疏矩阵相乘（</a:t>
            </a:r>
            <a:r>
              <a:rPr lang="en-US" altLang="zh-CN" dirty="0"/>
              <a:t>Q</a:t>
            </a:r>
            <a:r>
              <a:rPr lang="en-US" altLang="zh-CN" dirty="0">
                <a:sym typeface="Symbol" panose="05050102010706020507" pitchFamily="18" charset="2"/>
              </a:rPr>
              <a:t></a:t>
            </a:r>
            <a:r>
              <a:rPr lang="en-US" altLang="zh-CN" dirty="0"/>
              <a:t>M</a:t>
            </a:r>
            <a:r>
              <a:rPr lang="en-US" altLang="zh-CN" dirty="0">
                <a:sym typeface="Symbol" panose="05050102010706020507" pitchFamily="18" charset="2"/>
              </a:rPr>
              <a:t></a:t>
            </a:r>
            <a:r>
              <a:rPr lang="en-US" altLang="zh-CN" dirty="0"/>
              <a:t>N</a:t>
            </a:r>
            <a:r>
              <a:rPr lang="zh-CN" altLang="en-US" dirty="0"/>
              <a:t>）</a:t>
            </a:r>
            <a:endParaRPr lang="en-US" altLang="zh-CN" dirty="0"/>
          </a:p>
        </p:txBody>
      </p:sp>
    </p:spTree>
    <p:extLst>
      <p:ext uri="{BB962C8B-B14F-4D97-AF65-F5344CB8AC3E}">
        <p14:creationId xmlns:p14="http://schemas.microsoft.com/office/powerpoint/2010/main" val="65040256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strips(downRight)">
                                      <p:cBhvr>
                                        <p:cTn id="7" dur="500"/>
                                        <p:tgtEl>
                                          <p:spTgt spid="243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691260" y="366757"/>
            <a:ext cx="800732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en-US" altLang="zh-CN" sz="2800" b="1" dirty="0" smtClean="0">
                <a:solidFill>
                  <a:srgbClr val="C00000"/>
                </a:solidFill>
                <a:latin typeface="华文仿宋" panose="02010600040101010101" pitchFamily="2" charset="-122"/>
                <a:ea typeface="华文仿宋" panose="02010600040101010101" pitchFamily="2" charset="-122"/>
              </a:rPr>
              <a:t>Status</a:t>
            </a:r>
            <a:r>
              <a:rPr lang="en-US" altLang="zh-CN" sz="2800" dirty="0" smtClean="0">
                <a:solidFill>
                  <a:srgbClr val="000000"/>
                </a:solidFill>
                <a:latin typeface="华文仿宋" panose="02010600040101010101" pitchFamily="2" charset="-122"/>
                <a:ea typeface="华文仿宋" panose="02010600040101010101" pitchFamily="2" charset="-122"/>
              </a:rPr>
              <a:t> </a:t>
            </a:r>
            <a:r>
              <a:rPr lang="en-US" altLang="zh-CN" sz="2800" dirty="0" err="1">
                <a:solidFill>
                  <a:srgbClr val="000000"/>
                </a:solidFill>
                <a:latin typeface="华文仿宋" panose="02010600040101010101" pitchFamily="2" charset="-122"/>
                <a:ea typeface="华文仿宋" panose="02010600040101010101" pitchFamily="2" charset="-122"/>
              </a:rPr>
              <a:t>MultSMatrix</a:t>
            </a:r>
            <a:endParaRPr lang="en-US" altLang="zh-CN" sz="2800" dirty="0">
              <a:solidFill>
                <a:srgbClr val="000000"/>
              </a:solidFill>
              <a:latin typeface="华文仿宋" panose="02010600040101010101" pitchFamily="2" charset="-122"/>
              <a:ea typeface="华文仿宋" panose="02010600040101010101" pitchFamily="2" charset="-122"/>
            </a:endParaRPr>
          </a:p>
          <a:p>
            <a:pPr algn="l" eaLnBrk="1" hangingPunct="1">
              <a:lnSpc>
                <a:spcPct val="115000"/>
              </a:lnSpc>
            </a:pPr>
            <a:r>
              <a:rPr lang="en-US" altLang="zh-CN" sz="2800" dirty="0">
                <a:solidFill>
                  <a:srgbClr val="000000"/>
                </a:solidFill>
                <a:latin typeface="华文仿宋" panose="02010600040101010101" pitchFamily="2" charset="-122"/>
                <a:ea typeface="华文仿宋" panose="02010600040101010101" pitchFamily="2" charset="-122"/>
              </a:rPr>
              <a:t>       </a:t>
            </a:r>
            <a:r>
              <a:rPr lang="en-US" altLang="zh-CN" sz="2800" dirty="0" smtClean="0">
                <a:solidFill>
                  <a:srgbClr val="000000"/>
                </a:solidFill>
                <a:latin typeface="华文仿宋" panose="02010600040101010101" pitchFamily="2" charset="-122"/>
                <a:ea typeface="华文仿宋" panose="02010600040101010101" pitchFamily="2" charset="-122"/>
              </a:rPr>
              <a:t>  (</a:t>
            </a:r>
            <a:r>
              <a:rPr lang="en-US" altLang="zh-CN" sz="2800" dirty="0" err="1">
                <a:solidFill>
                  <a:srgbClr val="000000"/>
                </a:solidFill>
                <a:latin typeface="华文仿宋" panose="02010600040101010101" pitchFamily="2" charset="-122"/>
                <a:ea typeface="华文仿宋" panose="02010600040101010101" pitchFamily="2" charset="-122"/>
              </a:rPr>
              <a:t>RLSMatrix</a:t>
            </a:r>
            <a:r>
              <a:rPr lang="en-US" altLang="zh-CN" sz="2800" dirty="0">
                <a:solidFill>
                  <a:srgbClr val="000000"/>
                </a:solidFill>
                <a:latin typeface="华文仿宋" panose="02010600040101010101" pitchFamily="2" charset="-122"/>
                <a:ea typeface="华文仿宋" panose="02010600040101010101" pitchFamily="2" charset="-122"/>
              </a:rPr>
              <a:t> M, </a:t>
            </a:r>
            <a:r>
              <a:rPr lang="en-US" altLang="zh-CN" sz="2800" dirty="0" err="1">
                <a:solidFill>
                  <a:srgbClr val="000000"/>
                </a:solidFill>
                <a:latin typeface="华文仿宋" panose="02010600040101010101" pitchFamily="2" charset="-122"/>
                <a:ea typeface="华文仿宋" panose="02010600040101010101" pitchFamily="2" charset="-122"/>
              </a:rPr>
              <a:t>RLSMatrix</a:t>
            </a:r>
            <a:r>
              <a:rPr lang="en-US" altLang="zh-CN" sz="2800" dirty="0">
                <a:solidFill>
                  <a:srgbClr val="000000"/>
                </a:solidFill>
                <a:latin typeface="华文仿宋" panose="02010600040101010101" pitchFamily="2" charset="-122"/>
                <a:ea typeface="华文仿宋" panose="02010600040101010101" pitchFamily="2" charset="-122"/>
              </a:rPr>
              <a:t> N, </a:t>
            </a:r>
            <a:r>
              <a:rPr lang="en-US" altLang="zh-CN" sz="2800" dirty="0" err="1">
                <a:solidFill>
                  <a:srgbClr val="000000"/>
                </a:solidFill>
                <a:latin typeface="华文仿宋" panose="02010600040101010101" pitchFamily="2" charset="-122"/>
                <a:ea typeface="华文仿宋" panose="02010600040101010101" pitchFamily="2" charset="-122"/>
              </a:rPr>
              <a:t>RLSMatrix</a:t>
            </a:r>
            <a:r>
              <a:rPr lang="en-US" altLang="zh-CN" sz="2800" dirty="0">
                <a:solidFill>
                  <a:srgbClr val="000000"/>
                </a:solidFill>
                <a:latin typeface="华文仿宋" panose="02010600040101010101" pitchFamily="2" charset="-122"/>
                <a:ea typeface="华文仿宋" panose="02010600040101010101" pitchFamily="2" charset="-122"/>
              </a:rPr>
              <a:t> &amp;Q) {</a:t>
            </a: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if </a:t>
            </a:r>
            <a:r>
              <a:rPr lang="en-US" altLang="zh-CN" dirty="0">
                <a:latin typeface="华文仿宋" panose="02010600040101010101" pitchFamily="2" charset="-122"/>
                <a:ea typeface="华文仿宋" panose="02010600040101010101" pitchFamily="2" charset="-122"/>
              </a:rPr>
              <a:t>(M.nu != N.mu) return </a:t>
            </a:r>
            <a:r>
              <a:rPr lang="en-US" altLang="zh-CN" b="1" dirty="0">
                <a:solidFill>
                  <a:srgbClr val="C00000"/>
                </a:solidFill>
                <a:latin typeface="华文仿宋" panose="02010600040101010101" pitchFamily="2" charset="-122"/>
                <a:ea typeface="华文仿宋" panose="02010600040101010101" pitchFamily="2" charset="-122"/>
              </a:rPr>
              <a:t>ERROR</a:t>
            </a:r>
            <a:r>
              <a:rPr lang="en-US" altLang="zh-CN"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Q.mu </a:t>
            </a:r>
            <a:r>
              <a:rPr lang="en-US" altLang="zh-CN" dirty="0">
                <a:latin typeface="华文仿宋" panose="02010600040101010101" pitchFamily="2" charset="-122"/>
                <a:ea typeface="华文仿宋" panose="02010600040101010101" pitchFamily="2" charset="-122"/>
              </a:rPr>
              <a:t>= M.mu; Q.nu = N.nu; </a:t>
            </a:r>
            <a:r>
              <a:rPr lang="en-US" altLang="zh-CN" dirty="0" err="1">
                <a:latin typeface="华文仿宋" panose="02010600040101010101" pitchFamily="2" charset="-122"/>
                <a:ea typeface="华文仿宋" panose="02010600040101010101" pitchFamily="2" charset="-122"/>
              </a:rPr>
              <a:t>Q.tu</a:t>
            </a:r>
            <a:r>
              <a:rPr lang="en-US" altLang="zh-CN" dirty="0">
                <a:latin typeface="华文仿宋" panose="02010600040101010101" pitchFamily="2" charset="-122"/>
                <a:ea typeface="华文仿宋" panose="02010600040101010101" pitchFamily="2" charset="-122"/>
              </a:rPr>
              <a:t> = 0; </a:t>
            </a:r>
            <a:r>
              <a:rPr lang="en-US" altLang="zh-CN" dirty="0">
                <a:solidFill>
                  <a:schemeClr val="folHlink"/>
                </a:solidFill>
                <a:latin typeface="华文仿宋" panose="02010600040101010101" pitchFamily="2" charset="-122"/>
                <a:ea typeface="华文仿宋" panose="02010600040101010101" pitchFamily="2" charset="-122"/>
              </a:rPr>
              <a:t>// </a:t>
            </a:r>
            <a:r>
              <a:rPr lang="zh-CN" altLang="en-US" dirty="0">
                <a:solidFill>
                  <a:schemeClr val="folHlink"/>
                </a:solidFill>
                <a:latin typeface="华文仿宋" panose="02010600040101010101" pitchFamily="2" charset="-122"/>
                <a:ea typeface="华文仿宋" panose="02010600040101010101" pitchFamily="2" charset="-122"/>
              </a:rPr>
              <a:t>初始化</a:t>
            </a:r>
            <a:endParaRPr lang="zh-CN" altLang="en-US" dirty="0">
              <a:latin typeface="华文仿宋" panose="02010600040101010101" pitchFamily="2" charset="-122"/>
              <a:ea typeface="华文仿宋" panose="02010600040101010101" pitchFamily="2" charset="-122"/>
            </a:endParaRPr>
          </a:p>
          <a:p>
            <a:pPr algn="l" eaLnBrk="1" hangingPunct="1">
              <a:lnSpc>
                <a:spcPct val="115000"/>
              </a:lnSpc>
            </a:pPr>
            <a:r>
              <a:rPr lang="zh-CN" altLang="en-US" dirty="0">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if </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M.tu</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N.tu</a:t>
            </a:r>
            <a:r>
              <a:rPr lang="en-US" altLang="zh-CN" dirty="0">
                <a:latin typeface="华文仿宋" panose="02010600040101010101" pitchFamily="2" charset="-122"/>
                <a:ea typeface="华文仿宋" panose="02010600040101010101" pitchFamily="2" charset="-122"/>
              </a:rPr>
              <a:t> != 0) {   </a:t>
            </a:r>
            <a:r>
              <a:rPr lang="en-US" altLang="zh-CN" dirty="0">
                <a:solidFill>
                  <a:schemeClr val="folHlink"/>
                </a:solidFill>
                <a:latin typeface="华文仿宋" panose="02010600040101010101" pitchFamily="2" charset="-122"/>
                <a:ea typeface="华文仿宋" panose="02010600040101010101" pitchFamily="2" charset="-122"/>
              </a:rPr>
              <a:t>// Q</a:t>
            </a:r>
            <a:r>
              <a:rPr lang="zh-CN" altLang="en-US" dirty="0">
                <a:solidFill>
                  <a:schemeClr val="folHlink"/>
                </a:solidFill>
                <a:latin typeface="华文仿宋" panose="02010600040101010101" pitchFamily="2" charset="-122"/>
                <a:ea typeface="华文仿宋" panose="02010600040101010101" pitchFamily="2" charset="-122"/>
              </a:rPr>
              <a:t>是非零矩阵</a:t>
            </a:r>
          </a:p>
          <a:p>
            <a:pPr algn="l" eaLnBrk="1" hangingPunct="1">
              <a:lnSpc>
                <a:spcPct val="115000"/>
              </a:lnSpc>
            </a:pPr>
            <a:r>
              <a:rPr lang="zh-CN" altLang="en-US" dirty="0">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for </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arow</a:t>
            </a:r>
            <a:r>
              <a:rPr lang="en-US" altLang="zh-CN" dirty="0">
                <a:latin typeface="华文仿宋" panose="02010600040101010101" pitchFamily="2" charset="-122"/>
                <a:ea typeface="华文仿宋" panose="02010600040101010101" pitchFamily="2" charset="-122"/>
              </a:rPr>
              <a:t>=1; </a:t>
            </a:r>
            <a:r>
              <a:rPr lang="en-US" altLang="zh-CN" dirty="0" err="1">
                <a:latin typeface="华文仿宋" panose="02010600040101010101" pitchFamily="2" charset="-122"/>
                <a:ea typeface="华文仿宋" panose="02010600040101010101" pitchFamily="2" charset="-122"/>
              </a:rPr>
              <a:t>arow</a:t>
            </a:r>
            <a:r>
              <a:rPr lang="en-US" altLang="zh-CN" dirty="0">
                <a:latin typeface="华文仿宋" panose="02010600040101010101" pitchFamily="2" charset="-122"/>
                <a:ea typeface="华文仿宋" panose="02010600040101010101" pitchFamily="2" charset="-122"/>
              </a:rPr>
              <a:t>&lt;=M.mu; ++</a:t>
            </a:r>
            <a:r>
              <a:rPr lang="en-US" altLang="zh-CN" dirty="0" err="1">
                <a:latin typeface="华文仿宋" panose="02010600040101010101" pitchFamily="2" charset="-122"/>
                <a:ea typeface="华文仿宋" panose="02010600040101010101" pitchFamily="2" charset="-122"/>
              </a:rPr>
              <a:t>arow</a:t>
            </a:r>
            <a:r>
              <a:rPr lang="en-US" altLang="zh-CN" dirty="0">
                <a:latin typeface="华文仿宋" panose="02010600040101010101" pitchFamily="2" charset="-122"/>
                <a:ea typeface="华文仿宋" panose="02010600040101010101" pitchFamily="2" charset="-122"/>
              </a:rPr>
              <a:t>) { </a:t>
            </a: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for (I=1; I&lt;=</a:t>
            </a:r>
            <a:r>
              <a:rPr lang="en-US" altLang="zh-CN" dirty="0">
                <a:solidFill>
                  <a:srgbClr val="800000"/>
                </a:solidFill>
                <a:latin typeface="华文仿宋" panose="02010600040101010101" pitchFamily="2" charset="-122"/>
                <a:ea typeface="华文仿宋" panose="02010600040101010101" pitchFamily="2" charset="-122"/>
              </a:rPr>
              <a:t>N.nu</a:t>
            </a:r>
            <a:r>
              <a:rPr lang="en-US" altLang="zh-CN" dirty="0">
                <a:latin typeface="华文仿宋" panose="02010600040101010101" pitchFamily="2" charset="-122"/>
                <a:ea typeface="华文仿宋" panose="02010600040101010101" pitchFamily="2" charset="-122"/>
              </a:rPr>
              <a:t>;++I) </a:t>
            </a:r>
            <a:r>
              <a:rPr lang="en-US" altLang="zh-CN" dirty="0" err="1">
                <a:latin typeface="华文仿宋" panose="02010600040101010101" pitchFamily="2" charset="-122"/>
                <a:ea typeface="华文仿宋" panose="02010600040101010101" pitchFamily="2" charset="-122"/>
              </a:rPr>
              <a:t>ctemp</a:t>
            </a:r>
            <a:r>
              <a:rPr lang="en-US" altLang="zh-CN" dirty="0">
                <a:latin typeface="华文仿宋" panose="02010600040101010101" pitchFamily="2" charset="-122"/>
                <a:ea typeface="华文仿宋" panose="02010600040101010101" pitchFamily="2" charset="-122"/>
              </a:rPr>
              <a:t>[I]=0; </a:t>
            </a: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a:t>
            </a:r>
            <a:r>
              <a:rPr lang="en-US" altLang="zh-CN" dirty="0" smtClean="0">
                <a:solidFill>
                  <a:schemeClr val="folHlink"/>
                </a:solidFill>
                <a:latin typeface="华文仿宋" panose="02010600040101010101" pitchFamily="2" charset="-122"/>
                <a:ea typeface="华文仿宋" panose="02010600040101010101" pitchFamily="2" charset="-122"/>
              </a:rPr>
              <a:t>// </a:t>
            </a:r>
            <a:r>
              <a:rPr lang="zh-CN" altLang="en-US" dirty="0">
                <a:solidFill>
                  <a:schemeClr val="folHlink"/>
                </a:solidFill>
                <a:latin typeface="华文仿宋" panose="02010600040101010101" pitchFamily="2" charset="-122"/>
                <a:ea typeface="华文仿宋" panose="02010600040101010101" pitchFamily="2" charset="-122"/>
              </a:rPr>
              <a:t>当前行各元素累加器清零</a:t>
            </a:r>
          </a:p>
          <a:p>
            <a:pPr algn="l" eaLnBrk="1" hangingPunct="1">
              <a:lnSpc>
                <a:spcPct val="115000"/>
              </a:lnSpc>
            </a:pPr>
            <a:r>
              <a:rPr lang="zh-CN" altLang="en-US" dirty="0">
                <a:solidFill>
                  <a:srgbClr val="FF0000"/>
                </a:solidFill>
                <a:latin typeface="华文仿宋" panose="02010600040101010101" pitchFamily="2" charset="-122"/>
                <a:ea typeface="华文仿宋" panose="02010600040101010101" pitchFamily="2" charset="-122"/>
              </a:rPr>
              <a:t>      </a:t>
            </a:r>
            <a:r>
              <a:rPr lang="zh-CN" altLang="en-US" dirty="0" smtClean="0">
                <a:solidFill>
                  <a:srgbClr val="FF0000"/>
                </a:solidFill>
                <a:latin typeface="华文仿宋" panose="02010600040101010101" pitchFamily="2" charset="-122"/>
                <a:ea typeface="华文仿宋" panose="02010600040101010101" pitchFamily="2" charset="-122"/>
              </a:rPr>
              <a:t>                  处理</a:t>
            </a:r>
            <a:r>
              <a:rPr lang="en-US" altLang="zh-CN" dirty="0">
                <a:solidFill>
                  <a:srgbClr val="FF0000"/>
                </a:solidFill>
                <a:latin typeface="华文仿宋" panose="02010600040101010101" pitchFamily="2" charset="-122"/>
                <a:ea typeface="华文仿宋" panose="02010600040101010101" pitchFamily="2" charset="-122"/>
              </a:rPr>
              <a:t>M</a:t>
            </a:r>
            <a:r>
              <a:rPr lang="zh-CN" altLang="en-US" dirty="0">
                <a:solidFill>
                  <a:srgbClr val="FF0000"/>
                </a:solidFill>
                <a:latin typeface="华文仿宋" panose="02010600040101010101" pitchFamily="2" charset="-122"/>
                <a:ea typeface="华文仿宋" panose="02010600040101010101" pitchFamily="2" charset="-122"/>
              </a:rPr>
              <a:t>的每一行</a:t>
            </a:r>
          </a:p>
          <a:p>
            <a:pPr algn="l" eaLnBrk="1" hangingPunct="1">
              <a:lnSpc>
                <a:spcPct val="115000"/>
              </a:lnSpc>
            </a:pPr>
            <a:r>
              <a:rPr lang="zh-CN" altLang="en-US" dirty="0">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a:t>
            </a:r>
            <a:r>
              <a:rPr lang="en-US" altLang="zh-CN" dirty="0">
                <a:solidFill>
                  <a:schemeClr val="folHlink"/>
                </a:solidFill>
                <a:latin typeface="华文仿宋" panose="02010600040101010101" pitchFamily="2" charset="-122"/>
                <a:ea typeface="华文仿宋" panose="02010600040101010101" pitchFamily="2" charset="-122"/>
              </a:rPr>
              <a:t>// for </a:t>
            </a:r>
            <a:r>
              <a:rPr lang="en-US" altLang="zh-CN" dirty="0" err="1">
                <a:solidFill>
                  <a:schemeClr val="folHlink"/>
                </a:solidFill>
                <a:latin typeface="华文仿宋" panose="02010600040101010101" pitchFamily="2" charset="-122"/>
                <a:ea typeface="华文仿宋" panose="02010600040101010101" pitchFamily="2" charset="-122"/>
              </a:rPr>
              <a:t>arow</a:t>
            </a:r>
            <a:endParaRPr lang="en-US" altLang="zh-CN" dirty="0">
              <a:solidFill>
                <a:schemeClr val="folHlink"/>
              </a:solidFill>
              <a:latin typeface="华文仿宋" panose="02010600040101010101" pitchFamily="2" charset="-122"/>
              <a:ea typeface="华文仿宋" panose="02010600040101010101" pitchFamily="2" charset="-122"/>
            </a:endParaRP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 </a:t>
            </a:r>
            <a:r>
              <a:rPr lang="en-US" altLang="zh-CN" dirty="0">
                <a:solidFill>
                  <a:schemeClr val="folHlink"/>
                </a:solidFill>
                <a:latin typeface="华文仿宋" panose="02010600040101010101" pitchFamily="2" charset="-122"/>
                <a:ea typeface="华文仿宋" panose="02010600040101010101" pitchFamily="2" charset="-122"/>
              </a:rPr>
              <a:t>// if    </a:t>
            </a: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return </a:t>
            </a:r>
            <a:r>
              <a:rPr lang="en-US" altLang="zh-CN" b="1" dirty="0">
                <a:solidFill>
                  <a:srgbClr val="C00000"/>
                </a:solidFill>
                <a:latin typeface="华文仿宋" panose="02010600040101010101" pitchFamily="2" charset="-122"/>
                <a:ea typeface="华文仿宋" panose="02010600040101010101" pitchFamily="2" charset="-122"/>
              </a:rPr>
              <a:t>OK</a:t>
            </a:r>
            <a:r>
              <a:rPr lang="en-US" altLang="zh-CN"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dirty="0">
                <a:latin typeface="华文仿宋" panose="02010600040101010101" pitchFamily="2" charset="-122"/>
                <a:ea typeface="华文仿宋" panose="02010600040101010101" pitchFamily="2" charset="-122"/>
              </a:rPr>
              <a:t>  </a:t>
            </a:r>
            <a:r>
              <a:rPr lang="en-US" altLang="zh-CN" dirty="0">
                <a:solidFill>
                  <a:srgbClr val="000000"/>
                </a:solidFill>
                <a:latin typeface="华文仿宋" panose="02010600040101010101" pitchFamily="2" charset="-122"/>
                <a:ea typeface="华文仿宋" panose="02010600040101010101" pitchFamily="2" charset="-122"/>
              </a:rPr>
              <a:t>} </a:t>
            </a:r>
            <a:r>
              <a:rPr lang="en-US" altLang="zh-CN" dirty="0">
                <a:solidFill>
                  <a:schemeClr val="folHlink"/>
                </a:solidFill>
                <a:latin typeface="华文仿宋" panose="02010600040101010101" pitchFamily="2" charset="-122"/>
                <a:ea typeface="华文仿宋" panose="02010600040101010101" pitchFamily="2" charset="-122"/>
              </a:rPr>
              <a:t>// </a:t>
            </a:r>
            <a:r>
              <a:rPr lang="en-US" altLang="zh-CN" dirty="0" err="1">
                <a:solidFill>
                  <a:schemeClr val="folHlink"/>
                </a:solidFill>
                <a:latin typeface="华文仿宋" panose="02010600040101010101" pitchFamily="2" charset="-122"/>
                <a:ea typeface="华文仿宋" panose="02010600040101010101" pitchFamily="2" charset="-122"/>
              </a:rPr>
              <a:t>MultSMatrix</a:t>
            </a:r>
            <a:endParaRPr lang="en-US" altLang="zh-CN" dirty="0">
              <a:solidFill>
                <a:schemeClr val="folHlink"/>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98989762"/>
      </p:ext>
    </p:extLst>
  </p:cSld>
  <p:clrMapOvr>
    <a:masterClrMapping/>
  </p:clrMapOvr>
  <p:transition>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12"/>
          <p:cNvSpPr txBox="1">
            <a:spLocks noChangeArrowheads="1"/>
          </p:cNvSpPr>
          <p:nvPr/>
        </p:nvSpPr>
        <p:spPr bwMode="auto">
          <a:xfrm>
            <a:off x="327589" y="193705"/>
            <a:ext cx="7848600" cy="5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marL="742950" indent="-285750" eaLnBrk="0" hangingPunct="0">
              <a:defRPr kumimoji="1" sz="2400" b="1">
                <a:latin typeface="Times New Roman" panose="02020603050405020304" pitchFamily="18" charset="0"/>
                <a:ea typeface="宋体" panose="02010600030101010101" pitchFamily="2" charset="-122"/>
              </a:defRPr>
            </a:lvl2pPr>
            <a:lvl3pPr marL="1143000" indent="-228600" eaLnBrk="0" hangingPunct="0">
              <a:defRPr kumimoji="1" sz="2400" b="1">
                <a:latin typeface="Times New Roman" panose="02020603050405020304" pitchFamily="18" charset="0"/>
                <a:ea typeface="宋体" panose="02010600030101010101" pitchFamily="2" charset="-122"/>
              </a:defRPr>
            </a:lvl3pPr>
            <a:lvl4pPr marL="1600200" indent="-228600" eaLnBrk="0" hangingPunct="0">
              <a:defRPr kumimoji="1" sz="2400" b="1">
                <a:latin typeface="Times New Roman" panose="02020603050405020304" pitchFamily="18" charset="0"/>
                <a:ea typeface="宋体" panose="02010600030101010101" pitchFamily="2" charset="-122"/>
              </a:defRPr>
            </a:lvl4pPr>
            <a:lvl5pPr marL="2057400" indent="-228600" eaLnBrk="0" hangingPunct="0">
              <a:defRPr kumimoji="1" sz="2400" b="1">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9pPr>
          </a:lstStyle>
          <a:p>
            <a:r>
              <a:rPr lang="zh-CN" altLang="en-US" dirty="0" smtClean="0"/>
              <a:t>抽象数据类型</a:t>
            </a:r>
            <a:r>
              <a:rPr lang="zh-CN" altLang="en-US" dirty="0"/>
              <a:t>数组的定义</a:t>
            </a:r>
          </a:p>
        </p:txBody>
      </p:sp>
      <p:grpSp>
        <p:nvGrpSpPr>
          <p:cNvPr id="3" name="组合 2"/>
          <p:cNvGrpSpPr/>
          <p:nvPr/>
        </p:nvGrpSpPr>
        <p:grpSpPr>
          <a:xfrm>
            <a:off x="539750" y="981075"/>
            <a:ext cx="8229600" cy="4794839"/>
            <a:chOff x="539750" y="981075"/>
            <a:chExt cx="8229600" cy="4794839"/>
          </a:xfrm>
        </p:grpSpPr>
        <p:sp>
          <p:nvSpPr>
            <p:cNvPr id="4099" name="Text Box 3"/>
            <p:cNvSpPr txBox="1">
              <a:spLocks noChangeArrowheads="1"/>
            </p:cNvSpPr>
            <p:nvPr/>
          </p:nvSpPr>
          <p:spPr bwMode="auto">
            <a:xfrm>
              <a:off x="539750" y="981075"/>
              <a:ext cx="8229600" cy="479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b="1" dirty="0" smtClean="0">
                  <a:ea typeface="华文仿宋" panose="02010600040101010101" pitchFamily="2" charset="-122"/>
                  <a:cs typeface="Times New Roman" panose="02020603050405020304" pitchFamily="18" charset="0"/>
                </a:rPr>
                <a:t>ADT Array {</a:t>
              </a:r>
            </a:p>
            <a:p>
              <a:pPr algn="l" eaLnBrk="1" hangingPunct="1">
                <a:lnSpc>
                  <a:spcPct val="120000"/>
                </a:lnSpc>
              </a:pPr>
              <a:r>
                <a:rPr lang="en-US" altLang="zh-CN" sz="2800" dirty="0">
                  <a:ea typeface="华文仿宋" panose="02010600040101010101" pitchFamily="2" charset="-122"/>
                  <a:cs typeface="Times New Roman" panose="02020603050405020304" pitchFamily="18" charset="0"/>
                </a:rPr>
                <a:t>  </a:t>
              </a:r>
              <a:r>
                <a:rPr lang="zh-CN" altLang="en-US" sz="2800" b="1" dirty="0">
                  <a:solidFill>
                    <a:schemeClr val="accent2"/>
                  </a:solidFill>
                  <a:ea typeface="华文仿宋" panose="02010600040101010101" pitchFamily="2" charset="-122"/>
                  <a:cs typeface="Times New Roman" panose="02020603050405020304" pitchFamily="18" charset="0"/>
                </a:rPr>
                <a:t>数据对象</a:t>
              </a:r>
              <a:r>
                <a:rPr lang="zh-CN" altLang="en-US" sz="2800" dirty="0">
                  <a:solidFill>
                    <a:schemeClr val="accent2"/>
                  </a:solidFill>
                  <a:ea typeface="华文仿宋" panose="02010600040101010101" pitchFamily="2" charset="-122"/>
                  <a:cs typeface="Times New Roman" panose="02020603050405020304" pitchFamily="18" charset="0"/>
                </a:rPr>
                <a:t>：</a:t>
              </a:r>
              <a:endParaRPr lang="zh-CN" altLang="en-US" sz="2800" dirty="0">
                <a:ea typeface="华文仿宋" panose="02010600040101010101" pitchFamily="2" charset="-122"/>
                <a:cs typeface="Times New Roman" panose="02020603050405020304" pitchFamily="18" charset="0"/>
              </a:endParaRPr>
            </a:p>
            <a:p>
              <a:pPr algn="l" eaLnBrk="1" hangingPunct="1">
                <a:lnSpc>
                  <a:spcPct val="120000"/>
                </a:lnSpc>
              </a:pPr>
              <a:r>
                <a:rPr lang="zh-CN" altLang="en-US" sz="2800" dirty="0">
                  <a:ea typeface="华文仿宋" panose="02010600040101010101" pitchFamily="2" charset="-122"/>
                  <a:cs typeface="Times New Roman" panose="02020603050405020304" pitchFamily="18" charset="0"/>
                </a:rPr>
                <a:t>      </a:t>
              </a:r>
              <a:r>
                <a:rPr lang="en-US" altLang="zh-CN" sz="2800" b="1" dirty="0">
                  <a:ea typeface="华文仿宋" panose="02010600040101010101" pitchFamily="2" charset="-122"/>
                  <a:cs typeface="Times New Roman" panose="02020603050405020304" pitchFamily="18" charset="0"/>
                </a:rPr>
                <a:t>D</a:t>
              </a:r>
              <a:r>
                <a:rPr lang="zh-CN" altLang="en-US" sz="2800" b="1" dirty="0">
                  <a:ea typeface="华文仿宋" panose="02010600040101010101" pitchFamily="2" charset="-122"/>
                  <a:cs typeface="Times New Roman" panose="02020603050405020304" pitchFamily="18" charset="0"/>
                </a:rPr>
                <a:t>＝</a:t>
              </a:r>
              <a:r>
                <a:rPr lang="en-US" altLang="zh-CN" sz="2800" b="1" dirty="0" smtClean="0">
                  <a:ea typeface="华文仿宋" panose="02010600040101010101" pitchFamily="2" charset="-122"/>
                  <a:cs typeface="Times New Roman" panose="02020603050405020304" pitchFamily="18" charset="0"/>
                </a:rPr>
                <a:t>{             | </a:t>
              </a:r>
              <a:r>
                <a:rPr lang="en-US" altLang="zh-CN" sz="2800" b="1" i="1" dirty="0" err="1">
                  <a:ea typeface="华文仿宋" panose="02010600040101010101" pitchFamily="2" charset="-122"/>
                  <a:cs typeface="Times New Roman" panose="02020603050405020304" pitchFamily="18" charset="0"/>
                </a:rPr>
                <a:t>j</a:t>
              </a:r>
              <a:r>
                <a:rPr lang="en-US" altLang="zh-CN" sz="2800" b="1" i="1" baseline="-25000" dirty="0" err="1">
                  <a:ea typeface="华文仿宋" panose="02010600040101010101" pitchFamily="2" charset="-122"/>
                  <a:cs typeface="Times New Roman" panose="02020603050405020304" pitchFamily="18" charset="0"/>
                </a:rPr>
                <a:t>i</a:t>
              </a:r>
              <a:r>
                <a:rPr lang="en-US" altLang="zh-CN" sz="2800" b="1" dirty="0">
                  <a:ea typeface="华文仿宋" panose="02010600040101010101" pitchFamily="2" charset="-122"/>
                  <a:cs typeface="Times New Roman" panose="02020603050405020304" pitchFamily="18" charset="0"/>
                </a:rPr>
                <a:t> =0</a:t>
              </a:r>
              <a:r>
                <a:rPr lang="en-US" altLang="zh-CN" sz="2800" b="1" dirty="0" smtClean="0">
                  <a:ea typeface="华文仿宋" panose="02010600040101010101" pitchFamily="2" charset="-122"/>
                  <a:cs typeface="Times New Roman" panose="02020603050405020304" pitchFamily="18" charset="0"/>
                </a:rPr>
                <a:t>, ..., b</a:t>
              </a:r>
              <a:r>
                <a:rPr lang="en-US" altLang="zh-CN" sz="2800" b="1" baseline="-25000" dirty="0" smtClean="0">
                  <a:ea typeface="华文仿宋" panose="02010600040101010101" pitchFamily="2" charset="-122"/>
                  <a:cs typeface="Times New Roman" panose="02020603050405020304" pitchFamily="18" charset="0"/>
                </a:rPr>
                <a:t>i</a:t>
              </a:r>
              <a:r>
                <a:rPr lang="en-US" altLang="zh-CN" sz="2800" b="1" dirty="0" smtClean="0">
                  <a:ea typeface="华文仿宋" panose="02010600040101010101" pitchFamily="2" charset="-122"/>
                  <a:cs typeface="Times New Roman" panose="02020603050405020304" pitchFamily="18" charset="0"/>
                </a:rPr>
                <a:t> </a:t>
              </a:r>
              <a:r>
                <a:rPr lang="en-US" altLang="zh-CN" sz="2800" b="1" dirty="0">
                  <a:ea typeface="华文仿宋" panose="02010600040101010101" pitchFamily="2" charset="-122"/>
                  <a:cs typeface="Times New Roman" panose="02020603050405020304" pitchFamily="18" charset="0"/>
                </a:rPr>
                <a:t>-1,  </a:t>
              </a:r>
              <a:r>
                <a:rPr lang="en-US" altLang="zh-CN" sz="2800" b="1" dirty="0" err="1">
                  <a:ea typeface="华文仿宋" panose="02010600040101010101" pitchFamily="2" charset="-122"/>
                  <a:cs typeface="Times New Roman" panose="02020603050405020304" pitchFamily="18" charset="0"/>
                </a:rPr>
                <a:t>i</a:t>
              </a:r>
              <a:r>
                <a:rPr lang="en-US" altLang="zh-CN" sz="2800" b="1" dirty="0">
                  <a:ea typeface="华文仿宋" panose="02010600040101010101" pitchFamily="2" charset="-122"/>
                  <a:cs typeface="Times New Roman" panose="02020603050405020304" pitchFamily="18" charset="0"/>
                </a:rPr>
                <a:t>=1</a:t>
              </a:r>
              <a:r>
                <a:rPr lang="en-US" altLang="zh-CN" sz="2800" b="1" dirty="0" smtClean="0">
                  <a:ea typeface="华文仿宋" panose="02010600040101010101" pitchFamily="2" charset="-122"/>
                  <a:cs typeface="Times New Roman" panose="02020603050405020304" pitchFamily="18" charset="0"/>
                </a:rPr>
                <a:t>, 2 ,.., n </a:t>
              </a:r>
              <a:r>
                <a:rPr lang="en-US" altLang="zh-CN" sz="2800" b="1" dirty="0">
                  <a:ea typeface="华文仿宋" panose="02010600040101010101" pitchFamily="2" charset="-122"/>
                  <a:cs typeface="Times New Roman" panose="02020603050405020304" pitchFamily="18" charset="0"/>
                </a:rPr>
                <a:t>}</a:t>
              </a:r>
            </a:p>
            <a:p>
              <a:pPr algn="l" eaLnBrk="1" hangingPunct="1">
                <a:lnSpc>
                  <a:spcPct val="120000"/>
                </a:lnSpc>
              </a:pPr>
              <a:r>
                <a:rPr lang="en-US" altLang="zh-CN" sz="2800" dirty="0">
                  <a:ea typeface="华文仿宋" panose="02010600040101010101" pitchFamily="2" charset="-122"/>
                  <a:cs typeface="Times New Roman" panose="02020603050405020304" pitchFamily="18" charset="0"/>
                </a:rPr>
                <a:t>  </a:t>
              </a:r>
              <a:r>
                <a:rPr lang="zh-CN" altLang="en-US" sz="2800" b="1" dirty="0">
                  <a:solidFill>
                    <a:schemeClr val="accent2"/>
                  </a:solidFill>
                  <a:ea typeface="华文仿宋" panose="02010600040101010101" pitchFamily="2" charset="-122"/>
                  <a:cs typeface="Times New Roman" panose="02020603050405020304" pitchFamily="18" charset="0"/>
                </a:rPr>
                <a:t>数据关系</a:t>
              </a:r>
              <a:r>
                <a:rPr lang="zh-CN" altLang="en-US" sz="2800" dirty="0">
                  <a:solidFill>
                    <a:schemeClr val="accent2"/>
                  </a:solidFill>
                  <a:ea typeface="华文仿宋" panose="02010600040101010101" pitchFamily="2" charset="-122"/>
                  <a:cs typeface="Times New Roman" panose="02020603050405020304" pitchFamily="18" charset="0"/>
                </a:rPr>
                <a:t>：</a:t>
              </a:r>
              <a:endParaRPr lang="zh-CN" altLang="en-US" sz="2800" dirty="0">
                <a:ea typeface="华文仿宋" panose="02010600040101010101" pitchFamily="2" charset="-122"/>
                <a:cs typeface="Times New Roman" panose="02020603050405020304" pitchFamily="18" charset="0"/>
              </a:endParaRPr>
            </a:p>
            <a:p>
              <a:pPr algn="l" eaLnBrk="1" hangingPunct="1">
                <a:lnSpc>
                  <a:spcPct val="120000"/>
                </a:lnSpc>
              </a:pPr>
              <a:r>
                <a:rPr lang="zh-CN" altLang="en-US" sz="2800" dirty="0">
                  <a:ea typeface="华文仿宋" panose="02010600040101010101" pitchFamily="2" charset="-122"/>
                  <a:cs typeface="Times New Roman" panose="02020603050405020304" pitchFamily="18" charset="0"/>
                </a:rPr>
                <a:t>      </a:t>
              </a:r>
              <a:r>
                <a:rPr lang="en-US" altLang="zh-CN" sz="2800" dirty="0">
                  <a:solidFill>
                    <a:srgbClr val="9933FF"/>
                  </a:solidFill>
                  <a:ea typeface="华文仿宋" panose="02010600040101010101" pitchFamily="2" charset="-122"/>
                  <a:cs typeface="Times New Roman" panose="02020603050405020304" pitchFamily="18" charset="0"/>
                </a:rPr>
                <a:t>R</a:t>
              </a:r>
              <a:r>
                <a:rPr lang="zh-CN" altLang="en-US" sz="2800" dirty="0">
                  <a:solidFill>
                    <a:srgbClr val="9933FF"/>
                  </a:solidFill>
                  <a:ea typeface="华文仿宋" panose="02010600040101010101" pitchFamily="2" charset="-122"/>
                  <a:cs typeface="Times New Roman" panose="02020603050405020304" pitchFamily="18" charset="0"/>
                </a:rPr>
                <a:t>＝</a:t>
              </a:r>
              <a:r>
                <a:rPr lang="en-US" altLang="zh-CN" sz="2800" dirty="0">
                  <a:solidFill>
                    <a:srgbClr val="9933FF"/>
                  </a:solidFill>
                  <a:ea typeface="华文仿宋" panose="02010600040101010101" pitchFamily="2" charset="-122"/>
                  <a:cs typeface="Times New Roman" panose="02020603050405020304" pitchFamily="18" charset="0"/>
                </a:rPr>
                <a:t>{R1, R2, ..., Rn}</a:t>
              </a:r>
              <a:endParaRPr lang="en-US" altLang="zh-CN" sz="2800" dirty="0">
                <a:ea typeface="华文仿宋" panose="02010600040101010101" pitchFamily="2" charset="-122"/>
                <a:cs typeface="Times New Roman" panose="02020603050405020304" pitchFamily="18" charset="0"/>
              </a:endParaRPr>
            </a:p>
            <a:p>
              <a:pPr algn="l" eaLnBrk="1" hangingPunct="1">
                <a:lnSpc>
                  <a:spcPct val="120000"/>
                </a:lnSpc>
              </a:pPr>
              <a:r>
                <a:rPr lang="en-US" altLang="zh-CN" sz="2800" b="1" dirty="0">
                  <a:ea typeface="华文仿宋" panose="02010600040101010101" pitchFamily="2" charset="-122"/>
                  <a:cs typeface="Times New Roman" panose="02020603050405020304" pitchFamily="18" charset="0"/>
                </a:rPr>
                <a:t>      </a:t>
              </a:r>
              <a:r>
                <a:rPr lang="en-US" altLang="zh-CN" sz="2800" b="1" dirty="0" err="1">
                  <a:ea typeface="华文仿宋" panose="02010600040101010101" pitchFamily="2" charset="-122"/>
                  <a:cs typeface="Times New Roman" panose="02020603050405020304" pitchFamily="18" charset="0"/>
                </a:rPr>
                <a:t>Ri</a:t>
              </a:r>
              <a:r>
                <a:rPr lang="zh-CN" altLang="en-US" sz="2800" b="1" dirty="0" smtClean="0">
                  <a:ea typeface="华文仿宋" panose="02010600040101010101" pitchFamily="2" charset="-122"/>
                  <a:cs typeface="Times New Roman" panose="02020603050405020304" pitchFamily="18" charset="0"/>
                </a:rPr>
                <a:t>＝</a:t>
              </a:r>
              <a:r>
                <a:rPr lang="en-US" altLang="zh-CN" sz="2800" b="1" dirty="0" smtClean="0">
                  <a:ea typeface="华文仿宋" panose="02010600040101010101" pitchFamily="2" charset="-122"/>
                  <a:cs typeface="Times New Roman" panose="02020603050405020304" pitchFamily="18" charset="0"/>
                </a:rPr>
                <a:t>{&lt;              ,                &gt; </a:t>
              </a:r>
              <a:r>
                <a:rPr lang="en-US" altLang="zh-CN" sz="2800" b="1" dirty="0">
                  <a:ea typeface="华文仿宋" panose="02010600040101010101" pitchFamily="2" charset="-122"/>
                  <a:cs typeface="Times New Roman" panose="02020603050405020304" pitchFamily="18" charset="0"/>
                </a:rPr>
                <a:t>|  0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a:t>
              </a:r>
              <a:r>
                <a:rPr lang="en-US" altLang="zh-CN" sz="2800" b="1" dirty="0" err="1">
                  <a:ea typeface="华文仿宋" panose="02010600040101010101" pitchFamily="2" charset="-122"/>
                  <a:cs typeface="Times New Roman" panose="02020603050405020304" pitchFamily="18" charset="0"/>
                </a:rPr>
                <a:t>j</a:t>
              </a:r>
              <a:r>
                <a:rPr lang="en-US" altLang="zh-CN" sz="2800" b="1" baseline="-25000" dirty="0" err="1">
                  <a:ea typeface="华文仿宋" panose="02010600040101010101" pitchFamily="2" charset="-122"/>
                  <a:cs typeface="Times New Roman" panose="02020603050405020304" pitchFamily="18" charset="0"/>
                </a:rPr>
                <a:t>k</a:t>
              </a:r>
              <a:r>
                <a:rPr lang="en-US" altLang="zh-CN" sz="2800" b="1" baseline="-25000" dirty="0">
                  <a:ea typeface="华文仿宋" panose="02010600040101010101" pitchFamily="2" charset="-122"/>
                  <a:cs typeface="Times New Roman" panose="02020603050405020304" pitchFamily="18" charset="0"/>
                </a:rPr>
                <a:t>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a:t>
              </a:r>
              <a:r>
                <a:rPr lang="en-US" altLang="zh-CN" sz="2800" b="1" dirty="0" err="1">
                  <a:ea typeface="华文仿宋" panose="02010600040101010101" pitchFamily="2" charset="-122"/>
                  <a:cs typeface="Times New Roman" panose="02020603050405020304" pitchFamily="18" charset="0"/>
                </a:rPr>
                <a:t>b</a:t>
              </a:r>
              <a:r>
                <a:rPr lang="en-US" altLang="zh-CN" sz="2800" b="1" baseline="-25000" dirty="0" err="1">
                  <a:ea typeface="华文仿宋" panose="02010600040101010101" pitchFamily="2" charset="-122"/>
                  <a:cs typeface="Times New Roman" panose="02020603050405020304" pitchFamily="18" charset="0"/>
                </a:rPr>
                <a:t>k</a:t>
              </a:r>
              <a:r>
                <a:rPr lang="en-US" altLang="zh-CN" sz="2800" b="1" dirty="0">
                  <a:ea typeface="华文仿宋" panose="02010600040101010101" pitchFamily="2" charset="-122"/>
                  <a:cs typeface="Times New Roman" panose="02020603050405020304" pitchFamily="18" charset="0"/>
                </a:rPr>
                <a:t> -1, </a:t>
              </a:r>
            </a:p>
            <a:p>
              <a:pPr algn="l" eaLnBrk="1" hangingPunct="1">
                <a:lnSpc>
                  <a:spcPct val="120000"/>
                </a:lnSpc>
              </a:pPr>
              <a:r>
                <a:rPr lang="en-US" altLang="zh-CN" sz="2800" b="1" dirty="0">
                  <a:ea typeface="华文仿宋" panose="02010600040101010101" pitchFamily="2" charset="-122"/>
                  <a:cs typeface="Times New Roman" panose="02020603050405020304" pitchFamily="18" charset="0"/>
                </a:rPr>
                <a:t>    </a:t>
              </a:r>
              <a:r>
                <a:rPr lang="en-US" altLang="zh-CN" sz="2800" b="1" dirty="0" smtClean="0">
                  <a:ea typeface="华文仿宋" panose="02010600040101010101" pitchFamily="2" charset="-122"/>
                  <a:cs typeface="Times New Roman" panose="02020603050405020304" pitchFamily="18" charset="0"/>
                </a:rPr>
                <a:t>  </a:t>
              </a:r>
              <a:r>
                <a:rPr lang="en-US" altLang="zh-CN" sz="2800" b="1" dirty="0">
                  <a:ea typeface="华文仿宋" panose="02010600040101010101" pitchFamily="2" charset="-122"/>
                  <a:cs typeface="Times New Roman" panose="02020603050405020304" pitchFamily="18" charset="0"/>
                </a:rPr>
                <a:t>1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k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n  </a:t>
              </a:r>
              <a:r>
                <a:rPr lang="zh-CN" altLang="en-US" sz="2800" b="1" dirty="0">
                  <a:ea typeface="华文仿宋" panose="02010600040101010101" pitchFamily="2" charset="-122"/>
                  <a:cs typeface="Times New Roman" panose="02020603050405020304" pitchFamily="18" charset="0"/>
                </a:rPr>
                <a:t>且</a:t>
              </a:r>
              <a:r>
                <a:rPr lang="en-US" altLang="zh-CN" sz="2800" b="1" dirty="0">
                  <a:ea typeface="华文仿宋" panose="02010600040101010101" pitchFamily="2" charset="-122"/>
                  <a:cs typeface="Times New Roman" panose="02020603050405020304" pitchFamily="18" charset="0"/>
                </a:rPr>
                <a:t>k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a:t>
              </a:r>
              <a:r>
                <a:rPr lang="en-US" altLang="zh-CN" sz="2800" b="1" dirty="0" err="1">
                  <a:ea typeface="华文仿宋" panose="02010600040101010101" pitchFamily="2" charset="-122"/>
                  <a:cs typeface="Times New Roman" panose="02020603050405020304" pitchFamily="18" charset="0"/>
                </a:rPr>
                <a:t>i</a:t>
              </a:r>
              <a:r>
                <a:rPr lang="en-US" altLang="zh-CN" sz="2800" b="1" dirty="0">
                  <a:ea typeface="华文仿宋" panose="02010600040101010101" pitchFamily="2" charset="-122"/>
                  <a:cs typeface="Times New Roman" panose="02020603050405020304" pitchFamily="18" charset="0"/>
                </a:rPr>
                <a:t>,  0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a:t>
              </a:r>
              <a:r>
                <a:rPr lang="en-US" altLang="zh-CN" sz="2800" b="1" dirty="0" err="1">
                  <a:ea typeface="华文仿宋" panose="02010600040101010101" pitchFamily="2" charset="-122"/>
                  <a:cs typeface="Times New Roman" panose="02020603050405020304" pitchFamily="18" charset="0"/>
                </a:rPr>
                <a:t>j</a:t>
              </a:r>
              <a:r>
                <a:rPr lang="en-US" altLang="zh-CN" sz="2800" b="1" baseline="-25000" dirty="0" err="1">
                  <a:ea typeface="华文仿宋" panose="02010600040101010101" pitchFamily="2" charset="-122"/>
                  <a:cs typeface="Times New Roman" panose="02020603050405020304" pitchFamily="18" charset="0"/>
                </a:rPr>
                <a:t>i</a:t>
              </a:r>
              <a:r>
                <a:rPr lang="en-US" altLang="zh-CN" sz="2800" b="1" dirty="0">
                  <a:ea typeface="华文仿宋" panose="02010600040101010101" pitchFamily="2" charset="-122"/>
                  <a:cs typeface="Times New Roman" panose="02020603050405020304" pitchFamily="18" charset="0"/>
                </a:rPr>
                <a:t> </a:t>
              </a:r>
              <a:r>
                <a:rPr lang="en-US" altLang="zh-CN" sz="2800" b="1" dirty="0">
                  <a:ea typeface="华文仿宋" panose="02010600040101010101" pitchFamily="2" charset="-122"/>
                  <a:cs typeface="Times New Roman" panose="02020603050405020304" pitchFamily="18" charset="0"/>
                  <a:sym typeface="Symbol" panose="05050102010706020507" pitchFamily="18" charset="2"/>
                </a:rPr>
                <a:t></a:t>
              </a:r>
              <a:r>
                <a:rPr lang="en-US" altLang="zh-CN" sz="2800" b="1" dirty="0">
                  <a:ea typeface="华文仿宋" panose="02010600040101010101" pitchFamily="2" charset="-122"/>
                  <a:cs typeface="Times New Roman" panose="02020603050405020304" pitchFamily="18" charset="0"/>
                </a:rPr>
                <a:t> b</a:t>
              </a:r>
              <a:r>
                <a:rPr lang="en-US" altLang="zh-CN" sz="2800" b="1" baseline="-25000" dirty="0">
                  <a:ea typeface="华文仿宋" panose="02010600040101010101" pitchFamily="2" charset="-122"/>
                  <a:cs typeface="Times New Roman" panose="02020603050405020304" pitchFamily="18" charset="0"/>
                </a:rPr>
                <a:t>i</a:t>
              </a:r>
              <a:r>
                <a:rPr lang="en-US" altLang="zh-CN" sz="2800" b="1" dirty="0">
                  <a:ea typeface="华文仿宋" panose="02010600040101010101" pitchFamily="2" charset="-122"/>
                  <a:cs typeface="Times New Roman" panose="02020603050405020304" pitchFamily="18" charset="0"/>
                </a:rPr>
                <a:t> -2, </a:t>
              </a:r>
              <a:r>
                <a:rPr lang="en-US" altLang="zh-CN" sz="2800" b="1" dirty="0" err="1">
                  <a:ea typeface="华文仿宋" panose="02010600040101010101" pitchFamily="2" charset="-122"/>
                  <a:cs typeface="Times New Roman" panose="02020603050405020304" pitchFamily="18" charset="0"/>
                </a:rPr>
                <a:t>i</a:t>
              </a:r>
              <a:r>
                <a:rPr lang="en-US" altLang="zh-CN" sz="2800" b="1" dirty="0">
                  <a:ea typeface="华文仿宋" panose="02010600040101010101" pitchFamily="2" charset="-122"/>
                  <a:cs typeface="Times New Roman" panose="02020603050405020304" pitchFamily="18" charset="0"/>
                </a:rPr>
                <a:t>=2,...,n }</a:t>
              </a:r>
            </a:p>
            <a:p>
              <a:pPr algn="l" eaLnBrk="1" hangingPunct="1">
                <a:lnSpc>
                  <a:spcPct val="120000"/>
                </a:lnSpc>
              </a:pPr>
              <a:r>
                <a:rPr lang="zh-CN" altLang="en-US" sz="2800" b="1" dirty="0" smtClean="0">
                  <a:solidFill>
                    <a:schemeClr val="accent2"/>
                  </a:solidFill>
                  <a:ea typeface="华文仿宋" panose="02010600040101010101" pitchFamily="2" charset="-122"/>
                  <a:cs typeface="Times New Roman" panose="02020603050405020304" pitchFamily="18" charset="0"/>
                </a:rPr>
                <a:t>   基本操作</a:t>
              </a:r>
              <a:r>
                <a:rPr lang="zh-CN" altLang="en-US" sz="2800" dirty="0" smtClean="0">
                  <a:solidFill>
                    <a:schemeClr val="accent2"/>
                  </a:solidFill>
                  <a:ea typeface="华文仿宋" panose="02010600040101010101" pitchFamily="2" charset="-122"/>
                  <a:cs typeface="Times New Roman" panose="02020603050405020304" pitchFamily="18" charset="0"/>
                </a:rPr>
                <a:t>：</a:t>
              </a:r>
              <a:endParaRPr lang="en-US" altLang="zh-CN" sz="2800" b="1" dirty="0">
                <a:ea typeface="华文仿宋" panose="02010600040101010101" pitchFamily="2" charset="-122"/>
                <a:cs typeface="Times New Roman" panose="02020603050405020304" pitchFamily="18" charset="0"/>
              </a:endParaRPr>
            </a:p>
            <a:p>
              <a:pPr algn="l" eaLnBrk="1" hangingPunct="1">
                <a:lnSpc>
                  <a:spcPct val="120000"/>
                </a:lnSpc>
              </a:pPr>
              <a:r>
                <a:rPr lang="en-US" altLang="zh-CN" sz="2800" b="1" dirty="0">
                  <a:ea typeface="华文仿宋" panose="02010600040101010101" pitchFamily="2" charset="-122"/>
                  <a:cs typeface="Times New Roman" panose="02020603050405020304" pitchFamily="18" charset="0"/>
                </a:rPr>
                <a:t>} ADT</a:t>
              </a:r>
              <a:r>
                <a:rPr lang="en-US" altLang="zh-CN" sz="2800" dirty="0">
                  <a:ea typeface="华文仿宋" panose="02010600040101010101" pitchFamily="2" charset="-122"/>
                  <a:cs typeface="Times New Roman" panose="02020603050405020304" pitchFamily="18" charset="0"/>
                </a:rPr>
                <a:t> Array </a:t>
              </a:r>
            </a:p>
          </p:txBody>
        </p:sp>
        <p:graphicFrame>
          <p:nvGraphicFramePr>
            <p:cNvPr id="2" name="对象 1"/>
            <p:cNvGraphicFramePr>
              <a:graphicFrameLocks noChangeAspect="1"/>
            </p:cNvGraphicFramePr>
            <p:nvPr>
              <p:extLst>
                <p:ext uri="{D42A27DB-BD31-4B8C-83A1-F6EECF244321}">
                  <p14:modId xmlns:p14="http://schemas.microsoft.com/office/powerpoint/2010/main" val="2951096460"/>
                </p:ext>
              </p:extLst>
            </p:nvPr>
          </p:nvGraphicFramePr>
          <p:xfrm>
            <a:off x="2016747" y="2021901"/>
            <a:ext cx="1076831" cy="584565"/>
          </p:xfrm>
          <a:graphic>
            <a:graphicData uri="http://schemas.openxmlformats.org/presentationml/2006/ole">
              <mc:AlternateContent xmlns:mc="http://schemas.openxmlformats.org/markup-compatibility/2006">
                <mc:Choice xmlns:v="urn:schemas-microsoft-com:vml" Requires="v">
                  <p:oleObj spid="_x0000_s22770" name="Equation" r:id="rId4" imgW="444240" imgH="241200" progId="Equation.DSMT4">
                    <p:embed/>
                  </p:oleObj>
                </mc:Choice>
                <mc:Fallback>
                  <p:oleObj name="Equation" r:id="rId4" imgW="444240" imgH="241200" progId="Equation.DSMT4">
                    <p:embed/>
                    <p:pic>
                      <p:nvPicPr>
                        <p:cNvPr id="0" name=""/>
                        <p:cNvPicPr/>
                        <p:nvPr/>
                      </p:nvPicPr>
                      <p:blipFill>
                        <a:blip r:embed="rId5"/>
                        <a:stretch>
                          <a:fillRect/>
                        </a:stretch>
                      </p:blipFill>
                      <p:spPr>
                        <a:xfrm>
                          <a:off x="2016747" y="2021901"/>
                          <a:ext cx="1076831" cy="58456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613781"/>
                </p:ext>
              </p:extLst>
            </p:nvPr>
          </p:nvGraphicFramePr>
          <p:xfrm>
            <a:off x="2220571" y="3514179"/>
            <a:ext cx="1231900" cy="584200"/>
          </p:xfrm>
          <a:graphic>
            <a:graphicData uri="http://schemas.openxmlformats.org/presentationml/2006/ole">
              <mc:AlternateContent xmlns:mc="http://schemas.openxmlformats.org/markup-compatibility/2006">
                <mc:Choice xmlns:v="urn:schemas-microsoft-com:vml" Requires="v">
                  <p:oleObj spid="_x0000_s22771" name="Equation" r:id="rId6" imgW="507960" imgH="241200" progId="Equation.DSMT4">
                    <p:embed/>
                  </p:oleObj>
                </mc:Choice>
                <mc:Fallback>
                  <p:oleObj name="Equation" r:id="rId6" imgW="507960" imgH="241200" progId="Equation.DSMT4">
                    <p:embed/>
                    <p:pic>
                      <p:nvPicPr>
                        <p:cNvPr id="0" name=""/>
                        <p:cNvPicPr/>
                        <p:nvPr/>
                      </p:nvPicPr>
                      <p:blipFill>
                        <a:blip r:embed="rId7"/>
                        <a:stretch>
                          <a:fillRect/>
                        </a:stretch>
                      </p:blipFill>
                      <p:spPr>
                        <a:xfrm>
                          <a:off x="2220571" y="3514179"/>
                          <a:ext cx="1231900" cy="584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68166387"/>
                </p:ext>
              </p:extLst>
            </p:nvPr>
          </p:nvGraphicFramePr>
          <p:xfrm>
            <a:off x="3534727" y="3540363"/>
            <a:ext cx="1477963" cy="584200"/>
          </p:xfrm>
          <a:graphic>
            <a:graphicData uri="http://schemas.openxmlformats.org/presentationml/2006/ole">
              <mc:AlternateContent xmlns:mc="http://schemas.openxmlformats.org/markup-compatibility/2006">
                <mc:Choice xmlns:v="urn:schemas-microsoft-com:vml" Requires="v">
                  <p:oleObj spid="_x0000_s22772" name="Equation" r:id="rId8" imgW="609480" imgH="241200" progId="Equation.DSMT4">
                    <p:embed/>
                  </p:oleObj>
                </mc:Choice>
                <mc:Fallback>
                  <p:oleObj name="Equation" r:id="rId8" imgW="609480" imgH="241200" progId="Equation.DSMT4">
                    <p:embed/>
                    <p:pic>
                      <p:nvPicPr>
                        <p:cNvPr id="0" name=""/>
                        <p:cNvPicPr/>
                        <p:nvPr/>
                      </p:nvPicPr>
                      <p:blipFill>
                        <a:blip r:embed="rId9"/>
                        <a:stretch>
                          <a:fillRect/>
                        </a:stretch>
                      </p:blipFill>
                      <p:spPr>
                        <a:xfrm>
                          <a:off x="3534727" y="3540363"/>
                          <a:ext cx="1477963" cy="584200"/>
                        </a:xfrm>
                        <a:prstGeom prst="rect">
                          <a:avLst/>
                        </a:prstGeom>
                      </p:spPr>
                    </p:pic>
                  </p:oleObj>
                </mc:Fallback>
              </mc:AlternateContent>
            </a:graphicData>
          </a:graphic>
        </p:graphicFrame>
      </p:grpSp>
    </p:spTree>
    <p:extLst>
      <p:ext uri="{BB962C8B-B14F-4D97-AF65-F5344CB8AC3E}">
        <p14:creationId xmlns:p14="http://schemas.microsoft.com/office/powerpoint/2010/main" val="99827429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2"/>
          <p:cNvSpPr txBox="1">
            <a:spLocks noChangeArrowheads="1"/>
          </p:cNvSpPr>
          <p:nvPr/>
        </p:nvSpPr>
        <p:spPr bwMode="auto">
          <a:xfrm>
            <a:off x="293347" y="851082"/>
            <a:ext cx="8129082" cy="597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Q.rpos</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arow</a:t>
            </a:r>
            <a:r>
              <a:rPr lang="en-US" altLang="zh-CN" sz="2000" b="1" dirty="0">
                <a:latin typeface="华文仿宋" panose="02010600040101010101" pitchFamily="2" charset="-122"/>
                <a:ea typeface="华文仿宋" panose="02010600040101010101" pitchFamily="2" charset="-122"/>
              </a:rPr>
              <a:t>] = Q.tu+1;    </a:t>
            </a:r>
            <a:endParaRPr lang="en-US" altLang="zh-CN" sz="2000" b="1" dirty="0" smtClean="0">
              <a:latin typeface="华文仿宋" panose="02010600040101010101" pitchFamily="2" charset="-122"/>
              <a:ea typeface="华文仿宋" panose="02010600040101010101" pitchFamily="2" charset="-122"/>
            </a:endParaRP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if </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arow</a:t>
            </a:r>
            <a:r>
              <a:rPr lang="en-US" altLang="zh-CN" sz="2000" b="1" dirty="0" smtClean="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&lt; N.mu )  </a:t>
            </a:r>
            <a:r>
              <a:rPr lang="en-US" altLang="zh-CN" sz="2000" b="1" dirty="0" err="1" smtClean="0">
                <a:latin typeface="华文仿宋" panose="02010600040101010101" pitchFamily="2" charset="-122"/>
                <a:ea typeface="华文仿宋" panose="02010600040101010101" pitchFamily="2" charset="-122"/>
              </a:rPr>
              <a:t>tp</a:t>
            </a:r>
            <a:r>
              <a:rPr lang="en-US" altLang="zh-CN" sz="2000" b="1" dirty="0" smtClean="0">
                <a:latin typeface="华文仿宋" panose="02010600040101010101" pitchFamily="2" charset="-122"/>
                <a:ea typeface="华文仿宋" panose="02010600040101010101" pitchFamily="2" charset="-122"/>
              </a:rPr>
              <a:t> = </a:t>
            </a:r>
            <a:r>
              <a:rPr lang="en-US" altLang="zh-CN" sz="2000" b="1" dirty="0" err="1" smtClean="0">
                <a:solidFill>
                  <a:srgbClr val="FF0000"/>
                </a:solidFill>
                <a:latin typeface="华文仿宋" panose="02010600040101010101" pitchFamily="2" charset="-122"/>
                <a:ea typeface="华文仿宋" panose="02010600040101010101" pitchFamily="2" charset="-122"/>
              </a:rPr>
              <a:t>M.rpos</a:t>
            </a:r>
            <a:r>
              <a:rPr lang="en-US" altLang="zh-CN" sz="2000" b="1" dirty="0" smtClean="0">
                <a:solidFill>
                  <a:srgbClr val="FF0000"/>
                </a:solidFill>
                <a:latin typeface="华文仿宋" panose="02010600040101010101" pitchFamily="2" charset="-122"/>
                <a:ea typeface="华文仿宋" panose="02010600040101010101" pitchFamily="2" charset="-122"/>
              </a:rPr>
              <a:t>[brow+1</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a:latin typeface="华文仿宋" panose="02010600040101010101" pitchFamily="2" charset="-122"/>
                <a:ea typeface="华文仿宋" panose="02010600040101010101" pitchFamily="2" charset="-122"/>
              </a:rPr>
              <a:t>;</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else  { </a:t>
            </a:r>
            <a:r>
              <a:rPr lang="en-US" altLang="zh-CN" sz="2000" b="1" dirty="0" err="1" smtClean="0">
                <a:latin typeface="华文仿宋" panose="02010600040101010101" pitchFamily="2" charset="-122"/>
                <a:ea typeface="华文仿宋" panose="02010600040101010101" pitchFamily="2" charset="-122"/>
              </a:rPr>
              <a:t>tp</a:t>
            </a:r>
            <a:r>
              <a:rPr lang="en-US" altLang="zh-CN" sz="2000" b="1" dirty="0" smtClean="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M.tu+1 } </a:t>
            </a:r>
            <a:r>
              <a:rPr lang="en-US" altLang="zh-CN" sz="2000" b="1" dirty="0" smtClean="0">
                <a:latin typeface="华文仿宋" panose="02010600040101010101" pitchFamily="2" charset="-122"/>
                <a:ea typeface="华文仿宋" panose="02010600040101010101" pitchFamily="2" charset="-122"/>
              </a:rPr>
              <a:t>  </a:t>
            </a:r>
            <a:endParaRPr lang="en-US" altLang="zh-CN" sz="2000" b="1" dirty="0">
              <a:latin typeface="华文仿宋" panose="02010600040101010101" pitchFamily="2" charset="-122"/>
              <a:ea typeface="华文仿宋" panose="02010600040101010101" pitchFamily="2" charset="-122"/>
            </a:endParaRP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for (p=</a:t>
            </a:r>
            <a:r>
              <a:rPr lang="en-US" altLang="zh-CN" sz="2000" b="1" dirty="0" err="1">
                <a:solidFill>
                  <a:srgbClr val="FF0000"/>
                </a:solidFill>
                <a:latin typeface="华文仿宋" panose="02010600040101010101" pitchFamily="2" charset="-122"/>
                <a:ea typeface="华文仿宋" panose="02010600040101010101" pitchFamily="2" charset="-122"/>
              </a:rPr>
              <a:t>M.rpos</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arow</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p&lt;</a:t>
            </a:r>
            <a:r>
              <a:rPr lang="en-US" altLang="zh-CN" sz="2000" b="1" dirty="0" err="1" smtClean="0">
                <a:solidFill>
                  <a:srgbClr val="FF0000"/>
                </a:solidFill>
                <a:latin typeface="华文仿宋" panose="02010600040101010101" pitchFamily="2" charset="-122"/>
                <a:ea typeface="华文仿宋" panose="02010600040101010101" pitchFamily="2" charset="-122"/>
              </a:rPr>
              <a:t>tp</a:t>
            </a:r>
            <a:r>
              <a:rPr lang="en-US" altLang="zh-CN" sz="2000" b="1" dirty="0" smtClean="0">
                <a:latin typeface="华文仿宋" panose="02010600040101010101" pitchFamily="2" charset="-122"/>
                <a:ea typeface="华文仿宋" panose="02010600040101010101" pitchFamily="2" charset="-122"/>
              </a:rPr>
              <a:t>;++</a:t>
            </a:r>
            <a:r>
              <a:rPr lang="en-US" altLang="zh-CN" sz="2000" b="1" dirty="0">
                <a:latin typeface="华文仿宋" panose="02010600040101010101" pitchFamily="2" charset="-122"/>
                <a:ea typeface="华文仿宋" panose="02010600040101010101" pitchFamily="2" charset="-122"/>
              </a:rPr>
              <a:t>p) </a:t>
            </a:r>
            <a:r>
              <a:rPr lang="en-US" altLang="zh-CN" sz="2000" b="1" dirty="0" smtClean="0">
                <a:latin typeface="华文仿宋" panose="02010600040101010101" pitchFamily="2" charset="-122"/>
                <a:ea typeface="华文仿宋" panose="02010600040101010101" pitchFamily="2" charset="-122"/>
              </a:rPr>
              <a:t>{ </a:t>
            </a:r>
            <a:r>
              <a:rPr lang="en-US" altLang="zh-CN" sz="1800" b="1" dirty="0" smtClean="0">
                <a:solidFill>
                  <a:srgbClr val="004A00"/>
                </a:solidFill>
                <a:latin typeface="华文仿宋" panose="02010600040101010101" pitchFamily="2" charset="-122"/>
                <a:ea typeface="华文仿宋" panose="02010600040101010101" pitchFamily="2" charset="-122"/>
              </a:rPr>
              <a:t>//</a:t>
            </a:r>
            <a:r>
              <a:rPr lang="zh-CN" altLang="en-US" sz="1800" b="1" dirty="0" smtClean="0">
                <a:solidFill>
                  <a:srgbClr val="004A00"/>
                </a:solidFill>
                <a:latin typeface="华文仿宋" panose="02010600040101010101" pitchFamily="2" charset="-122"/>
                <a:ea typeface="华文仿宋" panose="02010600040101010101" pitchFamily="2" charset="-122"/>
              </a:rPr>
              <a:t>当</a:t>
            </a:r>
            <a:r>
              <a:rPr lang="zh-CN" altLang="en-US" sz="1800" b="1" dirty="0">
                <a:solidFill>
                  <a:srgbClr val="004A00"/>
                </a:solidFill>
                <a:latin typeface="华文仿宋" panose="02010600040101010101" pitchFamily="2" charset="-122"/>
                <a:ea typeface="华文仿宋" panose="02010600040101010101" pitchFamily="2" charset="-122"/>
              </a:rPr>
              <a:t>前行中</a:t>
            </a:r>
            <a:r>
              <a:rPr lang="zh-CN" altLang="en-US" sz="1800" b="1" dirty="0" smtClean="0">
                <a:solidFill>
                  <a:srgbClr val="004A00"/>
                </a:solidFill>
                <a:latin typeface="华文仿宋" panose="02010600040101010101" pitchFamily="2" charset="-122"/>
                <a:ea typeface="华文仿宋" panose="02010600040101010101" pitchFamily="2" charset="-122"/>
              </a:rPr>
              <a:t>每个</a:t>
            </a:r>
            <a:r>
              <a:rPr lang="zh-CN" altLang="en-US" sz="1800" b="1" dirty="0">
                <a:solidFill>
                  <a:srgbClr val="004A00"/>
                </a:solidFill>
                <a:latin typeface="华文仿宋" panose="02010600040101010101" pitchFamily="2" charset="-122"/>
                <a:ea typeface="华文仿宋" panose="02010600040101010101" pitchFamily="2" charset="-122"/>
              </a:rPr>
              <a:t>非零元</a:t>
            </a:r>
          </a:p>
          <a:p>
            <a:pPr algn="l" eaLnBrk="1" hangingPunct="1">
              <a:lnSpc>
                <a:spcPts val="2700"/>
              </a:lnSpc>
            </a:pPr>
            <a:r>
              <a:rPr lang="zh-CN" altLang="en-US" sz="2000" b="1" dirty="0">
                <a:latin typeface="华文仿宋" panose="02010600040101010101" pitchFamily="2" charset="-122"/>
                <a:ea typeface="华文仿宋" panose="02010600040101010101" pitchFamily="2" charset="-122"/>
              </a:rPr>
              <a:t>    </a:t>
            </a:r>
            <a:r>
              <a:rPr lang="zh-CN" altLang="en-US" sz="2000" b="1" dirty="0" smtClean="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brow=</a:t>
            </a:r>
            <a:r>
              <a:rPr lang="en-US" altLang="zh-CN" sz="2000" b="1" dirty="0" err="1" smtClean="0">
                <a:latin typeface="华文仿宋" panose="02010600040101010101" pitchFamily="2" charset="-122"/>
                <a:ea typeface="华文仿宋" panose="02010600040101010101" pitchFamily="2" charset="-122"/>
              </a:rPr>
              <a:t>M.data</a:t>
            </a:r>
            <a:r>
              <a:rPr lang="en-US" altLang="zh-CN" sz="2000" b="1" dirty="0" smtClean="0">
                <a:latin typeface="华文仿宋" panose="02010600040101010101" pitchFamily="2" charset="-122"/>
                <a:ea typeface="华文仿宋" panose="02010600040101010101" pitchFamily="2" charset="-122"/>
              </a:rPr>
              <a:t>[p</a:t>
            </a:r>
            <a:r>
              <a:rPr lang="en-US" altLang="zh-CN" sz="2000" b="1" dirty="0">
                <a:latin typeface="华文仿宋" panose="02010600040101010101" pitchFamily="2" charset="-122"/>
                <a:ea typeface="华文仿宋" panose="02010600040101010101" pitchFamily="2" charset="-122"/>
              </a:rPr>
              <a:t>].j;         </a:t>
            </a:r>
            <a:r>
              <a:rPr lang="en-US" altLang="zh-CN" sz="1800" b="1" dirty="0">
                <a:solidFill>
                  <a:srgbClr val="004A00"/>
                </a:solidFill>
                <a:latin typeface="华文仿宋" panose="02010600040101010101" pitchFamily="2" charset="-122"/>
                <a:ea typeface="华文仿宋" panose="02010600040101010101" pitchFamily="2" charset="-122"/>
              </a:rPr>
              <a:t>//</a:t>
            </a:r>
            <a:r>
              <a:rPr lang="zh-CN" altLang="en-US" sz="1800" b="1" dirty="0">
                <a:solidFill>
                  <a:srgbClr val="004A00"/>
                </a:solidFill>
                <a:latin typeface="华文仿宋" panose="02010600040101010101" pitchFamily="2" charset="-122"/>
                <a:ea typeface="华文仿宋" panose="02010600040101010101" pitchFamily="2" charset="-122"/>
              </a:rPr>
              <a:t>找到对应元在</a:t>
            </a:r>
            <a:r>
              <a:rPr lang="en-US" altLang="zh-CN" sz="1800" b="1" dirty="0">
                <a:solidFill>
                  <a:srgbClr val="004A00"/>
                </a:solidFill>
                <a:latin typeface="华文仿宋" panose="02010600040101010101" pitchFamily="2" charset="-122"/>
                <a:ea typeface="华文仿宋" panose="02010600040101010101" pitchFamily="2" charset="-122"/>
              </a:rPr>
              <a:t>N</a:t>
            </a:r>
            <a:r>
              <a:rPr lang="zh-CN" altLang="en-US" sz="1800" b="1" dirty="0">
                <a:solidFill>
                  <a:srgbClr val="004A00"/>
                </a:solidFill>
                <a:latin typeface="华文仿宋" panose="02010600040101010101" pitchFamily="2" charset="-122"/>
                <a:ea typeface="华文仿宋" panose="02010600040101010101" pitchFamily="2" charset="-122"/>
              </a:rPr>
              <a:t>中的行号</a:t>
            </a:r>
          </a:p>
          <a:p>
            <a:pPr algn="l" eaLnBrk="1" hangingPunct="1">
              <a:lnSpc>
                <a:spcPts val="2700"/>
              </a:lnSpc>
            </a:pPr>
            <a:r>
              <a:rPr lang="zh-CN" altLang="en-US" sz="2000" b="1" dirty="0">
                <a:latin typeface="华文仿宋" panose="02010600040101010101" pitchFamily="2" charset="-122"/>
                <a:ea typeface="华文仿宋" panose="02010600040101010101" pitchFamily="2" charset="-122"/>
              </a:rPr>
              <a:t>    </a:t>
            </a:r>
            <a:r>
              <a:rPr lang="zh-CN" altLang="en-US" sz="2000" b="1" dirty="0" smtClean="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if </a:t>
            </a:r>
            <a:r>
              <a:rPr lang="en-US" altLang="zh-CN" sz="2000" b="1" dirty="0">
                <a:latin typeface="华文仿宋" panose="02010600040101010101" pitchFamily="2" charset="-122"/>
                <a:ea typeface="华文仿宋" panose="02010600040101010101" pitchFamily="2" charset="-122"/>
              </a:rPr>
              <a:t>(brow &lt; N.mu )  t = </a:t>
            </a:r>
            <a:r>
              <a:rPr lang="en-US" altLang="zh-CN" sz="2000" b="1" dirty="0" err="1">
                <a:solidFill>
                  <a:srgbClr val="FF0000"/>
                </a:solidFill>
                <a:latin typeface="华文仿宋" panose="02010600040101010101" pitchFamily="2" charset="-122"/>
                <a:ea typeface="华文仿宋" panose="02010600040101010101" pitchFamily="2" charset="-122"/>
              </a:rPr>
              <a:t>N.rpos</a:t>
            </a:r>
            <a:r>
              <a:rPr lang="en-US" altLang="zh-CN" sz="2000" b="1" dirty="0">
                <a:solidFill>
                  <a:srgbClr val="FF0000"/>
                </a:solidFill>
                <a:latin typeface="华文仿宋" panose="02010600040101010101" pitchFamily="2" charset="-122"/>
                <a:ea typeface="华文仿宋" panose="02010600040101010101" pitchFamily="2" charset="-122"/>
              </a:rPr>
              <a:t>[brow+1]</a:t>
            </a:r>
            <a:r>
              <a:rPr lang="en-US" altLang="zh-CN" sz="2000" b="1" dirty="0">
                <a:latin typeface="华文仿宋" panose="02010600040101010101" pitchFamily="2" charset="-122"/>
                <a:ea typeface="华文仿宋" panose="02010600040101010101" pitchFamily="2" charset="-122"/>
              </a:rPr>
              <a:t>;</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else  </a:t>
            </a:r>
            <a:r>
              <a:rPr lang="en-US" altLang="zh-CN" sz="2000" b="1" dirty="0">
                <a:latin typeface="华文仿宋" panose="02010600040101010101" pitchFamily="2" charset="-122"/>
                <a:ea typeface="华文仿宋" panose="02010600040101010101" pitchFamily="2" charset="-122"/>
              </a:rPr>
              <a:t>{ t = N.tu+1 }</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for </a:t>
            </a:r>
            <a:r>
              <a:rPr lang="en-US" altLang="zh-CN" sz="2000" b="1" dirty="0">
                <a:latin typeface="华文仿宋" panose="02010600040101010101" pitchFamily="2" charset="-122"/>
                <a:ea typeface="华文仿宋" panose="02010600040101010101" pitchFamily="2" charset="-122"/>
              </a:rPr>
              <a:t>(q=</a:t>
            </a:r>
            <a:r>
              <a:rPr lang="en-US" altLang="zh-CN" sz="2000" b="1" dirty="0" err="1">
                <a:solidFill>
                  <a:srgbClr val="FF0000"/>
                </a:solidFill>
                <a:latin typeface="华文仿宋" panose="02010600040101010101" pitchFamily="2" charset="-122"/>
                <a:ea typeface="华文仿宋" panose="02010600040101010101" pitchFamily="2" charset="-122"/>
              </a:rPr>
              <a:t>N.rpos</a:t>
            </a:r>
            <a:r>
              <a:rPr lang="en-US" altLang="zh-CN" sz="2000" b="1" dirty="0">
                <a:solidFill>
                  <a:srgbClr val="FF0000"/>
                </a:solidFill>
                <a:latin typeface="华文仿宋" panose="02010600040101010101" pitchFamily="2" charset="-122"/>
                <a:ea typeface="华文仿宋" panose="02010600040101010101" pitchFamily="2" charset="-122"/>
              </a:rPr>
              <a:t>[brow]</a:t>
            </a:r>
            <a:r>
              <a:rPr lang="en-US" altLang="zh-CN" sz="2000" b="1" dirty="0">
                <a:latin typeface="华文仿宋" panose="02010600040101010101" pitchFamily="2" charset="-122"/>
                <a:ea typeface="华文仿宋" panose="02010600040101010101" pitchFamily="2" charset="-122"/>
              </a:rPr>
              <a:t>;  q&lt; t;  ++q) {</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a:t>
            </a:r>
            <a:r>
              <a:rPr lang="en-US" altLang="zh-CN" sz="2000" b="1" dirty="0" err="1" smtClean="0">
                <a:latin typeface="华文仿宋" panose="02010600040101010101" pitchFamily="2" charset="-122"/>
                <a:ea typeface="华文仿宋" panose="02010600040101010101" pitchFamily="2" charset="-122"/>
              </a:rPr>
              <a:t>ccol</a:t>
            </a:r>
            <a:r>
              <a:rPr lang="en-US" altLang="zh-CN" sz="2000" b="1" dirty="0" smtClean="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N.data</a:t>
            </a:r>
            <a:r>
              <a:rPr lang="en-US" altLang="zh-CN" sz="2000" b="1" dirty="0">
                <a:latin typeface="华文仿宋" panose="02010600040101010101" pitchFamily="2" charset="-122"/>
                <a:ea typeface="华文仿宋" panose="02010600040101010101" pitchFamily="2" charset="-122"/>
              </a:rPr>
              <a:t>[q].j;            </a:t>
            </a:r>
            <a:r>
              <a:rPr lang="en-US" altLang="zh-CN" sz="1800" b="1" dirty="0">
                <a:solidFill>
                  <a:srgbClr val="004A00"/>
                </a:solidFill>
                <a:latin typeface="华文仿宋" panose="02010600040101010101" pitchFamily="2" charset="-122"/>
                <a:ea typeface="华文仿宋" panose="02010600040101010101" pitchFamily="2" charset="-122"/>
              </a:rPr>
              <a:t>// </a:t>
            </a:r>
            <a:r>
              <a:rPr lang="zh-CN" altLang="en-US" sz="1800" b="1" dirty="0">
                <a:solidFill>
                  <a:srgbClr val="004A00"/>
                </a:solidFill>
                <a:latin typeface="华文仿宋" panose="02010600040101010101" pitchFamily="2" charset="-122"/>
                <a:ea typeface="华文仿宋" panose="02010600040101010101" pitchFamily="2" charset="-122"/>
              </a:rPr>
              <a:t>乘积元素在</a:t>
            </a:r>
            <a:r>
              <a:rPr lang="en-US" altLang="zh-CN" sz="1800" b="1" dirty="0">
                <a:solidFill>
                  <a:srgbClr val="004A00"/>
                </a:solidFill>
                <a:latin typeface="华文仿宋" panose="02010600040101010101" pitchFamily="2" charset="-122"/>
                <a:ea typeface="华文仿宋" panose="02010600040101010101" pitchFamily="2" charset="-122"/>
              </a:rPr>
              <a:t>Q</a:t>
            </a:r>
            <a:r>
              <a:rPr lang="zh-CN" altLang="en-US" sz="1800" b="1" dirty="0">
                <a:solidFill>
                  <a:srgbClr val="004A00"/>
                </a:solidFill>
                <a:latin typeface="华文仿宋" panose="02010600040101010101" pitchFamily="2" charset="-122"/>
                <a:ea typeface="华文仿宋" panose="02010600040101010101" pitchFamily="2" charset="-122"/>
              </a:rPr>
              <a:t>中列号</a:t>
            </a:r>
          </a:p>
          <a:p>
            <a:pPr algn="l" eaLnBrk="1" hangingPunct="1">
              <a:lnSpc>
                <a:spcPts val="2700"/>
              </a:lnSpc>
            </a:pPr>
            <a:r>
              <a:rPr lang="zh-CN" altLang="en-US" sz="2000" b="1" dirty="0">
                <a:latin typeface="华文仿宋" panose="02010600040101010101" pitchFamily="2" charset="-122"/>
                <a:ea typeface="华文仿宋" panose="02010600040101010101" pitchFamily="2" charset="-122"/>
              </a:rPr>
              <a:t>          </a:t>
            </a:r>
            <a:r>
              <a:rPr lang="zh-CN" altLang="en-US" sz="2000" b="1" dirty="0" smtClean="0">
                <a:latin typeface="华文仿宋" panose="02010600040101010101" pitchFamily="2" charset="-122"/>
                <a:ea typeface="华文仿宋" panose="02010600040101010101" pitchFamily="2" charset="-122"/>
              </a:rPr>
              <a:t>      </a:t>
            </a:r>
            <a:r>
              <a:rPr lang="en-US" altLang="zh-CN" sz="2000" b="1" dirty="0" err="1" smtClean="0">
                <a:latin typeface="华文仿宋" panose="02010600040101010101" pitchFamily="2" charset="-122"/>
                <a:ea typeface="华文仿宋" panose="02010600040101010101" pitchFamily="2" charset="-122"/>
              </a:rPr>
              <a:t>ctemp</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ccol</a:t>
            </a:r>
            <a:r>
              <a:rPr lang="en-US" altLang="zh-CN" sz="2000" b="1" dirty="0">
                <a:latin typeface="华文仿宋" panose="02010600040101010101" pitchFamily="2" charset="-122"/>
                <a:ea typeface="华文仿宋" panose="02010600040101010101" pitchFamily="2" charset="-122"/>
              </a:rPr>
              <a:t>] += </a:t>
            </a:r>
            <a:r>
              <a:rPr lang="en-US" altLang="zh-CN" sz="2000" b="1" dirty="0" err="1">
                <a:latin typeface="华文仿宋" panose="02010600040101010101" pitchFamily="2" charset="-122"/>
                <a:ea typeface="华文仿宋" panose="02010600040101010101" pitchFamily="2" charset="-122"/>
              </a:rPr>
              <a:t>M.data</a:t>
            </a:r>
            <a:r>
              <a:rPr lang="en-US" altLang="zh-CN" sz="2000" b="1" dirty="0">
                <a:latin typeface="华文仿宋" panose="02010600040101010101" pitchFamily="2" charset="-122"/>
                <a:ea typeface="华文仿宋" panose="02010600040101010101" pitchFamily="2" charset="-122"/>
              </a:rPr>
              <a:t>[p].e * </a:t>
            </a:r>
            <a:r>
              <a:rPr lang="en-US" altLang="zh-CN" sz="2000" b="1" dirty="0" err="1">
                <a:latin typeface="华文仿宋" panose="02010600040101010101" pitchFamily="2" charset="-122"/>
                <a:ea typeface="华文仿宋" panose="02010600040101010101" pitchFamily="2" charset="-122"/>
              </a:rPr>
              <a:t>N.data</a:t>
            </a:r>
            <a:r>
              <a:rPr lang="en-US" altLang="zh-CN" sz="2000" b="1" dirty="0">
                <a:latin typeface="华文仿宋" panose="02010600040101010101" pitchFamily="2" charset="-122"/>
                <a:ea typeface="华文仿宋" panose="02010600040101010101" pitchFamily="2" charset="-122"/>
              </a:rPr>
              <a:t>[q].e;</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 </a:t>
            </a:r>
            <a:r>
              <a:rPr lang="en-US" altLang="zh-CN" sz="1800" b="1" dirty="0">
                <a:solidFill>
                  <a:srgbClr val="004A00"/>
                </a:solidFill>
                <a:latin typeface="华文仿宋" panose="02010600040101010101" pitchFamily="2" charset="-122"/>
                <a:ea typeface="华文仿宋" panose="02010600040101010101" pitchFamily="2" charset="-122"/>
              </a:rPr>
              <a:t>// for q</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a:t>
            </a:r>
            <a:r>
              <a:rPr lang="en-US" altLang="zh-CN" sz="1800" b="1" dirty="0">
                <a:solidFill>
                  <a:srgbClr val="004A00"/>
                </a:solidFill>
                <a:latin typeface="华文仿宋" panose="02010600040101010101" pitchFamily="2" charset="-122"/>
                <a:ea typeface="华文仿宋" panose="02010600040101010101" pitchFamily="2" charset="-122"/>
              </a:rPr>
              <a:t>// </a:t>
            </a:r>
            <a:r>
              <a:rPr lang="zh-CN" altLang="en-US" sz="1800" b="1" dirty="0">
                <a:solidFill>
                  <a:srgbClr val="004A00"/>
                </a:solidFill>
                <a:latin typeface="华文仿宋" panose="02010600040101010101" pitchFamily="2" charset="-122"/>
                <a:ea typeface="华文仿宋" panose="02010600040101010101" pitchFamily="2" charset="-122"/>
              </a:rPr>
              <a:t>求得</a:t>
            </a:r>
            <a:r>
              <a:rPr lang="en-US" altLang="zh-CN" sz="1800" b="1" dirty="0">
                <a:solidFill>
                  <a:srgbClr val="004A00"/>
                </a:solidFill>
                <a:latin typeface="华文仿宋" panose="02010600040101010101" pitchFamily="2" charset="-122"/>
                <a:ea typeface="华文仿宋" panose="02010600040101010101" pitchFamily="2" charset="-122"/>
              </a:rPr>
              <a:t>Q</a:t>
            </a:r>
            <a:r>
              <a:rPr lang="zh-CN" altLang="en-US" sz="1800" b="1" dirty="0">
                <a:solidFill>
                  <a:srgbClr val="004A00"/>
                </a:solidFill>
                <a:latin typeface="华文仿宋" panose="02010600040101010101" pitchFamily="2" charset="-122"/>
                <a:ea typeface="华文仿宋" panose="02010600040101010101" pitchFamily="2" charset="-122"/>
              </a:rPr>
              <a:t>中第</a:t>
            </a:r>
            <a:r>
              <a:rPr lang="en-US" altLang="zh-CN" sz="1800" b="1" dirty="0">
                <a:solidFill>
                  <a:srgbClr val="004A00"/>
                </a:solidFill>
                <a:latin typeface="华文仿宋" panose="02010600040101010101" pitchFamily="2" charset="-122"/>
                <a:ea typeface="华文仿宋" panose="02010600040101010101" pitchFamily="2" charset="-122"/>
              </a:rPr>
              <a:t>crow( =</a:t>
            </a:r>
            <a:r>
              <a:rPr lang="en-US" altLang="zh-CN" sz="1800" b="1" dirty="0" err="1">
                <a:solidFill>
                  <a:srgbClr val="004A00"/>
                </a:solidFill>
                <a:latin typeface="华文仿宋" panose="02010600040101010101" pitchFamily="2" charset="-122"/>
                <a:ea typeface="华文仿宋" panose="02010600040101010101" pitchFamily="2" charset="-122"/>
              </a:rPr>
              <a:t>arow</a:t>
            </a:r>
            <a:r>
              <a:rPr lang="en-US" altLang="zh-CN" sz="1800" b="1" dirty="0">
                <a:solidFill>
                  <a:srgbClr val="004A00"/>
                </a:solidFill>
                <a:latin typeface="华文仿宋" panose="02010600040101010101" pitchFamily="2" charset="-122"/>
                <a:ea typeface="华文仿宋" panose="02010600040101010101" pitchFamily="2" charset="-122"/>
              </a:rPr>
              <a:t>)</a:t>
            </a:r>
            <a:r>
              <a:rPr lang="zh-CN" altLang="en-US" sz="1800" b="1" dirty="0">
                <a:solidFill>
                  <a:srgbClr val="004A00"/>
                </a:solidFill>
                <a:latin typeface="华文仿宋" panose="02010600040101010101" pitchFamily="2" charset="-122"/>
                <a:ea typeface="华文仿宋" panose="02010600040101010101" pitchFamily="2" charset="-122"/>
              </a:rPr>
              <a:t>行的非零元</a:t>
            </a:r>
          </a:p>
          <a:p>
            <a:pPr algn="l" eaLnBrk="1" hangingPunct="1">
              <a:lnSpc>
                <a:spcPts val="2700"/>
              </a:lnSpc>
            </a:pPr>
            <a:r>
              <a:rPr lang="zh-CN" altLang="en-US"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for </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ccol</a:t>
            </a:r>
            <a:r>
              <a:rPr lang="en-US" altLang="zh-CN" sz="2000" b="1" dirty="0">
                <a:latin typeface="华文仿宋" panose="02010600040101010101" pitchFamily="2" charset="-122"/>
                <a:ea typeface="华文仿宋" panose="02010600040101010101" pitchFamily="2" charset="-122"/>
              </a:rPr>
              <a:t>=1; </a:t>
            </a:r>
            <a:r>
              <a:rPr lang="en-US" altLang="zh-CN" sz="2000" b="1" dirty="0" err="1">
                <a:latin typeface="华文仿宋" panose="02010600040101010101" pitchFamily="2" charset="-122"/>
                <a:ea typeface="华文仿宋" panose="02010600040101010101" pitchFamily="2" charset="-122"/>
              </a:rPr>
              <a:t>ccol</a:t>
            </a:r>
            <a:r>
              <a:rPr lang="en-US" altLang="zh-CN" sz="2000" b="1" dirty="0">
                <a:latin typeface="华文仿宋" panose="02010600040101010101" pitchFamily="2" charset="-122"/>
                <a:ea typeface="华文仿宋" panose="02010600040101010101" pitchFamily="2" charset="-122"/>
              </a:rPr>
              <a:t>&lt;=N.nu; ++</a:t>
            </a:r>
            <a:r>
              <a:rPr lang="en-US" altLang="zh-CN" sz="2000" b="1" dirty="0" err="1">
                <a:latin typeface="华文仿宋" panose="02010600040101010101" pitchFamily="2" charset="-122"/>
                <a:ea typeface="华文仿宋" panose="02010600040101010101" pitchFamily="2" charset="-122"/>
              </a:rPr>
              <a:t>ccol</a:t>
            </a:r>
            <a:r>
              <a:rPr lang="en-US" altLang="zh-CN" sz="2000" b="1" dirty="0">
                <a:latin typeface="华文仿宋" panose="02010600040101010101" pitchFamily="2" charset="-122"/>
                <a:ea typeface="华文仿宋" panose="02010600040101010101" pitchFamily="2" charset="-122"/>
              </a:rPr>
              <a:t>) </a:t>
            </a:r>
            <a:endParaRPr lang="en-US" altLang="zh-CN" sz="2000" b="1" dirty="0" smtClean="0">
              <a:latin typeface="华文仿宋" panose="02010600040101010101" pitchFamily="2" charset="-122"/>
              <a:ea typeface="华文仿宋" panose="02010600040101010101" pitchFamily="2" charset="-122"/>
            </a:endParaRP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if </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ctemp</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ccol</a:t>
            </a:r>
            <a:r>
              <a:rPr lang="en-US" altLang="zh-CN" sz="2000" b="1" dirty="0">
                <a:latin typeface="华文仿宋" panose="02010600040101010101" pitchFamily="2" charset="-122"/>
                <a:ea typeface="华文仿宋" panose="02010600040101010101" pitchFamily="2" charset="-122"/>
              </a:rPr>
              <a:t>]) {</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if </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Q.tu</a:t>
            </a:r>
            <a:r>
              <a:rPr lang="en-US" altLang="zh-CN" sz="2000" b="1" dirty="0">
                <a:latin typeface="华文仿宋" panose="02010600040101010101" pitchFamily="2" charset="-122"/>
                <a:ea typeface="华文仿宋" panose="02010600040101010101" pitchFamily="2" charset="-122"/>
              </a:rPr>
              <a:t> &gt; MAXSIZE) return ERROR;</a:t>
            </a:r>
          </a:p>
          <a:p>
            <a:pPr algn="l" eaLnBrk="1" hangingPunct="1">
              <a:lnSpc>
                <a:spcPts val="2700"/>
              </a:lnSpc>
            </a:pPr>
            <a:r>
              <a:rPr lang="en-US" altLang="zh-CN" sz="2000" b="1" dirty="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        </a:t>
            </a:r>
            <a:r>
              <a:rPr lang="en-US" altLang="zh-CN" sz="2000" b="1" dirty="0" err="1" smtClean="0">
                <a:latin typeface="华文仿宋" panose="02010600040101010101" pitchFamily="2" charset="-122"/>
                <a:ea typeface="华文仿宋" panose="02010600040101010101" pitchFamily="2" charset="-122"/>
              </a:rPr>
              <a:t>Q.data</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Q.tu</a:t>
            </a:r>
            <a:r>
              <a:rPr lang="en-US" altLang="zh-CN" sz="2000" b="1" dirty="0">
                <a:latin typeface="华文仿宋" panose="02010600040101010101" pitchFamily="2" charset="-122"/>
                <a:ea typeface="华文仿宋" panose="02010600040101010101" pitchFamily="2" charset="-122"/>
              </a:rPr>
              <a:t>] = </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arow</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err="1">
                <a:solidFill>
                  <a:srgbClr val="FF0000"/>
                </a:solidFill>
                <a:latin typeface="华文仿宋" panose="02010600040101010101" pitchFamily="2" charset="-122"/>
                <a:ea typeface="华文仿宋" panose="02010600040101010101" pitchFamily="2" charset="-122"/>
              </a:rPr>
              <a:t>ccol</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err="1">
                <a:solidFill>
                  <a:srgbClr val="FF0000"/>
                </a:solidFill>
                <a:latin typeface="华文仿宋" panose="02010600040101010101" pitchFamily="2" charset="-122"/>
                <a:ea typeface="华文仿宋" panose="02010600040101010101" pitchFamily="2" charset="-122"/>
              </a:rPr>
              <a:t>ctemp</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ccol</a:t>
            </a:r>
            <a:r>
              <a:rPr lang="en-US" altLang="zh-CN" sz="2000" b="1" dirty="0" smtClean="0">
                <a:solidFill>
                  <a:srgbClr val="FF0000"/>
                </a:solidFill>
                <a:latin typeface="华文仿宋" panose="02010600040101010101" pitchFamily="2" charset="-122"/>
                <a:ea typeface="华文仿宋" panose="02010600040101010101" pitchFamily="2" charset="-122"/>
              </a:rPr>
              <a:t>]}</a:t>
            </a:r>
            <a:r>
              <a:rPr lang="en-US" altLang="zh-CN" sz="2000" b="1" dirty="0" smtClean="0">
                <a:latin typeface="华文仿宋" panose="02010600040101010101" pitchFamily="2" charset="-122"/>
                <a:ea typeface="华文仿宋" panose="02010600040101010101" pitchFamily="2" charset="-122"/>
              </a:rPr>
              <a:t>;</a:t>
            </a:r>
          </a:p>
          <a:p>
            <a:pPr algn="l" eaLnBrk="1" hangingPunct="1">
              <a:lnSpc>
                <a:spcPts val="2700"/>
              </a:lnSpc>
            </a:pPr>
            <a:r>
              <a:rPr lang="en-US" altLang="zh-CN" sz="2000" b="1" dirty="0" smtClean="0">
                <a:latin typeface="华文仿宋" panose="02010600040101010101" pitchFamily="2" charset="-122"/>
                <a:ea typeface="华文仿宋" panose="02010600040101010101" pitchFamily="2" charset="-122"/>
              </a:rPr>
              <a:t>        } </a:t>
            </a:r>
            <a:r>
              <a:rPr lang="en-US" altLang="zh-CN" sz="1800" b="1" dirty="0">
                <a:solidFill>
                  <a:srgbClr val="004A00"/>
                </a:solidFill>
                <a:latin typeface="华文仿宋" panose="02010600040101010101" pitchFamily="2" charset="-122"/>
                <a:ea typeface="华文仿宋" panose="02010600040101010101" pitchFamily="2" charset="-122"/>
              </a:rPr>
              <a:t>// if</a:t>
            </a:r>
          </a:p>
        </p:txBody>
      </p:sp>
      <p:sp>
        <p:nvSpPr>
          <p:cNvPr id="6" name="Text Box 3"/>
          <p:cNvSpPr txBox="1">
            <a:spLocks noChangeArrowheads="1"/>
          </p:cNvSpPr>
          <p:nvPr/>
        </p:nvSpPr>
        <p:spPr bwMode="auto">
          <a:xfrm>
            <a:off x="293347" y="181080"/>
            <a:ext cx="48974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eaLnBrk="1" hangingPunct="1">
              <a:defRPr kumimoji="1" sz="3200" b="1">
                <a:latin typeface="华文仿宋" panose="02010600040101010101" pitchFamily="2" charset="-122"/>
                <a:ea typeface="华文仿宋" panose="0201060004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smtClean="0"/>
              <a:t>处理</a:t>
            </a:r>
            <a:r>
              <a:rPr lang="en-US" altLang="zh-CN" dirty="0" smtClean="0"/>
              <a:t>M</a:t>
            </a:r>
            <a:r>
              <a:rPr lang="zh-CN" altLang="en-US" dirty="0" smtClean="0"/>
              <a:t>的每一行</a:t>
            </a:r>
            <a:endParaRPr lang="en-US" altLang="zh-CN" dirty="0"/>
          </a:p>
        </p:txBody>
      </p:sp>
      <p:sp>
        <p:nvSpPr>
          <p:cNvPr id="5" name="Text Box 3"/>
          <p:cNvSpPr txBox="1">
            <a:spLocks noChangeArrowheads="1"/>
          </p:cNvSpPr>
          <p:nvPr/>
        </p:nvSpPr>
        <p:spPr bwMode="auto">
          <a:xfrm>
            <a:off x="1805709" y="6271692"/>
            <a:ext cx="7338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990033"/>
                </a:solidFill>
                <a:latin typeface="华文仿宋" panose="02010600040101010101" pitchFamily="2" charset="-122"/>
                <a:ea typeface="华文仿宋" panose="02010600040101010101" pitchFamily="2" charset="-122"/>
              </a:rPr>
              <a:t>时间</a:t>
            </a:r>
            <a:r>
              <a:rPr lang="zh-CN" altLang="en-US" sz="2800" b="1" dirty="0">
                <a:solidFill>
                  <a:srgbClr val="990033"/>
                </a:solidFill>
                <a:latin typeface="华文仿宋" panose="02010600040101010101" pitchFamily="2" charset="-122"/>
                <a:ea typeface="华文仿宋" panose="02010600040101010101" pitchFamily="2" charset="-122"/>
              </a:rPr>
              <a:t>复杂度为</a:t>
            </a:r>
            <a:r>
              <a:rPr lang="en-US" altLang="zh-CN" sz="2800" b="1" dirty="0">
                <a:solidFill>
                  <a:srgbClr val="990033"/>
                </a:solidFill>
                <a:latin typeface="华文仿宋" panose="02010600040101010101" pitchFamily="2" charset="-122"/>
                <a:ea typeface="华文仿宋" panose="02010600040101010101" pitchFamily="2" charset="-122"/>
              </a:rPr>
              <a:t>: </a:t>
            </a:r>
            <a:r>
              <a:rPr lang="en-US" altLang="zh-CN" sz="2800" b="1" dirty="0" smtClean="0">
                <a:solidFill>
                  <a:srgbClr val="990033"/>
                </a:solidFill>
                <a:latin typeface="华文仿宋" panose="02010600040101010101" pitchFamily="2" charset="-122"/>
                <a:ea typeface="华文仿宋" panose="02010600040101010101" pitchFamily="2" charset="-122"/>
              </a:rPr>
              <a:t>O(</a:t>
            </a:r>
            <a:r>
              <a:rPr lang="en-US" altLang="zh-CN" sz="2800" dirty="0"/>
              <a:t>A.mu*B.nu + </a:t>
            </a:r>
            <a:r>
              <a:rPr lang="en-US" altLang="zh-CN" sz="2800" dirty="0" err="1"/>
              <a:t>A.tu</a:t>
            </a:r>
            <a:r>
              <a:rPr lang="en-US" altLang="zh-CN" sz="2800" dirty="0"/>
              <a:t>*</a:t>
            </a:r>
            <a:r>
              <a:rPr lang="en-US" altLang="zh-CN" sz="2800" dirty="0" err="1"/>
              <a:t>B.tu</a:t>
            </a:r>
            <a:r>
              <a:rPr lang="en-US" altLang="zh-CN" sz="2800" dirty="0"/>
              <a:t>/B.mu</a:t>
            </a:r>
            <a:r>
              <a:rPr lang="en-US" altLang="zh-CN" sz="2800" b="1" dirty="0" smtClean="0">
                <a:solidFill>
                  <a:srgbClr val="990033"/>
                </a:solidFill>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p:txBody>
      </p:sp>
      <p:sp>
        <p:nvSpPr>
          <p:cNvPr id="2" name="矩形 1"/>
          <p:cNvSpPr/>
          <p:nvPr/>
        </p:nvSpPr>
        <p:spPr>
          <a:xfrm>
            <a:off x="6153463" y="1716704"/>
            <a:ext cx="2990537" cy="4247317"/>
          </a:xfrm>
          <a:prstGeom prst="rect">
            <a:avLst/>
          </a:prstGeom>
        </p:spPr>
        <p:txBody>
          <a:bodyPr wrap="square">
            <a:spAutoFit/>
          </a:bodyPr>
          <a:lstStyle/>
          <a:p>
            <a:pPr marL="285750" indent="-285750" algn="l">
              <a:buFont typeface="Wingdings" panose="05000000000000000000" pitchFamily="2" charset="2"/>
              <a:buChar char="Ø"/>
            </a:pPr>
            <a:r>
              <a:rPr lang="zh-CN" altLang="en-US" sz="1800" b="1" dirty="0">
                <a:latin typeface="仿宋" panose="02010609060101010101" pitchFamily="49" charset="-122"/>
                <a:ea typeface="仿宋" panose="02010609060101010101" pitchFamily="49" charset="-122"/>
              </a:rPr>
              <a:t>确定矩阵的每一行的第一个非零元素在三元组顺序表中的位置的时间复杂度</a:t>
            </a:r>
            <a:r>
              <a:rPr lang="zh-CN" altLang="en-US" sz="1800" b="1" dirty="0" smtClean="0">
                <a:latin typeface="仿宋" panose="02010609060101010101" pitchFamily="49" charset="-122"/>
                <a:ea typeface="仿宋" panose="02010609060101010101" pitchFamily="49" charset="-122"/>
              </a:rPr>
              <a:t>为</a:t>
            </a:r>
            <a:r>
              <a:rPr lang="en-US" altLang="zh-CN" sz="1800" b="1" dirty="0" smtClean="0">
                <a:latin typeface="仿宋" panose="02010609060101010101" pitchFamily="49" charset="-122"/>
                <a:ea typeface="仿宋" panose="02010609060101010101" pitchFamily="49" charset="-122"/>
              </a:rPr>
              <a:t>O(</a:t>
            </a:r>
            <a:r>
              <a:rPr lang="en-US" altLang="zh-CN" sz="1800" b="1" dirty="0" err="1" smtClean="0">
                <a:latin typeface="仿宋" panose="02010609060101010101" pitchFamily="49" charset="-122"/>
                <a:ea typeface="仿宋" panose="02010609060101010101" pitchFamily="49" charset="-122"/>
              </a:rPr>
              <a:t>A.mu+A.tu+B.mu+B.tu</a:t>
            </a:r>
            <a:r>
              <a:rPr lang="en-US" altLang="zh-CN" sz="1800" b="1" dirty="0">
                <a:latin typeface="仿宋" panose="02010609060101010101" pitchFamily="49" charset="-122"/>
                <a:ea typeface="仿宋" panose="02010609060101010101" pitchFamily="49" charset="-122"/>
              </a:rPr>
              <a:t>)</a:t>
            </a:r>
            <a:endParaRPr lang="en-US" altLang="zh-CN" sz="1800" b="1" dirty="0" smtClean="0">
              <a:latin typeface="仿宋" panose="02010609060101010101" pitchFamily="49" charset="-122"/>
              <a:ea typeface="仿宋" panose="02010609060101010101" pitchFamily="49" charset="-122"/>
            </a:endParaRPr>
          </a:p>
          <a:p>
            <a:pPr marL="285750" indent="-285750" algn="l">
              <a:buFont typeface="Wingdings" panose="05000000000000000000" pitchFamily="2" charset="2"/>
              <a:buChar char="Ø"/>
            </a:pPr>
            <a:r>
              <a:rPr lang="zh-CN" altLang="en-US" sz="1800" b="1" dirty="0" smtClean="0">
                <a:latin typeface="仿宋" panose="02010609060101010101" pitchFamily="49" charset="-122"/>
                <a:ea typeface="仿宋" panose="02010609060101010101" pitchFamily="49" charset="-122"/>
              </a:rPr>
              <a:t>累加器</a:t>
            </a:r>
            <a:r>
              <a:rPr lang="en-US" altLang="zh-CN" sz="1800" b="1" dirty="0" err="1">
                <a:latin typeface="仿宋" panose="02010609060101010101" pitchFamily="49" charset="-122"/>
                <a:ea typeface="仿宋" panose="02010609060101010101" pitchFamily="49" charset="-122"/>
              </a:rPr>
              <a:t>ctemp</a:t>
            </a:r>
            <a:r>
              <a:rPr lang="zh-CN" altLang="en-US" sz="1800" b="1" dirty="0">
                <a:latin typeface="仿宋" panose="02010609060101010101" pitchFamily="49" charset="-122"/>
                <a:ea typeface="仿宋" panose="02010609060101010101" pitchFamily="49" charset="-122"/>
              </a:rPr>
              <a:t>初始化的时间复杂度为</a:t>
            </a:r>
            <a:r>
              <a:rPr lang="en-US" altLang="zh-CN" sz="1800" b="1" dirty="0" smtClean="0">
                <a:latin typeface="仿宋" panose="02010609060101010101" pitchFamily="49" charset="-122"/>
                <a:ea typeface="仿宋" panose="02010609060101010101" pitchFamily="49" charset="-122"/>
              </a:rPr>
              <a:t>O(A.mu*B.nu</a:t>
            </a:r>
            <a:r>
              <a:rPr lang="en-US" altLang="zh-CN" sz="1800" b="1" dirty="0">
                <a:latin typeface="仿宋" panose="02010609060101010101" pitchFamily="49" charset="-122"/>
                <a:ea typeface="仿宋" panose="02010609060101010101" pitchFamily="49" charset="-122"/>
              </a:rPr>
              <a:t>)</a:t>
            </a:r>
            <a:endParaRPr lang="en-US" altLang="zh-CN" sz="1800" b="1" dirty="0" smtClean="0">
              <a:latin typeface="仿宋" panose="02010609060101010101" pitchFamily="49" charset="-122"/>
              <a:ea typeface="仿宋" panose="02010609060101010101" pitchFamily="49" charset="-122"/>
            </a:endParaRPr>
          </a:p>
          <a:p>
            <a:pPr marL="285750" indent="-285750" algn="l">
              <a:buFont typeface="Wingdings" panose="05000000000000000000" pitchFamily="2" charset="2"/>
              <a:buChar char="Ø"/>
            </a:pPr>
            <a:r>
              <a:rPr lang="en-US" altLang="zh-CN" sz="1800" b="1" dirty="0" smtClean="0">
                <a:latin typeface="仿宋" panose="02010609060101010101" pitchFamily="49" charset="-122"/>
                <a:ea typeface="仿宋" panose="02010609060101010101" pitchFamily="49" charset="-122"/>
              </a:rPr>
              <a:t>C</a:t>
            </a:r>
            <a:r>
              <a:rPr lang="zh-CN" altLang="en-US" sz="1800" b="1" dirty="0">
                <a:latin typeface="仿宋" panose="02010609060101010101" pitchFamily="49" charset="-122"/>
                <a:ea typeface="仿宋" panose="02010609060101010101" pitchFamily="49" charset="-122"/>
              </a:rPr>
              <a:t>的所有非零元素的时间复杂度为</a:t>
            </a:r>
            <a:r>
              <a:rPr lang="en-US" altLang="zh-CN" sz="1800" b="1" dirty="0" smtClean="0">
                <a:latin typeface="仿宋" panose="02010609060101010101" pitchFamily="49" charset="-122"/>
                <a:ea typeface="仿宋" panose="02010609060101010101" pitchFamily="49" charset="-122"/>
              </a:rPr>
              <a:t>O(</a:t>
            </a:r>
            <a:r>
              <a:rPr lang="en-US" altLang="zh-CN" sz="1800" b="1" dirty="0" err="1" smtClean="0">
                <a:latin typeface="仿宋" panose="02010609060101010101" pitchFamily="49" charset="-122"/>
                <a:ea typeface="仿宋" panose="02010609060101010101" pitchFamily="49" charset="-122"/>
              </a:rPr>
              <a:t>A.tu</a:t>
            </a:r>
            <a:r>
              <a:rPr lang="en-US" altLang="zh-CN" sz="1800" b="1" dirty="0" smtClean="0">
                <a:latin typeface="仿宋" panose="02010609060101010101" pitchFamily="49" charset="-122"/>
                <a:ea typeface="仿宋" panose="02010609060101010101" pitchFamily="49" charset="-122"/>
              </a:rPr>
              <a:t>*</a:t>
            </a:r>
            <a:r>
              <a:rPr lang="en-US" altLang="zh-CN" sz="1800" b="1" dirty="0" err="1" smtClean="0">
                <a:latin typeface="仿宋" panose="02010609060101010101" pitchFamily="49" charset="-122"/>
                <a:ea typeface="仿宋" panose="02010609060101010101" pitchFamily="49" charset="-122"/>
              </a:rPr>
              <a:t>B.tu</a:t>
            </a:r>
            <a:r>
              <a:rPr lang="en-US" altLang="zh-CN" sz="1800" b="1" dirty="0" smtClean="0">
                <a:latin typeface="仿宋" panose="02010609060101010101" pitchFamily="49" charset="-122"/>
                <a:ea typeface="仿宋" panose="02010609060101010101" pitchFamily="49" charset="-122"/>
              </a:rPr>
              <a:t>/B.mu</a:t>
            </a:r>
            <a:r>
              <a:rPr lang="en-US" altLang="zh-CN" sz="1800" b="1" dirty="0">
                <a:latin typeface="仿宋" panose="02010609060101010101" pitchFamily="49" charset="-122"/>
                <a:ea typeface="仿宋" panose="02010609060101010101" pitchFamily="49" charset="-122"/>
              </a:rPr>
              <a:t>)</a:t>
            </a:r>
            <a:endParaRPr lang="en-US" altLang="zh-CN" sz="1800" b="1" dirty="0" smtClean="0">
              <a:latin typeface="仿宋" panose="02010609060101010101" pitchFamily="49" charset="-122"/>
              <a:ea typeface="仿宋" panose="02010609060101010101" pitchFamily="49" charset="-122"/>
            </a:endParaRPr>
          </a:p>
          <a:p>
            <a:pPr marL="285750" indent="-285750" algn="l">
              <a:buFont typeface="Wingdings" panose="05000000000000000000" pitchFamily="2" charset="2"/>
              <a:buChar char="Ø"/>
            </a:pPr>
            <a:r>
              <a:rPr lang="zh-CN" altLang="en-US" sz="1800" b="1" dirty="0" smtClean="0">
                <a:latin typeface="仿宋" panose="02010609060101010101" pitchFamily="49" charset="-122"/>
                <a:ea typeface="仿宋" panose="02010609060101010101" pitchFamily="49" charset="-122"/>
              </a:rPr>
              <a:t>进行</a:t>
            </a:r>
            <a:r>
              <a:rPr lang="zh-CN" altLang="en-US" sz="1800" b="1" dirty="0">
                <a:latin typeface="仿宋" panose="02010609060101010101" pitchFamily="49" charset="-122"/>
                <a:ea typeface="仿宋" panose="02010609060101010101" pitchFamily="49" charset="-122"/>
              </a:rPr>
              <a:t>压缩存储的时间复杂度</a:t>
            </a:r>
            <a:r>
              <a:rPr lang="zh-CN" altLang="en-US" sz="1800" b="1" dirty="0" smtClean="0">
                <a:latin typeface="仿宋" panose="02010609060101010101" pitchFamily="49" charset="-122"/>
                <a:ea typeface="仿宋" panose="02010609060101010101" pitchFamily="49" charset="-122"/>
              </a:rPr>
              <a:t>为</a:t>
            </a:r>
            <a:r>
              <a:rPr lang="en-US" altLang="zh-CN" sz="1800" b="1" dirty="0" smtClean="0">
                <a:latin typeface="仿宋" panose="02010609060101010101" pitchFamily="49" charset="-122"/>
                <a:ea typeface="仿宋" panose="02010609060101010101" pitchFamily="49" charset="-122"/>
              </a:rPr>
              <a:t>O(A.mu*B.nu</a:t>
            </a:r>
            <a:r>
              <a:rPr lang="en-US" altLang="zh-CN" sz="1800" b="1" dirty="0">
                <a:latin typeface="仿宋" panose="02010609060101010101" pitchFamily="49" charset="-122"/>
                <a:ea typeface="仿宋" panose="02010609060101010101" pitchFamily="49" charset="-122"/>
              </a:rPr>
              <a:t>)</a:t>
            </a:r>
            <a:endParaRPr lang="en-US" altLang="zh-CN" sz="1800" b="1" dirty="0" smtClean="0">
              <a:latin typeface="仿宋" panose="02010609060101010101" pitchFamily="49" charset="-122"/>
              <a:ea typeface="仿宋" panose="02010609060101010101" pitchFamily="49" charset="-122"/>
            </a:endParaRPr>
          </a:p>
          <a:p>
            <a:pPr marL="285750" indent="-285750" algn="l">
              <a:buFont typeface="Wingdings" panose="05000000000000000000" pitchFamily="2" charset="2"/>
              <a:buChar char="Ø"/>
            </a:pPr>
            <a:r>
              <a:rPr lang="zh-CN" altLang="en-US" sz="1800" b="1" dirty="0" smtClean="0">
                <a:latin typeface="仿宋" panose="02010609060101010101" pitchFamily="49" charset="-122"/>
                <a:ea typeface="仿宋" panose="02010609060101010101" pitchFamily="49" charset="-122"/>
              </a:rPr>
              <a:t>因此</a:t>
            </a:r>
            <a:r>
              <a:rPr lang="zh-CN" altLang="en-US" sz="1800" b="1" dirty="0">
                <a:latin typeface="仿宋" panose="02010609060101010101" pitchFamily="49" charset="-122"/>
                <a:ea typeface="仿宋" panose="02010609060101010101" pitchFamily="49" charset="-122"/>
              </a:rPr>
              <a:t>总的时间复杂度为</a:t>
            </a:r>
            <a:r>
              <a:rPr lang="en-US" altLang="zh-CN" sz="1800" b="1" dirty="0" smtClean="0">
                <a:latin typeface="仿宋" panose="02010609060101010101" pitchFamily="49" charset="-122"/>
                <a:ea typeface="仿宋" panose="02010609060101010101" pitchFamily="49" charset="-122"/>
              </a:rPr>
              <a:t>O(A.mu*B.nu </a:t>
            </a:r>
            <a:r>
              <a:rPr lang="en-US" altLang="zh-CN" sz="1800" b="1" dirty="0">
                <a:latin typeface="仿宋" panose="02010609060101010101" pitchFamily="49" charset="-122"/>
                <a:ea typeface="仿宋" panose="02010609060101010101" pitchFamily="49" charset="-122"/>
              </a:rPr>
              <a:t>+ </a:t>
            </a:r>
            <a:r>
              <a:rPr lang="en-US" altLang="zh-CN" sz="1800" b="1" dirty="0" err="1" smtClean="0">
                <a:latin typeface="仿宋" panose="02010609060101010101" pitchFamily="49" charset="-122"/>
                <a:ea typeface="仿宋" panose="02010609060101010101" pitchFamily="49" charset="-122"/>
              </a:rPr>
              <a:t>A.tu</a:t>
            </a:r>
            <a:r>
              <a:rPr lang="en-US" altLang="zh-CN" sz="1800" b="1" dirty="0" smtClean="0">
                <a:latin typeface="仿宋" panose="02010609060101010101" pitchFamily="49" charset="-122"/>
                <a:ea typeface="仿宋" panose="02010609060101010101" pitchFamily="49" charset="-122"/>
              </a:rPr>
              <a:t>*</a:t>
            </a:r>
            <a:r>
              <a:rPr lang="en-US" altLang="zh-CN" sz="1800" b="1" dirty="0" err="1" smtClean="0">
                <a:latin typeface="仿宋" panose="02010609060101010101" pitchFamily="49" charset="-122"/>
                <a:ea typeface="仿宋" panose="02010609060101010101" pitchFamily="49" charset="-122"/>
              </a:rPr>
              <a:t>B.tu</a:t>
            </a:r>
            <a:r>
              <a:rPr lang="en-US" altLang="zh-CN" sz="1800" b="1" dirty="0" smtClean="0">
                <a:latin typeface="仿宋" panose="02010609060101010101" pitchFamily="49" charset="-122"/>
                <a:ea typeface="仿宋" panose="02010609060101010101" pitchFamily="49" charset="-122"/>
              </a:rPr>
              <a:t>/B.mu)</a:t>
            </a:r>
            <a:endParaRPr lang="zh-CN" altLang="en-US" sz="18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67947454"/>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422334" y="1063624"/>
            <a:ext cx="8223191" cy="151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25000"/>
              </a:spcBef>
            </a:pPr>
            <a:r>
              <a:rPr lang="zh-CN" altLang="en-US"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1</a:t>
            </a:r>
            <a:r>
              <a:rPr lang="zh-CN" altLang="en-US" b="1" dirty="0" smtClean="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带</a:t>
            </a:r>
            <a:r>
              <a:rPr lang="zh-CN" altLang="en-US" b="1" dirty="0">
                <a:solidFill>
                  <a:srgbClr val="800000"/>
                </a:solidFill>
                <a:latin typeface="华文仿宋" panose="02010600040101010101" pitchFamily="2" charset="-122"/>
                <a:ea typeface="华文仿宋" panose="02010600040101010101" pitchFamily="2" charset="-122"/>
              </a:rPr>
              <a:t>行指针向量</a:t>
            </a:r>
            <a:r>
              <a:rPr lang="zh-CN" altLang="en-US" b="1" dirty="0">
                <a:latin typeface="华文仿宋" panose="02010600040101010101" pitchFamily="2" charset="-122"/>
                <a:ea typeface="华文仿宋" panose="02010600040101010101" pitchFamily="2" charset="-122"/>
              </a:rPr>
              <a:t>的单链表表示法</a:t>
            </a:r>
          </a:p>
          <a:p>
            <a:pPr algn="l" eaLnBrk="1" hangingPunct="1">
              <a:lnSpc>
                <a:spcPct val="90000"/>
              </a:lnSpc>
              <a:spcBef>
                <a:spcPct val="25000"/>
              </a:spcBef>
            </a:pPr>
            <a:r>
              <a:rPr lang="zh-CN" altLang="en-US" b="1" dirty="0">
                <a:latin typeface="华文仿宋" panose="02010600040101010101" pitchFamily="2" charset="-122"/>
                <a:ea typeface="华文仿宋" panose="02010600040101010101" pitchFamily="2" charset="-122"/>
              </a:rPr>
              <a:t>        将矩阵的每一行的非零元素链接成一个单链表，每个结点包括三个域：</a:t>
            </a:r>
            <a:r>
              <a:rPr lang="zh-CN" altLang="en-US" b="1" dirty="0">
                <a:solidFill>
                  <a:srgbClr val="FF6600"/>
                </a:solidFill>
                <a:latin typeface="华文仿宋" panose="02010600040101010101" pitchFamily="2" charset="-122"/>
                <a:ea typeface="华文仿宋" panose="02010600040101010101" pitchFamily="2" charset="-122"/>
              </a:rPr>
              <a:t>列下标</a:t>
            </a:r>
            <a:r>
              <a:rPr lang="zh-CN" altLang="en-US" b="1" dirty="0">
                <a:latin typeface="华文仿宋" panose="02010600040101010101" pitchFamily="2" charset="-122"/>
                <a:ea typeface="华文仿宋" panose="02010600040101010101" pitchFamily="2" charset="-122"/>
              </a:rPr>
              <a:t>、</a:t>
            </a:r>
            <a:r>
              <a:rPr lang="zh-CN" altLang="en-US" b="1" dirty="0">
                <a:solidFill>
                  <a:srgbClr val="FF6600"/>
                </a:solidFill>
                <a:latin typeface="华文仿宋" panose="02010600040101010101" pitchFamily="2" charset="-122"/>
                <a:ea typeface="华文仿宋" panose="02010600040101010101" pitchFamily="2" charset="-122"/>
              </a:rPr>
              <a:t>非零元素值</a:t>
            </a:r>
            <a:r>
              <a:rPr lang="zh-CN" altLang="en-US" b="1" dirty="0">
                <a:latin typeface="华文仿宋" panose="02010600040101010101" pitchFamily="2" charset="-122"/>
                <a:ea typeface="华文仿宋" panose="02010600040101010101" pitchFamily="2" charset="-122"/>
              </a:rPr>
              <a:t>、</a:t>
            </a:r>
            <a:r>
              <a:rPr lang="zh-CN" altLang="en-US" b="1" dirty="0">
                <a:solidFill>
                  <a:srgbClr val="FF6600"/>
                </a:solidFill>
                <a:latin typeface="华文仿宋" panose="02010600040101010101" pitchFamily="2" charset="-122"/>
                <a:ea typeface="华文仿宋" panose="02010600040101010101" pitchFamily="2" charset="-122"/>
              </a:rPr>
              <a:t>指针</a:t>
            </a:r>
            <a:r>
              <a:rPr lang="zh-CN" altLang="en-US" b="1" dirty="0">
                <a:latin typeface="华文仿宋" panose="02010600040101010101" pitchFamily="2" charset="-122"/>
                <a:ea typeface="华文仿宋" panose="02010600040101010101" pitchFamily="2" charset="-122"/>
              </a:rPr>
              <a:t>。附设一个行指针向量作为</a:t>
            </a:r>
            <a:r>
              <a:rPr lang="en-US" altLang="zh-CN" b="1" dirty="0">
                <a:latin typeface="华文仿宋" panose="02010600040101010101" pitchFamily="2" charset="-122"/>
                <a:ea typeface="华文仿宋" panose="02010600040101010101" pitchFamily="2" charset="-122"/>
              </a:rPr>
              <a:t>m</a:t>
            </a:r>
            <a:r>
              <a:rPr lang="zh-CN" altLang="en-US" b="1" dirty="0">
                <a:latin typeface="华文仿宋" panose="02010600040101010101" pitchFamily="2" charset="-122"/>
                <a:ea typeface="华文仿宋" panose="02010600040101010101" pitchFamily="2" charset="-122"/>
              </a:rPr>
              <a:t>个单链表的表头指针向量。        </a:t>
            </a:r>
            <a:endParaRPr lang="zh-CN" altLang="en-US" sz="2000" b="1" dirty="0">
              <a:latin typeface="华文仿宋" panose="02010600040101010101" pitchFamily="2" charset="-122"/>
              <a:ea typeface="华文仿宋" panose="02010600040101010101" pitchFamily="2" charset="-122"/>
            </a:endParaRPr>
          </a:p>
        </p:txBody>
      </p:sp>
      <p:sp>
        <p:nvSpPr>
          <p:cNvPr id="180259" name="Text Box 35"/>
          <p:cNvSpPr txBox="1">
            <a:spLocks noChangeArrowheads="1"/>
          </p:cNvSpPr>
          <p:nvPr/>
        </p:nvSpPr>
        <p:spPr bwMode="auto">
          <a:xfrm>
            <a:off x="6199192" y="3320138"/>
            <a:ext cx="2057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所需存储量</a:t>
            </a:r>
          </a:p>
          <a:p>
            <a:pPr algn="l" eaLnBrk="1" hangingPunct="1">
              <a:spcBef>
                <a:spcPct val="50000"/>
              </a:spcBef>
            </a:pPr>
            <a:r>
              <a:rPr lang="zh-CN" altLang="en-US" b="1" dirty="0">
                <a:latin typeface="华文仿宋" panose="02010600040101010101" pitchFamily="2" charset="-122"/>
                <a:ea typeface="华文仿宋" panose="02010600040101010101" pitchFamily="2" charset="-122"/>
              </a:rPr>
              <a:t>      </a:t>
            </a:r>
            <a:r>
              <a:rPr lang="en-US" altLang="zh-CN" b="1" dirty="0" smtClean="0">
                <a:latin typeface="华文仿宋" panose="02010600040101010101" pitchFamily="2" charset="-122"/>
                <a:ea typeface="华文仿宋" panose="02010600040101010101" pitchFamily="2" charset="-122"/>
              </a:rPr>
              <a:t>3tu+m</a:t>
            </a:r>
            <a:endParaRPr lang="en-US" altLang="zh-CN" b="1" dirty="0">
              <a:latin typeface="华文仿宋" panose="02010600040101010101" pitchFamily="2" charset="-122"/>
              <a:ea typeface="华文仿宋" panose="02010600040101010101" pitchFamily="2" charset="-122"/>
            </a:endParaRPr>
          </a:p>
        </p:txBody>
      </p:sp>
      <p:sp>
        <p:nvSpPr>
          <p:cNvPr id="180260" name="Rectangle 36"/>
          <p:cNvSpPr>
            <a:spLocks noChangeArrowheads="1"/>
          </p:cNvSpPr>
          <p:nvPr/>
        </p:nvSpPr>
        <p:spPr bwMode="auto">
          <a:xfrm>
            <a:off x="1170325" y="5531655"/>
            <a:ext cx="69557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25000"/>
              </a:spcBef>
            </a:pPr>
            <a:r>
              <a:rPr lang="zh-CN" altLang="en-US" b="1" dirty="0">
                <a:latin typeface="华文仿宋" panose="02010600040101010101" pitchFamily="2" charset="-122"/>
                <a:ea typeface="华文仿宋" panose="02010600040101010101" pitchFamily="2" charset="-122"/>
              </a:rPr>
              <a:t>用类似方法也可组织成带</a:t>
            </a:r>
            <a:r>
              <a:rPr lang="zh-CN" altLang="en-US" b="1" dirty="0">
                <a:solidFill>
                  <a:srgbClr val="800000"/>
                </a:solidFill>
                <a:latin typeface="华文仿宋" panose="02010600040101010101" pitchFamily="2" charset="-122"/>
                <a:ea typeface="华文仿宋" panose="02010600040101010101" pitchFamily="2" charset="-122"/>
              </a:rPr>
              <a:t>列指针向量</a:t>
            </a:r>
            <a:r>
              <a:rPr lang="zh-CN" altLang="en-US" b="1" dirty="0">
                <a:latin typeface="华文仿宋" panose="02010600040101010101" pitchFamily="2" charset="-122"/>
                <a:ea typeface="华文仿宋" panose="02010600040101010101" pitchFamily="2" charset="-122"/>
              </a:rPr>
              <a:t>的单链表示法</a:t>
            </a:r>
          </a:p>
        </p:txBody>
      </p:sp>
      <p:sp>
        <p:nvSpPr>
          <p:cNvPr id="53254" name="Rectangle 38"/>
          <p:cNvSpPr>
            <a:spLocks noChangeArrowheads="1"/>
          </p:cNvSpPr>
          <p:nvPr/>
        </p:nvSpPr>
        <p:spPr bwMode="auto">
          <a:xfrm>
            <a:off x="276463" y="241300"/>
            <a:ext cx="2362200" cy="533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链接存储</a:t>
            </a:r>
          </a:p>
        </p:txBody>
      </p:sp>
      <p:grpSp>
        <p:nvGrpSpPr>
          <p:cNvPr id="2" name="Group 72"/>
          <p:cNvGrpSpPr>
            <a:grpSpLocks/>
          </p:cNvGrpSpPr>
          <p:nvPr/>
        </p:nvGrpSpPr>
        <p:grpSpPr bwMode="auto">
          <a:xfrm>
            <a:off x="1014413" y="2593766"/>
            <a:ext cx="4548188" cy="2752725"/>
            <a:chOff x="639" y="1720"/>
            <a:chExt cx="2865" cy="1734"/>
          </a:xfrm>
        </p:grpSpPr>
        <p:sp>
          <p:nvSpPr>
            <p:cNvPr id="53256" name="Rectangle 73"/>
            <p:cNvSpPr>
              <a:spLocks noChangeArrowheads="1"/>
            </p:cNvSpPr>
            <p:nvPr/>
          </p:nvSpPr>
          <p:spPr bwMode="auto">
            <a:xfrm>
              <a:off x="1008" y="2110"/>
              <a:ext cx="576" cy="1344"/>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53257" name="Rectangle 74"/>
            <p:cNvSpPr>
              <a:spLocks noChangeArrowheads="1"/>
            </p:cNvSpPr>
            <p:nvPr/>
          </p:nvSpPr>
          <p:spPr bwMode="auto">
            <a:xfrm>
              <a:off x="2112" y="211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53258" name="Rectangle 75"/>
            <p:cNvSpPr>
              <a:spLocks noChangeArrowheads="1"/>
            </p:cNvSpPr>
            <p:nvPr/>
          </p:nvSpPr>
          <p:spPr bwMode="auto">
            <a:xfrm>
              <a:off x="2304" y="211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53259" name="Rectangle 76"/>
            <p:cNvSpPr>
              <a:spLocks noChangeArrowheads="1"/>
            </p:cNvSpPr>
            <p:nvPr/>
          </p:nvSpPr>
          <p:spPr bwMode="auto">
            <a:xfrm>
              <a:off x="2496" y="211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53260" name="Rectangle 77"/>
            <p:cNvSpPr>
              <a:spLocks noChangeArrowheads="1"/>
            </p:cNvSpPr>
            <p:nvPr/>
          </p:nvSpPr>
          <p:spPr bwMode="auto">
            <a:xfrm>
              <a:off x="2928" y="211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dirty="0">
                  <a:latin typeface="华文仿宋" panose="02010600040101010101" pitchFamily="2" charset="-122"/>
                  <a:ea typeface="华文仿宋" panose="02010600040101010101" pitchFamily="2" charset="-122"/>
                </a:rPr>
                <a:t>5</a:t>
              </a:r>
            </a:p>
          </p:txBody>
        </p:sp>
        <p:sp>
          <p:nvSpPr>
            <p:cNvPr id="53261" name="Rectangle 78"/>
            <p:cNvSpPr>
              <a:spLocks noChangeArrowheads="1"/>
            </p:cNvSpPr>
            <p:nvPr/>
          </p:nvSpPr>
          <p:spPr bwMode="auto">
            <a:xfrm>
              <a:off x="3120" y="211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dirty="0">
                  <a:latin typeface="华文仿宋" panose="02010600040101010101" pitchFamily="2" charset="-122"/>
                  <a:ea typeface="华文仿宋" panose="02010600040101010101" pitchFamily="2" charset="-122"/>
                </a:rPr>
                <a:t>7</a:t>
              </a:r>
            </a:p>
          </p:txBody>
        </p:sp>
        <p:sp>
          <p:nvSpPr>
            <p:cNvPr id="53262" name="Rectangle 79"/>
            <p:cNvSpPr>
              <a:spLocks noChangeArrowheads="1"/>
            </p:cNvSpPr>
            <p:nvPr/>
          </p:nvSpPr>
          <p:spPr bwMode="auto">
            <a:xfrm>
              <a:off x="2112" y="239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3</a:t>
              </a:r>
            </a:p>
          </p:txBody>
        </p:sp>
        <p:sp>
          <p:nvSpPr>
            <p:cNvPr id="53263" name="Rectangle 80"/>
            <p:cNvSpPr>
              <a:spLocks noChangeArrowheads="1"/>
            </p:cNvSpPr>
            <p:nvPr/>
          </p:nvSpPr>
          <p:spPr bwMode="auto">
            <a:xfrm>
              <a:off x="2304" y="239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53264" name="Rectangle 81"/>
            <p:cNvSpPr>
              <a:spLocks noChangeArrowheads="1"/>
            </p:cNvSpPr>
            <p:nvPr/>
          </p:nvSpPr>
          <p:spPr bwMode="auto">
            <a:xfrm>
              <a:off x="2496" y="239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53265" name="Rectangle 82"/>
            <p:cNvSpPr>
              <a:spLocks noChangeArrowheads="1"/>
            </p:cNvSpPr>
            <p:nvPr/>
          </p:nvSpPr>
          <p:spPr bwMode="auto">
            <a:xfrm>
              <a:off x="2112" y="268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53266" name="Rectangle 83"/>
            <p:cNvSpPr>
              <a:spLocks noChangeArrowheads="1"/>
            </p:cNvSpPr>
            <p:nvPr/>
          </p:nvSpPr>
          <p:spPr bwMode="auto">
            <a:xfrm>
              <a:off x="2304" y="268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53267" name="Rectangle 84"/>
            <p:cNvSpPr>
              <a:spLocks noChangeArrowheads="1"/>
            </p:cNvSpPr>
            <p:nvPr/>
          </p:nvSpPr>
          <p:spPr bwMode="auto">
            <a:xfrm>
              <a:off x="2496" y="268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53268" name="Rectangle 85"/>
            <p:cNvSpPr>
              <a:spLocks noChangeArrowheads="1"/>
            </p:cNvSpPr>
            <p:nvPr/>
          </p:nvSpPr>
          <p:spPr bwMode="auto">
            <a:xfrm>
              <a:off x="2928" y="268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2</a:t>
              </a:r>
            </a:p>
          </p:txBody>
        </p:sp>
        <p:sp>
          <p:nvSpPr>
            <p:cNvPr id="53269" name="Rectangle 86"/>
            <p:cNvSpPr>
              <a:spLocks noChangeArrowheads="1"/>
            </p:cNvSpPr>
            <p:nvPr/>
          </p:nvSpPr>
          <p:spPr bwMode="auto">
            <a:xfrm>
              <a:off x="3120" y="268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dirty="0">
                  <a:latin typeface="华文仿宋" panose="02010600040101010101" pitchFamily="2" charset="-122"/>
                  <a:ea typeface="华文仿宋" panose="02010600040101010101" pitchFamily="2" charset="-122"/>
                </a:rPr>
                <a:t>-2</a:t>
              </a:r>
            </a:p>
          </p:txBody>
        </p:sp>
        <p:sp>
          <p:nvSpPr>
            <p:cNvPr id="53270" name="Rectangle 87"/>
            <p:cNvSpPr>
              <a:spLocks noChangeArrowheads="1"/>
            </p:cNvSpPr>
            <p:nvPr/>
          </p:nvSpPr>
          <p:spPr bwMode="auto">
            <a:xfrm>
              <a:off x="3312" y="268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dirty="0">
                  <a:latin typeface="华文仿宋" panose="02010600040101010101" pitchFamily="2" charset="-122"/>
                  <a:ea typeface="华文仿宋" panose="02010600040101010101" pitchFamily="2" charset="-122"/>
                </a:rPr>
                <a:t>∧</a:t>
              </a:r>
            </a:p>
          </p:txBody>
        </p:sp>
        <p:sp>
          <p:nvSpPr>
            <p:cNvPr id="53271" name="Rectangle 88"/>
            <p:cNvSpPr>
              <a:spLocks noChangeArrowheads="1"/>
            </p:cNvSpPr>
            <p:nvPr/>
          </p:nvSpPr>
          <p:spPr bwMode="auto">
            <a:xfrm>
              <a:off x="2112" y="326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4</a:t>
              </a:r>
            </a:p>
          </p:txBody>
        </p:sp>
        <p:sp>
          <p:nvSpPr>
            <p:cNvPr id="53272" name="Rectangle 89"/>
            <p:cNvSpPr>
              <a:spLocks noChangeArrowheads="1"/>
            </p:cNvSpPr>
            <p:nvPr/>
          </p:nvSpPr>
          <p:spPr bwMode="auto">
            <a:xfrm>
              <a:off x="2304" y="326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2</a:t>
              </a:r>
            </a:p>
          </p:txBody>
        </p:sp>
        <p:sp>
          <p:nvSpPr>
            <p:cNvPr id="53273" name="Rectangle 90"/>
            <p:cNvSpPr>
              <a:spLocks noChangeArrowheads="1"/>
            </p:cNvSpPr>
            <p:nvPr/>
          </p:nvSpPr>
          <p:spPr bwMode="auto">
            <a:xfrm>
              <a:off x="2496" y="326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53274" name="Line 91"/>
            <p:cNvSpPr>
              <a:spLocks noChangeShapeType="1"/>
            </p:cNvSpPr>
            <p:nvPr/>
          </p:nvSpPr>
          <p:spPr bwMode="auto">
            <a:xfrm>
              <a:off x="1008" y="239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75" name="Line 92"/>
            <p:cNvSpPr>
              <a:spLocks noChangeShapeType="1"/>
            </p:cNvSpPr>
            <p:nvPr/>
          </p:nvSpPr>
          <p:spPr bwMode="auto">
            <a:xfrm>
              <a:off x="1008" y="266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76" name="Line 93"/>
            <p:cNvSpPr>
              <a:spLocks noChangeShapeType="1"/>
            </p:cNvSpPr>
            <p:nvPr/>
          </p:nvSpPr>
          <p:spPr bwMode="auto">
            <a:xfrm>
              <a:off x="1008" y="294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77" name="Line 94"/>
            <p:cNvSpPr>
              <a:spLocks noChangeShapeType="1"/>
            </p:cNvSpPr>
            <p:nvPr/>
          </p:nvSpPr>
          <p:spPr bwMode="auto">
            <a:xfrm>
              <a:off x="1008" y="3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78" name="Rectangle 95"/>
            <p:cNvSpPr>
              <a:spLocks noChangeArrowheads="1"/>
            </p:cNvSpPr>
            <p:nvPr/>
          </p:nvSpPr>
          <p:spPr bwMode="auto">
            <a:xfrm>
              <a:off x="639" y="1720"/>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latin typeface="华文仿宋" panose="02010600040101010101" pitchFamily="2" charset="-122"/>
                  <a:ea typeface="华文仿宋" panose="02010600040101010101" pitchFamily="2" charset="-122"/>
                </a:rPr>
                <a:t>行指针向量</a:t>
              </a:r>
            </a:p>
          </p:txBody>
        </p:sp>
        <p:sp>
          <p:nvSpPr>
            <p:cNvPr id="53279" name="Rectangle 96"/>
            <p:cNvSpPr>
              <a:spLocks noChangeArrowheads="1"/>
            </p:cNvSpPr>
            <p:nvPr/>
          </p:nvSpPr>
          <p:spPr bwMode="auto">
            <a:xfrm>
              <a:off x="2304" y="2068"/>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3</a:t>
              </a:r>
            </a:p>
          </p:txBody>
        </p:sp>
        <p:sp>
          <p:nvSpPr>
            <p:cNvPr id="53280" name="Line 97"/>
            <p:cNvSpPr>
              <a:spLocks noChangeShapeType="1"/>
            </p:cNvSpPr>
            <p:nvPr/>
          </p:nvSpPr>
          <p:spPr bwMode="auto">
            <a:xfrm>
              <a:off x="1344" y="2230"/>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81" name="Line 98"/>
            <p:cNvSpPr>
              <a:spLocks noChangeShapeType="1"/>
            </p:cNvSpPr>
            <p:nvPr/>
          </p:nvSpPr>
          <p:spPr bwMode="auto">
            <a:xfrm>
              <a:off x="1344" y="2518"/>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82" name="Line 99"/>
            <p:cNvSpPr>
              <a:spLocks noChangeShapeType="1"/>
            </p:cNvSpPr>
            <p:nvPr/>
          </p:nvSpPr>
          <p:spPr bwMode="auto">
            <a:xfrm>
              <a:off x="1344" y="2806"/>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83" name="Line 100"/>
            <p:cNvSpPr>
              <a:spLocks noChangeShapeType="1"/>
            </p:cNvSpPr>
            <p:nvPr/>
          </p:nvSpPr>
          <p:spPr bwMode="auto">
            <a:xfrm>
              <a:off x="1344" y="3382"/>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84" name="Line 101"/>
            <p:cNvSpPr>
              <a:spLocks noChangeShapeType="1"/>
            </p:cNvSpPr>
            <p:nvPr/>
          </p:nvSpPr>
          <p:spPr bwMode="auto">
            <a:xfrm>
              <a:off x="2592" y="2210"/>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85" name="Line 102"/>
            <p:cNvSpPr>
              <a:spLocks noChangeShapeType="1"/>
            </p:cNvSpPr>
            <p:nvPr/>
          </p:nvSpPr>
          <p:spPr bwMode="auto">
            <a:xfrm>
              <a:off x="2592" y="280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53286" name="Rectangle 103"/>
            <p:cNvSpPr>
              <a:spLocks noChangeArrowheads="1"/>
            </p:cNvSpPr>
            <p:nvPr/>
          </p:nvSpPr>
          <p:spPr bwMode="auto">
            <a:xfrm>
              <a:off x="3307" y="2109"/>
              <a:ext cx="192" cy="19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dirty="0">
                  <a:latin typeface="华文仿宋" panose="02010600040101010101" pitchFamily="2" charset="-122"/>
                  <a:ea typeface="华文仿宋" panose="02010600040101010101" pitchFamily="2" charset="-122"/>
                </a:rPr>
                <a:t>∧</a:t>
              </a:r>
            </a:p>
          </p:txBody>
        </p:sp>
        <p:sp>
          <p:nvSpPr>
            <p:cNvPr id="53287" name="Text Box 104"/>
            <p:cNvSpPr txBox="1">
              <a:spLocks noChangeArrowheads="1"/>
            </p:cNvSpPr>
            <p:nvPr/>
          </p:nvSpPr>
          <p:spPr bwMode="auto">
            <a:xfrm>
              <a:off x="1152" y="2991"/>
              <a:ext cx="2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1" dirty="0">
                  <a:latin typeface="华文仿宋" panose="02010600040101010101" pitchFamily="2" charset="-122"/>
                  <a:ea typeface="华文仿宋" panose="02010600040101010101" pitchFamily="2" charset="-122"/>
                </a:rPr>
                <a:t>∧</a:t>
              </a:r>
            </a:p>
          </p:txBody>
        </p:sp>
      </p:grpSp>
    </p:spTree>
    <p:extLst>
      <p:ext uri="{BB962C8B-B14F-4D97-AF65-F5344CB8AC3E}">
        <p14:creationId xmlns:p14="http://schemas.microsoft.com/office/powerpoint/2010/main" val="3738097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down)">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0259">
                                            <p:txEl>
                                              <p:pRg st="0" end="0"/>
                                            </p:txEl>
                                          </p:spTgt>
                                        </p:tgtEl>
                                        <p:attrNameLst>
                                          <p:attrName>style.visibility</p:attrName>
                                        </p:attrNameLst>
                                      </p:cBhvr>
                                      <p:to>
                                        <p:strVal val="visible"/>
                                      </p:to>
                                    </p:set>
                                    <p:animEffect transition="in" filter="checkerboard(across)">
                                      <p:cBhvr>
                                        <p:cTn id="17" dur="500"/>
                                        <p:tgtEl>
                                          <p:spTgt spid="1802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0259">
                                            <p:txEl>
                                              <p:pRg st="1" end="1"/>
                                            </p:txEl>
                                          </p:spTgt>
                                        </p:tgtEl>
                                        <p:attrNameLst>
                                          <p:attrName>style.visibility</p:attrName>
                                        </p:attrNameLst>
                                      </p:cBhvr>
                                      <p:to>
                                        <p:strVal val="visible"/>
                                      </p:to>
                                    </p:set>
                                    <p:animEffect transition="in" filter="checkerboard(across)">
                                      <p:cBhvr>
                                        <p:cTn id="22" dur="500"/>
                                        <p:tgtEl>
                                          <p:spTgt spid="18025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0260"/>
                                        </p:tgtEl>
                                        <p:attrNameLst>
                                          <p:attrName>style.visibility</p:attrName>
                                        </p:attrNameLst>
                                      </p:cBhvr>
                                      <p:to>
                                        <p:strVal val="visible"/>
                                      </p:to>
                                    </p:set>
                                    <p:anim calcmode="lin" valueType="num">
                                      <p:cBhvr additive="base">
                                        <p:cTn id="27" dur="500" fill="hold"/>
                                        <p:tgtEl>
                                          <p:spTgt spid="180260"/>
                                        </p:tgtEl>
                                        <p:attrNameLst>
                                          <p:attrName>ppt_x</p:attrName>
                                        </p:attrNameLst>
                                      </p:cBhvr>
                                      <p:tavLst>
                                        <p:tav tm="0">
                                          <p:val>
                                            <p:strVal val="#ppt_x"/>
                                          </p:val>
                                        </p:tav>
                                        <p:tav tm="100000">
                                          <p:val>
                                            <p:strVal val="#ppt_x"/>
                                          </p:val>
                                        </p:tav>
                                      </p:tavLst>
                                    </p:anim>
                                    <p:anim calcmode="lin" valueType="num">
                                      <p:cBhvr additive="base">
                                        <p:cTn id="28" dur="500" fill="hold"/>
                                        <p:tgtEl>
                                          <p:spTgt spid="180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59" grpId="0" build="p"/>
      <p:bldP spid="1802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535536" y="1360206"/>
            <a:ext cx="8035895"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25000"/>
              </a:spcBef>
            </a:pPr>
            <a:r>
              <a:rPr lang="zh-CN" altLang="en-US" sz="2800" b="1" dirty="0" smtClean="0">
                <a:latin typeface="华文仿宋" panose="02010600040101010101" pitchFamily="2" charset="-122"/>
                <a:ea typeface="华文仿宋" panose="02010600040101010101" pitchFamily="2" charset="-122"/>
              </a:rPr>
              <a:t>（</a:t>
            </a:r>
            <a:r>
              <a:rPr lang="en-US" altLang="zh-CN" sz="2800" b="1" dirty="0" smtClean="0">
                <a:latin typeface="华文仿宋" panose="02010600040101010101" pitchFamily="2" charset="-122"/>
                <a:ea typeface="华文仿宋" panose="02010600040101010101" pitchFamily="2" charset="-122"/>
              </a:rPr>
              <a:t>2</a:t>
            </a:r>
            <a:r>
              <a:rPr lang="zh-CN" altLang="en-US" sz="2800" b="1" dirty="0" smtClean="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行</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列表示法（</a:t>
            </a:r>
            <a:r>
              <a:rPr lang="zh-CN" altLang="en-US" sz="2800" b="1" dirty="0">
                <a:solidFill>
                  <a:srgbClr val="0000FF"/>
                </a:solidFill>
                <a:latin typeface="华文仿宋" panose="02010600040101010101" pitchFamily="2" charset="-122"/>
                <a:ea typeface="华文仿宋" panose="02010600040101010101" pitchFamily="2" charset="-122"/>
              </a:rPr>
              <a:t>十字链表</a:t>
            </a:r>
            <a:r>
              <a:rPr lang="zh-CN" altLang="en-US" sz="2800" b="1" dirty="0">
                <a:latin typeface="华文仿宋" panose="02010600040101010101" pitchFamily="2" charset="-122"/>
                <a:ea typeface="华文仿宋" panose="02010600040101010101" pitchFamily="2" charset="-122"/>
              </a:rPr>
              <a:t>）</a:t>
            </a:r>
          </a:p>
          <a:p>
            <a:pPr algn="l" eaLnBrk="1" hangingPunct="1">
              <a:lnSpc>
                <a:spcPct val="130000"/>
              </a:lnSpc>
              <a:spcBef>
                <a:spcPct val="25000"/>
              </a:spcBef>
            </a:pPr>
            <a:r>
              <a:rPr lang="zh-CN" altLang="en-US" sz="2800" b="1" dirty="0">
                <a:latin typeface="华文仿宋" panose="02010600040101010101" pitchFamily="2" charset="-122"/>
                <a:ea typeface="华文仿宋" panose="02010600040101010101" pitchFamily="2" charset="-122"/>
              </a:rPr>
              <a:t>        将</a:t>
            </a:r>
            <a:r>
              <a:rPr lang="zh-CN" altLang="en-US" sz="2800" b="1" dirty="0">
                <a:solidFill>
                  <a:srgbClr val="800000"/>
                </a:solidFill>
                <a:latin typeface="华文仿宋" panose="02010600040101010101" pitchFamily="2" charset="-122"/>
                <a:ea typeface="华文仿宋" panose="02010600040101010101" pitchFamily="2" charset="-122"/>
              </a:rPr>
              <a:t>带行指针向量</a:t>
            </a:r>
            <a:r>
              <a:rPr lang="zh-CN" altLang="en-US" sz="2800" b="1" dirty="0">
                <a:latin typeface="华文仿宋" panose="02010600040101010101" pitchFamily="2" charset="-122"/>
                <a:ea typeface="华文仿宋" panose="02010600040101010101" pitchFamily="2" charset="-122"/>
              </a:rPr>
              <a:t>的单链表表示法和</a:t>
            </a:r>
            <a:r>
              <a:rPr lang="zh-CN" altLang="en-US" sz="2800" b="1" dirty="0">
                <a:solidFill>
                  <a:srgbClr val="800000"/>
                </a:solidFill>
                <a:latin typeface="华文仿宋" panose="02010600040101010101" pitchFamily="2" charset="-122"/>
                <a:ea typeface="华文仿宋" panose="02010600040101010101" pitchFamily="2" charset="-122"/>
              </a:rPr>
              <a:t>带列指针向量</a:t>
            </a:r>
            <a:r>
              <a:rPr lang="zh-CN" altLang="en-US" sz="2800" b="1" dirty="0">
                <a:latin typeface="华文仿宋" panose="02010600040101010101" pitchFamily="2" charset="-122"/>
                <a:ea typeface="华文仿宋" panose="02010600040101010101" pitchFamily="2" charset="-122"/>
              </a:rPr>
              <a:t>的单链表表示法结合在一起来存储稀疏矩阵。每个结点包含五个字段：</a:t>
            </a:r>
            <a:r>
              <a:rPr lang="zh-CN" altLang="en-US" sz="2800" b="1" dirty="0">
                <a:solidFill>
                  <a:srgbClr val="FF6600"/>
                </a:solidFill>
                <a:latin typeface="华文仿宋" panose="02010600040101010101" pitchFamily="2" charset="-122"/>
                <a:ea typeface="华文仿宋" panose="02010600040101010101" pitchFamily="2" charset="-122"/>
              </a:rPr>
              <a:t>行下标</a:t>
            </a:r>
            <a:r>
              <a:rPr lang="zh-CN" altLang="en-US" sz="2800" b="1" dirty="0">
                <a:latin typeface="华文仿宋" panose="02010600040101010101" pitchFamily="2" charset="-122"/>
                <a:ea typeface="华文仿宋" panose="02010600040101010101" pitchFamily="2" charset="-122"/>
              </a:rPr>
              <a:t>、</a:t>
            </a:r>
            <a:r>
              <a:rPr lang="zh-CN" altLang="en-US" sz="2800" b="1" dirty="0">
                <a:solidFill>
                  <a:srgbClr val="FF6600"/>
                </a:solidFill>
                <a:latin typeface="华文仿宋" panose="02010600040101010101" pitchFamily="2" charset="-122"/>
                <a:ea typeface="华文仿宋" panose="02010600040101010101" pitchFamily="2" charset="-122"/>
              </a:rPr>
              <a:t>列下标</a:t>
            </a:r>
            <a:r>
              <a:rPr lang="zh-CN" altLang="en-US" sz="2800" b="1" dirty="0">
                <a:latin typeface="华文仿宋" panose="02010600040101010101" pitchFamily="2" charset="-122"/>
                <a:ea typeface="华文仿宋" panose="02010600040101010101" pitchFamily="2" charset="-122"/>
              </a:rPr>
              <a:t>、</a:t>
            </a:r>
            <a:r>
              <a:rPr lang="zh-CN" altLang="en-US" sz="2800" b="1" dirty="0">
                <a:solidFill>
                  <a:srgbClr val="FF6600"/>
                </a:solidFill>
                <a:latin typeface="华文仿宋" panose="02010600040101010101" pitchFamily="2" charset="-122"/>
                <a:ea typeface="华文仿宋" panose="02010600040101010101" pitchFamily="2" charset="-122"/>
              </a:rPr>
              <a:t>值</a:t>
            </a:r>
            <a:r>
              <a:rPr lang="zh-CN" altLang="en-US" sz="2800" b="1" dirty="0">
                <a:latin typeface="华文仿宋" panose="02010600040101010101" pitchFamily="2" charset="-122"/>
                <a:ea typeface="华文仿宋" panose="02010600040101010101" pitchFamily="2" charset="-122"/>
              </a:rPr>
              <a:t>、</a:t>
            </a:r>
            <a:r>
              <a:rPr lang="zh-CN" altLang="en-US" sz="2800" b="1" dirty="0">
                <a:solidFill>
                  <a:srgbClr val="FF6600"/>
                </a:solidFill>
                <a:latin typeface="华文仿宋" panose="02010600040101010101" pitchFamily="2" charset="-122"/>
                <a:ea typeface="华文仿宋" panose="02010600040101010101" pitchFamily="2" charset="-122"/>
              </a:rPr>
              <a:t>行指针</a:t>
            </a:r>
            <a:r>
              <a:rPr lang="zh-CN" altLang="en-US" sz="2800" b="1" dirty="0">
                <a:latin typeface="华文仿宋" panose="02010600040101010101" pitchFamily="2" charset="-122"/>
                <a:ea typeface="华文仿宋" panose="02010600040101010101" pitchFamily="2" charset="-122"/>
              </a:rPr>
              <a:t>、</a:t>
            </a:r>
            <a:r>
              <a:rPr lang="zh-CN" altLang="en-US" sz="2800" b="1" dirty="0">
                <a:solidFill>
                  <a:srgbClr val="FF6600"/>
                </a:solidFill>
                <a:latin typeface="华文仿宋" panose="02010600040101010101" pitchFamily="2" charset="-122"/>
                <a:ea typeface="华文仿宋" panose="02010600040101010101" pitchFamily="2" charset="-122"/>
              </a:rPr>
              <a:t>列指针</a:t>
            </a:r>
            <a:r>
              <a:rPr lang="zh-CN" altLang="en-US" sz="2800" b="1" dirty="0">
                <a:latin typeface="华文仿宋" panose="02010600040101010101" pitchFamily="2" charset="-122"/>
                <a:ea typeface="华文仿宋" panose="02010600040101010101" pitchFamily="2" charset="-122"/>
              </a:rPr>
              <a:t>。</a:t>
            </a:r>
          </a:p>
        </p:txBody>
      </p:sp>
      <p:sp>
        <p:nvSpPr>
          <p:cNvPr id="54276" name="Rectangle 3"/>
          <p:cNvSpPr>
            <a:spLocks noChangeArrowheads="1"/>
          </p:cNvSpPr>
          <p:nvPr/>
        </p:nvSpPr>
        <p:spPr bwMode="auto">
          <a:xfrm>
            <a:off x="304800" y="225751"/>
            <a:ext cx="2362200" cy="533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p>
            <a:pPr algn="l" eaLnBrk="0" hangingPunct="0">
              <a:lnSpc>
                <a:spcPts val="4000"/>
              </a:lnSpc>
            </a:pPr>
            <a:r>
              <a:rPr kumimoji="1" lang="zh-CN" altLang="en-US" sz="3200" dirty="0">
                <a:solidFill>
                  <a:srgbClr val="000080"/>
                </a:solidFill>
                <a:latin typeface="黑体" panose="02010609060101010101" pitchFamily="49" charset="-122"/>
                <a:ea typeface="黑体" panose="02010609060101010101" pitchFamily="49" charset="-122"/>
                <a:cs typeface="ＭＳ Ｐゴシック" charset="-128"/>
              </a:rPr>
              <a:t>链接存储</a:t>
            </a:r>
          </a:p>
        </p:txBody>
      </p:sp>
    </p:spTree>
    <p:extLst>
      <p:ext uri="{BB962C8B-B14F-4D97-AF65-F5344CB8AC3E}">
        <p14:creationId xmlns:p14="http://schemas.microsoft.com/office/powerpoint/2010/main" val="664870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1980486" y="1986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55300" name="Rectangle 3"/>
          <p:cNvSpPr>
            <a:spLocks noChangeArrowheads="1"/>
          </p:cNvSpPr>
          <p:nvPr/>
        </p:nvSpPr>
        <p:spPr bwMode="auto">
          <a:xfrm>
            <a:off x="2285286" y="1986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55301" name="Rectangle 4"/>
          <p:cNvSpPr>
            <a:spLocks noChangeArrowheads="1"/>
          </p:cNvSpPr>
          <p:nvPr/>
        </p:nvSpPr>
        <p:spPr bwMode="auto">
          <a:xfrm>
            <a:off x="2590086" y="1986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3</a:t>
            </a:r>
          </a:p>
        </p:txBody>
      </p:sp>
      <p:sp>
        <p:nvSpPr>
          <p:cNvPr id="55302" name="Rectangle 5"/>
          <p:cNvSpPr>
            <a:spLocks noChangeArrowheads="1"/>
          </p:cNvSpPr>
          <p:nvPr/>
        </p:nvSpPr>
        <p:spPr bwMode="auto">
          <a:xfrm>
            <a:off x="1980486" y="22909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03" name="Rectangle 6"/>
          <p:cNvSpPr>
            <a:spLocks noChangeArrowheads="1"/>
          </p:cNvSpPr>
          <p:nvPr/>
        </p:nvSpPr>
        <p:spPr bwMode="auto">
          <a:xfrm>
            <a:off x="2437686" y="22909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1800" b="1">
              <a:latin typeface="华文仿宋" panose="02010600040101010101" pitchFamily="2" charset="-122"/>
              <a:ea typeface="华文仿宋" panose="02010600040101010101" pitchFamily="2" charset="-122"/>
            </a:endParaRPr>
          </a:p>
        </p:txBody>
      </p:sp>
      <p:sp>
        <p:nvSpPr>
          <p:cNvPr id="55304" name="Rectangle 7"/>
          <p:cNvSpPr>
            <a:spLocks noChangeArrowheads="1"/>
          </p:cNvSpPr>
          <p:nvPr/>
        </p:nvSpPr>
        <p:spPr bwMode="auto">
          <a:xfrm>
            <a:off x="1689923" y="3510187"/>
            <a:ext cx="3810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3</a:t>
            </a:r>
          </a:p>
        </p:txBody>
      </p:sp>
      <p:sp>
        <p:nvSpPr>
          <p:cNvPr id="55305" name="Rectangle 8"/>
          <p:cNvSpPr>
            <a:spLocks noChangeArrowheads="1"/>
          </p:cNvSpPr>
          <p:nvPr/>
        </p:nvSpPr>
        <p:spPr bwMode="auto">
          <a:xfrm>
            <a:off x="2038405" y="3510186"/>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1</a:t>
            </a:r>
          </a:p>
        </p:txBody>
      </p:sp>
      <p:sp>
        <p:nvSpPr>
          <p:cNvPr id="55306" name="Rectangle 9"/>
          <p:cNvSpPr>
            <a:spLocks noChangeArrowheads="1"/>
          </p:cNvSpPr>
          <p:nvPr/>
        </p:nvSpPr>
        <p:spPr bwMode="auto">
          <a:xfrm>
            <a:off x="2299522" y="3510187"/>
            <a:ext cx="514349"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–1</a:t>
            </a:r>
          </a:p>
        </p:txBody>
      </p:sp>
      <p:sp>
        <p:nvSpPr>
          <p:cNvPr id="55307" name="Rectangle 10"/>
          <p:cNvSpPr>
            <a:spLocks noChangeArrowheads="1"/>
          </p:cNvSpPr>
          <p:nvPr/>
        </p:nvSpPr>
        <p:spPr bwMode="auto">
          <a:xfrm>
            <a:off x="1689923" y="38149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08" name="Rectangle 11"/>
          <p:cNvSpPr>
            <a:spLocks noChangeArrowheads="1"/>
          </p:cNvSpPr>
          <p:nvPr/>
        </p:nvSpPr>
        <p:spPr bwMode="auto">
          <a:xfrm>
            <a:off x="2147123" y="3814987"/>
            <a:ext cx="666748"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09" name="Rectangle 12"/>
          <p:cNvSpPr>
            <a:spLocks noChangeArrowheads="1"/>
          </p:cNvSpPr>
          <p:nvPr/>
        </p:nvSpPr>
        <p:spPr bwMode="auto">
          <a:xfrm>
            <a:off x="3206036" y="3510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3</a:t>
            </a:r>
          </a:p>
        </p:txBody>
      </p:sp>
      <p:sp>
        <p:nvSpPr>
          <p:cNvPr id="55310" name="Rectangle 13"/>
          <p:cNvSpPr>
            <a:spLocks noChangeArrowheads="1"/>
          </p:cNvSpPr>
          <p:nvPr/>
        </p:nvSpPr>
        <p:spPr bwMode="auto">
          <a:xfrm>
            <a:off x="3510835" y="3510187"/>
            <a:ext cx="393699"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2</a:t>
            </a:r>
          </a:p>
        </p:txBody>
      </p:sp>
      <p:sp>
        <p:nvSpPr>
          <p:cNvPr id="55311" name="Rectangle 14"/>
          <p:cNvSpPr>
            <a:spLocks noChangeArrowheads="1"/>
          </p:cNvSpPr>
          <p:nvPr/>
        </p:nvSpPr>
        <p:spPr bwMode="auto">
          <a:xfrm>
            <a:off x="3815635" y="3510187"/>
            <a:ext cx="603247"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–2</a:t>
            </a:r>
          </a:p>
        </p:txBody>
      </p:sp>
      <p:sp>
        <p:nvSpPr>
          <p:cNvPr id="55312" name="Rectangle 15"/>
          <p:cNvSpPr>
            <a:spLocks noChangeArrowheads="1"/>
          </p:cNvSpPr>
          <p:nvPr/>
        </p:nvSpPr>
        <p:spPr bwMode="auto">
          <a:xfrm>
            <a:off x="3206036" y="3814987"/>
            <a:ext cx="61595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13" name="Rectangle 16"/>
          <p:cNvSpPr>
            <a:spLocks noChangeArrowheads="1"/>
          </p:cNvSpPr>
          <p:nvPr/>
        </p:nvSpPr>
        <p:spPr bwMode="auto">
          <a:xfrm>
            <a:off x="3815634" y="3814987"/>
            <a:ext cx="603247"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14" name="Rectangle 17"/>
          <p:cNvSpPr>
            <a:spLocks noChangeArrowheads="1"/>
          </p:cNvSpPr>
          <p:nvPr/>
        </p:nvSpPr>
        <p:spPr bwMode="auto">
          <a:xfrm>
            <a:off x="4495086" y="2748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2</a:t>
            </a:r>
          </a:p>
        </p:txBody>
      </p:sp>
      <p:sp>
        <p:nvSpPr>
          <p:cNvPr id="55315" name="Rectangle 18"/>
          <p:cNvSpPr>
            <a:spLocks noChangeArrowheads="1"/>
          </p:cNvSpPr>
          <p:nvPr/>
        </p:nvSpPr>
        <p:spPr bwMode="auto">
          <a:xfrm>
            <a:off x="4799886" y="2748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3</a:t>
            </a:r>
          </a:p>
        </p:txBody>
      </p:sp>
      <p:sp>
        <p:nvSpPr>
          <p:cNvPr id="55316" name="Rectangle 19"/>
          <p:cNvSpPr>
            <a:spLocks noChangeArrowheads="1"/>
          </p:cNvSpPr>
          <p:nvPr/>
        </p:nvSpPr>
        <p:spPr bwMode="auto">
          <a:xfrm>
            <a:off x="5104685" y="2748187"/>
            <a:ext cx="565151"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–1</a:t>
            </a:r>
          </a:p>
        </p:txBody>
      </p:sp>
      <p:sp>
        <p:nvSpPr>
          <p:cNvPr id="55317" name="Rectangle 20"/>
          <p:cNvSpPr>
            <a:spLocks noChangeArrowheads="1"/>
          </p:cNvSpPr>
          <p:nvPr/>
        </p:nvSpPr>
        <p:spPr bwMode="auto">
          <a:xfrm>
            <a:off x="4495085" y="3052987"/>
            <a:ext cx="660401"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dirty="0">
                <a:latin typeface="华文仿宋" panose="02010600040101010101" pitchFamily="2" charset="-122"/>
                <a:ea typeface="华文仿宋" panose="02010600040101010101" pitchFamily="2" charset="-122"/>
              </a:rPr>
              <a:t>∧</a:t>
            </a:r>
          </a:p>
        </p:txBody>
      </p:sp>
      <p:sp>
        <p:nvSpPr>
          <p:cNvPr id="55318" name="Rectangle 21"/>
          <p:cNvSpPr>
            <a:spLocks noChangeArrowheads="1"/>
          </p:cNvSpPr>
          <p:nvPr/>
        </p:nvSpPr>
        <p:spPr bwMode="auto">
          <a:xfrm>
            <a:off x="5028486" y="3052986"/>
            <a:ext cx="64135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19" name="Rectangle 22"/>
          <p:cNvSpPr>
            <a:spLocks noChangeArrowheads="1"/>
          </p:cNvSpPr>
          <p:nvPr/>
        </p:nvSpPr>
        <p:spPr bwMode="auto">
          <a:xfrm>
            <a:off x="5885736" y="51865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5</a:t>
            </a:r>
          </a:p>
        </p:txBody>
      </p:sp>
      <p:sp>
        <p:nvSpPr>
          <p:cNvPr id="55320" name="Rectangle 23"/>
          <p:cNvSpPr>
            <a:spLocks noChangeArrowheads="1"/>
          </p:cNvSpPr>
          <p:nvPr/>
        </p:nvSpPr>
        <p:spPr bwMode="auto">
          <a:xfrm>
            <a:off x="6190536" y="51865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4</a:t>
            </a:r>
          </a:p>
        </p:txBody>
      </p:sp>
      <p:sp>
        <p:nvSpPr>
          <p:cNvPr id="55321" name="Rectangle 24"/>
          <p:cNvSpPr>
            <a:spLocks noChangeArrowheads="1"/>
          </p:cNvSpPr>
          <p:nvPr/>
        </p:nvSpPr>
        <p:spPr bwMode="auto">
          <a:xfrm>
            <a:off x="6495336" y="51865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2</a:t>
            </a:r>
          </a:p>
        </p:txBody>
      </p:sp>
      <p:sp>
        <p:nvSpPr>
          <p:cNvPr id="55322" name="Rectangle 25"/>
          <p:cNvSpPr>
            <a:spLocks noChangeArrowheads="1"/>
          </p:cNvSpPr>
          <p:nvPr/>
        </p:nvSpPr>
        <p:spPr bwMode="auto">
          <a:xfrm>
            <a:off x="5885736" y="54913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23" name="Rectangle 26"/>
          <p:cNvSpPr>
            <a:spLocks noChangeArrowheads="1"/>
          </p:cNvSpPr>
          <p:nvPr/>
        </p:nvSpPr>
        <p:spPr bwMode="auto">
          <a:xfrm>
            <a:off x="6342936" y="54913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24" name="Rectangle 27"/>
          <p:cNvSpPr>
            <a:spLocks noChangeArrowheads="1"/>
          </p:cNvSpPr>
          <p:nvPr/>
        </p:nvSpPr>
        <p:spPr bwMode="auto">
          <a:xfrm>
            <a:off x="7073186" y="1986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55325" name="Rectangle 28"/>
          <p:cNvSpPr>
            <a:spLocks noChangeArrowheads="1"/>
          </p:cNvSpPr>
          <p:nvPr/>
        </p:nvSpPr>
        <p:spPr bwMode="auto">
          <a:xfrm>
            <a:off x="7377986" y="1986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5</a:t>
            </a:r>
          </a:p>
        </p:txBody>
      </p:sp>
      <p:sp>
        <p:nvSpPr>
          <p:cNvPr id="55326" name="Rectangle 29"/>
          <p:cNvSpPr>
            <a:spLocks noChangeArrowheads="1"/>
          </p:cNvSpPr>
          <p:nvPr/>
        </p:nvSpPr>
        <p:spPr bwMode="auto">
          <a:xfrm>
            <a:off x="7682786" y="1986187"/>
            <a:ext cx="3048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7</a:t>
            </a:r>
          </a:p>
        </p:txBody>
      </p:sp>
      <p:sp>
        <p:nvSpPr>
          <p:cNvPr id="55327" name="Rectangle 30"/>
          <p:cNvSpPr>
            <a:spLocks noChangeArrowheads="1"/>
          </p:cNvSpPr>
          <p:nvPr/>
        </p:nvSpPr>
        <p:spPr bwMode="auto">
          <a:xfrm>
            <a:off x="7073186" y="22909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28" name="Rectangle 31"/>
          <p:cNvSpPr>
            <a:spLocks noChangeArrowheads="1"/>
          </p:cNvSpPr>
          <p:nvPr/>
        </p:nvSpPr>
        <p:spPr bwMode="auto">
          <a:xfrm>
            <a:off x="7530386" y="2290987"/>
            <a:ext cx="457200" cy="304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a:latin typeface="华文仿宋" panose="02010600040101010101" pitchFamily="2" charset="-122"/>
                <a:ea typeface="华文仿宋" panose="02010600040101010101" pitchFamily="2" charset="-122"/>
              </a:rPr>
              <a:t>∧</a:t>
            </a:r>
          </a:p>
        </p:txBody>
      </p:sp>
      <p:sp>
        <p:nvSpPr>
          <p:cNvPr id="55329" name="Rectangle 32"/>
          <p:cNvSpPr>
            <a:spLocks noChangeArrowheads="1"/>
          </p:cNvSpPr>
          <p:nvPr/>
        </p:nvSpPr>
        <p:spPr bwMode="auto">
          <a:xfrm>
            <a:off x="1682036" y="995587"/>
            <a:ext cx="12954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0" name="Rectangle 33"/>
          <p:cNvSpPr>
            <a:spLocks noChangeArrowheads="1"/>
          </p:cNvSpPr>
          <p:nvPr/>
        </p:nvSpPr>
        <p:spPr bwMode="auto">
          <a:xfrm>
            <a:off x="2977436" y="995587"/>
            <a:ext cx="12954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1" name="Rectangle 34"/>
          <p:cNvSpPr>
            <a:spLocks noChangeArrowheads="1"/>
          </p:cNvSpPr>
          <p:nvPr/>
        </p:nvSpPr>
        <p:spPr bwMode="auto">
          <a:xfrm>
            <a:off x="4272836" y="995587"/>
            <a:ext cx="12954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2" name="Rectangle 35"/>
          <p:cNvSpPr>
            <a:spLocks noChangeArrowheads="1"/>
          </p:cNvSpPr>
          <p:nvPr/>
        </p:nvSpPr>
        <p:spPr bwMode="auto">
          <a:xfrm>
            <a:off x="5568236" y="995587"/>
            <a:ext cx="12954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3" name="Rectangle 36"/>
          <p:cNvSpPr>
            <a:spLocks noChangeArrowheads="1"/>
          </p:cNvSpPr>
          <p:nvPr/>
        </p:nvSpPr>
        <p:spPr bwMode="auto">
          <a:xfrm>
            <a:off x="6863636" y="995587"/>
            <a:ext cx="1295400" cy="3810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4" name="Rectangle 37"/>
          <p:cNvSpPr>
            <a:spLocks noChangeArrowheads="1"/>
          </p:cNvSpPr>
          <p:nvPr/>
        </p:nvSpPr>
        <p:spPr bwMode="auto">
          <a:xfrm>
            <a:off x="608886" y="1757587"/>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5" name="Rectangle 38"/>
          <p:cNvSpPr>
            <a:spLocks noChangeArrowheads="1"/>
          </p:cNvSpPr>
          <p:nvPr/>
        </p:nvSpPr>
        <p:spPr bwMode="auto">
          <a:xfrm>
            <a:off x="608886" y="2595787"/>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6" name="Rectangle 39"/>
          <p:cNvSpPr>
            <a:spLocks noChangeArrowheads="1"/>
          </p:cNvSpPr>
          <p:nvPr/>
        </p:nvSpPr>
        <p:spPr bwMode="auto">
          <a:xfrm>
            <a:off x="608886" y="3433987"/>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7" name="Rectangle 40"/>
          <p:cNvSpPr>
            <a:spLocks noChangeArrowheads="1"/>
          </p:cNvSpPr>
          <p:nvPr/>
        </p:nvSpPr>
        <p:spPr bwMode="auto">
          <a:xfrm>
            <a:off x="608886" y="4272187"/>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800" b="1" dirty="0">
                <a:latin typeface="华文仿宋" panose="02010600040101010101" pitchFamily="2" charset="-122"/>
                <a:ea typeface="华文仿宋" panose="02010600040101010101" pitchFamily="2" charset="-122"/>
              </a:rPr>
              <a:t>∧</a:t>
            </a:r>
          </a:p>
        </p:txBody>
      </p:sp>
      <p:sp>
        <p:nvSpPr>
          <p:cNvPr id="55338" name="Rectangle 41"/>
          <p:cNvSpPr>
            <a:spLocks noChangeArrowheads="1"/>
          </p:cNvSpPr>
          <p:nvPr/>
        </p:nvSpPr>
        <p:spPr bwMode="auto">
          <a:xfrm>
            <a:off x="608886" y="5110387"/>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5339" name="Line 42"/>
          <p:cNvSpPr>
            <a:spLocks noChangeShapeType="1"/>
          </p:cNvSpPr>
          <p:nvPr/>
        </p:nvSpPr>
        <p:spPr bwMode="auto">
          <a:xfrm>
            <a:off x="837486" y="2138587"/>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0" name="Line 43"/>
          <p:cNvSpPr>
            <a:spLocks noChangeShapeType="1"/>
          </p:cNvSpPr>
          <p:nvPr/>
        </p:nvSpPr>
        <p:spPr bwMode="auto">
          <a:xfrm>
            <a:off x="837486" y="2976787"/>
            <a:ext cx="3657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1" name="Line 44"/>
          <p:cNvSpPr>
            <a:spLocks noChangeShapeType="1"/>
          </p:cNvSpPr>
          <p:nvPr/>
        </p:nvSpPr>
        <p:spPr bwMode="auto">
          <a:xfrm>
            <a:off x="837486" y="3719737"/>
            <a:ext cx="844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2" name="Line 45"/>
          <p:cNvSpPr>
            <a:spLocks noChangeShapeType="1"/>
          </p:cNvSpPr>
          <p:nvPr/>
        </p:nvSpPr>
        <p:spPr bwMode="auto">
          <a:xfrm flipV="1">
            <a:off x="837486" y="5415187"/>
            <a:ext cx="5029200" cy="12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3" name="Line 46"/>
          <p:cNvSpPr>
            <a:spLocks noChangeShapeType="1"/>
          </p:cNvSpPr>
          <p:nvPr/>
        </p:nvSpPr>
        <p:spPr bwMode="auto">
          <a:xfrm>
            <a:off x="2361486" y="1147987"/>
            <a:ext cx="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4" name="Line 47"/>
          <p:cNvSpPr>
            <a:spLocks noChangeShapeType="1"/>
          </p:cNvSpPr>
          <p:nvPr/>
        </p:nvSpPr>
        <p:spPr bwMode="auto">
          <a:xfrm>
            <a:off x="3656886" y="1147987"/>
            <a:ext cx="0" cy="2362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5" name="Line 48"/>
          <p:cNvSpPr>
            <a:spLocks noChangeShapeType="1"/>
          </p:cNvSpPr>
          <p:nvPr/>
        </p:nvSpPr>
        <p:spPr bwMode="auto">
          <a:xfrm>
            <a:off x="4952286" y="1147987"/>
            <a:ext cx="0" cy="1600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6" name="Line 49"/>
          <p:cNvSpPr>
            <a:spLocks noChangeShapeType="1"/>
          </p:cNvSpPr>
          <p:nvPr/>
        </p:nvSpPr>
        <p:spPr bwMode="auto">
          <a:xfrm>
            <a:off x="6266736" y="1147987"/>
            <a:ext cx="0" cy="403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7" name="Line 50"/>
          <p:cNvSpPr>
            <a:spLocks noChangeShapeType="1"/>
          </p:cNvSpPr>
          <p:nvPr/>
        </p:nvSpPr>
        <p:spPr bwMode="auto">
          <a:xfrm>
            <a:off x="7543086" y="1128937"/>
            <a:ext cx="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8" name="Line 51"/>
          <p:cNvSpPr>
            <a:spLocks noChangeShapeType="1"/>
          </p:cNvSpPr>
          <p:nvPr/>
        </p:nvSpPr>
        <p:spPr bwMode="auto">
          <a:xfrm>
            <a:off x="2209086" y="2443387"/>
            <a:ext cx="0" cy="1066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49" name="Line 52"/>
          <p:cNvSpPr>
            <a:spLocks noChangeShapeType="1"/>
          </p:cNvSpPr>
          <p:nvPr/>
        </p:nvSpPr>
        <p:spPr bwMode="auto">
          <a:xfrm>
            <a:off x="2590086" y="3967387"/>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182325" name="Text Box 53"/>
          <p:cNvSpPr txBox="1">
            <a:spLocks noChangeArrowheads="1"/>
          </p:cNvSpPr>
          <p:nvPr/>
        </p:nvSpPr>
        <p:spPr bwMode="auto">
          <a:xfrm>
            <a:off x="6633500" y="3281388"/>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所需存储量</a:t>
            </a:r>
          </a:p>
          <a:p>
            <a:pPr algn="l" eaLnBrk="1" hangingPunct="1">
              <a:spcBef>
                <a:spcPct val="50000"/>
              </a:spcBef>
            </a:pPr>
            <a:r>
              <a:rPr lang="en-US" altLang="zh-CN" b="1" dirty="0" smtClean="0">
                <a:latin typeface="华文仿宋" panose="02010600040101010101" pitchFamily="2" charset="-122"/>
                <a:ea typeface="华文仿宋" panose="02010600040101010101" pitchFamily="2" charset="-122"/>
              </a:rPr>
              <a:t>5tu+m+n</a:t>
            </a:r>
            <a:endParaRPr lang="en-US" altLang="zh-CN" b="1" dirty="0">
              <a:latin typeface="华文仿宋" panose="02010600040101010101" pitchFamily="2" charset="-122"/>
              <a:ea typeface="华文仿宋" panose="02010600040101010101" pitchFamily="2" charset="-122"/>
            </a:endParaRPr>
          </a:p>
        </p:txBody>
      </p:sp>
      <p:sp>
        <p:nvSpPr>
          <p:cNvPr id="55351" name="Line 54"/>
          <p:cNvSpPr>
            <a:spLocks noChangeShapeType="1"/>
          </p:cNvSpPr>
          <p:nvPr/>
        </p:nvSpPr>
        <p:spPr bwMode="auto">
          <a:xfrm>
            <a:off x="2666286" y="2443387"/>
            <a:ext cx="441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5352" name="Text Box 55"/>
          <p:cNvSpPr txBox="1">
            <a:spLocks noChangeArrowheads="1"/>
          </p:cNvSpPr>
          <p:nvPr/>
        </p:nvSpPr>
        <p:spPr bwMode="auto">
          <a:xfrm>
            <a:off x="1294686" y="538387"/>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latin typeface="华文仿宋" panose="02010600040101010101" pitchFamily="2" charset="-122"/>
                <a:ea typeface="华文仿宋" panose="02010600040101010101" pitchFamily="2" charset="-122"/>
              </a:rPr>
              <a:t>M.chead</a:t>
            </a:r>
          </a:p>
        </p:txBody>
      </p:sp>
      <p:sp>
        <p:nvSpPr>
          <p:cNvPr id="55353" name="Text Box 56"/>
          <p:cNvSpPr txBox="1">
            <a:spLocks noChangeArrowheads="1"/>
          </p:cNvSpPr>
          <p:nvPr/>
        </p:nvSpPr>
        <p:spPr bwMode="auto">
          <a:xfrm>
            <a:off x="151686" y="1300387"/>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latin typeface="华文仿宋" panose="02010600040101010101" pitchFamily="2" charset="-122"/>
                <a:ea typeface="华文仿宋" panose="02010600040101010101" pitchFamily="2" charset="-122"/>
              </a:rPr>
              <a:t>M.rhead</a:t>
            </a:r>
          </a:p>
        </p:txBody>
      </p:sp>
    </p:spTree>
    <p:extLst>
      <p:ext uri="{BB962C8B-B14F-4D97-AF65-F5344CB8AC3E}">
        <p14:creationId xmlns:p14="http://schemas.microsoft.com/office/powerpoint/2010/main" val="3431519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325">
                                            <p:txEl>
                                              <p:pRg st="0" end="0"/>
                                            </p:txEl>
                                          </p:spTgt>
                                        </p:tgtEl>
                                        <p:attrNameLst>
                                          <p:attrName>style.visibility</p:attrName>
                                        </p:attrNameLst>
                                      </p:cBhvr>
                                      <p:to>
                                        <p:strVal val="visible"/>
                                      </p:to>
                                    </p:set>
                                    <p:anim calcmode="lin" valueType="num">
                                      <p:cBhvr additive="base">
                                        <p:cTn id="7" dur="500" fill="hold"/>
                                        <p:tgtEl>
                                          <p:spTgt spid="1823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3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325">
                                            <p:txEl>
                                              <p:pRg st="1" end="1"/>
                                            </p:txEl>
                                          </p:spTgt>
                                        </p:tgtEl>
                                        <p:attrNameLst>
                                          <p:attrName>style.visibility</p:attrName>
                                        </p:attrNameLst>
                                      </p:cBhvr>
                                      <p:to>
                                        <p:strVal val="visible"/>
                                      </p:to>
                                    </p:set>
                                    <p:anim calcmode="lin" valueType="num">
                                      <p:cBhvr additive="base">
                                        <p:cTn id="13" dur="500" fill="hold"/>
                                        <p:tgtEl>
                                          <p:spTgt spid="1823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23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2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332860" y="184842"/>
            <a:ext cx="4956987"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en-US" altLang="zh-CN" dirty="0" smtClean="0"/>
              <a:t>5.4 </a:t>
            </a:r>
            <a:r>
              <a:rPr lang="zh-CN" altLang="en-US" dirty="0"/>
              <a:t>广义表的类型定义</a:t>
            </a:r>
          </a:p>
        </p:txBody>
      </p:sp>
      <p:sp>
        <p:nvSpPr>
          <p:cNvPr id="185348" name="Text Box 4"/>
          <p:cNvSpPr txBox="1">
            <a:spLocks noChangeArrowheads="1"/>
          </p:cNvSpPr>
          <p:nvPr/>
        </p:nvSpPr>
        <p:spPr bwMode="auto">
          <a:xfrm>
            <a:off x="401227" y="1018805"/>
            <a:ext cx="8310710" cy="162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044575" indent="-10445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4100"/>
              </a:lnSpc>
              <a:spcBef>
                <a:spcPct val="10000"/>
              </a:spcBef>
            </a:pPr>
            <a:r>
              <a:rPr lang="zh-CN" altLang="en-US" b="1" dirty="0">
                <a:latin typeface="华文仿宋" panose="02010600040101010101" pitchFamily="2" charset="-122"/>
                <a:ea typeface="华文仿宋" panose="02010600040101010101" pitchFamily="2" charset="-122"/>
              </a:rPr>
              <a:t>广义表：是线性表的推广，也称为</a:t>
            </a:r>
            <a:r>
              <a:rPr lang="zh-CN" altLang="en-US" b="1" dirty="0">
                <a:solidFill>
                  <a:schemeClr val="hlink"/>
                </a:solidFill>
                <a:latin typeface="华文仿宋" panose="02010600040101010101" pitchFamily="2" charset="-122"/>
                <a:ea typeface="华文仿宋" panose="02010600040101010101" pitchFamily="2" charset="-122"/>
              </a:rPr>
              <a:t>列表</a:t>
            </a:r>
            <a:r>
              <a:rPr lang="zh-CN" altLang="en-US" b="1" dirty="0">
                <a:latin typeface="华文仿宋" panose="02010600040101010101" pitchFamily="2" charset="-122"/>
                <a:ea typeface="华文仿宋" panose="02010600040101010101" pitchFamily="2" charset="-122"/>
              </a:rPr>
              <a:t>，是</a:t>
            </a:r>
            <a:r>
              <a:rPr lang="en-US" altLang="zh-CN" b="1" dirty="0">
                <a:latin typeface="华文仿宋" panose="02010600040101010101" pitchFamily="2" charset="-122"/>
                <a:ea typeface="华文仿宋" panose="02010600040101010101" pitchFamily="2" charset="-122"/>
              </a:rPr>
              <a:t>n</a:t>
            </a:r>
            <a:r>
              <a:rPr lang="zh-CN" altLang="en-US" b="1" dirty="0">
                <a:latin typeface="华文仿宋" panose="02010600040101010101" pitchFamily="2" charset="-122"/>
                <a:ea typeface="华文仿宋" panose="02010600040101010101" pitchFamily="2" charset="-122"/>
              </a:rPr>
              <a:t>个单元素或子表所组成的有限序列。记作</a:t>
            </a:r>
          </a:p>
          <a:p>
            <a:pPr algn="l" eaLnBrk="1" hangingPunct="1">
              <a:lnSpc>
                <a:spcPts val="4100"/>
              </a:lnSpc>
            </a:pPr>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LS=(</a:t>
            </a:r>
            <a:r>
              <a:rPr lang="en-US" altLang="zh-CN" sz="3200"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dirty="0">
                <a:latin typeface="华文仿宋" panose="02010600040101010101" pitchFamily="2" charset="-122"/>
                <a:ea typeface="华文仿宋" panose="02010600040101010101" pitchFamily="2" charset="-122"/>
                <a:sym typeface="Symbol" panose="05050102010706020507" pitchFamily="18" charset="2"/>
              </a:rPr>
              <a:t>1</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3200"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dirty="0">
                <a:latin typeface="华文仿宋" panose="02010600040101010101" pitchFamily="2" charset="-122"/>
                <a:ea typeface="华文仿宋" panose="02010600040101010101" pitchFamily="2" charset="-122"/>
                <a:sym typeface="Symbol" panose="05050102010706020507" pitchFamily="18" charset="2"/>
              </a:rPr>
              <a:t>2</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3200"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dirty="0">
                <a:latin typeface="华文仿宋" panose="02010600040101010101" pitchFamily="2" charset="-122"/>
                <a:ea typeface="华文仿宋" panose="02010600040101010101" pitchFamily="2" charset="-122"/>
                <a:sym typeface="Symbol" panose="05050102010706020507" pitchFamily="18" charset="2"/>
              </a:rPr>
              <a:t>n</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          </a:t>
            </a:r>
          </a:p>
        </p:txBody>
      </p:sp>
      <p:sp>
        <p:nvSpPr>
          <p:cNvPr id="185350" name="Text Box 6"/>
          <p:cNvSpPr txBox="1">
            <a:spLocks noChangeArrowheads="1"/>
          </p:cNvSpPr>
          <p:nvPr/>
        </p:nvSpPr>
        <p:spPr bwMode="auto">
          <a:xfrm>
            <a:off x="473191" y="2645341"/>
            <a:ext cx="8166782" cy="328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044575" indent="-10445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4100"/>
              </a:lnSpc>
              <a:spcBef>
                <a:spcPct val="10000"/>
              </a:spcBef>
            </a:pPr>
            <a:r>
              <a:rPr lang="zh-CN" altLang="en-US" b="1" dirty="0">
                <a:latin typeface="华文仿宋" panose="02010600040101010101" pitchFamily="2" charset="-122"/>
                <a:ea typeface="华文仿宋" panose="02010600040101010101" pitchFamily="2" charset="-122"/>
              </a:rPr>
              <a:t>其中：</a:t>
            </a:r>
            <a:r>
              <a:rPr lang="en-US" altLang="zh-CN" b="1" dirty="0">
                <a:latin typeface="华文仿宋" panose="02010600040101010101" pitchFamily="2" charset="-122"/>
                <a:ea typeface="华文仿宋" panose="02010600040101010101" pitchFamily="2" charset="-122"/>
              </a:rPr>
              <a:t>LS</a:t>
            </a:r>
            <a:r>
              <a:rPr lang="zh-CN" altLang="en-US" b="1" dirty="0">
                <a:latin typeface="华文仿宋" panose="02010600040101010101" pitchFamily="2" charset="-122"/>
                <a:ea typeface="华文仿宋" panose="02010600040101010101" pitchFamily="2" charset="-122"/>
              </a:rPr>
              <a:t>是广义表的</a:t>
            </a:r>
            <a:r>
              <a:rPr lang="zh-CN" altLang="en-US" b="1" dirty="0">
                <a:solidFill>
                  <a:schemeClr val="accent2"/>
                </a:solidFill>
                <a:latin typeface="华文仿宋" panose="02010600040101010101" pitchFamily="2" charset="-122"/>
                <a:ea typeface="华文仿宋" panose="02010600040101010101" pitchFamily="2" charset="-122"/>
              </a:rPr>
              <a:t>名称</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n</a:t>
            </a:r>
            <a:r>
              <a:rPr lang="zh-CN" altLang="en-US" b="1" dirty="0">
                <a:latin typeface="华文仿宋" panose="02010600040101010101" pitchFamily="2" charset="-122"/>
                <a:ea typeface="华文仿宋" panose="02010600040101010101" pitchFamily="2" charset="-122"/>
              </a:rPr>
              <a:t>是其</a:t>
            </a:r>
            <a:r>
              <a:rPr lang="zh-CN" altLang="en-US" b="1" dirty="0">
                <a:solidFill>
                  <a:schemeClr val="accent2"/>
                </a:solidFill>
                <a:latin typeface="华文仿宋" panose="02010600040101010101" pitchFamily="2" charset="-122"/>
                <a:ea typeface="华文仿宋" panose="02010600040101010101" pitchFamily="2" charset="-122"/>
              </a:rPr>
              <a:t>长度</a:t>
            </a:r>
            <a:r>
              <a:rPr lang="zh-CN" altLang="en-US" b="1" dirty="0">
                <a:latin typeface="华文仿宋" panose="02010600040101010101" pitchFamily="2" charset="-122"/>
                <a:ea typeface="华文仿宋" panose="02010600040101010101" pitchFamily="2" charset="-122"/>
              </a:rPr>
              <a:t>；</a:t>
            </a:r>
          </a:p>
          <a:p>
            <a:pPr marL="896938" indent="-896938" algn="l" eaLnBrk="1" hangingPunct="1">
              <a:lnSpc>
                <a:spcPts val="4100"/>
              </a:lnSpc>
            </a:pPr>
            <a:r>
              <a:rPr lang="zh-CN" altLang="en-US"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dirty="0" err="1">
                <a:latin typeface="华文仿宋" panose="02010600040101010101" pitchFamily="2" charset="-122"/>
                <a:ea typeface="华文仿宋" panose="02010600040101010101" pitchFamily="2" charset="-122"/>
                <a:sym typeface="Symbol" panose="05050102010706020507" pitchFamily="18" charset="2"/>
              </a:rPr>
              <a:t>i</a:t>
            </a: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可以是单个元素，也可以是广义表，分别</a:t>
            </a:r>
            <a:r>
              <a:rPr lang="zh-CN" altLang="en-US" b="1" dirty="0" smtClean="0">
                <a:latin typeface="华文仿宋" panose="02010600040101010101" pitchFamily="2" charset="-122"/>
                <a:ea typeface="华文仿宋" panose="02010600040101010101" pitchFamily="2" charset="-122"/>
              </a:rPr>
              <a:t>称为广义</a:t>
            </a:r>
            <a:r>
              <a:rPr lang="zh-CN" altLang="en-US" b="1" dirty="0">
                <a:latin typeface="华文仿宋" panose="02010600040101010101" pitchFamily="2" charset="-122"/>
                <a:ea typeface="华文仿宋" panose="02010600040101010101" pitchFamily="2" charset="-122"/>
              </a:rPr>
              <a:t>表</a:t>
            </a:r>
            <a:r>
              <a:rPr lang="en-US" altLang="zh-CN" b="1" dirty="0">
                <a:latin typeface="华文仿宋" panose="02010600040101010101" pitchFamily="2" charset="-122"/>
                <a:ea typeface="华文仿宋" panose="02010600040101010101" pitchFamily="2" charset="-122"/>
              </a:rPr>
              <a:t>LS</a:t>
            </a:r>
            <a:r>
              <a:rPr lang="zh-CN" altLang="en-US" b="1" dirty="0">
                <a:latin typeface="华文仿宋" panose="02010600040101010101" pitchFamily="2" charset="-122"/>
                <a:ea typeface="华文仿宋" panose="02010600040101010101" pitchFamily="2" charset="-122"/>
              </a:rPr>
              <a:t>的</a:t>
            </a:r>
            <a:r>
              <a:rPr lang="zh-CN" altLang="en-US" b="1" dirty="0">
                <a:solidFill>
                  <a:schemeClr val="accent2"/>
                </a:solidFill>
                <a:latin typeface="华文仿宋" panose="02010600040101010101" pitchFamily="2" charset="-122"/>
                <a:ea typeface="华文仿宋" panose="02010600040101010101" pitchFamily="2" charset="-122"/>
              </a:rPr>
              <a:t>原子</a:t>
            </a:r>
            <a:r>
              <a:rPr lang="zh-CN" altLang="en-US" b="1" dirty="0">
                <a:latin typeface="华文仿宋" panose="02010600040101010101" pitchFamily="2" charset="-122"/>
                <a:ea typeface="华文仿宋" panose="02010600040101010101" pitchFamily="2" charset="-122"/>
              </a:rPr>
              <a:t>和</a:t>
            </a:r>
            <a:r>
              <a:rPr lang="zh-CN" altLang="en-US" b="1" dirty="0">
                <a:solidFill>
                  <a:schemeClr val="accent2"/>
                </a:solidFill>
                <a:latin typeface="华文仿宋" panose="02010600040101010101" pitchFamily="2" charset="-122"/>
                <a:ea typeface="华文仿宋" panose="02010600040101010101" pitchFamily="2" charset="-122"/>
              </a:rPr>
              <a:t>子表</a:t>
            </a:r>
            <a:r>
              <a:rPr lang="zh-CN" altLang="en-US" b="1" dirty="0">
                <a:latin typeface="华文仿宋" panose="02010600040101010101" pitchFamily="2" charset="-122"/>
                <a:ea typeface="华文仿宋" panose="02010600040101010101" pitchFamily="2" charset="-122"/>
              </a:rPr>
              <a:t>。</a:t>
            </a:r>
          </a:p>
          <a:p>
            <a:pPr algn="l" eaLnBrk="1" hangingPunct="1">
              <a:lnSpc>
                <a:spcPts val="4100"/>
              </a:lnSpc>
              <a:spcBef>
                <a:spcPct val="10000"/>
              </a:spcBef>
            </a:pPr>
            <a:r>
              <a:rPr lang="zh-CN" altLang="en-US" b="1" dirty="0">
                <a:latin typeface="华文仿宋" panose="02010600040101010101" pitchFamily="2" charset="-122"/>
                <a:ea typeface="华文仿宋" panose="02010600040101010101" pitchFamily="2" charset="-122"/>
              </a:rPr>
              <a:t>            用</a:t>
            </a:r>
            <a:r>
              <a:rPr lang="zh-CN" altLang="en-US" b="1" dirty="0">
                <a:solidFill>
                  <a:srgbClr val="800000"/>
                </a:solidFill>
                <a:latin typeface="华文仿宋" panose="02010600040101010101" pitchFamily="2" charset="-122"/>
                <a:ea typeface="华文仿宋" panose="02010600040101010101" pitchFamily="2" charset="-122"/>
              </a:rPr>
              <a:t>大写字母</a:t>
            </a:r>
            <a:r>
              <a:rPr lang="zh-CN" altLang="en-US" b="1" dirty="0">
                <a:latin typeface="华文仿宋" panose="02010600040101010101" pitchFamily="2" charset="-122"/>
                <a:ea typeface="华文仿宋" panose="02010600040101010101" pitchFamily="2" charset="-122"/>
              </a:rPr>
              <a:t>表示广义表的</a:t>
            </a:r>
            <a:r>
              <a:rPr lang="zh-CN" altLang="en-US" b="1" dirty="0">
                <a:solidFill>
                  <a:srgbClr val="800000"/>
                </a:solidFill>
                <a:latin typeface="华文仿宋" panose="02010600040101010101" pitchFamily="2" charset="-122"/>
                <a:ea typeface="华文仿宋" panose="02010600040101010101" pitchFamily="2" charset="-122"/>
              </a:rPr>
              <a:t>名称</a:t>
            </a:r>
            <a:r>
              <a:rPr lang="zh-CN" altLang="en-US" b="1" dirty="0">
                <a:latin typeface="华文仿宋" panose="02010600040101010101" pitchFamily="2" charset="-122"/>
                <a:ea typeface="华文仿宋" panose="02010600040101010101" pitchFamily="2" charset="-122"/>
              </a:rPr>
              <a:t>，</a:t>
            </a:r>
            <a:r>
              <a:rPr lang="zh-CN" altLang="en-US" b="1" dirty="0">
                <a:solidFill>
                  <a:srgbClr val="800000"/>
                </a:solidFill>
                <a:latin typeface="华文仿宋" panose="02010600040101010101" pitchFamily="2" charset="-122"/>
                <a:ea typeface="华文仿宋" panose="02010600040101010101" pitchFamily="2" charset="-122"/>
              </a:rPr>
              <a:t>小写字母</a:t>
            </a:r>
            <a:r>
              <a:rPr lang="zh-CN" altLang="en-US" b="1" dirty="0">
                <a:latin typeface="华文仿宋" panose="02010600040101010101" pitchFamily="2" charset="-122"/>
                <a:ea typeface="华文仿宋" panose="02010600040101010101" pitchFamily="2" charset="-122"/>
              </a:rPr>
              <a:t>表示</a:t>
            </a:r>
            <a:r>
              <a:rPr lang="zh-CN" altLang="en-US" b="1" dirty="0">
                <a:solidFill>
                  <a:srgbClr val="800000"/>
                </a:solidFill>
                <a:latin typeface="华文仿宋" panose="02010600040101010101" pitchFamily="2" charset="-122"/>
                <a:ea typeface="华文仿宋" panose="02010600040101010101" pitchFamily="2" charset="-122"/>
              </a:rPr>
              <a:t>原子</a:t>
            </a:r>
            <a:r>
              <a:rPr lang="zh-CN" altLang="en-US" b="1" dirty="0">
                <a:latin typeface="华文仿宋" panose="02010600040101010101" pitchFamily="2" charset="-122"/>
                <a:ea typeface="华文仿宋" panose="02010600040101010101" pitchFamily="2" charset="-122"/>
              </a:rPr>
              <a:t>；</a:t>
            </a:r>
          </a:p>
          <a:p>
            <a:pPr marL="896938" indent="-896938" algn="l" eaLnBrk="1" hangingPunct="1">
              <a:lnSpc>
                <a:spcPts val="4100"/>
              </a:lnSpc>
            </a:pPr>
            <a:r>
              <a:rPr lang="zh-CN" altLang="en-US" b="1" dirty="0">
                <a:latin typeface="华文仿宋" panose="02010600040101010101" pitchFamily="2" charset="-122"/>
                <a:ea typeface="华文仿宋" panose="02010600040101010101" pitchFamily="2" charset="-122"/>
              </a:rPr>
              <a:t>            当广义表</a:t>
            </a:r>
            <a:r>
              <a:rPr lang="en-US" altLang="zh-CN" b="1" dirty="0">
                <a:latin typeface="华文仿宋" panose="02010600040101010101" pitchFamily="2" charset="-122"/>
                <a:ea typeface="华文仿宋" panose="02010600040101010101" pitchFamily="2" charset="-122"/>
              </a:rPr>
              <a:t>LS</a:t>
            </a:r>
            <a:r>
              <a:rPr lang="zh-CN" altLang="en-US" b="1" dirty="0">
                <a:latin typeface="华文仿宋" panose="02010600040101010101" pitchFamily="2" charset="-122"/>
                <a:ea typeface="华文仿宋" panose="02010600040101010101" pitchFamily="2" charset="-122"/>
              </a:rPr>
              <a:t>非空时，称第一个元素</a:t>
            </a:r>
            <a:r>
              <a:rPr lang="zh-CN" altLang="en-US" sz="3200" b="1" u="sng"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u="sng" dirty="0">
                <a:latin typeface="华文仿宋" panose="02010600040101010101" pitchFamily="2" charset="-122"/>
                <a:ea typeface="华文仿宋" panose="02010600040101010101" pitchFamily="2" charset="-122"/>
                <a:sym typeface="Symbol" panose="05050102010706020507" pitchFamily="18" charset="2"/>
              </a:rPr>
              <a:t>1</a:t>
            </a:r>
            <a:r>
              <a:rPr lang="zh-CN" altLang="en-US" b="1" dirty="0">
                <a:latin typeface="华文仿宋" panose="02010600040101010101" pitchFamily="2" charset="-122"/>
                <a:ea typeface="华文仿宋" panose="02010600040101010101" pitchFamily="2" charset="-122"/>
                <a:sym typeface="Symbol" panose="05050102010706020507" pitchFamily="18" charset="2"/>
              </a:rPr>
              <a:t>为</a:t>
            </a:r>
            <a:r>
              <a:rPr lang="en-US" altLang="zh-CN" b="1" dirty="0">
                <a:latin typeface="华文仿宋" panose="02010600040101010101" pitchFamily="2" charset="-122"/>
                <a:ea typeface="华文仿宋" panose="02010600040101010101" pitchFamily="2" charset="-122"/>
                <a:sym typeface="Symbol" panose="05050102010706020507" pitchFamily="18" charset="2"/>
              </a:rPr>
              <a:t>LS</a:t>
            </a:r>
            <a:r>
              <a:rPr lang="zh-CN" altLang="en-US" b="1" dirty="0">
                <a:latin typeface="华文仿宋" panose="02010600040101010101" pitchFamily="2" charset="-122"/>
                <a:ea typeface="华文仿宋" panose="02010600040101010101" pitchFamily="2" charset="-122"/>
                <a:sym typeface="Symbol" panose="05050102010706020507" pitchFamily="18" charset="2"/>
              </a:rPr>
              <a:t>的</a:t>
            </a:r>
            <a:r>
              <a:rPr lang="zh-CN" altLang="en-US" b="1"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表</a:t>
            </a:r>
            <a:r>
              <a:rPr lang="zh-CN" altLang="en-US" b="1" dirty="0" smtClean="0">
                <a:solidFill>
                  <a:schemeClr val="accent2"/>
                </a:solidFill>
                <a:latin typeface="华文仿宋" panose="02010600040101010101" pitchFamily="2" charset="-122"/>
                <a:ea typeface="华文仿宋" panose="02010600040101010101" pitchFamily="2" charset="-122"/>
                <a:sym typeface="Symbol" panose="05050102010706020507" pitchFamily="18" charset="2"/>
              </a:rPr>
              <a:t>头</a:t>
            </a:r>
            <a:r>
              <a:rPr lang="zh-CN" altLang="en-US" b="1" dirty="0" smtClean="0">
                <a:latin typeface="华文仿宋" panose="02010600040101010101" pitchFamily="2" charset="-122"/>
                <a:ea typeface="华文仿宋" panose="02010600040101010101" pitchFamily="2" charset="-122"/>
                <a:sym typeface="Symbol" panose="05050102010706020507" pitchFamily="18" charset="2"/>
              </a:rPr>
              <a:t>，称</a:t>
            </a:r>
            <a:r>
              <a:rPr lang="zh-CN" altLang="en-US" b="1" dirty="0">
                <a:latin typeface="华文仿宋" panose="02010600040101010101" pitchFamily="2" charset="-122"/>
                <a:ea typeface="华文仿宋" panose="02010600040101010101" pitchFamily="2" charset="-122"/>
                <a:sym typeface="Symbol" panose="05050102010706020507" pitchFamily="18" charset="2"/>
              </a:rPr>
              <a:t>其余元素组成的表</a:t>
            </a:r>
            <a:r>
              <a:rPr lang="zh-CN" altLang="en-US" b="1" u="sng" dirty="0">
                <a:latin typeface="华文仿宋" panose="02010600040101010101" pitchFamily="2" charset="-122"/>
                <a:ea typeface="华文仿宋" panose="02010600040101010101" pitchFamily="2" charset="-122"/>
                <a:sym typeface="Symbol" panose="05050102010706020507" pitchFamily="18" charset="2"/>
              </a:rPr>
              <a:t>（</a:t>
            </a:r>
            <a:r>
              <a:rPr lang="zh-CN" altLang="en-US" sz="3200" b="1" u="sng"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u="sng" dirty="0">
                <a:latin typeface="华文仿宋" panose="02010600040101010101" pitchFamily="2" charset="-122"/>
                <a:ea typeface="华文仿宋" panose="02010600040101010101" pitchFamily="2" charset="-122"/>
                <a:sym typeface="Symbol" panose="05050102010706020507" pitchFamily="18" charset="2"/>
              </a:rPr>
              <a:t>2</a:t>
            </a:r>
            <a:r>
              <a:rPr lang="en-US" altLang="zh-CN" b="1" u="sng" dirty="0">
                <a:latin typeface="华文仿宋" panose="02010600040101010101" pitchFamily="2" charset="-122"/>
                <a:ea typeface="华文仿宋" panose="02010600040101010101" pitchFamily="2" charset="-122"/>
                <a:sym typeface="Symbol" panose="05050102010706020507" pitchFamily="18" charset="2"/>
              </a:rPr>
              <a:t>, </a:t>
            </a:r>
            <a:r>
              <a:rPr lang="en-US" altLang="zh-CN" sz="3200" b="1" u="sng"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u="sng" dirty="0" smtClean="0">
                <a:latin typeface="华文仿宋" panose="02010600040101010101" pitchFamily="2" charset="-122"/>
                <a:ea typeface="华文仿宋" panose="02010600040101010101" pitchFamily="2" charset="-122"/>
                <a:sym typeface="Symbol" panose="05050102010706020507" pitchFamily="18" charset="2"/>
              </a:rPr>
              <a:t>3</a:t>
            </a:r>
            <a:r>
              <a:rPr lang="en-US" altLang="zh-CN" b="1" u="sng" dirty="0" smtClean="0">
                <a:latin typeface="华文仿宋" panose="02010600040101010101" pitchFamily="2" charset="-122"/>
                <a:ea typeface="华文仿宋" panose="02010600040101010101" pitchFamily="2" charset="-122"/>
                <a:sym typeface="Symbol" panose="05050102010706020507" pitchFamily="18" charset="2"/>
              </a:rPr>
              <a:t>, …,</a:t>
            </a:r>
            <a:r>
              <a:rPr lang="en-US" altLang="zh-CN" sz="3200" b="1" u="sng" dirty="0">
                <a:latin typeface="华文仿宋" panose="02010600040101010101" pitchFamily="2" charset="-122"/>
                <a:ea typeface="华文仿宋" panose="02010600040101010101" pitchFamily="2" charset="-122"/>
                <a:sym typeface="Symbol" panose="05050102010706020507" pitchFamily="18" charset="2"/>
              </a:rPr>
              <a:t></a:t>
            </a:r>
            <a:r>
              <a:rPr lang="en-US" altLang="zh-CN" sz="1800" b="1" u="sng" dirty="0">
                <a:latin typeface="华文仿宋" panose="02010600040101010101" pitchFamily="2" charset="-122"/>
                <a:ea typeface="华文仿宋" panose="02010600040101010101" pitchFamily="2" charset="-122"/>
                <a:sym typeface="Symbol" panose="05050102010706020507" pitchFamily="18" charset="2"/>
              </a:rPr>
              <a:t>n</a:t>
            </a:r>
            <a:r>
              <a:rPr lang="en-US" altLang="zh-CN" b="1" u="sng"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是</a:t>
            </a:r>
            <a:r>
              <a:rPr lang="en-US" altLang="zh-CN" b="1" dirty="0">
                <a:latin typeface="华文仿宋" panose="02010600040101010101" pitchFamily="2" charset="-122"/>
                <a:ea typeface="华文仿宋" panose="02010600040101010101" pitchFamily="2" charset="-122"/>
              </a:rPr>
              <a:t>LS</a:t>
            </a:r>
            <a:r>
              <a:rPr lang="zh-CN" altLang="en-US" b="1" dirty="0">
                <a:latin typeface="华文仿宋" panose="02010600040101010101" pitchFamily="2" charset="-122"/>
                <a:ea typeface="华文仿宋" panose="02010600040101010101" pitchFamily="2" charset="-122"/>
              </a:rPr>
              <a:t>的</a:t>
            </a:r>
            <a:r>
              <a:rPr lang="zh-CN" altLang="en-US" b="1" dirty="0">
                <a:solidFill>
                  <a:schemeClr val="accent2"/>
                </a:solidFill>
                <a:latin typeface="华文仿宋" panose="02010600040101010101" pitchFamily="2" charset="-122"/>
                <a:ea typeface="华文仿宋" panose="02010600040101010101" pitchFamily="2" charset="-122"/>
              </a:rPr>
              <a:t>表尾</a:t>
            </a:r>
            <a:r>
              <a:rPr lang="zh-CN" altLang="en-US" b="1"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1302124096"/>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0-#ppt_w/2"/>
                                          </p:val>
                                        </p:tav>
                                        <p:tav tm="100000">
                                          <p:val>
                                            <p:strVal val="#ppt_x"/>
                                          </p:val>
                                        </p:tav>
                                      </p:tavLst>
                                    </p:anim>
                                    <p:anim calcmode="lin" valueType="num">
                                      <p:cBhvr additive="base">
                                        <p:cTn id="8"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85350">
                                            <p:txEl>
                                              <p:pRg st="0" end="0"/>
                                            </p:txEl>
                                          </p:spTgt>
                                        </p:tgtEl>
                                        <p:attrNameLst>
                                          <p:attrName>style.visibility</p:attrName>
                                        </p:attrNameLst>
                                      </p:cBhvr>
                                      <p:to>
                                        <p:strVal val="visible"/>
                                      </p:to>
                                    </p:set>
                                    <p:animEffect transition="in" filter="slide(fromLeft)">
                                      <p:cBhvr>
                                        <p:cTn id="13" dur="500"/>
                                        <p:tgtEl>
                                          <p:spTgt spid="18535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85350">
                                            <p:txEl>
                                              <p:pRg st="1" end="1"/>
                                            </p:txEl>
                                          </p:spTgt>
                                        </p:tgtEl>
                                        <p:attrNameLst>
                                          <p:attrName>style.visibility</p:attrName>
                                        </p:attrNameLst>
                                      </p:cBhvr>
                                      <p:to>
                                        <p:strVal val="visible"/>
                                      </p:to>
                                    </p:set>
                                    <p:animEffect transition="in" filter="slide(fromLeft)">
                                      <p:cBhvr>
                                        <p:cTn id="18" dur="500"/>
                                        <p:tgtEl>
                                          <p:spTgt spid="18535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85350">
                                            <p:txEl>
                                              <p:pRg st="2" end="2"/>
                                            </p:txEl>
                                          </p:spTgt>
                                        </p:tgtEl>
                                        <p:attrNameLst>
                                          <p:attrName>style.visibility</p:attrName>
                                        </p:attrNameLst>
                                      </p:cBhvr>
                                      <p:to>
                                        <p:strVal val="visible"/>
                                      </p:to>
                                    </p:set>
                                    <p:animEffect transition="in" filter="slide(fromLeft)">
                                      <p:cBhvr>
                                        <p:cTn id="23" dur="500"/>
                                        <p:tgtEl>
                                          <p:spTgt spid="18535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85350">
                                            <p:txEl>
                                              <p:pRg st="3" end="3"/>
                                            </p:txEl>
                                          </p:spTgt>
                                        </p:tgtEl>
                                        <p:attrNameLst>
                                          <p:attrName>style.visibility</p:attrName>
                                        </p:attrNameLst>
                                      </p:cBhvr>
                                      <p:to>
                                        <p:strVal val="visible"/>
                                      </p:to>
                                    </p:set>
                                    <p:animEffect transition="in" filter="slide(fromLeft)">
                                      <p:cBhvr>
                                        <p:cTn id="28" dur="500"/>
                                        <p:tgtEl>
                                          <p:spTgt spid="1853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p:bldP spid="18535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737934" y="2480832"/>
            <a:ext cx="3097213"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0400" indent="-660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ts val="0"/>
              </a:spcBef>
            </a:pPr>
            <a:r>
              <a:rPr lang="en-US" altLang="zh-CN" b="1" dirty="0">
                <a:latin typeface="华文仿宋" panose="02010600040101010101" pitchFamily="2" charset="-122"/>
                <a:ea typeface="华文仿宋" panose="02010600040101010101" pitchFamily="2" charset="-122"/>
              </a:rPr>
              <a:t>A=( ) </a:t>
            </a:r>
            <a:r>
              <a:rPr lang="en-US" altLang="zh-CN" b="1" dirty="0" smtClean="0">
                <a:latin typeface="华文仿宋" panose="02010600040101010101" pitchFamily="2" charset="-122"/>
                <a:ea typeface="华文仿宋" panose="02010600040101010101" pitchFamily="2" charset="-122"/>
              </a:rPr>
              <a:t>----</a:t>
            </a:r>
          </a:p>
          <a:p>
            <a:pPr algn="l" eaLnBrk="1" hangingPunct="1">
              <a:spcBef>
                <a:spcPts val="1200"/>
              </a:spcBef>
            </a:pPr>
            <a:r>
              <a:rPr lang="en-US" altLang="zh-CN" b="1" dirty="0" smtClean="0">
                <a:latin typeface="华文仿宋" panose="02010600040101010101" pitchFamily="2" charset="-122"/>
                <a:ea typeface="华文仿宋" panose="02010600040101010101" pitchFamily="2" charset="-122"/>
              </a:rPr>
              <a:t>B</a:t>
            </a:r>
            <a:r>
              <a:rPr lang="en-US" altLang="zh-CN" b="1" dirty="0">
                <a:latin typeface="华文仿宋" panose="02010600040101010101" pitchFamily="2" charset="-122"/>
                <a:ea typeface="华文仿宋" panose="02010600040101010101" pitchFamily="2" charset="-122"/>
              </a:rPr>
              <a:t>=(e) ----</a:t>
            </a:r>
          </a:p>
          <a:p>
            <a:pPr algn="l" eaLnBrk="1" hangingPunct="1">
              <a:spcBef>
                <a:spcPts val="1800"/>
              </a:spcBef>
            </a:pPr>
            <a:r>
              <a:rPr lang="en-US" altLang="zh-CN" b="1" dirty="0">
                <a:latin typeface="华文仿宋" panose="02010600040101010101" pitchFamily="2" charset="-122"/>
                <a:ea typeface="华文仿宋" panose="02010600040101010101" pitchFamily="2" charset="-122"/>
              </a:rPr>
              <a:t>C=(a,(</a:t>
            </a:r>
            <a:r>
              <a:rPr lang="en-US" altLang="zh-CN" b="1" dirty="0" err="1">
                <a:latin typeface="华文仿宋" panose="02010600040101010101" pitchFamily="2" charset="-122"/>
                <a:ea typeface="华文仿宋" panose="02010600040101010101" pitchFamily="2" charset="-122"/>
              </a:rPr>
              <a:t>b,c,d</a:t>
            </a:r>
            <a:r>
              <a:rPr lang="en-US" altLang="zh-CN" b="1" dirty="0">
                <a:latin typeface="华文仿宋" panose="02010600040101010101" pitchFamily="2" charset="-122"/>
                <a:ea typeface="华文仿宋" panose="02010600040101010101" pitchFamily="2" charset="-122"/>
              </a:rPr>
              <a:t>)) -----</a:t>
            </a:r>
          </a:p>
          <a:p>
            <a:pPr algn="l" eaLnBrk="1" hangingPunct="1">
              <a:spcBef>
                <a:spcPts val="0"/>
              </a:spcBef>
            </a:pPr>
            <a:endParaRPr lang="en-US" altLang="zh-CN" b="1" dirty="0" smtClean="0">
              <a:latin typeface="华文仿宋" panose="02010600040101010101" pitchFamily="2" charset="-122"/>
              <a:ea typeface="华文仿宋" panose="02010600040101010101" pitchFamily="2" charset="-122"/>
            </a:endParaRPr>
          </a:p>
          <a:p>
            <a:pPr algn="l" eaLnBrk="1" hangingPunct="1">
              <a:spcBef>
                <a:spcPts val="0"/>
              </a:spcBef>
            </a:pPr>
            <a:r>
              <a:rPr lang="en-US" altLang="zh-CN" b="1" dirty="0" smtClean="0">
                <a:latin typeface="华文仿宋" panose="02010600040101010101" pitchFamily="2" charset="-122"/>
                <a:ea typeface="华文仿宋" panose="02010600040101010101" pitchFamily="2" charset="-122"/>
              </a:rPr>
              <a:t>D</a:t>
            </a:r>
            <a:r>
              <a:rPr lang="en-US" altLang="zh-CN" b="1" dirty="0">
                <a:latin typeface="华文仿宋" panose="02010600040101010101" pitchFamily="2" charset="-122"/>
                <a:ea typeface="华文仿宋" panose="02010600040101010101" pitchFamily="2" charset="-122"/>
              </a:rPr>
              <a:t>=(A,B,C) ----</a:t>
            </a:r>
          </a:p>
          <a:p>
            <a:pPr algn="l" eaLnBrk="1" hangingPunct="1">
              <a:spcBef>
                <a:spcPts val="1000"/>
              </a:spcBef>
            </a:pPr>
            <a:endParaRPr lang="en-US" altLang="zh-CN" b="1" dirty="0" smtClean="0">
              <a:latin typeface="华文仿宋" panose="02010600040101010101" pitchFamily="2" charset="-122"/>
              <a:ea typeface="华文仿宋" panose="02010600040101010101" pitchFamily="2" charset="-122"/>
            </a:endParaRPr>
          </a:p>
          <a:p>
            <a:pPr algn="l" eaLnBrk="1" hangingPunct="1">
              <a:spcBef>
                <a:spcPts val="1000"/>
              </a:spcBef>
            </a:pPr>
            <a:r>
              <a:rPr lang="en-US" altLang="zh-CN" b="1" dirty="0" smtClean="0">
                <a:latin typeface="华文仿宋" panose="02010600040101010101" pitchFamily="2" charset="-122"/>
                <a:ea typeface="华文仿宋" panose="02010600040101010101" pitchFamily="2" charset="-122"/>
              </a:rPr>
              <a:t>E</a:t>
            </a:r>
            <a:r>
              <a:rPr lang="en-US" altLang="zh-CN" b="1" dirty="0">
                <a:latin typeface="华文仿宋" panose="02010600040101010101" pitchFamily="2" charset="-122"/>
                <a:ea typeface="华文仿宋" panose="02010600040101010101" pitchFamily="2" charset="-122"/>
              </a:rPr>
              <a:t>=(</a:t>
            </a:r>
            <a:r>
              <a:rPr lang="en-US" altLang="zh-CN" b="1" dirty="0" err="1">
                <a:latin typeface="华文仿宋" panose="02010600040101010101" pitchFamily="2" charset="-122"/>
                <a:ea typeface="华文仿宋" panose="02010600040101010101" pitchFamily="2" charset="-122"/>
              </a:rPr>
              <a:t>a,E</a:t>
            </a:r>
            <a:r>
              <a:rPr lang="en-US" altLang="zh-CN" b="1" dirty="0">
                <a:latin typeface="华文仿宋" panose="02010600040101010101" pitchFamily="2" charset="-122"/>
                <a:ea typeface="华文仿宋" panose="02010600040101010101" pitchFamily="2" charset="-122"/>
              </a:rPr>
              <a:t>) ----</a:t>
            </a:r>
          </a:p>
        </p:txBody>
      </p:sp>
      <p:sp>
        <p:nvSpPr>
          <p:cNvPr id="57349" name="Text Box 4"/>
          <p:cNvSpPr txBox="1">
            <a:spLocks noChangeArrowheads="1"/>
          </p:cNvSpPr>
          <p:nvPr/>
        </p:nvSpPr>
        <p:spPr bwMode="auto">
          <a:xfrm>
            <a:off x="337084" y="182564"/>
            <a:ext cx="5892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latin typeface="华文仿宋" panose="02010600040101010101" pitchFamily="2" charset="-122"/>
                <a:ea typeface="华文仿宋" panose="02010600040101010101" pitchFamily="2" charset="-122"/>
              </a:rPr>
              <a:t>广义表是</a:t>
            </a:r>
            <a:r>
              <a:rPr lang="zh-CN" altLang="en-US" sz="2800" b="1" dirty="0">
                <a:solidFill>
                  <a:srgbClr val="FF0000"/>
                </a:solidFill>
                <a:latin typeface="华文仿宋" panose="02010600040101010101" pitchFamily="2" charset="-122"/>
                <a:ea typeface="华文仿宋" panose="02010600040101010101" pitchFamily="2" charset="-122"/>
              </a:rPr>
              <a:t>递归</a:t>
            </a:r>
            <a:r>
              <a:rPr lang="zh-CN" altLang="en-US" sz="2800" b="1" dirty="0">
                <a:latin typeface="华文仿宋" panose="02010600040101010101" pitchFamily="2" charset="-122"/>
                <a:ea typeface="华文仿宋" panose="02010600040101010101" pitchFamily="2" charset="-122"/>
              </a:rPr>
              <a:t>定义的</a:t>
            </a:r>
            <a:r>
              <a:rPr lang="zh-CN" altLang="en-US" sz="2800" b="1" dirty="0">
                <a:solidFill>
                  <a:srgbClr val="FF0000"/>
                </a:solidFill>
                <a:latin typeface="华文仿宋" panose="02010600040101010101" pitchFamily="2" charset="-122"/>
                <a:ea typeface="华文仿宋" panose="02010600040101010101" pitchFamily="2" charset="-122"/>
              </a:rPr>
              <a:t>线性</a:t>
            </a:r>
            <a:r>
              <a:rPr lang="zh-CN" altLang="en-US" sz="2800" b="1" dirty="0" smtClean="0">
                <a:solidFill>
                  <a:srgbClr val="FF0000"/>
                </a:solidFill>
                <a:latin typeface="华文仿宋" panose="02010600040101010101" pitchFamily="2" charset="-122"/>
                <a:ea typeface="华文仿宋" panose="02010600040101010101" pitchFamily="2" charset="-122"/>
              </a:rPr>
              <a:t>结构</a:t>
            </a:r>
            <a:endParaRPr lang="zh-CN" altLang="en-US" sz="3200" b="1" dirty="0">
              <a:latin typeface="华文仿宋" panose="02010600040101010101" pitchFamily="2" charset="-122"/>
              <a:ea typeface="华文仿宋" panose="02010600040101010101" pitchFamily="2" charset="-122"/>
            </a:endParaRPr>
          </a:p>
        </p:txBody>
      </p:sp>
      <p:sp>
        <p:nvSpPr>
          <p:cNvPr id="57350" name="Text Box 5"/>
          <p:cNvSpPr txBox="1">
            <a:spLocks noChangeArrowheads="1"/>
          </p:cNvSpPr>
          <p:nvPr/>
        </p:nvSpPr>
        <p:spPr bwMode="auto">
          <a:xfrm>
            <a:off x="640935" y="930436"/>
            <a:ext cx="8915400"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b="1" dirty="0">
                <a:latin typeface="华文仿宋" panose="02010600040101010101" pitchFamily="2" charset="-122"/>
                <a:ea typeface="华文仿宋" panose="02010600040101010101" pitchFamily="2" charset="-122"/>
              </a:rPr>
              <a:t>LS = (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baseline="-25000" dirty="0">
                <a:latin typeface="华文仿宋" panose="02010600040101010101" pitchFamily="2" charset="-122"/>
                <a:ea typeface="华文仿宋" panose="02010600040101010101" pitchFamily="2" charset="-122"/>
              </a:rPr>
              <a:t>1</a:t>
            </a:r>
            <a:r>
              <a:rPr lang="en-US" altLang="zh-CN"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baseline="-25000" dirty="0">
                <a:latin typeface="华文仿宋" panose="02010600040101010101" pitchFamily="2" charset="-122"/>
                <a:ea typeface="华文仿宋" panose="02010600040101010101" pitchFamily="2" charset="-122"/>
              </a:rPr>
              <a:t>2</a:t>
            </a:r>
            <a:r>
              <a:rPr lang="en-US" altLang="zh-CN"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baseline="-25000" dirty="0">
                <a:latin typeface="华文仿宋" panose="02010600040101010101" pitchFamily="2" charset="-122"/>
                <a:ea typeface="华文仿宋" panose="02010600040101010101" pitchFamily="2" charset="-122"/>
              </a:rPr>
              <a:t>n</a:t>
            </a:r>
            <a:r>
              <a:rPr lang="en-US" altLang="zh-CN" b="1"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其中：</a:t>
            </a:r>
            <a:r>
              <a:rPr lang="zh-CN" altLang="en-US"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baseline="-25000" dirty="0" err="1">
                <a:latin typeface="华文仿宋" panose="02010600040101010101" pitchFamily="2" charset="-122"/>
                <a:ea typeface="华文仿宋" panose="02010600040101010101" pitchFamily="2" charset="-122"/>
              </a:rPr>
              <a:t>i</a:t>
            </a: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或为原子 或为广义表</a:t>
            </a:r>
            <a:endParaRPr lang="zh-CN" altLang="en-US" sz="2000" b="1" dirty="0">
              <a:latin typeface="华文仿宋" panose="02010600040101010101" pitchFamily="2" charset="-122"/>
              <a:ea typeface="华文仿宋" panose="02010600040101010101" pitchFamily="2" charset="-122"/>
            </a:endParaRPr>
          </a:p>
        </p:txBody>
      </p:sp>
      <p:sp>
        <p:nvSpPr>
          <p:cNvPr id="57351" name="Text Box 6"/>
          <p:cNvSpPr txBox="1">
            <a:spLocks noChangeArrowheads="1"/>
          </p:cNvSpPr>
          <p:nvPr/>
        </p:nvSpPr>
        <p:spPr bwMode="auto">
          <a:xfrm>
            <a:off x="640936" y="1548989"/>
            <a:ext cx="80330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smtClean="0">
                <a:solidFill>
                  <a:srgbClr val="800000"/>
                </a:solidFill>
                <a:latin typeface="华文仿宋" panose="02010600040101010101" pitchFamily="2" charset="-122"/>
                <a:ea typeface="华文仿宋" panose="02010600040101010101" pitchFamily="2" charset="-122"/>
              </a:rPr>
              <a:t>线性表</a:t>
            </a:r>
            <a:r>
              <a:rPr lang="zh-CN" altLang="en-US" b="1" dirty="0">
                <a:solidFill>
                  <a:srgbClr val="800000"/>
                </a:solidFill>
                <a:latin typeface="华文仿宋" panose="02010600040101010101" pitchFamily="2" charset="-122"/>
                <a:ea typeface="华文仿宋" panose="02010600040101010101" pitchFamily="2" charset="-122"/>
              </a:rPr>
              <a:t>中</a:t>
            </a:r>
            <a:r>
              <a:rPr lang="zh-CN" altLang="en-US" b="1" dirty="0">
                <a:solidFill>
                  <a:srgbClr val="8000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baseline="-25000" dirty="0" err="1">
                <a:solidFill>
                  <a:srgbClr val="800000"/>
                </a:solidFill>
                <a:latin typeface="华文仿宋" panose="02010600040101010101" pitchFamily="2" charset="-122"/>
                <a:ea typeface="华文仿宋" panose="02010600040101010101" pitchFamily="2" charset="-122"/>
              </a:rPr>
              <a:t>i</a:t>
            </a:r>
            <a:r>
              <a:rPr lang="en-US" altLang="zh-CN" b="1" dirty="0">
                <a:solidFill>
                  <a:srgbClr val="800000"/>
                </a:solidFill>
                <a:latin typeface="华文仿宋" panose="02010600040101010101" pitchFamily="2" charset="-122"/>
                <a:ea typeface="华文仿宋" panose="02010600040101010101" pitchFamily="2" charset="-122"/>
              </a:rPr>
              <a:t> </a:t>
            </a:r>
            <a:r>
              <a:rPr lang="zh-CN" altLang="en-US" b="1" dirty="0">
                <a:solidFill>
                  <a:srgbClr val="800000"/>
                </a:solidFill>
                <a:latin typeface="华文仿宋" panose="02010600040101010101" pitchFamily="2" charset="-122"/>
                <a:ea typeface="华文仿宋" panose="02010600040101010101" pitchFamily="2" charset="-122"/>
              </a:rPr>
              <a:t>只限于单个元素，在广义表中</a:t>
            </a:r>
            <a:r>
              <a:rPr lang="zh-CN" altLang="en-US" b="1" dirty="0">
                <a:solidFill>
                  <a:srgbClr val="800000"/>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baseline="-25000" dirty="0" err="1">
                <a:solidFill>
                  <a:srgbClr val="800000"/>
                </a:solidFill>
                <a:latin typeface="华文仿宋" panose="02010600040101010101" pitchFamily="2" charset="-122"/>
                <a:ea typeface="华文仿宋" panose="02010600040101010101" pitchFamily="2" charset="-122"/>
              </a:rPr>
              <a:t>i</a:t>
            </a:r>
            <a:r>
              <a:rPr lang="en-US" altLang="zh-CN" b="1" dirty="0">
                <a:solidFill>
                  <a:srgbClr val="800000"/>
                </a:solidFill>
                <a:latin typeface="华文仿宋" panose="02010600040101010101" pitchFamily="2" charset="-122"/>
                <a:ea typeface="华文仿宋" panose="02010600040101010101" pitchFamily="2" charset="-122"/>
              </a:rPr>
              <a:t> </a:t>
            </a:r>
            <a:r>
              <a:rPr lang="zh-CN" altLang="en-US" b="1" dirty="0">
                <a:solidFill>
                  <a:srgbClr val="800000"/>
                </a:solidFill>
                <a:latin typeface="华文仿宋" panose="02010600040101010101" pitchFamily="2" charset="-122"/>
                <a:ea typeface="华文仿宋" panose="02010600040101010101" pitchFamily="2" charset="-122"/>
              </a:rPr>
              <a:t>可以是单个元素，也可以是广义表</a:t>
            </a:r>
          </a:p>
        </p:txBody>
      </p:sp>
      <p:sp>
        <p:nvSpPr>
          <p:cNvPr id="186375" name="Text Box 7"/>
          <p:cNvSpPr txBox="1">
            <a:spLocks noChangeArrowheads="1"/>
          </p:cNvSpPr>
          <p:nvPr/>
        </p:nvSpPr>
        <p:spPr bwMode="auto">
          <a:xfrm>
            <a:off x="2879650" y="2492375"/>
            <a:ext cx="559777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60400" indent="-660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A</a:t>
            </a:r>
            <a:r>
              <a:rPr lang="zh-CN" altLang="en-US" b="1" dirty="0">
                <a:latin typeface="华文仿宋" panose="02010600040101010101" pitchFamily="2" charset="-122"/>
                <a:ea typeface="华文仿宋" panose="02010600040101010101" pitchFamily="2" charset="-122"/>
              </a:rPr>
              <a:t>是一个空表，它的长度为零</a:t>
            </a:r>
          </a:p>
          <a:p>
            <a:pPr algn="l" eaLnBrk="1" hangingPunct="1">
              <a:spcBef>
                <a:spcPct val="50000"/>
              </a:spcBef>
            </a:pPr>
            <a:r>
              <a:rPr lang="zh-CN" altLang="en-US" b="1" dirty="0">
                <a:latin typeface="华文仿宋" panose="02010600040101010101" pitchFamily="2" charset="-122"/>
                <a:ea typeface="华文仿宋" panose="02010600040101010101" pitchFamily="2" charset="-122"/>
              </a:rPr>
              <a:t>列表</a:t>
            </a:r>
            <a:r>
              <a:rPr lang="en-US" altLang="zh-CN" b="1" dirty="0">
                <a:latin typeface="华文仿宋" panose="02010600040101010101" pitchFamily="2" charset="-122"/>
                <a:ea typeface="华文仿宋" panose="02010600040101010101" pitchFamily="2" charset="-122"/>
              </a:rPr>
              <a:t>B</a:t>
            </a:r>
            <a:r>
              <a:rPr lang="zh-CN" altLang="en-US" b="1" dirty="0">
                <a:latin typeface="华文仿宋" panose="02010600040101010101" pitchFamily="2" charset="-122"/>
                <a:ea typeface="华文仿宋" panose="02010600040101010101" pitchFamily="2" charset="-122"/>
              </a:rPr>
              <a:t>只有一个原子</a:t>
            </a:r>
            <a:r>
              <a:rPr lang="en-US" altLang="zh-CN" b="1" dirty="0">
                <a:latin typeface="华文仿宋" panose="02010600040101010101" pitchFamily="2" charset="-122"/>
                <a:ea typeface="华文仿宋" panose="02010600040101010101" pitchFamily="2" charset="-122"/>
              </a:rPr>
              <a:t>e</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B</a:t>
            </a:r>
            <a:r>
              <a:rPr lang="zh-CN" altLang="en-US" b="1" dirty="0">
                <a:latin typeface="华文仿宋" panose="02010600040101010101" pitchFamily="2" charset="-122"/>
                <a:ea typeface="华文仿宋" panose="02010600040101010101" pitchFamily="2" charset="-122"/>
              </a:rPr>
              <a:t>的长度为</a:t>
            </a:r>
            <a:r>
              <a:rPr lang="en-US" altLang="zh-CN" b="1" dirty="0">
                <a:latin typeface="华文仿宋" panose="02010600040101010101" pitchFamily="2" charset="-122"/>
                <a:ea typeface="华文仿宋" panose="02010600040101010101" pitchFamily="2" charset="-122"/>
              </a:rPr>
              <a:t>1</a:t>
            </a:r>
          </a:p>
          <a:p>
            <a:pPr marL="0" indent="0" algn="l" eaLnBrk="1" hangingPunct="1">
              <a:spcBef>
                <a:spcPct val="50000"/>
              </a:spcBef>
            </a:pPr>
            <a:r>
              <a:rPr lang="zh-CN" altLang="en-US" b="1" dirty="0">
                <a:latin typeface="华文仿宋" panose="02010600040101010101" pitchFamily="2" charset="-122"/>
                <a:ea typeface="华文仿宋" panose="02010600040101010101" pitchFamily="2" charset="-122"/>
              </a:rPr>
              <a:t>列表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的长度为</a:t>
            </a:r>
            <a:r>
              <a:rPr lang="en-US" altLang="zh-CN" b="1" dirty="0">
                <a:latin typeface="华文仿宋" panose="02010600040101010101" pitchFamily="2" charset="-122"/>
                <a:ea typeface="华文仿宋" panose="02010600040101010101" pitchFamily="2" charset="-122"/>
              </a:rPr>
              <a:t>2</a:t>
            </a:r>
            <a:r>
              <a:rPr lang="zh-CN" altLang="en-US" b="1" dirty="0">
                <a:latin typeface="华文仿宋" panose="02010600040101010101" pitchFamily="2" charset="-122"/>
                <a:ea typeface="华文仿宋" panose="02010600040101010101" pitchFamily="2" charset="-122"/>
              </a:rPr>
              <a:t>，两个元素分别为原子</a:t>
            </a:r>
            <a:r>
              <a:rPr lang="en-US" altLang="zh-CN" b="1" dirty="0">
                <a:latin typeface="华文仿宋" panose="02010600040101010101" pitchFamily="2" charset="-122"/>
                <a:ea typeface="华文仿宋" panose="02010600040101010101" pitchFamily="2" charset="-122"/>
              </a:rPr>
              <a:t>a</a:t>
            </a:r>
            <a:r>
              <a:rPr lang="zh-CN" altLang="en-US" b="1" dirty="0">
                <a:latin typeface="华文仿宋" panose="02010600040101010101" pitchFamily="2" charset="-122"/>
                <a:ea typeface="华文仿宋" panose="02010600040101010101" pitchFamily="2" charset="-122"/>
              </a:rPr>
              <a:t>和子表（</a:t>
            </a:r>
            <a:r>
              <a:rPr lang="en-US" altLang="zh-CN" b="1" dirty="0" err="1">
                <a:latin typeface="华文仿宋" panose="02010600040101010101" pitchFamily="2" charset="-122"/>
                <a:ea typeface="华文仿宋" panose="02010600040101010101" pitchFamily="2" charset="-122"/>
              </a:rPr>
              <a:t>b,c,d</a:t>
            </a:r>
            <a:r>
              <a:rPr lang="zh-CN" altLang="en-US" b="1" dirty="0">
                <a:latin typeface="华文仿宋" panose="02010600040101010101" pitchFamily="2" charset="-122"/>
                <a:ea typeface="华文仿宋" panose="02010600040101010101" pitchFamily="2" charset="-122"/>
              </a:rPr>
              <a:t>）</a:t>
            </a:r>
          </a:p>
          <a:p>
            <a:pPr marL="0" indent="0" algn="l" eaLnBrk="1" hangingPunct="1">
              <a:spcBef>
                <a:spcPct val="10000"/>
              </a:spcBef>
            </a:pPr>
            <a:r>
              <a:rPr lang="zh-CN" altLang="en-US" b="1" dirty="0">
                <a:latin typeface="华文仿宋" panose="02010600040101010101" pitchFamily="2" charset="-122"/>
                <a:ea typeface="华文仿宋" panose="02010600040101010101" pitchFamily="2" charset="-122"/>
              </a:rPr>
              <a:t>列表</a:t>
            </a:r>
            <a:r>
              <a:rPr lang="en-US" altLang="zh-CN" b="1" dirty="0">
                <a:latin typeface="华文仿宋" panose="02010600040101010101" pitchFamily="2" charset="-122"/>
                <a:ea typeface="华文仿宋" panose="02010600040101010101" pitchFamily="2" charset="-122"/>
              </a:rPr>
              <a:t>D</a:t>
            </a:r>
            <a:r>
              <a:rPr lang="zh-CN" altLang="en-US" b="1" dirty="0">
                <a:latin typeface="华文仿宋" panose="02010600040101010101" pitchFamily="2" charset="-122"/>
                <a:ea typeface="华文仿宋" panose="02010600040101010101" pitchFamily="2" charset="-122"/>
              </a:rPr>
              <a:t>的长度为</a:t>
            </a:r>
            <a:r>
              <a:rPr lang="en-US" altLang="zh-CN" b="1" dirty="0">
                <a:latin typeface="华文仿宋" panose="02010600040101010101" pitchFamily="2" charset="-122"/>
                <a:ea typeface="华文仿宋" panose="02010600040101010101" pitchFamily="2" charset="-122"/>
              </a:rPr>
              <a:t>3</a:t>
            </a:r>
            <a:r>
              <a:rPr lang="zh-CN" altLang="en-US" b="1" dirty="0">
                <a:latin typeface="华文仿宋" panose="02010600040101010101" pitchFamily="2" charset="-122"/>
                <a:ea typeface="华文仿宋" panose="02010600040101010101" pitchFamily="2" charset="-122"/>
              </a:rPr>
              <a:t>，三个元素都是列表代入子表值，</a:t>
            </a:r>
            <a:r>
              <a:rPr lang="en-US" altLang="zh-CN" b="1" dirty="0">
                <a:latin typeface="华文仿宋" panose="02010600040101010101" pitchFamily="2" charset="-122"/>
                <a:ea typeface="华文仿宋" panose="02010600040101010101" pitchFamily="2" charset="-122"/>
              </a:rPr>
              <a:t>D=(( ),(e),(a,(</a:t>
            </a:r>
            <a:r>
              <a:rPr lang="en-US" altLang="zh-CN" b="1" dirty="0" err="1">
                <a:latin typeface="华文仿宋" panose="02010600040101010101" pitchFamily="2" charset="-122"/>
                <a:ea typeface="华文仿宋" panose="02010600040101010101" pitchFamily="2" charset="-122"/>
              </a:rPr>
              <a:t>b,c,d</a:t>
            </a:r>
            <a:r>
              <a:rPr lang="en-US" altLang="zh-CN" b="1" dirty="0">
                <a:latin typeface="华文仿宋" panose="02010600040101010101" pitchFamily="2" charset="-122"/>
                <a:ea typeface="华文仿宋" panose="02010600040101010101" pitchFamily="2" charset="-122"/>
              </a:rPr>
              <a:t>)))</a:t>
            </a:r>
          </a:p>
          <a:p>
            <a:pPr marL="0" indent="0" algn="l" eaLnBrk="1" hangingPunct="1">
              <a:spcBef>
                <a:spcPct val="50000"/>
              </a:spcBef>
            </a:pPr>
            <a:r>
              <a:rPr lang="zh-CN" altLang="en-US" b="1" dirty="0">
                <a:latin typeface="华文仿宋" panose="02010600040101010101" pitchFamily="2" charset="-122"/>
                <a:ea typeface="华文仿宋" panose="02010600040101010101" pitchFamily="2" charset="-122"/>
              </a:rPr>
              <a:t>递归表，长度为</a:t>
            </a:r>
            <a:r>
              <a:rPr lang="en-US" altLang="zh-CN" b="1" dirty="0">
                <a:latin typeface="华文仿宋" panose="02010600040101010101" pitchFamily="2" charset="-122"/>
                <a:ea typeface="华文仿宋" panose="02010600040101010101" pitchFamily="2" charset="-122"/>
              </a:rPr>
              <a:t>2</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E</a:t>
            </a:r>
            <a:r>
              <a:rPr lang="zh-CN" altLang="en-US" b="1" dirty="0">
                <a:latin typeface="华文仿宋" panose="02010600040101010101" pitchFamily="2" charset="-122"/>
                <a:ea typeface="华文仿宋" panose="02010600040101010101" pitchFamily="2" charset="-122"/>
              </a:rPr>
              <a:t>相当于一个无限的列表</a:t>
            </a:r>
            <a:r>
              <a:rPr lang="en-US" altLang="zh-CN" b="1" dirty="0">
                <a:latin typeface="华文仿宋" panose="02010600040101010101" pitchFamily="2" charset="-122"/>
                <a:ea typeface="华文仿宋" panose="02010600040101010101" pitchFamily="2" charset="-122"/>
              </a:rPr>
              <a:t>E=(a,(a,(a,…)))</a:t>
            </a:r>
          </a:p>
        </p:txBody>
      </p:sp>
    </p:spTree>
    <p:extLst>
      <p:ext uri="{BB962C8B-B14F-4D97-AF65-F5344CB8AC3E}">
        <p14:creationId xmlns:p14="http://schemas.microsoft.com/office/powerpoint/2010/main" val="2458157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 calcmode="lin" valueType="num">
                                      <p:cBhvr additive="base">
                                        <p:cTn id="7" dur="500" fill="hold"/>
                                        <p:tgtEl>
                                          <p:spTgt spid="186370"/>
                                        </p:tgtEl>
                                        <p:attrNameLst>
                                          <p:attrName>ppt_x</p:attrName>
                                        </p:attrNameLst>
                                      </p:cBhvr>
                                      <p:tavLst>
                                        <p:tav tm="0">
                                          <p:val>
                                            <p:strVal val="#ppt_x"/>
                                          </p:val>
                                        </p:tav>
                                        <p:tav tm="100000">
                                          <p:val>
                                            <p:strVal val="#ppt_x"/>
                                          </p:val>
                                        </p:tav>
                                      </p:tavLst>
                                    </p:anim>
                                    <p:anim calcmode="lin" valueType="num">
                                      <p:cBhvr additive="base">
                                        <p:cTn id="8" dur="500" fill="hold"/>
                                        <p:tgtEl>
                                          <p:spTgt spid="1863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86375">
                                            <p:txEl>
                                              <p:pRg st="0" end="0"/>
                                            </p:txEl>
                                          </p:spTgt>
                                        </p:tgtEl>
                                        <p:attrNameLst>
                                          <p:attrName>style.visibility</p:attrName>
                                        </p:attrNameLst>
                                      </p:cBhvr>
                                      <p:to>
                                        <p:strVal val="visible"/>
                                      </p:to>
                                    </p:set>
                                    <p:animEffect transition="in" filter="checkerboard(across)">
                                      <p:cBhvr>
                                        <p:cTn id="13" dur="500"/>
                                        <p:tgtEl>
                                          <p:spTgt spid="1863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6375">
                                            <p:txEl>
                                              <p:pRg st="1" end="1"/>
                                            </p:txEl>
                                          </p:spTgt>
                                        </p:tgtEl>
                                        <p:attrNameLst>
                                          <p:attrName>style.visibility</p:attrName>
                                        </p:attrNameLst>
                                      </p:cBhvr>
                                      <p:to>
                                        <p:strVal val="visible"/>
                                      </p:to>
                                    </p:set>
                                    <p:animEffect transition="in" filter="checkerboard(across)">
                                      <p:cBhvr>
                                        <p:cTn id="18" dur="500"/>
                                        <p:tgtEl>
                                          <p:spTgt spid="1863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6375">
                                            <p:txEl>
                                              <p:pRg st="2" end="2"/>
                                            </p:txEl>
                                          </p:spTgt>
                                        </p:tgtEl>
                                        <p:attrNameLst>
                                          <p:attrName>style.visibility</p:attrName>
                                        </p:attrNameLst>
                                      </p:cBhvr>
                                      <p:to>
                                        <p:strVal val="visible"/>
                                      </p:to>
                                    </p:set>
                                    <p:animEffect transition="in" filter="checkerboard(across)">
                                      <p:cBhvr>
                                        <p:cTn id="23" dur="500"/>
                                        <p:tgtEl>
                                          <p:spTgt spid="1863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86375">
                                            <p:txEl>
                                              <p:pRg st="3" end="3"/>
                                            </p:txEl>
                                          </p:spTgt>
                                        </p:tgtEl>
                                        <p:attrNameLst>
                                          <p:attrName>style.visibility</p:attrName>
                                        </p:attrNameLst>
                                      </p:cBhvr>
                                      <p:to>
                                        <p:strVal val="visible"/>
                                      </p:to>
                                    </p:set>
                                    <p:animEffect transition="in" filter="checkerboard(across)">
                                      <p:cBhvr>
                                        <p:cTn id="28" dur="500"/>
                                        <p:tgtEl>
                                          <p:spTgt spid="18637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86375">
                                            <p:txEl>
                                              <p:pRg st="4" end="4"/>
                                            </p:txEl>
                                          </p:spTgt>
                                        </p:tgtEl>
                                        <p:attrNameLst>
                                          <p:attrName>style.visibility</p:attrName>
                                        </p:attrNameLst>
                                      </p:cBhvr>
                                      <p:to>
                                        <p:strVal val="visible"/>
                                      </p:to>
                                    </p:set>
                                    <p:animEffect transition="in" filter="checkerboard(across)">
                                      <p:cBhvr>
                                        <p:cTn id="33" dur="500"/>
                                        <p:tgtEl>
                                          <p:spTgt spid="1863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p:bldP spid="18637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304800" y="251153"/>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2800" b="1">
                <a:latin typeface="华文仿宋" panose="02010600040101010101" pitchFamily="2" charset="-122"/>
                <a:ea typeface="华文仿宋" panose="0201060004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a:t>广义表是一个</a:t>
            </a:r>
            <a:r>
              <a:rPr lang="zh-CN" altLang="en-US" dirty="0">
                <a:solidFill>
                  <a:srgbClr val="FF0000"/>
                </a:solidFill>
              </a:rPr>
              <a:t>多层次</a:t>
            </a:r>
            <a:r>
              <a:rPr lang="zh-CN" altLang="en-US" dirty="0"/>
              <a:t>的</a:t>
            </a:r>
            <a:r>
              <a:rPr lang="zh-CN" altLang="en-US" dirty="0">
                <a:solidFill>
                  <a:srgbClr val="FF0000"/>
                </a:solidFill>
              </a:rPr>
              <a:t>线性结构</a:t>
            </a:r>
          </a:p>
        </p:txBody>
      </p:sp>
      <p:sp>
        <p:nvSpPr>
          <p:cNvPr id="187396" name="Text Box 4"/>
          <p:cNvSpPr txBox="1">
            <a:spLocks noChangeArrowheads="1"/>
          </p:cNvSpPr>
          <p:nvPr/>
        </p:nvSpPr>
        <p:spPr bwMode="auto">
          <a:xfrm>
            <a:off x="434411" y="1142489"/>
            <a:ext cx="15199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solidFill>
                  <a:srgbClr val="FF0000"/>
                </a:solidFill>
                <a:latin typeface="华文仿宋" panose="02010600040101010101" pitchFamily="2" charset="-122"/>
                <a:ea typeface="华文仿宋" panose="02010600040101010101" pitchFamily="2" charset="-122"/>
              </a:rPr>
              <a:t>D=(</a:t>
            </a:r>
            <a:r>
              <a:rPr lang="en-US" altLang="zh-CN" sz="2800" b="1" dirty="0">
                <a:solidFill>
                  <a:srgbClr val="0000FF"/>
                </a:solidFill>
                <a:latin typeface="华文仿宋" panose="02010600040101010101" pitchFamily="2" charset="-122"/>
                <a:ea typeface="华文仿宋" panose="02010600040101010101" pitchFamily="2" charset="-122"/>
              </a:rPr>
              <a:t>E</a:t>
            </a:r>
            <a:r>
              <a:rPr lang="en-US" altLang="zh-CN" sz="2800" b="1" dirty="0">
                <a:solidFill>
                  <a:srgbClr val="FF0000"/>
                </a:solidFill>
                <a:latin typeface="华文仿宋" panose="02010600040101010101" pitchFamily="2" charset="-122"/>
                <a:ea typeface="华文仿宋" panose="02010600040101010101" pitchFamily="2" charset="-122"/>
              </a:rPr>
              <a:t>, </a:t>
            </a:r>
            <a:r>
              <a:rPr lang="en-US" altLang="zh-CN" sz="2800" b="1" dirty="0">
                <a:solidFill>
                  <a:srgbClr val="0000FF"/>
                </a:solidFill>
                <a:latin typeface="华文仿宋" panose="02010600040101010101" pitchFamily="2" charset="-122"/>
                <a:ea typeface="华文仿宋" panose="02010600040101010101" pitchFamily="2" charset="-122"/>
              </a:rPr>
              <a:t>F</a:t>
            </a:r>
            <a:r>
              <a:rPr lang="en-US" altLang="zh-CN" sz="2800" b="1" dirty="0">
                <a:solidFill>
                  <a:srgbClr val="FF0000"/>
                </a:solidFill>
                <a:latin typeface="华文仿宋" panose="02010600040101010101" pitchFamily="2" charset="-122"/>
                <a:ea typeface="华文仿宋" panose="02010600040101010101" pitchFamily="2" charset="-122"/>
              </a:rPr>
              <a:t>)</a:t>
            </a:r>
          </a:p>
        </p:txBody>
      </p:sp>
      <p:sp>
        <p:nvSpPr>
          <p:cNvPr id="187397" name="Text Box 5"/>
          <p:cNvSpPr txBox="1">
            <a:spLocks noChangeArrowheads="1"/>
          </p:cNvSpPr>
          <p:nvPr/>
        </p:nvSpPr>
        <p:spPr bwMode="auto">
          <a:xfrm>
            <a:off x="428205" y="1984413"/>
            <a:ext cx="19191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zh-CN" sz="2800" dirty="0">
                <a:latin typeface="华文仿宋" panose="02010600040101010101" pitchFamily="2" charset="-122"/>
                <a:ea typeface="华文仿宋" panose="02010600040101010101" pitchFamily="2" charset="-122"/>
              </a:rPr>
              <a:t>其中:</a:t>
            </a:r>
          </a:p>
          <a:p>
            <a:pPr algn="l" eaLnBrk="1" hangingPunct="1">
              <a:lnSpc>
                <a:spcPct val="120000"/>
              </a:lnSpc>
            </a:pPr>
            <a:r>
              <a:rPr lang="zh-CN" altLang="zh-CN" sz="2800" dirty="0">
                <a:latin typeface="华文仿宋" panose="02010600040101010101" pitchFamily="2" charset="-122"/>
                <a:ea typeface="华文仿宋" panose="02010600040101010101" pitchFamily="2" charset="-122"/>
              </a:rPr>
              <a:t> </a:t>
            </a:r>
            <a:r>
              <a:rPr lang="en-US" altLang="zh-CN" sz="2800" dirty="0">
                <a:latin typeface="华文仿宋" panose="02010600040101010101" pitchFamily="2" charset="-122"/>
                <a:ea typeface="华文仿宋" panose="02010600040101010101" pitchFamily="2" charset="-122"/>
              </a:rPr>
              <a:t>  </a:t>
            </a:r>
            <a:r>
              <a:rPr lang="en-US" altLang="zh-CN" b="1" dirty="0">
                <a:solidFill>
                  <a:srgbClr val="0000FF"/>
                </a:solidFill>
                <a:latin typeface="华文仿宋" panose="02010600040101010101" pitchFamily="2" charset="-122"/>
                <a:ea typeface="华文仿宋" panose="02010600040101010101" pitchFamily="2" charset="-122"/>
              </a:rPr>
              <a:t>E=(</a:t>
            </a:r>
            <a:r>
              <a:rPr lang="en-US" altLang="zh-CN" b="1" dirty="0">
                <a:solidFill>
                  <a:srgbClr val="990033"/>
                </a:solidFill>
                <a:latin typeface="华文仿宋" panose="02010600040101010101" pitchFamily="2" charset="-122"/>
                <a:ea typeface="华文仿宋" panose="02010600040101010101" pitchFamily="2" charset="-122"/>
              </a:rPr>
              <a:t>a</a:t>
            </a:r>
            <a:r>
              <a:rPr lang="en-US" altLang="zh-CN" b="1" dirty="0">
                <a:solidFill>
                  <a:srgbClr val="0000FF"/>
                </a:solidFill>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 </a:t>
            </a:r>
            <a:r>
              <a:rPr lang="en-US" altLang="zh-CN" b="1" dirty="0">
                <a:solidFill>
                  <a:srgbClr val="990033"/>
                </a:solidFill>
                <a:latin typeface="华文仿宋" panose="02010600040101010101" pitchFamily="2" charset="-122"/>
                <a:ea typeface="华文仿宋" panose="02010600040101010101" pitchFamily="2" charset="-122"/>
              </a:rPr>
              <a:t>(</a:t>
            </a:r>
            <a:r>
              <a:rPr lang="en-US" altLang="zh-CN" b="1" dirty="0">
                <a:solidFill>
                  <a:srgbClr val="9933FF"/>
                </a:solidFill>
                <a:latin typeface="华文仿宋" panose="02010600040101010101" pitchFamily="2" charset="-122"/>
                <a:ea typeface="华文仿宋" panose="02010600040101010101" pitchFamily="2" charset="-122"/>
              </a:rPr>
              <a:t>b</a:t>
            </a:r>
            <a:r>
              <a:rPr lang="en-US" altLang="zh-CN" b="1" dirty="0">
                <a:solidFill>
                  <a:srgbClr val="990033"/>
                </a:solidFill>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 </a:t>
            </a:r>
            <a:r>
              <a:rPr lang="en-US" altLang="zh-CN" b="1" dirty="0">
                <a:solidFill>
                  <a:srgbClr val="9933FF"/>
                </a:solidFill>
                <a:latin typeface="华文仿宋" panose="02010600040101010101" pitchFamily="2" charset="-122"/>
                <a:ea typeface="华文仿宋" panose="02010600040101010101" pitchFamily="2" charset="-122"/>
              </a:rPr>
              <a:t>c</a:t>
            </a:r>
            <a:r>
              <a:rPr lang="en-US" altLang="zh-CN" b="1" dirty="0">
                <a:solidFill>
                  <a:srgbClr val="990033"/>
                </a:solidFill>
                <a:latin typeface="华文仿宋" panose="02010600040101010101" pitchFamily="2" charset="-122"/>
                <a:ea typeface="华文仿宋" panose="02010600040101010101" pitchFamily="2" charset="-122"/>
              </a:rPr>
              <a:t>)</a:t>
            </a:r>
            <a:r>
              <a:rPr lang="en-US" altLang="zh-CN" b="1" dirty="0">
                <a:solidFill>
                  <a:srgbClr val="0000FF"/>
                </a:solidFill>
                <a:latin typeface="华文仿宋" panose="02010600040101010101" pitchFamily="2" charset="-122"/>
                <a:ea typeface="华文仿宋" panose="02010600040101010101" pitchFamily="2" charset="-122"/>
              </a:rPr>
              <a:t>)</a:t>
            </a:r>
            <a:endParaRPr lang="en-US" altLang="zh-CN" b="1" dirty="0">
              <a:latin typeface="华文仿宋" panose="02010600040101010101" pitchFamily="2" charset="-122"/>
              <a:ea typeface="华文仿宋" panose="02010600040101010101" pitchFamily="2" charset="-122"/>
            </a:endParaRPr>
          </a:p>
          <a:p>
            <a:pPr algn="l" eaLnBrk="1" hangingPunct="1">
              <a:lnSpc>
                <a:spcPct val="120000"/>
              </a:lnSpc>
            </a:pPr>
            <a:r>
              <a:rPr lang="en-US" altLang="zh-CN" b="1" dirty="0">
                <a:latin typeface="华文仿宋" panose="02010600040101010101" pitchFamily="2" charset="-122"/>
                <a:ea typeface="华文仿宋" panose="02010600040101010101" pitchFamily="2" charset="-122"/>
              </a:rPr>
              <a:t>   </a:t>
            </a:r>
            <a:r>
              <a:rPr lang="en-US" altLang="zh-CN" b="1" dirty="0" smtClean="0">
                <a:latin typeface="华文仿宋" panose="02010600040101010101" pitchFamily="2" charset="-122"/>
                <a:ea typeface="华文仿宋" panose="02010600040101010101" pitchFamily="2" charset="-122"/>
              </a:rPr>
              <a:t> </a:t>
            </a:r>
            <a:r>
              <a:rPr lang="en-US" altLang="zh-CN" b="1" dirty="0" smtClean="0">
                <a:solidFill>
                  <a:srgbClr val="0000FF"/>
                </a:solidFill>
                <a:latin typeface="华文仿宋" panose="02010600040101010101" pitchFamily="2" charset="-122"/>
                <a:ea typeface="华文仿宋" panose="02010600040101010101" pitchFamily="2" charset="-122"/>
              </a:rPr>
              <a:t>F</a:t>
            </a:r>
            <a:r>
              <a:rPr lang="en-US" altLang="zh-CN" b="1" dirty="0">
                <a:solidFill>
                  <a:srgbClr val="0000FF"/>
                </a:solidFill>
                <a:latin typeface="华文仿宋" panose="02010600040101010101" pitchFamily="2" charset="-122"/>
                <a:ea typeface="华文仿宋" panose="02010600040101010101" pitchFamily="2" charset="-122"/>
              </a:rPr>
              <a:t>=(</a:t>
            </a:r>
            <a:r>
              <a:rPr lang="en-US" altLang="zh-CN" b="1" dirty="0">
                <a:solidFill>
                  <a:srgbClr val="990033"/>
                </a:solidFill>
                <a:latin typeface="华文仿宋" panose="02010600040101010101" pitchFamily="2" charset="-122"/>
                <a:ea typeface="华文仿宋" panose="02010600040101010101" pitchFamily="2" charset="-122"/>
              </a:rPr>
              <a:t>d</a:t>
            </a:r>
            <a:r>
              <a:rPr lang="en-US" altLang="zh-CN" b="1" dirty="0">
                <a:solidFill>
                  <a:srgbClr val="0000FF"/>
                </a:solidFill>
                <a:latin typeface="华文仿宋" panose="02010600040101010101" pitchFamily="2" charset="-122"/>
                <a:ea typeface="华文仿宋" panose="02010600040101010101" pitchFamily="2" charset="-122"/>
              </a:rPr>
              <a:t>,</a:t>
            </a:r>
            <a:r>
              <a:rPr lang="en-US" altLang="zh-CN" b="1" dirty="0">
                <a:solidFill>
                  <a:srgbClr val="990033"/>
                </a:solidFill>
                <a:latin typeface="华文仿宋" panose="02010600040101010101" pitchFamily="2" charset="-122"/>
                <a:ea typeface="华文仿宋" panose="02010600040101010101" pitchFamily="2" charset="-122"/>
              </a:rPr>
              <a:t> (</a:t>
            </a:r>
            <a:r>
              <a:rPr lang="en-US" altLang="zh-CN" b="1" dirty="0">
                <a:solidFill>
                  <a:srgbClr val="9933FF"/>
                </a:solidFill>
                <a:latin typeface="华文仿宋" panose="02010600040101010101" pitchFamily="2" charset="-122"/>
                <a:ea typeface="华文仿宋" panose="02010600040101010101" pitchFamily="2" charset="-122"/>
              </a:rPr>
              <a:t>e</a:t>
            </a:r>
            <a:r>
              <a:rPr lang="en-US" altLang="zh-CN" b="1" dirty="0">
                <a:solidFill>
                  <a:srgbClr val="990033"/>
                </a:solidFill>
                <a:latin typeface="华文仿宋" panose="02010600040101010101" pitchFamily="2" charset="-122"/>
                <a:ea typeface="华文仿宋" panose="02010600040101010101" pitchFamily="2" charset="-122"/>
              </a:rPr>
              <a:t>)</a:t>
            </a:r>
            <a:r>
              <a:rPr lang="en-US" altLang="zh-CN" b="1" dirty="0">
                <a:solidFill>
                  <a:srgbClr val="0000FF"/>
                </a:solidFill>
                <a:latin typeface="华文仿宋" panose="02010600040101010101" pitchFamily="2" charset="-122"/>
                <a:ea typeface="华文仿宋" panose="02010600040101010101" pitchFamily="2" charset="-122"/>
              </a:rPr>
              <a:t>)</a:t>
            </a:r>
            <a:endParaRPr lang="en-US" altLang="zh-CN" b="1" dirty="0">
              <a:latin typeface="华文仿宋" panose="02010600040101010101" pitchFamily="2" charset="-122"/>
              <a:ea typeface="华文仿宋" panose="02010600040101010101" pitchFamily="2" charset="-122"/>
            </a:endParaRPr>
          </a:p>
        </p:txBody>
      </p:sp>
      <p:sp>
        <p:nvSpPr>
          <p:cNvPr id="187398" name="Text Box 6"/>
          <p:cNvSpPr txBox="1">
            <a:spLocks noChangeArrowheads="1"/>
          </p:cNvSpPr>
          <p:nvPr/>
        </p:nvSpPr>
        <p:spPr bwMode="auto">
          <a:xfrm>
            <a:off x="5265452" y="1486256"/>
            <a:ext cx="5020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FF0000"/>
                </a:solidFill>
                <a:latin typeface="华文仿宋" panose="02010600040101010101" pitchFamily="2" charset="-122"/>
                <a:ea typeface="华文仿宋" panose="02010600040101010101" pitchFamily="2" charset="-122"/>
              </a:rPr>
              <a:t>D</a:t>
            </a:r>
          </a:p>
        </p:txBody>
      </p:sp>
      <p:sp>
        <p:nvSpPr>
          <p:cNvPr id="187399" name="Text Box 7"/>
          <p:cNvSpPr txBox="1">
            <a:spLocks noChangeArrowheads="1"/>
          </p:cNvSpPr>
          <p:nvPr/>
        </p:nvSpPr>
        <p:spPr bwMode="auto">
          <a:xfrm>
            <a:off x="4024027" y="2476856"/>
            <a:ext cx="4539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00FF"/>
                </a:solidFill>
                <a:latin typeface="华文仿宋" panose="02010600040101010101" pitchFamily="2" charset="-122"/>
                <a:ea typeface="华文仿宋" panose="02010600040101010101" pitchFamily="2" charset="-122"/>
              </a:rPr>
              <a:t>E</a:t>
            </a:r>
            <a:endParaRPr lang="en-US" altLang="zh-CN" sz="3200">
              <a:latin typeface="华文仿宋" panose="02010600040101010101" pitchFamily="2" charset="-122"/>
              <a:ea typeface="华文仿宋" panose="02010600040101010101" pitchFamily="2" charset="-122"/>
            </a:endParaRPr>
          </a:p>
        </p:txBody>
      </p:sp>
      <p:sp>
        <p:nvSpPr>
          <p:cNvPr id="187400" name="Text Box 8"/>
          <p:cNvSpPr txBox="1">
            <a:spLocks noChangeArrowheads="1"/>
          </p:cNvSpPr>
          <p:nvPr/>
        </p:nvSpPr>
        <p:spPr bwMode="auto">
          <a:xfrm>
            <a:off x="6805327" y="2476856"/>
            <a:ext cx="4154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00FF"/>
                </a:solidFill>
                <a:latin typeface="华文仿宋" panose="02010600040101010101" pitchFamily="2" charset="-122"/>
                <a:ea typeface="华文仿宋" panose="02010600040101010101" pitchFamily="2" charset="-122"/>
              </a:rPr>
              <a:t>F</a:t>
            </a:r>
            <a:endParaRPr lang="en-US" altLang="zh-CN" sz="3200">
              <a:latin typeface="华文仿宋" panose="02010600040101010101" pitchFamily="2" charset="-122"/>
              <a:ea typeface="华文仿宋" panose="02010600040101010101" pitchFamily="2" charset="-122"/>
            </a:endParaRPr>
          </a:p>
        </p:txBody>
      </p:sp>
      <p:sp>
        <p:nvSpPr>
          <p:cNvPr id="187401" name="Text Box 9"/>
          <p:cNvSpPr txBox="1">
            <a:spLocks noChangeArrowheads="1"/>
          </p:cNvSpPr>
          <p:nvPr/>
        </p:nvSpPr>
        <p:spPr bwMode="auto">
          <a:xfrm>
            <a:off x="3109627" y="3162656"/>
            <a:ext cx="3513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990033"/>
                </a:solidFill>
                <a:latin typeface="华文仿宋" panose="02010600040101010101" pitchFamily="2" charset="-122"/>
                <a:ea typeface="华文仿宋" panose="02010600040101010101" pitchFamily="2" charset="-122"/>
              </a:rPr>
              <a:t>a</a:t>
            </a:r>
            <a:endParaRPr lang="en-US" altLang="zh-CN" sz="3200">
              <a:latin typeface="华文仿宋" panose="02010600040101010101" pitchFamily="2" charset="-122"/>
              <a:ea typeface="华文仿宋" panose="02010600040101010101" pitchFamily="2" charset="-122"/>
            </a:endParaRPr>
          </a:p>
        </p:txBody>
      </p:sp>
      <p:sp>
        <p:nvSpPr>
          <p:cNvPr id="187402" name="Text Box 10"/>
          <p:cNvSpPr txBox="1">
            <a:spLocks noChangeArrowheads="1"/>
          </p:cNvSpPr>
          <p:nvPr/>
        </p:nvSpPr>
        <p:spPr bwMode="auto">
          <a:xfrm>
            <a:off x="4950230" y="3289880"/>
            <a:ext cx="6303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dirty="0">
                <a:solidFill>
                  <a:srgbClr val="990033"/>
                </a:solidFill>
                <a:latin typeface="华文仿宋" panose="02010600040101010101" pitchFamily="2" charset="-122"/>
                <a:ea typeface="华文仿宋" panose="02010600040101010101" pitchFamily="2" charset="-122"/>
              </a:rPr>
              <a:t>(  )</a:t>
            </a:r>
            <a:endParaRPr lang="en-US" altLang="zh-CN" sz="3200" dirty="0">
              <a:latin typeface="华文仿宋" panose="02010600040101010101" pitchFamily="2" charset="-122"/>
              <a:ea typeface="华文仿宋" panose="02010600040101010101" pitchFamily="2" charset="-122"/>
            </a:endParaRPr>
          </a:p>
        </p:txBody>
      </p:sp>
      <p:sp>
        <p:nvSpPr>
          <p:cNvPr id="187403" name="Text Box 11"/>
          <p:cNvSpPr txBox="1">
            <a:spLocks noChangeArrowheads="1"/>
          </p:cNvSpPr>
          <p:nvPr/>
        </p:nvSpPr>
        <p:spPr bwMode="auto">
          <a:xfrm>
            <a:off x="5913152" y="3162656"/>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990033"/>
                </a:solidFill>
                <a:latin typeface="华文仿宋" panose="02010600040101010101" pitchFamily="2" charset="-122"/>
                <a:ea typeface="华文仿宋" panose="02010600040101010101" pitchFamily="2" charset="-122"/>
              </a:rPr>
              <a:t>d</a:t>
            </a:r>
            <a:endParaRPr lang="en-US" altLang="zh-CN" sz="3200">
              <a:latin typeface="华文仿宋" panose="02010600040101010101" pitchFamily="2" charset="-122"/>
              <a:ea typeface="华文仿宋" panose="02010600040101010101" pitchFamily="2" charset="-122"/>
            </a:endParaRPr>
          </a:p>
        </p:txBody>
      </p:sp>
      <p:sp>
        <p:nvSpPr>
          <p:cNvPr id="187404" name="Text Box 12"/>
          <p:cNvSpPr txBox="1">
            <a:spLocks noChangeArrowheads="1"/>
          </p:cNvSpPr>
          <p:nvPr/>
        </p:nvSpPr>
        <p:spPr bwMode="auto">
          <a:xfrm>
            <a:off x="7605427" y="3289218"/>
            <a:ext cx="6303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rgbClr val="990033"/>
                </a:solidFill>
                <a:latin typeface="华文仿宋" panose="02010600040101010101" pitchFamily="2" charset="-122"/>
                <a:ea typeface="华文仿宋" panose="02010600040101010101" pitchFamily="2" charset="-122"/>
              </a:rPr>
              <a:t>(  )</a:t>
            </a:r>
            <a:endParaRPr lang="en-US" altLang="zh-CN" sz="3200">
              <a:latin typeface="华文仿宋" panose="02010600040101010101" pitchFamily="2" charset="-122"/>
              <a:ea typeface="华文仿宋" panose="02010600040101010101" pitchFamily="2" charset="-122"/>
            </a:endParaRPr>
          </a:p>
        </p:txBody>
      </p:sp>
      <p:sp>
        <p:nvSpPr>
          <p:cNvPr id="187405" name="Text Box 13"/>
          <p:cNvSpPr txBox="1">
            <a:spLocks noChangeArrowheads="1"/>
          </p:cNvSpPr>
          <p:nvPr/>
        </p:nvSpPr>
        <p:spPr bwMode="auto">
          <a:xfrm>
            <a:off x="4481227" y="4305656"/>
            <a:ext cx="3946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9933FF"/>
                </a:solidFill>
                <a:latin typeface="华文仿宋" panose="02010600040101010101" pitchFamily="2" charset="-122"/>
                <a:ea typeface="华文仿宋" panose="02010600040101010101" pitchFamily="2" charset="-122"/>
              </a:rPr>
              <a:t>b</a:t>
            </a:r>
            <a:endParaRPr lang="en-US" altLang="zh-CN" sz="3200">
              <a:latin typeface="华文仿宋" panose="02010600040101010101" pitchFamily="2" charset="-122"/>
              <a:ea typeface="华文仿宋" panose="02010600040101010101" pitchFamily="2" charset="-122"/>
            </a:endParaRPr>
          </a:p>
        </p:txBody>
      </p:sp>
      <p:sp>
        <p:nvSpPr>
          <p:cNvPr id="187406" name="Text Box 14"/>
          <p:cNvSpPr txBox="1">
            <a:spLocks noChangeArrowheads="1"/>
          </p:cNvSpPr>
          <p:nvPr/>
        </p:nvSpPr>
        <p:spPr bwMode="auto">
          <a:xfrm>
            <a:off x="7707027" y="4229456"/>
            <a:ext cx="356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9933FF"/>
                </a:solidFill>
                <a:latin typeface="华文仿宋" panose="02010600040101010101" pitchFamily="2" charset="-122"/>
                <a:ea typeface="华文仿宋" panose="02010600040101010101" pitchFamily="2" charset="-122"/>
              </a:rPr>
              <a:t>e</a:t>
            </a:r>
            <a:endParaRPr lang="en-US" altLang="zh-CN" sz="3200">
              <a:latin typeface="华文仿宋" panose="02010600040101010101" pitchFamily="2" charset="-122"/>
              <a:ea typeface="华文仿宋" panose="02010600040101010101" pitchFamily="2" charset="-122"/>
            </a:endParaRPr>
          </a:p>
        </p:txBody>
      </p:sp>
      <p:sp>
        <p:nvSpPr>
          <p:cNvPr id="187407" name="Line 15"/>
          <p:cNvSpPr>
            <a:spLocks noChangeShapeType="1"/>
          </p:cNvSpPr>
          <p:nvPr/>
        </p:nvSpPr>
        <p:spPr bwMode="auto">
          <a:xfrm flipH="1">
            <a:off x="4481227" y="2095856"/>
            <a:ext cx="8382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08" name="Line 16"/>
          <p:cNvSpPr>
            <a:spLocks noChangeShapeType="1"/>
          </p:cNvSpPr>
          <p:nvPr/>
        </p:nvSpPr>
        <p:spPr bwMode="auto">
          <a:xfrm>
            <a:off x="5776627" y="2095856"/>
            <a:ext cx="10668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09" name="Line 17"/>
          <p:cNvSpPr>
            <a:spLocks noChangeShapeType="1"/>
          </p:cNvSpPr>
          <p:nvPr/>
        </p:nvSpPr>
        <p:spPr bwMode="auto">
          <a:xfrm flipH="1">
            <a:off x="3414427" y="3010256"/>
            <a:ext cx="6858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0" name="Line 18"/>
          <p:cNvSpPr>
            <a:spLocks noChangeShapeType="1"/>
          </p:cNvSpPr>
          <p:nvPr/>
        </p:nvSpPr>
        <p:spPr bwMode="auto">
          <a:xfrm>
            <a:off x="4557427" y="3086456"/>
            <a:ext cx="6858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1" name="Line 19"/>
          <p:cNvSpPr>
            <a:spLocks noChangeShapeType="1"/>
          </p:cNvSpPr>
          <p:nvPr/>
        </p:nvSpPr>
        <p:spPr bwMode="auto">
          <a:xfrm flipH="1">
            <a:off x="4709827" y="3924656"/>
            <a:ext cx="4572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2" name="Line 20"/>
          <p:cNvSpPr>
            <a:spLocks noChangeShapeType="1"/>
          </p:cNvSpPr>
          <p:nvPr/>
        </p:nvSpPr>
        <p:spPr bwMode="auto">
          <a:xfrm>
            <a:off x="5319427" y="3924656"/>
            <a:ext cx="4572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3" name="Line 21"/>
          <p:cNvSpPr>
            <a:spLocks noChangeShapeType="1"/>
          </p:cNvSpPr>
          <p:nvPr/>
        </p:nvSpPr>
        <p:spPr bwMode="auto">
          <a:xfrm flipH="1">
            <a:off x="6310027" y="3086456"/>
            <a:ext cx="5334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4" name="Line 22"/>
          <p:cNvSpPr>
            <a:spLocks noChangeShapeType="1"/>
          </p:cNvSpPr>
          <p:nvPr/>
        </p:nvSpPr>
        <p:spPr bwMode="auto">
          <a:xfrm>
            <a:off x="7300627" y="3010256"/>
            <a:ext cx="60960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5" name="Line 23"/>
          <p:cNvSpPr>
            <a:spLocks noChangeShapeType="1"/>
          </p:cNvSpPr>
          <p:nvPr/>
        </p:nvSpPr>
        <p:spPr bwMode="auto">
          <a:xfrm>
            <a:off x="7910227" y="3848456"/>
            <a:ext cx="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050">
              <a:latin typeface="华文仿宋" panose="02010600040101010101" pitchFamily="2" charset="-122"/>
              <a:ea typeface="华文仿宋" panose="02010600040101010101" pitchFamily="2" charset="-122"/>
            </a:endParaRPr>
          </a:p>
        </p:txBody>
      </p:sp>
      <p:sp>
        <p:nvSpPr>
          <p:cNvPr id="187416" name="Text Box 24"/>
          <p:cNvSpPr txBox="1">
            <a:spLocks noChangeArrowheads="1"/>
          </p:cNvSpPr>
          <p:nvPr/>
        </p:nvSpPr>
        <p:spPr bwMode="auto">
          <a:xfrm>
            <a:off x="5652802" y="4305656"/>
            <a:ext cx="356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9933FF"/>
                </a:solidFill>
                <a:latin typeface="华文仿宋" panose="02010600040101010101" pitchFamily="2" charset="-122"/>
                <a:ea typeface="华文仿宋" panose="02010600040101010101" pitchFamily="2" charset="-122"/>
              </a:rPr>
              <a:t>c</a:t>
            </a:r>
            <a:endParaRPr lang="en-US" altLang="zh-CN" sz="320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30811962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additive="base">
                                        <p:cTn id="7" dur="500" fill="hold"/>
                                        <p:tgtEl>
                                          <p:spTgt spid="187394"/>
                                        </p:tgtEl>
                                        <p:attrNameLst>
                                          <p:attrName>ppt_x</p:attrName>
                                        </p:attrNameLst>
                                      </p:cBhvr>
                                      <p:tavLst>
                                        <p:tav tm="0">
                                          <p:val>
                                            <p:strVal val="#ppt_x"/>
                                          </p:val>
                                        </p:tav>
                                        <p:tav tm="100000">
                                          <p:val>
                                            <p:strVal val="#ppt_x"/>
                                          </p:val>
                                        </p:tav>
                                      </p:tavLst>
                                    </p:anim>
                                    <p:anim calcmode="lin" valueType="num">
                                      <p:cBhvr additive="base">
                                        <p:cTn id="8" dur="500" fill="hold"/>
                                        <p:tgtEl>
                                          <p:spTgt spid="1873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7396"/>
                                        </p:tgtEl>
                                        <p:attrNameLst>
                                          <p:attrName>style.visibility</p:attrName>
                                        </p:attrNameLst>
                                      </p:cBhvr>
                                      <p:to>
                                        <p:strVal val="visible"/>
                                      </p:to>
                                    </p:set>
                                    <p:animEffect transition="in" filter="wipe(left)">
                                      <p:cBhvr>
                                        <p:cTn id="12" dur="500"/>
                                        <p:tgtEl>
                                          <p:spTgt spid="187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7397"/>
                                        </p:tgtEl>
                                        <p:attrNameLst>
                                          <p:attrName>style.visibility</p:attrName>
                                        </p:attrNameLst>
                                      </p:cBhvr>
                                      <p:to>
                                        <p:strVal val="visible"/>
                                      </p:to>
                                    </p:set>
                                    <p:animEffect transition="in" filter="strips(downRight)">
                                      <p:cBhvr>
                                        <p:cTn id="17" dur="500"/>
                                        <p:tgtEl>
                                          <p:spTgt spid="187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7398"/>
                                        </p:tgtEl>
                                        <p:attrNameLst>
                                          <p:attrName>style.visibility</p:attrName>
                                        </p:attrNameLst>
                                      </p:cBhvr>
                                      <p:to>
                                        <p:strVal val="visible"/>
                                      </p:to>
                                    </p:set>
                                    <p:animEffect transition="in" filter="wipe(up)">
                                      <p:cBhvr>
                                        <p:cTn id="22" dur="500"/>
                                        <p:tgtEl>
                                          <p:spTgt spid="187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7407"/>
                                        </p:tgtEl>
                                        <p:attrNameLst>
                                          <p:attrName>style.visibility</p:attrName>
                                        </p:attrNameLst>
                                      </p:cBhvr>
                                      <p:to>
                                        <p:strVal val="visible"/>
                                      </p:to>
                                    </p:set>
                                    <p:animEffect transition="in" filter="wipe(up)">
                                      <p:cBhvr>
                                        <p:cTn id="27" dur="500"/>
                                        <p:tgtEl>
                                          <p:spTgt spid="187407"/>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87399"/>
                                        </p:tgtEl>
                                        <p:attrNameLst>
                                          <p:attrName>style.visibility</p:attrName>
                                        </p:attrNameLst>
                                      </p:cBhvr>
                                      <p:to>
                                        <p:strVal val="visible"/>
                                      </p:to>
                                    </p:set>
                                    <p:animEffect transition="in" filter="wipe(up)">
                                      <p:cBhvr>
                                        <p:cTn id="31" dur="500"/>
                                        <p:tgtEl>
                                          <p:spTgt spid="187399"/>
                                        </p:tgtEl>
                                      </p:cBhvr>
                                    </p:animEffect>
                                  </p:childTnLst>
                                </p:cTn>
                              </p:par>
                            </p:childTnLst>
                          </p:cTn>
                        </p:par>
                        <p:par>
                          <p:cTn id="32" fill="hold" nodeType="afterGroup">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187408"/>
                                        </p:tgtEl>
                                        <p:attrNameLst>
                                          <p:attrName>style.visibility</p:attrName>
                                        </p:attrNameLst>
                                      </p:cBhvr>
                                      <p:to>
                                        <p:strVal val="visible"/>
                                      </p:to>
                                    </p:set>
                                    <p:animEffect transition="in" filter="wipe(up)">
                                      <p:cBhvr>
                                        <p:cTn id="35" dur="500"/>
                                        <p:tgtEl>
                                          <p:spTgt spid="187408"/>
                                        </p:tgtEl>
                                      </p:cBhvr>
                                    </p:animEffect>
                                  </p:childTnLst>
                                </p:cTn>
                              </p:par>
                            </p:childTnLst>
                          </p:cTn>
                        </p:par>
                        <p:par>
                          <p:cTn id="36" fill="hold" nodeType="afterGroup">
                            <p:stCondLst>
                              <p:cond delay="1500"/>
                            </p:stCondLst>
                            <p:childTnLst>
                              <p:par>
                                <p:cTn id="37" presetID="22" presetClass="entr" presetSubtype="1" fill="hold" grpId="0" nodeType="afterEffect">
                                  <p:stCondLst>
                                    <p:cond delay="0"/>
                                  </p:stCondLst>
                                  <p:childTnLst>
                                    <p:set>
                                      <p:cBhvr>
                                        <p:cTn id="38" dur="1" fill="hold">
                                          <p:stCondLst>
                                            <p:cond delay="0"/>
                                          </p:stCondLst>
                                        </p:cTn>
                                        <p:tgtEl>
                                          <p:spTgt spid="187400"/>
                                        </p:tgtEl>
                                        <p:attrNameLst>
                                          <p:attrName>style.visibility</p:attrName>
                                        </p:attrNameLst>
                                      </p:cBhvr>
                                      <p:to>
                                        <p:strVal val="visible"/>
                                      </p:to>
                                    </p:set>
                                    <p:animEffect transition="in" filter="wipe(up)">
                                      <p:cBhvr>
                                        <p:cTn id="39" dur="500"/>
                                        <p:tgtEl>
                                          <p:spTgt spid="18740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87409"/>
                                        </p:tgtEl>
                                        <p:attrNameLst>
                                          <p:attrName>style.visibility</p:attrName>
                                        </p:attrNameLst>
                                      </p:cBhvr>
                                      <p:to>
                                        <p:strVal val="visible"/>
                                      </p:to>
                                    </p:set>
                                    <p:animEffect transition="in" filter="wipe(up)">
                                      <p:cBhvr>
                                        <p:cTn id="44" dur="500"/>
                                        <p:tgtEl>
                                          <p:spTgt spid="187409"/>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87401"/>
                                        </p:tgtEl>
                                        <p:attrNameLst>
                                          <p:attrName>style.visibility</p:attrName>
                                        </p:attrNameLst>
                                      </p:cBhvr>
                                      <p:to>
                                        <p:strVal val="visible"/>
                                      </p:to>
                                    </p:set>
                                    <p:animEffect transition="in" filter="wipe(up)">
                                      <p:cBhvr>
                                        <p:cTn id="48" dur="500"/>
                                        <p:tgtEl>
                                          <p:spTgt spid="187401"/>
                                        </p:tgtEl>
                                      </p:cBhvr>
                                    </p:animEffect>
                                  </p:childTnLst>
                                </p:cTn>
                              </p:par>
                            </p:childTnLst>
                          </p:cTn>
                        </p:par>
                        <p:par>
                          <p:cTn id="49" fill="hold" nodeType="afterGroup">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87410"/>
                                        </p:tgtEl>
                                        <p:attrNameLst>
                                          <p:attrName>style.visibility</p:attrName>
                                        </p:attrNameLst>
                                      </p:cBhvr>
                                      <p:to>
                                        <p:strVal val="visible"/>
                                      </p:to>
                                    </p:set>
                                    <p:animEffect transition="in" filter="wipe(up)">
                                      <p:cBhvr>
                                        <p:cTn id="52" dur="500"/>
                                        <p:tgtEl>
                                          <p:spTgt spid="187410"/>
                                        </p:tgtEl>
                                      </p:cBhvr>
                                    </p:animEffect>
                                  </p:childTnLst>
                                </p:cTn>
                              </p:par>
                            </p:childTnLst>
                          </p:cTn>
                        </p:par>
                        <p:par>
                          <p:cTn id="53" fill="hold" nodeType="afterGroup">
                            <p:stCondLst>
                              <p:cond delay="1500"/>
                            </p:stCondLst>
                            <p:childTnLst>
                              <p:par>
                                <p:cTn id="54" presetID="22" presetClass="entr" presetSubtype="1" fill="hold" grpId="0" nodeType="afterEffect">
                                  <p:stCondLst>
                                    <p:cond delay="0"/>
                                  </p:stCondLst>
                                  <p:childTnLst>
                                    <p:set>
                                      <p:cBhvr>
                                        <p:cTn id="55" dur="1" fill="hold">
                                          <p:stCondLst>
                                            <p:cond delay="0"/>
                                          </p:stCondLst>
                                        </p:cTn>
                                        <p:tgtEl>
                                          <p:spTgt spid="187402"/>
                                        </p:tgtEl>
                                        <p:attrNameLst>
                                          <p:attrName>style.visibility</p:attrName>
                                        </p:attrNameLst>
                                      </p:cBhvr>
                                      <p:to>
                                        <p:strVal val="visible"/>
                                      </p:to>
                                    </p:set>
                                    <p:animEffect transition="in" filter="wipe(up)">
                                      <p:cBhvr>
                                        <p:cTn id="56" dur="500"/>
                                        <p:tgtEl>
                                          <p:spTgt spid="18740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7411"/>
                                        </p:tgtEl>
                                        <p:attrNameLst>
                                          <p:attrName>style.visibility</p:attrName>
                                        </p:attrNameLst>
                                      </p:cBhvr>
                                      <p:to>
                                        <p:strVal val="visible"/>
                                      </p:to>
                                    </p:set>
                                    <p:animEffect transition="in" filter="wipe(up)">
                                      <p:cBhvr>
                                        <p:cTn id="61" dur="500"/>
                                        <p:tgtEl>
                                          <p:spTgt spid="187411"/>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87405"/>
                                        </p:tgtEl>
                                        <p:attrNameLst>
                                          <p:attrName>style.visibility</p:attrName>
                                        </p:attrNameLst>
                                      </p:cBhvr>
                                      <p:to>
                                        <p:strVal val="visible"/>
                                      </p:to>
                                    </p:set>
                                    <p:animEffect transition="in" filter="wipe(up)">
                                      <p:cBhvr>
                                        <p:cTn id="65" dur="500"/>
                                        <p:tgtEl>
                                          <p:spTgt spid="187405"/>
                                        </p:tgtEl>
                                      </p:cBhvr>
                                    </p:animEffect>
                                  </p:childTnLst>
                                </p:cTn>
                              </p:par>
                            </p:childTnLst>
                          </p:cTn>
                        </p:par>
                        <p:par>
                          <p:cTn id="66" fill="hold" nodeType="afterGroup">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87412"/>
                                        </p:tgtEl>
                                        <p:attrNameLst>
                                          <p:attrName>style.visibility</p:attrName>
                                        </p:attrNameLst>
                                      </p:cBhvr>
                                      <p:to>
                                        <p:strVal val="visible"/>
                                      </p:to>
                                    </p:set>
                                    <p:animEffect transition="in" filter="wipe(up)">
                                      <p:cBhvr>
                                        <p:cTn id="69" dur="500"/>
                                        <p:tgtEl>
                                          <p:spTgt spid="187412"/>
                                        </p:tgtEl>
                                      </p:cBhvr>
                                    </p:animEffect>
                                  </p:childTnLst>
                                </p:cTn>
                              </p:par>
                            </p:childTnLst>
                          </p:cTn>
                        </p:par>
                        <p:par>
                          <p:cTn id="70" fill="hold" nodeType="afterGroup">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187416"/>
                                        </p:tgtEl>
                                        <p:attrNameLst>
                                          <p:attrName>style.visibility</p:attrName>
                                        </p:attrNameLst>
                                      </p:cBhvr>
                                      <p:to>
                                        <p:strVal val="visible"/>
                                      </p:to>
                                    </p:set>
                                    <p:animEffect transition="in" filter="wipe(up)">
                                      <p:cBhvr>
                                        <p:cTn id="73" dur="500"/>
                                        <p:tgtEl>
                                          <p:spTgt spid="18741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87413"/>
                                        </p:tgtEl>
                                        <p:attrNameLst>
                                          <p:attrName>style.visibility</p:attrName>
                                        </p:attrNameLst>
                                      </p:cBhvr>
                                      <p:to>
                                        <p:strVal val="visible"/>
                                      </p:to>
                                    </p:set>
                                    <p:animEffect transition="in" filter="wipe(up)">
                                      <p:cBhvr>
                                        <p:cTn id="78" dur="500"/>
                                        <p:tgtEl>
                                          <p:spTgt spid="187413"/>
                                        </p:tgtEl>
                                      </p:cBhvr>
                                    </p:animEffect>
                                  </p:child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87403"/>
                                        </p:tgtEl>
                                        <p:attrNameLst>
                                          <p:attrName>style.visibility</p:attrName>
                                        </p:attrNameLst>
                                      </p:cBhvr>
                                      <p:to>
                                        <p:strVal val="visible"/>
                                      </p:to>
                                    </p:set>
                                    <p:animEffect transition="in" filter="wipe(up)">
                                      <p:cBhvr>
                                        <p:cTn id="82" dur="500"/>
                                        <p:tgtEl>
                                          <p:spTgt spid="187403"/>
                                        </p:tgtEl>
                                      </p:cBhvr>
                                    </p:animEffect>
                                  </p:childTnLst>
                                </p:cTn>
                              </p:par>
                            </p:childTnLst>
                          </p:cTn>
                        </p:par>
                        <p:par>
                          <p:cTn id="83" fill="hold" nodeType="afterGroup">
                            <p:stCondLst>
                              <p:cond delay="1000"/>
                            </p:stCondLst>
                            <p:childTnLst>
                              <p:par>
                                <p:cTn id="84" presetID="22" presetClass="entr" presetSubtype="1" fill="hold" grpId="0" nodeType="afterEffect">
                                  <p:stCondLst>
                                    <p:cond delay="0"/>
                                  </p:stCondLst>
                                  <p:childTnLst>
                                    <p:set>
                                      <p:cBhvr>
                                        <p:cTn id="85" dur="1" fill="hold">
                                          <p:stCondLst>
                                            <p:cond delay="0"/>
                                          </p:stCondLst>
                                        </p:cTn>
                                        <p:tgtEl>
                                          <p:spTgt spid="187414"/>
                                        </p:tgtEl>
                                        <p:attrNameLst>
                                          <p:attrName>style.visibility</p:attrName>
                                        </p:attrNameLst>
                                      </p:cBhvr>
                                      <p:to>
                                        <p:strVal val="visible"/>
                                      </p:to>
                                    </p:set>
                                    <p:animEffect transition="in" filter="wipe(up)">
                                      <p:cBhvr>
                                        <p:cTn id="86" dur="500"/>
                                        <p:tgtEl>
                                          <p:spTgt spid="187414"/>
                                        </p:tgtEl>
                                      </p:cBhvr>
                                    </p:animEffect>
                                  </p:childTnLst>
                                </p:cTn>
                              </p:par>
                            </p:childTnLst>
                          </p:cTn>
                        </p:par>
                        <p:par>
                          <p:cTn id="87" fill="hold" nodeType="afterGroup">
                            <p:stCondLst>
                              <p:cond delay="1500"/>
                            </p:stCondLst>
                            <p:childTnLst>
                              <p:par>
                                <p:cTn id="88" presetID="22" presetClass="entr" presetSubtype="1" fill="hold" grpId="0" nodeType="afterEffect">
                                  <p:stCondLst>
                                    <p:cond delay="0"/>
                                  </p:stCondLst>
                                  <p:childTnLst>
                                    <p:set>
                                      <p:cBhvr>
                                        <p:cTn id="89" dur="1" fill="hold">
                                          <p:stCondLst>
                                            <p:cond delay="0"/>
                                          </p:stCondLst>
                                        </p:cTn>
                                        <p:tgtEl>
                                          <p:spTgt spid="187404"/>
                                        </p:tgtEl>
                                        <p:attrNameLst>
                                          <p:attrName>style.visibility</p:attrName>
                                        </p:attrNameLst>
                                      </p:cBhvr>
                                      <p:to>
                                        <p:strVal val="visible"/>
                                      </p:to>
                                    </p:set>
                                    <p:animEffect transition="in" filter="wipe(up)">
                                      <p:cBhvr>
                                        <p:cTn id="90" dur="500"/>
                                        <p:tgtEl>
                                          <p:spTgt spid="18740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87415"/>
                                        </p:tgtEl>
                                        <p:attrNameLst>
                                          <p:attrName>style.visibility</p:attrName>
                                        </p:attrNameLst>
                                      </p:cBhvr>
                                      <p:to>
                                        <p:strVal val="visible"/>
                                      </p:to>
                                    </p:set>
                                    <p:animEffect transition="in" filter="wipe(up)">
                                      <p:cBhvr>
                                        <p:cTn id="95" dur="500"/>
                                        <p:tgtEl>
                                          <p:spTgt spid="187415"/>
                                        </p:tgtEl>
                                      </p:cBhvr>
                                    </p:animEffect>
                                  </p:childTnLst>
                                </p:cTn>
                              </p:par>
                            </p:childTnLst>
                          </p:cTn>
                        </p:par>
                        <p:par>
                          <p:cTn id="96" fill="hold" nodeType="afterGroup">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187406"/>
                                        </p:tgtEl>
                                        <p:attrNameLst>
                                          <p:attrName>style.visibility</p:attrName>
                                        </p:attrNameLst>
                                      </p:cBhvr>
                                      <p:to>
                                        <p:strVal val="visible"/>
                                      </p:to>
                                    </p:set>
                                    <p:animEffect transition="in" filter="wipe(up)">
                                      <p:cBhvr>
                                        <p:cTn id="99" dur="500"/>
                                        <p:tgtEl>
                                          <p:spTgt spid="18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6" grpId="0" autoUpdateAnimBg="0"/>
      <p:bldP spid="187397" grpId="0" autoUpdateAnimBg="0"/>
      <p:bldP spid="187398" grpId="0" autoUpdateAnimBg="0"/>
      <p:bldP spid="187399" grpId="0" autoUpdateAnimBg="0"/>
      <p:bldP spid="187400" grpId="0" autoUpdateAnimBg="0"/>
      <p:bldP spid="187401" grpId="0" autoUpdateAnimBg="0"/>
      <p:bldP spid="187402" grpId="0" autoUpdateAnimBg="0"/>
      <p:bldP spid="187403" grpId="0" autoUpdateAnimBg="0"/>
      <p:bldP spid="187404" grpId="0" autoUpdateAnimBg="0"/>
      <p:bldP spid="187405" grpId="0" autoUpdateAnimBg="0"/>
      <p:bldP spid="187406" grpId="0" autoUpdateAnimBg="0"/>
      <p:bldP spid="187407" grpId="0" animBg="1"/>
      <p:bldP spid="187408" grpId="0" animBg="1"/>
      <p:bldP spid="187409" grpId="0" animBg="1"/>
      <p:bldP spid="187410" grpId="0" animBg="1"/>
      <p:bldP spid="187411" grpId="0" animBg="1"/>
      <p:bldP spid="187412" grpId="0" animBg="1"/>
      <p:bldP spid="187413" grpId="0" animBg="1"/>
      <p:bldP spid="187414" grpId="0" animBg="1"/>
      <p:bldP spid="187415" grpId="0" animBg="1"/>
      <p:bldP spid="18741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379206" y="233095"/>
            <a:ext cx="8551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eaLnBrk="1" hangingPunct="1">
              <a:defRPr kumimoji="1" sz="2800" b="1">
                <a:latin typeface="华文仿宋" panose="02010600040101010101" pitchFamily="2" charset="-122"/>
                <a:ea typeface="华文仿宋" panose="02010600040101010101" pitchFamily="2" charset="-122"/>
              </a:defRPr>
            </a:lvl1pPr>
            <a:lvl2pPr marL="742950" indent="-285750" eaLnBrk="0" hangingPunct="0">
              <a:defRPr kumimoji="1" sz="2400">
                <a:latin typeface="Times New Roman" panose="02020603050405020304" pitchFamily="18" charset="0"/>
                <a:ea typeface="宋体" panose="02010600030101010101" pitchFamily="2" charset="-122"/>
              </a:defRPr>
            </a:lvl2pPr>
            <a:lvl3pPr marL="1143000" indent="-228600" eaLnBrk="0" hangingPunct="0">
              <a:defRPr kumimoji="1" sz="2400">
                <a:latin typeface="Times New Roman" panose="02020603050405020304" pitchFamily="18" charset="0"/>
                <a:ea typeface="宋体" panose="02010600030101010101" pitchFamily="2" charset="-122"/>
              </a:defRPr>
            </a:lvl3pPr>
            <a:lvl4pPr marL="1600200" indent="-228600" eaLnBrk="0" hangingPunct="0">
              <a:defRPr kumimoji="1" sz="2400">
                <a:latin typeface="Times New Roman" panose="02020603050405020304" pitchFamily="18" charset="0"/>
                <a:ea typeface="宋体" panose="02010600030101010101" pitchFamily="2" charset="-122"/>
              </a:defRPr>
            </a:lvl4pPr>
            <a:lvl5pPr marL="2057400" indent="-228600" eaLnBrk="0" hangingPunct="0">
              <a:defRPr kumimoji="1"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anose="02010600030101010101" pitchFamily="2" charset="-122"/>
              </a:defRPr>
            </a:lvl9pPr>
          </a:lstStyle>
          <a:p>
            <a:r>
              <a:rPr lang="zh-CN" altLang="en-US" dirty="0"/>
              <a:t>广义表 </a:t>
            </a:r>
            <a:r>
              <a:rPr lang="en-US" altLang="zh-CN" dirty="0"/>
              <a:t>LS = ( </a:t>
            </a:r>
            <a:r>
              <a:rPr lang="en-US" altLang="zh-CN" dirty="0">
                <a:sym typeface="Symbol" panose="05050102010706020507" pitchFamily="18" charset="2"/>
              </a:rPr>
              <a:t></a:t>
            </a:r>
            <a:r>
              <a:rPr lang="en-US" altLang="zh-CN" dirty="0"/>
              <a:t>1, </a:t>
            </a:r>
            <a:r>
              <a:rPr lang="en-US" altLang="zh-CN" dirty="0">
                <a:sym typeface="Symbol" panose="05050102010706020507" pitchFamily="18" charset="2"/>
              </a:rPr>
              <a:t></a:t>
            </a:r>
            <a:r>
              <a:rPr lang="en-US" altLang="zh-CN" dirty="0"/>
              <a:t>2, …, </a:t>
            </a:r>
            <a:r>
              <a:rPr lang="en-US" altLang="zh-CN" dirty="0">
                <a:sym typeface="Symbol" panose="05050102010706020507" pitchFamily="18" charset="2"/>
              </a:rPr>
              <a:t></a:t>
            </a:r>
            <a:r>
              <a:rPr lang="en-US" altLang="zh-CN" dirty="0"/>
              <a:t>n )</a:t>
            </a:r>
            <a:r>
              <a:rPr lang="zh-CN" altLang="en-US" dirty="0"/>
              <a:t>的结构特点</a:t>
            </a:r>
            <a:r>
              <a:rPr lang="en-US" altLang="zh-CN" dirty="0"/>
              <a:t>:</a:t>
            </a:r>
          </a:p>
        </p:txBody>
      </p:sp>
      <p:sp>
        <p:nvSpPr>
          <p:cNvPr id="237571" name="Text Box 3"/>
          <p:cNvSpPr txBox="1">
            <a:spLocks noChangeArrowheads="1"/>
          </p:cNvSpPr>
          <p:nvPr/>
        </p:nvSpPr>
        <p:spPr bwMode="auto">
          <a:xfrm>
            <a:off x="688975" y="1028700"/>
            <a:ext cx="8070464" cy="468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ts val="4000"/>
              </a:lnSpc>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广义</a:t>
            </a:r>
            <a:r>
              <a:rPr lang="zh-CN" altLang="en-US" b="1" dirty="0">
                <a:latin typeface="华文仿宋" panose="02010600040101010101" pitchFamily="2" charset="-122"/>
                <a:ea typeface="华文仿宋" panose="02010600040101010101" pitchFamily="2" charset="-122"/>
              </a:rPr>
              <a:t>表中的数据元素有相对</a:t>
            </a:r>
            <a:r>
              <a:rPr lang="zh-CN" altLang="en-US" b="1" dirty="0">
                <a:solidFill>
                  <a:srgbClr val="FF0000"/>
                </a:solidFill>
                <a:latin typeface="华文仿宋" panose="02010600040101010101" pitchFamily="2" charset="-122"/>
                <a:ea typeface="华文仿宋" panose="02010600040101010101" pitchFamily="2" charset="-122"/>
              </a:rPr>
              <a:t>次序</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457200" indent="-457200" algn="l" eaLnBrk="1" hangingPunct="1">
              <a:lnSpc>
                <a:spcPts val="4000"/>
              </a:lnSpc>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广义</a:t>
            </a:r>
            <a:r>
              <a:rPr lang="zh-CN" altLang="en-US" b="1" dirty="0">
                <a:latin typeface="华文仿宋" panose="02010600040101010101" pitchFamily="2" charset="-122"/>
                <a:ea typeface="华文仿宋" panose="02010600040101010101" pitchFamily="2" charset="-122"/>
              </a:rPr>
              <a:t>表的</a:t>
            </a:r>
            <a:r>
              <a:rPr lang="zh-CN" altLang="en-US" b="1" dirty="0">
                <a:solidFill>
                  <a:srgbClr val="FF0000"/>
                </a:solidFill>
                <a:latin typeface="华文仿宋" panose="02010600040101010101" pitchFamily="2" charset="-122"/>
                <a:ea typeface="华文仿宋" panose="02010600040101010101" pitchFamily="2" charset="-122"/>
              </a:rPr>
              <a:t>长度</a:t>
            </a:r>
            <a:r>
              <a:rPr lang="zh-CN" altLang="en-US" b="1" dirty="0">
                <a:latin typeface="华文仿宋" panose="02010600040101010101" pitchFamily="2" charset="-122"/>
                <a:ea typeface="华文仿宋" panose="02010600040101010101" pitchFamily="2" charset="-122"/>
              </a:rPr>
              <a:t>定义为最外层包含元素个数；</a:t>
            </a:r>
          </a:p>
          <a:p>
            <a:pPr marL="457200" indent="-457200" algn="l" eaLnBrk="1" hangingPunct="1">
              <a:lnSpc>
                <a:spcPts val="4000"/>
              </a:lnSpc>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广义</a:t>
            </a:r>
            <a:r>
              <a:rPr lang="zh-CN" altLang="en-US" b="1" dirty="0">
                <a:latin typeface="华文仿宋" panose="02010600040101010101" pitchFamily="2" charset="-122"/>
                <a:ea typeface="华文仿宋" panose="02010600040101010101" pitchFamily="2" charset="-122"/>
              </a:rPr>
              <a:t>表的</a:t>
            </a:r>
            <a:r>
              <a:rPr lang="zh-CN" altLang="en-US" b="1" dirty="0">
                <a:solidFill>
                  <a:srgbClr val="FF0000"/>
                </a:solidFill>
                <a:latin typeface="华文仿宋" panose="02010600040101010101" pitchFamily="2" charset="-122"/>
                <a:ea typeface="华文仿宋" panose="02010600040101010101" pitchFamily="2" charset="-122"/>
              </a:rPr>
              <a:t>深度</a:t>
            </a:r>
            <a:r>
              <a:rPr lang="zh-CN" altLang="en-US" b="1" dirty="0">
                <a:latin typeface="华文仿宋" panose="02010600040101010101" pitchFamily="2" charset="-122"/>
                <a:ea typeface="华文仿宋" panose="02010600040101010101" pitchFamily="2" charset="-122"/>
              </a:rPr>
              <a:t>定义为所含</a:t>
            </a:r>
            <a:r>
              <a:rPr lang="zh-CN" altLang="en-US" b="1" dirty="0">
                <a:solidFill>
                  <a:schemeClr val="hlink"/>
                </a:solidFill>
                <a:latin typeface="华文仿宋" panose="02010600040101010101" pitchFamily="2" charset="-122"/>
                <a:ea typeface="华文仿宋" panose="02010600040101010101" pitchFamily="2" charset="-122"/>
              </a:rPr>
              <a:t>括弧</a:t>
            </a:r>
            <a:r>
              <a:rPr lang="zh-CN" altLang="en-US" b="1" dirty="0">
                <a:latin typeface="华文仿宋" panose="02010600040101010101" pitchFamily="2" charset="-122"/>
                <a:ea typeface="华文仿宋" panose="02010600040101010101" pitchFamily="2" charset="-122"/>
              </a:rPr>
              <a:t>的重数；</a:t>
            </a:r>
          </a:p>
          <a:p>
            <a:pPr algn="l" eaLnBrk="1" hangingPunct="1">
              <a:lnSpc>
                <a:spcPts val="4000"/>
              </a:lnSpc>
            </a:pPr>
            <a:r>
              <a:rPr lang="zh-CN" altLang="en-US" b="1" dirty="0">
                <a:latin typeface="华文仿宋" panose="02010600040101010101" pitchFamily="2" charset="-122"/>
                <a:ea typeface="华文仿宋" panose="02010600040101010101" pitchFamily="2" charset="-122"/>
              </a:rPr>
              <a:t>     注意：“原子”的深度为 </a:t>
            </a:r>
            <a:r>
              <a:rPr lang="en-US" altLang="zh-CN" b="1" dirty="0">
                <a:solidFill>
                  <a:srgbClr val="9933FF"/>
                </a:solidFill>
                <a:latin typeface="华文仿宋" panose="02010600040101010101" pitchFamily="2" charset="-122"/>
                <a:ea typeface="华文仿宋" panose="02010600040101010101" pitchFamily="2" charset="-122"/>
              </a:rPr>
              <a:t>0 </a:t>
            </a:r>
            <a:r>
              <a:rPr lang="en-US" altLang="zh-CN" b="1" dirty="0">
                <a:latin typeface="华文仿宋" panose="02010600040101010101" pitchFamily="2" charset="-122"/>
                <a:ea typeface="华文仿宋" panose="02010600040101010101" pitchFamily="2" charset="-122"/>
              </a:rPr>
              <a:t> </a:t>
            </a:r>
          </a:p>
          <a:p>
            <a:pPr algn="l" eaLnBrk="1" hangingPunct="1">
              <a:lnSpc>
                <a:spcPts val="4000"/>
              </a:lnSpc>
            </a:pP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　  “空表”的深度为 </a:t>
            </a:r>
            <a:r>
              <a:rPr lang="en-US" altLang="zh-CN" b="1" dirty="0">
                <a:solidFill>
                  <a:srgbClr val="9933FF"/>
                </a:solidFill>
                <a:latin typeface="华文仿宋" panose="02010600040101010101" pitchFamily="2" charset="-122"/>
                <a:ea typeface="华文仿宋" panose="02010600040101010101" pitchFamily="2" charset="-122"/>
              </a:rPr>
              <a:t>1 </a:t>
            </a:r>
          </a:p>
          <a:p>
            <a:pPr marL="457200" indent="-457200" algn="l" eaLnBrk="1" hangingPunct="1">
              <a:lnSpc>
                <a:spcPts val="4000"/>
              </a:lnSpc>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广义</a:t>
            </a:r>
            <a:r>
              <a:rPr lang="zh-CN" altLang="en-US" b="1" dirty="0">
                <a:latin typeface="华文仿宋" panose="02010600040101010101" pitchFamily="2" charset="-122"/>
                <a:ea typeface="华文仿宋" panose="02010600040101010101" pitchFamily="2" charset="-122"/>
              </a:rPr>
              <a:t>表可以</a:t>
            </a:r>
            <a:r>
              <a:rPr lang="zh-CN" altLang="en-US" b="1" dirty="0" smtClean="0">
                <a:solidFill>
                  <a:srgbClr val="FF0000"/>
                </a:solidFill>
                <a:latin typeface="华文仿宋" panose="02010600040101010101" pitchFamily="2" charset="-122"/>
                <a:ea typeface="华文仿宋" panose="02010600040101010101" pitchFamily="2" charset="-122"/>
              </a:rPr>
              <a:t>共享</a:t>
            </a:r>
            <a:r>
              <a:rPr lang="zh-CN" altLang="en-US" b="1" dirty="0" smtClean="0">
                <a:latin typeface="华文仿宋" panose="02010600040101010101" pitchFamily="2" charset="-122"/>
                <a:ea typeface="华文仿宋" panose="02010600040101010101" pitchFamily="2" charset="-122"/>
              </a:rPr>
              <a:t>：用</a:t>
            </a:r>
            <a:r>
              <a:rPr lang="zh-CN" altLang="en-US" b="1" dirty="0">
                <a:latin typeface="华文仿宋" panose="02010600040101010101" pitchFamily="2" charset="-122"/>
                <a:ea typeface="华文仿宋" panose="02010600040101010101" pitchFamily="2" charset="-122"/>
              </a:rPr>
              <a:t>广义表的名称来引用，不必列出广义表的值。</a:t>
            </a:r>
          </a:p>
          <a:p>
            <a:pPr marL="457200" indent="-457200" algn="l" eaLnBrk="1" hangingPunct="1">
              <a:lnSpc>
                <a:spcPts val="4000"/>
              </a:lnSpc>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广义</a:t>
            </a:r>
            <a:r>
              <a:rPr lang="zh-CN" altLang="en-US" b="1" dirty="0">
                <a:latin typeface="华文仿宋" panose="02010600040101010101" pitchFamily="2" charset="-122"/>
                <a:ea typeface="华文仿宋" panose="02010600040101010101" pitchFamily="2" charset="-122"/>
              </a:rPr>
              <a:t>表可以是一个</a:t>
            </a:r>
            <a:r>
              <a:rPr lang="zh-CN" altLang="en-US" b="1" dirty="0">
                <a:solidFill>
                  <a:srgbClr val="FF0000"/>
                </a:solidFill>
                <a:latin typeface="华文仿宋" panose="02010600040101010101" pitchFamily="2" charset="-122"/>
                <a:ea typeface="华文仿宋" panose="02010600040101010101" pitchFamily="2" charset="-122"/>
              </a:rPr>
              <a:t>递归</a:t>
            </a:r>
            <a:r>
              <a:rPr lang="zh-CN" altLang="en-US" b="1" dirty="0">
                <a:latin typeface="华文仿宋" panose="02010600040101010101" pitchFamily="2" charset="-122"/>
                <a:ea typeface="华文仿宋" panose="02010600040101010101" pitchFamily="2" charset="-122"/>
              </a:rPr>
              <a:t>的表。</a:t>
            </a:r>
          </a:p>
          <a:p>
            <a:pPr algn="l" eaLnBrk="1" hangingPunct="1">
              <a:lnSpc>
                <a:spcPts val="4000"/>
              </a:lnSpc>
            </a:pPr>
            <a:r>
              <a:rPr lang="zh-CN" altLang="en-US" b="1" dirty="0">
                <a:solidFill>
                  <a:srgbClr val="0000FF"/>
                </a:solidFill>
                <a:latin typeface="华文仿宋" panose="02010600040101010101" pitchFamily="2" charset="-122"/>
                <a:ea typeface="华文仿宋" panose="02010600040101010101" pitchFamily="2" charset="-122"/>
              </a:rPr>
              <a:t>     递归表的深度是无穷值，长度是有限值</a:t>
            </a:r>
            <a:r>
              <a:rPr lang="zh-CN" altLang="en-US" b="1" dirty="0" smtClean="0">
                <a:latin typeface="华文仿宋" panose="02010600040101010101" pitchFamily="2" charset="-122"/>
                <a:ea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325300245"/>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slide(fromLeft)">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362006" y="468352"/>
            <a:ext cx="757540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smtClean="0">
                <a:latin typeface="华文仿宋" panose="02010600040101010101" pitchFamily="2" charset="-122"/>
                <a:ea typeface="华文仿宋" panose="02010600040101010101" pitchFamily="2" charset="-122"/>
              </a:rPr>
              <a:t>任何</a:t>
            </a:r>
            <a:r>
              <a:rPr lang="zh-CN" altLang="en-US" b="1" dirty="0">
                <a:latin typeface="华文仿宋" panose="02010600040101010101" pitchFamily="2" charset="-122"/>
                <a:ea typeface="华文仿宋" panose="02010600040101010101" pitchFamily="2" charset="-122"/>
              </a:rPr>
              <a:t>一个非空广义表    </a:t>
            </a:r>
            <a:r>
              <a:rPr lang="en-US" altLang="zh-CN" b="1" dirty="0">
                <a:latin typeface="华文仿宋" panose="02010600040101010101" pitchFamily="2" charset="-122"/>
                <a:ea typeface="华文仿宋" panose="02010600040101010101" pitchFamily="2" charset="-122"/>
              </a:rPr>
              <a:t>LS = (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1,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2, …,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n</a:t>
            </a:r>
            <a:r>
              <a:rPr lang="en-US"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均</a:t>
            </a:r>
            <a:r>
              <a:rPr lang="zh-CN" altLang="en-US" b="1" dirty="0">
                <a:latin typeface="华文仿宋" panose="02010600040101010101" pitchFamily="2" charset="-122"/>
                <a:ea typeface="华文仿宋" panose="02010600040101010101" pitchFamily="2" charset="-122"/>
              </a:rPr>
              <a:t>可分解为</a:t>
            </a:r>
          </a:p>
          <a:p>
            <a:pPr algn="l" eaLnBrk="1" hangingPunct="1">
              <a:spcBef>
                <a:spcPts val="1200"/>
              </a:spcBef>
            </a:pPr>
            <a:r>
              <a:rPr lang="zh-CN" altLang="en-US" sz="2800" dirty="0">
                <a:latin typeface="华文仿宋" panose="02010600040101010101" pitchFamily="2" charset="-122"/>
                <a:ea typeface="华文仿宋" panose="02010600040101010101" pitchFamily="2" charset="-122"/>
              </a:rPr>
              <a:t>          </a:t>
            </a:r>
            <a:r>
              <a:rPr lang="zh-CN" altLang="en-US" b="1" dirty="0" smtClean="0">
                <a:solidFill>
                  <a:srgbClr val="FF0000"/>
                </a:solidFill>
                <a:latin typeface="华文仿宋" panose="02010600040101010101" pitchFamily="2" charset="-122"/>
                <a:ea typeface="华文仿宋" panose="02010600040101010101" pitchFamily="2" charset="-122"/>
              </a:rPr>
              <a:t>表</a:t>
            </a:r>
            <a:r>
              <a:rPr lang="zh-CN" altLang="en-US" b="1" dirty="0">
                <a:solidFill>
                  <a:srgbClr val="FF0000"/>
                </a:solidFill>
                <a:latin typeface="华文仿宋" panose="02010600040101010101" pitchFamily="2" charset="-122"/>
                <a:ea typeface="华文仿宋" panose="02010600040101010101" pitchFamily="2" charset="-122"/>
              </a:rPr>
              <a:t>头</a:t>
            </a:r>
            <a:r>
              <a:rPr lang="zh-CN" altLang="en-US"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Head(LS) =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1   </a:t>
            </a:r>
            <a:r>
              <a:rPr lang="zh-CN" altLang="en-US" b="1" dirty="0">
                <a:latin typeface="华文仿宋" panose="02010600040101010101" pitchFamily="2" charset="-122"/>
                <a:ea typeface="华文仿宋" panose="02010600040101010101" pitchFamily="2" charset="-122"/>
              </a:rPr>
              <a:t>和</a:t>
            </a:r>
          </a:p>
          <a:p>
            <a:pPr algn="l" eaLnBrk="1" hangingPunct="1"/>
            <a:r>
              <a:rPr lang="zh-CN" altLang="en-US" dirty="0">
                <a:latin typeface="华文仿宋" panose="02010600040101010101" pitchFamily="2" charset="-122"/>
                <a:ea typeface="华文仿宋" panose="02010600040101010101" pitchFamily="2" charset="-122"/>
              </a:rPr>
              <a:t>            </a:t>
            </a:r>
            <a:r>
              <a:rPr lang="zh-CN" altLang="en-US" b="1" dirty="0">
                <a:solidFill>
                  <a:srgbClr val="FF0000"/>
                </a:solidFill>
                <a:latin typeface="华文仿宋" panose="02010600040101010101" pitchFamily="2" charset="-122"/>
                <a:ea typeface="华文仿宋" panose="02010600040101010101" pitchFamily="2" charset="-122"/>
              </a:rPr>
              <a:t>表尾</a:t>
            </a:r>
            <a:r>
              <a:rPr lang="zh-CN" altLang="en-US"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Tail(LS) = (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2, …, </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rPr>
              <a:t>n)     </a:t>
            </a:r>
            <a:r>
              <a:rPr lang="zh-CN" altLang="en-US" b="1" dirty="0">
                <a:latin typeface="华文仿宋" panose="02010600040101010101" pitchFamily="2" charset="-122"/>
                <a:ea typeface="华文仿宋" panose="02010600040101010101" pitchFamily="2" charset="-122"/>
              </a:rPr>
              <a:t>两部分。</a:t>
            </a:r>
          </a:p>
        </p:txBody>
      </p:sp>
      <p:sp>
        <p:nvSpPr>
          <p:cNvPr id="238595" name="Text Box 3"/>
          <p:cNvSpPr txBox="1">
            <a:spLocks noChangeArrowheads="1"/>
          </p:cNvSpPr>
          <p:nvPr/>
        </p:nvSpPr>
        <p:spPr bwMode="auto">
          <a:xfrm>
            <a:off x="362006" y="2412228"/>
            <a:ext cx="5651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990033"/>
                </a:solidFill>
                <a:latin typeface="华文仿宋" panose="02010600040101010101" pitchFamily="2" charset="-122"/>
                <a:ea typeface="华文仿宋" panose="02010600040101010101" pitchFamily="2" charset="-122"/>
              </a:rPr>
              <a:t>例如</a:t>
            </a:r>
            <a:r>
              <a:rPr lang="en-US" altLang="zh-CN" sz="2800" b="1" dirty="0">
                <a:solidFill>
                  <a:srgbClr val="990033"/>
                </a:solidFill>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 D = ( E, F ) =  (</a:t>
            </a:r>
            <a:r>
              <a:rPr lang="en-US" altLang="zh-CN" b="1" u="sng" dirty="0">
                <a:solidFill>
                  <a:srgbClr val="0000FF"/>
                </a:solidFill>
                <a:latin typeface="华文仿宋" panose="02010600040101010101" pitchFamily="2" charset="-122"/>
                <a:ea typeface="华文仿宋" panose="02010600040101010101" pitchFamily="2" charset="-122"/>
              </a:rPr>
              <a:t>(a, (b, c))</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F )</a:t>
            </a:r>
            <a:endParaRPr lang="en-US" altLang="zh-CN" sz="2000" b="1" dirty="0">
              <a:latin typeface="华文仿宋" panose="02010600040101010101" pitchFamily="2" charset="-122"/>
              <a:ea typeface="华文仿宋" panose="02010600040101010101" pitchFamily="2" charset="-122"/>
            </a:endParaRPr>
          </a:p>
        </p:txBody>
      </p:sp>
      <p:sp>
        <p:nvSpPr>
          <p:cNvPr id="238596" name="Text Box 4"/>
          <p:cNvSpPr txBox="1">
            <a:spLocks noChangeArrowheads="1"/>
          </p:cNvSpPr>
          <p:nvPr/>
        </p:nvSpPr>
        <p:spPr bwMode="auto">
          <a:xfrm>
            <a:off x="1295400" y="2895600"/>
            <a:ext cx="6018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Head( </a:t>
            </a:r>
            <a:r>
              <a:rPr lang="en-US" altLang="zh-CN" b="1" dirty="0">
                <a:solidFill>
                  <a:srgbClr val="0000FF"/>
                </a:solidFill>
                <a:latin typeface="华文仿宋" panose="02010600040101010101" pitchFamily="2" charset="-122"/>
                <a:ea typeface="华文仿宋" panose="02010600040101010101" pitchFamily="2" charset="-122"/>
              </a:rPr>
              <a:t>D </a:t>
            </a:r>
            <a:r>
              <a:rPr lang="en-US" altLang="zh-CN" b="1" dirty="0">
                <a:latin typeface="华文仿宋" panose="02010600040101010101" pitchFamily="2" charset="-122"/>
                <a:ea typeface="华文仿宋" panose="02010600040101010101" pitchFamily="2" charset="-122"/>
              </a:rPr>
              <a:t>) = </a:t>
            </a:r>
            <a:r>
              <a:rPr lang="en-US" altLang="zh-CN" b="1" dirty="0">
                <a:solidFill>
                  <a:srgbClr val="9933FF"/>
                </a:solidFill>
                <a:latin typeface="华文仿宋" panose="02010600040101010101" pitchFamily="2" charset="-122"/>
                <a:ea typeface="华文仿宋" panose="02010600040101010101" pitchFamily="2" charset="-122"/>
              </a:rPr>
              <a:t>E</a:t>
            </a:r>
            <a:r>
              <a:rPr lang="en-US" altLang="zh-CN" b="1" dirty="0">
                <a:latin typeface="华文仿宋" panose="02010600040101010101" pitchFamily="2" charset="-122"/>
                <a:ea typeface="华文仿宋" panose="02010600040101010101" pitchFamily="2" charset="-122"/>
              </a:rPr>
              <a:t>        Tail( </a:t>
            </a:r>
            <a:r>
              <a:rPr lang="en-US" altLang="zh-CN" b="1" dirty="0">
                <a:solidFill>
                  <a:srgbClr val="0000FF"/>
                </a:solidFill>
                <a:latin typeface="华文仿宋" panose="02010600040101010101" pitchFamily="2" charset="-122"/>
                <a:ea typeface="华文仿宋" panose="02010600040101010101" pitchFamily="2" charset="-122"/>
              </a:rPr>
              <a:t>D</a:t>
            </a:r>
            <a:r>
              <a:rPr lang="en-US" altLang="zh-CN" b="1" dirty="0">
                <a:latin typeface="华文仿宋" panose="02010600040101010101" pitchFamily="2" charset="-122"/>
                <a:ea typeface="华文仿宋" panose="02010600040101010101" pitchFamily="2" charset="-122"/>
              </a:rPr>
              <a:t> ) = </a:t>
            </a:r>
            <a:r>
              <a:rPr lang="en-US" altLang="zh-CN" b="1" dirty="0">
                <a:solidFill>
                  <a:srgbClr val="9933FF"/>
                </a:solidFill>
                <a:latin typeface="华文仿宋" panose="02010600040101010101" pitchFamily="2" charset="-122"/>
                <a:ea typeface="华文仿宋" panose="02010600040101010101" pitchFamily="2" charset="-122"/>
              </a:rPr>
              <a:t>( F )</a:t>
            </a:r>
            <a:endParaRPr lang="en-US" altLang="zh-CN" b="1" dirty="0">
              <a:latin typeface="华文仿宋" panose="02010600040101010101" pitchFamily="2" charset="-122"/>
              <a:ea typeface="华文仿宋" panose="02010600040101010101" pitchFamily="2" charset="-122"/>
            </a:endParaRPr>
          </a:p>
        </p:txBody>
      </p:sp>
      <p:sp>
        <p:nvSpPr>
          <p:cNvPr id="238597" name="Text Box 5"/>
          <p:cNvSpPr txBox="1">
            <a:spLocks noChangeArrowheads="1"/>
          </p:cNvSpPr>
          <p:nvPr/>
        </p:nvSpPr>
        <p:spPr bwMode="auto">
          <a:xfrm>
            <a:off x="1295400" y="3429000"/>
            <a:ext cx="4907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Head(</a:t>
            </a:r>
            <a:r>
              <a:rPr lang="en-US" altLang="zh-CN" b="1">
                <a:solidFill>
                  <a:srgbClr val="0000FF"/>
                </a:solidFill>
                <a:latin typeface="华文仿宋" panose="02010600040101010101" pitchFamily="2" charset="-122"/>
                <a:ea typeface="华文仿宋" panose="02010600040101010101" pitchFamily="2" charset="-122"/>
              </a:rPr>
              <a:t> E </a:t>
            </a:r>
            <a:r>
              <a:rPr lang="en-US" altLang="zh-CN" b="1">
                <a:latin typeface="华文仿宋" panose="02010600040101010101" pitchFamily="2" charset="-122"/>
                <a:ea typeface="华文仿宋" panose="02010600040101010101" pitchFamily="2" charset="-122"/>
              </a:rPr>
              <a:t>) = </a:t>
            </a:r>
            <a:r>
              <a:rPr lang="en-US" altLang="zh-CN" b="1">
                <a:solidFill>
                  <a:srgbClr val="9933FF"/>
                </a:solidFill>
                <a:latin typeface="华文仿宋" panose="02010600040101010101" pitchFamily="2" charset="-122"/>
                <a:ea typeface="华文仿宋" panose="02010600040101010101" pitchFamily="2" charset="-122"/>
              </a:rPr>
              <a:t>a</a:t>
            </a:r>
            <a:r>
              <a:rPr lang="en-US" altLang="zh-CN" b="1">
                <a:latin typeface="华文仿宋" panose="02010600040101010101" pitchFamily="2" charset="-122"/>
                <a:ea typeface="华文仿宋" panose="02010600040101010101" pitchFamily="2" charset="-122"/>
              </a:rPr>
              <a:t>         Tail(</a:t>
            </a:r>
            <a:r>
              <a:rPr lang="en-US" altLang="zh-CN" b="1">
                <a:solidFill>
                  <a:srgbClr val="0000FF"/>
                </a:solidFill>
                <a:latin typeface="华文仿宋" panose="02010600040101010101" pitchFamily="2" charset="-122"/>
                <a:ea typeface="华文仿宋" panose="02010600040101010101" pitchFamily="2" charset="-122"/>
              </a:rPr>
              <a:t> E</a:t>
            </a:r>
            <a:r>
              <a:rPr lang="en-US" altLang="zh-CN" b="1">
                <a:latin typeface="华文仿宋" panose="02010600040101010101" pitchFamily="2" charset="-122"/>
                <a:ea typeface="华文仿宋" panose="02010600040101010101" pitchFamily="2" charset="-122"/>
              </a:rPr>
              <a:t> ) = </a:t>
            </a:r>
            <a:r>
              <a:rPr lang="en-US" altLang="zh-CN" b="1">
                <a:solidFill>
                  <a:srgbClr val="9933FF"/>
                </a:solidFill>
                <a:latin typeface="华文仿宋" panose="02010600040101010101" pitchFamily="2" charset="-122"/>
                <a:ea typeface="华文仿宋" panose="02010600040101010101" pitchFamily="2" charset="-122"/>
              </a:rPr>
              <a:t>( ( b, c) )</a:t>
            </a:r>
            <a:endParaRPr lang="en-US" altLang="zh-CN" sz="3200" b="1">
              <a:latin typeface="华文仿宋" panose="02010600040101010101" pitchFamily="2" charset="-122"/>
              <a:ea typeface="华文仿宋" panose="02010600040101010101" pitchFamily="2" charset="-122"/>
            </a:endParaRPr>
          </a:p>
        </p:txBody>
      </p:sp>
      <p:sp>
        <p:nvSpPr>
          <p:cNvPr id="238598" name="Text Box 6"/>
          <p:cNvSpPr txBox="1">
            <a:spLocks noChangeArrowheads="1"/>
          </p:cNvSpPr>
          <p:nvPr/>
        </p:nvSpPr>
        <p:spPr bwMode="auto">
          <a:xfrm>
            <a:off x="1282700" y="3962400"/>
            <a:ext cx="778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Head(</a:t>
            </a:r>
            <a:r>
              <a:rPr lang="en-US" altLang="zh-CN" b="1" dirty="0">
                <a:solidFill>
                  <a:srgbClr val="0000FF"/>
                </a:solidFill>
                <a:latin typeface="华文仿宋" panose="02010600040101010101" pitchFamily="2" charset="-122"/>
                <a:ea typeface="华文仿宋" panose="02010600040101010101" pitchFamily="2" charset="-122"/>
              </a:rPr>
              <a:t> </a:t>
            </a:r>
            <a:r>
              <a:rPr lang="en-US" altLang="zh-CN" b="1" u="sng" dirty="0">
                <a:solidFill>
                  <a:srgbClr val="0000FF"/>
                </a:solidFill>
                <a:latin typeface="华文仿宋" panose="02010600040101010101" pitchFamily="2" charset="-122"/>
                <a:ea typeface="华文仿宋" panose="02010600040101010101" pitchFamily="2" charset="-122"/>
              </a:rPr>
              <a:t>(( b, c))</a:t>
            </a:r>
            <a:r>
              <a:rPr lang="en-US" altLang="zh-CN" b="1" dirty="0">
                <a:latin typeface="华文仿宋" panose="02010600040101010101" pitchFamily="2" charset="-122"/>
                <a:ea typeface="华文仿宋" panose="02010600040101010101" pitchFamily="2" charset="-122"/>
              </a:rPr>
              <a:t> ) = </a:t>
            </a:r>
            <a:r>
              <a:rPr lang="en-US" altLang="zh-CN" b="1" dirty="0">
                <a:solidFill>
                  <a:srgbClr val="9933FF"/>
                </a:solidFill>
                <a:latin typeface="华文仿宋" panose="02010600040101010101" pitchFamily="2" charset="-122"/>
                <a:ea typeface="华文仿宋" panose="02010600040101010101" pitchFamily="2" charset="-122"/>
              </a:rPr>
              <a:t>( b, c)</a:t>
            </a:r>
            <a:r>
              <a:rPr lang="en-US" altLang="zh-CN" b="1" dirty="0">
                <a:latin typeface="华文仿宋" panose="02010600040101010101" pitchFamily="2" charset="-122"/>
                <a:ea typeface="华文仿宋" panose="02010600040101010101" pitchFamily="2" charset="-122"/>
              </a:rPr>
              <a:t>   Tail( </a:t>
            </a:r>
            <a:r>
              <a:rPr lang="en-US" altLang="zh-CN" b="1" u="sng" dirty="0">
                <a:solidFill>
                  <a:srgbClr val="0000FF"/>
                </a:solidFill>
                <a:latin typeface="华文仿宋" panose="02010600040101010101" pitchFamily="2" charset="-122"/>
                <a:ea typeface="华文仿宋" panose="02010600040101010101" pitchFamily="2" charset="-122"/>
              </a:rPr>
              <a:t>(( b, c))</a:t>
            </a:r>
            <a:r>
              <a:rPr lang="en-US" altLang="zh-CN" b="1" dirty="0">
                <a:latin typeface="华文仿宋" panose="02010600040101010101" pitchFamily="2" charset="-122"/>
                <a:ea typeface="华文仿宋" panose="02010600040101010101" pitchFamily="2" charset="-122"/>
              </a:rPr>
              <a:t> ) = </a:t>
            </a:r>
            <a:r>
              <a:rPr lang="en-US" altLang="zh-CN" b="1" dirty="0">
                <a:solidFill>
                  <a:srgbClr val="9933FF"/>
                </a:solidFill>
                <a:latin typeface="华文仿宋" panose="02010600040101010101" pitchFamily="2" charset="-122"/>
                <a:ea typeface="华文仿宋" panose="02010600040101010101" pitchFamily="2" charset="-122"/>
              </a:rPr>
              <a:t>( )</a:t>
            </a:r>
            <a:endParaRPr lang="en-US" altLang="zh-CN" b="1" dirty="0">
              <a:latin typeface="华文仿宋" panose="02010600040101010101" pitchFamily="2" charset="-122"/>
              <a:ea typeface="华文仿宋" panose="02010600040101010101" pitchFamily="2" charset="-122"/>
            </a:endParaRPr>
          </a:p>
        </p:txBody>
      </p:sp>
      <p:sp>
        <p:nvSpPr>
          <p:cNvPr id="238599" name="Text Box 7"/>
          <p:cNvSpPr txBox="1">
            <a:spLocks noChangeArrowheads="1"/>
          </p:cNvSpPr>
          <p:nvPr/>
        </p:nvSpPr>
        <p:spPr bwMode="auto">
          <a:xfrm>
            <a:off x="1301750" y="4495800"/>
            <a:ext cx="7373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Head(</a:t>
            </a:r>
            <a:r>
              <a:rPr lang="en-US" altLang="zh-CN" b="1" dirty="0">
                <a:solidFill>
                  <a:srgbClr val="0000FF"/>
                </a:solidFill>
                <a:latin typeface="华文仿宋" panose="02010600040101010101" pitchFamily="2" charset="-122"/>
                <a:ea typeface="华文仿宋" panose="02010600040101010101" pitchFamily="2" charset="-122"/>
              </a:rPr>
              <a:t> </a:t>
            </a:r>
            <a:r>
              <a:rPr lang="en-US" altLang="zh-CN" b="1" u="sng" dirty="0">
                <a:solidFill>
                  <a:srgbClr val="0000FF"/>
                </a:solidFill>
                <a:latin typeface="华文仿宋" panose="02010600040101010101" pitchFamily="2" charset="-122"/>
                <a:ea typeface="华文仿宋" panose="02010600040101010101" pitchFamily="2" charset="-122"/>
              </a:rPr>
              <a:t>( b, c)</a:t>
            </a:r>
            <a:r>
              <a:rPr lang="en-US" altLang="zh-CN" b="1" dirty="0">
                <a:solidFill>
                  <a:srgbClr val="0000FF"/>
                </a:solidFill>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 =</a:t>
            </a:r>
            <a:r>
              <a:rPr lang="en-US" altLang="zh-CN" b="1" dirty="0">
                <a:solidFill>
                  <a:srgbClr val="9933FF"/>
                </a:solidFill>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    Tail( </a:t>
            </a:r>
            <a:r>
              <a:rPr lang="en-US" altLang="zh-CN" b="1" u="sng" dirty="0">
                <a:solidFill>
                  <a:srgbClr val="0000FF"/>
                </a:solidFill>
                <a:latin typeface="华文仿宋" panose="02010600040101010101" pitchFamily="2" charset="-122"/>
                <a:ea typeface="华文仿宋" panose="02010600040101010101" pitchFamily="2" charset="-122"/>
              </a:rPr>
              <a:t>( b, c)</a:t>
            </a:r>
            <a:r>
              <a:rPr lang="en-US" altLang="zh-CN" b="1" dirty="0">
                <a:latin typeface="华文仿宋" panose="02010600040101010101" pitchFamily="2" charset="-122"/>
                <a:ea typeface="华文仿宋" panose="02010600040101010101" pitchFamily="2" charset="-122"/>
              </a:rPr>
              <a:t> ) = </a:t>
            </a:r>
            <a:r>
              <a:rPr lang="en-US" altLang="zh-CN" b="1" dirty="0">
                <a:solidFill>
                  <a:srgbClr val="9933FF"/>
                </a:solidFill>
                <a:latin typeface="华文仿宋" panose="02010600040101010101" pitchFamily="2" charset="-122"/>
                <a:ea typeface="华文仿宋" panose="02010600040101010101" pitchFamily="2" charset="-122"/>
              </a:rPr>
              <a:t>  </a:t>
            </a:r>
            <a:endParaRPr lang="en-US" altLang="zh-CN" sz="3200" b="1" dirty="0">
              <a:latin typeface="华文仿宋" panose="02010600040101010101" pitchFamily="2" charset="-122"/>
              <a:ea typeface="华文仿宋" panose="02010600040101010101" pitchFamily="2" charset="-122"/>
            </a:endParaRPr>
          </a:p>
        </p:txBody>
      </p:sp>
      <p:sp>
        <p:nvSpPr>
          <p:cNvPr id="238600" name="Text Box 8"/>
          <p:cNvSpPr txBox="1">
            <a:spLocks noChangeArrowheads="1"/>
          </p:cNvSpPr>
          <p:nvPr/>
        </p:nvSpPr>
        <p:spPr bwMode="auto">
          <a:xfrm>
            <a:off x="1295400" y="5105400"/>
            <a:ext cx="629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Head( </a:t>
            </a:r>
            <a:r>
              <a:rPr lang="en-US" altLang="zh-CN" b="1" u="sng">
                <a:solidFill>
                  <a:srgbClr val="0000FF"/>
                </a:solidFill>
                <a:latin typeface="华文仿宋" panose="02010600040101010101" pitchFamily="2" charset="-122"/>
                <a:ea typeface="华文仿宋" panose="02010600040101010101" pitchFamily="2" charset="-122"/>
              </a:rPr>
              <a:t>( c )</a:t>
            </a:r>
            <a:r>
              <a:rPr lang="en-US" altLang="zh-CN" b="1">
                <a:latin typeface="华文仿宋" panose="02010600040101010101" pitchFamily="2" charset="-122"/>
                <a:ea typeface="华文仿宋" panose="02010600040101010101" pitchFamily="2" charset="-122"/>
              </a:rPr>
              <a:t> ) =</a:t>
            </a:r>
            <a:r>
              <a:rPr lang="en-US" altLang="zh-CN" b="1">
                <a:solidFill>
                  <a:srgbClr val="9933FF"/>
                </a:solidFill>
                <a:latin typeface="华文仿宋" panose="02010600040101010101" pitchFamily="2" charset="-122"/>
                <a:ea typeface="华文仿宋" panose="02010600040101010101" pitchFamily="2" charset="-122"/>
              </a:rPr>
              <a:t>    </a:t>
            </a:r>
            <a:r>
              <a:rPr lang="en-US" altLang="zh-CN" b="1">
                <a:latin typeface="华文仿宋" panose="02010600040101010101" pitchFamily="2" charset="-122"/>
                <a:ea typeface="华文仿宋" panose="02010600040101010101" pitchFamily="2" charset="-122"/>
              </a:rPr>
              <a:t>     Tail( </a:t>
            </a:r>
            <a:r>
              <a:rPr lang="en-US" altLang="zh-CN" b="1" u="sng">
                <a:solidFill>
                  <a:srgbClr val="0000FF"/>
                </a:solidFill>
                <a:latin typeface="华文仿宋" panose="02010600040101010101" pitchFamily="2" charset="-122"/>
                <a:ea typeface="华文仿宋" panose="02010600040101010101" pitchFamily="2" charset="-122"/>
              </a:rPr>
              <a:t>( c )</a:t>
            </a:r>
            <a:r>
              <a:rPr lang="en-US" altLang="zh-CN" b="1">
                <a:latin typeface="华文仿宋" panose="02010600040101010101" pitchFamily="2" charset="-122"/>
                <a:ea typeface="华文仿宋" panose="02010600040101010101" pitchFamily="2" charset="-122"/>
              </a:rPr>
              <a:t> ) = </a:t>
            </a:r>
            <a:r>
              <a:rPr lang="en-US" altLang="zh-CN" b="1">
                <a:solidFill>
                  <a:srgbClr val="9933FF"/>
                </a:solidFill>
                <a:latin typeface="华文仿宋" panose="02010600040101010101" pitchFamily="2" charset="-122"/>
                <a:ea typeface="华文仿宋" panose="02010600040101010101" pitchFamily="2" charset="-122"/>
              </a:rPr>
              <a:t> </a:t>
            </a:r>
            <a:endParaRPr lang="en-US" altLang="zh-CN" b="1">
              <a:latin typeface="华文仿宋" panose="02010600040101010101" pitchFamily="2" charset="-122"/>
              <a:ea typeface="华文仿宋" panose="02010600040101010101" pitchFamily="2" charset="-122"/>
            </a:endParaRPr>
          </a:p>
        </p:txBody>
      </p:sp>
      <p:sp>
        <p:nvSpPr>
          <p:cNvPr id="60426" name="Text Box 10"/>
          <p:cNvSpPr txBox="1">
            <a:spLocks noChangeArrowheads="1"/>
          </p:cNvSpPr>
          <p:nvPr/>
        </p:nvSpPr>
        <p:spPr bwMode="auto">
          <a:xfrm>
            <a:off x="362006" y="1957804"/>
            <a:ext cx="8519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solidFill>
                  <a:schemeClr val="hlink"/>
                </a:solidFill>
                <a:latin typeface="华文仿宋" panose="02010600040101010101" pitchFamily="2" charset="-122"/>
                <a:ea typeface="华文仿宋" panose="02010600040101010101" pitchFamily="2" charset="-122"/>
              </a:rPr>
              <a:t>表头</a:t>
            </a:r>
            <a:r>
              <a:rPr lang="zh-CN" altLang="en-US" b="1" dirty="0">
                <a:latin typeface="华文仿宋" panose="02010600040101010101" pitchFamily="2" charset="-122"/>
                <a:ea typeface="华文仿宋" panose="02010600040101010101" pitchFamily="2" charset="-122"/>
              </a:rPr>
              <a:t>可能是原子，也可能是列表，</a:t>
            </a:r>
            <a:r>
              <a:rPr lang="zh-CN" altLang="en-US" b="1" dirty="0">
                <a:solidFill>
                  <a:schemeClr val="hlink"/>
                </a:solidFill>
                <a:latin typeface="华文仿宋" panose="02010600040101010101" pitchFamily="2" charset="-122"/>
                <a:ea typeface="华文仿宋" panose="02010600040101010101" pitchFamily="2" charset="-122"/>
              </a:rPr>
              <a:t>表尾</a:t>
            </a:r>
            <a:r>
              <a:rPr lang="zh-CN" altLang="en-US" b="1" dirty="0">
                <a:latin typeface="华文仿宋" panose="02010600040101010101" pitchFamily="2" charset="-122"/>
                <a:ea typeface="华文仿宋" panose="02010600040101010101" pitchFamily="2" charset="-122"/>
              </a:rPr>
              <a:t>必定是列表</a:t>
            </a:r>
          </a:p>
        </p:txBody>
      </p:sp>
      <p:sp>
        <p:nvSpPr>
          <p:cNvPr id="238603" name="Text Box 11"/>
          <p:cNvSpPr txBox="1">
            <a:spLocks noChangeArrowheads="1"/>
          </p:cNvSpPr>
          <p:nvPr/>
        </p:nvSpPr>
        <p:spPr bwMode="auto">
          <a:xfrm>
            <a:off x="827088" y="5734050"/>
            <a:ext cx="800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i="1">
                <a:solidFill>
                  <a:schemeClr val="hlink"/>
                </a:solidFill>
                <a:latin typeface="华文仿宋" panose="02010600040101010101" pitchFamily="2" charset="-122"/>
                <a:ea typeface="华文仿宋" panose="02010600040101010101" pitchFamily="2" charset="-122"/>
              </a:rPr>
              <a:t>注意：</a:t>
            </a:r>
            <a:r>
              <a:rPr lang="zh-CN" altLang="en-US" sz="2000" b="1">
                <a:latin typeface="华文仿宋" panose="02010600040101010101" pitchFamily="2" charset="-122"/>
                <a:ea typeface="华文仿宋" panose="02010600040101010101" pitchFamily="2" charset="-122"/>
              </a:rPr>
              <a:t>列表（）和（（））不同。</a:t>
            </a:r>
          </a:p>
        </p:txBody>
      </p:sp>
      <p:sp>
        <p:nvSpPr>
          <p:cNvPr id="238604" name="Text Box 12"/>
          <p:cNvSpPr txBox="1">
            <a:spLocks noChangeArrowheads="1"/>
          </p:cNvSpPr>
          <p:nvPr/>
        </p:nvSpPr>
        <p:spPr bwMode="auto">
          <a:xfrm>
            <a:off x="3255317" y="4499954"/>
            <a:ext cx="93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 </a:t>
            </a:r>
            <a:r>
              <a:rPr lang="en-US" altLang="zh-CN" b="1" dirty="0">
                <a:solidFill>
                  <a:srgbClr val="9933FF"/>
                </a:solidFill>
                <a:latin typeface="华文仿宋" panose="02010600040101010101" pitchFamily="2" charset="-122"/>
                <a:ea typeface="华文仿宋" panose="02010600040101010101" pitchFamily="2" charset="-122"/>
              </a:rPr>
              <a:t> b</a:t>
            </a:r>
            <a:endParaRPr lang="en-US" altLang="zh-CN" sz="3200" b="1" dirty="0">
              <a:latin typeface="华文仿宋" panose="02010600040101010101" pitchFamily="2" charset="-122"/>
              <a:ea typeface="华文仿宋" panose="02010600040101010101" pitchFamily="2" charset="-122"/>
            </a:endParaRPr>
          </a:p>
        </p:txBody>
      </p:sp>
      <p:sp>
        <p:nvSpPr>
          <p:cNvPr id="238605" name="Text Box 13"/>
          <p:cNvSpPr txBox="1">
            <a:spLocks noChangeArrowheads="1"/>
          </p:cNvSpPr>
          <p:nvPr/>
        </p:nvSpPr>
        <p:spPr bwMode="auto">
          <a:xfrm>
            <a:off x="5698482" y="4496512"/>
            <a:ext cx="10080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solidFill>
                  <a:srgbClr val="9933FF"/>
                </a:solidFill>
                <a:latin typeface="华文仿宋" panose="02010600040101010101" pitchFamily="2" charset="-122"/>
                <a:ea typeface="华文仿宋" panose="02010600040101010101" pitchFamily="2" charset="-122"/>
              </a:rPr>
              <a:t>( c )</a:t>
            </a:r>
            <a:endParaRPr lang="en-US" altLang="zh-CN" sz="3200" b="1" dirty="0">
              <a:latin typeface="华文仿宋" panose="02010600040101010101" pitchFamily="2" charset="-122"/>
              <a:ea typeface="华文仿宋" panose="02010600040101010101" pitchFamily="2" charset="-122"/>
            </a:endParaRPr>
          </a:p>
        </p:txBody>
      </p:sp>
      <p:sp>
        <p:nvSpPr>
          <p:cNvPr id="238606" name="Text Box 14"/>
          <p:cNvSpPr txBox="1">
            <a:spLocks noChangeArrowheads="1"/>
          </p:cNvSpPr>
          <p:nvPr/>
        </p:nvSpPr>
        <p:spPr bwMode="auto">
          <a:xfrm>
            <a:off x="3124879" y="5084763"/>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solidFill>
                  <a:srgbClr val="9933FF"/>
                </a:solidFill>
                <a:latin typeface="华文仿宋" panose="02010600040101010101" pitchFamily="2" charset="-122"/>
                <a:ea typeface="华文仿宋" panose="02010600040101010101" pitchFamily="2" charset="-122"/>
              </a:rPr>
              <a:t>c</a:t>
            </a:r>
            <a:endParaRPr lang="en-US" altLang="zh-CN" b="1" dirty="0">
              <a:latin typeface="华文仿宋" panose="02010600040101010101" pitchFamily="2" charset="-122"/>
              <a:ea typeface="华文仿宋" panose="02010600040101010101" pitchFamily="2" charset="-122"/>
            </a:endParaRPr>
          </a:p>
        </p:txBody>
      </p:sp>
      <p:sp>
        <p:nvSpPr>
          <p:cNvPr id="238607" name="Text Box 15"/>
          <p:cNvSpPr txBox="1">
            <a:spLocks noChangeArrowheads="1"/>
          </p:cNvSpPr>
          <p:nvPr/>
        </p:nvSpPr>
        <p:spPr bwMode="auto">
          <a:xfrm>
            <a:off x="5283614" y="5084762"/>
            <a:ext cx="1008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latin typeface="华文仿宋" panose="02010600040101010101" pitchFamily="2" charset="-122"/>
                <a:ea typeface="华文仿宋" panose="02010600040101010101" pitchFamily="2" charset="-122"/>
              </a:rPr>
              <a:t> </a:t>
            </a:r>
            <a:r>
              <a:rPr lang="en-US" altLang="zh-CN" b="1" dirty="0">
                <a:solidFill>
                  <a:srgbClr val="9933FF"/>
                </a:solidFill>
                <a:latin typeface="华文仿宋" panose="02010600040101010101" pitchFamily="2" charset="-122"/>
                <a:ea typeface="华文仿宋" panose="02010600040101010101" pitchFamily="2" charset="-122"/>
              </a:rPr>
              <a:t>( )</a:t>
            </a:r>
            <a:endParaRPr lang="en-US" altLang="zh-CN"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55099068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wipe(left)">
                                      <p:cBhvr>
                                        <p:cTn id="7" dur="500"/>
                                        <p:tgtEl>
                                          <p:spTgt spid="238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wipe(left)">
                                      <p:cBhvr>
                                        <p:cTn id="12" dur="500"/>
                                        <p:tgtEl>
                                          <p:spTgt spid="238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8597"/>
                                        </p:tgtEl>
                                        <p:attrNameLst>
                                          <p:attrName>style.visibility</p:attrName>
                                        </p:attrNameLst>
                                      </p:cBhvr>
                                      <p:to>
                                        <p:strVal val="visible"/>
                                      </p:to>
                                    </p:set>
                                    <p:animEffect transition="in" filter="wipe(left)">
                                      <p:cBhvr>
                                        <p:cTn id="17" dur="500"/>
                                        <p:tgtEl>
                                          <p:spTgt spid="238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8598"/>
                                        </p:tgtEl>
                                        <p:attrNameLst>
                                          <p:attrName>style.visibility</p:attrName>
                                        </p:attrNameLst>
                                      </p:cBhvr>
                                      <p:to>
                                        <p:strVal val="visible"/>
                                      </p:to>
                                    </p:set>
                                    <p:animEffect transition="in" filter="wipe(left)">
                                      <p:cBhvr>
                                        <p:cTn id="22" dur="500"/>
                                        <p:tgtEl>
                                          <p:spTgt spid="2385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8599"/>
                                        </p:tgtEl>
                                        <p:attrNameLst>
                                          <p:attrName>style.visibility</p:attrName>
                                        </p:attrNameLst>
                                      </p:cBhvr>
                                      <p:to>
                                        <p:strVal val="visible"/>
                                      </p:to>
                                    </p:set>
                                    <p:animEffect transition="in" filter="wipe(left)">
                                      <p:cBhvr>
                                        <p:cTn id="27" dur="500"/>
                                        <p:tgtEl>
                                          <p:spTgt spid="2385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8604"/>
                                        </p:tgtEl>
                                        <p:attrNameLst>
                                          <p:attrName>style.visibility</p:attrName>
                                        </p:attrNameLst>
                                      </p:cBhvr>
                                      <p:to>
                                        <p:strVal val="visible"/>
                                      </p:to>
                                    </p:set>
                                    <p:animEffect transition="in" filter="wipe(left)">
                                      <p:cBhvr>
                                        <p:cTn id="32" dur="500"/>
                                        <p:tgtEl>
                                          <p:spTgt spid="2386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8605"/>
                                        </p:tgtEl>
                                        <p:attrNameLst>
                                          <p:attrName>style.visibility</p:attrName>
                                        </p:attrNameLst>
                                      </p:cBhvr>
                                      <p:to>
                                        <p:strVal val="visible"/>
                                      </p:to>
                                    </p:set>
                                    <p:animEffect transition="in" filter="wipe(left)">
                                      <p:cBhvr>
                                        <p:cTn id="37" dur="500"/>
                                        <p:tgtEl>
                                          <p:spTgt spid="2386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8600"/>
                                        </p:tgtEl>
                                        <p:attrNameLst>
                                          <p:attrName>style.visibility</p:attrName>
                                        </p:attrNameLst>
                                      </p:cBhvr>
                                      <p:to>
                                        <p:strVal val="visible"/>
                                      </p:to>
                                    </p:set>
                                    <p:animEffect transition="in" filter="wipe(left)">
                                      <p:cBhvr>
                                        <p:cTn id="42" dur="500"/>
                                        <p:tgtEl>
                                          <p:spTgt spid="2386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8606"/>
                                        </p:tgtEl>
                                        <p:attrNameLst>
                                          <p:attrName>style.visibility</p:attrName>
                                        </p:attrNameLst>
                                      </p:cBhvr>
                                      <p:to>
                                        <p:strVal val="visible"/>
                                      </p:to>
                                    </p:set>
                                    <p:animEffect transition="in" filter="wipe(left)">
                                      <p:cBhvr>
                                        <p:cTn id="47" dur="500"/>
                                        <p:tgtEl>
                                          <p:spTgt spid="2386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8607"/>
                                        </p:tgtEl>
                                        <p:attrNameLst>
                                          <p:attrName>style.visibility</p:attrName>
                                        </p:attrNameLst>
                                      </p:cBhvr>
                                      <p:to>
                                        <p:strVal val="visible"/>
                                      </p:to>
                                    </p:set>
                                    <p:animEffect transition="in" filter="wipe(left)">
                                      <p:cBhvr>
                                        <p:cTn id="52" dur="500"/>
                                        <p:tgtEl>
                                          <p:spTgt spid="2386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38603"/>
                                        </p:tgtEl>
                                        <p:attrNameLst>
                                          <p:attrName>style.visibility</p:attrName>
                                        </p:attrNameLst>
                                      </p:cBhvr>
                                      <p:to>
                                        <p:strVal val="visible"/>
                                      </p:to>
                                    </p:set>
                                    <p:animEffect transition="in" filter="box(in)">
                                      <p:cBhvr>
                                        <p:cTn id="57" dur="500"/>
                                        <p:tgtEl>
                                          <p:spTgt spid="238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P spid="238596" grpId="0" autoUpdateAnimBg="0"/>
      <p:bldP spid="238597" grpId="0" autoUpdateAnimBg="0"/>
      <p:bldP spid="238598" grpId="0" autoUpdateAnimBg="0"/>
      <p:bldP spid="238599" grpId="0" autoUpdateAnimBg="0"/>
      <p:bldP spid="238600" grpId="0" autoUpdateAnimBg="0"/>
      <p:bldP spid="238603" grpId="0"/>
      <p:bldP spid="238604" grpId="0" autoUpdateAnimBg="0"/>
      <p:bldP spid="238605" grpId="0" autoUpdateAnimBg="0"/>
      <p:bldP spid="238606" grpId="0" autoUpdateAnimBg="0"/>
      <p:bldP spid="23860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556841" y="971713"/>
            <a:ext cx="7471917" cy="515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3200" b="1" dirty="0">
                <a:latin typeface="华文仿宋" panose="02010600040101010101" pitchFamily="2" charset="-122"/>
                <a:ea typeface="华文仿宋" panose="02010600040101010101" pitchFamily="2" charset="-122"/>
              </a:rPr>
              <a:t>ADT </a:t>
            </a:r>
            <a:r>
              <a:rPr lang="en-US" altLang="zh-CN" sz="3200" b="1" dirty="0" err="1">
                <a:latin typeface="华文仿宋" panose="02010600040101010101" pitchFamily="2" charset="-122"/>
                <a:ea typeface="华文仿宋" panose="02010600040101010101" pitchFamily="2" charset="-122"/>
              </a:rPr>
              <a:t>Glist</a:t>
            </a:r>
            <a:r>
              <a:rPr lang="en-US" altLang="zh-CN" sz="3200" b="1" dirty="0">
                <a:latin typeface="华文仿宋" panose="02010600040101010101" pitchFamily="2" charset="-122"/>
                <a:ea typeface="华文仿宋" panose="02010600040101010101" pitchFamily="2" charset="-122"/>
              </a:rPr>
              <a:t> {</a:t>
            </a:r>
          </a:p>
          <a:p>
            <a:pPr algn="l" eaLnBrk="1" hangingPunct="1">
              <a:lnSpc>
                <a:spcPct val="120000"/>
              </a:lnSpc>
            </a:pPr>
            <a:r>
              <a:rPr lang="en-US" altLang="zh-CN" sz="3200" dirty="0">
                <a:latin typeface="华文仿宋" panose="02010600040101010101" pitchFamily="2" charset="-122"/>
                <a:ea typeface="华文仿宋" panose="02010600040101010101" pitchFamily="2" charset="-122"/>
              </a:rPr>
              <a:t>     </a:t>
            </a:r>
            <a:r>
              <a:rPr lang="zh-CN" altLang="en-US" sz="2800" b="1" dirty="0">
                <a:solidFill>
                  <a:srgbClr val="9933FF"/>
                </a:solidFill>
                <a:latin typeface="华文仿宋" panose="02010600040101010101" pitchFamily="2" charset="-122"/>
                <a:ea typeface="华文仿宋" panose="02010600040101010101" pitchFamily="2" charset="-122"/>
              </a:rPr>
              <a:t>数据对象：</a:t>
            </a:r>
            <a:r>
              <a:rPr lang="en-US" altLang="zh-CN" sz="2800" dirty="0">
                <a:latin typeface="华文仿宋" panose="02010600040101010101" pitchFamily="2" charset="-122"/>
                <a:ea typeface="华文仿宋" panose="02010600040101010101" pitchFamily="2" charset="-122"/>
              </a:rPr>
              <a:t>D</a:t>
            </a:r>
            <a:r>
              <a:rPr lang="zh-CN" altLang="en-US" sz="2800"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a:t>
            </a:r>
            <a:r>
              <a:rPr lang="en-US" altLang="zh-CN" sz="2800" dirty="0" err="1">
                <a:latin typeface="华文仿宋" panose="02010600040101010101" pitchFamily="2" charset="-122"/>
                <a:ea typeface="华文仿宋" panose="02010600040101010101" pitchFamily="2" charset="-122"/>
              </a:rPr>
              <a:t>e</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 </a:t>
            </a:r>
            <a:r>
              <a:rPr lang="en-US" altLang="zh-CN" sz="2800"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=1,2,..,n;  n≥0; </a:t>
            </a:r>
          </a:p>
          <a:p>
            <a:pPr algn="l" eaLnBrk="1" hangingPunct="1">
              <a:lnSpc>
                <a:spcPct val="120000"/>
              </a:lnSpc>
            </a:pP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e</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err="1">
                <a:latin typeface="华文仿宋" panose="02010600040101010101" pitchFamily="2" charset="-122"/>
                <a:ea typeface="华文仿宋" panose="02010600040101010101" pitchFamily="2" charset="-122"/>
              </a:rPr>
              <a:t>∈AtomSet</a:t>
            </a:r>
            <a:r>
              <a:rPr lang="en-US" altLang="zh-CN" sz="2800"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或 </a:t>
            </a:r>
            <a:r>
              <a:rPr lang="en-US" altLang="zh-CN" sz="2800" dirty="0" err="1">
                <a:latin typeface="华文仿宋" panose="02010600040101010101" pitchFamily="2" charset="-122"/>
                <a:ea typeface="华文仿宋" panose="02010600040101010101" pitchFamily="2" charset="-122"/>
              </a:rPr>
              <a:t>e</a:t>
            </a:r>
            <a:r>
              <a:rPr lang="en-US" altLang="zh-CN" sz="2800" baseline="-25000" dirty="0" err="1">
                <a:latin typeface="华文仿宋" panose="02010600040101010101" pitchFamily="2" charset="-122"/>
                <a:ea typeface="华文仿宋" panose="02010600040101010101" pitchFamily="2" charset="-122"/>
              </a:rPr>
              <a:t>i</a:t>
            </a:r>
            <a:r>
              <a:rPr lang="en-US" altLang="zh-CN" sz="2800" dirty="0" err="1">
                <a:latin typeface="华文仿宋" panose="02010600040101010101" pitchFamily="2" charset="-122"/>
                <a:ea typeface="华文仿宋" panose="02010600040101010101" pitchFamily="2" charset="-122"/>
              </a:rPr>
              <a:t>∈GList</a:t>
            </a:r>
            <a:r>
              <a:rPr lang="en-US" altLang="zh-CN" sz="2800" dirty="0">
                <a:latin typeface="华文仿宋" panose="02010600040101010101" pitchFamily="2" charset="-122"/>
                <a:ea typeface="华文仿宋" panose="02010600040101010101" pitchFamily="2" charset="-122"/>
              </a:rPr>
              <a:t>,</a:t>
            </a:r>
          </a:p>
          <a:p>
            <a:pPr algn="l" eaLnBrk="1" hangingPunct="1">
              <a:lnSpc>
                <a:spcPct val="120000"/>
              </a:lnSpc>
            </a:pP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AtomSet</a:t>
            </a:r>
            <a:r>
              <a:rPr lang="zh-CN" altLang="en-US" sz="2800" dirty="0">
                <a:latin typeface="华文仿宋" panose="02010600040101010101" pitchFamily="2" charset="-122"/>
                <a:ea typeface="华文仿宋" panose="02010600040101010101" pitchFamily="2" charset="-122"/>
              </a:rPr>
              <a:t>为某个数据对象  </a:t>
            </a:r>
            <a:r>
              <a:rPr lang="en-US" altLang="zh-CN" sz="2800" dirty="0">
                <a:latin typeface="华文仿宋" panose="02010600040101010101" pitchFamily="2" charset="-122"/>
                <a:ea typeface="华文仿宋" panose="02010600040101010101" pitchFamily="2" charset="-122"/>
              </a:rPr>
              <a:t>}</a:t>
            </a:r>
          </a:p>
          <a:p>
            <a:pPr algn="l" eaLnBrk="1" hangingPunct="1">
              <a:lnSpc>
                <a:spcPct val="150000"/>
              </a:lnSpc>
            </a:pPr>
            <a:r>
              <a:rPr lang="en-US" altLang="zh-CN" sz="3200" dirty="0">
                <a:latin typeface="华文仿宋" panose="02010600040101010101" pitchFamily="2" charset="-122"/>
                <a:ea typeface="华文仿宋" panose="02010600040101010101" pitchFamily="2" charset="-122"/>
              </a:rPr>
              <a:t>     </a:t>
            </a:r>
            <a:r>
              <a:rPr lang="zh-CN" altLang="en-US" sz="2800" b="1" dirty="0">
                <a:solidFill>
                  <a:srgbClr val="9933FF"/>
                </a:solidFill>
                <a:latin typeface="华文仿宋" panose="02010600040101010101" pitchFamily="2" charset="-122"/>
                <a:ea typeface="华文仿宋" panose="02010600040101010101" pitchFamily="2" charset="-122"/>
              </a:rPr>
              <a:t>数据关系：</a:t>
            </a:r>
          </a:p>
          <a:p>
            <a:pPr algn="l" eaLnBrk="1" hangingPunct="1">
              <a:lnSpc>
                <a:spcPct val="150000"/>
              </a:lnSpc>
            </a:pPr>
            <a:r>
              <a:rPr lang="zh-CN" altLang="en-US" sz="3200" dirty="0">
                <a:latin typeface="华文仿宋" panose="02010600040101010101" pitchFamily="2" charset="-122"/>
                <a:ea typeface="华文仿宋" panose="02010600040101010101" pitchFamily="2" charset="-122"/>
              </a:rPr>
              <a:t>              </a:t>
            </a:r>
            <a:r>
              <a:rPr lang="en-US" altLang="zh-CN" sz="3000" dirty="0">
                <a:latin typeface="华文仿宋" panose="02010600040101010101" pitchFamily="2" charset="-122"/>
                <a:ea typeface="华文仿宋" panose="02010600040101010101" pitchFamily="2" charset="-122"/>
              </a:rPr>
              <a:t>LR</a:t>
            </a:r>
            <a:r>
              <a:rPr lang="zh-CN" altLang="en-US" sz="3000" dirty="0">
                <a:latin typeface="华文仿宋" panose="02010600040101010101" pitchFamily="2" charset="-122"/>
                <a:ea typeface="华文仿宋" panose="02010600040101010101" pitchFamily="2" charset="-122"/>
              </a:rPr>
              <a:t>＝</a:t>
            </a:r>
            <a:r>
              <a:rPr lang="en-US" altLang="zh-CN" sz="3000" dirty="0">
                <a:latin typeface="华文仿宋" panose="02010600040101010101" pitchFamily="2" charset="-122"/>
                <a:ea typeface="华文仿宋" panose="02010600040101010101" pitchFamily="2" charset="-122"/>
              </a:rPr>
              <a:t>{&lt;e</a:t>
            </a:r>
            <a:r>
              <a:rPr lang="en-US" altLang="zh-CN" sz="3000" baseline="-25000" dirty="0">
                <a:latin typeface="华文仿宋" panose="02010600040101010101" pitchFamily="2" charset="-122"/>
                <a:ea typeface="华文仿宋" panose="02010600040101010101" pitchFamily="2" charset="-122"/>
              </a:rPr>
              <a:t>i-1</a:t>
            </a:r>
            <a:r>
              <a:rPr lang="en-US" altLang="zh-CN" sz="3000" dirty="0">
                <a:latin typeface="华文仿宋" panose="02010600040101010101" pitchFamily="2" charset="-122"/>
                <a:ea typeface="华文仿宋" panose="02010600040101010101" pitchFamily="2" charset="-122"/>
              </a:rPr>
              <a:t>, </a:t>
            </a:r>
            <a:r>
              <a:rPr lang="en-US" altLang="zh-CN" sz="3000" dirty="0" err="1">
                <a:latin typeface="华文仿宋" panose="02010600040101010101" pitchFamily="2" charset="-122"/>
                <a:ea typeface="华文仿宋" panose="02010600040101010101" pitchFamily="2" charset="-122"/>
              </a:rPr>
              <a:t>e</a:t>
            </a:r>
            <a:r>
              <a:rPr lang="en-US" altLang="zh-CN" sz="3000" baseline="-25000" dirty="0" err="1">
                <a:latin typeface="华文仿宋" panose="02010600040101010101" pitchFamily="2" charset="-122"/>
                <a:ea typeface="华文仿宋" panose="02010600040101010101" pitchFamily="2" charset="-122"/>
              </a:rPr>
              <a:t>i</a:t>
            </a:r>
            <a:r>
              <a:rPr lang="en-US" altLang="zh-CN" sz="3000" dirty="0">
                <a:latin typeface="华文仿宋" panose="02010600040101010101" pitchFamily="2" charset="-122"/>
                <a:ea typeface="华文仿宋" panose="02010600040101010101" pitchFamily="2" charset="-122"/>
              </a:rPr>
              <a:t> &gt;| e</a:t>
            </a:r>
            <a:r>
              <a:rPr lang="en-US" altLang="zh-CN" sz="3000" baseline="-25000" dirty="0">
                <a:latin typeface="华文仿宋" panose="02010600040101010101" pitchFamily="2" charset="-122"/>
                <a:ea typeface="华文仿宋" panose="02010600040101010101" pitchFamily="2" charset="-122"/>
              </a:rPr>
              <a:t>i-1</a:t>
            </a:r>
            <a:r>
              <a:rPr lang="en-US" altLang="zh-CN" sz="3000" dirty="0">
                <a:latin typeface="华文仿宋" panose="02010600040101010101" pitchFamily="2" charset="-122"/>
                <a:ea typeface="华文仿宋" panose="02010600040101010101" pitchFamily="2" charset="-122"/>
              </a:rPr>
              <a:t> ,</a:t>
            </a:r>
            <a:r>
              <a:rPr lang="en-US" altLang="zh-CN" sz="3000" dirty="0" err="1">
                <a:latin typeface="华文仿宋" panose="02010600040101010101" pitchFamily="2" charset="-122"/>
                <a:ea typeface="华文仿宋" panose="02010600040101010101" pitchFamily="2" charset="-122"/>
              </a:rPr>
              <a:t>e</a:t>
            </a:r>
            <a:r>
              <a:rPr lang="en-US" altLang="zh-CN" sz="3000" baseline="-25000" dirty="0" err="1">
                <a:latin typeface="华文仿宋" panose="02010600040101010101" pitchFamily="2" charset="-122"/>
                <a:ea typeface="华文仿宋" panose="02010600040101010101" pitchFamily="2" charset="-122"/>
              </a:rPr>
              <a:t>i</a:t>
            </a:r>
            <a:r>
              <a:rPr lang="en-US" altLang="zh-CN" sz="3000" dirty="0" err="1">
                <a:latin typeface="华文仿宋" panose="02010600040101010101" pitchFamily="2" charset="-122"/>
                <a:ea typeface="华文仿宋" panose="02010600040101010101" pitchFamily="2" charset="-122"/>
              </a:rPr>
              <a:t>∈D</a:t>
            </a:r>
            <a:r>
              <a:rPr lang="en-US" altLang="zh-CN" sz="3000" dirty="0">
                <a:latin typeface="华文仿宋" panose="02010600040101010101" pitchFamily="2" charset="-122"/>
                <a:ea typeface="华文仿宋" panose="02010600040101010101" pitchFamily="2" charset="-122"/>
              </a:rPr>
              <a:t>, 2≤i≤n}</a:t>
            </a:r>
          </a:p>
          <a:p>
            <a:pPr algn="l" eaLnBrk="1" hangingPunct="1">
              <a:lnSpc>
                <a:spcPct val="150000"/>
              </a:lnSpc>
            </a:pPr>
            <a:r>
              <a:rPr lang="en-US" altLang="zh-CN" sz="2800" dirty="0">
                <a:latin typeface="华文仿宋" panose="02010600040101010101" pitchFamily="2" charset="-122"/>
                <a:ea typeface="华文仿宋" panose="02010600040101010101" pitchFamily="2" charset="-122"/>
              </a:rPr>
              <a:t> </a:t>
            </a:r>
            <a:r>
              <a:rPr lang="en-US" altLang="zh-CN" sz="2800" dirty="0" smtClean="0">
                <a:latin typeface="华文仿宋" panose="02010600040101010101" pitchFamily="2" charset="-122"/>
                <a:ea typeface="华文仿宋" panose="02010600040101010101" pitchFamily="2" charset="-122"/>
              </a:rPr>
              <a:t>     </a:t>
            </a:r>
            <a:r>
              <a:rPr lang="zh-CN" altLang="en-US" sz="2800" b="1" dirty="0" smtClean="0">
                <a:solidFill>
                  <a:srgbClr val="9933FF"/>
                </a:solidFill>
                <a:latin typeface="华文仿宋" panose="02010600040101010101" pitchFamily="2" charset="-122"/>
                <a:ea typeface="华文仿宋" panose="02010600040101010101" pitchFamily="2" charset="-122"/>
              </a:rPr>
              <a:t>基本操作：</a:t>
            </a:r>
            <a:endParaRPr lang="en-US" altLang="zh-CN" sz="2800" b="1" dirty="0">
              <a:latin typeface="华文仿宋" panose="02010600040101010101" pitchFamily="2" charset="-122"/>
              <a:ea typeface="华文仿宋" panose="02010600040101010101" pitchFamily="2" charset="-122"/>
            </a:endParaRPr>
          </a:p>
          <a:p>
            <a:pPr algn="l" eaLnBrk="1" hangingPunct="1">
              <a:lnSpc>
                <a:spcPct val="150000"/>
              </a:lnSpc>
            </a:pPr>
            <a:r>
              <a:rPr lang="en-US" altLang="zh-CN" sz="2800" b="1" dirty="0">
                <a:latin typeface="华文仿宋" panose="02010600040101010101" pitchFamily="2" charset="-122"/>
                <a:ea typeface="华文仿宋" panose="02010600040101010101" pitchFamily="2" charset="-122"/>
              </a:rPr>
              <a:t>} ADT</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Glist</a:t>
            </a:r>
            <a:endParaRPr lang="en-US" altLang="zh-CN" sz="2800" dirty="0">
              <a:latin typeface="华文仿宋" panose="02010600040101010101" pitchFamily="2" charset="-122"/>
              <a:ea typeface="华文仿宋" panose="02010600040101010101" pitchFamily="2" charset="-122"/>
            </a:endParaRPr>
          </a:p>
        </p:txBody>
      </p:sp>
      <p:sp>
        <p:nvSpPr>
          <p:cNvPr id="6" name="Text Box 2"/>
          <p:cNvSpPr txBox="1">
            <a:spLocks noChangeArrowheads="1"/>
          </p:cNvSpPr>
          <p:nvPr/>
        </p:nvSpPr>
        <p:spPr bwMode="auto">
          <a:xfrm>
            <a:off x="332860" y="184842"/>
            <a:ext cx="757200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广义</a:t>
            </a:r>
            <a:r>
              <a:rPr lang="zh-CN" altLang="en-US" dirty="0"/>
              <a:t>表的抽象数据类型的</a:t>
            </a:r>
            <a:r>
              <a:rPr lang="zh-CN" altLang="en-US" dirty="0" smtClean="0"/>
              <a:t>定义</a:t>
            </a:r>
            <a:endParaRPr lang="zh-CN" altLang="en-US" dirty="0"/>
          </a:p>
        </p:txBody>
      </p:sp>
    </p:spTree>
    <p:extLst>
      <p:ext uri="{BB962C8B-B14F-4D97-AF65-F5344CB8AC3E}">
        <p14:creationId xmlns:p14="http://schemas.microsoft.com/office/powerpoint/2010/main" val="2994602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strips(downRight)">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304800" y="266497"/>
            <a:ext cx="3275256" cy="5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eaLnBrk="0" hangingPunct="0">
              <a:lnSpc>
                <a:spcPts val="4000"/>
              </a:lnSpc>
              <a:defRPr kumimoji="1" sz="3200" b="1">
                <a:solidFill>
                  <a:srgbClr val="000080"/>
                </a:solidFill>
                <a:latin typeface="黑体" panose="02010609060101010101" pitchFamily="49" charset="-122"/>
                <a:ea typeface="黑体" panose="02010609060101010101" pitchFamily="49" charset="-122"/>
                <a:cs typeface="ＭＳ Ｐゴシック" charset="-128"/>
              </a:defRPr>
            </a:lvl1pPr>
            <a:lvl2pPr marL="742950" indent="-285750" eaLnBrk="0" hangingPunct="0">
              <a:defRPr kumimoji="1" sz="2400" b="1">
                <a:latin typeface="Times New Roman" panose="02020603050405020304" pitchFamily="18" charset="0"/>
                <a:ea typeface="宋体" panose="02010600030101010101" pitchFamily="2" charset="-122"/>
              </a:defRPr>
            </a:lvl2pPr>
            <a:lvl3pPr marL="1143000" indent="-228600" eaLnBrk="0" hangingPunct="0">
              <a:defRPr kumimoji="1" sz="2400" b="1">
                <a:latin typeface="Times New Roman" panose="02020603050405020304" pitchFamily="18" charset="0"/>
                <a:ea typeface="宋体" panose="02010600030101010101" pitchFamily="2" charset="-122"/>
              </a:defRPr>
            </a:lvl3pPr>
            <a:lvl4pPr marL="1600200" indent="-228600" eaLnBrk="0" hangingPunct="0">
              <a:defRPr kumimoji="1" sz="2400" b="1">
                <a:latin typeface="Times New Roman" panose="02020603050405020304" pitchFamily="18" charset="0"/>
                <a:ea typeface="宋体" panose="02010600030101010101" pitchFamily="2" charset="-122"/>
              </a:defRPr>
            </a:lvl4pPr>
            <a:lvl5pPr marL="2057400" indent="-228600" eaLnBrk="0" hangingPunct="0">
              <a:defRPr kumimoji="1" sz="2400" b="1">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latin typeface="Times New Roman" panose="02020603050405020304" pitchFamily="18" charset="0"/>
                <a:ea typeface="宋体" panose="02010600030101010101" pitchFamily="2" charset="-122"/>
              </a:defRPr>
            </a:lvl9pPr>
          </a:lstStyle>
          <a:p>
            <a:r>
              <a:rPr lang="zh-CN" altLang="en-US" dirty="0"/>
              <a:t>二维数组的定义</a:t>
            </a:r>
            <a:r>
              <a:rPr lang="en-US" altLang="zh-CN" dirty="0"/>
              <a:t>:</a:t>
            </a:r>
          </a:p>
        </p:txBody>
      </p:sp>
      <p:sp>
        <p:nvSpPr>
          <p:cNvPr id="79875" name="Text Box 3"/>
          <p:cNvSpPr txBox="1">
            <a:spLocks noChangeArrowheads="1"/>
          </p:cNvSpPr>
          <p:nvPr/>
        </p:nvSpPr>
        <p:spPr bwMode="auto">
          <a:xfrm>
            <a:off x="578266" y="1371125"/>
            <a:ext cx="7659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3200" b="1" dirty="0">
                <a:solidFill>
                  <a:schemeClr val="accent2"/>
                </a:solidFill>
                <a:ea typeface="华文仿宋" panose="02010600040101010101" pitchFamily="2" charset="-122"/>
                <a:cs typeface="Times New Roman" panose="02020603050405020304" pitchFamily="18" charset="0"/>
              </a:rPr>
              <a:t>数据对象</a:t>
            </a:r>
            <a:r>
              <a:rPr lang="en-US" altLang="zh-CN" sz="3200" b="1" dirty="0">
                <a:solidFill>
                  <a:schemeClr val="accent2"/>
                </a:solidFill>
                <a:ea typeface="华文仿宋" panose="02010600040101010101" pitchFamily="2" charset="-122"/>
                <a:cs typeface="Times New Roman" panose="02020603050405020304" pitchFamily="18" charset="0"/>
              </a:rPr>
              <a:t>:</a:t>
            </a:r>
            <a:endParaRPr lang="en-US" altLang="zh-CN" sz="3200" dirty="0">
              <a:solidFill>
                <a:schemeClr val="accent2"/>
              </a:solidFill>
              <a:ea typeface="华文仿宋" panose="02010600040101010101" pitchFamily="2" charset="-122"/>
              <a:cs typeface="Times New Roman" panose="02020603050405020304" pitchFamily="18" charset="0"/>
            </a:endParaRPr>
          </a:p>
          <a:p>
            <a:pPr algn="l" eaLnBrk="1" hangingPunct="1">
              <a:lnSpc>
                <a:spcPct val="125000"/>
              </a:lnSpc>
            </a:pPr>
            <a:r>
              <a:rPr lang="en-US" altLang="zh-CN" sz="3200" dirty="0">
                <a:solidFill>
                  <a:schemeClr val="accent2"/>
                </a:solidFill>
                <a:ea typeface="华文仿宋" panose="02010600040101010101" pitchFamily="2" charset="-122"/>
                <a:cs typeface="Times New Roman" panose="02020603050405020304" pitchFamily="18" charset="0"/>
              </a:rPr>
              <a:t>   </a:t>
            </a:r>
            <a:r>
              <a:rPr lang="en-US" altLang="zh-CN" sz="3200" dirty="0">
                <a:ea typeface="华文仿宋" panose="02010600040101010101" pitchFamily="2" charset="-122"/>
                <a:cs typeface="Times New Roman" panose="02020603050405020304" pitchFamily="18" charset="0"/>
              </a:rPr>
              <a:t>D = {</a:t>
            </a:r>
            <a:r>
              <a:rPr lang="en-US" altLang="zh-CN" sz="3200" dirty="0" err="1">
                <a:ea typeface="华文仿宋" panose="02010600040101010101" pitchFamily="2" charset="-122"/>
                <a:cs typeface="Times New Roman" panose="02020603050405020304" pitchFamily="18" charset="0"/>
              </a:rPr>
              <a:t>a</a:t>
            </a:r>
            <a:r>
              <a:rPr lang="en-US" altLang="zh-CN" sz="3200" baseline="-25000" dirty="0" err="1">
                <a:ea typeface="华文仿宋" panose="02010600040101010101" pitchFamily="2" charset="-122"/>
                <a:cs typeface="Times New Roman" panose="02020603050405020304" pitchFamily="18" charset="0"/>
              </a:rPr>
              <a:t>ij</a:t>
            </a:r>
            <a:r>
              <a:rPr lang="en-US" altLang="zh-CN" sz="3200" dirty="0">
                <a:ea typeface="华文仿宋" panose="02010600040101010101" pitchFamily="2" charset="-122"/>
                <a:cs typeface="Times New Roman" panose="02020603050405020304" pitchFamily="18" charset="0"/>
              </a:rPr>
              <a:t> | </a:t>
            </a:r>
            <a:r>
              <a:rPr lang="en-US" altLang="zh-CN" dirty="0">
                <a:ea typeface="华文仿宋" panose="02010600040101010101" pitchFamily="2" charset="-122"/>
                <a:cs typeface="Times New Roman" panose="02020603050405020304" pitchFamily="18" charset="0"/>
              </a:rPr>
              <a:t>0≤i≤b</a:t>
            </a:r>
            <a:r>
              <a:rPr lang="en-US" altLang="zh-CN" baseline="-25000" dirty="0">
                <a:ea typeface="华文仿宋" panose="02010600040101010101" pitchFamily="2" charset="-122"/>
                <a:cs typeface="Times New Roman" panose="02020603050405020304" pitchFamily="18" charset="0"/>
              </a:rPr>
              <a:t>1</a:t>
            </a:r>
            <a:r>
              <a:rPr lang="en-US" altLang="zh-CN" dirty="0">
                <a:ea typeface="华文仿宋" panose="02010600040101010101" pitchFamily="2" charset="-122"/>
                <a:cs typeface="Times New Roman" panose="02020603050405020304" pitchFamily="18" charset="0"/>
              </a:rPr>
              <a:t>-1, 0 ≤j≤b</a:t>
            </a:r>
            <a:r>
              <a:rPr lang="en-US" altLang="zh-CN" baseline="-25000" dirty="0">
                <a:ea typeface="华文仿宋" panose="02010600040101010101" pitchFamily="2" charset="-122"/>
                <a:cs typeface="Times New Roman" panose="02020603050405020304" pitchFamily="18" charset="0"/>
              </a:rPr>
              <a:t>2</a:t>
            </a:r>
            <a:r>
              <a:rPr lang="en-US" altLang="zh-CN" dirty="0">
                <a:ea typeface="华文仿宋" panose="02010600040101010101" pitchFamily="2" charset="-122"/>
                <a:cs typeface="Times New Roman" panose="02020603050405020304" pitchFamily="18" charset="0"/>
              </a:rPr>
              <a:t>-1</a:t>
            </a:r>
            <a:r>
              <a:rPr lang="en-US" altLang="zh-CN" sz="3200" dirty="0">
                <a:ea typeface="华文仿宋" panose="02010600040101010101" pitchFamily="2" charset="-122"/>
                <a:cs typeface="Times New Roman" panose="02020603050405020304" pitchFamily="18" charset="0"/>
              </a:rPr>
              <a:t>}  </a:t>
            </a:r>
            <a:r>
              <a:rPr lang="en-US" altLang="zh-CN" sz="2000" b="1" dirty="0">
                <a:solidFill>
                  <a:srgbClr val="006600"/>
                </a:solidFill>
                <a:latin typeface="华文仿宋" panose="02010600040101010101" pitchFamily="2" charset="-122"/>
                <a:ea typeface="华文仿宋" panose="02010600040101010101" pitchFamily="2" charset="-122"/>
                <a:cs typeface="Times New Roman" panose="02020603050405020304" pitchFamily="18" charset="0"/>
              </a:rPr>
              <a:t>//b1</a:t>
            </a:r>
            <a:r>
              <a:rPr lang="zh-CN" altLang="en-US" sz="2000" b="1" dirty="0">
                <a:solidFill>
                  <a:srgbClr val="006600"/>
                </a:solidFill>
                <a:latin typeface="华文仿宋" panose="02010600040101010101" pitchFamily="2" charset="-122"/>
                <a:ea typeface="华文仿宋" panose="02010600040101010101" pitchFamily="2" charset="-122"/>
                <a:cs typeface="Times New Roman" panose="02020603050405020304" pitchFamily="18" charset="0"/>
              </a:rPr>
              <a:t>行数，</a:t>
            </a:r>
            <a:r>
              <a:rPr lang="en-US" altLang="zh-CN" sz="2000" b="1" dirty="0">
                <a:solidFill>
                  <a:srgbClr val="006600"/>
                </a:solidFill>
                <a:latin typeface="华文仿宋" panose="02010600040101010101" pitchFamily="2" charset="-122"/>
                <a:ea typeface="华文仿宋" panose="02010600040101010101" pitchFamily="2" charset="-122"/>
                <a:cs typeface="Times New Roman" panose="02020603050405020304" pitchFamily="18" charset="0"/>
              </a:rPr>
              <a:t>b2</a:t>
            </a:r>
            <a:r>
              <a:rPr lang="zh-CN" altLang="en-US" sz="2000" b="1" dirty="0">
                <a:solidFill>
                  <a:srgbClr val="006600"/>
                </a:solidFill>
                <a:latin typeface="华文仿宋" panose="02010600040101010101" pitchFamily="2" charset="-122"/>
                <a:ea typeface="华文仿宋" panose="02010600040101010101" pitchFamily="2" charset="-122"/>
                <a:cs typeface="Times New Roman" panose="02020603050405020304" pitchFamily="18" charset="0"/>
              </a:rPr>
              <a:t>列数</a:t>
            </a:r>
          </a:p>
          <a:p>
            <a:pPr algn="l" eaLnBrk="1" hangingPunct="1">
              <a:lnSpc>
                <a:spcPct val="125000"/>
              </a:lnSpc>
            </a:pPr>
            <a:r>
              <a:rPr lang="zh-CN" altLang="en-US" sz="3200" b="1" dirty="0">
                <a:solidFill>
                  <a:schemeClr val="accent2"/>
                </a:solidFill>
                <a:ea typeface="华文仿宋" panose="02010600040101010101" pitchFamily="2" charset="-122"/>
                <a:cs typeface="Times New Roman" panose="02020603050405020304" pitchFamily="18" charset="0"/>
              </a:rPr>
              <a:t>数据关系</a:t>
            </a:r>
            <a:r>
              <a:rPr lang="en-US" altLang="zh-CN" sz="3200" b="1" dirty="0">
                <a:solidFill>
                  <a:schemeClr val="accent2"/>
                </a:solidFill>
                <a:ea typeface="华文仿宋" panose="02010600040101010101" pitchFamily="2" charset="-122"/>
                <a:cs typeface="Times New Roman" panose="02020603050405020304" pitchFamily="18" charset="0"/>
              </a:rPr>
              <a:t>:</a:t>
            </a:r>
          </a:p>
          <a:p>
            <a:pPr algn="l" eaLnBrk="1" hangingPunct="1">
              <a:lnSpc>
                <a:spcPct val="125000"/>
              </a:lnSpc>
            </a:pPr>
            <a:r>
              <a:rPr lang="en-US" altLang="zh-CN" sz="3200" b="1" dirty="0">
                <a:solidFill>
                  <a:schemeClr val="accent2"/>
                </a:solidFill>
                <a:ea typeface="华文仿宋" panose="02010600040101010101" pitchFamily="2" charset="-122"/>
                <a:cs typeface="Times New Roman" panose="02020603050405020304" pitchFamily="18" charset="0"/>
              </a:rPr>
              <a:t>   </a:t>
            </a:r>
            <a:r>
              <a:rPr lang="en-US" altLang="zh-CN" sz="2800" dirty="0">
                <a:ea typeface="华文仿宋" panose="02010600040101010101" pitchFamily="2" charset="-122"/>
                <a:cs typeface="Times New Roman" panose="02020603050405020304" pitchFamily="18" charset="0"/>
              </a:rPr>
              <a:t>R = { ROW, COL }</a:t>
            </a:r>
            <a:endParaRPr lang="en-US" altLang="zh-CN" sz="3200" dirty="0">
              <a:ea typeface="华文仿宋" panose="02010600040101010101" pitchFamily="2" charset="-122"/>
              <a:cs typeface="Times New Roman" panose="02020603050405020304" pitchFamily="18" charset="0"/>
            </a:endParaRPr>
          </a:p>
          <a:p>
            <a:pPr algn="l" eaLnBrk="1" hangingPunct="1">
              <a:lnSpc>
                <a:spcPct val="125000"/>
              </a:lnSpc>
            </a:pPr>
            <a:r>
              <a:rPr lang="en-US" altLang="zh-CN" sz="3200" dirty="0">
                <a:ea typeface="华文仿宋" panose="02010600040101010101" pitchFamily="2" charset="-122"/>
                <a:cs typeface="Times New Roman" panose="02020603050405020304" pitchFamily="18" charset="0"/>
              </a:rPr>
              <a:t>      </a:t>
            </a:r>
            <a:r>
              <a:rPr lang="en-US" altLang="zh-CN" sz="2800" dirty="0">
                <a:ea typeface="华文仿宋" panose="02010600040101010101" pitchFamily="2" charset="-122"/>
                <a:cs typeface="Times New Roman" panose="02020603050405020304" pitchFamily="18" charset="0"/>
              </a:rPr>
              <a:t>ROW</a:t>
            </a:r>
            <a:r>
              <a:rPr lang="en-US" altLang="zh-CN" sz="3200" dirty="0">
                <a:ea typeface="华文仿宋" panose="02010600040101010101" pitchFamily="2" charset="-122"/>
                <a:cs typeface="Times New Roman" panose="02020603050405020304" pitchFamily="18" charset="0"/>
              </a:rPr>
              <a:t> = {&lt;a</a:t>
            </a:r>
            <a:r>
              <a:rPr lang="en-US" altLang="zh-CN" sz="3200" baseline="-25000" dirty="0">
                <a:ea typeface="华文仿宋" panose="02010600040101010101" pitchFamily="2" charset="-122"/>
                <a:cs typeface="Times New Roman" panose="02020603050405020304" pitchFamily="18" charset="0"/>
              </a:rPr>
              <a:t>i,j</a:t>
            </a:r>
            <a:r>
              <a:rPr lang="en-US" altLang="zh-CN" sz="3200" dirty="0">
                <a:ea typeface="华文仿宋" panose="02010600040101010101" pitchFamily="2" charset="-122"/>
                <a:cs typeface="Times New Roman" panose="02020603050405020304" pitchFamily="18" charset="0"/>
              </a:rPr>
              <a:t>,a</a:t>
            </a:r>
            <a:r>
              <a:rPr lang="en-US" altLang="zh-CN" sz="3200" baseline="-25000" dirty="0">
                <a:ea typeface="华文仿宋" panose="02010600040101010101" pitchFamily="2" charset="-122"/>
                <a:cs typeface="Times New Roman" panose="02020603050405020304" pitchFamily="18" charset="0"/>
              </a:rPr>
              <a:t>i+1,j</a:t>
            </a:r>
            <a:r>
              <a:rPr lang="en-US" altLang="zh-CN" sz="3200" dirty="0">
                <a:ea typeface="华文仿宋" panose="02010600040101010101" pitchFamily="2" charset="-122"/>
                <a:cs typeface="Times New Roman" panose="02020603050405020304" pitchFamily="18" charset="0"/>
              </a:rPr>
              <a:t>&gt;| </a:t>
            </a:r>
            <a:r>
              <a:rPr lang="en-US" altLang="zh-CN" dirty="0">
                <a:ea typeface="华文仿宋" panose="02010600040101010101" pitchFamily="2" charset="-122"/>
                <a:cs typeface="Times New Roman" panose="02020603050405020304" pitchFamily="18" charset="0"/>
              </a:rPr>
              <a:t>0≤i≤b</a:t>
            </a:r>
            <a:r>
              <a:rPr lang="en-US" altLang="zh-CN" baseline="-25000" dirty="0">
                <a:ea typeface="华文仿宋" panose="02010600040101010101" pitchFamily="2" charset="-122"/>
                <a:cs typeface="Times New Roman" panose="02020603050405020304" pitchFamily="18" charset="0"/>
              </a:rPr>
              <a:t>1</a:t>
            </a:r>
            <a:r>
              <a:rPr lang="en-US" altLang="zh-CN" dirty="0">
                <a:ea typeface="华文仿宋" panose="02010600040101010101" pitchFamily="2" charset="-122"/>
                <a:cs typeface="Times New Roman" panose="02020603050405020304" pitchFamily="18" charset="0"/>
              </a:rPr>
              <a:t>-2, 0≤j≤b</a:t>
            </a:r>
            <a:r>
              <a:rPr lang="en-US" altLang="zh-CN" baseline="-25000" dirty="0">
                <a:ea typeface="华文仿宋" panose="02010600040101010101" pitchFamily="2" charset="-122"/>
                <a:cs typeface="Times New Roman" panose="02020603050405020304" pitchFamily="18" charset="0"/>
              </a:rPr>
              <a:t>2</a:t>
            </a:r>
            <a:r>
              <a:rPr lang="en-US" altLang="zh-CN" dirty="0">
                <a:ea typeface="华文仿宋" panose="02010600040101010101" pitchFamily="2" charset="-122"/>
                <a:cs typeface="Times New Roman" panose="02020603050405020304" pitchFamily="18" charset="0"/>
              </a:rPr>
              <a:t>-1</a:t>
            </a:r>
            <a:r>
              <a:rPr lang="en-US" altLang="zh-CN" sz="3200" dirty="0">
                <a:ea typeface="华文仿宋" panose="02010600040101010101" pitchFamily="2" charset="-122"/>
                <a:cs typeface="Times New Roman" panose="02020603050405020304" pitchFamily="18" charset="0"/>
              </a:rPr>
              <a:t>}</a:t>
            </a:r>
          </a:p>
          <a:p>
            <a:pPr algn="l" eaLnBrk="1" hangingPunct="1">
              <a:lnSpc>
                <a:spcPct val="125000"/>
              </a:lnSpc>
            </a:pPr>
            <a:r>
              <a:rPr lang="en-US" altLang="zh-CN" sz="3200" dirty="0">
                <a:ea typeface="华文仿宋" panose="02010600040101010101" pitchFamily="2" charset="-122"/>
                <a:cs typeface="Times New Roman" panose="02020603050405020304" pitchFamily="18" charset="0"/>
              </a:rPr>
              <a:t>      </a:t>
            </a:r>
            <a:r>
              <a:rPr lang="en-US" altLang="zh-CN" sz="2800" dirty="0">
                <a:ea typeface="华文仿宋" panose="02010600040101010101" pitchFamily="2" charset="-122"/>
                <a:cs typeface="Times New Roman" panose="02020603050405020304" pitchFamily="18" charset="0"/>
              </a:rPr>
              <a:t>COL</a:t>
            </a:r>
            <a:r>
              <a:rPr lang="en-US" altLang="zh-CN" sz="3200" dirty="0">
                <a:ea typeface="华文仿宋" panose="02010600040101010101" pitchFamily="2" charset="-122"/>
                <a:cs typeface="Times New Roman" panose="02020603050405020304" pitchFamily="18" charset="0"/>
              </a:rPr>
              <a:t> = {&lt;a</a:t>
            </a:r>
            <a:r>
              <a:rPr lang="en-US" altLang="zh-CN" sz="3200" baseline="-25000" dirty="0">
                <a:ea typeface="华文仿宋" panose="02010600040101010101" pitchFamily="2" charset="-122"/>
                <a:cs typeface="Times New Roman" panose="02020603050405020304" pitchFamily="18" charset="0"/>
              </a:rPr>
              <a:t>i,j</a:t>
            </a:r>
            <a:r>
              <a:rPr lang="en-US" altLang="zh-CN" sz="3200" dirty="0">
                <a:ea typeface="华文仿宋" panose="02010600040101010101" pitchFamily="2" charset="-122"/>
                <a:cs typeface="Times New Roman" panose="02020603050405020304" pitchFamily="18" charset="0"/>
              </a:rPr>
              <a:t>,a</a:t>
            </a:r>
            <a:r>
              <a:rPr lang="en-US" altLang="zh-CN" sz="3200" baseline="-25000" dirty="0">
                <a:ea typeface="华文仿宋" panose="02010600040101010101" pitchFamily="2" charset="-122"/>
                <a:cs typeface="Times New Roman" panose="02020603050405020304" pitchFamily="18" charset="0"/>
              </a:rPr>
              <a:t>i,j+1</a:t>
            </a:r>
            <a:r>
              <a:rPr lang="en-US" altLang="zh-CN" sz="3200" dirty="0">
                <a:ea typeface="华文仿宋" panose="02010600040101010101" pitchFamily="2" charset="-122"/>
                <a:cs typeface="Times New Roman" panose="02020603050405020304" pitchFamily="18" charset="0"/>
              </a:rPr>
              <a:t>&gt;| </a:t>
            </a:r>
            <a:r>
              <a:rPr lang="en-US" altLang="zh-CN" dirty="0">
                <a:ea typeface="华文仿宋" panose="02010600040101010101" pitchFamily="2" charset="-122"/>
                <a:cs typeface="Times New Roman" panose="02020603050405020304" pitchFamily="18" charset="0"/>
              </a:rPr>
              <a:t>0≤i≤b</a:t>
            </a:r>
            <a:r>
              <a:rPr lang="en-US" altLang="zh-CN" baseline="-25000" dirty="0">
                <a:ea typeface="华文仿宋" panose="02010600040101010101" pitchFamily="2" charset="-122"/>
                <a:cs typeface="Times New Roman" panose="02020603050405020304" pitchFamily="18" charset="0"/>
              </a:rPr>
              <a:t>1</a:t>
            </a:r>
            <a:r>
              <a:rPr lang="en-US" altLang="zh-CN" dirty="0">
                <a:ea typeface="华文仿宋" panose="02010600040101010101" pitchFamily="2" charset="-122"/>
                <a:cs typeface="Times New Roman" panose="02020603050405020304" pitchFamily="18" charset="0"/>
              </a:rPr>
              <a:t>-1, 0≤ j≤b</a:t>
            </a:r>
            <a:r>
              <a:rPr lang="en-US" altLang="zh-CN" baseline="-25000" dirty="0">
                <a:ea typeface="华文仿宋" panose="02010600040101010101" pitchFamily="2" charset="-122"/>
                <a:cs typeface="Times New Roman" panose="02020603050405020304" pitchFamily="18" charset="0"/>
              </a:rPr>
              <a:t>2</a:t>
            </a:r>
            <a:r>
              <a:rPr lang="en-US" altLang="zh-CN" dirty="0">
                <a:ea typeface="华文仿宋" panose="02010600040101010101" pitchFamily="2" charset="-122"/>
                <a:cs typeface="Times New Roman" panose="02020603050405020304" pitchFamily="18" charset="0"/>
              </a:rPr>
              <a:t>-2</a:t>
            </a:r>
            <a:r>
              <a:rPr lang="en-US" altLang="zh-CN" sz="3200" dirty="0">
                <a:ea typeface="华文仿宋"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80860960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ox(in)">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070938" y="1248591"/>
            <a:ext cx="6377067"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spcBef>
                <a:spcPts val="1200"/>
              </a:spcBef>
              <a:spcAft>
                <a:spcPts val="1200"/>
              </a:spcAft>
              <a:buFont typeface="Arial" panose="020B0604020202020204" pitchFamily="34" charset="0"/>
              <a:buChar char="•"/>
            </a:pPr>
            <a:r>
              <a:rPr lang="zh-CN" altLang="en-US" sz="2800" b="1" dirty="0" smtClean="0">
                <a:solidFill>
                  <a:srgbClr val="990033"/>
                </a:solidFill>
                <a:latin typeface="华文仿宋" panose="02010600040101010101" pitchFamily="2" charset="-122"/>
                <a:ea typeface="华文仿宋" panose="02010600040101010101" pitchFamily="2" charset="-122"/>
              </a:rPr>
              <a:t>结构</a:t>
            </a:r>
            <a:r>
              <a:rPr lang="zh-CN" altLang="en-US" sz="2800" b="1" dirty="0">
                <a:solidFill>
                  <a:srgbClr val="990033"/>
                </a:solidFill>
                <a:latin typeface="华文仿宋" panose="02010600040101010101" pitchFamily="2" charset="-122"/>
                <a:ea typeface="华文仿宋" panose="02010600040101010101" pitchFamily="2" charset="-122"/>
              </a:rPr>
              <a:t>的创建和销毁</a:t>
            </a:r>
            <a:endParaRPr lang="zh-CN" altLang="en-US" b="1" dirty="0">
              <a:solidFill>
                <a:srgbClr val="990033"/>
              </a:solidFill>
              <a:latin typeface="华文仿宋" panose="02010600040101010101" pitchFamily="2" charset="-122"/>
              <a:ea typeface="华文仿宋" panose="02010600040101010101" pitchFamily="2" charset="-122"/>
            </a:endParaRPr>
          </a:p>
          <a:p>
            <a:pPr algn="l" eaLnBrk="1" hangingPunct="1">
              <a:lnSpc>
                <a:spcPct val="110000"/>
              </a:lnSpc>
              <a:spcBef>
                <a:spcPts val="1200"/>
              </a:spcBef>
              <a:spcAft>
                <a:spcPts val="600"/>
              </a:spcAft>
            </a:pPr>
            <a:r>
              <a:rPr lang="zh-CN" altLang="en-US"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InitGList</a:t>
            </a:r>
            <a:r>
              <a:rPr lang="en-US" altLang="zh-CN" sz="2800" dirty="0">
                <a:latin typeface="华文仿宋" panose="02010600040101010101" pitchFamily="2" charset="-122"/>
                <a:ea typeface="华文仿宋" panose="02010600040101010101" pitchFamily="2" charset="-122"/>
              </a:rPr>
              <a:t>(&amp;L);      </a:t>
            </a:r>
            <a:r>
              <a:rPr lang="en-US" altLang="zh-CN" sz="2800" dirty="0" err="1">
                <a:latin typeface="华文仿宋" panose="02010600040101010101" pitchFamily="2" charset="-122"/>
                <a:ea typeface="华文仿宋" panose="02010600040101010101" pitchFamily="2" charset="-122"/>
              </a:rPr>
              <a:t>DestroyGList</a:t>
            </a:r>
            <a:r>
              <a:rPr lang="en-US" altLang="zh-CN" sz="2800" dirty="0">
                <a:latin typeface="华文仿宋" panose="02010600040101010101" pitchFamily="2" charset="-122"/>
                <a:ea typeface="华文仿宋" panose="02010600040101010101" pitchFamily="2" charset="-122"/>
              </a:rPr>
              <a:t>(&amp;L);</a:t>
            </a:r>
          </a:p>
          <a:p>
            <a:pPr algn="l" eaLnBrk="1" hangingPunct="1">
              <a:lnSpc>
                <a:spcPct val="110000"/>
              </a:lnSpc>
              <a:spcBef>
                <a:spcPts val="1200"/>
              </a:spcBef>
              <a:spcAft>
                <a:spcPts val="600"/>
              </a:spcAft>
            </a:pP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CreateGList</a:t>
            </a:r>
            <a:r>
              <a:rPr lang="en-US" altLang="zh-CN" sz="2800" dirty="0">
                <a:latin typeface="华文仿宋" panose="02010600040101010101" pitchFamily="2" charset="-122"/>
                <a:ea typeface="华文仿宋" panose="02010600040101010101" pitchFamily="2" charset="-122"/>
              </a:rPr>
              <a:t>(&amp;L, S);   </a:t>
            </a:r>
            <a:r>
              <a:rPr lang="en-US" altLang="zh-CN" sz="2800" dirty="0" err="1">
                <a:latin typeface="华文仿宋" panose="02010600040101010101" pitchFamily="2" charset="-122"/>
                <a:ea typeface="华文仿宋" panose="02010600040101010101" pitchFamily="2" charset="-122"/>
              </a:rPr>
              <a:t>CopyGList</a:t>
            </a:r>
            <a:r>
              <a:rPr lang="en-US" altLang="zh-CN" sz="2800" dirty="0">
                <a:latin typeface="华文仿宋" panose="02010600040101010101" pitchFamily="2" charset="-122"/>
                <a:ea typeface="华文仿宋" panose="02010600040101010101" pitchFamily="2" charset="-122"/>
              </a:rPr>
              <a:t>(&amp;T, L);</a:t>
            </a:r>
          </a:p>
          <a:p>
            <a:pPr marL="457200" indent="-457200" algn="l" eaLnBrk="1" hangingPunct="1">
              <a:spcBef>
                <a:spcPts val="1200"/>
              </a:spcBef>
              <a:spcAft>
                <a:spcPts val="1200"/>
              </a:spcAft>
              <a:buFont typeface="Arial" panose="020B0604020202020204" pitchFamily="34" charset="0"/>
              <a:buChar char="•"/>
            </a:pPr>
            <a:r>
              <a:rPr lang="zh-CN" altLang="en-US" sz="2800" b="1" dirty="0">
                <a:solidFill>
                  <a:srgbClr val="990033"/>
                </a:solidFill>
                <a:latin typeface="华文仿宋" panose="02010600040101010101" pitchFamily="2" charset="-122"/>
                <a:ea typeface="华文仿宋" panose="02010600040101010101" pitchFamily="2" charset="-122"/>
              </a:rPr>
              <a:t>插入和删除操作</a:t>
            </a:r>
          </a:p>
          <a:p>
            <a:pPr algn="l" eaLnBrk="1" hangingPunct="1">
              <a:lnSpc>
                <a:spcPct val="110000"/>
              </a:lnSpc>
              <a:spcBef>
                <a:spcPts val="1200"/>
              </a:spcBef>
              <a:spcAft>
                <a:spcPts val="600"/>
              </a:spcAft>
            </a:pPr>
            <a:r>
              <a:rPr lang="zh-CN" altLang="en-US" sz="2800" dirty="0">
                <a:latin typeface="华文仿宋" panose="02010600040101010101" pitchFamily="2" charset="-122"/>
                <a:ea typeface="华文仿宋" panose="02010600040101010101" pitchFamily="2" charset="-122"/>
              </a:rPr>
              <a:t>   </a:t>
            </a:r>
            <a:r>
              <a:rPr lang="zh-CN" altLang="en-US" sz="2800" dirty="0" smtClean="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InsertFirst_GL</a:t>
            </a:r>
            <a:r>
              <a:rPr lang="en-US" altLang="zh-CN" sz="2800" dirty="0">
                <a:latin typeface="华文仿宋" panose="02010600040101010101" pitchFamily="2" charset="-122"/>
                <a:ea typeface="华文仿宋" panose="02010600040101010101" pitchFamily="2" charset="-122"/>
              </a:rPr>
              <a:t>(&amp;L, e);</a:t>
            </a:r>
          </a:p>
          <a:p>
            <a:pPr algn="l" eaLnBrk="1" hangingPunct="1">
              <a:lnSpc>
                <a:spcPct val="110000"/>
              </a:lnSpc>
              <a:spcBef>
                <a:spcPts val="1200"/>
              </a:spcBef>
              <a:spcAft>
                <a:spcPts val="600"/>
              </a:spcAft>
            </a:pP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DeleteFirst_GL</a:t>
            </a:r>
            <a:r>
              <a:rPr lang="en-US" altLang="zh-CN" sz="2800" dirty="0">
                <a:latin typeface="华文仿宋" panose="02010600040101010101" pitchFamily="2" charset="-122"/>
                <a:ea typeface="华文仿宋" panose="02010600040101010101" pitchFamily="2" charset="-122"/>
              </a:rPr>
              <a:t>(&amp;L, &amp;e</a:t>
            </a:r>
            <a:r>
              <a:rPr lang="en-US" altLang="zh-CN" sz="2800" dirty="0" smtClean="0">
                <a:latin typeface="华文仿宋" panose="02010600040101010101" pitchFamily="2" charset="-122"/>
                <a:ea typeface="华文仿宋" panose="02010600040101010101" pitchFamily="2" charset="-122"/>
              </a:rPr>
              <a:t>);</a:t>
            </a:r>
            <a:endParaRPr lang="en-US" altLang="zh-CN" sz="2800" dirty="0">
              <a:latin typeface="华文仿宋" panose="02010600040101010101" pitchFamily="2" charset="-122"/>
              <a:ea typeface="华文仿宋" panose="02010600040101010101" pitchFamily="2" charset="-122"/>
            </a:endParaRPr>
          </a:p>
        </p:txBody>
      </p:sp>
      <p:sp>
        <p:nvSpPr>
          <p:cNvPr id="8" name="Text Box 2"/>
          <p:cNvSpPr txBox="1">
            <a:spLocks noChangeArrowheads="1"/>
          </p:cNvSpPr>
          <p:nvPr/>
        </p:nvSpPr>
        <p:spPr bwMode="auto">
          <a:xfrm>
            <a:off x="332860" y="184842"/>
            <a:ext cx="757200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基本操作</a:t>
            </a:r>
            <a:endParaRPr lang="zh-CN" altLang="en-US" dirty="0"/>
          </a:p>
        </p:txBody>
      </p:sp>
    </p:spTree>
    <p:extLst>
      <p:ext uri="{BB962C8B-B14F-4D97-AF65-F5344CB8AC3E}">
        <p14:creationId xmlns:p14="http://schemas.microsoft.com/office/powerpoint/2010/main" val="412133621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070938" y="1248591"/>
            <a:ext cx="6825908"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spcBef>
                <a:spcPts val="1200"/>
              </a:spcBef>
              <a:spcAft>
                <a:spcPts val="1200"/>
              </a:spcAft>
              <a:buFont typeface="Arial" panose="020B0604020202020204" pitchFamily="34" charset="0"/>
              <a:buChar char="•"/>
            </a:pPr>
            <a:r>
              <a:rPr lang="zh-CN" altLang="en-US" sz="2800" b="1" dirty="0">
                <a:solidFill>
                  <a:srgbClr val="990033"/>
                </a:solidFill>
                <a:latin typeface="华文仿宋" panose="02010600040101010101" pitchFamily="2" charset="-122"/>
                <a:ea typeface="华文仿宋" panose="02010600040101010101" pitchFamily="2" charset="-122"/>
              </a:rPr>
              <a:t>状态函数</a:t>
            </a:r>
          </a:p>
          <a:p>
            <a:pPr algn="l" eaLnBrk="1" hangingPunct="1">
              <a:lnSpc>
                <a:spcPct val="110000"/>
              </a:lnSpc>
              <a:spcBef>
                <a:spcPts val="1200"/>
              </a:spcBef>
              <a:spcAft>
                <a:spcPts val="600"/>
              </a:spcAft>
            </a:pPr>
            <a:r>
              <a:rPr lang="zh-CN" altLang="en-US" sz="2800" dirty="0">
                <a:ea typeface="楷体_GB2312" pitchFamily="49" charset="-122"/>
              </a:rPr>
              <a:t>   </a:t>
            </a:r>
            <a:r>
              <a:rPr lang="zh-CN" altLang="en-US" sz="2800" dirty="0" smtClean="0">
                <a:ea typeface="楷体_GB2312" pitchFamily="49" charset="-122"/>
              </a:rPr>
              <a:t>  </a:t>
            </a:r>
            <a:r>
              <a:rPr lang="en-US" altLang="zh-CN" sz="2800" dirty="0" err="1" smtClean="0">
                <a:latin typeface="华文仿宋" panose="02010600040101010101" pitchFamily="2" charset="-122"/>
                <a:ea typeface="华文仿宋" panose="02010600040101010101" pitchFamily="2" charset="-122"/>
              </a:rPr>
              <a:t>GListLength</a:t>
            </a:r>
            <a:r>
              <a:rPr lang="en-US" altLang="zh-CN" sz="2800" dirty="0" smtClean="0">
                <a:latin typeface="华文仿宋" panose="02010600040101010101" pitchFamily="2" charset="-122"/>
                <a:ea typeface="华文仿宋" panose="02010600040101010101" pitchFamily="2" charset="-122"/>
              </a:rPr>
              <a:t>(L</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GListDepth</a:t>
            </a:r>
            <a:r>
              <a:rPr lang="en-US" altLang="zh-CN" sz="2800" dirty="0">
                <a:latin typeface="华文仿宋" panose="02010600040101010101" pitchFamily="2" charset="-122"/>
                <a:ea typeface="华文仿宋" panose="02010600040101010101" pitchFamily="2" charset="-122"/>
              </a:rPr>
              <a:t>(L);</a:t>
            </a:r>
          </a:p>
          <a:p>
            <a:pPr algn="l" eaLnBrk="1" hangingPunct="1">
              <a:lnSpc>
                <a:spcPct val="110000"/>
              </a:lnSpc>
              <a:spcBef>
                <a:spcPts val="1200"/>
              </a:spcBef>
              <a:spcAft>
                <a:spcPts val="600"/>
              </a:spcAft>
            </a:pPr>
            <a:r>
              <a:rPr lang="en-US" altLang="zh-CN" sz="2800" dirty="0">
                <a:latin typeface="华文仿宋" panose="02010600040101010101" pitchFamily="2" charset="-122"/>
                <a:ea typeface="华文仿宋" panose="02010600040101010101" pitchFamily="2" charset="-122"/>
              </a:rPr>
              <a:t>   </a:t>
            </a:r>
            <a:r>
              <a:rPr lang="en-US" altLang="zh-CN" sz="2800" dirty="0" smtClean="0">
                <a:latin typeface="华文仿宋" panose="02010600040101010101" pitchFamily="2" charset="-122"/>
                <a:ea typeface="华文仿宋" panose="02010600040101010101" pitchFamily="2" charset="-122"/>
              </a:rPr>
              <a:t>  </a:t>
            </a:r>
            <a:r>
              <a:rPr lang="en-US" altLang="zh-CN" sz="2800" dirty="0" err="1" smtClean="0">
                <a:latin typeface="华文仿宋" panose="02010600040101010101" pitchFamily="2" charset="-122"/>
                <a:ea typeface="华文仿宋" panose="02010600040101010101" pitchFamily="2" charset="-122"/>
              </a:rPr>
              <a:t>GListEmpty</a:t>
            </a:r>
            <a:r>
              <a:rPr lang="en-US" altLang="zh-CN" sz="2800" dirty="0" smtClean="0">
                <a:latin typeface="华文仿宋" panose="02010600040101010101" pitchFamily="2" charset="-122"/>
                <a:ea typeface="华文仿宋" panose="02010600040101010101" pitchFamily="2" charset="-122"/>
              </a:rPr>
              <a:t>(L</a:t>
            </a:r>
            <a:r>
              <a:rPr lang="en-US" altLang="zh-CN"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GetHead</a:t>
            </a:r>
            <a:r>
              <a:rPr lang="en-US" altLang="zh-CN" sz="2800" dirty="0">
                <a:latin typeface="华文仿宋" panose="02010600040101010101" pitchFamily="2" charset="-122"/>
                <a:ea typeface="华文仿宋" panose="02010600040101010101" pitchFamily="2" charset="-122"/>
              </a:rPr>
              <a:t>(L);    </a:t>
            </a:r>
            <a:r>
              <a:rPr lang="en-US" altLang="zh-CN" sz="2800" dirty="0" err="1">
                <a:latin typeface="华文仿宋" panose="02010600040101010101" pitchFamily="2" charset="-122"/>
                <a:ea typeface="华文仿宋" panose="02010600040101010101" pitchFamily="2" charset="-122"/>
              </a:rPr>
              <a:t>GetTail</a:t>
            </a:r>
            <a:r>
              <a:rPr lang="en-US" altLang="zh-CN" sz="2800" dirty="0">
                <a:latin typeface="华文仿宋" panose="02010600040101010101" pitchFamily="2" charset="-122"/>
                <a:ea typeface="华文仿宋" panose="02010600040101010101" pitchFamily="2" charset="-122"/>
              </a:rPr>
              <a:t>(L);</a:t>
            </a:r>
          </a:p>
          <a:p>
            <a:pPr marL="457200" indent="-457200" algn="l" eaLnBrk="1" hangingPunct="1">
              <a:spcBef>
                <a:spcPts val="1200"/>
              </a:spcBef>
              <a:spcAft>
                <a:spcPts val="1200"/>
              </a:spcAft>
              <a:buFont typeface="Arial" panose="020B0604020202020204" pitchFamily="34" charset="0"/>
              <a:buChar char="•"/>
            </a:pPr>
            <a:r>
              <a:rPr lang="zh-CN" altLang="en-US" sz="2800" b="1" dirty="0" smtClean="0">
                <a:solidFill>
                  <a:srgbClr val="990033"/>
                </a:solidFill>
                <a:latin typeface="华文仿宋" panose="02010600040101010101" pitchFamily="2" charset="-122"/>
                <a:ea typeface="华文仿宋" panose="02010600040101010101" pitchFamily="2" charset="-122"/>
              </a:rPr>
              <a:t>遍历</a:t>
            </a:r>
            <a:endParaRPr lang="zh-CN" altLang="en-US" sz="2800" b="1" dirty="0">
              <a:solidFill>
                <a:srgbClr val="990033"/>
              </a:solidFill>
              <a:latin typeface="华文仿宋" panose="02010600040101010101" pitchFamily="2" charset="-122"/>
              <a:ea typeface="华文仿宋" panose="02010600040101010101" pitchFamily="2" charset="-122"/>
            </a:endParaRPr>
          </a:p>
          <a:p>
            <a:pPr algn="l" eaLnBrk="1" hangingPunct="1">
              <a:lnSpc>
                <a:spcPct val="110000"/>
              </a:lnSpc>
              <a:spcBef>
                <a:spcPts val="1200"/>
              </a:spcBef>
              <a:spcAft>
                <a:spcPts val="600"/>
              </a:spcAft>
            </a:pPr>
            <a:r>
              <a:rPr lang="zh-CN" altLang="en-US" sz="2800" dirty="0">
                <a:ea typeface="楷体_GB2312" pitchFamily="49" charset="-122"/>
              </a:rPr>
              <a:t>   </a:t>
            </a:r>
            <a:r>
              <a:rPr lang="zh-CN" altLang="en-US" sz="2800" dirty="0" smtClean="0">
                <a:ea typeface="楷体_GB2312" pitchFamily="49" charset="-122"/>
              </a:rPr>
              <a:t>  </a:t>
            </a:r>
            <a:r>
              <a:rPr lang="en-US" altLang="zh-CN" sz="2800" dirty="0" err="1" smtClean="0">
                <a:latin typeface="华文仿宋" panose="02010600040101010101" pitchFamily="2" charset="-122"/>
                <a:ea typeface="华文仿宋" panose="02010600040101010101" pitchFamily="2" charset="-122"/>
              </a:rPr>
              <a:t>Traverse_GL</a:t>
            </a:r>
            <a:r>
              <a:rPr lang="en-US" altLang="zh-CN" sz="2800" dirty="0" smtClean="0">
                <a:latin typeface="华文仿宋" panose="02010600040101010101" pitchFamily="2" charset="-122"/>
                <a:ea typeface="华文仿宋" panose="02010600040101010101" pitchFamily="2" charset="-122"/>
              </a:rPr>
              <a:t>(L</a:t>
            </a:r>
            <a:r>
              <a:rPr lang="en-US" altLang="zh-CN" sz="2800" dirty="0">
                <a:latin typeface="华文仿宋" panose="02010600040101010101" pitchFamily="2" charset="-122"/>
                <a:ea typeface="华文仿宋" panose="02010600040101010101" pitchFamily="2" charset="-122"/>
              </a:rPr>
              <a:t>, Visit());</a:t>
            </a:r>
          </a:p>
        </p:txBody>
      </p:sp>
      <p:sp>
        <p:nvSpPr>
          <p:cNvPr id="8" name="Text Box 2"/>
          <p:cNvSpPr txBox="1">
            <a:spLocks noChangeArrowheads="1"/>
          </p:cNvSpPr>
          <p:nvPr/>
        </p:nvSpPr>
        <p:spPr bwMode="auto">
          <a:xfrm>
            <a:off x="332860" y="184842"/>
            <a:ext cx="757200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基本操作</a:t>
            </a:r>
            <a:endParaRPr lang="zh-CN" altLang="en-US" dirty="0"/>
          </a:p>
        </p:txBody>
      </p:sp>
    </p:spTree>
    <p:extLst>
      <p:ext uri="{BB962C8B-B14F-4D97-AF65-F5344CB8AC3E}">
        <p14:creationId xmlns:p14="http://schemas.microsoft.com/office/powerpoint/2010/main" val="388304110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2"/>
          <p:cNvSpPr txBox="1">
            <a:spLocks noChangeArrowheads="1"/>
          </p:cNvSpPr>
          <p:nvPr/>
        </p:nvSpPr>
        <p:spPr bwMode="auto">
          <a:xfrm>
            <a:off x="379575" y="264919"/>
            <a:ext cx="4288353"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en-US" altLang="zh-CN" dirty="0"/>
              <a:t>5.5 </a:t>
            </a:r>
            <a:r>
              <a:rPr lang="zh-CN" altLang="en-US" dirty="0"/>
              <a:t>广义表的表示方法</a:t>
            </a:r>
          </a:p>
        </p:txBody>
      </p:sp>
      <p:sp>
        <p:nvSpPr>
          <p:cNvPr id="195587" name="Rectangle 3"/>
          <p:cNvSpPr>
            <a:spLocks noChangeArrowheads="1"/>
          </p:cNvSpPr>
          <p:nvPr/>
        </p:nvSpPr>
        <p:spPr bwMode="auto">
          <a:xfrm>
            <a:off x="658575" y="1185359"/>
            <a:ext cx="7772400" cy="3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ts val="4000"/>
              </a:lnSpc>
              <a:buFont typeface="Arial" panose="020B0604020202020204" pitchFamily="34" charset="0"/>
              <a:buChar char="•"/>
            </a:pPr>
            <a:r>
              <a:rPr lang="zh-CN" altLang="en-US" sz="2800" dirty="0" smtClean="0">
                <a:latin typeface="华文仿宋" panose="02010600040101010101" pitchFamily="2" charset="-122"/>
                <a:ea typeface="华文仿宋" panose="02010600040101010101" pitchFamily="2" charset="-122"/>
              </a:rPr>
              <a:t>由于</a:t>
            </a:r>
            <a:r>
              <a:rPr lang="zh-CN" altLang="en-US" sz="2800" dirty="0">
                <a:latin typeface="华文仿宋" panose="02010600040101010101" pitchFamily="2" charset="-122"/>
                <a:ea typeface="华文仿宋" panose="02010600040101010101" pitchFamily="2" charset="-122"/>
              </a:rPr>
              <a:t>广义表中的数据元素可以具有不同的结构，（或是原子，或是列表），因此难以用顺序存储结构表示，通常采用</a:t>
            </a:r>
            <a:r>
              <a:rPr lang="zh-CN" altLang="en-US" sz="2800" dirty="0">
                <a:solidFill>
                  <a:schemeClr val="hlink"/>
                </a:solidFill>
                <a:latin typeface="华文仿宋" panose="02010600040101010101" pitchFamily="2" charset="-122"/>
                <a:ea typeface="华文仿宋" panose="02010600040101010101" pitchFamily="2" charset="-122"/>
              </a:rPr>
              <a:t>链式存储结构</a:t>
            </a:r>
            <a:r>
              <a:rPr lang="zh-CN" altLang="en-US" sz="2800" dirty="0">
                <a:latin typeface="华文仿宋" panose="02010600040101010101" pitchFamily="2" charset="-122"/>
                <a:ea typeface="华文仿宋" panose="02010600040101010101" pitchFamily="2" charset="-122"/>
              </a:rPr>
              <a:t>，每个数据元素可用一个结点表示。</a:t>
            </a:r>
          </a:p>
          <a:p>
            <a:pPr marL="457200" indent="-457200" algn="just" eaLnBrk="1" hangingPunct="1">
              <a:lnSpc>
                <a:spcPts val="4000"/>
              </a:lnSpc>
              <a:spcBef>
                <a:spcPct val="35000"/>
              </a:spcBef>
              <a:buFont typeface="Arial" panose="020B0604020202020204" pitchFamily="34" charset="0"/>
              <a:buChar char="•"/>
            </a:pPr>
            <a:r>
              <a:rPr lang="zh-CN" altLang="en-US" sz="2800" dirty="0" smtClean="0">
                <a:latin typeface="华文仿宋" panose="02010600040101010101" pitchFamily="2" charset="-122"/>
                <a:ea typeface="华文仿宋" panose="02010600040101010101" pitchFamily="2" charset="-122"/>
              </a:rPr>
              <a:t>由于</a:t>
            </a:r>
            <a:r>
              <a:rPr lang="zh-CN" altLang="en-US" sz="2800" dirty="0">
                <a:latin typeface="华文仿宋" panose="02010600040101010101" pitchFamily="2" charset="-122"/>
                <a:ea typeface="华文仿宋" panose="02010600040101010101" pitchFamily="2" charset="-122"/>
              </a:rPr>
              <a:t>列表中的数据元素可能是原子或列表，因此需要</a:t>
            </a:r>
            <a:r>
              <a:rPr lang="zh-CN" altLang="en-US" sz="2800" dirty="0">
                <a:solidFill>
                  <a:schemeClr val="hlink"/>
                </a:solidFill>
                <a:latin typeface="华文仿宋" panose="02010600040101010101" pitchFamily="2" charset="-122"/>
                <a:ea typeface="华文仿宋" panose="02010600040101010101" pitchFamily="2" charset="-122"/>
              </a:rPr>
              <a:t>两类结点</a:t>
            </a:r>
            <a:r>
              <a:rPr lang="zh-CN" altLang="en-US" sz="2800" dirty="0">
                <a:latin typeface="华文仿宋" panose="02010600040101010101" pitchFamily="2" charset="-122"/>
                <a:ea typeface="华文仿宋" panose="02010600040101010101" pitchFamily="2" charset="-122"/>
              </a:rPr>
              <a:t>：一类是</a:t>
            </a:r>
            <a:r>
              <a:rPr lang="zh-CN" altLang="en-US" sz="2800" dirty="0">
                <a:solidFill>
                  <a:srgbClr val="800000"/>
                </a:solidFill>
                <a:latin typeface="华文仿宋" panose="02010600040101010101" pitchFamily="2" charset="-122"/>
                <a:ea typeface="华文仿宋" panose="02010600040101010101" pitchFamily="2" charset="-122"/>
              </a:rPr>
              <a:t>表结点</a:t>
            </a:r>
            <a:r>
              <a:rPr lang="zh-CN" altLang="en-US" sz="2800" dirty="0">
                <a:latin typeface="华文仿宋" panose="02010600040101010101" pitchFamily="2" charset="-122"/>
                <a:ea typeface="华文仿宋" panose="02010600040101010101" pitchFamily="2" charset="-122"/>
              </a:rPr>
              <a:t>（表示列表），另一类是</a:t>
            </a:r>
            <a:r>
              <a:rPr lang="zh-CN" altLang="en-US" sz="2800" dirty="0">
                <a:solidFill>
                  <a:srgbClr val="800000"/>
                </a:solidFill>
                <a:latin typeface="华文仿宋" panose="02010600040101010101" pitchFamily="2" charset="-122"/>
                <a:ea typeface="华文仿宋" panose="02010600040101010101" pitchFamily="2" charset="-122"/>
              </a:rPr>
              <a:t>原子结点</a:t>
            </a:r>
            <a:r>
              <a:rPr lang="zh-CN" altLang="en-US" sz="2800" dirty="0">
                <a:latin typeface="华文仿宋" panose="02010600040101010101" pitchFamily="2" charset="-122"/>
                <a:ea typeface="华文仿宋" panose="02010600040101010101" pitchFamily="2" charset="-122"/>
              </a:rPr>
              <a:t>（表示原子）</a:t>
            </a:r>
          </a:p>
        </p:txBody>
      </p:sp>
    </p:spTree>
    <p:extLst>
      <p:ext uri="{BB962C8B-B14F-4D97-AF65-F5344CB8AC3E}">
        <p14:creationId xmlns:p14="http://schemas.microsoft.com/office/powerpoint/2010/main" val="127147487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dissolve">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dissolve">
                                      <p:cBhvr>
                                        <p:cTn id="12" dur="500"/>
                                        <p:tgtEl>
                                          <p:spTgt spid="195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462764" y="975232"/>
            <a:ext cx="479425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en-US" altLang="zh-CN" sz="2800" dirty="0">
                <a:solidFill>
                  <a:srgbClr val="0000FF"/>
                </a:solidFill>
                <a:latin typeface="华文仿宋" panose="02010600040101010101" pitchFamily="2" charset="-122"/>
                <a:ea typeface="华文仿宋" panose="02010600040101010101" pitchFamily="2" charset="-122"/>
              </a:rPr>
              <a:t>1) </a:t>
            </a:r>
            <a:r>
              <a:rPr lang="zh-CN" altLang="en-US" sz="2800" b="1" dirty="0">
                <a:solidFill>
                  <a:srgbClr val="0000FF"/>
                </a:solidFill>
                <a:latin typeface="华文仿宋" panose="02010600040101010101" pitchFamily="2" charset="-122"/>
                <a:ea typeface="华文仿宋" panose="02010600040101010101" pitchFamily="2" charset="-122"/>
              </a:rPr>
              <a:t>表头、表尾分析法</a:t>
            </a:r>
            <a:r>
              <a:rPr lang="zh-CN" altLang="en-US" sz="2800" dirty="0">
                <a:solidFill>
                  <a:srgbClr val="0000FF"/>
                </a:solidFill>
                <a:latin typeface="华文仿宋" panose="02010600040101010101" pitchFamily="2" charset="-122"/>
                <a:ea typeface="华文仿宋" panose="02010600040101010101" pitchFamily="2" charset="-122"/>
              </a:rPr>
              <a:t>：</a:t>
            </a:r>
            <a:endParaRPr lang="zh-CN" altLang="en-US" sz="3200" dirty="0">
              <a:latin typeface="华文仿宋" panose="02010600040101010101" pitchFamily="2" charset="-122"/>
              <a:ea typeface="华文仿宋" panose="02010600040101010101" pitchFamily="2" charset="-122"/>
            </a:endParaRPr>
          </a:p>
        </p:txBody>
      </p:sp>
      <p:sp>
        <p:nvSpPr>
          <p:cNvPr id="64516" name="Text Box 4"/>
          <p:cNvSpPr txBox="1">
            <a:spLocks noChangeArrowheads="1"/>
          </p:cNvSpPr>
          <p:nvPr/>
        </p:nvSpPr>
        <p:spPr bwMode="auto">
          <a:xfrm>
            <a:off x="315955" y="199132"/>
            <a:ext cx="7789863"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构造存储结构的两种分析方法</a:t>
            </a:r>
            <a:r>
              <a:rPr lang="en-US" altLang="zh-CN" dirty="0"/>
              <a:t>:</a:t>
            </a:r>
          </a:p>
        </p:txBody>
      </p:sp>
      <p:sp>
        <p:nvSpPr>
          <p:cNvPr id="196614" name="Text Box 6"/>
          <p:cNvSpPr txBox="1">
            <a:spLocks noChangeArrowheads="1"/>
          </p:cNvSpPr>
          <p:nvPr/>
        </p:nvSpPr>
        <p:spPr bwMode="auto">
          <a:xfrm>
            <a:off x="607226" y="2141203"/>
            <a:ext cx="3143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9933FF"/>
                </a:solidFill>
                <a:latin typeface="华文仿宋" panose="02010600040101010101" pitchFamily="2" charset="-122"/>
                <a:ea typeface="华文仿宋" panose="02010600040101010101" pitchFamily="2" charset="-122"/>
              </a:rPr>
              <a:t>空表 </a:t>
            </a:r>
            <a:r>
              <a:rPr lang="zh-CN" altLang="en-US" sz="2800" dirty="0">
                <a:latin typeface="华文仿宋" panose="02010600040101010101" pitchFamily="2" charset="-122"/>
                <a:ea typeface="华文仿宋" panose="02010600040101010101" pitchFamily="2" charset="-122"/>
              </a:rPr>
              <a:t>     </a:t>
            </a:r>
            <a:r>
              <a:rPr lang="en-US" altLang="zh-CN" sz="2800" b="1" i="1" dirty="0">
                <a:solidFill>
                  <a:srgbClr val="9933FF"/>
                </a:solidFill>
                <a:latin typeface="华文仿宋" panose="02010600040101010101" pitchFamily="2" charset="-122"/>
                <a:ea typeface="华文仿宋" panose="02010600040101010101" pitchFamily="2" charset="-122"/>
              </a:rPr>
              <a:t>ls=NIL</a:t>
            </a:r>
            <a:endParaRPr lang="en-US" altLang="zh-CN" sz="2800" dirty="0">
              <a:latin typeface="华文仿宋" panose="02010600040101010101" pitchFamily="2" charset="-122"/>
              <a:ea typeface="华文仿宋" panose="02010600040101010101" pitchFamily="2" charset="-122"/>
            </a:endParaRPr>
          </a:p>
        </p:txBody>
      </p:sp>
      <p:sp>
        <p:nvSpPr>
          <p:cNvPr id="196625" name="Rectangle 17"/>
          <p:cNvSpPr>
            <a:spLocks noChangeArrowheads="1"/>
          </p:cNvSpPr>
          <p:nvPr/>
        </p:nvSpPr>
        <p:spPr bwMode="auto">
          <a:xfrm>
            <a:off x="655681" y="5334635"/>
            <a:ext cx="3867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0000FF"/>
                </a:solidFill>
                <a:latin typeface="华文仿宋" panose="02010600040101010101" pitchFamily="2" charset="-122"/>
                <a:ea typeface="华文仿宋" panose="02010600040101010101" pitchFamily="2" charset="-122"/>
              </a:rPr>
              <a:t>依次类推。</a:t>
            </a:r>
          </a:p>
        </p:txBody>
      </p:sp>
      <p:sp>
        <p:nvSpPr>
          <p:cNvPr id="196627" name="Text Box 19"/>
          <p:cNvSpPr txBox="1">
            <a:spLocks noChangeArrowheads="1"/>
          </p:cNvSpPr>
          <p:nvPr/>
        </p:nvSpPr>
        <p:spPr bwMode="auto">
          <a:xfrm>
            <a:off x="563606" y="1618687"/>
            <a:ext cx="7918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若列表不空，将列表分解成表头和表尾。</a:t>
            </a:r>
          </a:p>
        </p:txBody>
      </p:sp>
      <p:grpSp>
        <p:nvGrpSpPr>
          <p:cNvPr id="2" name="Group 34"/>
          <p:cNvGrpSpPr>
            <a:grpSpLocks/>
          </p:cNvGrpSpPr>
          <p:nvPr/>
        </p:nvGrpSpPr>
        <p:grpSpPr bwMode="auto">
          <a:xfrm>
            <a:off x="619962" y="2740498"/>
            <a:ext cx="7445375" cy="2001838"/>
            <a:chOff x="650" y="1852"/>
            <a:chExt cx="4690" cy="1261"/>
          </a:xfrm>
        </p:grpSpPr>
        <p:sp>
          <p:nvSpPr>
            <p:cNvPr id="64528" name="Line 23"/>
            <p:cNvSpPr>
              <a:spLocks noChangeShapeType="1"/>
            </p:cNvSpPr>
            <p:nvPr/>
          </p:nvSpPr>
          <p:spPr bwMode="auto">
            <a:xfrm>
              <a:off x="1344" y="2256"/>
              <a:ext cx="624" cy="0"/>
            </a:xfrm>
            <a:prstGeom prst="line">
              <a:avLst/>
            </a:prstGeom>
            <a:noFill/>
            <a:ln w="25400">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endParaRPr>
            </a:p>
          </p:txBody>
        </p:sp>
        <p:sp>
          <p:nvSpPr>
            <p:cNvPr id="64529" name="Text Box 24"/>
            <p:cNvSpPr txBox="1">
              <a:spLocks noChangeArrowheads="1"/>
            </p:cNvSpPr>
            <p:nvPr/>
          </p:nvSpPr>
          <p:spPr bwMode="auto">
            <a:xfrm>
              <a:off x="650" y="1852"/>
              <a:ext cx="10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9933FF"/>
                  </a:solidFill>
                  <a:latin typeface="华文仿宋" panose="02010600040101010101" pitchFamily="2" charset="-122"/>
                  <a:ea typeface="华文仿宋" panose="02010600040101010101" pitchFamily="2" charset="-122"/>
                </a:rPr>
                <a:t>非空表  </a:t>
              </a:r>
              <a:r>
                <a:rPr lang="en-US" altLang="zh-CN" sz="2800" b="1" i="1" dirty="0">
                  <a:solidFill>
                    <a:srgbClr val="9933FF"/>
                  </a:solidFill>
                  <a:latin typeface="华文仿宋" panose="02010600040101010101" pitchFamily="2" charset="-122"/>
                  <a:ea typeface="华文仿宋" panose="02010600040101010101" pitchFamily="2" charset="-122"/>
                </a:rPr>
                <a:t>ls</a:t>
              </a:r>
              <a:endParaRPr lang="en-US" altLang="zh-CN" sz="2800" dirty="0">
                <a:latin typeface="华文仿宋" panose="02010600040101010101" pitchFamily="2" charset="-122"/>
                <a:ea typeface="华文仿宋" panose="02010600040101010101" pitchFamily="2" charset="-122"/>
              </a:endParaRPr>
            </a:p>
          </p:txBody>
        </p:sp>
        <p:sp>
          <p:nvSpPr>
            <p:cNvPr id="64530" name="Rectangle 25"/>
            <p:cNvSpPr>
              <a:spLocks noChangeArrowheads="1"/>
            </p:cNvSpPr>
            <p:nvPr/>
          </p:nvSpPr>
          <p:spPr bwMode="auto">
            <a:xfrm>
              <a:off x="2339" y="2016"/>
              <a:ext cx="1313" cy="330"/>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rgbClr val="0000FF"/>
                  </a:solidFill>
                  <a:latin typeface="华文仿宋" panose="02010600040101010101" pitchFamily="2" charset="-122"/>
                  <a:ea typeface="华文仿宋" panose="02010600040101010101" pitchFamily="2" charset="-122"/>
                </a:rPr>
                <a:t>tag=1            </a:t>
              </a:r>
              <a:endParaRPr lang="en-US" altLang="zh-CN" sz="3600">
                <a:latin typeface="华文仿宋" panose="02010600040101010101" pitchFamily="2" charset="-122"/>
                <a:ea typeface="华文仿宋" panose="02010600040101010101" pitchFamily="2" charset="-122"/>
              </a:endParaRPr>
            </a:p>
          </p:txBody>
        </p:sp>
        <p:sp>
          <p:nvSpPr>
            <p:cNvPr id="64531" name="Line 26"/>
            <p:cNvSpPr>
              <a:spLocks noChangeShapeType="1"/>
            </p:cNvSpPr>
            <p:nvPr/>
          </p:nvSpPr>
          <p:spPr bwMode="auto">
            <a:xfrm>
              <a:off x="2912" y="2016"/>
              <a:ext cx="0" cy="33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endParaRPr>
            </a:p>
          </p:txBody>
        </p:sp>
        <p:sp>
          <p:nvSpPr>
            <p:cNvPr id="64532" name="Line 27"/>
            <p:cNvSpPr>
              <a:spLocks noChangeShapeType="1"/>
            </p:cNvSpPr>
            <p:nvPr/>
          </p:nvSpPr>
          <p:spPr bwMode="auto">
            <a:xfrm flipH="1">
              <a:off x="3215" y="2016"/>
              <a:ext cx="1" cy="34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endParaRPr>
            </a:p>
          </p:txBody>
        </p:sp>
        <p:sp>
          <p:nvSpPr>
            <p:cNvPr id="64533" name="Line 28"/>
            <p:cNvSpPr>
              <a:spLocks noChangeShapeType="1"/>
            </p:cNvSpPr>
            <p:nvPr/>
          </p:nvSpPr>
          <p:spPr bwMode="auto">
            <a:xfrm>
              <a:off x="3085" y="2256"/>
              <a:ext cx="0" cy="3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endParaRPr>
            </a:p>
          </p:txBody>
        </p:sp>
        <p:sp>
          <p:nvSpPr>
            <p:cNvPr id="64534" name="Line 29"/>
            <p:cNvSpPr>
              <a:spLocks noChangeShapeType="1"/>
            </p:cNvSpPr>
            <p:nvPr/>
          </p:nvSpPr>
          <p:spPr bwMode="auto">
            <a:xfrm>
              <a:off x="3408" y="2202"/>
              <a:ext cx="384"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endParaRPr>
            </a:p>
          </p:txBody>
        </p:sp>
        <p:sp>
          <p:nvSpPr>
            <p:cNvPr id="64535" name="Text Box 30"/>
            <p:cNvSpPr txBox="1">
              <a:spLocks noChangeArrowheads="1"/>
            </p:cNvSpPr>
            <p:nvPr/>
          </p:nvSpPr>
          <p:spPr bwMode="auto">
            <a:xfrm>
              <a:off x="2750" y="2579"/>
              <a:ext cx="14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solidFill>
                    <a:srgbClr val="0000FF"/>
                  </a:solidFill>
                  <a:latin typeface="华文仿宋" panose="02010600040101010101" pitchFamily="2" charset="-122"/>
                  <a:ea typeface="华文仿宋" panose="02010600040101010101" pitchFamily="2" charset="-122"/>
                </a:rPr>
                <a:t>指向表头的指针</a:t>
              </a:r>
              <a:endParaRPr lang="zh-CN" altLang="en-US" dirty="0">
                <a:latin typeface="华文仿宋" panose="02010600040101010101" pitchFamily="2" charset="-122"/>
                <a:ea typeface="华文仿宋" panose="02010600040101010101" pitchFamily="2" charset="-122"/>
              </a:endParaRPr>
            </a:p>
          </p:txBody>
        </p:sp>
        <p:sp>
          <p:nvSpPr>
            <p:cNvPr id="64536" name="Text Box 31"/>
            <p:cNvSpPr txBox="1">
              <a:spLocks noChangeArrowheads="1"/>
            </p:cNvSpPr>
            <p:nvPr/>
          </p:nvSpPr>
          <p:spPr bwMode="auto">
            <a:xfrm>
              <a:off x="3867" y="2031"/>
              <a:ext cx="14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solidFill>
                    <a:srgbClr val="0000FF"/>
                  </a:solidFill>
                  <a:latin typeface="华文仿宋" panose="02010600040101010101" pitchFamily="2" charset="-122"/>
                  <a:ea typeface="华文仿宋" panose="02010600040101010101" pitchFamily="2" charset="-122"/>
                </a:rPr>
                <a:t>指向表尾的指针</a:t>
              </a:r>
              <a:endParaRPr lang="zh-CN" altLang="en-US" dirty="0">
                <a:latin typeface="华文仿宋" panose="02010600040101010101" pitchFamily="2" charset="-122"/>
                <a:ea typeface="华文仿宋" panose="02010600040101010101" pitchFamily="2" charset="-122"/>
              </a:endParaRPr>
            </a:p>
          </p:txBody>
        </p:sp>
        <p:sp>
          <p:nvSpPr>
            <p:cNvPr id="64537" name="Text Box 32"/>
            <p:cNvSpPr txBox="1">
              <a:spLocks noChangeArrowheads="1"/>
            </p:cNvSpPr>
            <p:nvPr/>
          </p:nvSpPr>
          <p:spPr bwMode="auto">
            <a:xfrm>
              <a:off x="2208" y="2880"/>
              <a:ext cx="11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zh-CN" sz="1800">
                <a:latin typeface="华文仿宋" panose="02010600040101010101" pitchFamily="2" charset="-122"/>
                <a:ea typeface="华文仿宋" panose="02010600040101010101" pitchFamily="2" charset="-122"/>
              </a:endParaRPr>
            </a:p>
          </p:txBody>
        </p:sp>
        <p:sp>
          <p:nvSpPr>
            <p:cNvPr id="64538" name="Text Box 33"/>
            <p:cNvSpPr txBox="1">
              <a:spLocks noChangeArrowheads="1"/>
            </p:cNvSpPr>
            <p:nvPr/>
          </p:nvSpPr>
          <p:spPr bwMode="auto">
            <a:xfrm>
              <a:off x="2801" y="2880"/>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1800" b="1" dirty="0">
                  <a:latin typeface="华文仿宋" panose="02010600040101010101" pitchFamily="2" charset="-122"/>
                  <a:ea typeface="华文仿宋" panose="02010600040101010101" pitchFamily="2" charset="-122"/>
                </a:rPr>
                <a:t>表结点</a:t>
              </a:r>
            </a:p>
          </p:txBody>
        </p:sp>
      </p:grpSp>
      <p:grpSp>
        <p:nvGrpSpPr>
          <p:cNvPr id="3" name="Group 40"/>
          <p:cNvGrpSpPr>
            <a:grpSpLocks/>
          </p:cNvGrpSpPr>
          <p:nvPr/>
        </p:nvGrpSpPr>
        <p:grpSpPr bwMode="auto">
          <a:xfrm>
            <a:off x="619962" y="4816168"/>
            <a:ext cx="6940550" cy="1119188"/>
            <a:chOff x="476" y="3612"/>
            <a:chExt cx="4372" cy="705"/>
          </a:xfrm>
        </p:grpSpPr>
        <p:grpSp>
          <p:nvGrpSpPr>
            <p:cNvPr id="64522" name="Group 38"/>
            <p:cNvGrpSpPr>
              <a:grpSpLocks/>
            </p:cNvGrpSpPr>
            <p:nvPr/>
          </p:nvGrpSpPr>
          <p:grpSpPr bwMode="auto">
            <a:xfrm>
              <a:off x="476" y="3612"/>
              <a:ext cx="4372" cy="705"/>
              <a:chOff x="480" y="3312"/>
              <a:chExt cx="4372" cy="705"/>
            </a:xfrm>
          </p:grpSpPr>
          <p:sp>
            <p:nvSpPr>
              <p:cNvPr id="64524" name="Text Box 22"/>
              <p:cNvSpPr txBox="1">
                <a:spLocks noChangeArrowheads="1"/>
              </p:cNvSpPr>
              <p:nvPr/>
            </p:nvSpPr>
            <p:spPr bwMode="auto">
              <a:xfrm>
                <a:off x="3506" y="3784"/>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1800" b="1">
                    <a:latin typeface="华文仿宋" panose="02010600040101010101" pitchFamily="2" charset="-122"/>
                    <a:ea typeface="华文仿宋" panose="02010600040101010101" pitchFamily="2" charset="-122"/>
                  </a:rPr>
                  <a:t>原子结点</a:t>
                </a:r>
              </a:p>
            </p:txBody>
          </p:sp>
          <p:grpSp>
            <p:nvGrpSpPr>
              <p:cNvPr id="64525" name="Group 37"/>
              <p:cNvGrpSpPr>
                <a:grpSpLocks/>
              </p:cNvGrpSpPr>
              <p:nvPr/>
            </p:nvGrpSpPr>
            <p:grpSpPr bwMode="auto">
              <a:xfrm>
                <a:off x="480" y="3312"/>
                <a:ext cx="4372" cy="330"/>
                <a:chOff x="480" y="3312"/>
                <a:chExt cx="4372" cy="330"/>
              </a:xfrm>
            </p:grpSpPr>
            <p:sp>
              <p:nvSpPr>
                <p:cNvPr id="64526" name="Text Box 35"/>
                <p:cNvSpPr txBox="1">
                  <a:spLocks noChangeArrowheads="1"/>
                </p:cNvSpPr>
                <p:nvPr/>
              </p:nvSpPr>
              <p:spPr bwMode="auto">
                <a:xfrm>
                  <a:off x="480" y="3312"/>
                  <a:ext cx="272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b="1" dirty="0">
                      <a:solidFill>
                        <a:srgbClr val="990033"/>
                      </a:solidFill>
                      <a:latin typeface="华文仿宋" panose="02010600040101010101" pitchFamily="2" charset="-122"/>
                      <a:ea typeface="华文仿宋" panose="02010600040101010101" pitchFamily="2" charset="-122"/>
                    </a:rPr>
                    <a:t>若表头为原子，则为</a:t>
                  </a:r>
                  <a:endParaRPr lang="zh-CN" altLang="en-US" sz="3200" dirty="0">
                    <a:latin typeface="华文仿宋" panose="02010600040101010101" pitchFamily="2" charset="-122"/>
                    <a:ea typeface="华文仿宋" panose="02010600040101010101" pitchFamily="2" charset="-122"/>
                  </a:endParaRPr>
                </a:p>
              </p:txBody>
            </p:sp>
            <p:sp>
              <p:nvSpPr>
                <p:cNvPr id="64527" name="Rectangle 36"/>
                <p:cNvSpPr>
                  <a:spLocks noChangeArrowheads="1"/>
                </p:cNvSpPr>
                <p:nvPr/>
              </p:nvSpPr>
              <p:spPr bwMode="auto">
                <a:xfrm>
                  <a:off x="3264" y="3312"/>
                  <a:ext cx="1588" cy="330"/>
                </a:xfrm>
                <a:prstGeom prst="rect">
                  <a:avLst/>
                </a:prstGeom>
                <a:solidFill>
                  <a:srgbClr val="FFFF99"/>
                </a:solidFill>
                <a:ln w="19050">
                  <a:solidFill>
                    <a:srgbClr val="990033"/>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smtClean="0">
                      <a:solidFill>
                        <a:srgbClr val="990033"/>
                      </a:solidFill>
                      <a:latin typeface="华文仿宋" panose="02010600040101010101" pitchFamily="2" charset="-122"/>
                      <a:ea typeface="华文仿宋" panose="02010600040101010101" pitchFamily="2" charset="-122"/>
                    </a:rPr>
                    <a:t>  tag=0      </a:t>
                  </a:r>
                  <a:r>
                    <a:rPr lang="en-US" altLang="zh-CN" sz="2800" b="1" dirty="0">
                      <a:solidFill>
                        <a:srgbClr val="990033"/>
                      </a:solidFill>
                      <a:latin typeface="华文仿宋" panose="02010600040101010101" pitchFamily="2" charset="-122"/>
                      <a:ea typeface="华文仿宋" panose="02010600040101010101" pitchFamily="2" charset="-122"/>
                    </a:rPr>
                    <a:t>atom</a:t>
                  </a:r>
                  <a:endParaRPr lang="en-US" altLang="zh-CN" sz="3600" dirty="0">
                    <a:latin typeface="华文仿宋" panose="02010600040101010101" pitchFamily="2" charset="-122"/>
                    <a:ea typeface="华文仿宋" panose="02010600040101010101" pitchFamily="2" charset="-122"/>
                  </a:endParaRPr>
                </a:p>
              </p:txBody>
            </p:sp>
          </p:grpSp>
        </p:grpSp>
        <p:sp>
          <p:nvSpPr>
            <p:cNvPr id="64523" name="Line 16"/>
            <p:cNvSpPr>
              <a:spLocks noChangeShapeType="1"/>
            </p:cNvSpPr>
            <p:nvPr/>
          </p:nvSpPr>
          <p:spPr bwMode="auto">
            <a:xfrm>
              <a:off x="4105" y="3612"/>
              <a:ext cx="2" cy="3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endParaRPr>
            </a:p>
          </p:txBody>
        </p:sp>
      </p:grpSp>
    </p:spTree>
    <p:extLst>
      <p:ext uri="{BB962C8B-B14F-4D97-AF65-F5344CB8AC3E}">
        <p14:creationId xmlns:p14="http://schemas.microsoft.com/office/powerpoint/2010/main" val="40519817"/>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6627"/>
                                        </p:tgtEl>
                                        <p:attrNameLst>
                                          <p:attrName>style.visibility</p:attrName>
                                        </p:attrNameLst>
                                      </p:cBhvr>
                                      <p:to>
                                        <p:strVal val="visible"/>
                                      </p:to>
                                    </p:set>
                                    <p:animEffect transition="in" filter="dissolve">
                                      <p:cBhvr>
                                        <p:cTn id="13" dur="500"/>
                                        <p:tgtEl>
                                          <p:spTgt spid="1966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6614"/>
                                        </p:tgtEl>
                                        <p:attrNameLst>
                                          <p:attrName>style.visibility</p:attrName>
                                        </p:attrNameLst>
                                      </p:cBhvr>
                                      <p:to>
                                        <p:strVal val="visible"/>
                                      </p:to>
                                    </p:set>
                                    <p:animEffect transition="in" filter="dissolve">
                                      <p:cBhvr>
                                        <p:cTn id="18" dur="500"/>
                                        <p:tgtEl>
                                          <p:spTgt spid="1966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in)">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96625"/>
                                        </p:tgtEl>
                                        <p:attrNameLst>
                                          <p:attrName>style.visibility</p:attrName>
                                        </p:attrNameLst>
                                      </p:cBhvr>
                                      <p:to>
                                        <p:strVal val="visible"/>
                                      </p:to>
                                    </p:set>
                                    <p:animEffect transition="in" filter="box(in)">
                                      <p:cBhvr>
                                        <p:cTn id="33" dur="500"/>
                                        <p:tgtEl>
                                          <p:spTgt spid="196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4" grpId="0"/>
      <p:bldP spid="196625" grpId="0"/>
      <p:bldP spid="1966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ChangeArrowheads="1"/>
          </p:cNvSpPr>
          <p:nvPr/>
        </p:nvSpPr>
        <p:spPr bwMode="auto">
          <a:xfrm>
            <a:off x="1212079" y="97135"/>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tag=1</a:t>
            </a:r>
          </a:p>
        </p:txBody>
      </p:sp>
      <p:sp>
        <p:nvSpPr>
          <p:cNvPr id="65540" name="Rectangle 3"/>
          <p:cNvSpPr>
            <a:spLocks noChangeArrowheads="1"/>
          </p:cNvSpPr>
          <p:nvPr/>
        </p:nvSpPr>
        <p:spPr bwMode="auto">
          <a:xfrm>
            <a:off x="2202679" y="97135"/>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hp</a:t>
            </a:r>
          </a:p>
        </p:txBody>
      </p:sp>
      <p:sp>
        <p:nvSpPr>
          <p:cNvPr id="65541" name="Rectangle 4"/>
          <p:cNvSpPr>
            <a:spLocks noChangeArrowheads="1"/>
          </p:cNvSpPr>
          <p:nvPr/>
        </p:nvSpPr>
        <p:spPr bwMode="auto">
          <a:xfrm>
            <a:off x="3193279" y="103485"/>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err="1">
                <a:latin typeface="华文仿宋" panose="02010600040101010101" pitchFamily="2" charset="-122"/>
                <a:ea typeface="华文仿宋" panose="02010600040101010101" pitchFamily="2" charset="-122"/>
              </a:rPr>
              <a:t>tp</a:t>
            </a:r>
            <a:endParaRPr lang="en-US" altLang="zh-CN" sz="2800" dirty="0">
              <a:latin typeface="华文仿宋" panose="02010600040101010101" pitchFamily="2" charset="-122"/>
              <a:ea typeface="华文仿宋" panose="02010600040101010101" pitchFamily="2" charset="-122"/>
            </a:endParaRPr>
          </a:p>
        </p:txBody>
      </p:sp>
      <p:sp>
        <p:nvSpPr>
          <p:cNvPr id="65542" name="Rectangle 5"/>
          <p:cNvSpPr>
            <a:spLocks noChangeArrowheads="1"/>
          </p:cNvSpPr>
          <p:nvPr/>
        </p:nvSpPr>
        <p:spPr bwMode="auto">
          <a:xfrm>
            <a:off x="5326879" y="97135"/>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tag=0</a:t>
            </a:r>
          </a:p>
        </p:txBody>
      </p:sp>
      <p:sp>
        <p:nvSpPr>
          <p:cNvPr id="65543" name="Rectangle 6"/>
          <p:cNvSpPr>
            <a:spLocks noChangeArrowheads="1"/>
          </p:cNvSpPr>
          <p:nvPr/>
        </p:nvSpPr>
        <p:spPr bwMode="auto">
          <a:xfrm>
            <a:off x="6317479" y="97135"/>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atom</a:t>
            </a:r>
          </a:p>
        </p:txBody>
      </p:sp>
      <p:sp>
        <p:nvSpPr>
          <p:cNvPr id="65544" name="Text Box 7"/>
          <p:cNvSpPr txBox="1">
            <a:spLocks noChangeArrowheads="1"/>
          </p:cNvSpPr>
          <p:nvPr/>
        </p:nvSpPr>
        <p:spPr bwMode="auto">
          <a:xfrm>
            <a:off x="1821679" y="551160"/>
            <a:ext cx="5562600" cy="461665"/>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表结点                  </a:t>
            </a:r>
            <a:r>
              <a:rPr lang="zh-CN" altLang="en-US" b="1" dirty="0" smtClean="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原子结点</a:t>
            </a:r>
          </a:p>
        </p:txBody>
      </p:sp>
      <p:sp>
        <p:nvSpPr>
          <p:cNvPr id="198664" name="Text Box 8"/>
          <p:cNvSpPr txBox="1">
            <a:spLocks noChangeArrowheads="1"/>
          </p:cNvSpPr>
          <p:nvPr/>
        </p:nvSpPr>
        <p:spPr bwMode="auto">
          <a:xfrm>
            <a:off x="605684" y="2016284"/>
            <a:ext cx="2057400" cy="461665"/>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A=NIL</a:t>
            </a:r>
          </a:p>
        </p:txBody>
      </p:sp>
      <p:sp>
        <p:nvSpPr>
          <p:cNvPr id="65546" name="Text Box 87"/>
          <p:cNvSpPr txBox="1">
            <a:spLocks noChangeArrowheads="1"/>
          </p:cNvSpPr>
          <p:nvPr/>
        </p:nvSpPr>
        <p:spPr bwMode="auto">
          <a:xfrm>
            <a:off x="587375" y="1031875"/>
            <a:ext cx="8305800" cy="921342"/>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spcBef>
                <a:spcPct val="50000"/>
              </a:spcBef>
            </a:pPr>
            <a:r>
              <a:rPr lang="en-US" altLang="zh-CN" b="1" dirty="0">
                <a:latin typeface="华文仿宋" panose="02010600040101010101" pitchFamily="2" charset="-122"/>
                <a:ea typeface="华文仿宋" panose="02010600040101010101" pitchFamily="2" charset="-122"/>
              </a:rPr>
              <a:t>A=( )        </a:t>
            </a:r>
            <a:r>
              <a:rPr lang="en-US" altLang="zh-CN"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B=(e)          C=(a,(</a:t>
            </a:r>
            <a:r>
              <a:rPr lang="en-US" altLang="zh-CN" b="1" dirty="0" err="1">
                <a:latin typeface="华文仿宋" panose="02010600040101010101" pitchFamily="2" charset="-122"/>
                <a:ea typeface="华文仿宋" panose="02010600040101010101" pitchFamily="2" charset="-122"/>
              </a:rPr>
              <a:t>b,c,d</a:t>
            </a:r>
            <a:r>
              <a:rPr lang="en-US" altLang="zh-CN" b="1" dirty="0">
                <a:latin typeface="华文仿宋" panose="02010600040101010101" pitchFamily="2" charset="-122"/>
                <a:ea typeface="华文仿宋" panose="02010600040101010101" pitchFamily="2" charset="-122"/>
              </a:rPr>
              <a:t>))               D=(A,B,C)            E=(</a:t>
            </a:r>
            <a:r>
              <a:rPr lang="en-US" altLang="zh-CN" b="1" dirty="0" err="1">
                <a:latin typeface="华文仿宋" panose="02010600040101010101" pitchFamily="2" charset="-122"/>
                <a:ea typeface="华文仿宋" panose="02010600040101010101" pitchFamily="2" charset="-122"/>
              </a:rPr>
              <a:t>a,E</a:t>
            </a: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上述广义表如何用链式结构存储</a:t>
            </a:r>
          </a:p>
        </p:txBody>
      </p:sp>
      <p:grpSp>
        <p:nvGrpSpPr>
          <p:cNvPr id="2" name="Group 96"/>
          <p:cNvGrpSpPr>
            <a:grpSpLocks/>
          </p:cNvGrpSpPr>
          <p:nvPr/>
        </p:nvGrpSpPr>
        <p:grpSpPr bwMode="auto">
          <a:xfrm>
            <a:off x="593725" y="2556891"/>
            <a:ext cx="1828800" cy="1066800"/>
            <a:chOff x="336" y="1874"/>
            <a:chExt cx="1152" cy="672"/>
          </a:xfrm>
          <a:solidFill>
            <a:schemeClr val="bg2"/>
          </a:solidFill>
        </p:grpSpPr>
        <p:sp>
          <p:nvSpPr>
            <p:cNvPr id="65622" name="Text Box 88"/>
            <p:cNvSpPr txBox="1">
              <a:spLocks noChangeArrowheads="1"/>
            </p:cNvSpPr>
            <p:nvPr/>
          </p:nvSpPr>
          <p:spPr bwMode="auto">
            <a:xfrm>
              <a:off x="336" y="1874"/>
              <a:ext cx="250"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B</a:t>
              </a:r>
            </a:p>
          </p:txBody>
        </p:sp>
        <p:sp>
          <p:nvSpPr>
            <p:cNvPr id="65623" name="Line 89"/>
            <p:cNvSpPr>
              <a:spLocks noChangeShapeType="1"/>
            </p:cNvSpPr>
            <p:nvPr/>
          </p:nvSpPr>
          <p:spPr bwMode="auto">
            <a:xfrm>
              <a:off x="578" y="2066"/>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24" name="Rectangle 90"/>
            <p:cNvSpPr>
              <a:spLocks noChangeArrowheads="1"/>
            </p:cNvSpPr>
            <p:nvPr/>
          </p:nvSpPr>
          <p:spPr bwMode="auto">
            <a:xfrm>
              <a:off x="912"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625" name="Rectangle 91"/>
            <p:cNvSpPr>
              <a:spLocks noChangeArrowheads="1"/>
            </p:cNvSpPr>
            <p:nvPr/>
          </p:nvSpPr>
          <p:spPr bwMode="auto">
            <a:xfrm>
              <a:off x="1104"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626" name="Rectangle 92"/>
            <p:cNvSpPr>
              <a:spLocks noChangeArrowheads="1"/>
            </p:cNvSpPr>
            <p:nvPr/>
          </p:nvSpPr>
          <p:spPr bwMode="auto">
            <a:xfrm>
              <a:off x="1296"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627" name="Rectangle 93"/>
            <p:cNvSpPr>
              <a:spLocks noChangeArrowheads="1"/>
            </p:cNvSpPr>
            <p:nvPr/>
          </p:nvSpPr>
          <p:spPr bwMode="auto">
            <a:xfrm>
              <a:off x="1008"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0</a:t>
              </a:r>
            </a:p>
          </p:txBody>
        </p:sp>
        <p:sp>
          <p:nvSpPr>
            <p:cNvPr id="65628" name="Rectangle 94"/>
            <p:cNvSpPr>
              <a:spLocks noChangeArrowheads="1"/>
            </p:cNvSpPr>
            <p:nvPr/>
          </p:nvSpPr>
          <p:spPr bwMode="auto">
            <a:xfrm>
              <a:off x="1200"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e</a:t>
              </a:r>
            </a:p>
          </p:txBody>
        </p:sp>
        <p:sp>
          <p:nvSpPr>
            <p:cNvPr id="65629" name="Line 95"/>
            <p:cNvSpPr>
              <a:spLocks noChangeShapeType="1"/>
            </p:cNvSpPr>
            <p:nvPr/>
          </p:nvSpPr>
          <p:spPr bwMode="auto">
            <a:xfrm>
              <a:off x="1200" y="2066"/>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grpSp>
      <p:grpSp>
        <p:nvGrpSpPr>
          <p:cNvPr id="3" name="Group 131"/>
          <p:cNvGrpSpPr>
            <a:grpSpLocks/>
          </p:cNvGrpSpPr>
          <p:nvPr/>
        </p:nvGrpSpPr>
        <p:grpSpPr bwMode="auto">
          <a:xfrm>
            <a:off x="3336925" y="2541016"/>
            <a:ext cx="5556250" cy="1692275"/>
            <a:chOff x="2064" y="1864"/>
            <a:chExt cx="3500" cy="1066"/>
          </a:xfrm>
          <a:solidFill>
            <a:schemeClr val="bg2"/>
          </a:solidFill>
        </p:grpSpPr>
        <p:sp>
          <p:nvSpPr>
            <p:cNvPr id="65588" name="Text Box 97"/>
            <p:cNvSpPr txBox="1">
              <a:spLocks noChangeArrowheads="1"/>
            </p:cNvSpPr>
            <p:nvPr/>
          </p:nvSpPr>
          <p:spPr bwMode="auto">
            <a:xfrm>
              <a:off x="2064" y="1864"/>
              <a:ext cx="240"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C</a:t>
              </a:r>
            </a:p>
          </p:txBody>
        </p:sp>
        <p:sp>
          <p:nvSpPr>
            <p:cNvPr id="65589" name="Line 98"/>
            <p:cNvSpPr>
              <a:spLocks noChangeShapeType="1"/>
            </p:cNvSpPr>
            <p:nvPr/>
          </p:nvSpPr>
          <p:spPr bwMode="auto">
            <a:xfrm>
              <a:off x="2304" y="2058"/>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90" name="Rectangle 99"/>
            <p:cNvSpPr>
              <a:spLocks noChangeArrowheads="1"/>
            </p:cNvSpPr>
            <p:nvPr/>
          </p:nvSpPr>
          <p:spPr bwMode="auto">
            <a:xfrm>
              <a:off x="2640"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91" name="Rectangle 100"/>
            <p:cNvSpPr>
              <a:spLocks noChangeArrowheads="1"/>
            </p:cNvSpPr>
            <p:nvPr/>
          </p:nvSpPr>
          <p:spPr bwMode="auto">
            <a:xfrm>
              <a:off x="2832"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92" name="Rectangle 101"/>
            <p:cNvSpPr>
              <a:spLocks noChangeArrowheads="1"/>
            </p:cNvSpPr>
            <p:nvPr/>
          </p:nvSpPr>
          <p:spPr bwMode="auto">
            <a:xfrm>
              <a:off x="3024"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93" name="Rectangle 102"/>
            <p:cNvSpPr>
              <a:spLocks noChangeArrowheads="1"/>
            </p:cNvSpPr>
            <p:nvPr/>
          </p:nvSpPr>
          <p:spPr bwMode="auto">
            <a:xfrm>
              <a:off x="3452"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94" name="Rectangle 103"/>
            <p:cNvSpPr>
              <a:spLocks noChangeArrowheads="1"/>
            </p:cNvSpPr>
            <p:nvPr/>
          </p:nvSpPr>
          <p:spPr bwMode="auto">
            <a:xfrm>
              <a:off x="3744"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95" name="Rectangle 104"/>
            <p:cNvSpPr>
              <a:spLocks noChangeArrowheads="1"/>
            </p:cNvSpPr>
            <p:nvPr/>
          </p:nvSpPr>
          <p:spPr bwMode="auto">
            <a:xfrm>
              <a:off x="3836"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596" name="Line 105"/>
            <p:cNvSpPr>
              <a:spLocks noChangeShapeType="1"/>
            </p:cNvSpPr>
            <p:nvPr/>
          </p:nvSpPr>
          <p:spPr bwMode="auto">
            <a:xfrm>
              <a:off x="3120" y="2066"/>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97" name="Rectangle 106"/>
            <p:cNvSpPr>
              <a:spLocks noChangeArrowheads="1"/>
            </p:cNvSpPr>
            <p:nvPr/>
          </p:nvSpPr>
          <p:spPr bwMode="auto">
            <a:xfrm>
              <a:off x="3644" y="197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98" name="Rectangle 107"/>
            <p:cNvSpPr>
              <a:spLocks noChangeArrowheads="1"/>
            </p:cNvSpPr>
            <p:nvPr/>
          </p:nvSpPr>
          <p:spPr bwMode="auto">
            <a:xfrm>
              <a:off x="3452"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99" name="Rectangle 108"/>
            <p:cNvSpPr>
              <a:spLocks noChangeArrowheads="1"/>
            </p:cNvSpPr>
            <p:nvPr/>
          </p:nvSpPr>
          <p:spPr bwMode="auto">
            <a:xfrm>
              <a:off x="3836"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600" name="Rectangle 109"/>
            <p:cNvSpPr>
              <a:spLocks noChangeArrowheads="1"/>
            </p:cNvSpPr>
            <p:nvPr/>
          </p:nvSpPr>
          <p:spPr bwMode="auto">
            <a:xfrm>
              <a:off x="3644"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601" name="Rectangle 110"/>
            <p:cNvSpPr>
              <a:spLocks noChangeArrowheads="1"/>
            </p:cNvSpPr>
            <p:nvPr/>
          </p:nvSpPr>
          <p:spPr bwMode="auto">
            <a:xfrm>
              <a:off x="4220"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602" name="Rectangle 111"/>
            <p:cNvSpPr>
              <a:spLocks noChangeArrowheads="1"/>
            </p:cNvSpPr>
            <p:nvPr/>
          </p:nvSpPr>
          <p:spPr bwMode="auto">
            <a:xfrm>
              <a:off x="4604"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603" name="Rectangle 112"/>
            <p:cNvSpPr>
              <a:spLocks noChangeArrowheads="1"/>
            </p:cNvSpPr>
            <p:nvPr/>
          </p:nvSpPr>
          <p:spPr bwMode="auto">
            <a:xfrm>
              <a:off x="4412"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604" name="Rectangle 113"/>
            <p:cNvSpPr>
              <a:spLocks noChangeArrowheads="1"/>
            </p:cNvSpPr>
            <p:nvPr/>
          </p:nvSpPr>
          <p:spPr bwMode="auto">
            <a:xfrm>
              <a:off x="4988"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605" name="Rectangle 114"/>
            <p:cNvSpPr>
              <a:spLocks noChangeArrowheads="1"/>
            </p:cNvSpPr>
            <p:nvPr/>
          </p:nvSpPr>
          <p:spPr bwMode="auto">
            <a:xfrm>
              <a:off x="5372"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606" name="Rectangle 115"/>
            <p:cNvSpPr>
              <a:spLocks noChangeArrowheads="1"/>
            </p:cNvSpPr>
            <p:nvPr/>
          </p:nvSpPr>
          <p:spPr bwMode="auto">
            <a:xfrm>
              <a:off x="5180"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607" name="Rectangle 116"/>
            <p:cNvSpPr>
              <a:spLocks noChangeArrowheads="1"/>
            </p:cNvSpPr>
            <p:nvPr/>
          </p:nvSpPr>
          <p:spPr bwMode="auto">
            <a:xfrm>
              <a:off x="2736"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0</a:t>
              </a:r>
            </a:p>
          </p:txBody>
        </p:sp>
        <p:sp>
          <p:nvSpPr>
            <p:cNvPr id="65608" name="Rectangle 117"/>
            <p:cNvSpPr>
              <a:spLocks noChangeArrowheads="1"/>
            </p:cNvSpPr>
            <p:nvPr/>
          </p:nvSpPr>
          <p:spPr bwMode="auto">
            <a:xfrm>
              <a:off x="2928" y="235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a</a:t>
              </a:r>
            </a:p>
          </p:txBody>
        </p:sp>
        <p:sp>
          <p:nvSpPr>
            <p:cNvPr id="65609" name="Rectangle 118"/>
            <p:cNvSpPr>
              <a:spLocks noChangeArrowheads="1"/>
            </p:cNvSpPr>
            <p:nvPr/>
          </p:nvSpPr>
          <p:spPr bwMode="auto">
            <a:xfrm>
              <a:off x="3552" y="273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0</a:t>
              </a:r>
            </a:p>
          </p:txBody>
        </p:sp>
        <p:sp>
          <p:nvSpPr>
            <p:cNvPr id="65610" name="Rectangle 119"/>
            <p:cNvSpPr>
              <a:spLocks noChangeArrowheads="1"/>
            </p:cNvSpPr>
            <p:nvPr/>
          </p:nvSpPr>
          <p:spPr bwMode="auto">
            <a:xfrm>
              <a:off x="3744" y="273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b</a:t>
              </a:r>
            </a:p>
          </p:txBody>
        </p:sp>
        <p:sp>
          <p:nvSpPr>
            <p:cNvPr id="65611" name="Rectangle 120"/>
            <p:cNvSpPr>
              <a:spLocks noChangeArrowheads="1"/>
            </p:cNvSpPr>
            <p:nvPr/>
          </p:nvSpPr>
          <p:spPr bwMode="auto">
            <a:xfrm>
              <a:off x="4320" y="273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0</a:t>
              </a:r>
            </a:p>
          </p:txBody>
        </p:sp>
        <p:sp>
          <p:nvSpPr>
            <p:cNvPr id="65612" name="Rectangle 121"/>
            <p:cNvSpPr>
              <a:spLocks noChangeArrowheads="1"/>
            </p:cNvSpPr>
            <p:nvPr/>
          </p:nvSpPr>
          <p:spPr bwMode="auto">
            <a:xfrm>
              <a:off x="4512" y="273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c</a:t>
              </a:r>
            </a:p>
          </p:txBody>
        </p:sp>
        <p:sp>
          <p:nvSpPr>
            <p:cNvPr id="65613" name="Rectangle 122"/>
            <p:cNvSpPr>
              <a:spLocks noChangeArrowheads="1"/>
            </p:cNvSpPr>
            <p:nvPr/>
          </p:nvSpPr>
          <p:spPr bwMode="auto">
            <a:xfrm>
              <a:off x="5088" y="273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0</a:t>
              </a:r>
            </a:p>
          </p:txBody>
        </p:sp>
        <p:sp>
          <p:nvSpPr>
            <p:cNvPr id="65614" name="Rectangle 123"/>
            <p:cNvSpPr>
              <a:spLocks noChangeArrowheads="1"/>
            </p:cNvSpPr>
            <p:nvPr/>
          </p:nvSpPr>
          <p:spPr bwMode="auto">
            <a:xfrm>
              <a:off x="5280" y="273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d</a:t>
              </a:r>
            </a:p>
          </p:txBody>
        </p:sp>
        <p:sp>
          <p:nvSpPr>
            <p:cNvPr id="65615" name="Line 124"/>
            <p:cNvSpPr>
              <a:spLocks noChangeShapeType="1"/>
            </p:cNvSpPr>
            <p:nvPr/>
          </p:nvSpPr>
          <p:spPr bwMode="auto">
            <a:xfrm>
              <a:off x="3888" y="2450"/>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16" name="Line 125"/>
            <p:cNvSpPr>
              <a:spLocks noChangeShapeType="1"/>
            </p:cNvSpPr>
            <p:nvPr/>
          </p:nvSpPr>
          <p:spPr bwMode="auto">
            <a:xfrm>
              <a:off x="4656" y="2450"/>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17" name="Line 126"/>
            <p:cNvSpPr>
              <a:spLocks noChangeShapeType="1"/>
            </p:cNvSpPr>
            <p:nvPr/>
          </p:nvSpPr>
          <p:spPr bwMode="auto">
            <a:xfrm>
              <a:off x="2928" y="2066"/>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18" name="Line 127"/>
            <p:cNvSpPr>
              <a:spLocks noChangeShapeType="1"/>
            </p:cNvSpPr>
            <p:nvPr/>
          </p:nvSpPr>
          <p:spPr bwMode="auto">
            <a:xfrm>
              <a:off x="3744" y="2066"/>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19" name="Line 128"/>
            <p:cNvSpPr>
              <a:spLocks noChangeShapeType="1"/>
            </p:cNvSpPr>
            <p:nvPr/>
          </p:nvSpPr>
          <p:spPr bwMode="auto">
            <a:xfrm>
              <a:off x="3744" y="2458"/>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20" name="Line 129"/>
            <p:cNvSpPr>
              <a:spLocks noChangeShapeType="1"/>
            </p:cNvSpPr>
            <p:nvPr/>
          </p:nvSpPr>
          <p:spPr bwMode="auto">
            <a:xfrm>
              <a:off x="4512" y="2450"/>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621" name="Line 130"/>
            <p:cNvSpPr>
              <a:spLocks noChangeShapeType="1"/>
            </p:cNvSpPr>
            <p:nvPr/>
          </p:nvSpPr>
          <p:spPr bwMode="auto">
            <a:xfrm>
              <a:off x="5280" y="2450"/>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grpSp>
      <p:grpSp>
        <p:nvGrpSpPr>
          <p:cNvPr id="4" name="Group 172"/>
          <p:cNvGrpSpPr>
            <a:grpSpLocks/>
          </p:cNvGrpSpPr>
          <p:nvPr/>
        </p:nvGrpSpPr>
        <p:grpSpPr bwMode="auto">
          <a:xfrm>
            <a:off x="581025" y="2861691"/>
            <a:ext cx="4432300" cy="1528763"/>
            <a:chOff x="328" y="2066"/>
            <a:chExt cx="2792" cy="963"/>
          </a:xfrm>
          <a:solidFill>
            <a:schemeClr val="bg2"/>
          </a:solidFill>
        </p:grpSpPr>
        <p:sp>
          <p:nvSpPr>
            <p:cNvPr id="65567" name="Line 151"/>
            <p:cNvSpPr>
              <a:spLocks noChangeShapeType="1"/>
            </p:cNvSpPr>
            <p:nvPr/>
          </p:nvSpPr>
          <p:spPr bwMode="auto">
            <a:xfrm flipV="1">
              <a:off x="2016" y="2690"/>
              <a:ext cx="0" cy="240"/>
            </a:xfrm>
            <a:prstGeom prst="line">
              <a:avLst/>
            </a:prstGeom>
            <a:grpFill/>
            <a:ln w="2857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68" name="Line 152"/>
            <p:cNvSpPr>
              <a:spLocks noChangeShapeType="1"/>
            </p:cNvSpPr>
            <p:nvPr/>
          </p:nvSpPr>
          <p:spPr bwMode="auto">
            <a:xfrm flipV="1">
              <a:off x="2832" y="2690"/>
              <a:ext cx="0" cy="240"/>
            </a:xfrm>
            <a:prstGeom prst="line">
              <a:avLst/>
            </a:prstGeom>
            <a:grpFill/>
            <a:ln w="2857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69" name="Rectangle 153"/>
            <p:cNvSpPr>
              <a:spLocks noChangeArrowheads="1"/>
            </p:cNvSpPr>
            <p:nvPr/>
          </p:nvSpPr>
          <p:spPr bwMode="auto">
            <a:xfrm>
              <a:off x="912"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70" name="Rectangle 154"/>
            <p:cNvSpPr>
              <a:spLocks noChangeArrowheads="1"/>
            </p:cNvSpPr>
            <p:nvPr/>
          </p:nvSpPr>
          <p:spPr bwMode="auto">
            <a:xfrm>
              <a:off x="1104"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571" name="Rectangle 155"/>
            <p:cNvSpPr>
              <a:spLocks noChangeArrowheads="1"/>
            </p:cNvSpPr>
            <p:nvPr/>
          </p:nvSpPr>
          <p:spPr bwMode="auto">
            <a:xfrm>
              <a:off x="1296"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72" name="Rectangle 156"/>
            <p:cNvSpPr>
              <a:spLocks noChangeArrowheads="1"/>
            </p:cNvSpPr>
            <p:nvPr/>
          </p:nvSpPr>
          <p:spPr bwMode="auto">
            <a:xfrm>
              <a:off x="1728"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73" name="Rectangle 157"/>
            <p:cNvSpPr>
              <a:spLocks noChangeArrowheads="1"/>
            </p:cNvSpPr>
            <p:nvPr/>
          </p:nvSpPr>
          <p:spPr bwMode="auto">
            <a:xfrm>
              <a:off x="1920"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74" name="Rectangle 158"/>
            <p:cNvSpPr>
              <a:spLocks noChangeArrowheads="1"/>
            </p:cNvSpPr>
            <p:nvPr/>
          </p:nvSpPr>
          <p:spPr bwMode="auto">
            <a:xfrm>
              <a:off x="2112"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75" name="Rectangle 159"/>
            <p:cNvSpPr>
              <a:spLocks noChangeArrowheads="1"/>
            </p:cNvSpPr>
            <p:nvPr/>
          </p:nvSpPr>
          <p:spPr bwMode="auto">
            <a:xfrm>
              <a:off x="2544"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76" name="Rectangle 160"/>
            <p:cNvSpPr>
              <a:spLocks noChangeArrowheads="1"/>
            </p:cNvSpPr>
            <p:nvPr/>
          </p:nvSpPr>
          <p:spPr bwMode="auto">
            <a:xfrm>
              <a:off x="2736"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77" name="Rectangle 161"/>
            <p:cNvSpPr>
              <a:spLocks noChangeArrowheads="1"/>
            </p:cNvSpPr>
            <p:nvPr/>
          </p:nvSpPr>
          <p:spPr bwMode="auto">
            <a:xfrm>
              <a:off x="2928"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578" name="Text Box 162"/>
            <p:cNvSpPr txBox="1">
              <a:spLocks noChangeArrowheads="1"/>
            </p:cNvSpPr>
            <p:nvPr/>
          </p:nvSpPr>
          <p:spPr bwMode="auto">
            <a:xfrm>
              <a:off x="328" y="2738"/>
              <a:ext cx="298"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D</a:t>
              </a:r>
            </a:p>
          </p:txBody>
        </p:sp>
        <p:sp>
          <p:nvSpPr>
            <p:cNvPr id="65579" name="Line 163"/>
            <p:cNvSpPr>
              <a:spLocks noChangeShapeType="1"/>
            </p:cNvSpPr>
            <p:nvPr/>
          </p:nvSpPr>
          <p:spPr bwMode="auto">
            <a:xfrm>
              <a:off x="578" y="2930"/>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0" name="Line 164"/>
            <p:cNvSpPr>
              <a:spLocks noChangeShapeType="1"/>
            </p:cNvSpPr>
            <p:nvPr/>
          </p:nvSpPr>
          <p:spPr bwMode="auto">
            <a:xfrm>
              <a:off x="2208" y="2930"/>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1" name="Line 165"/>
            <p:cNvSpPr>
              <a:spLocks noChangeShapeType="1"/>
            </p:cNvSpPr>
            <p:nvPr/>
          </p:nvSpPr>
          <p:spPr bwMode="auto">
            <a:xfrm>
              <a:off x="1392" y="2930"/>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2" name="Line 166"/>
            <p:cNvSpPr>
              <a:spLocks noChangeShapeType="1"/>
            </p:cNvSpPr>
            <p:nvPr/>
          </p:nvSpPr>
          <p:spPr bwMode="auto">
            <a:xfrm flipH="1">
              <a:off x="720" y="2690"/>
              <a:ext cx="1296" cy="0"/>
            </a:xfrm>
            <a:prstGeom prst="line">
              <a:avLst/>
            </a:prstGeom>
            <a:grpFill/>
            <a:ln w="2857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3" name="Line 167"/>
            <p:cNvSpPr>
              <a:spLocks noChangeShapeType="1"/>
            </p:cNvSpPr>
            <p:nvPr/>
          </p:nvSpPr>
          <p:spPr bwMode="auto">
            <a:xfrm flipV="1">
              <a:off x="720" y="2066"/>
              <a:ext cx="0" cy="624"/>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4" name="Line 168"/>
            <p:cNvSpPr>
              <a:spLocks noChangeShapeType="1"/>
            </p:cNvSpPr>
            <p:nvPr/>
          </p:nvSpPr>
          <p:spPr bwMode="auto">
            <a:xfrm flipH="1">
              <a:off x="2448" y="2690"/>
              <a:ext cx="384" cy="0"/>
            </a:xfrm>
            <a:prstGeom prst="line">
              <a:avLst/>
            </a:prstGeom>
            <a:grpFill/>
            <a:ln w="2857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5" name="Line 169"/>
            <p:cNvSpPr>
              <a:spLocks noChangeShapeType="1"/>
            </p:cNvSpPr>
            <p:nvPr/>
          </p:nvSpPr>
          <p:spPr bwMode="auto">
            <a:xfrm flipV="1">
              <a:off x="2448" y="2066"/>
              <a:ext cx="0" cy="624"/>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86" name="Rectangle 170"/>
            <p:cNvSpPr>
              <a:spLocks noChangeArrowheads="1"/>
            </p:cNvSpPr>
            <p:nvPr/>
          </p:nvSpPr>
          <p:spPr bwMode="auto">
            <a:xfrm>
              <a:off x="2928"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587" name="Rectangle 171"/>
            <p:cNvSpPr>
              <a:spLocks noChangeArrowheads="1"/>
            </p:cNvSpPr>
            <p:nvPr/>
          </p:nvSpPr>
          <p:spPr bwMode="auto">
            <a:xfrm>
              <a:off x="2928" y="283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grpSp>
      <p:grpSp>
        <p:nvGrpSpPr>
          <p:cNvPr id="5" name="Group 188"/>
          <p:cNvGrpSpPr>
            <a:grpSpLocks/>
          </p:cNvGrpSpPr>
          <p:nvPr/>
        </p:nvGrpSpPr>
        <p:grpSpPr bwMode="auto">
          <a:xfrm>
            <a:off x="593725" y="4766691"/>
            <a:ext cx="3124200" cy="1143000"/>
            <a:chOff x="336" y="3266"/>
            <a:chExt cx="1968" cy="720"/>
          </a:xfrm>
          <a:solidFill>
            <a:schemeClr val="bg2"/>
          </a:solidFill>
        </p:grpSpPr>
        <p:sp>
          <p:nvSpPr>
            <p:cNvPr id="65552" name="Text Box 173"/>
            <p:cNvSpPr txBox="1">
              <a:spLocks noChangeArrowheads="1"/>
            </p:cNvSpPr>
            <p:nvPr/>
          </p:nvSpPr>
          <p:spPr bwMode="auto">
            <a:xfrm>
              <a:off x="336" y="3314"/>
              <a:ext cx="298"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E</a:t>
              </a:r>
            </a:p>
          </p:txBody>
        </p:sp>
        <p:sp>
          <p:nvSpPr>
            <p:cNvPr id="65553" name="Line 174"/>
            <p:cNvSpPr>
              <a:spLocks noChangeShapeType="1"/>
            </p:cNvSpPr>
            <p:nvPr/>
          </p:nvSpPr>
          <p:spPr bwMode="auto">
            <a:xfrm>
              <a:off x="586" y="3506"/>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54" name="Rectangle 175"/>
            <p:cNvSpPr>
              <a:spLocks noChangeArrowheads="1"/>
            </p:cNvSpPr>
            <p:nvPr/>
          </p:nvSpPr>
          <p:spPr bwMode="auto">
            <a:xfrm>
              <a:off x="912" y="341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55" name="Rectangle 176"/>
            <p:cNvSpPr>
              <a:spLocks noChangeArrowheads="1"/>
            </p:cNvSpPr>
            <p:nvPr/>
          </p:nvSpPr>
          <p:spPr bwMode="auto">
            <a:xfrm>
              <a:off x="1104" y="341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56" name="Rectangle 177"/>
            <p:cNvSpPr>
              <a:spLocks noChangeArrowheads="1"/>
            </p:cNvSpPr>
            <p:nvPr/>
          </p:nvSpPr>
          <p:spPr bwMode="auto">
            <a:xfrm>
              <a:off x="1296" y="341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57" name="Rectangle 178"/>
            <p:cNvSpPr>
              <a:spLocks noChangeArrowheads="1"/>
            </p:cNvSpPr>
            <p:nvPr/>
          </p:nvSpPr>
          <p:spPr bwMode="auto">
            <a:xfrm>
              <a:off x="1728" y="341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1</a:t>
              </a:r>
            </a:p>
          </p:txBody>
        </p:sp>
        <p:sp>
          <p:nvSpPr>
            <p:cNvPr id="65558" name="Rectangle 179"/>
            <p:cNvSpPr>
              <a:spLocks noChangeArrowheads="1"/>
            </p:cNvSpPr>
            <p:nvPr/>
          </p:nvSpPr>
          <p:spPr bwMode="auto">
            <a:xfrm>
              <a:off x="1920" y="341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559" name="Rectangle 180"/>
            <p:cNvSpPr>
              <a:spLocks noChangeArrowheads="1"/>
            </p:cNvSpPr>
            <p:nvPr/>
          </p:nvSpPr>
          <p:spPr bwMode="auto">
            <a:xfrm>
              <a:off x="2112" y="341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b="1">
                  <a:latin typeface="华文仿宋" panose="02010600040101010101" pitchFamily="2" charset="-122"/>
                  <a:ea typeface="华文仿宋" panose="02010600040101010101" pitchFamily="2" charset="-122"/>
                </a:rPr>
                <a:t>∧</a:t>
              </a:r>
            </a:p>
          </p:txBody>
        </p:sp>
        <p:sp>
          <p:nvSpPr>
            <p:cNvPr id="65560" name="Rectangle 181"/>
            <p:cNvSpPr>
              <a:spLocks noChangeArrowheads="1"/>
            </p:cNvSpPr>
            <p:nvPr/>
          </p:nvSpPr>
          <p:spPr bwMode="auto">
            <a:xfrm>
              <a:off x="1008" y="379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0</a:t>
              </a:r>
            </a:p>
          </p:txBody>
        </p:sp>
        <p:sp>
          <p:nvSpPr>
            <p:cNvPr id="65561" name="Rectangle 182"/>
            <p:cNvSpPr>
              <a:spLocks noChangeArrowheads="1"/>
            </p:cNvSpPr>
            <p:nvPr/>
          </p:nvSpPr>
          <p:spPr bwMode="auto">
            <a:xfrm>
              <a:off x="1200" y="379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华文仿宋" panose="02010600040101010101" pitchFamily="2" charset="-122"/>
                  <a:ea typeface="华文仿宋" panose="02010600040101010101" pitchFamily="2" charset="-122"/>
                </a:rPr>
                <a:t>a</a:t>
              </a:r>
            </a:p>
          </p:txBody>
        </p:sp>
        <p:sp>
          <p:nvSpPr>
            <p:cNvPr id="65562" name="Line 183"/>
            <p:cNvSpPr>
              <a:spLocks noChangeShapeType="1"/>
            </p:cNvSpPr>
            <p:nvPr/>
          </p:nvSpPr>
          <p:spPr bwMode="auto">
            <a:xfrm>
              <a:off x="1392" y="3506"/>
              <a:ext cx="334" cy="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63" name="Line 184"/>
            <p:cNvSpPr>
              <a:spLocks noChangeShapeType="1"/>
            </p:cNvSpPr>
            <p:nvPr/>
          </p:nvSpPr>
          <p:spPr bwMode="auto">
            <a:xfrm>
              <a:off x="1200" y="3506"/>
              <a:ext cx="0" cy="288"/>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64" name="Line 185"/>
            <p:cNvSpPr>
              <a:spLocks noChangeShapeType="1"/>
            </p:cNvSpPr>
            <p:nvPr/>
          </p:nvSpPr>
          <p:spPr bwMode="auto">
            <a:xfrm flipV="1">
              <a:off x="2016" y="3266"/>
              <a:ext cx="0" cy="240"/>
            </a:xfrm>
            <a:prstGeom prst="line">
              <a:avLst/>
            </a:prstGeom>
            <a:grpFill/>
            <a:ln w="2857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65" name="Line 186"/>
            <p:cNvSpPr>
              <a:spLocks noChangeShapeType="1"/>
            </p:cNvSpPr>
            <p:nvPr/>
          </p:nvSpPr>
          <p:spPr bwMode="auto">
            <a:xfrm flipH="1">
              <a:off x="720" y="3266"/>
              <a:ext cx="1296" cy="0"/>
            </a:xfrm>
            <a:prstGeom prst="line">
              <a:avLst/>
            </a:prstGeom>
            <a:grpFill/>
            <a:ln w="28575">
              <a:solidFill>
                <a:schemeClr val="tx1"/>
              </a:solidFill>
              <a:round/>
              <a:headEnd/>
              <a:tailEn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65566" name="Line 187"/>
            <p:cNvSpPr>
              <a:spLocks noChangeShapeType="1"/>
            </p:cNvSpPr>
            <p:nvPr/>
          </p:nvSpPr>
          <p:spPr bwMode="auto">
            <a:xfrm>
              <a:off x="720" y="3266"/>
              <a:ext cx="0" cy="240"/>
            </a:xfrm>
            <a:prstGeom prst="line">
              <a:avLst/>
            </a:prstGeom>
            <a:grpFill/>
            <a:ln w="28575">
              <a:solidFill>
                <a:schemeClr val="tx1"/>
              </a:solidFill>
              <a:round/>
              <a:headEnd/>
              <a:tailEnd type="triangle" w="med" len="med"/>
            </a:ln>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grpSp>
      <p:sp>
        <p:nvSpPr>
          <p:cNvPr id="65551" name="AutoShape 189">
            <a:hlinkClick r:id="" action="ppaction://hlinkshowjump?jump=nextslide" highlightClick="1"/>
          </p:cNvPr>
          <p:cNvSpPr>
            <a:spLocks noChangeArrowheads="1"/>
          </p:cNvSpPr>
          <p:nvPr/>
        </p:nvSpPr>
        <p:spPr bwMode="auto">
          <a:xfrm>
            <a:off x="8520113" y="6035104"/>
            <a:ext cx="433387" cy="215900"/>
          </a:xfrm>
          <a:prstGeom prst="actionButtonForwardNext">
            <a:avLst/>
          </a:prstGeom>
          <a:solidFill>
            <a:schemeClr val="bg2"/>
          </a:solidFill>
          <a:ln>
            <a:noFill/>
          </a:ln>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14428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8664"/>
                                        </p:tgtEl>
                                        <p:attrNameLst>
                                          <p:attrName>style.visibility</p:attrName>
                                        </p:attrNameLst>
                                      </p:cBhvr>
                                      <p:to>
                                        <p:strVal val="visible"/>
                                      </p:to>
                                    </p:set>
                                    <p:animEffect transition="in" filter="slide(fromBottom)">
                                      <p:cBhvr>
                                        <p:cTn id="7" dur="500"/>
                                        <p:tgtEl>
                                          <p:spTgt spid="198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2"/>
          <p:cNvSpPr txBox="1">
            <a:spLocks noChangeArrowheads="1"/>
          </p:cNvSpPr>
          <p:nvPr/>
        </p:nvSpPr>
        <p:spPr bwMode="auto">
          <a:xfrm>
            <a:off x="621706" y="1288278"/>
            <a:ext cx="7881359" cy="368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除</a:t>
            </a:r>
            <a:r>
              <a:rPr lang="zh-CN" altLang="en-US" sz="2800" b="1" dirty="0">
                <a:latin typeface="华文仿宋" panose="02010600040101010101" pitchFamily="2" charset="-122"/>
                <a:ea typeface="华文仿宋" panose="02010600040101010101" pitchFamily="2" charset="-122"/>
              </a:rPr>
              <a:t>空表的列表指针为空外，对任何非空列表，其列表指针均指向一个表结点，且该结点中的</a:t>
            </a:r>
            <a:r>
              <a:rPr lang="en-US" altLang="zh-CN" sz="2800" b="1" dirty="0" err="1">
                <a:solidFill>
                  <a:srgbClr val="800000"/>
                </a:solidFill>
                <a:latin typeface="华文仿宋" panose="02010600040101010101" pitchFamily="2" charset="-122"/>
                <a:ea typeface="华文仿宋" panose="02010600040101010101" pitchFamily="2" charset="-122"/>
              </a:rPr>
              <a:t>hp</a:t>
            </a:r>
            <a:r>
              <a:rPr lang="zh-CN" altLang="en-US" sz="2800" b="1" dirty="0">
                <a:solidFill>
                  <a:srgbClr val="800000"/>
                </a:solidFill>
                <a:latin typeface="华文仿宋" panose="02010600040101010101" pitchFamily="2" charset="-122"/>
                <a:ea typeface="华文仿宋" panose="02010600040101010101" pitchFamily="2" charset="-122"/>
              </a:rPr>
              <a:t>域</a:t>
            </a:r>
            <a:r>
              <a:rPr lang="zh-CN" altLang="en-US" sz="2800" b="1" dirty="0">
                <a:latin typeface="华文仿宋" panose="02010600040101010101" pitchFamily="2" charset="-122"/>
                <a:ea typeface="华文仿宋" panose="02010600040101010101" pitchFamily="2" charset="-122"/>
              </a:rPr>
              <a:t>指示列表表头（或为</a:t>
            </a:r>
            <a:r>
              <a:rPr lang="zh-CN" altLang="en-US" sz="2800" b="1" dirty="0">
                <a:solidFill>
                  <a:srgbClr val="800000"/>
                </a:solidFill>
                <a:latin typeface="华文仿宋" panose="02010600040101010101" pitchFamily="2" charset="-122"/>
                <a:ea typeface="华文仿宋" panose="02010600040101010101" pitchFamily="2" charset="-122"/>
              </a:rPr>
              <a:t>原子结点，</a:t>
            </a:r>
            <a:r>
              <a:rPr lang="zh-CN" altLang="en-US" sz="2800" b="1" dirty="0">
                <a:latin typeface="华文仿宋" panose="02010600040101010101" pitchFamily="2" charset="-122"/>
                <a:ea typeface="华文仿宋" panose="02010600040101010101" pitchFamily="2" charset="-122"/>
              </a:rPr>
              <a:t>或为</a:t>
            </a:r>
            <a:r>
              <a:rPr lang="zh-CN" altLang="en-US" sz="2800" b="1" dirty="0">
                <a:solidFill>
                  <a:srgbClr val="800000"/>
                </a:solidFill>
                <a:latin typeface="华文仿宋" panose="02010600040101010101" pitchFamily="2" charset="-122"/>
                <a:ea typeface="华文仿宋" panose="02010600040101010101" pitchFamily="2" charset="-122"/>
              </a:rPr>
              <a:t>表结点</a:t>
            </a:r>
            <a:r>
              <a:rPr lang="zh-CN" altLang="en-US" sz="2800" b="1" dirty="0" smtClean="0">
                <a:latin typeface="华文仿宋" panose="02010600040101010101" pitchFamily="2" charset="-122"/>
                <a:ea typeface="华文仿宋" panose="02010600040101010101" pitchFamily="2" charset="-122"/>
              </a:rPr>
              <a:t>），</a:t>
            </a:r>
            <a:r>
              <a:rPr lang="en-US" altLang="zh-CN" sz="2800" b="1" dirty="0" err="1" smtClean="0">
                <a:solidFill>
                  <a:srgbClr val="800000"/>
                </a:solidFill>
                <a:latin typeface="华文仿宋" panose="02010600040101010101" pitchFamily="2" charset="-122"/>
                <a:ea typeface="华文仿宋" panose="02010600040101010101" pitchFamily="2" charset="-122"/>
              </a:rPr>
              <a:t>tp</a:t>
            </a:r>
            <a:r>
              <a:rPr lang="zh-CN" altLang="en-US" sz="2800" b="1" dirty="0">
                <a:solidFill>
                  <a:srgbClr val="800000"/>
                </a:solidFill>
                <a:latin typeface="华文仿宋" panose="02010600040101010101" pitchFamily="2" charset="-122"/>
                <a:ea typeface="华文仿宋" panose="02010600040101010101" pitchFamily="2" charset="-122"/>
              </a:rPr>
              <a:t>域</a:t>
            </a:r>
            <a:r>
              <a:rPr lang="zh-CN" altLang="en-US" sz="2800" b="1" dirty="0">
                <a:latin typeface="华文仿宋" panose="02010600040101010101" pitchFamily="2" charset="-122"/>
                <a:ea typeface="华文仿宋" panose="02010600040101010101" pitchFamily="2" charset="-122"/>
              </a:rPr>
              <a:t>指向列表表尾（除非表尾为空，则指针为空，否则必为</a:t>
            </a:r>
            <a:r>
              <a:rPr lang="zh-CN" altLang="en-US" sz="2800" b="1" dirty="0">
                <a:solidFill>
                  <a:srgbClr val="800000"/>
                </a:solidFill>
                <a:latin typeface="华文仿宋" panose="02010600040101010101" pitchFamily="2" charset="-122"/>
                <a:ea typeface="华文仿宋" panose="02010600040101010101" pitchFamily="2" charset="-122"/>
              </a:rPr>
              <a:t>表结点</a:t>
            </a:r>
            <a:r>
              <a:rPr lang="zh-CN" altLang="en-US" sz="2800" b="1" dirty="0">
                <a:latin typeface="华文仿宋" panose="02010600040101010101" pitchFamily="2" charset="-122"/>
                <a:ea typeface="华文仿宋" panose="02010600040101010101" pitchFamily="2" charset="-122"/>
              </a:rPr>
              <a:t>）；</a:t>
            </a:r>
          </a:p>
          <a:p>
            <a:pPr algn="just" eaLnBrk="1" hangingPunct="1">
              <a:lnSpc>
                <a:spcPct val="120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容易</a:t>
            </a:r>
            <a:r>
              <a:rPr lang="zh-CN" altLang="en-US" sz="2800" b="1" dirty="0">
                <a:latin typeface="华文仿宋" panose="02010600040101010101" pitchFamily="2" charset="-122"/>
                <a:ea typeface="华文仿宋" panose="02010600040101010101" pitchFamily="2" charset="-122"/>
              </a:rPr>
              <a:t>分清列表中原子和子表所在</a:t>
            </a:r>
            <a:r>
              <a:rPr lang="zh-CN" altLang="en-US" sz="2800" b="1" dirty="0">
                <a:solidFill>
                  <a:schemeClr val="hlink"/>
                </a:solidFill>
                <a:latin typeface="华文仿宋" panose="02010600040101010101" pitchFamily="2" charset="-122"/>
                <a:ea typeface="华文仿宋" panose="02010600040101010101" pitchFamily="2" charset="-122"/>
              </a:rPr>
              <a:t>层次</a:t>
            </a:r>
            <a:r>
              <a:rPr lang="zh-CN" altLang="en-US" sz="2800" b="1" dirty="0">
                <a:latin typeface="华文仿宋" panose="02010600040101010101" pitchFamily="2" charset="-122"/>
                <a:ea typeface="华文仿宋" panose="02010600040101010101" pitchFamily="2" charset="-122"/>
              </a:rPr>
              <a:t>；</a:t>
            </a:r>
          </a:p>
          <a:p>
            <a:pPr algn="just" eaLnBrk="1" hangingPunct="1">
              <a:lnSpc>
                <a:spcPct val="120000"/>
              </a:lnSpc>
              <a:spcAft>
                <a:spcPct val="20000"/>
              </a:spcAft>
              <a:buFont typeface="Arial" panose="020B0604020202020204" pitchFamily="34" charset="0"/>
              <a:buChar char="•"/>
            </a:pPr>
            <a:r>
              <a:rPr lang="zh-CN" altLang="en-US" sz="2800" b="1" dirty="0" smtClean="0">
                <a:solidFill>
                  <a:srgbClr val="800000"/>
                </a:solidFill>
                <a:latin typeface="华文仿宋" panose="02010600040101010101" pitchFamily="2" charset="-122"/>
                <a:ea typeface="华文仿宋" panose="02010600040101010101" pitchFamily="2" charset="-122"/>
              </a:rPr>
              <a:t>最</a:t>
            </a:r>
            <a:r>
              <a:rPr lang="zh-CN" altLang="en-US" sz="2800" b="1" dirty="0">
                <a:solidFill>
                  <a:srgbClr val="800000"/>
                </a:solidFill>
                <a:latin typeface="华文仿宋" panose="02010600040101010101" pitchFamily="2" charset="-122"/>
                <a:ea typeface="华文仿宋" panose="02010600040101010101" pitchFamily="2" charset="-122"/>
              </a:rPr>
              <a:t>高层</a:t>
            </a:r>
            <a:r>
              <a:rPr lang="zh-CN" altLang="en-US" sz="2800" b="1" dirty="0">
                <a:latin typeface="华文仿宋" panose="02010600040101010101" pitchFamily="2" charset="-122"/>
                <a:ea typeface="华文仿宋" panose="02010600040101010101" pitchFamily="2" charset="-122"/>
              </a:rPr>
              <a:t>的</a:t>
            </a:r>
            <a:r>
              <a:rPr lang="zh-CN" altLang="en-US" sz="2800" b="1" dirty="0">
                <a:solidFill>
                  <a:srgbClr val="FF0000"/>
                </a:solidFill>
                <a:latin typeface="华文仿宋" panose="02010600040101010101" pitchFamily="2" charset="-122"/>
                <a:ea typeface="华文仿宋" panose="02010600040101010101" pitchFamily="2" charset="-122"/>
              </a:rPr>
              <a:t>表结点个数</a:t>
            </a:r>
            <a:r>
              <a:rPr lang="zh-CN" altLang="en-US" sz="2800" b="1" dirty="0">
                <a:latin typeface="华文仿宋" panose="02010600040101010101" pitchFamily="2" charset="-122"/>
                <a:ea typeface="华文仿宋" panose="02010600040101010101" pitchFamily="2" charset="-122"/>
              </a:rPr>
              <a:t>即为列表的</a:t>
            </a:r>
            <a:r>
              <a:rPr lang="zh-CN" altLang="en-US" sz="2800" b="1" dirty="0">
                <a:solidFill>
                  <a:srgbClr val="FF0000"/>
                </a:solidFill>
                <a:latin typeface="华文仿宋" panose="02010600040101010101" pitchFamily="2" charset="-122"/>
                <a:ea typeface="华文仿宋" panose="02010600040101010101" pitchFamily="2" charset="-122"/>
              </a:rPr>
              <a:t>长度。</a:t>
            </a:r>
          </a:p>
        </p:txBody>
      </p:sp>
      <p:sp>
        <p:nvSpPr>
          <p:cNvPr id="6" name="Text Box 4"/>
          <p:cNvSpPr txBox="1">
            <a:spLocks noChangeArrowheads="1"/>
          </p:cNvSpPr>
          <p:nvPr/>
        </p:nvSpPr>
        <p:spPr bwMode="auto">
          <a:xfrm>
            <a:off x="315955" y="199132"/>
            <a:ext cx="7789863"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特点：</a:t>
            </a:r>
            <a:endParaRPr lang="en-US" altLang="zh-CN" dirty="0"/>
          </a:p>
        </p:txBody>
      </p:sp>
    </p:spTree>
    <p:extLst>
      <p:ext uri="{BB962C8B-B14F-4D97-AF65-F5344CB8AC3E}">
        <p14:creationId xmlns:p14="http://schemas.microsoft.com/office/powerpoint/2010/main" val="535343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AutoShape 3">
            <a:hlinkClick r:id="" action="ppaction://hlinkshowjump?jump=previousslide" highlightClick="1"/>
          </p:cNvPr>
          <p:cNvSpPr>
            <a:spLocks noChangeArrowheads="1"/>
          </p:cNvSpPr>
          <p:nvPr/>
        </p:nvSpPr>
        <p:spPr bwMode="auto">
          <a:xfrm>
            <a:off x="8748713" y="6453188"/>
            <a:ext cx="395287" cy="2159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9684" name="Text Box 4"/>
          <p:cNvSpPr txBox="1">
            <a:spLocks noChangeArrowheads="1"/>
          </p:cNvSpPr>
          <p:nvPr/>
        </p:nvSpPr>
        <p:spPr bwMode="auto">
          <a:xfrm>
            <a:off x="617390" y="1349152"/>
            <a:ext cx="8131323" cy="348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buFont typeface="Arial" panose="020B0604020202020204" pitchFamily="34" charset="0"/>
              <a:buChar char="•"/>
            </a:pPr>
            <a:r>
              <a:rPr lang="zh-CN" altLang="en-US" sz="3200" b="1" dirty="0">
                <a:solidFill>
                  <a:srgbClr val="006600"/>
                </a:solidFill>
                <a:latin typeface="华文仿宋" panose="02010600040101010101" pitchFamily="2" charset="-122"/>
                <a:ea typeface="华文仿宋" panose="02010600040101010101" pitchFamily="2" charset="-122"/>
              </a:rPr>
              <a:t>优点</a:t>
            </a:r>
            <a:r>
              <a:rPr lang="en-US" altLang="zh-CN" sz="3200" b="1" dirty="0">
                <a:solidFill>
                  <a:srgbClr val="006600"/>
                </a:solidFill>
                <a:latin typeface="华文仿宋" panose="02010600040101010101" pitchFamily="2" charset="-122"/>
                <a:ea typeface="华文仿宋" panose="02010600040101010101" pitchFamily="2" charset="-122"/>
              </a:rPr>
              <a:t>:</a:t>
            </a:r>
          </a:p>
          <a:p>
            <a:pPr marL="538163" indent="0" algn="l" eaLnBrk="1" hangingPunct="1">
              <a:lnSpc>
                <a:spcPct val="120000"/>
              </a:lnSpc>
              <a:spcAft>
                <a:spcPct val="40000"/>
              </a:spcAft>
            </a:pPr>
            <a:r>
              <a:rPr lang="zh-CN" altLang="en-US" sz="2800" b="1" dirty="0" smtClean="0">
                <a:latin typeface="华文仿宋" panose="02010600040101010101" pitchFamily="2" charset="-122"/>
                <a:ea typeface="华文仿宋" panose="02010600040101010101" pitchFamily="2" charset="-122"/>
              </a:rPr>
              <a:t>给</a:t>
            </a:r>
            <a:r>
              <a:rPr lang="zh-CN" altLang="en-US" sz="2800" b="1" dirty="0">
                <a:latin typeface="华文仿宋" panose="02010600040101010101" pitchFamily="2" charset="-122"/>
                <a:ea typeface="华文仿宋" panose="02010600040101010101" pitchFamily="2" charset="-122"/>
              </a:rPr>
              <a:t>列表的运算带来方便，如求列表的长度和深度，求表头、表尾等。</a:t>
            </a:r>
          </a:p>
          <a:p>
            <a:pPr algn="l" eaLnBrk="1" hangingPunct="1">
              <a:lnSpc>
                <a:spcPct val="120000"/>
              </a:lnSpc>
              <a:buFont typeface="Arial" panose="020B0604020202020204" pitchFamily="34" charset="0"/>
              <a:buChar char="•"/>
            </a:pPr>
            <a:r>
              <a:rPr lang="zh-CN" altLang="en-US" sz="3200" b="1" dirty="0">
                <a:solidFill>
                  <a:srgbClr val="006600"/>
                </a:solidFill>
                <a:latin typeface="华文仿宋" panose="02010600040101010101" pitchFamily="2" charset="-122"/>
                <a:ea typeface="华文仿宋" panose="02010600040101010101" pitchFamily="2" charset="-122"/>
              </a:rPr>
              <a:t>缺点</a:t>
            </a:r>
            <a:r>
              <a:rPr lang="en-US" altLang="zh-CN" sz="3200" b="1" dirty="0" smtClean="0">
                <a:solidFill>
                  <a:srgbClr val="006600"/>
                </a:solidFill>
                <a:latin typeface="华文仿宋" panose="02010600040101010101" pitchFamily="2" charset="-122"/>
                <a:ea typeface="华文仿宋" panose="02010600040101010101" pitchFamily="2" charset="-122"/>
              </a:rPr>
              <a:t>:</a:t>
            </a:r>
          </a:p>
          <a:p>
            <a:pPr marL="538163" indent="0" algn="l" eaLnBrk="1" hangingPunct="1">
              <a:lnSpc>
                <a:spcPct val="120000"/>
              </a:lnSpc>
            </a:pPr>
            <a:r>
              <a:rPr lang="zh-CN" altLang="en-US" sz="2800" b="1" dirty="0" smtClean="0">
                <a:latin typeface="华文仿宋" panose="02010600040101010101" pitchFamily="2" charset="-122"/>
                <a:ea typeface="华文仿宋" panose="02010600040101010101" pitchFamily="2" charset="-122"/>
              </a:rPr>
              <a:t>表</a:t>
            </a:r>
            <a:r>
              <a:rPr lang="zh-CN" altLang="en-US" sz="2800" b="1" dirty="0">
                <a:latin typeface="华文仿宋" panose="02010600040101010101" pitchFamily="2" charset="-122"/>
                <a:ea typeface="华文仿宋" panose="02010600040101010101" pitchFamily="2" charset="-122"/>
              </a:rPr>
              <a:t>结点个数多，和列表中的括弧对数不匹配，也多占存储空间。</a:t>
            </a:r>
          </a:p>
        </p:txBody>
      </p:sp>
    </p:spTree>
    <p:extLst>
      <p:ext uri="{BB962C8B-B14F-4D97-AF65-F5344CB8AC3E}">
        <p14:creationId xmlns:p14="http://schemas.microsoft.com/office/powerpoint/2010/main" val="4071315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box(in)">
                                      <p:cBhvr>
                                        <p:cTn id="7" dur="500"/>
                                        <p:tgtEl>
                                          <p:spTgt spid="199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box(in)">
                                      <p:cBhvr>
                                        <p:cTn id="12" dur="500"/>
                                        <p:tgtEl>
                                          <p:spTgt spid="199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box(in)">
                                      <p:cBhvr>
                                        <p:cTn id="17" dur="500"/>
                                        <p:tgtEl>
                                          <p:spTgt spid="199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9684">
                                            <p:txEl>
                                              <p:pRg st="3" end="3"/>
                                            </p:txEl>
                                          </p:spTgt>
                                        </p:tgtEl>
                                        <p:attrNameLst>
                                          <p:attrName>style.visibility</p:attrName>
                                        </p:attrNameLst>
                                      </p:cBhvr>
                                      <p:to>
                                        <p:strVal val="visible"/>
                                      </p:to>
                                    </p:set>
                                    <p:animEffect transition="in" filter="box(in)">
                                      <p:cBhvr>
                                        <p:cTn id="22" dur="500"/>
                                        <p:tgtEl>
                                          <p:spTgt spid="199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2"/>
          <p:cNvSpPr txBox="1">
            <a:spLocks noChangeArrowheads="1"/>
          </p:cNvSpPr>
          <p:nvPr/>
        </p:nvSpPr>
        <p:spPr bwMode="auto">
          <a:xfrm>
            <a:off x="457200" y="253898"/>
            <a:ext cx="3262432"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en-US" altLang="zh-CN" dirty="0" smtClean="0"/>
              <a:t>2</a:t>
            </a:r>
            <a:r>
              <a:rPr lang="en-US" altLang="zh-CN" dirty="0"/>
              <a:t>) </a:t>
            </a:r>
            <a:r>
              <a:rPr lang="zh-CN" altLang="en-US" dirty="0"/>
              <a:t>子表分析法：</a:t>
            </a:r>
          </a:p>
        </p:txBody>
      </p:sp>
      <p:sp>
        <p:nvSpPr>
          <p:cNvPr id="67588" name="Text Box 5"/>
          <p:cNvSpPr txBox="1">
            <a:spLocks noChangeArrowheads="1"/>
          </p:cNvSpPr>
          <p:nvPr/>
        </p:nvSpPr>
        <p:spPr bwMode="auto">
          <a:xfrm>
            <a:off x="863878" y="1002911"/>
            <a:ext cx="28392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9933FF"/>
                </a:solidFill>
                <a:latin typeface="华文仿宋" panose="02010600040101010101" pitchFamily="2" charset="-122"/>
                <a:ea typeface="华文仿宋" panose="02010600040101010101" pitchFamily="2" charset="-122"/>
              </a:rPr>
              <a:t>空表 </a:t>
            </a:r>
            <a:r>
              <a:rPr lang="zh-CN" altLang="en-US" sz="3200" dirty="0">
                <a:latin typeface="华文仿宋" panose="02010600040101010101" pitchFamily="2" charset="-122"/>
                <a:ea typeface="华文仿宋" panose="02010600040101010101" pitchFamily="2" charset="-122"/>
              </a:rPr>
              <a:t>     </a:t>
            </a:r>
            <a:r>
              <a:rPr lang="en-US" altLang="zh-CN" sz="3200" b="1" i="1" dirty="0">
                <a:solidFill>
                  <a:srgbClr val="9933FF"/>
                </a:solidFill>
                <a:latin typeface="华文仿宋" panose="02010600040101010101" pitchFamily="2" charset="-122"/>
                <a:ea typeface="华文仿宋" panose="02010600040101010101" pitchFamily="2" charset="-122"/>
              </a:rPr>
              <a:t>ls=NIL</a:t>
            </a:r>
            <a:endParaRPr lang="en-US" altLang="zh-CN" sz="3200" dirty="0">
              <a:latin typeface="华文仿宋" panose="02010600040101010101" pitchFamily="2" charset="-122"/>
              <a:ea typeface="华文仿宋" panose="02010600040101010101" pitchFamily="2" charset="-122"/>
            </a:endParaRPr>
          </a:p>
        </p:txBody>
      </p:sp>
      <p:sp>
        <p:nvSpPr>
          <p:cNvPr id="67589" name="Text Box 6"/>
          <p:cNvSpPr txBox="1">
            <a:spLocks noChangeArrowheads="1"/>
          </p:cNvSpPr>
          <p:nvPr/>
        </p:nvSpPr>
        <p:spPr bwMode="auto">
          <a:xfrm>
            <a:off x="863878" y="160717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9933FF"/>
                </a:solidFill>
                <a:latin typeface="华文仿宋" panose="02010600040101010101" pitchFamily="2" charset="-122"/>
                <a:ea typeface="华文仿宋" panose="02010600040101010101" pitchFamily="2" charset="-122"/>
              </a:rPr>
              <a:t>非空表</a:t>
            </a:r>
            <a:endParaRPr lang="zh-CN" altLang="en-US" sz="3200" dirty="0">
              <a:latin typeface="华文仿宋" panose="02010600040101010101" pitchFamily="2" charset="-122"/>
              <a:ea typeface="华文仿宋" panose="02010600040101010101" pitchFamily="2" charset="-122"/>
            </a:endParaRPr>
          </a:p>
        </p:txBody>
      </p:sp>
      <p:sp>
        <p:nvSpPr>
          <p:cNvPr id="200718" name="Rectangle 14"/>
          <p:cNvSpPr>
            <a:spLocks noChangeArrowheads="1"/>
          </p:cNvSpPr>
          <p:nvPr/>
        </p:nvSpPr>
        <p:spPr bwMode="auto">
          <a:xfrm>
            <a:off x="1186939" y="5427556"/>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0000FF"/>
                </a:solidFill>
                <a:latin typeface="华文仿宋" panose="02010600040101010101" pitchFamily="2" charset="-122"/>
                <a:ea typeface="华文仿宋" panose="02010600040101010101" pitchFamily="2" charset="-122"/>
              </a:rPr>
              <a:t>依次类推。</a:t>
            </a:r>
          </a:p>
        </p:txBody>
      </p:sp>
      <p:grpSp>
        <p:nvGrpSpPr>
          <p:cNvPr id="2" name="Group 55"/>
          <p:cNvGrpSpPr>
            <a:grpSpLocks/>
          </p:cNvGrpSpPr>
          <p:nvPr/>
        </p:nvGrpSpPr>
        <p:grpSpPr bwMode="auto">
          <a:xfrm>
            <a:off x="407988" y="2490682"/>
            <a:ext cx="8507413" cy="2035175"/>
            <a:chOff x="257" y="1612"/>
            <a:chExt cx="5359" cy="1282"/>
          </a:xfrm>
        </p:grpSpPr>
        <p:sp>
          <p:nvSpPr>
            <p:cNvPr id="67598" name="Rectangle 28"/>
            <p:cNvSpPr>
              <a:spLocks noChangeArrowheads="1"/>
            </p:cNvSpPr>
            <p:nvPr/>
          </p:nvSpPr>
          <p:spPr bwMode="auto">
            <a:xfrm>
              <a:off x="257" y="1612"/>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i="1">
                  <a:solidFill>
                    <a:srgbClr val="9933FF"/>
                  </a:solidFill>
                  <a:latin typeface="华文仿宋" panose="02010600040101010101" pitchFamily="2" charset="-122"/>
                  <a:ea typeface="华文仿宋" panose="02010600040101010101" pitchFamily="2" charset="-122"/>
                </a:rPr>
                <a:t>ls</a:t>
              </a:r>
            </a:p>
          </p:txBody>
        </p:sp>
        <p:sp>
          <p:nvSpPr>
            <p:cNvPr id="67599" name="Line 34"/>
            <p:cNvSpPr>
              <a:spLocks noChangeShapeType="1"/>
            </p:cNvSpPr>
            <p:nvPr/>
          </p:nvSpPr>
          <p:spPr bwMode="auto">
            <a:xfrm>
              <a:off x="288" y="1968"/>
              <a:ext cx="624" cy="0"/>
            </a:xfrm>
            <a:prstGeom prst="line">
              <a:avLst/>
            </a:prstGeom>
            <a:noFill/>
            <a:ln w="25400">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0" name="Rectangle 35"/>
            <p:cNvSpPr>
              <a:spLocks noChangeArrowheads="1"/>
            </p:cNvSpPr>
            <p:nvPr/>
          </p:nvSpPr>
          <p:spPr bwMode="auto">
            <a:xfrm>
              <a:off x="1110" y="1728"/>
              <a:ext cx="1107" cy="368"/>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dirty="0">
                  <a:solidFill>
                    <a:srgbClr val="0000FF"/>
                  </a:solidFill>
                  <a:latin typeface="华文仿宋" panose="02010600040101010101" pitchFamily="2" charset="-122"/>
                  <a:ea typeface="华文仿宋" panose="02010600040101010101" pitchFamily="2" charset="-122"/>
                </a:rPr>
                <a:t> 1   </a:t>
              </a:r>
              <a:r>
                <a:rPr lang="en-US" altLang="zh-CN" sz="2000" b="1" dirty="0" err="1">
                  <a:solidFill>
                    <a:srgbClr val="0000FF"/>
                  </a:solidFill>
                  <a:latin typeface="华文仿宋" panose="02010600040101010101" pitchFamily="2" charset="-122"/>
                  <a:ea typeface="华文仿宋" panose="02010600040101010101" pitchFamily="2" charset="-122"/>
                </a:rPr>
                <a:t>hp</a:t>
              </a:r>
              <a:r>
                <a:rPr lang="en-US" altLang="zh-CN" sz="2000" b="1" dirty="0">
                  <a:solidFill>
                    <a:srgbClr val="0000FF"/>
                  </a:solidFill>
                  <a:latin typeface="华文仿宋" panose="02010600040101010101" pitchFamily="2" charset="-122"/>
                  <a:ea typeface="华文仿宋" panose="02010600040101010101" pitchFamily="2" charset="-122"/>
                </a:rPr>
                <a:t>   </a:t>
              </a:r>
              <a:r>
                <a:rPr lang="en-US" altLang="zh-CN" sz="2000" b="1" dirty="0" err="1">
                  <a:solidFill>
                    <a:srgbClr val="0000FF"/>
                  </a:solidFill>
                  <a:latin typeface="华文仿宋" panose="02010600040101010101" pitchFamily="2" charset="-122"/>
                  <a:ea typeface="华文仿宋" panose="02010600040101010101" pitchFamily="2" charset="-122"/>
                </a:rPr>
                <a:t>tp</a:t>
              </a:r>
              <a:r>
                <a:rPr lang="en-US" altLang="zh-CN" sz="3200" b="1" dirty="0">
                  <a:solidFill>
                    <a:srgbClr val="0000FF"/>
                  </a:solidFill>
                  <a:latin typeface="华文仿宋" panose="02010600040101010101" pitchFamily="2" charset="-122"/>
                  <a:ea typeface="华文仿宋" panose="02010600040101010101" pitchFamily="2" charset="-122"/>
                </a:rPr>
                <a:t>   </a:t>
              </a:r>
              <a:endParaRPr lang="en-US" altLang="zh-CN" sz="4000" dirty="0">
                <a:latin typeface="华文仿宋" panose="02010600040101010101" pitchFamily="2" charset="-122"/>
                <a:ea typeface="华文仿宋" panose="02010600040101010101" pitchFamily="2" charset="-122"/>
              </a:endParaRPr>
            </a:p>
          </p:txBody>
        </p:sp>
        <p:sp>
          <p:nvSpPr>
            <p:cNvPr id="67601" name="Line 36"/>
            <p:cNvSpPr>
              <a:spLocks noChangeShapeType="1"/>
            </p:cNvSpPr>
            <p:nvPr/>
          </p:nvSpPr>
          <p:spPr bwMode="auto">
            <a:xfrm>
              <a:off x="1397" y="1736"/>
              <a:ext cx="4" cy="36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2" name="Line 37"/>
            <p:cNvSpPr>
              <a:spLocks noChangeShapeType="1"/>
            </p:cNvSpPr>
            <p:nvPr/>
          </p:nvSpPr>
          <p:spPr bwMode="auto">
            <a:xfrm flipH="1">
              <a:off x="1749" y="1728"/>
              <a:ext cx="1" cy="35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3" name="Line 38"/>
            <p:cNvSpPr>
              <a:spLocks noChangeShapeType="1"/>
            </p:cNvSpPr>
            <p:nvPr/>
          </p:nvSpPr>
          <p:spPr bwMode="auto">
            <a:xfrm>
              <a:off x="1488" y="1968"/>
              <a:ext cx="0" cy="384"/>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4" name="Text Box 39"/>
            <p:cNvSpPr txBox="1">
              <a:spLocks noChangeArrowheads="1"/>
            </p:cNvSpPr>
            <p:nvPr/>
          </p:nvSpPr>
          <p:spPr bwMode="auto">
            <a:xfrm>
              <a:off x="1044" y="2371"/>
              <a:ext cx="98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solidFill>
                    <a:srgbClr val="0000FF"/>
                  </a:solidFill>
                  <a:latin typeface="华文仿宋" panose="02010600040101010101" pitchFamily="2" charset="-122"/>
                  <a:ea typeface="华文仿宋" panose="02010600040101010101" pitchFamily="2" charset="-122"/>
                </a:rPr>
                <a:t>指向子表</a:t>
              </a:r>
              <a:r>
                <a:rPr lang="en-US" altLang="zh-CN" dirty="0">
                  <a:solidFill>
                    <a:srgbClr val="0000FF"/>
                  </a:solidFill>
                  <a:latin typeface="华文仿宋" panose="02010600040101010101" pitchFamily="2" charset="-122"/>
                  <a:ea typeface="华文仿宋" panose="02010600040101010101" pitchFamily="2" charset="-122"/>
                </a:rPr>
                <a:t>1</a:t>
              </a:r>
            </a:p>
            <a:p>
              <a:pPr algn="l" eaLnBrk="1" hangingPunct="1"/>
              <a:r>
                <a:rPr lang="en-US" altLang="zh-CN" dirty="0">
                  <a:solidFill>
                    <a:srgbClr val="0000FF"/>
                  </a:solidFill>
                  <a:latin typeface="华文仿宋" panose="02010600040101010101" pitchFamily="2" charset="-122"/>
                  <a:ea typeface="华文仿宋" panose="02010600040101010101" pitchFamily="2" charset="-122"/>
                </a:rPr>
                <a:t>  </a:t>
              </a:r>
              <a:r>
                <a:rPr lang="zh-CN" altLang="en-US" dirty="0">
                  <a:solidFill>
                    <a:srgbClr val="0000FF"/>
                  </a:solidFill>
                  <a:latin typeface="华文仿宋" panose="02010600040101010101" pitchFamily="2" charset="-122"/>
                  <a:ea typeface="华文仿宋" panose="02010600040101010101" pitchFamily="2" charset="-122"/>
                </a:rPr>
                <a:t>的指针</a:t>
              </a:r>
              <a:endParaRPr lang="zh-CN" altLang="en-US" dirty="0">
                <a:latin typeface="华文仿宋" panose="02010600040101010101" pitchFamily="2" charset="-122"/>
                <a:ea typeface="华文仿宋" panose="02010600040101010101" pitchFamily="2" charset="-122"/>
              </a:endParaRPr>
            </a:p>
          </p:txBody>
        </p:sp>
        <p:sp>
          <p:nvSpPr>
            <p:cNvPr id="67605" name="Rectangle 40"/>
            <p:cNvSpPr>
              <a:spLocks noChangeArrowheads="1"/>
            </p:cNvSpPr>
            <p:nvPr/>
          </p:nvSpPr>
          <p:spPr bwMode="auto">
            <a:xfrm>
              <a:off x="2427" y="1728"/>
              <a:ext cx="1013" cy="368"/>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00FF"/>
                  </a:solidFill>
                  <a:latin typeface="华文仿宋" panose="02010600040101010101" pitchFamily="2" charset="-122"/>
                  <a:ea typeface="华文仿宋" panose="02010600040101010101" pitchFamily="2" charset="-122"/>
                </a:rPr>
                <a:t> 1           </a:t>
              </a:r>
              <a:endParaRPr lang="en-US" altLang="zh-CN" sz="4000">
                <a:latin typeface="华文仿宋" panose="02010600040101010101" pitchFamily="2" charset="-122"/>
                <a:ea typeface="华文仿宋" panose="02010600040101010101" pitchFamily="2" charset="-122"/>
              </a:endParaRPr>
            </a:p>
          </p:txBody>
        </p:sp>
        <p:sp>
          <p:nvSpPr>
            <p:cNvPr id="67606" name="Line 41"/>
            <p:cNvSpPr>
              <a:spLocks noChangeShapeType="1"/>
            </p:cNvSpPr>
            <p:nvPr/>
          </p:nvSpPr>
          <p:spPr bwMode="auto">
            <a:xfrm flipH="1">
              <a:off x="2743" y="1728"/>
              <a:ext cx="0" cy="36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7" name="Line 42"/>
            <p:cNvSpPr>
              <a:spLocks noChangeShapeType="1"/>
            </p:cNvSpPr>
            <p:nvPr/>
          </p:nvSpPr>
          <p:spPr bwMode="auto">
            <a:xfrm flipH="1">
              <a:off x="3072" y="1728"/>
              <a:ext cx="0" cy="36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8" name="Line 43"/>
            <p:cNvSpPr>
              <a:spLocks noChangeShapeType="1"/>
            </p:cNvSpPr>
            <p:nvPr/>
          </p:nvSpPr>
          <p:spPr bwMode="auto">
            <a:xfrm>
              <a:off x="2880" y="1968"/>
              <a:ext cx="0" cy="384"/>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09" name="Text Box 44"/>
            <p:cNvSpPr txBox="1">
              <a:spLocks noChangeArrowheads="1"/>
            </p:cNvSpPr>
            <p:nvPr/>
          </p:nvSpPr>
          <p:spPr bwMode="auto">
            <a:xfrm>
              <a:off x="2418" y="2350"/>
              <a:ext cx="98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solidFill>
                    <a:srgbClr val="0000FF"/>
                  </a:solidFill>
                  <a:latin typeface="华文仿宋" panose="02010600040101010101" pitchFamily="2" charset="-122"/>
                  <a:ea typeface="华文仿宋" panose="02010600040101010101" pitchFamily="2" charset="-122"/>
                </a:rPr>
                <a:t>指向子表</a:t>
              </a:r>
              <a:r>
                <a:rPr lang="en-US" altLang="zh-CN" dirty="0">
                  <a:solidFill>
                    <a:srgbClr val="0000FF"/>
                  </a:solidFill>
                  <a:latin typeface="华文仿宋" panose="02010600040101010101" pitchFamily="2" charset="-122"/>
                  <a:ea typeface="华文仿宋" panose="02010600040101010101" pitchFamily="2" charset="-122"/>
                </a:rPr>
                <a:t>2</a:t>
              </a:r>
            </a:p>
            <a:p>
              <a:pPr algn="l" eaLnBrk="1" hangingPunct="1"/>
              <a:r>
                <a:rPr lang="en-US" altLang="zh-CN" dirty="0">
                  <a:solidFill>
                    <a:srgbClr val="0000FF"/>
                  </a:solidFill>
                  <a:latin typeface="华文仿宋" panose="02010600040101010101" pitchFamily="2" charset="-122"/>
                  <a:ea typeface="华文仿宋" panose="02010600040101010101" pitchFamily="2" charset="-122"/>
                </a:rPr>
                <a:t>  </a:t>
              </a:r>
              <a:r>
                <a:rPr lang="zh-CN" altLang="en-US" dirty="0">
                  <a:solidFill>
                    <a:srgbClr val="0000FF"/>
                  </a:solidFill>
                  <a:latin typeface="华文仿宋" panose="02010600040101010101" pitchFamily="2" charset="-122"/>
                  <a:ea typeface="华文仿宋" panose="02010600040101010101" pitchFamily="2" charset="-122"/>
                </a:rPr>
                <a:t>的指针</a:t>
              </a:r>
              <a:endParaRPr lang="zh-CN" altLang="en-US" dirty="0">
                <a:latin typeface="华文仿宋" panose="02010600040101010101" pitchFamily="2" charset="-122"/>
                <a:ea typeface="华文仿宋" panose="02010600040101010101" pitchFamily="2" charset="-122"/>
              </a:endParaRPr>
            </a:p>
          </p:txBody>
        </p:sp>
        <p:sp>
          <p:nvSpPr>
            <p:cNvPr id="67610" name="Rectangle 45"/>
            <p:cNvSpPr>
              <a:spLocks noChangeArrowheads="1"/>
            </p:cNvSpPr>
            <p:nvPr/>
          </p:nvSpPr>
          <p:spPr bwMode="auto">
            <a:xfrm>
              <a:off x="4603" y="1728"/>
              <a:ext cx="1013" cy="368"/>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00FF"/>
                  </a:solidFill>
                  <a:latin typeface="华文仿宋" panose="02010600040101010101" pitchFamily="2" charset="-122"/>
                  <a:ea typeface="华文仿宋" panose="02010600040101010101" pitchFamily="2" charset="-122"/>
                </a:rPr>
                <a:t> 1           </a:t>
              </a:r>
              <a:endParaRPr lang="en-US" altLang="zh-CN" sz="4000">
                <a:latin typeface="华文仿宋" panose="02010600040101010101" pitchFamily="2" charset="-122"/>
                <a:ea typeface="华文仿宋" panose="02010600040101010101" pitchFamily="2" charset="-122"/>
              </a:endParaRPr>
            </a:p>
          </p:txBody>
        </p:sp>
        <p:sp>
          <p:nvSpPr>
            <p:cNvPr id="67613" name="Line 48"/>
            <p:cNvSpPr>
              <a:spLocks noChangeShapeType="1"/>
            </p:cNvSpPr>
            <p:nvPr/>
          </p:nvSpPr>
          <p:spPr bwMode="auto">
            <a:xfrm>
              <a:off x="5040" y="1968"/>
              <a:ext cx="0" cy="432"/>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14" name="Text Box 49"/>
            <p:cNvSpPr txBox="1">
              <a:spLocks noChangeArrowheads="1"/>
            </p:cNvSpPr>
            <p:nvPr/>
          </p:nvSpPr>
          <p:spPr bwMode="auto">
            <a:xfrm>
              <a:off x="4544" y="2371"/>
              <a:ext cx="99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solidFill>
                    <a:srgbClr val="0000FF"/>
                  </a:solidFill>
                  <a:latin typeface="华文仿宋" panose="02010600040101010101" pitchFamily="2" charset="-122"/>
                  <a:ea typeface="华文仿宋" panose="02010600040101010101" pitchFamily="2" charset="-122"/>
                </a:rPr>
                <a:t>指向子表</a:t>
              </a:r>
              <a:r>
                <a:rPr lang="en-US" altLang="zh-CN" dirty="0">
                  <a:solidFill>
                    <a:srgbClr val="0000FF"/>
                  </a:solidFill>
                  <a:latin typeface="华文仿宋" panose="02010600040101010101" pitchFamily="2" charset="-122"/>
                  <a:ea typeface="华文仿宋" panose="02010600040101010101" pitchFamily="2" charset="-122"/>
                </a:rPr>
                <a:t>n</a:t>
              </a:r>
            </a:p>
            <a:p>
              <a:pPr algn="l" eaLnBrk="1" hangingPunct="1"/>
              <a:r>
                <a:rPr lang="en-US" altLang="zh-CN" dirty="0">
                  <a:solidFill>
                    <a:srgbClr val="0000FF"/>
                  </a:solidFill>
                  <a:latin typeface="华文仿宋" panose="02010600040101010101" pitchFamily="2" charset="-122"/>
                  <a:ea typeface="华文仿宋" panose="02010600040101010101" pitchFamily="2" charset="-122"/>
                </a:rPr>
                <a:t>  </a:t>
              </a:r>
              <a:r>
                <a:rPr lang="zh-CN" altLang="en-US" dirty="0">
                  <a:solidFill>
                    <a:srgbClr val="0000FF"/>
                  </a:solidFill>
                  <a:latin typeface="华文仿宋" panose="02010600040101010101" pitchFamily="2" charset="-122"/>
                  <a:ea typeface="华文仿宋" panose="02010600040101010101" pitchFamily="2" charset="-122"/>
                </a:rPr>
                <a:t>的指针</a:t>
              </a:r>
              <a:endParaRPr lang="zh-CN" altLang="en-US" dirty="0">
                <a:latin typeface="华文仿宋" panose="02010600040101010101" pitchFamily="2" charset="-122"/>
                <a:ea typeface="华文仿宋" panose="02010600040101010101" pitchFamily="2" charset="-122"/>
              </a:endParaRPr>
            </a:p>
          </p:txBody>
        </p:sp>
        <p:sp>
          <p:nvSpPr>
            <p:cNvPr id="67615" name="Line 50"/>
            <p:cNvSpPr>
              <a:spLocks noChangeShapeType="1"/>
            </p:cNvSpPr>
            <p:nvPr/>
          </p:nvSpPr>
          <p:spPr bwMode="auto">
            <a:xfrm flipV="1">
              <a:off x="2093" y="1911"/>
              <a:ext cx="345" cy="1"/>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16" name="Line 51"/>
            <p:cNvSpPr>
              <a:spLocks noChangeShapeType="1"/>
            </p:cNvSpPr>
            <p:nvPr/>
          </p:nvSpPr>
          <p:spPr bwMode="auto">
            <a:xfrm>
              <a:off x="3264" y="1968"/>
              <a:ext cx="432"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17" name="Line 52"/>
            <p:cNvSpPr>
              <a:spLocks noChangeShapeType="1"/>
            </p:cNvSpPr>
            <p:nvPr/>
          </p:nvSpPr>
          <p:spPr bwMode="auto">
            <a:xfrm>
              <a:off x="4032" y="1968"/>
              <a:ext cx="432"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67618" name="Text Box 53"/>
            <p:cNvSpPr txBox="1">
              <a:spLocks noChangeArrowheads="1"/>
            </p:cNvSpPr>
            <p:nvPr/>
          </p:nvSpPr>
          <p:spPr bwMode="auto">
            <a:xfrm>
              <a:off x="3689" y="1632"/>
              <a:ext cx="43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b="1">
                  <a:solidFill>
                    <a:srgbClr val="0000FF"/>
                  </a:solidFill>
                  <a:latin typeface="华文仿宋" panose="02010600040101010101" pitchFamily="2" charset="-122"/>
                  <a:ea typeface="华文仿宋" panose="02010600040101010101" pitchFamily="2" charset="-122"/>
                </a:rPr>
                <a:t>…</a:t>
              </a:r>
              <a:endParaRPr lang="en-US" altLang="zh-CN" sz="4000">
                <a:latin typeface="华文仿宋" panose="02010600040101010101" pitchFamily="2" charset="-122"/>
                <a:ea typeface="华文仿宋" panose="02010600040101010101" pitchFamily="2" charset="-122"/>
              </a:endParaRPr>
            </a:p>
          </p:txBody>
        </p:sp>
        <p:sp>
          <p:nvSpPr>
            <p:cNvPr id="67619" name="Text Box 54"/>
            <p:cNvSpPr txBox="1">
              <a:spLocks noChangeArrowheads="1"/>
            </p:cNvSpPr>
            <p:nvPr/>
          </p:nvSpPr>
          <p:spPr bwMode="auto">
            <a:xfrm>
              <a:off x="5305" y="1680"/>
              <a:ext cx="31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b="1">
                  <a:solidFill>
                    <a:srgbClr val="0000FF"/>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sz="4000">
                <a:latin typeface="华文仿宋" panose="02010600040101010101" pitchFamily="2" charset="-122"/>
                <a:ea typeface="华文仿宋" panose="02010600040101010101" pitchFamily="2" charset="-122"/>
              </a:endParaRPr>
            </a:p>
          </p:txBody>
        </p:sp>
      </p:grpSp>
      <p:grpSp>
        <p:nvGrpSpPr>
          <p:cNvPr id="3" name="Group 61"/>
          <p:cNvGrpSpPr>
            <a:grpSpLocks/>
          </p:cNvGrpSpPr>
          <p:nvPr/>
        </p:nvGrpSpPr>
        <p:grpSpPr bwMode="auto">
          <a:xfrm>
            <a:off x="1187450" y="4784616"/>
            <a:ext cx="7219950" cy="609600"/>
            <a:chOff x="732" y="3168"/>
            <a:chExt cx="4548" cy="384"/>
          </a:xfrm>
        </p:grpSpPr>
        <p:sp>
          <p:nvSpPr>
            <p:cNvPr id="67593" name="Text Box 56"/>
            <p:cNvSpPr txBox="1">
              <a:spLocks noChangeArrowheads="1"/>
            </p:cNvSpPr>
            <p:nvPr/>
          </p:nvSpPr>
          <p:spPr bwMode="auto">
            <a:xfrm>
              <a:off x="732" y="3188"/>
              <a:ext cx="21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sz="2800" b="1" dirty="0">
                  <a:solidFill>
                    <a:srgbClr val="990033"/>
                  </a:solidFill>
                  <a:latin typeface="华文仿宋" panose="02010600040101010101" pitchFamily="2" charset="-122"/>
                  <a:ea typeface="华文仿宋" panose="02010600040101010101" pitchFamily="2" charset="-122"/>
                </a:rPr>
                <a:t>若子表为原子，则为</a:t>
              </a:r>
              <a:endParaRPr lang="zh-CN" altLang="en-US" sz="3600" dirty="0">
                <a:latin typeface="华文仿宋" panose="02010600040101010101" pitchFamily="2" charset="-122"/>
                <a:ea typeface="华文仿宋" panose="02010600040101010101" pitchFamily="2" charset="-122"/>
              </a:endParaRPr>
            </a:p>
          </p:txBody>
        </p:sp>
        <p:sp>
          <p:nvSpPr>
            <p:cNvPr id="67595" name="Rectangle 58"/>
            <p:cNvSpPr>
              <a:spLocks noChangeArrowheads="1"/>
            </p:cNvSpPr>
            <p:nvPr/>
          </p:nvSpPr>
          <p:spPr bwMode="auto">
            <a:xfrm>
              <a:off x="3312" y="3168"/>
              <a:ext cx="1968" cy="384"/>
            </a:xfrm>
            <a:prstGeom prst="rect">
              <a:avLst/>
            </a:prstGeom>
            <a:solidFill>
              <a:srgbClr val="FFCC66"/>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800000"/>
                  </a:solidFill>
                  <a:latin typeface="华文仿宋" panose="02010600040101010101" pitchFamily="2" charset="-122"/>
                  <a:ea typeface="华文仿宋" panose="02010600040101010101" pitchFamily="2" charset="-122"/>
                </a:rPr>
                <a:t>tag=0</a:t>
              </a:r>
              <a:r>
                <a:rPr lang="en-US" altLang="zh-CN" sz="3200" b="1">
                  <a:solidFill>
                    <a:srgbClr val="800000"/>
                  </a:solidFill>
                  <a:latin typeface="华文仿宋" panose="02010600040101010101" pitchFamily="2" charset="-122"/>
                  <a:ea typeface="华文仿宋" panose="02010600040101010101" pitchFamily="2" charset="-122"/>
                </a:rPr>
                <a:t>    </a:t>
              </a:r>
              <a:r>
                <a:rPr lang="en-US" altLang="zh-CN" b="1">
                  <a:solidFill>
                    <a:srgbClr val="800000"/>
                  </a:solidFill>
                  <a:latin typeface="华文仿宋" panose="02010600040101010101" pitchFamily="2" charset="-122"/>
                  <a:ea typeface="华文仿宋" panose="02010600040101010101" pitchFamily="2" charset="-122"/>
                </a:rPr>
                <a:t>atom</a:t>
              </a:r>
              <a:r>
                <a:rPr lang="en-US" altLang="zh-CN" sz="3200" b="1">
                  <a:solidFill>
                    <a:srgbClr val="800000"/>
                  </a:solidFill>
                  <a:latin typeface="华文仿宋" panose="02010600040101010101" pitchFamily="2" charset="-122"/>
                  <a:ea typeface="华文仿宋" panose="02010600040101010101" pitchFamily="2" charset="-122"/>
                </a:rPr>
                <a:t>   tp</a:t>
              </a:r>
            </a:p>
          </p:txBody>
        </p:sp>
        <p:sp>
          <p:nvSpPr>
            <p:cNvPr id="67596" name="Line 59"/>
            <p:cNvSpPr>
              <a:spLocks noChangeShapeType="1"/>
            </p:cNvSpPr>
            <p:nvPr/>
          </p:nvSpPr>
          <p:spPr bwMode="auto">
            <a:xfrm>
              <a:off x="3949" y="316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7597" name="Line 60"/>
            <p:cNvSpPr>
              <a:spLocks noChangeShapeType="1"/>
            </p:cNvSpPr>
            <p:nvPr/>
          </p:nvSpPr>
          <p:spPr bwMode="auto">
            <a:xfrm>
              <a:off x="4543" y="316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grpSp>
      <p:sp>
        <p:nvSpPr>
          <p:cNvPr id="36" name="Line 41"/>
          <p:cNvSpPr>
            <a:spLocks noChangeShapeType="1"/>
          </p:cNvSpPr>
          <p:nvPr/>
        </p:nvSpPr>
        <p:spPr bwMode="auto">
          <a:xfrm flipH="1">
            <a:off x="7826331" y="2674833"/>
            <a:ext cx="0" cy="584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37" name="Line 42"/>
          <p:cNvSpPr>
            <a:spLocks noChangeShapeType="1"/>
          </p:cNvSpPr>
          <p:nvPr/>
        </p:nvSpPr>
        <p:spPr bwMode="auto">
          <a:xfrm flipH="1">
            <a:off x="8310786" y="2674833"/>
            <a:ext cx="0" cy="584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65992922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718"/>
                                        </p:tgtEl>
                                        <p:attrNameLst>
                                          <p:attrName>style.visibility</p:attrName>
                                        </p:attrNameLst>
                                      </p:cBhvr>
                                      <p:to>
                                        <p:strVal val="visible"/>
                                      </p:to>
                                    </p:set>
                                    <p:animEffect transition="in" filter="dissolve">
                                      <p:cBhvr>
                                        <p:cTn id="17" dur="500"/>
                                        <p:tgtEl>
                                          <p:spTgt spid="200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2"/>
          <p:cNvSpPr txBox="1">
            <a:spLocks noChangeArrowheads="1"/>
          </p:cNvSpPr>
          <p:nvPr/>
        </p:nvSpPr>
        <p:spPr bwMode="auto">
          <a:xfrm>
            <a:off x="341898" y="209246"/>
            <a:ext cx="1210588"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例如</a:t>
            </a:r>
            <a:r>
              <a:rPr lang="en-US" altLang="zh-CN" dirty="0"/>
              <a:t>:</a:t>
            </a:r>
          </a:p>
        </p:txBody>
      </p:sp>
      <p:sp>
        <p:nvSpPr>
          <p:cNvPr id="68612" name="Line 3"/>
          <p:cNvSpPr>
            <a:spLocks noChangeShapeType="1"/>
          </p:cNvSpPr>
          <p:nvPr/>
        </p:nvSpPr>
        <p:spPr bwMode="auto">
          <a:xfrm>
            <a:off x="11337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3" name="Line 4"/>
          <p:cNvSpPr>
            <a:spLocks noChangeShapeType="1"/>
          </p:cNvSpPr>
          <p:nvPr/>
        </p:nvSpPr>
        <p:spPr bwMode="auto">
          <a:xfrm>
            <a:off x="17433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4" name="Line 5"/>
          <p:cNvSpPr>
            <a:spLocks noChangeShapeType="1"/>
          </p:cNvSpPr>
          <p:nvPr/>
        </p:nvSpPr>
        <p:spPr bwMode="auto">
          <a:xfrm>
            <a:off x="29625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5" name="Line 6"/>
          <p:cNvSpPr>
            <a:spLocks noChangeShapeType="1"/>
          </p:cNvSpPr>
          <p:nvPr/>
        </p:nvSpPr>
        <p:spPr bwMode="auto">
          <a:xfrm>
            <a:off x="1133742" y="2999573"/>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6" name="Line 7"/>
          <p:cNvSpPr>
            <a:spLocks noChangeShapeType="1"/>
          </p:cNvSpPr>
          <p:nvPr/>
        </p:nvSpPr>
        <p:spPr bwMode="auto">
          <a:xfrm>
            <a:off x="23529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7" name="Line 8"/>
          <p:cNvSpPr>
            <a:spLocks noChangeShapeType="1"/>
          </p:cNvSpPr>
          <p:nvPr/>
        </p:nvSpPr>
        <p:spPr bwMode="auto">
          <a:xfrm>
            <a:off x="1133742" y="3685373"/>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8" name="Line 9"/>
          <p:cNvSpPr>
            <a:spLocks noChangeShapeType="1"/>
          </p:cNvSpPr>
          <p:nvPr/>
        </p:nvSpPr>
        <p:spPr bwMode="auto">
          <a:xfrm>
            <a:off x="38007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19" name="Line 10"/>
          <p:cNvSpPr>
            <a:spLocks noChangeShapeType="1"/>
          </p:cNvSpPr>
          <p:nvPr/>
        </p:nvSpPr>
        <p:spPr bwMode="auto">
          <a:xfrm>
            <a:off x="44103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0" name="Line 11"/>
          <p:cNvSpPr>
            <a:spLocks noChangeShapeType="1"/>
          </p:cNvSpPr>
          <p:nvPr/>
        </p:nvSpPr>
        <p:spPr bwMode="auto">
          <a:xfrm>
            <a:off x="56295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1" name="Line 12"/>
          <p:cNvSpPr>
            <a:spLocks noChangeShapeType="1"/>
          </p:cNvSpPr>
          <p:nvPr/>
        </p:nvSpPr>
        <p:spPr bwMode="auto">
          <a:xfrm>
            <a:off x="3800742" y="2999573"/>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2" name="Line 13"/>
          <p:cNvSpPr>
            <a:spLocks noChangeShapeType="1"/>
          </p:cNvSpPr>
          <p:nvPr/>
        </p:nvSpPr>
        <p:spPr bwMode="auto">
          <a:xfrm>
            <a:off x="50199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3" name="Line 14"/>
          <p:cNvSpPr>
            <a:spLocks noChangeShapeType="1"/>
          </p:cNvSpPr>
          <p:nvPr/>
        </p:nvSpPr>
        <p:spPr bwMode="auto">
          <a:xfrm>
            <a:off x="3800742" y="3685373"/>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4" name="Line 15"/>
          <p:cNvSpPr>
            <a:spLocks noChangeShapeType="1"/>
          </p:cNvSpPr>
          <p:nvPr/>
        </p:nvSpPr>
        <p:spPr bwMode="auto">
          <a:xfrm>
            <a:off x="68487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5" name="Line 16"/>
          <p:cNvSpPr>
            <a:spLocks noChangeShapeType="1"/>
          </p:cNvSpPr>
          <p:nvPr/>
        </p:nvSpPr>
        <p:spPr bwMode="auto">
          <a:xfrm>
            <a:off x="74583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6" name="Line 17"/>
          <p:cNvSpPr>
            <a:spLocks noChangeShapeType="1"/>
          </p:cNvSpPr>
          <p:nvPr/>
        </p:nvSpPr>
        <p:spPr bwMode="auto">
          <a:xfrm>
            <a:off x="86775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7" name="Line 18"/>
          <p:cNvSpPr>
            <a:spLocks noChangeShapeType="1"/>
          </p:cNvSpPr>
          <p:nvPr/>
        </p:nvSpPr>
        <p:spPr bwMode="auto">
          <a:xfrm>
            <a:off x="6848742" y="2999573"/>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8" name="Line 19"/>
          <p:cNvSpPr>
            <a:spLocks noChangeShapeType="1"/>
          </p:cNvSpPr>
          <p:nvPr/>
        </p:nvSpPr>
        <p:spPr bwMode="auto">
          <a:xfrm>
            <a:off x="8067942" y="299957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29" name="Line 20"/>
          <p:cNvSpPr>
            <a:spLocks noChangeShapeType="1"/>
          </p:cNvSpPr>
          <p:nvPr/>
        </p:nvSpPr>
        <p:spPr bwMode="auto">
          <a:xfrm>
            <a:off x="6848742" y="3685373"/>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30" name="Line 21"/>
          <p:cNvSpPr>
            <a:spLocks noChangeShapeType="1"/>
          </p:cNvSpPr>
          <p:nvPr/>
        </p:nvSpPr>
        <p:spPr bwMode="auto">
          <a:xfrm>
            <a:off x="371742" y="2389973"/>
            <a:ext cx="7620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31" name="Line 22"/>
          <p:cNvSpPr>
            <a:spLocks noChangeShapeType="1"/>
          </p:cNvSpPr>
          <p:nvPr/>
        </p:nvSpPr>
        <p:spPr bwMode="auto">
          <a:xfrm>
            <a:off x="2733942" y="3380573"/>
            <a:ext cx="10668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32" name="Line 23"/>
          <p:cNvSpPr>
            <a:spLocks noChangeShapeType="1"/>
          </p:cNvSpPr>
          <p:nvPr/>
        </p:nvSpPr>
        <p:spPr bwMode="auto">
          <a:xfrm>
            <a:off x="5400942" y="3380573"/>
            <a:ext cx="14478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33" name="Line 25"/>
          <p:cNvSpPr>
            <a:spLocks noChangeShapeType="1"/>
          </p:cNvSpPr>
          <p:nvPr/>
        </p:nvSpPr>
        <p:spPr bwMode="auto">
          <a:xfrm>
            <a:off x="4715142" y="3456773"/>
            <a:ext cx="0" cy="9906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34" name="Line 26"/>
          <p:cNvSpPr>
            <a:spLocks noChangeShapeType="1"/>
          </p:cNvSpPr>
          <p:nvPr/>
        </p:nvSpPr>
        <p:spPr bwMode="auto">
          <a:xfrm>
            <a:off x="7763142" y="3456773"/>
            <a:ext cx="0" cy="9906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050"/>
          </a:p>
        </p:txBody>
      </p:sp>
      <p:sp>
        <p:nvSpPr>
          <p:cNvPr id="68635" name="Text Box 27"/>
          <p:cNvSpPr txBox="1">
            <a:spLocks noChangeArrowheads="1"/>
          </p:cNvSpPr>
          <p:nvPr/>
        </p:nvSpPr>
        <p:spPr bwMode="auto">
          <a:xfrm>
            <a:off x="8217734" y="2983698"/>
            <a:ext cx="401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楷体_GB2312" pitchFamily="49" charset="-122"/>
                <a:sym typeface="Symbol" panose="05050102010706020507" pitchFamily="18" charset="2"/>
              </a:rPr>
              <a:t></a:t>
            </a:r>
          </a:p>
        </p:txBody>
      </p:sp>
      <p:sp>
        <p:nvSpPr>
          <p:cNvPr id="68636" name="Text Box 28"/>
          <p:cNvSpPr txBox="1">
            <a:spLocks noChangeArrowheads="1"/>
          </p:cNvSpPr>
          <p:nvPr/>
        </p:nvSpPr>
        <p:spPr bwMode="auto">
          <a:xfrm>
            <a:off x="2332148" y="4352807"/>
            <a:ext cx="62648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    </a:t>
            </a:r>
            <a:r>
              <a:rPr lang="en-US" altLang="zh-CN" sz="3200" b="1" dirty="0" smtClean="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(x, y)     </a:t>
            </a:r>
            <a:r>
              <a:rPr lang="en-US" altLang="zh-CN" sz="3200" b="1" dirty="0" smtClean="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((x))  </a:t>
            </a:r>
          </a:p>
        </p:txBody>
      </p:sp>
      <p:sp>
        <p:nvSpPr>
          <p:cNvPr id="68637" name="Text Box 29"/>
          <p:cNvSpPr txBox="1">
            <a:spLocks noChangeArrowheads="1"/>
          </p:cNvSpPr>
          <p:nvPr/>
        </p:nvSpPr>
        <p:spPr bwMode="auto">
          <a:xfrm>
            <a:off x="3582045" y="1246974"/>
            <a:ext cx="28536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latin typeface="华文仿宋" panose="02010600040101010101" pitchFamily="2" charset="-122"/>
                <a:ea typeface="华文仿宋" panose="02010600040101010101" pitchFamily="2" charset="-122"/>
              </a:rPr>
              <a:t>LS=( a, (</a:t>
            </a:r>
            <a:r>
              <a:rPr lang="en-US" altLang="zh-CN" sz="2800" b="1" dirty="0" err="1">
                <a:latin typeface="华文仿宋" panose="02010600040101010101" pitchFamily="2" charset="-122"/>
                <a:ea typeface="华文仿宋" panose="02010600040101010101" pitchFamily="2" charset="-122"/>
              </a:rPr>
              <a:t>x,y</a:t>
            </a:r>
            <a:r>
              <a:rPr lang="en-US" altLang="zh-CN" sz="2800" b="1" dirty="0">
                <a:latin typeface="华文仿宋" panose="02010600040101010101" pitchFamily="2" charset="-122"/>
                <a:ea typeface="华文仿宋" panose="02010600040101010101" pitchFamily="2" charset="-122"/>
              </a:rPr>
              <a:t>), ((x)) )</a:t>
            </a:r>
          </a:p>
        </p:txBody>
      </p:sp>
      <p:sp>
        <p:nvSpPr>
          <p:cNvPr id="68638" name="Text Box 30"/>
          <p:cNvSpPr txBox="1">
            <a:spLocks noChangeArrowheads="1"/>
          </p:cNvSpPr>
          <p:nvPr/>
        </p:nvSpPr>
        <p:spPr bwMode="auto">
          <a:xfrm>
            <a:off x="498564" y="1780374"/>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dirty="0"/>
              <a:t>ls</a:t>
            </a:r>
            <a:endParaRPr lang="en-US" altLang="zh-CN" sz="2800" dirty="0"/>
          </a:p>
        </p:txBody>
      </p:sp>
      <p:sp>
        <p:nvSpPr>
          <p:cNvPr id="68639" name="Text Box 32"/>
          <p:cNvSpPr txBox="1">
            <a:spLocks noChangeArrowheads="1"/>
          </p:cNvSpPr>
          <p:nvPr/>
        </p:nvSpPr>
        <p:spPr bwMode="auto">
          <a:xfrm>
            <a:off x="1177340" y="3115255"/>
            <a:ext cx="45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0</a:t>
            </a:r>
          </a:p>
        </p:txBody>
      </p:sp>
      <p:sp>
        <p:nvSpPr>
          <p:cNvPr id="68640" name="Text Box 33"/>
          <p:cNvSpPr txBox="1">
            <a:spLocks noChangeArrowheads="1"/>
          </p:cNvSpPr>
          <p:nvPr/>
        </p:nvSpPr>
        <p:spPr bwMode="auto">
          <a:xfrm>
            <a:off x="3916774" y="3085952"/>
            <a:ext cx="38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1</a:t>
            </a:r>
          </a:p>
        </p:txBody>
      </p:sp>
      <p:sp>
        <p:nvSpPr>
          <p:cNvPr id="68641" name="Text Box 34"/>
          <p:cNvSpPr txBox="1">
            <a:spLocks noChangeArrowheads="1"/>
          </p:cNvSpPr>
          <p:nvPr/>
        </p:nvSpPr>
        <p:spPr bwMode="auto">
          <a:xfrm>
            <a:off x="6924942" y="3075773"/>
            <a:ext cx="38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1</a:t>
            </a:r>
          </a:p>
        </p:txBody>
      </p:sp>
      <p:sp>
        <p:nvSpPr>
          <p:cNvPr id="68642" name="Text Box 35"/>
          <p:cNvSpPr txBox="1">
            <a:spLocks noChangeArrowheads="1"/>
          </p:cNvSpPr>
          <p:nvPr/>
        </p:nvSpPr>
        <p:spPr bwMode="auto">
          <a:xfrm>
            <a:off x="1802080" y="3085952"/>
            <a:ext cx="45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a</a:t>
            </a:r>
          </a:p>
        </p:txBody>
      </p:sp>
      <p:sp>
        <p:nvSpPr>
          <p:cNvPr id="68643" name="Rectangle 36"/>
          <p:cNvSpPr>
            <a:spLocks noChangeArrowheads="1"/>
          </p:cNvSpPr>
          <p:nvPr/>
        </p:nvSpPr>
        <p:spPr bwMode="auto">
          <a:xfrm>
            <a:off x="1133742" y="1932773"/>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a:p>
        </p:txBody>
      </p:sp>
      <p:sp>
        <p:nvSpPr>
          <p:cNvPr id="68644" name="Line 37"/>
          <p:cNvSpPr>
            <a:spLocks noChangeShapeType="1"/>
          </p:cNvSpPr>
          <p:nvPr/>
        </p:nvSpPr>
        <p:spPr bwMode="auto">
          <a:xfrm>
            <a:off x="1743342" y="1932773"/>
            <a:ext cx="0" cy="685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050"/>
          </a:p>
        </p:txBody>
      </p:sp>
      <p:sp>
        <p:nvSpPr>
          <p:cNvPr id="68645" name="Line 38"/>
          <p:cNvSpPr>
            <a:spLocks noChangeShapeType="1"/>
          </p:cNvSpPr>
          <p:nvPr/>
        </p:nvSpPr>
        <p:spPr bwMode="auto">
          <a:xfrm>
            <a:off x="2352942" y="1932773"/>
            <a:ext cx="0" cy="685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050"/>
          </a:p>
        </p:txBody>
      </p:sp>
      <p:sp>
        <p:nvSpPr>
          <p:cNvPr id="68646" name="Text Box 39"/>
          <p:cNvSpPr txBox="1">
            <a:spLocks noChangeArrowheads="1"/>
          </p:cNvSpPr>
          <p:nvPr/>
        </p:nvSpPr>
        <p:spPr bwMode="auto">
          <a:xfrm>
            <a:off x="1216708" y="2019153"/>
            <a:ext cx="38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t>1</a:t>
            </a:r>
          </a:p>
        </p:txBody>
      </p:sp>
      <p:sp>
        <p:nvSpPr>
          <p:cNvPr id="68647" name="Text Box 40"/>
          <p:cNvSpPr txBox="1">
            <a:spLocks noChangeArrowheads="1"/>
          </p:cNvSpPr>
          <p:nvPr/>
        </p:nvSpPr>
        <p:spPr bwMode="auto">
          <a:xfrm>
            <a:off x="2429142" y="2085173"/>
            <a:ext cx="457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t>∧</a:t>
            </a:r>
          </a:p>
        </p:txBody>
      </p:sp>
      <p:sp>
        <p:nvSpPr>
          <p:cNvPr id="68648" name="Line 41"/>
          <p:cNvSpPr>
            <a:spLocks noChangeShapeType="1"/>
          </p:cNvSpPr>
          <p:nvPr/>
        </p:nvSpPr>
        <p:spPr bwMode="auto">
          <a:xfrm>
            <a:off x="2048142" y="2161373"/>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050"/>
          </a:p>
        </p:txBody>
      </p:sp>
    </p:spTree>
    <p:extLst>
      <p:ext uri="{BB962C8B-B14F-4D97-AF65-F5344CB8AC3E}">
        <p14:creationId xmlns:p14="http://schemas.microsoft.com/office/powerpoint/2010/main" val="1655101000"/>
      </p:ext>
    </p:extLst>
  </p:cSld>
  <p:clrMapOvr>
    <a:masterClrMapping/>
  </p:clrMapOvr>
  <p:transition>
    <p:strips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ChangeArrowheads="1"/>
          </p:cNvSpPr>
          <p:nvPr/>
        </p:nvSpPr>
        <p:spPr bwMode="auto">
          <a:xfrm>
            <a:off x="1428750" y="76200"/>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tag=1</a:t>
            </a:r>
          </a:p>
        </p:txBody>
      </p:sp>
      <p:sp>
        <p:nvSpPr>
          <p:cNvPr id="69636" name="Rectangle 3"/>
          <p:cNvSpPr>
            <a:spLocks noChangeArrowheads="1"/>
          </p:cNvSpPr>
          <p:nvPr/>
        </p:nvSpPr>
        <p:spPr bwMode="auto">
          <a:xfrm>
            <a:off x="2419350" y="76200"/>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smtClean="0">
                <a:latin typeface="华文仿宋" panose="02010600040101010101" pitchFamily="2" charset="-122"/>
                <a:ea typeface="华文仿宋" panose="02010600040101010101" pitchFamily="2" charset="-122"/>
              </a:rPr>
              <a:t>  </a:t>
            </a:r>
            <a:r>
              <a:rPr lang="en-US" altLang="zh-CN" sz="2800" dirty="0" err="1" smtClean="0">
                <a:latin typeface="华文仿宋" panose="02010600040101010101" pitchFamily="2" charset="-122"/>
                <a:ea typeface="华文仿宋" panose="02010600040101010101" pitchFamily="2" charset="-122"/>
              </a:rPr>
              <a:t>hp</a:t>
            </a:r>
            <a:endParaRPr lang="en-US" altLang="zh-CN" sz="2800" dirty="0">
              <a:latin typeface="华文仿宋" panose="02010600040101010101" pitchFamily="2" charset="-122"/>
              <a:ea typeface="华文仿宋" panose="02010600040101010101" pitchFamily="2" charset="-122"/>
            </a:endParaRPr>
          </a:p>
        </p:txBody>
      </p:sp>
      <p:sp>
        <p:nvSpPr>
          <p:cNvPr id="69637" name="Rectangle 4"/>
          <p:cNvSpPr>
            <a:spLocks noChangeArrowheads="1"/>
          </p:cNvSpPr>
          <p:nvPr/>
        </p:nvSpPr>
        <p:spPr bwMode="auto">
          <a:xfrm>
            <a:off x="3411908" y="80354"/>
            <a:ext cx="990600" cy="453046"/>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smtClean="0">
                <a:latin typeface="华文仿宋" panose="02010600040101010101" pitchFamily="2" charset="-122"/>
                <a:ea typeface="华文仿宋" panose="02010600040101010101" pitchFamily="2" charset="-122"/>
              </a:rPr>
              <a:t>  </a:t>
            </a:r>
            <a:r>
              <a:rPr lang="en-US" altLang="zh-CN" sz="2800" dirty="0" err="1" smtClean="0">
                <a:latin typeface="华文仿宋" panose="02010600040101010101" pitchFamily="2" charset="-122"/>
                <a:ea typeface="华文仿宋" panose="02010600040101010101" pitchFamily="2" charset="-122"/>
              </a:rPr>
              <a:t>tp</a:t>
            </a:r>
            <a:endParaRPr lang="en-US" altLang="zh-CN" sz="2800" dirty="0">
              <a:latin typeface="华文仿宋" panose="02010600040101010101" pitchFamily="2" charset="-122"/>
              <a:ea typeface="华文仿宋" panose="02010600040101010101" pitchFamily="2" charset="-122"/>
            </a:endParaRPr>
          </a:p>
        </p:txBody>
      </p:sp>
      <p:sp>
        <p:nvSpPr>
          <p:cNvPr id="69638" name="Text Box 5"/>
          <p:cNvSpPr txBox="1">
            <a:spLocks noChangeArrowheads="1"/>
          </p:cNvSpPr>
          <p:nvPr/>
        </p:nvSpPr>
        <p:spPr bwMode="auto">
          <a:xfrm>
            <a:off x="2035175" y="515945"/>
            <a:ext cx="5562600" cy="461665"/>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表结点                   </a:t>
            </a:r>
            <a:r>
              <a:rPr lang="zh-CN" altLang="en-US" b="1" dirty="0" smtClean="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原子结点</a:t>
            </a:r>
          </a:p>
        </p:txBody>
      </p:sp>
      <p:sp>
        <p:nvSpPr>
          <p:cNvPr id="69639" name="Rectangle 59"/>
          <p:cNvSpPr>
            <a:spLocks noChangeArrowheads="1"/>
          </p:cNvSpPr>
          <p:nvPr/>
        </p:nvSpPr>
        <p:spPr bwMode="auto">
          <a:xfrm>
            <a:off x="4953000" y="88900"/>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tag=0</a:t>
            </a:r>
          </a:p>
        </p:txBody>
      </p:sp>
      <p:sp>
        <p:nvSpPr>
          <p:cNvPr id="69640" name="Rectangle 60"/>
          <p:cNvSpPr>
            <a:spLocks noChangeArrowheads="1"/>
          </p:cNvSpPr>
          <p:nvPr/>
        </p:nvSpPr>
        <p:spPr bwMode="auto">
          <a:xfrm>
            <a:off x="5943600" y="88900"/>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latin typeface="华文仿宋" panose="02010600040101010101" pitchFamily="2" charset="-122"/>
                <a:ea typeface="华文仿宋" panose="02010600040101010101" pitchFamily="2" charset="-122"/>
              </a:rPr>
              <a:t>atom</a:t>
            </a:r>
          </a:p>
        </p:txBody>
      </p:sp>
      <p:sp>
        <p:nvSpPr>
          <p:cNvPr id="69641" name="Rectangle 61"/>
          <p:cNvSpPr>
            <a:spLocks noChangeArrowheads="1"/>
          </p:cNvSpPr>
          <p:nvPr/>
        </p:nvSpPr>
        <p:spPr bwMode="auto">
          <a:xfrm>
            <a:off x="6934200" y="85725"/>
            <a:ext cx="990600" cy="4572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smtClean="0">
                <a:latin typeface="华文仿宋" panose="02010600040101010101" pitchFamily="2" charset="-122"/>
                <a:ea typeface="华文仿宋" panose="02010600040101010101" pitchFamily="2" charset="-122"/>
              </a:rPr>
              <a:t>  </a:t>
            </a:r>
            <a:r>
              <a:rPr lang="en-US" altLang="zh-CN" sz="2800" dirty="0" err="1" smtClean="0">
                <a:latin typeface="华文仿宋" panose="02010600040101010101" pitchFamily="2" charset="-122"/>
                <a:ea typeface="华文仿宋" panose="02010600040101010101" pitchFamily="2" charset="-122"/>
              </a:rPr>
              <a:t>tp</a:t>
            </a:r>
            <a:endParaRPr lang="en-US" altLang="zh-CN" sz="2800" dirty="0">
              <a:latin typeface="华文仿宋" panose="02010600040101010101" pitchFamily="2" charset="-122"/>
              <a:ea typeface="华文仿宋" panose="02010600040101010101" pitchFamily="2" charset="-122"/>
            </a:endParaRPr>
          </a:p>
        </p:txBody>
      </p:sp>
      <p:sp>
        <p:nvSpPr>
          <p:cNvPr id="69642" name="Text Box 90"/>
          <p:cNvSpPr txBox="1">
            <a:spLocks noChangeArrowheads="1"/>
          </p:cNvSpPr>
          <p:nvPr/>
        </p:nvSpPr>
        <p:spPr bwMode="auto">
          <a:xfrm>
            <a:off x="520700" y="1047750"/>
            <a:ext cx="8305800" cy="946150"/>
          </a:xfrm>
          <a:prstGeom prst="rect">
            <a:avLst/>
          </a:prstGeom>
          <a:no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A=( )        </a:t>
            </a:r>
            <a:r>
              <a:rPr lang="en-US" altLang="zh-CN"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B=(e)          C=(a,(</a:t>
            </a:r>
            <a:r>
              <a:rPr lang="en-US" altLang="zh-CN" sz="2800" b="1" dirty="0" err="1">
                <a:latin typeface="华文仿宋" panose="02010600040101010101" pitchFamily="2" charset="-122"/>
                <a:ea typeface="华文仿宋" panose="02010600040101010101" pitchFamily="2" charset="-122"/>
              </a:rPr>
              <a:t>b,c,d</a:t>
            </a:r>
            <a:r>
              <a:rPr lang="en-US" altLang="zh-CN" sz="2800" b="1" dirty="0">
                <a:latin typeface="华文仿宋" panose="02010600040101010101" pitchFamily="2" charset="-122"/>
                <a:ea typeface="华文仿宋" panose="02010600040101010101" pitchFamily="2" charset="-122"/>
              </a:rPr>
              <a:t>))               D=(A,B,C)            E=(</a:t>
            </a:r>
            <a:r>
              <a:rPr lang="en-US" altLang="zh-CN" sz="2800" b="1" dirty="0" err="1">
                <a:latin typeface="华文仿宋" panose="02010600040101010101" pitchFamily="2" charset="-122"/>
                <a:ea typeface="华文仿宋" panose="02010600040101010101" pitchFamily="2" charset="-122"/>
              </a:rPr>
              <a:t>a,E</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上述广义表如何用链式结构存储</a:t>
            </a:r>
          </a:p>
        </p:txBody>
      </p:sp>
      <p:grpSp>
        <p:nvGrpSpPr>
          <p:cNvPr id="2" name="Group 95"/>
          <p:cNvGrpSpPr>
            <a:grpSpLocks/>
          </p:cNvGrpSpPr>
          <p:nvPr/>
        </p:nvGrpSpPr>
        <p:grpSpPr bwMode="auto">
          <a:xfrm>
            <a:off x="520700" y="2132013"/>
            <a:ext cx="2057400" cy="461963"/>
            <a:chOff x="328" y="1343"/>
            <a:chExt cx="1296" cy="291"/>
          </a:xfrm>
          <a:solidFill>
            <a:schemeClr val="bg2"/>
          </a:solidFill>
        </p:grpSpPr>
        <p:sp>
          <p:nvSpPr>
            <p:cNvPr id="69724" name="Text Box 6"/>
            <p:cNvSpPr txBox="1">
              <a:spLocks noChangeArrowheads="1"/>
            </p:cNvSpPr>
            <p:nvPr/>
          </p:nvSpPr>
          <p:spPr bwMode="auto">
            <a:xfrm>
              <a:off x="328" y="1343"/>
              <a:ext cx="1296"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A</a:t>
              </a:r>
            </a:p>
          </p:txBody>
        </p:sp>
        <p:sp>
          <p:nvSpPr>
            <p:cNvPr id="69725" name="Line 91"/>
            <p:cNvSpPr>
              <a:spLocks noChangeShapeType="1"/>
            </p:cNvSpPr>
            <p:nvPr/>
          </p:nvSpPr>
          <p:spPr bwMode="auto">
            <a:xfrm>
              <a:off x="578" y="1488"/>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26" name="Rectangle 92"/>
            <p:cNvSpPr>
              <a:spLocks noChangeArrowheads="1"/>
            </p:cNvSpPr>
            <p:nvPr/>
          </p:nvSpPr>
          <p:spPr bwMode="auto">
            <a:xfrm>
              <a:off x="912" y="13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727" name="Rectangle 93"/>
            <p:cNvSpPr>
              <a:spLocks noChangeArrowheads="1"/>
            </p:cNvSpPr>
            <p:nvPr/>
          </p:nvSpPr>
          <p:spPr bwMode="auto">
            <a:xfrm>
              <a:off x="1104" y="13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728" name="Rectangle 94"/>
            <p:cNvSpPr>
              <a:spLocks noChangeArrowheads="1"/>
            </p:cNvSpPr>
            <p:nvPr/>
          </p:nvSpPr>
          <p:spPr bwMode="auto">
            <a:xfrm>
              <a:off x="1296" y="13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grpSp>
      <p:grpSp>
        <p:nvGrpSpPr>
          <p:cNvPr id="3" name="Group 104"/>
          <p:cNvGrpSpPr>
            <a:grpSpLocks/>
          </p:cNvGrpSpPr>
          <p:nvPr/>
        </p:nvGrpSpPr>
        <p:grpSpPr bwMode="auto">
          <a:xfrm>
            <a:off x="533400" y="2649539"/>
            <a:ext cx="1828800" cy="1001713"/>
            <a:chOff x="336" y="1669"/>
            <a:chExt cx="1152" cy="631"/>
          </a:xfrm>
          <a:solidFill>
            <a:schemeClr val="bg2"/>
          </a:solidFill>
        </p:grpSpPr>
        <p:sp>
          <p:nvSpPr>
            <p:cNvPr id="69715" name="Text Box 7"/>
            <p:cNvSpPr txBox="1">
              <a:spLocks noChangeArrowheads="1"/>
            </p:cNvSpPr>
            <p:nvPr/>
          </p:nvSpPr>
          <p:spPr bwMode="auto">
            <a:xfrm>
              <a:off x="336" y="1669"/>
              <a:ext cx="250"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B</a:t>
              </a:r>
            </a:p>
          </p:txBody>
        </p:sp>
        <p:sp>
          <p:nvSpPr>
            <p:cNvPr id="69716" name="Line 96"/>
            <p:cNvSpPr>
              <a:spLocks noChangeShapeType="1"/>
            </p:cNvSpPr>
            <p:nvPr/>
          </p:nvSpPr>
          <p:spPr bwMode="auto">
            <a:xfrm>
              <a:off x="578" y="1816"/>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17" name="Rectangle 97"/>
            <p:cNvSpPr>
              <a:spLocks noChangeArrowheads="1"/>
            </p:cNvSpPr>
            <p:nvPr/>
          </p:nvSpPr>
          <p:spPr bwMode="auto">
            <a:xfrm>
              <a:off x="912" y="172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718" name="Rectangle 98"/>
            <p:cNvSpPr>
              <a:spLocks noChangeArrowheads="1"/>
            </p:cNvSpPr>
            <p:nvPr/>
          </p:nvSpPr>
          <p:spPr bwMode="auto">
            <a:xfrm>
              <a:off x="1104" y="172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719" name="Rectangle 99"/>
            <p:cNvSpPr>
              <a:spLocks noChangeArrowheads="1"/>
            </p:cNvSpPr>
            <p:nvPr/>
          </p:nvSpPr>
          <p:spPr bwMode="auto">
            <a:xfrm>
              <a:off x="1296" y="172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720" name="Rectangle 100"/>
            <p:cNvSpPr>
              <a:spLocks noChangeArrowheads="1"/>
            </p:cNvSpPr>
            <p:nvPr/>
          </p:nvSpPr>
          <p:spPr bwMode="auto">
            <a:xfrm>
              <a:off x="908"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0</a:t>
              </a:r>
            </a:p>
          </p:txBody>
        </p:sp>
        <p:sp>
          <p:nvSpPr>
            <p:cNvPr id="69721" name="Rectangle 101"/>
            <p:cNvSpPr>
              <a:spLocks noChangeArrowheads="1"/>
            </p:cNvSpPr>
            <p:nvPr/>
          </p:nvSpPr>
          <p:spPr bwMode="auto">
            <a:xfrm>
              <a:off x="1100"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e</a:t>
              </a:r>
            </a:p>
          </p:txBody>
        </p:sp>
        <p:sp>
          <p:nvSpPr>
            <p:cNvPr id="69722" name="Line 102"/>
            <p:cNvSpPr>
              <a:spLocks noChangeShapeType="1"/>
            </p:cNvSpPr>
            <p:nvPr/>
          </p:nvSpPr>
          <p:spPr bwMode="auto">
            <a:xfrm>
              <a:off x="1200" y="1816"/>
              <a:ext cx="0" cy="288"/>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23" name="Rectangle 103"/>
            <p:cNvSpPr>
              <a:spLocks noChangeArrowheads="1"/>
            </p:cNvSpPr>
            <p:nvPr/>
          </p:nvSpPr>
          <p:spPr bwMode="auto">
            <a:xfrm>
              <a:off x="1292" y="210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dirty="0">
                  <a:latin typeface="华文仿宋" panose="02010600040101010101" pitchFamily="2" charset="-122"/>
                  <a:ea typeface="华文仿宋" panose="02010600040101010101" pitchFamily="2" charset="-122"/>
                </a:rPr>
                <a:t>∧</a:t>
              </a:r>
            </a:p>
          </p:txBody>
        </p:sp>
      </p:grpSp>
      <p:grpSp>
        <p:nvGrpSpPr>
          <p:cNvPr id="4" name="Group 130"/>
          <p:cNvGrpSpPr>
            <a:grpSpLocks/>
          </p:cNvGrpSpPr>
          <p:nvPr/>
        </p:nvGrpSpPr>
        <p:grpSpPr bwMode="auto">
          <a:xfrm>
            <a:off x="3276600" y="2609850"/>
            <a:ext cx="5543550" cy="1651000"/>
            <a:chOff x="2064" y="1644"/>
            <a:chExt cx="3492" cy="1040"/>
          </a:xfrm>
          <a:solidFill>
            <a:schemeClr val="bg2"/>
          </a:solidFill>
        </p:grpSpPr>
        <p:sp>
          <p:nvSpPr>
            <p:cNvPr id="69690" name="Text Box 105"/>
            <p:cNvSpPr txBox="1">
              <a:spLocks noChangeArrowheads="1"/>
            </p:cNvSpPr>
            <p:nvPr/>
          </p:nvSpPr>
          <p:spPr bwMode="auto">
            <a:xfrm>
              <a:off x="2064" y="1644"/>
              <a:ext cx="240"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C</a:t>
              </a:r>
            </a:p>
          </p:txBody>
        </p:sp>
        <p:sp>
          <p:nvSpPr>
            <p:cNvPr id="69691" name="Line 106"/>
            <p:cNvSpPr>
              <a:spLocks noChangeShapeType="1"/>
            </p:cNvSpPr>
            <p:nvPr/>
          </p:nvSpPr>
          <p:spPr bwMode="auto">
            <a:xfrm>
              <a:off x="2304" y="1808"/>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92" name="Rectangle 107"/>
            <p:cNvSpPr>
              <a:spLocks noChangeArrowheads="1"/>
            </p:cNvSpPr>
            <p:nvPr/>
          </p:nvSpPr>
          <p:spPr bwMode="auto">
            <a:xfrm>
              <a:off x="2640" y="172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93" name="Rectangle 108"/>
            <p:cNvSpPr>
              <a:spLocks noChangeArrowheads="1"/>
            </p:cNvSpPr>
            <p:nvPr/>
          </p:nvSpPr>
          <p:spPr bwMode="auto">
            <a:xfrm>
              <a:off x="2832" y="172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94" name="Rectangle 109"/>
            <p:cNvSpPr>
              <a:spLocks noChangeArrowheads="1"/>
            </p:cNvSpPr>
            <p:nvPr/>
          </p:nvSpPr>
          <p:spPr bwMode="auto">
            <a:xfrm>
              <a:off x="3024" y="172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95" name="Rectangle 110"/>
            <p:cNvSpPr>
              <a:spLocks noChangeArrowheads="1"/>
            </p:cNvSpPr>
            <p:nvPr/>
          </p:nvSpPr>
          <p:spPr bwMode="auto">
            <a:xfrm>
              <a:off x="3452"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96" name="Rectangle 111"/>
            <p:cNvSpPr>
              <a:spLocks noChangeArrowheads="1"/>
            </p:cNvSpPr>
            <p:nvPr/>
          </p:nvSpPr>
          <p:spPr bwMode="auto">
            <a:xfrm>
              <a:off x="3836"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97" name="Rectangle 112"/>
            <p:cNvSpPr>
              <a:spLocks noChangeArrowheads="1"/>
            </p:cNvSpPr>
            <p:nvPr/>
          </p:nvSpPr>
          <p:spPr bwMode="auto">
            <a:xfrm>
              <a:off x="3644"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98" name="Rectangle 113"/>
            <p:cNvSpPr>
              <a:spLocks noChangeArrowheads="1"/>
            </p:cNvSpPr>
            <p:nvPr/>
          </p:nvSpPr>
          <p:spPr bwMode="auto">
            <a:xfrm>
              <a:off x="2636"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0</a:t>
              </a:r>
            </a:p>
          </p:txBody>
        </p:sp>
        <p:sp>
          <p:nvSpPr>
            <p:cNvPr id="69699" name="Rectangle 114"/>
            <p:cNvSpPr>
              <a:spLocks noChangeArrowheads="1"/>
            </p:cNvSpPr>
            <p:nvPr/>
          </p:nvSpPr>
          <p:spPr bwMode="auto">
            <a:xfrm>
              <a:off x="2828" y="210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a</a:t>
              </a:r>
            </a:p>
          </p:txBody>
        </p:sp>
        <p:sp>
          <p:nvSpPr>
            <p:cNvPr id="69700" name="Rectangle 115"/>
            <p:cNvSpPr>
              <a:spLocks noChangeArrowheads="1"/>
            </p:cNvSpPr>
            <p:nvPr/>
          </p:nvSpPr>
          <p:spPr bwMode="auto">
            <a:xfrm>
              <a:off x="3442" y="248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0</a:t>
              </a:r>
            </a:p>
          </p:txBody>
        </p:sp>
        <p:sp>
          <p:nvSpPr>
            <p:cNvPr id="69701" name="Rectangle 116"/>
            <p:cNvSpPr>
              <a:spLocks noChangeArrowheads="1"/>
            </p:cNvSpPr>
            <p:nvPr/>
          </p:nvSpPr>
          <p:spPr bwMode="auto">
            <a:xfrm>
              <a:off x="3634" y="248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b</a:t>
              </a:r>
            </a:p>
          </p:txBody>
        </p:sp>
        <p:sp>
          <p:nvSpPr>
            <p:cNvPr id="69702" name="Rectangle 117"/>
            <p:cNvSpPr>
              <a:spLocks noChangeArrowheads="1"/>
            </p:cNvSpPr>
            <p:nvPr/>
          </p:nvSpPr>
          <p:spPr bwMode="auto">
            <a:xfrm>
              <a:off x="4210" y="248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0</a:t>
              </a:r>
            </a:p>
          </p:txBody>
        </p:sp>
        <p:sp>
          <p:nvSpPr>
            <p:cNvPr id="69703" name="Rectangle 118"/>
            <p:cNvSpPr>
              <a:spLocks noChangeArrowheads="1"/>
            </p:cNvSpPr>
            <p:nvPr/>
          </p:nvSpPr>
          <p:spPr bwMode="auto">
            <a:xfrm>
              <a:off x="4402" y="248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c</a:t>
              </a:r>
            </a:p>
          </p:txBody>
        </p:sp>
        <p:sp>
          <p:nvSpPr>
            <p:cNvPr id="69704" name="Rectangle 119"/>
            <p:cNvSpPr>
              <a:spLocks noChangeArrowheads="1"/>
            </p:cNvSpPr>
            <p:nvPr/>
          </p:nvSpPr>
          <p:spPr bwMode="auto">
            <a:xfrm>
              <a:off x="4978" y="248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0</a:t>
              </a:r>
            </a:p>
          </p:txBody>
        </p:sp>
        <p:sp>
          <p:nvSpPr>
            <p:cNvPr id="69705" name="Rectangle 120"/>
            <p:cNvSpPr>
              <a:spLocks noChangeArrowheads="1"/>
            </p:cNvSpPr>
            <p:nvPr/>
          </p:nvSpPr>
          <p:spPr bwMode="auto">
            <a:xfrm>
              <a:off x="5170" y="248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d</a:t>
              </a:r>
            </a:p>
          </p:txBody>
        </p:sp>
        <p:sp>
          <p:nvSpPr>
            <p:cNvPr id="69706" name="Line 121"/>
            <p:cNvSpPr>
              <a:spLocks noChangeShapeType="1"/>
            </p:cNvSpPr>
            <p:nvPr/>
          </p:nvSpPr>
          <p:spPr bwMode="auto">
            <a:xfrm>
              <a:off x="2928" y="1816"/>
              <a:ext cx="0" cy="288"/>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07" name="Line 122"/>
            <p:cNvSpPr>
              <a:spLocks noChangeShapeType="1"/>
            </p:cNvSpPr>
            <p:nvPr/>
          </p:nvSpPr>
          <p:spPr bwMode="auto">
            <a:xfrm>
              <a:off x="3744" y="2208"/>
              <a:ext cx="0" cy="288"/>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08" name="Rectangle 123"/>
            <p:cNvSpPr>
              <a:spLocks noChangeArrowheads="1"/>
            </p:cNvSpPr>
            <p:nvPr/>
          </p:nvSpPr>
          <p:spPr bwMode="auto">
            <a:xfrm>
              <a:off x="3020" y="2108"/>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709" name="Line 124"/>
            <p:cNvSpPr>
              <a:spLocks noChangeShapeType="1"/>
            </p:cNvSpPr>
            <p:nvPr/>
          </p:nvSpPr>
          <p:spPr bwMode="auto">
            <a:xfrm>
              <a:off x="3120" y="2208"/>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10" name="Rectangle 125"/>
            <p:cNvSpPr>
              <a:spLocks noChangeArrowheads="1"/>
            </p:cNvSpPr>
            <p:nvPr/>
          </p:nvSpPr>
          <p:spPr bwMode="auto">
            <a:xfrm>
              <a:off x="3826" y="24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711" name="Line 126"/>
            <p:cNvSpPr>
              <a:spLocks noChangeShapeType="1"/>
            </p:cNvSpPr>
            <p:nvPr/>
          </p:nvSpPr>
          <p:spPr bwMode="auto">
            <a:xfrm>
              <a:off x="3942" y="2592"/>
              <a:ext cx="240"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12" name="Rectangle 127"/>
            <p:cNvSpPr>
              <a:spLocks noChangeArrowheads="1"/>
            </p:cNvSpPr>
            <p:nvPr/>
          </p:nvSpPr>
          <p:spPr bwMode="auto">
            <a:xfrm>
              <a:off x="4594" y="24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713" name="Line 128"/>
            <p:cNvSpPr>
              <a:spLocks noChangeShapeType="1"/>
            </p:cNvSpPr>
            <p:nvPr/>
          </p:nvSpPr>
          <p:spPr bwMode="auto">
            <a:xfrm>
              <a:off x="4690" y="2582"/>
              <a:ext cx="288" cy="1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714" name="Rectangle 129"/>
            <p:cNvSpPr>
              <a:spLocks noChangeArrowheads="1"/>
            </p:cNvSpPr>
            <p:nvPr/>
          </p:nvSpPr>
          <p:spPr bwMode="auto">
            <a:xfrm>
              <a:off x="5364" y="24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dirty="0">
                  <a:latin typeface="华文仿宋" panose="02010600040101010101" pitchFamily="2" charset="-122"/>
                  <a:ea typeface="华文仿宋" panose="02010600040101010101" pitchFamily="2" charset="-122"/>
                </a:rPr>
                <a:t>∧</a:t>
              </a:r>
            </a:p>
          </p:txBody>
        </p:sp>
      </p:grpSp>
      <p:grpSp>
        <p:nvGrpSpPr>
          <p:cNvPr id="5" name="Group 156"/>
          <p:cNvGrpSpPr>
            <a:grpSpLocks/>
          </p:cNvGrpSpPr>
          <p:nvPr/>
        </p:nvGrpSpPr>
        <p:grpSpPr bwMode="auto">
          <a:xfrm>
            <a:off x="520700" y="3124200"/>
            <a:ext cx="4432300" cy="1901825"/>
            <a:chOff x="328" y="1968"/>
            <a:chExt cx="2792" cy="1198"/>
          </a:xfrm>
          <a:solidFill>
            <a:schemeClr val="bg2"/>
          </a:solidFill>
        </p:grpSpPr>
        <p:sp>
          <p:nvSpPr>
            <p:cNvPr id="69665" name="Rectangle 131"/>
            <p:cNvSpPr>
              <a:spLocks noChangeArrowheads="1"/>
            </p:cNvSpPr>
            <p:nvPr/>
          </p:nvSpPr>
          <p:spPr bwMode="auto">
            <a:xfrm>
              <a:off x="912"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66" name="Rectangle 132"/>
            <p:cNvSpPr>
              <a:spLocks noChangeArrowheads="1"/>
            </p:cNvSpPr>
            <p:nvPr/>
          </p:nvSpPr>
          <p:spPr bwMode="auto">
            <a:xfrm>
              <a:off x="1104"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67" name="Rectangle 133"/>
            <p:cNvSpPr>
              <a:spLocks noChangeArrowheads="1"/>
            </p:cNvSpPr>
            <p:nvPr/>
          </p:nvSpPr>
          <p:spPr bwMode="auto">
            <a:xfrm>
              <a:off x="1296"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68" name="Rectangle 134"/>
            <p:cNvSpPr>
              <a:spLocks noChangeArrowheads="1"/>
            </p:cNvSpPr>
            <p:nvPr/>
          </p:nvSpPr>
          <p:spPr bwMode="auto">
            <a:xfrm>
              <a:off x="1728"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69" name="Rectangle 135"/>
            <p:cNvSpPr>
              <a:spLocks noChangeArrowheads="1"/>
            </p:cNvSpPr>
            <p:nvPr/>
          </p:nvSpPr>
          <p:spPr bwMode="auto">
            <a:xfrm>
              <a:off x="1920"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70" name="Rectangle 136"/>
            <p:cNvSpPr>
              <a:spLocks noChangeArrowheads="1"/>
            </p:cNvSpPr>
            <p:nvPr/>
          </p:nvSpPr>
          <p:spPr bwMode="auto">
            <a:xfrm>
              <a:off x="2112"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71" name="Rectangle 137"/>
            <p:cNvSpPr>
              <a:spLocks noChangeArrowheads="1"/>
            </p:cNvSpPr>
            <p:nvPr/>
          </p:nvSpPr>
          <p:spPr bwMode="auto">
            <a:xfrm>
              <a:off x="2544"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72" name="Rectangle 138"/>
            <p:cNvSpPr>
              <a:spLocks noChangeArrowheads="1"/>
            </p:cNvSpPr>
            <p:nvPr/>
          </p:nvSpPr>
          <p:spPr bwMode="auto">
            <a:xfrm>
              <a:off x="2736"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73" name="Text Box 139"/>
            <p:cNvSpPr txBox="1">
              <a:spLocks noChangeArrowheads="1"/>
            </p:cNvSpPr>
            <p:nvPr/>
          </p:nvSpPr>
          <p:spPr bwMode="auto">
            <a:xfrm>
              <a:off x="328" y="2531"/>
              <a:ext cx="298"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D</a:t>
              </a:r>
            </a:p>
          </p:txBody>
        </p:sp>
        <p:sp>
          <p:nvSpPr>
            <p:cNvPr id="69674" name="Line 140"/>
            <p:cNvSpPr>
              <a:spLocks noChangeShapeType="1"/>
            </p:cNvSpPr>
            <p:nvPr/>
          </p:nvSpPr>
          <p:spPr bwMode="auto">
            <a:xfrm>
              <a:off x="578" y="2680"/>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75" name="Line 141"/>
            <p:cNvSpPr>
              <a:spLocks noChangeShapeType="1"/>
            </p:cNvSpPr>
            <p:nvPr/>
          </p:nvSpPr>
          <p:spPr bwMode="auto">
            <a:xfrm>
              <a:off x="2208" y="3070"/>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76" name="Line 142"/>
            <p:cNvSpPr>
              <a:spLocks noChangeShapeType="1"/>
            </p:cNvSpPr>
            <p:nvPr/>
          </p:nvSpPr>
          <p:spPr bwMode="auto">
            <a:xfrm>
              <a:off x="1392" y="3070"/>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77" name="Line 143"/>
            <p:cNvSpPr>
              <a:spLocks noChangeShapeType="1"/>
            </p:cNvSpPr>
            <p:nvPr/>
          </p:nvSpPr>
          <p:spPr bwMode="auto">
            <a:xfrm flipV="1">
              <a:off x="2016" y="2440"/>
              <a:ext cx="0" cy="632"/>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78" name="Line 144"/>
            <p:cNvSpPr>
              <a:spLocks noChangeShapeType="1"/>
            </p:cNvSpPr>
            <p:nvPr/>
          </p:nvSpPr>
          <p:spPr bwMode="auto">
            <a:xfrm flipH="1">
              <a:off x="720" y="2440"/>
              <a:ext cx="1296" cy="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79" name="Line 145"/>
            <p:cNvSpPr>
              <a:spLocks noChangeShapeType="1"/>
            </p:cNvSpPr>
            <p:nvPr/>
          </p:nvSpPr>
          <p:spPr bwMode="auto">
            <a:xfrm flipV="1">
              <a:off x="2832" y="2440"/>
              <a:ext cx="0" cy="632"/>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80" name="Line 146"/>
            <p:cNvSpPr>
              <a:spLocks noChangeShapeType="1"/>
            </p:cNvSpPr>
            <p:nvPr/>
          </p:nvSpPr>
          <p:spPr bwMode="auto">
            <a:xfrm flipH="1">
              <a:off x="2448" y="2440"/>
              <a:ext cx="384" cy="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81" name="Rectangle 147"/>
            <p:cNvSpPr>
              <a:spLocks noChangeArrowheads="1"/>
            </p:cNvSpPr>
            <p:nvPr/>
          </p:nvSpPr>
          <p:spPr bwMode="auto">
            <a:xfrm>
              <a:off x="2928" y="2974"/>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82" name="Rectangle 148"/>
            <p:cNvSpPr>
              <a:spLocks noChangeArrowheads="1"/>
            </p:cNvSpPr>
            <p:nvPr/>
          </p:nvSpPr>
          <p:spPr bwMode="auto">
            <a:xfrm>
              <a:off x="912" y="25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83" name="Rectangle 149"/>
            <p:cNvSpPr>
              <a:spLocks noChangeArrowheads="1"/>
            </p:cNvSpPr>
            <p:nvPr/>
          </p:nvSpPr>
          <p:spPr bwMode="auto">
            <a:xfrm>
              <a:off x="1104" y="25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84" name="Rectangle 150"/>
            <p:cNvSpPr>
              <a:spLocks noChangeArrowheads="1"/>
            </p:cNvSpPr>
            <p:nvPr/>
          </p:nvSpPr>
          <p:spPr bwMode="auto">
            <a:xfrm>
              <a:off x="1296" y="2592"/>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85" name="Line 151"/>
            <p:cNvSpPr>
              <a:spLocks noChangeShapeType="1"/>
            </p:cNvSpPr>
            <p:nvPr/>
          </p:nvSpPr>
          <p:spPr bwMode="auto">
            <a:xfrm>
              <a:off x="1200" y="2688"/>
              <a:ext cx="0" cy="288"/>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86" name="Line 152"/>
            <p:cNvSpPr>
              <a:spLocks noChangeShapeType="1"/>
            </p:cNvSpPr>
            <p:nvPr/>
          </p:nvSpPr>
          <p:spPr bwMode="auto">
            <a:xfrm flipV="1">
              <a:off x="720" y="1968"/>
              <a:ext cx="0" cy="48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87" name="Line 153"/>
            <p:cNvSpPr>
              <a:spLocks noChangeShapeType="1"/>
            </p:cNvSpPr>
            <p:nvPr/>
          </p:nvSpPr>
          <p:spPr bwMode="auto">
            <a:xfrm>
              <a:off x="720" y="1968"/>
              <a:ext cx="480" cy="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88" name="Line 154"/>
            <p:cNvSpPr>
              <a:spLocks noChangeShapeType="1"/>
            </p:cNvSpPr>
            <p:nvPr/>
          </p:nvSpPr>
          <p:spPr bwMode="auto">
            <a:xfrm flipV="1">
              <a:off x="2448" y="1968"/>
              <a:ext cx="0" cy="48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89" name="Line 155"/>
            <p:cNvSpPr>
              <a:spLocks noChangeShapeType="1"/>
            </p:cNvSpPr>
            <p:nvPr/>
          </p:nvSpPr>
          <p:spPr bwMode="auto">
            <a:xfrm>
              <a:off x="2448" y="1968"/>
              <a:ext cx="480" cy="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grpSp>
      <p:grpSp>
        <p:nvGrpSpPr>
          <p:cNvPr id="6" name="Group 174"/>
          <p:cNvGrpSpPr>
            <a:grpSpLocks/>
          </p:cNvGrpSpPr>
          <p:nvPr/>
        </p:nvGrpSpPr>
        <p:grpSpPr bwMode="auto">
          <a:xfrm>
            <a:off x="533400" y="5254625"/>
            <a:ext cx="3124200" cy="1222375"/>
            <a:chOff x="336" y="3310"/>
            <a:chExt cx="1968" cy="770"/>
          </a:xfrm>
          <a:solidFill>
            <a:schemeClr val="bg2"/>
          </a:solidFill>
        </p:grpSpPr>
        <p:sp>
          <p:nvSpPr>
            <p:cNvPr id="69648" name="Text Box 157"/>
            <p:cNvSpPr txBox="1">
              <a:spLocks noChangeArrowheads="1"/>
            </p:cNvSpPr>
            <p:nvPr/>
          </p:nvSpPr>
          <p:spPr bwMode="auto">
            <a:xfrm>
              <a:off x="336" y="3310"/>
              <a:ext cx="298"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dirty="0">
                  <a:latin typeface="华文仿宋" panose="02010600040101010101" pitchFamily="2" charset="-122"/>
                  <a:ea typeface="华文仿宋" panose="02010600040101010101" pitchFamily="2" charset="-122"/>
                </a:rPr>
                <a:t>E</a:t>
              </a:r>
            </a:p>
          </p:txBody>
        </p:sp>
        <p:sp>
          <p:nvSpPr>
            <p:cNvPr id="69649" name="Line 158"/>
            <p:cNvSpPr>
              <a:spLocks noChangeShapeType="1"/>
            </p:cNvSpPr>
            <p:nvPr/>
          </p:nvSpPr>
          <p:spPr bwMode="auto">
            <a:xfrm>
              <a:off x="586" y="3446"/>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50" name="Rectangle 159"/>
            <p:cNvSpPr>
              <a:spLocks noChangeArrowheads="1"/>
            </p:cNvSpPr>
            <p:nvPr/>
          </p:nvSpPr>
          <p:spPr bwMode="auto">
            <a:xfrm>
              <a:off x="912" y="374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0</a:t>
              </a:r>
            </a:p>
          </p:txBody>
        </p:sp>
        <p:sp>
          <p:nvSpPr>
            <p:cNvPr id="69651" name="Rectangle 160"/>
            <p:cNvSpPr>
              <a:spLocks noChangeArrowheads="1"/>
            </p:cNvSpPr>
            <p:nvPr/>
          </p:nvSpPr>
          <p:spPr bwMode="auto">
            <a:xfrm>
              <a:off x="1104" y="374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a</a:t>
              </a:r>
            </a:p>
          </p:txBody>
        </p:sp>
        <p:sp>
          <p:nvSpPr>
            <p:cNvPr id="69652" name="Rectangle 161"/>
            <p:cNvSpPr>
              <a:spLocks noChangeArrowheads="1"/>
            </p:cNvSpPr>
            <p:nvPr/>
          </p:nvSpPr>
          <p:spPr bwMode="auto">
            <a:xfrm>
              <a:off x="1296" y="374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53" name="Rectangle 162"/>
            <p:cNvSpPr>
              <a:spLocks noChangeArrowheads="1"/>
            </p:cNvSpPr>
            <p:nvPr/>
          </p:nvSpPr>
          <p:spPr bwMode="auto">
            <a:xfrm>
              <a:off x="1728" y="374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54" name="Rectangle 163"/>
            <p:cNvSpPr>
              <a:spLocks noChangeArrowheads="1"/>
            </p:cNvSpPr>
            <p:nvPr/>
          </p:nvSpPr>
          <p:spPr bwMode="auto">
            <a:xfrm>
              <a:off x="1920" y="374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55" name="Rectangle 164"/>
            <p:cNvSpPr>
              <a:spLocks noChangeArrowheads="1"/>
            </p:cNvSpPr>
            <p:nvPr/>
          </p:nvSpPr>
          <p:spPr bwMode="auto">
            <a:xfrm>
              <a:off x="2112" y="374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56" name="Line 165"/>
            <p:cNvSpPr>
              <a:spLocks noChangeShapeType="1"/>
            </p:cNvSpPr>
            <p:nvPr/>
          </p:nvSpPr>
          <p:spPr bwMode="auto">
            <a:xfrm>
              <a:off x="1392" y="3836"/>
              <a:ext cx="334" cy="0"/>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57" name="Rectangle 166"/>
            <p:cNvSpPr>
              <a:spLocks noChangeArrowheads="1"/>
            </p:cNvSpPr>
            <p:nvPr/>
          </p:nvSpPr>
          <p:spPr bwMode="auto">
            <a:xfrm>
              <a:off x="912" y="336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b="1">
                  <a:latin typeface="华文仿宋" panose="02010600040101010101" pitchFamily="2" charset="-122"/>
                  <a:ea typeface="华文仿宋" panose="02010600040101010101" pitchFamily="2" charset="-122"/>
                </a:rPr>
                <a:t>1</a:t>
              </a:r>
            </a:p>
          </p:txBody>
        </p:sp>
        <p:sp>
          <p:nvSpPr>
            <p:cNvPr id="69658" name="Rectangle 167"/>
            <p:cNvSpPr>
              <a:spLocks noChangeArrowheads="1"/>
            </p:cNvSpPr>
            <p:nvPr/>
          </p:nvSpPr>
          <p:spPr bwMode="auto">
            <a:xfrm>
              <a:off x="1104" y="336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69659" name="Rectangle 168"/>
            <p:cNvSpPr>
              <a:spLocks noChangeArrowheads="1"/>
            </p:cNvSpPr>
            <p:nvPr/>
          </p:nvSpPr>
          <p:spPr bwMode="auto">
            <a:xfrm>
              <a:off x="1296" y="3360"/>
              <a:ext cx="192" cy="192"/>
            </a:xfrm>
            <a:prstGeom prst="rect">
              <a:avLst/>
            </a:prstGeom>
            <a:grp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400" b="1">
                  <a:latin typeface="华文仿宋" panose="02010600040101010101" pitchFamily="2" charset="-122"/>
                  <a:ea typeface="华文仿宋" panose="02010600040101010101" pitchFamily="2" charset="-122"/>
                </a:rPr>
                <a:t>∧</a:t>
              </a:r>
            </a:p>
          </p:txBody>
        </p:sp>
        <p:sp>
          <p:nvSpPr>
            <p:cNvPr id="69660" name="Line 169"/>
            <p:cNvSpPr>
              <a:spLocks noChangeShapeType="1"/>
            </p:cNvSpPr>
            <p:nvPr/>
          </p:nvSpPr>
          <p:spPr bwMode="auto">
            <a:xfrm>
              <a:off x="1200" y="3456"/>
              <a:ext cx="0" cy="288"/>
            </a:xfrm>
            <a:prstGeom prst="line">
              <a:avLst/>
            </a:prstGeom>
            <a:grpFill/>
            <a:ln w="28575">
              <a:solidFill>
                <a:schemeClr val="tx1"/>
              </a:solidFill>
              <a:round/>
              <a:headEnd/>
              <a:tailEnd type="triangle" w="med" len="me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61" name="Line 170"/>
            <p:cNvSpPr>
              <a:spLocks noChangeShapeType="1"/>
            </p:cNvSpPr>
            <p:nvPr/>
          </p:nvSpPr>
          <p:spPr bwMode="auto">
            <a:xfrm>
              <a:off x="2016" y="3840"/>
              <a:ext cx="0" cy="24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62" name="Line 171"/>
            <p:cNvSpPr>
              <a:spLocks noChangeShapeType="1"/>
            </p:cNvSpPr>
            <p:nvPr/>
          </p:nvSpPr>
          <p:spPr bwMode="auto">
            <a:xfrm flipH="1">
              <a:off x="720" y="4080"/>
              <a:ext cx="1296" cy="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63" name="Line 172"/>
            <p:cNvSpPr>
              <a:spLocks noChangeShapeType="1"/>
            </p:cNvSpPr>
            <p:nvPr/>
          </p:nvSpPr>
          <p:spPr bwMode="auto">
            <a:xfrm flipV="1">
              <a:off x="720" y="3600"/>
              <a:ext cx="0" cy="48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sp>
          <p:nvSpPr>
            <p:cNvPr id="69664" name="Line 173"/>
            <p:cNvSpPr>
              <a:spLocks noChangeShapeType="1"/>
            </p:cNvSpPr>
            <p:nvPr/>
          </p:nvSpPr>
          <p:spPr bwMode="auto">
            <a:xfrm>
              <a:off x="720" y="3600"/>
              <a:ext cx="480" cy="0"/>
            </a:xfrm>
            <a:prstGeom prst="line">
              <a:avLst/>
            </a:prstGeom>
            <a:grpFill/>
            <a:ln w="28575">
              <a:solidFill>
                <a:schemeClr val="tx1"/>
              </a:solidFill>
              <a:round/>
              <a:headEnd/>
              <a:tailEnd/>
            </a:ln>
            <a:extLst/>
          </p:spPr>
          <p:txBody>
            <a:bodyPr wrap="none"/>
            <a:lstStyle/>
            <a:p>
              <a:pPr algn="l"/>
              <a:endParaRPr lang="zh-CN" altLang="en-US" sz="1200">
                <a:latin typeface="华文仿宋" panose="02010600040101010101" pitchFamily="2" charset="-122"/>
                <a:ea typeface="华文仿宋" panose="02010600040101010101" pitchFamily="2" charset="-122"/>
              </a:endParaRPr>
            </a:p>
          </p:txBody>
        </p:sp>
      </p:grpSp>
    </p:spTree>
    <p:extLst>
      <p:ext uri="{BB962C8B-B14F-4D97-AF65-F5344CB8AC3E}">
        <p14:creationId xmlns:p14="http://schemas.microsoft.com/office/powerpoint/2010/main" val="3696354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423017" y="1298960"/>
            <a:ext cx="8054411"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数组</a:t>
            </a:r>
            <a:r>
              <a:rPr lang="zh-CN" altLang="en-US" sz="2800" b="1" dirty="0">
                <a:latin typeface="华文仿宋" panose="02010600040101010101" pitchFamily="2" charset="-122"/>
                <a:ea typeface="华文仿宋" panose="02010600040101010101" pitchFamily="2" charset="-122"/>
              </a:rPr>
              <a:t>一旦被定义，其维数和维界就不再改变，因此，除了初始化和销毁之外，</a:t>
            </a:r>
            <a:r>
              <a:rPr lang="zh-CN" altLang="en-US" sz="2800" b="1" dirty="0">
                <a:solidFill>
                  <a:srgbClr val="FF0000"/>
                </a:solidFill>
                <a:latin typeface="华文仿宋" panose="02010600040101010101" pitchFamily="2" charset="-122"/>
                <a:ea typeface="华文仿宋" panose="02010600040101010101" pitchFamily="2" charset="-122"/>
              </a:rPr>
              <a:t>数组只有两种运算</a:t>
            </a:r>
            <a:r>
              <a:rPr lang="zh-CN" altLang="en-US" sz="2800" b="1" dirty="0">
                <a:latin typeface="华文仿宋" panose="02010600040101010101" pitchFamily="2" charset="-122"/>
                <a:ea typeface="华文仿宋" panose="02010600040101010101" pitchFamily="2" charset="-122"/>
              </a:rPr>
              <a:t>：</a:t>
            </a:r>
          </a:p>
          <a:p>
            <a:pPr algn="just" eaLnBrk="1" hangingPunct="1">
              <a:spcBef>
                <a:spcPct val="50000"/>
              </a:spcBef>
            </a:pPr>
            <a:r>
              <a:rPr lang="zh-CN" altLang="en-US" sz="2800" b="1" dirty="0">
                <a:latin typeface="华文仿宋" panose="02010600040101010101" pitchFamily="2" charset="-122"/>
                <a:ea typeface="华文仿宋" panose="02010600040101010101" pitchFamily="2" charset="-122"/>
              </a:rPr>
              <a:t>        ⑴ 给定一组下标，</a:t>
            </a:r>
            <a:r>
              <a:rPr lang="zh-CN" altLang="en-US" sz="2800" b="1" dirty="0">
                <a:solidFill>
                  <a:srgbClr val="006600"/>
                </a:solidFill>
                <a:latin typeface="华文仿宋" panose="02010600040101010101" pitchFamily="2" charset="-122"/>
                <a:ea typeface="华文仿宋" panose="02010600040101010101" pitchFamily="2" charset="-122"/>
              </a:rPr>
              <a:t>存取</a:t>
            </a:r>
            <a:r>
              <a:rPr lang="zh-CN" altLang="en-US" sz="2800" b="1" dirty="0">
                <a:latin typeface="华文仿宋" panose="02010600040101010101" pitchFamily="2" charset="-122"/>
                <a:ea typeface="华文仿宋" panose="02010600040101010101" pitchFamily="2" charset="-122"/>
              </a:rPr>
              <a:t>相应的数据</a:t>
            </a:r>
            <a:r>
              <a:rPr lang="zh-CN" altLang="en-US" sz="2800" b="1" dirty="0">
                <a:solidFill>
                  <a:srgbClr val="006600"/>
                </a:solidFill>
                <a:latin typeface="华文仿宋" panose="02010600040101010101" pitchFamily="2" charset="-122"/>
                <a:ea typeface="华文仿宋" panose="02010600040101010101" pitchFamily="2" charset="-122"/>
              </a:rPr>
              <a:t>元素</a:t>
            </a:r>
            <a:r>
              <a:rPr lang="zh-CN" altLang="en-US" sz="2800" b="1" dirty="0">
                <a:latin typeface="华文仿宋" panose="02010600040101010101" pitchFamily="2" charset="-122"/>
                <a:ea typeface="华文仿宋" panose="02010600040101010101" pitchFamily="2" charset="-122"/>
              </a:rPr>
              <a:t>；</a:t>
            </a:r>
          </a:p>
          <a:p>
            <a:pPr algn="just" eaLnBrk="1" hangingPunct="1">
              <a:spcBef>
                <a:spcPct val="50000"/>
              </a:spcBef>
            </a:pPr>
            <a:r>
              <a:rPr lang="zh-CN" altLang="en-US" sz="2800" b="1" dirty="0">
                <a:latin typeface="华文仿宋" panose="02010600040101010101" pitchFamily="2" charset="-122"/>
                <a:ea typeface="华文仿宋" panose="02010600040101010101" pitchFamily="2" charset="-122"/>
              </a:rPr>
              <a:t>        ⑵ 给定一组下标，</a:t>
            </a:r>
            <a:r>
              <a:rPr lang="zh-CN" altLang="en-US" sz="2800" b="1" dirty="0">
                <a:solidFill>
                  <a:srgbClr val="006600"/>
                </a:solidFill>
                <a:latin typeface="华文仿宋" panose="02010600040101010101" pitchFamily="2" charset="-122"/>
                <a:ea typeface="华文仿宋" panose="02010600040101010101" pitchFamily="2" charset="-122"/>
              </a:rPr>
              <a:t>修改</a:t>
            </a:r>
            <a:r>
              <a:rPr lang="zh-CN" altLang="en-US" sz="2800" b="1" dirty="0">
                <a:latin typeface="华文仿宋" panose="02010600040101010101" pitchFamily="2" charset="-122"/>
                <a:ea typeface="华文仿宋" panose="02010600040101010101" pitchFamily="2" charset="-122"/>
              </a:rPr>
              <a:t>相应数据元素中的</a:t>
            </a:r>
            <a:r>
              <a:rPr lang="zh-CN" altLang="en-US" sz="2800" b="1" dirty="0" smtClean="0">
                <a:latin typeface="华文仿宋" panose="02010600040101010101" pitchFamily="2" charset="-122"/>
                <a:ea typeface="华文仿宋" panose="02010600040101010101" pitchFamily="2" charset="-122"/>
              </a:rPr>
              <a:t>某  个</a:t>
            </a:r>
            <a:r>
              <a:rPr lang="zh-CN" altLang="en-US" sz="2800" b="1" dirty="0">
                <a:latin typeface="华文仿宋" panose="02010600040101010101" pitchFamily="2" charset="-122"/>
                <a:ea typeface="华文仿宋" panose="02010600040101010101" pitchFamily="2" charset="-122"/>
              </a:rPr>
              <a:t>数据项的</a:t>
            </a:r>
            <a:r>
              <a:rPr lang="zh-CN" altLang="en-US" sz="2800" b="1" dirty="0">
                <a:solidFill>
                  <a:srgbClr val="006600"/>
                </a:solidFill>
                <a:latin typeface="华文仿宋" panose="02010600040101010101" pitchFamily="2" charset="-122"/>
                <a:ea typeface="华文仿宋" panose="02010600040101010101" pitchFamily="2" charset="-122"/>
              </a:rPr>
              <a:t>值</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marL="457200" indent="-457200" algn="just" eaLnBrk="1" hangingPunct="1">
              <a:spcBef>
                <a:spcPts val="3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数组</a:t>
            </a:r>
            <a:r>
              <a:rPr lang="zh-CN" altLang="en-US" sz="2800" b="1" dirty="0">
                <a:solidFill>
                  <a:srgbClr val="FF0000"/>
                </a:solidFill>
                <a:latin typeface="华文仿宋" panose="02010600040101010101" pitchFamily="2" charset="-122"/>
                <a:ea typeface="华文仿宋" panose="02010600040101010101" pitchFamily="2" charset="-122"/>
              </a:rPr>
              <a:t>不能</a:t>
            </a:r>
            <a:r>
              <a:rPr lang="zh-CN" altLang="en-US" sz="2800" b="1" dirty="0">
                <a:latin typeface="华文仿宋" panose="02010600040101010101" pitchFamily="2" charset="-122"/>
                <a:ea typeface="华文仿宋" panose="02010600040101010101" pitchFamily="2" charset="-122"/>
              </a:rPr>
              <a:t>进行元素的</a:t>
            </a:r>
            <a:r>
              <a:rPr lang="zh-CN" altLang="en-US" sz="2800" b="1" dirty="0">
                <a:solidFill>
                  <a:srgbClr val="800000"/>
                </a:solidFill>
                <a:latin typeface="华文仿宋" panose="02010600040101010101" pitchFamily="2" charset="-122"/>
                <a:ea typeface="华文仿宋" panose="02010600040101010101" pitchFamily="2" charset="-122"/>
              </a:rPr>
              <a:t>插入和删除</a:t>
            </a:r>
            <a:r>
              <a:rPr lang="zh-CN" altLang="en-US" sz="2800" b="1" dirty="0">
                <a:latin typeface="华文仿宋" panose="02010600040101010101" pitchFamily="2" charset="-122"/>
                <a:ea typeface="华文仿宋" panose="02010600040101010101" pitchFamily="2" charset="-122"/>
              </a:rPr>
              <a:t>运算。</a:t>
            </a:r>
          </a:p>
        </p:txBody>
      </p:sp>
    </p:spTree>
    <p:extLst>
      <p:ext uri="{BB962C8B-B14F-4D97-AF65-F5344CB8AC3E}">
        <p14:creationId xmlns:p14="http://schemas.microsoft.com/office/powerpoint/2010/main" val="4552573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AutoShape 3">
            <a:hlinkClick r:id="" action="ppaction://hlinkshowjump?jump=previousslide" highlightClick="1"/>
          </p:cNvPr>
          <p:cNvSpPr>
            <a:spLocks noChangeArrowheads="1"/>
          </p:cNvSpPr>
          <p:nvPr/>
        </p:nvSpPr>
        <p:spPr bwMode="auto">
          <a:xfrm>
            <a:off x="8748713" y="6453188"/>
            <a:ext cx="395287" cy="2159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9684" name="Text Box 4"/>
          <p:cNvSpPr txBox="1">
            <a:spLocks noChangeArrowheads="1"/>
          </p:cNvSpPr>
          <p:nvPr/>
        </p:nvSpPr>
        <p:spPr bwMode="auto">
          <a:xfrm>
            <a:off x="617390" y="1349152"/>
            <a:ext cx="8131323" cy="299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buFont typeface="Arial" panose="020B0604020202020204" pitchFamily="34" charset="0"/>
              <a:buChar char="•"/>
            </a:pPr>
            <a:r>
              <a:rPr lang="zh-CN" altLang="en-US" sz="3200" b="1" dirty="0">
                <a:solidFill>
                  <a:srgbClr val="006600"/>
                </a:solidFill>
                <a:latin typeface="华文仿宋" panose="02010600040101010101" pitchFamily="2" charset="-122"/>
                <a:ea typeface="华文仿宋" panose="02010600040101010101" pitchFamily="2" charset="-122"/>
              </a:rPr>
              <a:t>优点</a:t>
            </a:r>
            <a:r>
              <a:rPr lang="en-US" altLang="zh-CN" sz="3200" b="1" dirty="0">
                <a:solidFill>
                  <a:srgbClr val="006600"/>
                </a:solidFill>
                <a:latin typeface="华文仿宋" panose="02010600040101010101" pitchFamily="2" charset="-122"/>
                <a:ea typeface="华文仿宋" panose="02010600040101010101" pitchFamily="2" charset="-122"/>
              </a:rPr>
              <a:t>:</a:t>
            </a:r>
          </a:p>
          <a:p>
            <a:pPr marL="538163" indent="0" algn="l" eaLnBrk="1" hangingPunct="1">
              <a:lnSpc>
                <a:spcPct val="120000"/>
              </a:lnSpc>
              <a:spcAft>
                <a:spcPct val="40000"/>
              </a:spcAft>
            </a:pPr>
            <a:r>
              <a:rPr lang="zh-CN" altLang="en-US" sz="2800" b="1" dirty="0" smtClean="0">
                <a:latin typeface="华文仿宋" panose="02010600040101010101" pitchFamily="2" charset="-122"/>
                <a:ea typeface="华文仿宋" panose="02010600040101010101" pitchFamily="2" charset="-122"/>
              </a:rPr>
              <a:t>表</a:t>
            </a:r>
            <a:r>
              <a:rPr lang="zh-CN" altLang="en-US" sz="2800" b="1" dirty="0">
                <a:latin typeface="华文仿宋" panose="02010600040101010101" pitchFamily="2" charset="-122"/>
                <a:ea typeface="华文仿宋" panose="02010600040101010101" pitchFamily="2" charset="-122"/>
              </a:rPr>
              <a:t>结点个数少，并且和列表中的括弧对数一致</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algn="l" eaLnBrk="1" hangingPunct="1">
              <a:lnSpc>
                <a:spcPct val="120000"/>
              </a:lnSpc>
              <a:buFont typeface="Arial" panose="020B0604020202020204" pitchFamily="34" charset="0"/>
              <a:buChar char="•"/>
            </a:pPr>
            <a:r>
              <a:rPr lang="zh-CN" altLang="en-US" sz="3200" b="1" dirty="0">
                <a:solidFill>
                  <a:srgbClr val="006600"/>
                </a:solidFill>
                <a:latin typeface="华文仿宋" panose="02010600040101010101" pitchFamily="2" charset="-122"/>
                <a:ea typeface="华文仿宋" panose="02010600040101010101" pitchFamily="2" charset="-122"/>
              </a:rPr>
              <a:t>缺点</a:t>
            </a:r>
            <a:r>
              <a:rPr lang="en-US" altLang="zh-CN" sz="3200" b="1" dirty="0" smtClean="0">
                <a:solidFill>
                  <a:srgbClr val="006600"/>
                </a:solidFill>
                <a:latin typeface="华文仿宋" panose="02010600040101010101" pitchFamily="2" charset="-122"/>
                <a:ea typeface="华文仿宋" panose="02010600040101010101" pitchFamily="2" charset="-122"/>
              </a:rPr>
              <a:t>:</a:t>
            </a:r>
          </a:p>
          <a:p>
            <a:pPr marL="538163" indent="0" algn="l" eaLnBrk="1" hangingPunct="1">
              <a:lnSpc>
                <a:spcPct val="120000"/>
              </a:lnSpc>
            </a:pPr>
            <a:r>
              <a:rPr lang="zh-CN" altLang="en-US" sz="2800" b="1" dirty="0" smtClean="0">
                <a:latin typeface="华文仿宋" panose="02010600040101010101" pitchFamily="2" charset="-122"/>
                <a:ea typeface="华文仿宋" panose="02010600040101010101" pitchFamily="2" charset="-122"/>
              </a:rPr>
              <a:t>写</a:t>
            </a:r>
            <a:r>
              <a:rPr lang="zh-CN" altLang="en-US" sz="2800" b="1" dirty="0">
                <a:latin typeface="华文仿宋" panose="02010600040101010101" pitchFamily="2" charset="-122"/>
                <a:ea typeface="华文仿宋" panose="02010600040101010101" pitchFamily="2" charset="-122"/>
              </a:rPr>
              <a:t>递归算法不方便。</a:t>
            </a:r>
          </a:p>
          <a:p>
            <a:pPr marL="538163" indent="0" algn="l" eaLnBrk="1" hangingPunct="1">
              <a:lnSpc>
                <a:spcPct val="120000"/>
              </a:lnSpc>
            </a:pPr>
            <a:endParaRPr lang="zh-CN" altLang="en-US" sz="2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51124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box(in)">
                                      <p:cBhvr>
                                        <p:cTn id="7" dur="500"/>
                                        <p:tgtEl>
                                          <p:spTgt spid="199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box(in)">
                                      <p:cBhvr>
                                        <p:cTn id="12" dur="500"/>
                                        <p:tgtEl>
                                          <p:spTgt spid="199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box(in)">
                                      <p:cBhvr>
                                        <p:cTn id="17" dur="500"/>
                                        <p:tgtEl>
                                          <p:spTgt spid="199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9684">
                                            <p:txEl>
                                              <p:pRg st="3" end="3"/>
                                            </p:txEl>
                                          </p:spTgt>
                                        </p:tgtEl>
                                        <p:attrNameLst>
                                          <p:attrName>style.visibility</p:attrName>
                                        </p:attrNameLst>
                                      </p:cBhvr>
                                      <p:to>
                                        <p:strVal val="visible"/>
                                      </p:to>
                                    </p:set>
                                    <p:animEffect transition="in" filter="box(in)">
                                      <p:cBhvr>
                                        <p:cTn id="22" dur="500"/>
                                        <p:tgtEl>
                                          <p:spTgt spid="199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2"/>
          <p:cNvSpPr txBox="1">
            <a:spLocks noChangeArrowheads="1"/>
          </p:cNvSpPr>
          <p:nvPr/>
        </p:nvSpPr>
        <p:spPr bwMode="auto">
          <a:xfrm>
            <a:off x="457200" y="228600"/>
            <a:ext cx="5109091"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en-US" altLang="zh-CN" dirty="0"/>
              <a:t>5.6 </a:t>
            </a:r>
            <a:r>
              <a:rPr lang="zh-CN" altLang="en-US" dirty="0"/>
              <a:t>广义表操作的递归函数</a:t>
            </a:r>
          </a:p>
        </p:txBody>
      </p:sp>
      <p:sp>
        <p:nvSpPr>
          <p:cNvPr id="247811" name="Text Box 3"/>
          <p:cNvSpPr txBox="1">
            <a:spLocks noChangeArrowheads="1"/>
          </p:cNvSpPr>
          <p:nvPr/>
        </p:nvSpPr>
        <p:spPr bwMode="auto">
          <a:xfrm>
            <a:off x="468313" y="1268413"/>
            <a:ext cx="8235950"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sz="3600" b="1" dirty="0">
                <a:solidFill>
                  <a:srgbClr val="800000"/>
                </a:solidFill>
                <a:latin typeface="华文仿宋" panose="02010600040101010101" pitchFamily="2" charset="-122"/>
                <a:ea typeface="华文仿宋" panose="02010600040101010101" pitchFamily="2" charset="-122"/>
              </a:rPr>
              <a:t>递归函数</a:t>
            </a:r>
            <a:endParaRPr lang="zh-CN" altLang="en-US" sz="3600" b="1" dirty="0">
              <a:latin typeface="华文仿宋" panose="02010600040101010101" pitchFamily="2" charset="-122"/>
              <a:ea typeface="华文仿宋" panose="02010600040101010101" pitchFamily="2" charset="-122"/>
            </a:endParaRPr>
          </a:p>
          <a:p>
            <a:pPr algn="l" eaLnBrk="1" hangingPunct="1">
              <a:lnSpc>
                <a:spcPct val="120000"/>
              </a:lnSpc>
            </a:pPr>
            <a:r>
              <a:rPr lang="zh-CN" altLang="en-US" sz="36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一个</a:t>
            </a:r>
            <a:r>
              <a:rPr lang="zh-CN" altLang="en-US" sz="3200" b="1" dirty="0">
                <a:solidFill>
                  <a:srgbClr val="0000FF"/>
                </a:solidFill>
                <a:latin typeface="华文仿宋" panose="02010600040101010101" pitchFamily="2" charset="-122"/>
                <a:ea typeface="华文仿宋" panose="02010600040101010101" pitchFamily="2" charset="-122"/>
              </a:rPr>
              <a:t>含直接或间接调用本函数语句</a:t>
            </a:r>
            <a:r>
              <a:rPr lang="zh-CN" altLang="en-US" sz="3200" b="1" dirty="0">
                <a:latin typeface="华文仿宋" panose="02010600040101010101" pitchFamily="2" charset="-122"/>
                <a:ea typeface="华文仿宋" panose="02010600040101010101" pitchFamily="2" charset="-122"/>
              </a:rPr>
              <a:t>的函数被称之为递归函数，它必须满足以下两个条件</a:t>
            </a:r>
            <a:r>
              <a:rPr lang="zh-CN" altLang="en-US" sz="3200" b="1" dirty="0" smtClean="0">
                <a:latin typeface="华文仿宋" panose="02010600040101010101" pitchFamily="2" charset="-122"/>
                <a:ea typeface="华文仿宋" panose="02010600040101010101" pitchFamily="2" charset="-122"/>
              </a:rPr>
              <a:t>：</a:t>
            </a:r>
            <a:endParaRPr lang="en-US" altLang="zh-CN" sz="3200" b="1" dirty="0" smtClean="0">
              <a:latin typeface="华文仿宋" panose="02010600040101010101" pitchFamily="2" charset="-122"/>
              <a:ea typeface="华文仿宋" panose="02010600040101010101" pitchFamily="2" charset="-122"/>
            </a:endParaRPr>
          </a:p>
          <a:p>
            <a:pPr marL="571500" indent="-571500" algn="l" eaLnBrk="1" hangingPunct="1">
              <a:lnSpc>
                <a:spcPct val="12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必须</a:t>
            </a:r>
            <a:r>
              <a:rPr lang="zh-CN" altLang="en-US" sz="3200" b="1" dirty="0">
                <a:latin typeface="华文仿宋" panose="02010600040101010101" pitchFamily="2" charset="-122"/>
                <a:ea typeface="华文仿宋" panose="02010600040101010101" pitchFamily="2" charset="-122"/>
              </a:rPr>
              <a:t>有一个</a:t>
            </a:r>
            <a:r>
              <a:rPr lang="zh-CN" altLang="en-US" sz="3200" b="1" dirty="0">
                <a:solidFill>
                  <a:srgbClr val="0000FF"/>
                </a:solidFill>
                <a:latin typeface="华文仿宋" panose="02010600040101010101" pitchFamily="2" charset="-122"/>
                <a:ea typeface="华文仿宋" panose="02010600040101010101" pitchFamily="2" charset="-122"/>
              </a:rPr>
              <a:t>终止</a:t>
            </a:r>
            <a:r>
              <a:rPr lang="zh-CN" altLang="en-US" sz="3200" b="1" dirty="0">
                <a:latin typeface="华文仿宋" panose="02010600040101010101" pitchFamily="2" charset="-122"/>
                <a:ea typeface="华文仿宋" panose="02010600040101010101" pitchFamily="2" charset="-122"/>
              </a:rPr>
              <a:t>处理或计算的</a:t>
            </a:r>
            <a:r>
              <a:rPr lang="zh-CN" altLang="en-US" sz="3200" b="1" dirty="0">
                <a:solidFill>
                  <a:srgbClr val="0000FF"/>
                </a:solidFill>
                <a:latin typeface="华文仿宋" panose="02010600040101010101" pitchFamily="2" charset="-122"/>
                <a:ea typeface="华文仿宋" panose="02010600040101010101" pitchFamily="2" charset="-122"/>
              </a:rPr>
              <a:t>准则</a:t>
            </a:r>
            <a:r>
              <a:rPr lang="en-US" altLang="zh-CN" sz="3200" b="1" dirty="0" smtClean="0">
                <a:latin typeface="华文仿宋" panose="02010600040101010101" pitchFamily="2" charset="-122"/>
                <a:ea typeface="华文仿宋" panose="02010600040101010101" pitchFamily="2" charset="-122"/>
              </a:rPr>
              <a:t>;</a:t>
            </a:r>
          </a:p>
          <a:p>
            <a:pPr marL="571500" indent="-571500" algn="l" eaLnBrk="1" hangingPunct="1">
              <a:lnSpc>
                <a:spcPct val="12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在</a:t>
            </a:r>
            <a:r>
              <a:rPr lang="zh-CN" altLang="en-US" sz="3200" b="1" dirty="0">
                <a:latin typeface="华文仿宋" panose="02010600040101010101" pitchFamily="2" charset="-122"/>
                <a:ea typeface="华文仿宋" panose="02010600040101010101" pitchFamily="2" charset="-122"/>
              </a:rPr>
              <a:t>每一次调用自己时，必须是</a:t>
            </a:r>
            <a:r>
              <a:rPr lang="en-US" altLang="zh-CN" sz="3200" b="1" dirty="0">
                <a:latin typeface="华文仿宋" panose="02010600040101010101" pitchFamily="2" charset="-122"/>
                <a:ea typeface="华文仿宋" panose="02010600040101010101" pitchFamily="2" charset="-122"/>
              </a:rPr>
              <a:t>(</a:t>
            </a:r>
            <a:r>
              <a:rPr lang="zh-CN" altLang="en-US" sz="3200" b="1" dirty="0">
                <a:latin typeface="华文仿宋" panose="02010600040101010101" pitchFamily="2" charset="-122"/>
                <a:ea typeface="华文仿宋" panose="02010600040101010101" pitchFamily="2" charset="-122"/>
              </a:rPr>
              <a:t>在某种意义上</a:t>
            </a:r>
            <a:r>
              <a:rPr lang="en-US" altLang="zh-CN" sz="3200" b="1" dirty="0">
                <a:latin typeface="华文仿宋" panose="02010600040101010101" pitchFamily="2" charset="-122"/>
                <a:ea typeface="华文仿宋" panose="02010600040101010101" pitchFamily="2" charset="-122"/>
              </a:rPr>
              <a:t>)</a:t>
            </a:r>
            <a:r>
              <a:rPr lang="zh-CN" altLang="en-US" sz="3200" b="1" dirty="0">
                <a:solidFill>
                  <a:srgbClr val="0000FF"/>
                </a:solidFill>
                <a:latin typeface="华文仿宋" panose="02010600040101010101" pitchFamily="2" charset="-122"/>
                <a:ea typeface="华文仿宋" panose="02010600040101010101" pitchFamily="2" charset="-122"/>
              </a:rPr>
              <a:t>更接近于解</a:t>
            </a:r>
            <a:r>
              <a:rPr lang="zh-CN" altLang="en-US" sz="3200" b="1" dirty="0" smtClean="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5816661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dissolve">
                                      <p:cBhvr>
                                        <p:cTn id="7" dur="500"/>
                                        <p:tgtEl>
                                          <p:spTgt spid="247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Text Box 2"/>
          <p:cNvSpPr txBox="1">
            <a:spLocks noChangeArrowheads="1"/>
          </p:cNvSpPr>
          <p:nvPr/>
        </p:nvSpPr>
        <p:spPr bwMode="auto">
          <a:xfrm>
            <a:off x="641828" y="1292225"/>
            <a:ext cx="7749697" cy="419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ct val="120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递归函数</a:t>
            </a:r>
            <a:r>
              <a:rPr lang="zh-CN" altLang="en-US" sz="2800" b="1" dirty="0">
                <a:latin typeface="华文仿宋" panose="02010600040101010101" pitchFamily="2" charset="-122"/>
                <a:ea typeface="华文仿宋" panose="02010600040101010101" pitchFamily="2" charset="-122"/>
              </a:rPr>
              <a:t>的设计方法之一：分治</a:t>
            </a:r>
            <a:r>
              <a:rPr lang="zh-CN" altLang="en-US" sz="2800" b="1" dirty="0" smtClean="0">
                <a:latin typeface="华文仿宋" panose="02010600040101010101" pitchFamily="2" charset="-122"/>
                <a:ea typeface="华文仿宋" panose="02010600040101010101" pitchFamily="2" charset="-122"/>
              </a:rPr>
              <a:t>法对于一个</a:t>
            </a:r>
            <a:r>
              <a:rPr lang="zh-CN" altLang="en-US" sz="2800" b="1" dirty="0" smtClean="0">
                <a:solidFill>
                  <a:srgbClr val="FF0000"/>
                </a:solidFill>
                <a:latin typeface="华文仿宋" panose="02010600040101010101" pitchFamily="2" charset="-122"/>
                <a:ea typeface="华文仿宋" panose="02010600040101010101" pitchFamily="2" charset="-122"/>
              </a:rPr>
              <a:t>输入规模为 </a:t>
            </a:r>
            <a:r>
              <a:rPr lang="en-US" altLang="zh-CN" sz="2800" b="1" dirty="0" smtClean="0">
                <a:solidFill>
                  <a:srgbClr val="FF0000"/>
                </a:solidFill>
                <a:latin typeface="华文仿宋" panose="02010600040101010101" pitchFamily="2" charset="-122"/>
                <a:ea typeface="华文仿宋" panose="02010600040101010101" pitchFamily="2" charset="-122"/>
              </a:rPr>
              <a:t>n </a:t>
            </a:r>
            <a:r>
              <a:rPr lang="zh-CN" altLang="en-US" sz="2800" b="1" dirty="0" smtClean="0">
                <a:latin typeface="华文仿宋" panose="02010600040101010101" pitchFamily="2" charset="-122"/>
                <a:ea typeface="华文仿宋" panose="02010600040101010101" pitchFamily="2" charset="-122"/>
              </a:rPr>
              <a:t>的函数或问题，用</a:t>
            </a:r>
            <a:r>
              <a:rPr lang="zh-CN" altLang="en-US" sz="2800" b="1" dirty="0">
                <a:latin typeface="华文仿宋" panose="02010600040101010101" pitchFamily="2" charset="-122"/>
                <a:ea typeface="华文仿宋" panose="02010600040101010101" pitchFamily="2" charset="-122"/>
              </a:rPr>
              <a:t>某种方法把输入</a:t>
            </a:r>
            <a:r>
              <a:rPr lang="zh-CN" altLang="en-US" sz="2800" b="1" dirty="0">
                <a:solidFill>
                  <a:srgbClr val="0000FF"/>
                </a:solidFill>
                <a:latin typeface="华文仿宋" panose="02010600040101010101" pitchFamily="2" charset="-122"/>
                <a:ea typeface="华文仿宋" panose="02010600040101010101" pitchFamily="2" charset="-122"/>
              </a:rPr>
              <a:t>分割成 </a:t>
            </a:r>
            <a:r>
              <a:rPr lang="en-US" altLang="zh-CN" sz="2800" b="1" dirty="0">
                <a:solidFill>
                  <a:srgbClr val="0000FF"/>
                </a:solidFill>
                <a:latin typeface="华文仿宋" panose="02010600040101010101" pitchFamily="2" charset="-122"/>
                <a:ea typeface="华文仿宋" panose="02010600040101010101" pitchFamily="2" charset="-122"/>
              </a:rPr>
              <a:t>k(1&lt;</a:t>
            </a:r>
            <a:r>
              <a:rPr lang="en-US" altLang="zh-CN" sz="2800" b="1" dirty="0" err="1">
                <a:solidFill>
                  <a:srgbClr val="0000FF"/>
                </a:solidFill>
                <a:latin typeface="华文仿宋" panose="02010600040101010101" pitchFamily="2" charset="-122"/>
                <a:ea typeface="华文仿宋" panose="02010600040101010101" pitchFamily="2" charset="-122"/>
              </a:rPr>
              <a:t>k≤n</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个子集</a:t>
            </a:r>
            <a:r>
              <a:rPr lang="zh-CN" altLang="en-US" sz="2800" b="1" dirty="0" smtClean="0">
                <a:latin typeface="华文仿宋" panose="02010600040101010101" pitchFamily="2" charset="-122"/>
                <a:ea typeface="华文仿宋" panose="02010600040101010101" pitchFamily="2" charset="-122"/>
              </a:rPr>
              <a:t>，从而</a:t>
            </a:r>
            <a:r>
              <a:rPr lang="zh-CN" altLang="en-US" sz="2800" b="1" dirty="0">
                <a:solidFill>
                  <a:srgbClr val="FF0000"/>
                </a:solidFill>
                <a:latin typeface="华文仿宋" panose="02010600040101010101" pitchFamily="2" charset="-122"/>
                <a:ea typeface="华文仿宋" panose="02010600040101010101" pitchFamily="2" charset="-122"/>
              </a:rPr>
              <a:t>产生 </a:t>
            </a:r>
            <a:r>
              <a:rPr lang="en-US" altLang="zh-CN" sz="2800" b="1" i="1" dirty="0">
                <a:solidFill>
                  <a:srgbClr val="FF0000"/>
                </a:solidFill>
                <a:latin typeface="华文仿宋" panose="02010600040101010101" pitchFamily="2" charset="-122"/>
                <a:ea typeface="华文仿宋" panose="02010600040101010101" pitchFamily="2" charset="-122"/>
              </a:rPr>
              <a:t>l </a:t>
            </a:r>
            <a:r>
              <a:rPr lang="zh-CN" altLang="en-US" sz="2800" b="1" dirty="0">
                <a:solidFill>
                  <a:srgbClr val="FF0000"/>
                </a:solidFill>
                <a:latin typeface="华文仿宋" panose="02010600040101010101" pitchFamily="2" charset="-122"/>
                <a:ea typeface="华文仿宋" panose="02010600040101010101" pitchFamily="2" charset="-122"/>
              </a:rPr>
              <a:t>个子问题</a:t>
            </a:r>
            <a:r>
              <a:rPr lang="zh-CN" altLang="en-US" sz="2800" b="1" dirty="0">
                <a:latin typeface="华文仿宋" panose="02010600040101010101" pitchFamily="2" charset="-122"/>
                <a:ea typeface="华文仿宋" panose="02010600040101010101" pitchFamily="2" charset="-122"/>
              </a:rPr>
              <a:t>，分别求解这 </a:t>
            </a:r>
            <a:r>
              <a:rPr lang="en-US" altLang="zh-CN" sz="2800" b="1" i="1" dirty="0">
                <a:latin typeface="华文仿宋" panose="02010600040101010101" pitchFamily="2" charset="-122"/>
                <a:ea typeface="华文仿宋" panose="02010600040101010101" pitchFamily="2" charset="-122"/>
              </a:rPr>
              <a:t>l </a:t>
            </a:r>
            <a:r>
              <a:rPr lang="zh-CN" altLang="en-US" sz="2800" b="1" dirty="0">
                <a:latin typeface="华文仿宋" panose="02010600040101010101" pitchFamily="2" charset="-122"/>
                <a:ea typeface="华文仿宋" panose="02010600040101010101" pitchFamily="2" charset="-122"/>
              </a:rPr>
              <a:t>个问题</a:t>
            </a:r>
            <a:r>
              <a:rPr lang="zh-CN" altLang="en-US" sz="2800" b="1" dirty="0" smtClean="0">
                <a:latin typeface="华文仿宋" panose="02010600040101010101" pitchFamily="2" charset="-122"/>
                <a:ea typeface="华文仿宋" panose="02010600040101010101" pitchFamily="2" charset="-122"/>
              </a:rPr>
              <a:t>，</a:t>
            </a:r>
            <a:r>
              <a:rPr lang="zh-CN" altLang="en-US" sz="2800" b="1" dirty="0" smtClean="0">
                <a:solidFill>
                  <a:srgbClr val="FF0000"/>
                </a:solidFill>
                <a:latin typeface="华文仿宋" panose="02010600040101010101" pitchFamily="2" charset="-122"/>
                <a:ea typeface="华文仿宋" panose="02010600040101010101" pitchFamily="2" charset="-122"/>
              </a:rPr>
              <a:t>得出 </a:t>
            </a:r>
            <a:r>
              <a:rPr lang="en-US" altLang="zh-CN" sz="2800" b="1" i="1" dirty="0">
                <a:solidFill>
                  <a:srgbClr val="FF0000"/>
                </a:solidFill>
                <a:latin typeface="华文仿宋" panose="02010600040101010101" pitchFamily="2" charset="-122"/>
                <a:ea typeface="华文仿宋" panose="02010600040101010101" pitchFamily="2" charset="-122"/>
              </a:rPr>
              <a:t>l </a:t>
            </a:r>
            <a:r>
              <a:rPr lang="zh-CN" altLang="en-US" sz="2800" b="1" dirty="0">
                <a:solidFill>
                  <a:srgbClr val="FF0000"/>
                </a:solidFill>
                <a:latin typeface="华文仿宋" panose="02010600040101010101" pitchFamily="2" charset="-122"/>
                <a:ea typeface="华文仿宋" panose="02010600040101010101" pitchFamily="2" charset="-122"/>
              </a:rPr>
              <a:t>个问题的子解</a:t>
            </a:r>
            <a:r>
              <a:rPr lang="zh-CN" altLang="en-US" sz="2800" b="1" dirty="0">
                <a:latin typeface="华文仿宋" panose="02010600040101010101" pitchFamily="2" charset="-122"/>
                <a:ea typeface="华文仿宋" panose="02010600040101010101" pitchFamily="2" charset="-122"/>
              </a:rPr>
              <a:t>，再用某种方法把</a:t>
            </a:r>
            <a:r>
              <a:rPr lang="zh-CN" altLang="en-US" sz="2800" b="1" dirty="0" smtClean="0">
                <a:latin typeface="华文仿宋" panose="02010600040101010101" pitchFamily="2" charset="-122"/>
                <a:ea typeface="华文仿宋" panose="02010600040101010101" pitchFamily="2" charset="-122"/>
              </a:rPr>
              <a:t>它们</a:t>
            </a:r>
            <a:r>
              <a:rPr lang="zh-CN" altLang="en-US" sz="2800" b="1" dirty="0" smtClean="0">
                <a:solidFill>
                  <a:srgbClr val="FF0000"/>
                </a:solidFill>
                <a:latin typeface="华文仿宋" panose="02010600040101010101" pitchFamily="2" charset="-122"/>
                <a:ea typeface="华文仿宋" panose="02010600040101010101" pitchFamily="2" charset="-122"/>
              </a:rPr>
              <a:t>组合</a:t>
            </a:r>
            <a:r>
              <a:rPr lang="zh-CN" altLang="en-US" sz="2800" b="1" dirty="0">
                <a:solidFill>
                  <a:srgbClr val="FF0000"/>
                </a:solidFill>
                <a:latin typeface="华文仿宋" panose="02010600040101010101" pitchFamily="2" charset="-122"/>
                <a:ea typeface="华文仿宋" panose="02010600040101010101" pitchFamily="2" charset="-122"/>
              </a:rPr>
              <a:t>成原来问题的解</a:t>
            </a:r>
            <a:r>
              <a:rPr lang="zh-CN" altLang="en-US" sz="2800" b="1" dirty="0">
                <a:latin typeface="华文仿宋" panose="02010600040101010101" pitchFamily="2" charset="-122"/>
                <a:ea typeface="华文仿宋" panose="02010600040101010101" pitchFamily="2" charset="-122"/>
              </a:rPr>
              <a:t>。若子问题还相当大</a:t>
            </a:r>
            <a:r>
              <a:rPr lang="zh-CN" altLang="en-US" sz="2800" b="1" dirty="0" smtClean="0">
                <a:latin typeface="华文仿宋" panose="02010600040101010101" pitchFamily="2" charset="-122"/>
                <a:ea typeface="华文仿宋" panose="02010600040101010101" pitchFamily="2" charset="-122"/>
              </a:rPr>
              <a:t>，则</a:t>
            </a:r>
            <a:r>
              <a:rPr lang="zh-CN" altLang="en-US" sz="2800" b="1" dirty="0">
                <a:latin typeface="华文仿宋" panose="02010600040101010101" pitchFamily="2" charset="-122"/>
                <a:ea typeface="华文仿宋" panose="02010600040101010101" pitchFamily="2" charset="-122"/>
              </a:rPr>
              <a:t>可以反复使用分治法，直至最后所</a:t>
            </a:r>
            <a:r>
              <a:rPr lang="zh-CN" altLang="en-US" sz="2800" b="1" dirty="0" smtClean="0">
                <a:latin typeface="华文仿宋" panose="02010600040101010101" pitchFamily="2" charset="-122"/>
                <a:ea typeface="华文仿宋" panose="02010600040101010101" pitchFamily="2" charset="-122"/>
              </a:rPr>
              <a:t>分得的</a:t>
            </a:r>
            <a:r>
              <a:rPr lang="zh-CN" altLang="en-US" sz="2800" b="1" dirty="0">
                <a:latin typeface="华文仿宋" panose="02010600040101010101" pitchFamily="2" charset="-122"/>
                <a:ea typeface="华文仿宋" panose="02010600040101010101" pitchFamily="2" charset="-122"/>
              </a:rPr>
              <a:t>子问题足够小，以至可以直接求解为止。</a:t>
            </a:r>
          </a:p>
        </p:txBody>
      </p:sp>
    </p:spTree>
    <p:extLst>
      <p:ext uri="{BB962C8B-B14F-4D97-AF65-F5344CB8AC3E}">
        <p14:creationId xmlns:p14="http://schemas.microsoft.com/office/powerpoint/2010/main" val="1068832300"/>
      </p:ext>
    </p:extLst>
  </p:cSld>
  <p:clrMapOvr>
    <a:masterClrMapping/>
  </p:clrMapOvr>
  <p:transition>
    <p:strips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341054" y="228600"/>
            <a:ext cx="5109091"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广义表从结构上可以分解成</a:t>
            </a:r>
          </a:p>
        </p:txBody>
      </p:sp>
      <p:sp>
        <p:nvSpPr>
          <p:cNvPr id="257027" name="Text Box 3"/>
          <p:cNvSpPr txBox="1">
            <a:spLocks noChangeArrowheads="1"/>
          </p:cNvSpPr>
          <p:nvPr/>
        </p:nvSpPr>
        <p:spPr bwMode="auto">
          <a:xfrm>
            <a:off x="762000" y="1209675"/>
            <a:ext cx="53591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4000" b="1" dirty="0">
                <a:solidFill>
                  <a:srgbClr val="0000FF"/>
                </a:solidFill>
                <a:latin typeface="华文仿宋" panose="02010600040101010101" pitchFamily="2" charset="-122"/>
                <a:ea typeface="华文仿宋" panose="02010600040101010101" pitchFamily="2" charset="-122"/>
              </a:rPr>
              <a:t>广义表 </a:t>
            </a:r>
            <a:r>
              <a:rPr lang="en-US" altLang="zh-CN" sz="4000" b="1" dirty="0">
                <a:solidFill>
                  <a:srgbClr val="0000FF"/>
                </a:solidFill>
                <a:latin typeface="华文仿宋" panose="02010600040101010101" pitchFamily="2" charset="-122"/>
                <a:ea typeface="华文仿宋" panose="02010600040101010101" pitchFamily="2" charset="-122"/>
              </a:rPr>
              <a:t>= </a:t>
            </a:r>
            <a:r>
              <a:rPr lang="zh-CN" altLang="en-US" sz="4000" b="1" dirty="0">
                <a:solidFill>
                  <a:srgbClr val="0000FF"/>
                </a:solidFill>
                <a:latin typeface="华文仿宋" panose="02010600040101010101" pitchFamily="2" charset="-122"/>
                <a:ea typeface="华文仿宋" panose="02010600040101010101" pitchFamily="2" charset="-122"/>
              </a:rPr>
              <a:t>表头 </a:t>
            </a:r>
            <a:r>
              <a:rPr lang="en-US" altLang="zh-CN" sz="4000" b="1" dirty="0">
                <a:solidFill>
                  <a:srgbClr val="0000FF"/>
                </a:solidFill>
                <a:latin typeface="华文仿宋" panose="02010600040101010101" pitchFamily="2" charset="-122"/>
                <a:ea typeface="华文仿宋" panose="02010600040101010101" pitchFamily="2" charset="-122"/>
              </a:rPr>
              <a:t>+ </a:t>
            </a:r>
            <a:r>
              <a:rPr lang="zh-CN" altLang="en-US" sz="4000" b="1" dirty="0">
                <a:solidFill>
                  <a:srgbClr val="0000FF"/>
                </a:solidFill>
                <a:latin typeface="华文仿宋" panose="02010600040101010101" pitchFamily="2" charset="-122"/>
                <a:ea typeface="华文仿宋" panose="02010600040101010101" pitchFamily="2" charset="-122"/>
              </a:rPr>
              <a:t>表尾   </a:t>
            </a:r>
          </a:p>
        </p:txBody>
      </p:sp>
      <p:sp>
        <p:nvSpPr>
          <p:cNvPr id="257028" name="Text Box 4"/>
          <p:cNvSpPr txBox="1">
            <a:spLocks noChangeArrowheads="1"/>
          </p:cNvSpPr>
          <p:nvPr/>
        </p:nvSpPr>
        <p:spPr bwMode="auto">
          <a:xfrm>
            <a:off x="2876550" y="1971675"/>
            <a:ext cx="120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4000" b="1" dirty="0">
                <a:solidFill>
                  <a:srgbClr val="64008C"/>
                </a:solidFill>
                <a:latin typeface="华文仿宋" panose="02010600040101010101" pitchFamily="2" charset="-122"/>
                <a:ea typeface="华文仿宋" panose="02010600040101010101" pitchFamily="2" charset="-122"/>
              </a:rPr>
              <a:t>或者</a:t>
            </a:r>
            <a:endParaRPr lang="zh-CN" altLang="en-US" sz="4400" b="1" dirty="0">
              <a:solidFill>
                <a:srgbClr val="000000"/>
              </a:solidFill>
              <a:latin typeface="华文仿宋" panose="02010600040101010101" pitchFamily="2" charset="-122"/>
              <a:ea typeface="华文仿宋" panose="02010600040101010101" pitchFamily="2" charset="-122"/>
            </a:endParaRPr>
          </a:p>
        </p:txBody>
      </p:sp>
      <p:sp>
        <p:nvSpPr>
          <p:cNvPr id="257029" name="Text Box 5"/>
          <p:cNvSpPr txBox="1">
            <a:spLocks noChangeArrowheads="1"/>
          </p:cNvSpPr>
          <p:nvPr/>
        </p:nvSpPr>
        <p:spPr bwMode="auto">
          <a:xfrm>
            <a:off x="757238" y="2657475"/>
            <a:ext cx="798487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zh-CN" altLang="en-US" sz="4000" b="1" dirty="0">
                <a:solidFill>
                  <a:srgbClr val="0000FF"/>
                </a:solidFill>
                <a:latin typeface="华文仿宋" panose="02010600040101010101" pitchFamily="2" charset="-122"/>
                <a:ea typeface="华文仿宋" panose="02010600040101010101" pitchFamily="2" charset="-122"/>
              </a:rPr>
              <a:t>广义表 </a:t>
            </a:r>
            <a:r>
              <a:rPr lang="en-US" altLang="zh-CN" sz="4000" b="1" dirty="0">
                <a:solidFill>
                  <a:srgbClr val="0000FF"/>
                </a:solidFill>
                <a:latin typeface="华文仿宋" panose="02010600040101010101" pitchFamily="2" charset="-122"/>
                <a:ea typeface="华文仿宋" panose="02010600040101010101" pitchFamily="2" charset="-122"/>
              </a:rPr>
              <a:t>= </a:t>
            </a:r>
          </a:p>
          <a:p>
            <a:pPr algn="l" eaLnBrk="1" hangingPunct="1">
              <a:lnSpc>
                <a:spcPct val="125000"/>
              </a:lnSpc>
            </a:pPr>
            <a:r>
              <a:rPr lang="en-US" altLang="zh-CN" sz="4000" b="1" dirty="0">
                <a:solidFill>
                  <a:srgbClr val="0000FF"/>
                </a:solidFill>
                <a:latin typeface="华文仿宋" panose="02010600040101010101" pitchFamily="2" charset="-122"/>
                <a:ea typeface="华文仿宋" panose="02010600040101010101" pitchFamily="2" charset="-122"/>
              </a:rPr>
              <a:t>    </a:t>
            </a:r>
            <a:r>
              <a:rPr lang="zh-CN" altLang="en-US" sz="4000" b="1" dirty="0">
                <a:solidFill>
                  <a:srgbClr val="0000FF"/>
                </a:solidFill>
                <a:latin typeface="华文仿宋" panose="02010600040101010101" pitchFamily="2" charset="-122"/>
                <a:ea typeface="华文仿宋" panose="02010600040101010101" pitchFamily="2" charset="-122"/>
              </a:rPr>
              <a:t>子表</a:t>
            </a:r>
            <a:r>
              <a:rPr lang="en-US" altLang="zh-CN" sz="4000" b="1" dirty="0">
                <a:solidFill>
                  <a:srgbClr val="0000FF"/>
                </a:solidFill>
                <a:latin typeface="华文仿宋" panose="02010600040101010101" pitchFamily="2" charset="-122"/>
                <a:ea typeface="华文仿宋" panose="02010600040101010101" pitchFamily="2" charset="-122"/>
              </a:rPr>
              <a:t>1 + </a:t>
            </a:r>
            <a:r>
              <a:rPr lang="zh-CN" altLang="en-US" sz="4000" b="1" dirty="0">
                <a:solidFill>
                  <a:srgbClr val="0000FF"/>
                </a:solidFill>
                <a:latin typeface="华文仿宋" panose="02010600040101010101" pitchFamily="2" charset="-122"/>
                <a:ea typeface="华文仿宋" panose="02010600040101010101" pitchFamily="2" charset="-122"/>
              </a:rPr>
              <a:t>子表</a:t>
            </a:r>
            <a:r>
              <a:rPr lang="en-US" altLang="zh-CN" sz="4000" b="1" dirty="0">
                <a:solidFill>
                  <a:srgbClr val="0000FF"/>
                </a:solidFill>
                <a:latin typeface="华文仿宋" panose="02010600040101010101" pitchFamily="2" charset="-122"/>
                <a:ea typeface="华文仿宋" panose="02010600040101010101" pitchFamily="2" charset="-122"/>
              </a:rPr>
              <a:t>2 +  ··· + </a:t>
            </a:r>
            <a:r>
              <a:rPr lang="zh-CN" altLang="en-US" sz="4000" b="1" dirty="0">
                <a:solidFill>
                  <a:srgbClr val="0000FF"/>
                </a:solidFill>
                <a:latin typeface="华文仿宋" panose="02010600040101010101" pitchFamily="2" charset="-122"/>
                <a:ea typeface="华文仿宋" panose="02010600040101010101" pitchFamily="2" charset="-122"/>
              </a:rPr>
              <a:t>子表</a:t>
            </a:r>
            <a:r>
              <a:rPr lang="en-US" altLang="zh-CN" sz="4000" b="1" dirty="0">
                <a:solidFill>
                  <a:srgbClr val="0000FF"/>
                </a:solidFill>
                <a:latin typeface="华文仿宋" panose="02010600040101010101" pitchFamily="2" charset="-122"/>
                <a:ea typeface="华文仿宋" panose="02010600040101010101" pitchFamily="2" charset="-122"/>
              </a:rPr>
              <a:t>n</a:t>
            </a:r>
          </a:p>
        </p:txBody>
      </p:sp>
      <p:sp>
        <p:nvSpPr>
          <p:cNvPr id="257030" name="Text Box 6"/>
          <p:cNvSpPr txBox="1">
            <a:spLocks noChangeArrowheads="1"/>
          </p:cNvSpPr>
          <p:nvPr/>
        </p:nvSpPr>
        <p:spPr bwMode="auto">
          <a:xfrm>
            <a:off x="508000" y="4333875"/>
            <a:ext cx="8388350" cy="83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en-US" altLang="zh-CN" sz="4000" b="1" dirty="0">
                <a:solidFill>
                  <a:srgbClr val="64008C"/>
                </a:solidFill>
                <a:latin typeface="华文仿宋" panose="02010600040101010101" pitchFamily="2" charset="-122"/>
                <a:ea typeface="华文仿宋" panose="02010600040101010101" pitchFamily="2" charset="-122"/>
              </a:rPr>
              <a:t>   </a:t>
            </a:r>
            <a:r>
              <a:rPr lang="zh-CN" altLang="en-US" sz="4000" b="1" dirty="0">
                <a:solidFill>
                  <a:srgbClr val="64008C"/>
                </a:solidFill>
                <a:latin typeface="华文仿宋" panose="02010600040101010101" pitchFamily="2" charset="-122"/>
                <a:ea typeface="华文仿宋" panose="02010600040101010101" pitchFamily="2" charset="-122"/>
              </a:rPr>
              <a:t>因此常利用分治法求解之</a:t>
            </a:r>
            <a:r>
              <a:rPr lang="zh-CN" altLang="en-US" sz="4000" b="1" dirty="0" smtClean="0">
                <a:solidFill>
                  <a:srgbClr val="64008C"/>
                </a:solidFill>
                <a:latin typeface="华文仿宋" panose="02010600040101010101" pitchFamily="2" charset="-122"/>
                <a:ea typeface="华文仿宋" panose="02010600040101010101" pitchFamily="2" charset="-122"/>
              </a:rPr>
              <a:t>。</a:t>
            </a:r>
            <a:endParaRPr lang="zh-CN" altLang="en-US" sz="4000" b="1" dirty="0">
              <a:solidFill>
                <a:srgbClr val="64008C"/>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93131580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strips(downRight)">
                                      <p:cBhvr>
                                        <p:cTn id="7" dur="500"/>
                                        <p:tgtEl>
                                          <p:spTgt spid="25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7027"/>
                                        </p:tgtEl>
                                        <p:attrNameLst>
                                          <p:attrName>style.visibility</p:attrName>
                                        </p:attrNameLst>
                                      </p:cBhvr>
                                      <p:to>
                                        <p:strVal val="visible"/>
                                      </p:to>
                                    </p:set>
                                    <p:animEffect transition="in" filter="strips(downRight)">
                                      <p:cBhvr>
                                        <p:cTn id="12" dur="500"/>
                                        <p:tgtEl>
                                          <p:spTgt spid="257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7028"/>
                                        </p:tgtEl>
                                        <p:attrNameLst>
                                          <p:attrName>style.visibility</p:attrName>
                                        </p:attrNameLst>
                                      </p:cBhvr>
                                      <p:to>
                                        <p:strVal val="visible"/>
                                      </p:to>
                                    </p:set>
                                    <p:animEffect transition="in" filter="strips(downRight)">
                                      <p:cBhvr>
                                        <p:cTn id="17" dur="500"/>
                                        <p:tgtEl>
                                          <p:spTgt spid="257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7029"/>
                                        </p:tgtEl>
                                        <p:attrNameLst>
                                          <p:attrName>style.visibility</p:attrName>
                                        </p:attrNameLst>
                                      </p:cBhvr>
                                      <p:to>
                                        <p:strVal val="visible"/>
                                      </p:to>
                                    </p:set>
                                    <p:animEffect transition="in" filter="strips(downRight)">
                                      <p:cBhvr>
                                        <p:cTn id="22" dur="500"/>
                                        <p:tgtEl>
                                          <p:spTgt spid="257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57030"/>
                                        </p:tgtEl>
                                        <p:attrNameLst>
                                          <p:attrName>style.visibility</p:attrName>
                                        </p:attrNameLst>
                                      </p:cBhvr>
                                      <p:to>
                                        <p:strVal val="visible"/>
                                      </p:to>
                                    </p:set>
                                    <p:animEffect transition="in" filter="strips(downRight)">
                                      <p:cBhvr>
                                        <p:cTn id="27" dur="500"/>
                                        <p:tgtEl>
                                          <p:spTgt spid="257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utoUpdateAnimBg="0"/>
      <p:bldP spid="257027" grpId="0" autoUpdateAnimBg="0"/>
      <p:bldP spid="257028" grpId="0" autoUpdateAnimBg="0"/>
      <p:bldP spid="257029" grpId="0" autoUpdateAnimBg="0"/>
      <p:bldP spid="25703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323850" y="217386"/>
            <a:ext cx="5540299"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广义表的头尾链表存储表示：</a:t>
            </a:r>
          </a:p>
        </p:txBody>
      </p:sp>
      <p:sp>
        <p:nvSpPr>
          <p:cNvPr id="258051" name="Text Box 3"/>
          <p:cNvSpPr txBox="1">
            <a:spLocks noChangeArrowheads="1"/>
          </p:cNvSpPr>
          <p:nvPr/>
        </p:nvSpPr>
        <p:spPr bwMode="auto">
          <a:xfrm>
            <a:off x="727504" y="1055876"/>
            <a:ext cx="7167347"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10000"/>
              </a:spcBef>
            </a:pPr>
            <a:r>
              <a:rPr lang="en-US" altLang="zh-CN" sz="2800" b="1" dirty="0" err="1">
                <a:latin typeface="华文仿宋" panose="02010600040101010101" pitchFamily="2" charset="-122"/>
                <a:ea typeface="华文仿宋" panose="02010600040101010101" pitchFamily="2" charset="-122"/>
              </a:rPr>
              <a:t>typedef</a:t>
            </a:r>
            <a:r>
              <a:rPr lang="en-US" altLang="zh-CN" sz="2800" dirty="0">
                <a:latin typeface="华文仿宋" panose="02010600040101010101" pitchFamily="2" charset="-122"/>
                <a:ea typeface="华文仿宋" panose="02010600040101010101" pitchFamily="2" charset="-122"/>
              </a:rPr>
              <a:t> </a:t>
            </a:r>
            <a:r>
              <a:rPr lang="en-US" altLang="zh-CN" sz="2800" dirty="0" err="1">
                <a:solidFill>
                  <a:srgbClr val="990033"/>
                </a:solidFill>
                <a:latin typeface="华文仿宋" panose="02010600040101010101" pitchFamily="2" charset="-122"/>
                <a:ea typeface="华文仿宋" panose="02010600040101010101" pitchFamily="2" charset="-122"/>
              </a:rPr>
              <a:t>enum</a:t>
            </a:r>
            <a:r>
              <a:rPr lang="en-US" altLang="zh-CN" sz="2800" dirty="0">
                <a:solidFill>
                  <a:srgbClr val="990033"/>
                </a:solidFill>
                <a:latin typeface="华文仿宋" panose="02010600040101010101" pitchFamily="2" charset="-122"/>
                <a:ea typeface="华文仿宋" panose="02010600040101010101" pitchFamily="2" charset="-122"/>
              </a:rPr>
              <a:t> {ATOM, LIST} </a:t>
            </a:r>
            <a:r>
              <a:rPr lang="en-US" altLang="zh-CN" sz="2800" dirty="0" err="1">
                <a:latin typeface="华文仿宋" panose="02010600040101010101" pitchFamily="2" charset="-122"/>
                <a:ea typeface="华文仿宋" panose="02010600040101010101" pitchFamily="2" charset="-122"/>
              </a:rPr>
              <a:t>ElemTag</a:t>
            </a:r>
            <a:r>
              <a:rPr lang="en-US" altLang="zh-CN" sz="2800" dirty="0">
                <a:solidFill>
                  <a:srgbClr val="990033"/>
                </a:solidFill>
                <a:latin typeface="华文仿宋" panose="02010600040101010101" pitchFamily="2" charset="-122"/>
                <a:ea typeface="华文仿宋" panose="02010600040101010101" pitchFamily="2" charset="-122"/>
              </a:rPr>
              <a:t>;</a:t>
            </a:r>
          </a:p>
          <a:p>
            <a:pPr algn="l" eaLnBrk="1" hangingPunct="1">
              <a:spcBef>
                <a:spcPct val="10000"/>
              </a:spcBef>
            </a:pPr>
            <a:r>
              <a:rPr lang="en-US" altLang="zh-CN" sz="3200" dirty="0">
                <a:solidFill>
                  <a:srgbClr val="990033"/>
                </a:solidFill>
                <a:latin typeface="华文仿宋" panose="02010600040101010101" pitchFamily="2" charset="-122"/>
                <a:ea typeface="华文仿宋" panose="02010600040101010101" pitchFamily="2" charset="-122"/>
              </a:rPr>
              <a:t>                        </a:t>
            </a:r>
            <a:r>
              <a:rPr lang="en-US" altLang="zh-CN" b="1" dirty="0">
                <a:solidFill>
                  <a:srgbClr val="004A00"/>
                </a:solidFill>
                <a:latin typeface="华文仿宋" panose="02010600040101010101" pitchFamily="2" charset="-122"/>
                <a:ea typeface="华文仿宋" panose="02010600040101010101" pitchFamily="2" charset="-122"/>
              </a:rPr>
              <a:t>// ATOM==0:</a:t>
            </a:r>
            <a:r>
              <a:rPr lang="zh-CN" altLang="en-US" b="1" dirty="0">
                <a:solidFill>
                  <a:srgbClr val="004A00"/>
                </a:solidFill>
                <a:latin typeface="华文仿宋" panose="02010600040101010101" pitchFamily="2" charset="-122"/>
                <a:ea typeface="华文仿宋" panose="02010600040101010101" pitchFamily="2" charset="-122"/>
              </a:rPr>
              <a:t>原子</a:t>
            </a:r>
            <a:r>
              <a:rPr lang="en-US" altLang="zh-CN" b="1" dirty="0">
                <a:solidFill>
                  <a:srgbClr val="004A00"/>
                </a:solidFill>
                <a:latin typeface="华文仿宋" panose="02010600040101010101" pitchFamily="2" charset="-122"/>
                <a:ea typeface="华文仿宋" panose="02010600040101010101" pitchFamily="2" charset="-122"/>
              </a:rPr>
              <a:t>, LIST==1:</a:t>
            </a:r>
            <a:r>
              <a:rPr lang="zh-CN" altLang="en-US" b="1" dirty="0">
                <a:solidFill>
                  <a:srgbClr val="004A00"/>
                </a:solidFill>
                <a:latin typeface="华文仿宋" panose="02010600040101010101" pitchFamily="2" charset="-122"/>
                <a:ea typeface="华文仿宋" panose="02010600040101010101" pitchFamily="2" charset="-122"/>
              </a:rPr>
              <a:t>子表</a:t>
            </a:r>
          </a:p>
          <a:p>
            <a:pPr algn="l" eaLnBrk="1" hangingPunct="1">
              <a:spcBef>
                <a:spcPct val="30000"/>
              </a:spcBef>
            </a:pPr>
            <a:r>
              <a:rPr lang="en-US" altLang="zh-CN" sz="2800" b="1" dirty="0" err="1">
                <a:latin typeface="华文仿宋" panose="02010600040101010101" pitchFamily="2" charset="-122"/>
                <a:ea typeface="华文仿宋" panose="02010600040101010101" pitchFamily="2" charset="-122"/>
              </a:rPr>
              <a:t>typedef</a:t>
            </a:r>
            <a:r>
              <a:rPr lang="en-US" altLang="zh-CN" sz="2800" b="1"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struct</a:t>
            </a:r>
            <a:r>
              <a:rPr lang="en-US" altLang="zh-CN" sz="2800" dirty="0">
                <a:solidFill>
                  <a:srgbClr val="990033"/>
                </a:solidFill>
                <a:latin typeface="华文仿宋" panose="02010600040101010101" pitchFamily="2" charset="-122"/>
                <a:ea typeface="华文仿宋" panose="02010600040101010101" pitchFamily="2" charset="-122"/>
              </a:rPr>
              <a:t> </a:t>
            </a:r>
            <a:r>
              <a:rPr lang="en-US" altLang="zh-CN" sz="2800" dirty="0" err="1">
                <a:solidFill>
                  <a:srgbClr val="000000"/>
                </a:solidFill>
                <a:latin typeface="华文仿宋" panose="02010600040101010101" pitchFamily="2" charset="-122"/>
                <a:ea typeface="华文仿宋" panose="02010600040101010101" pitchFamily="2" charset="-122"/>
              </a:rPr>
              <a:t>GLNode</a:t>
            </a:r>
            <a:r>
              <a:rPr lang="en-US" altLang="zh-CN" sz="2800" dirty="0">
                <a:solidFill>
                  <a:srgbClr val="000000"/>
                </a:solidFill>
                <a:latin typeface="华文仿宋" panose="02010600040101010101" pitchFamily="2" charset="-122"/>
                <a:ea typeface="华文仿宋" panose="02010600040101010101" pitchFamily="2" charset="-122"/>
              </a:rPr>
              <a:t> </a:t>
            </a:r>
            <a:r>
              <a:rPr lang="en-US" altLang="zh-CN" sz="2800" b="1" dirty="0">
                <a:solidFill>
                  <a:srgbClr val="000000"/>
                </a:solidFill>
                <a:latin typeface="华文仿宋" panose="02010600040101010101" pitchFamily="2" charset="-122"/>
                <a:ea typeface="华文仿宋" panose="02010600040101010101" pitchFamily="2" charset="-122"/>
              </a:rPr>
              <a:t>{</a:t>
            </a:r>
            <a:endParaRPr lang="en-US" altLang="zh-CN" sz="2800" dirty="0">
              <a:solidFill>
                <a:srgbClr val="000000"/>
              </a:solidFill>
              <a:latin typeface="华文仿宋" panose="02010600040101010101" pitchFamily="2" charset="-122"/>
              <a:ea typeface="华文仿宋" panose="02010600040101010101" pitchFamily="2" charset="-122"/>
            </a:endParaRPr>
          </a:p>
          <a:p>
            <a:pPr algn="l" eaLnBrk="1" hangingPunct="1">
              <a:spcBef>
                <a:spcPct val="10000"/>
              </a:spcBef>
            </a:pPr>
            <a:r>
              <a:rPr lang="en-US" altLang="zh-CN" sz="2800" dirty="0">
                <a:solidFill>
                  <a:srgbClr val="990033"/>
                </a:solidFill>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ElemTag</a:t>
            </a:r>
            <a:r>
              <a:rPr lang="en-US" altLang="zh-CN" sz="2800" dirty="0">
                <a:solidFill>
                  <a:srgbClr val="990033"/>
                </a:solidFill>
                <a:latin typeface="华文仿宋" panose="02010600040101010101" pitchFamily="2" charset="-122"/>
                <a:ea typeface="华文仿宋" panose="02010600040101010101" pitchFamily="2" charset="-122"/>
              </a:rPr>
              <a:t>  tag;</a:t>
            </a:r>
            <a:r>
              <a:rPr lang="en-US" altLang="zh-CN" sz="3200" dirty="0">
                <a:solidFill>
                  <a:srgbClr val="990033"/>
                </a:solidFill>
                <a:latin typeface="华文仿宋" panose="02010600040101010101" pitchFamily="2" charset="-122"/>
                <a:ea typeface="华文仿宋" panose="02010600040101010101" pitchFamily="2" charset="-122"/>
              </a:rPr>
              <a:t>   </a:t>
            </a:r>
            <a:r>
              <a:rPr lang="en-US" altLang="zh-CN" b="1" dirty="0">
                <a:solidFill>
                  <a:srgbClr val="004A00"/>
                </a:solidFill>
                <a:latin typeface="华文仿宋" panose="02010600040101010101" pitchFamily="2" charset="-122"/>
                <a:ea typeface="华文仿宋" panose="02010600040101010101" pitchFamily="2" charset="-122"/>
              </a:rPr>
              <a:t>// </a:t>
            </a:r>
            <a:r>
              <a:rPr lang="zh-CN" altLang="en-US" b="1" dirty="0">
                <a:solidFill>
                  <a:srgbClr val="004A00"/>
                </a:solidFill>
                <a:latin typeface="华文仿宋" panose="02010600040101010101" pitchFamily="2" charset="-122"/>
                <a:ea typeface="华文仿宋" panose="02010600040101010101" pitchFamily="2" charset="-122"/>
              </a:rPr>
              <a:t>标志域</a:t>
            </a:r>
          </a:p>
          <a:p>
            <a:pPr algn="l" eaLnBrk="1" hangingPunct="1">
              <a:spcBef>
                <a:spcPct val="10000"/>
              </a:spcBef>
            </a:pPr>
            <a:r>
              <a:rPr lang="zh-CN" altLang="en-US" sz="3200" dirty="0">
                <a:solidFill>
                  <a:srgbClr val="990033"/>
                </a:solidFill>
                <a:latin typeface="华文仿宋" panose="02010600040101010101" pitchFamily="2" charset="-122"/>
                <a:ea typeface="华文仿宋" panose="02010600040101010101" pitchFamily="2" charset="-122"/>
              </a:rPr>
              <a:t>   </a:t>
            </a:r>
            <a:r>
              <a:rPr lang="en-US" altLang="zh-CN" sz="2800" b="1" dirty="0">
                <a:solidFill>
                  <a:srgbClr val="FF0000"/>
                </a:solidFill>
                <a:latin typeface="华文仿宋" panose="02010600040101010101" pitchFamily="2" charset="-122"/>
                <a:ea typeface="华文仿宋" panose="02010600040101010101" pitchFamily="2" charset="-122"/>
              </a:rPr>
              <a:t>union{</a:t>
            </a:r>
            <a:endParaRPr lang="en-US" altLang="zh-CN" sz="2800" dirty="0">
              <a:solidFill>
                <a:srgbClr val="FF0000"/>
              </a:solidFill>
              <a:latin typeface="华文仿宋" panose="02010600040101010101" pitchFamily="2" charset="-122"/>
              <a:ea typeface="华文仿宋" panose="02010600040101010101" pitchFamily="2" charset="-122"/>
            </a:endParaRPr>
          </a:p>
          <a:p>
            <a:pPr algn="l" eaLnBrk="1" hangingPunct="1">
              <a:spcBef>
                <a:spcPct val="10000"/>
              </a:spcBef>
            </a:pPr>
            <a:r>
              <a:rPr lang="en-US" altLang="zh-CN" sz="2800" dirty="0">
                <a:solidFill>
                  <a:srgbClr val="990033"/>
                </a:solidFill>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AtomType</a:t>
            </a:r>
            <a:r>
              <a:rPr lang="en-US" altLang="zh-CN" sz="2800" dirty="0">
                <a:latin typeface="华文仿宋" panose="02010600040101010101" pitchFamily="2" charset="-122"/>
                <a:ea typeface="华文仿宋" panose="02010600040101010101" pitchFamily="2" charset="-122"/>
              </a:rPr>
              <a:t> </a:t>
            </a:r>
            <a:r>
              <a:rPr lang="en-US" altLang="zh-CN" sz="2800" dirty="0">
                <a:solidFill>
                  <a:srgbClr val="990033"/>
                </a:solidFill>
                <a:latin typeface="华文仿宋" panose="02010600040101010101" pitchFamily="2" charset="-122"/>
                <a:ea typeface="华文仿宋" panose="02010600040101010101" pitchFamily="2" charset="-122"/>
              </a:rPr>
              <a:t> atom;</a:t>
            </a:r>
            <a:r>
              <a:rPr lang="en-US" altLang="zh-CN" sz="3200" dirty="0">
                <a:solidFill>
                  <a:srgbClr val="990033"/>
                </a:solidFill>
                <a:latin typeface="华文仿宋" panose="02010600040101010101" pitchFamily="2" charset="-122"/>
                <a:ea typeface="华文仿宋" panose="02010600040101010101" pitchFamily="2" charset="-122"/>
              </a:rPr>
              <a:t>      </a:t>
            </a:r>
            <a:r>
              <a:rPr lang="en-US" altLang="zh-CN" b="1" dirty="0">
                <a:solidFill>
                  <a:srgbClr val="004A00"/>
                </a:solidFill>
                <a:latin typeface="华文仿宋" panose="02010600040101010101" pitchFamily="2" charset="-122"/>
                <a:ea typeface="华文仿宋" panose="02010600040101010101" pitchFamily="2" charset="-122"/>
              </a:rPr>
              <a:t>// </a:t>
            </a:r>
            <a:r>
              <a:rPr lang="zh-CN" altLang="en-US" b="1" dirty="0">
                <a:solidFill>
                  <a:srgbClr val="004A00"/>
                </a:solidFill>
                <a:latin typeface="华文仿宋" panose="02010600040101010101" pitchFamily="2" charset="-122"/>
                <a:ea typeface="华文仿宋" panose="02010600040101010101" pitchFamily="2" charset="-122"/>
              </a:rPr>
              <a:t>原子结点的数据域</a:t>
            </a:r>
          </a:p>
          <a:p>
            <a:pPr algn="l" eaLnBrk="1" hangingPunct="1">
              <a:spcBef>
                <a:spcPct val="10000"/>
              </a:spcBef>
            </a:pPr>
            <a:r>
              <a:rPr lang="zh-CN" altLang="en-US" sz="3200" dirty="0" smtClean="0">
                <a:solidFill>
                  <a:srgbClr val="990033"/>
                </a:solidFill>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struct</a:t>
            </a:r>
            <a:r>
              <a:rPr lang="en-US" altLang="zh-CN" sz="2800" dirty="0" smtClean="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struct</a:t>
            </a:r>
            <a:r>
              <a:rPr lang="en-US" altLang="zh-CN" sz="2800" dirty="0" smtClean="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GLNode</a:t>
            </a:r>
            <a:r>
              <a:rPr lang="en-US" altLang="zh-CN" sz="2800" dirty="0">
                <a:latin typeface="华文仿宋" panose="02010600040101010101" pitchFamily="2" charset="-122"/>
                <a:ea typeface="华文仿宋" panose="02010600040101010101" pitchFamily="2" charset="-122"/>
              </a:rPr>
              <a:t> *</a:t>
            </a:r>
            <a:r>
              <a:rPr lang="en-US" altLang="zh-CN" sz="2800" dirty="0" err="1" smtClean="0">
                <a:latin typeface="华文仿宋" panose="02010600040101010101" pitchFamily="2" charset="-122"/>
                <a:ea typeface="华文仿宋" panose="02010600040101010101" pitchFamily="2" charset="-122"/>
              </a:rPr>
              <a:t>hp</a:t>
            </a:r>
            <a:r>
              <a:rPr lang="en-US" altLang="zh-CN" sz="2800" dirty="0" smtClean="0">
                <a:latin typeface="华文仿宋" panose="02010600040101010101" pitchFamily="2" charset="-122"/>
                <a:ea typeface="华文仿宋" panose="02010600040101010101" pitchFamily="2" charset="-122"/>
              </a:rPr>
              <a:t>, *</a:t>
            </a:r>
            <a:r>
              <a:rPr lang="en-US" altLang="zh-CN" sz="2800" dirty="0" err="1" smtClean="0">
                <a:latin typeface="华文仿宋" panose="02010600040101010101" pitchFamily="2" charset="-122"/>
                <a:ea typeface="华文仿宋" panose="02010600040101010101" pitchFamily="2" charset="-122"/>
              </a:rPr>
              <a:t>tp</a:t>
            </a:r>
            <a:r>
              <a:rPr lang="en-US" altLang="zh-CN" sz="2800" dirty="0" smtClean="0">
                <a:latin typeface="华文仿宋" panose="02010600040101010101" pitchFamily="2" charset="-122"/>
                <a:ea typeface="华文仿宋" panose="02010600040101010101" pitchFamily="2" charset="-122"/>
              </a:rPr>
              <a:t>;}</a:t>
            </a:r>
            <a:r>
              <a:rPr lang="en-US" altLang="zh-CN" sz="2800" dirty="0" smtClean="0">
                <a:solidFill>
                  <a:srgbClr val="990033"/>
                </a:solidFill>
                <a:latin typeface="华文仿宋" panose="02010600040101010101" pitchFamily="2" charset="-122"/>
                <a:ea typeface="华文仿宋" panose="02010600040101010101" pitchFamily="2" charset="-122"/>
              </a:rPr>
              <a:t> </a:t>
            </a:r>
            <a:r>
              <a:rPr lang="en-US" altLang="zh-CN" sz="2800" dirty="0" err="1">
                <a:solidFill>
                  <a:srgbClr val="990033"/>
                </a:solidFill>
                <a:latin typeface="华文仿宋" panose="02010600040101010101" pitchFamily="2" charset="-122"/>
                <a:ea typeface="华文仿宋" panose="02010600040101010101" pitchFamily="2" charset="-122"/>
              </a:rPr>
              <a:t>ptr</a:t>
            </a:r>
            <a:r>
              <a:rPr lang="en-US" altLang="zh-CN" sz="2800" dirty="0">
                <a:solidFill>
                  <a:srgbClr val="990033"/>
                </a:solidFill>
                <a:latin typeface="华文仿宋" panose="02010600040101010101" pitchFamily="2" charset="-122"/>
                <a:ea typeface="华文仿宋" panose="02010600040101010101" pitchFamily="2" charset="-122"/>
              </a:rPr>
              <a:t>;</a:t>
            </a:r>
          </a:p>
          <a:p>
            <a:pPr algn="l" eaLnBrk="1" hangingPunct="1">
              <a:spcBef>
                <a:spcPct val="10000"/>
              </a:spcBef>
            </a:pPr>
            <a:r>
              <a:rPr lang="en-US" altLang="zh-CN" sz="2800" dirty="0">
                <a:solidFill>
                  <a:srgbClr val="990033"/>
                </a:solidFill>
                <a:latin typeface="华文仿宋" panose="02010600040101010101" pitchFamily="2" charset="-122"/>
                <a:ea typeface="华文仿宋" panose="02010600040101010101" pitchFamily="2" charset="-122"/>
              </a:rPr>
              <a:t>   </a:t>
            </a:r>
            <a:r>
              <a:rPr lang="en-US" altLang="zh-CN" sz="2800" b="1" dirty="0">
                <a:solidFill>
                  <a:srgbClr val="FF0000"/>
                </a:solidFill>
                <a:latin typeface="华文仿宋" panose="02010600040101010101" pitchFamily="2" charset="-122"/>
                <a:ea typeface="华文仿宋" panose="02010600040101010101" pitchFamily="2" charset="-122"/>
              </a:rPr>
              <a:t>}</a:t>
            </a:r>
            <a:r>
              <a:rPr lang="en-US" altLang="zh-CN" sz="2800" dirty="0">
                <a:solidFill>
                  <a:srgbClr val="FF0000"/>
                </a:solidFill>
                <a:latin typeface="华文仿宋" panose="02010600040101010101" pitchFamily="2" charset="-122"/>
                <a:ea typeface="华文仿宋" panose="02010600040101010101" pitchFamily="2" charset="-122"/>
              </a:rPr>
              <a:t>;</a:t>
            </a:r>
          </a:p>
          <a:p>
            <a:pPr algn="l" eaLnBrk="1" hangingPunct="1">
              <a:spcBef>
                <a:spcPct val="10000"/>
              </a:spcBef>
            </a:pPr>
            <a:r>
              <a:rPr lang="en-US" altLang="zh-CN" sz="2800" b="1" dirty="0">
                <a:solidFill>
                  <a:srgbClr val="000000"/>
                </a:solidFill>
                <a:latin typeface="华文仿宋" panose="02010600040101010101" pitchFamily="2" charset="-122"/>
                <a:ea typeface="华文仿宋" panose="02010600040101010101" pitchFamily="2" charset="-122"/>
              </a:rPr>
              <a:t>}</a:t>
            </a:r>
            <a:r>
              <a:rPr lang="en-US" altLang="zh-CN" sz="2800" dirty="0">
                <a:solidFill>
                  <a:srgbClr val="000000"/>
                </a:solidFill>
                <a:latin typeface="华文仿宋" panose="02010600040101010101" pitchFamily="2" charset="-122"/>
                <a:ea typeface="华文仿宋" panose="02010600040101010101" pitchFamily="2" charset="-122"/>
              </a:rPr>
              <a:t> *</a:t>
            </a:r>
            <a:r>
              <a:rPr lang="en-US" altLang="zh-CN" sz="2800" dirty="0" err="1">
                <a:solidFill>
                  <a:srgbClr val="000000"/>
                </a:solidFill>
                <a:latin typeface="华文仿宋" panose="02010600040101010101" pitchFamily="2" charset="-122"/>
                <a:ea typeface="华文仿宋" panose="02010600040101010101" pitchFamily="2" charset="-122"/>
              </a:rPr>
              <a:t>GList</a:t>
            </a:r>
            <a:endParaRPr lang="en-US" altLang="zh-CN" sz="2800" dirty="0">
              <a:solidFill>
                <a:srgbClr val="000000"/>
              </a:solidFill>
              <a:latin typeface="华文仿宋" panose="02010600040101010101" pitchFamily="2" charset="-122"/>
              <a:ea typeface="华文仿宋" panose="02010600040101010101" pitchFamily="2" charset="-122"/>
            </a:endParaRPr>
          </a:p>
        </p:txBody>
      </p:sp>
      <p:sp>
        <p:nvSpPr>
          <p:cNvPr id="258052" name="Text Box 4"/>
          <p:cNvSpPr txBox="1">
            <a:spLocks noChangeArrowheads="1"/>
          </p:cNvSpPr>
          <p:nvPr/>
        </p:nvSpPr>
        <p:spPr bwMode="auto">
          <a:xfrm>
            <a:off x="5467350" y="4981575"/>
            <a:ext cx="1122363" cy="588963"/>
          </a:xfrm>
          <a:prstGeom prst="rect">
            <a:avLst/>
          </a:prstGeom>
          <a:solidFill>
            <a:srgbClr val="FFFF99">
              <a:alpha val="50195"/>
            </a:srgbClr>
          </a:solidFill>
          <a:ln w="9525">
            <a:solidFill>
              <a:srgbClr val="990033"/>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990033"/>
                </a:solidFill>
                <a:latin typeface="华文仿宋" panose="02010600040101010101" pitchFamily="2" charset="-122"/>
                <a:ea typeface="华文仿宋" panose="02010600040101010101" pitchFamily="2" charset="-122"/>
              </a:rPr>
              <a:t>tag=1</a:t>
            </a:r>
            <a:endParaRPr lang="en-US" altLang="zh-CN" sz="3200" dirty="0">
              <a:latin typeface="华文仿宋" panose="02010600040101010101" pitchFamily="2" charset="-122"/>
              <a:ea typeface="华文仿宋" panose="02010600040101010101" pitchFamily="2" charset="-122"/>
            </a:endParaRPr>
          </a:p>
        </p:txBody>
      </p:sp>
      <p:sp>
        <p:nvSpPr>
          <p:cNvPr id="258053" name="Text Box 5"/>
          <p:cNvSpPr txBox="1">
            <a:spLocks noChangeArrowheads="1"/>
          </p:cNvSpPr>
          <p:nvPr/>
        </p:nvSpPr>
        <p:spPr bwMode="auto">
          <a:xfrm>
            <a:off x="6593591" y="4984533"/>
            <a:ext cx="1463675" cy="588962"/>
          </a:xfrm>
          <a:prstGeom prst="rect">
            <a:avLst/>
          </a:prstGeom>
          <a:solidFill>
            <a:srgbClr val="CCFFCC"/>
          </a:solidFill>
          <a:ln w="9525">
            <a:solidFill>
              <a:srgbClr val="990033"/>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dirty="0" smtClean="0">
                <a:solidFill>
                  <a:srgbClr val="006666"/>
                </a:solidFill>
                <a:latin typeface="华文仿宋" panose="02010600040101010101" pitchFamily="2" charset="-122"/>
                <a:ea typeface="华文仿宋" panose="02010600040101010101" pitchFamily="2" charset="-122"/>
              </a:rPr>
              <a:t> </a:t>
            </a:r>
            <a:r>
              <a:rPr lang="en-US" altLang="zh-CN" sz="3200" dirty="0" err="1" smtClean="0">
                <a:solidFill>
                  <a:srgbClr val="006666"/>
                </a:solidFill>
                <a:latin typeface="华文仿宋" panose="02010600040101010101" pitchFamily="2" charset="-122"/>
                <a:ea typeface="华文仿宋" panose="02010600040101010101" pitchFamily="2" charset="-122"/>
              </a:rPr>
              <a:t>hp</a:t>
            </a:r>
            <a:r>
              <a:rPr lang="en-US" altLang="zh-CN" sz="3200" dirty="0" smtClean="0">
                <a:latin typeface="华文仿宋" panose="02010600040101010101" pitchFamily="2" charset="-122"/>
                <a:ea typeface="华文仿宋" panose="02010600040101010101" pitchFamily="2" charset="-122"/>
              </a:rPr>
              <a:t>   </a:t>
            </a:r>
            <a:r>
              <a:rPr lang="en-US" altLang="zh-CN" sz="3200" dirty="0" err="1">
                <a:solidFill>
                  <a:srgbClr val="006666"/>
                </a:solidFill>
                <a:latin typeface="华文仿宋" panose="02010600040101010101" pitchFamily="2" charset="-122"/>
                <a:ea typeface="华文仿宋" panose="02010600040101010101" pitchFamily="2" charset="-122"/>
              </a:rPr>
              <a:t>tp</a:t>
            </a:r>
            <a:endParaRPr lang="en-US" altLang="zh-CN" sz="3200" dirty="0">
              <a:latin typeface="华文仿宋" panose="02010600040101010101" pitchFamily="2" charset="-122"/>
              <a:ea typeface="华文仿宋" panose="02010600040101010101" pitchFamily="2" charset="-122"/>
            </a:endParaRPr>
          </a:p>
        </p:txBody>
      </p:sp>
      <p:sp>
        <p:nvSpPr>
          <p:cNvPr id="258054" name="Line 6"/>
          <p:cNvSpPr>
            <a:spLocks noChangeShapeType="1"/>
          </p:cNvSpPr>
          <p:nvPr/>
        </p:nvSpPr>
        <p:spPr bwMode="auto">
          <a:xfrm>
            <a:off x="7372350" y="4962525"/>
            <a:ext cx="0" cy="609600"/>
          </a:xfrm>
          <a:prstGeom prst="line">
            <a:avLst/>
          </a:prstGeom>
          <a:noFill/>
          <a:ln w="9525">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258055" name="AutoShape 7"/>
          <p:cNvSpPr>
            <a:spLocks/>
          </p:cNvSpPr>
          <p:nvPr/>
        </p:nvSpPr>
        <p:spPr bwMode="auto">
          <a:xfrm rot="16221709" flipV="1">
            <a:off x="7257256" y="4999832"/>
            <a:ext cx="227013" cy="1371600"/>
          </a:xfrm>
          <a:prstGeom prst="leftBrace">
            <a:avLst>
              <a:gd name="adj1" fmla="val 50350"/>
              <a:gd name="adj2" fmla="val 47074"/>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258056" name="Text Box 8"/>
          <p:cNvSpPr txBox="1">
            <a:spLocks noChangeArrowheads="1"/>
          </p:cNvSpPr>
          <p:nvPr/>
        </p:nvSpPr>
        <p:spPr bwMode="auto">
          <a:xfrm>
            <a:off x="7034977" y="5610225"/>
            <a:ext cx="7088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err="1">
                <a:solidFill>
                  <a:srgbClr val="006666"/>
                </a:solidFill>
                <a:latin typeface="华文仿宋" panose="02010600040101010101" pitchFamily="2" charset="-122"/>
                <a:ea typeface="华文仿宋" panose="02010600040101010101" pitchFamily="2" charset="-122"/>
              </a:rPr>
              <a:t>ptr</a:t>
            </a:r>
            <a:endParaRPr lang="en-US" altLang="zh-CN" sz="3600" dirty="0">
              <a:latin typeface="华文仿宋" panose="02010600040101010101" pitchFamily="2" charset="-122"/>
              <a:ea typeface="华文仿宋" panose="02010600040101010101" pitchFamily="2" charset="-122"/>
            </a:endParaRPr>
          </a:p>
        </p:txBody>
      </p:sp>
      <p:sp>
        <p:nvSpPr>
          <p:cNvPr id="258057" name="Text Box 9"/>
          <p:cNvSpPr txBox="1">
            <a:spLocks noChangeArrowheads="1"/>
          </p:cNvSpPr>
          <p:nvPr/>
        </p:nvSpPr>
        <p:spPr bwMode="auto">
          <a:xfrm>
            <a:off x="4158193" y="5044577"/>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990033"/>
                </a:solidFill>
                <a:latin typeface="华文仿宋" panose="02010600040101010101" pitchFamily="2" charset="-122"/>
                <a:ea typeface="华文仿宋" panose="02010600040101010101" pitchFamily="2" charset="-122"/>
              </a:rPr>
              <a:t>表结点</a:t>
            </a:r>
            <a:endParaRPr lang="zh-CN" altLang="en-US" sz="28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5731869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8050"/>
                                        </p:tgtEl>
                                        <p:attrNameLst>
                                          <p:attrName>style.visibility</p:attrName>
                                        </p:attrNameLst>
                                      </p:cBhvr>
                                      <p:to>
                                        <p:strVal val="visible"/>
                                      </p:to>
                                    </p:set>
                                    <p:anim calcmode="lin" valueType="num">
                                      <p:cBhvr additive="base">
                                        <p:cTn id="7" dur="500" fill="hold"/>
                                        <p:tgtEl>
                                          <p:spTgt spid="258050"/>
                                        </p:tgtEl>
                                        <p:attrNameLst>
                                          <p:attrName>ppt_x</p:attrName>
                                        </p:attrNameLst>
                                      </p:cBhvr>
                                      <p:tavLst>
                                        <p:tav tm="0">
                                          <p:val>
                                            <p:strVal val="0-#ppt_w/2"/>
                                          </p:val>
                                        </p:tav>
                                        <p:tav tm="100000">
                                          <p:val>
                                            <p:strVal val="#ppt_x"/>
                                          </p:val>
                                        </p:tav>
                                      </p:tavLst>
                                    </p:anim>
                                    <p:anim calcmode="lin" valueType="num">
                                      <p:cBhvr additive="base">
                                        <p:cTn id="8" dur="500" fill="hold"/>
                                        <p:tgtEl>
                                          <p:spTgt spid="2580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258051"/>
                                        </p:tgtEl>
                                        <p:attrNameLst>
                                          <p:attrName>style.visibility</p:attrName>
                                        </p:attrNameLst>
                                      </p:cBhvr>
                                      <p:to>
                                        <p:strVal val="visible"/>
                                      </p:to>
                                    </p:set>
                                    <p:animEffect transition="in" filter="strips(upLeft)">
                                      <p:cBhvr>
                                        <p:cTn id="13" dur="500"/>
                                        <p:tgtEl>
                                          <p:spTgt spid="258051"/>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58057"/>
                                        </p:tgtEl>
                                        <p:attrNameLst>
                                          <p:attrName>style.visibility</p:attrName>
                                        </p:attrNameLst>
                                      </p:cBhvr>
                                      <p:to>
                                        <p:strVal val="visible"/>
                                      </p:to>
                                    </p:set>
                                    <p:animEffect transition="in" filter="wipe(left)">
                                      <p:cBhvr>
                                        <p:cTn id="17" dur="500"/>
                                        <p:tgtEl>
                                          <p:spTgt spid="258057"/>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58052"/>
                                        </p:tgtEl>
                                        <p:attrNameLst>
                                          <p:attrName>style.visibility</p:attrName>
                                        </p:attrNameLst>
                                      </p:cBhvr>
                                      <p:to>
                                        <p:strVal val="visible"/>
                                      </p:to>
                                    </p:set>
                                    <p:animEffect transition="in" filter="wipe(left)">
                                      <p:cBhvr>
                                        <p:cTn id="21" dur="500"/>
                                        <p:tgtEl>
                                          <p:spTgt spid="258052"/>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58053"/>
                                        </p:tgtEl>
                                        <p:attrNameLst>
                                          <p:attrName>style.visibility</p:attrName>
                                        </p:attrNameLst>
                                      </p:cBhvr>
                                      <p:to>
                                        <p:strVal val="visible"/>
                                      </p:to>
                                    </p:set>
                                    <p:animEffect transition="in" filter="wipe(left)">
                                      <p:cBhvr>
                                        <p:cTn id="25" dur="500"/>
                                        <p:tgtEl>
                                          <p:spTgt spid="258053"/>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58055"/>
                                        </p:tgtEl>
                                        <p:attrNameLst>
                                          <p:attrName>style.visibility</p:attrName>
                                        </p:attrNameLst>
                                      </p:cBhvr>
                                      <p:to>
                                        <p:strVal val="visible"/>
                                      </p:to>
                                    </p:set>
                                    <p:animEffect transition="in" filter="wipe(left)">
                                      <p:cBhvr>
                                        <p:cTn id="29" dur="500"/>
                                        <p:tgtEl>
                                          <p:spTgt spid="258055"/>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58056"/>
                                        </p:tgtEl>
                                        <p:attrNameLst>
                                          <p:attrName>style.visibility</p:attrName>
                                        </p:attrNameLst>
                                      </p:cBhvr>
                                      <p:to>
                                        <p:strVal val="visible"/>
                                      </p:to>
                                    </p:set>
                                    <p:animEffect transition="in" filter="wipe(left)">
                                      <p:cBhvr>
                                        <p:cTn id="33" dur="500"/>
                                        <p:tgtEl>
                                          <p:spTgt spid="258056"/>
                                        </p:tgtEl>
                                      </p:cBhvr>
                                    </p:animEffect>
                                  </p:childTnLst>
                                </p:cTn>
                              </p:par>
                            </p:childTnLst>
                          </p:cTn>
                        </p:par>
                        <p:par>
                          <p:cTn id="34" fill="hold" nodeType="afterGroup">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258054"/>
                                        </p:tgtEl>
                                        <p:attrNameLst>
                                          <p:attrName>style.visibility</p:attrName>
                                        </p:attrNameLst>
                                      </p:cBhvr>
                                      <p:to>
                                        <p:strVal val="visible"/>
                                      </p:to>
                                    </p:set>
                                    <p:animEffect transition="in" filter="wipe(up)">
                                      <p:cBhvr>
                                        <p:cTn id="37" dur="500"/>
                                        <p:tgtEl>
                                          <p:spTgt spid="258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utoUpdateAnimBg="0"/>
      <p:bldP spid="258051" grpId="0" autoUpdateAnimBg="0"/>
      <p:bldP spid="258052" grpId="0" animBg="1" autoUpdateAnimBg="0"/>
      <p:bldP spid="258053" grpId="0" animBg="1" autoUpdateAnimBg="0"/>
      <p:bldP spid="258054" grpId="0" animBg="1"/>
      <p:bldP spid="258055" grpId="0" animBg="1"/>
      <p:bldP spid="258056" grpId="0" autoUpdateAnimBg="0"/>
      <p:bldP spid="25805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972808" y="2649538"/>
            <a:ext cx="75520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dirty="0">
                <a:solidFill>
                  <a:srgbClr val="990033"/>
                </a:solidFill>
                <a:latin typeface="华文仿宋" panose="02010600040101010101" pitchFamily="2" charset="-122"/>
                <a:ea typeface="华文仿宋" panose="02010600040101010101" pitchFamily="2" charset="-122"/>
              </a:rPr>
              <a:t>广义表的深度</a:t>
            </a:r>
            <a:r>
              <a:rPr lang="en-US" altLang="zh-CN" sz="3600" b="1" dirty="0">
                <a:solidFill>
                  <a:srgbClr val="990033"/>
                </a:solidFill>
                <a:latin typeface="华文仿宋" panose="02010600040101010101" pitchFamily="2" charset="-122"/>
                <a:ea typeface="华文仿宋" panose="02010600040101010101" pitchFamily="2" charset="-122"/>
              </a:rPr>
              <a:t>=Max {</a:t>
            </a:r>
            <a:r>
              <a:rPr lang="zh-CN" altLang="en-US" sz="3600" b="1" dirty="0">
                <a:solidFill>
                  <a:srgbClr val="990033"/>
                </a:solidFill>
                <a:latin typeface="华文仿宋" panose="02010600040101010101" pitchFamily="2" charset="-122"/>
                <a:ea typeface="华文仿宋" panose="02010600040101010101" pitchFamily="2" charset="-122"/>
              </a:rPr>
              <a:t>子表的深度</a:t>
            </a:r>
            <a:r>
              <a:rPr lang="en-US" altLang="zh-CN" sz="3600" b="1" dirty="0">
                <a:solidFill>
                  <a:srgbClr val="990033"/>
                </a:solidFill>
                <a:latin typeface="华文仿宋" panose="02010600040101010101" pitchFamily="2" charset="-122"/>
                <a:ea typeface="华文仿宋" panose="02010600040101010101" pitchFamily="2" charset="-122"/>
              </a:rPr>
              <a:t>} +1</a:t>
            </a:r>
            <a:endParaRPr lang="en-US" altLang="zh-CN" sz="3600" b="1" dirty="0">
              <a:solidFill>
                <a:srgbClr val="0066FF"/>
              </a:solidFill>
              <a:latin typeface="华文仿宋" panose="02010600040101010101" pitchFamily="2" charset="-122"/>
              <a:ea typeface="华文仿宋" panose="02010600040101010101" pitchFamily="2" charset="-122"/>
            </a:endParaRPr>
          </a:p>
        </p:txBody>
      </p:sp>
      <p:sp>
        <p:nvSpPr>
          <p:cNvPr id="260099" name="Text Box 3"/>
          <p:cNvSpPr txBox="1">
            <a:spLocks noChangeArrowheads="1"/>
          </p:cNvSpPr>
          <p:nvPr/>
        </p:nvSpPr>
        <p:spPr bwMode="auto">
          <a:xfrm>
            <a:off x="304800" y="228600"/>
            <a:ext cx="4083169"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例一 求广义表的深度</a:t>
            </a:r>
          </a:p>
        </p:txBody>
      </p:sp>
      <p:sp>
        <p:nvSpPr>
          <p:cNvPr id="260100" name="Text Box 4"/>
          <p:cNvSpPr txBox="1">
            <a:spLocks noChangeArrowheads="1"/>
          </p:cNvSpPr>
          <p:nvPr/>
        </p:nvSpPr>
        <p:spPr bwMode="auto">
          <a:xfrm>
            <a:off x="523875" y="3498018"/>
            <a:ext cx="800100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ct val="135000"/>
              </a:lnSpc>
              <a:buFont typeface="Arial" panose="020B0604020202020204" pitchFamily="34" charset="0"/>
              <a:buChar char="•"/>
            </a:pPr>
            <a:r>
              <a:rPr lang="zh-CN" altLang="en-US" sz="3200" b="1" dirty="0">
                <a:solidFill>
                  <a:srgbClr val="0000CC"/>
                </a:solidFill>
                <a:latin typeface="华文仿宋" panose="02010600040101010101" pitchFamily="2" charset="-122"/>
                <a:ea typeface="华文仿宋" panose="02010600040101010101" pitchFamily="2" charset="-122"/>
              </a:rPr>
              <a:t>可以直接求解的两种简单情况为：</a:t>
            </a:r>
            <a:endParaRPr lang="zh-CN" altLang="en-US" sz="3600" b="1" dirty="0">
              <a:solidFill>
                <a:srgbClr val="0000CC"/>
              </a:solidFill>
              <a:latin typeface="华文仿宋" panose="02010600040101010101" pitchFamily="2" charset="-122"/>
              <a:ea typeface="华文仿宋" panose="02010600040101010101" pitchFamily="2" charset="-122"/>
            </a:endParaRPr>
          </a:p>
          <a:p>
            <a:pPr algn="l" eaLnBrk="1" hangingPunct="1">
              <a:lnSpc>
                <a:spcPct val="135000"/>
              </a:lnSpc>
            </a:pPr>
            <a:r>
              <a:rPr lang="zh-CN" altLang="en-US" sz="3600" b="1" dirty="0">
                <a:solidFill>
                  <a:srgbClr val="6600CC"/>
                </a:solidFill>
                <a:latin typeface="华文仿宋" panose="02010600040101010101" pitchFamily="2" charset="-122"/>
                <a:ea typeface="华文仿宋" panose="02010600040101010101" pitchFamily="2" charset="-122"/>
              </a:rPr>
              <a:t>    </a:t>
            </a:r>
            <a:r>
              <a:rPr lang="zh-CN" altLang="en-US" sz="3600" b="1" dirty="0">
                <a:solidFill>
                  <a:srgbClr val="990033"/>
                </a:solidFill>
                <a:latin typeface="华文仿宋" panose="02010600040101010101" pitchFamily="2" charset="-122"/>
                <a:ea typeface="华文仿宋" panose="02010600040101010101" pitchFamily="2" charset="-122"/>
              </a:rPr>
              <a:t>空表的深度 </a:t>
            </a:r>
            <a:r>
              <a:rPr lang="en-US" altLang="zh-CN" sz="3600" b="1" dirty="0">
                <a:solidFill>
                  <a:srgbClr val="990033"/>
                </a:solidFill>
                <a:latin typeface="华文仿宋" panose="02010600040101010101" pitchFamily="2" charset="-122"/>
                <a:ea typeface="华文仿宋" panose="02010600040101010101" pitchFamily="2" charset="-122"/>
              </a:rPr>
              <a:t>= 1</a:t>
            </a:r>
          </a:p>
          <a:p>
            <a:pPr algn="l" eaLnBrk="1" hangingPunct="1">
              <a:lnSpc>
                <a:spcPct val="135000"/>
              </a:lnSpc>
            </a:pPr>
            <a:r>
              <a:rPr lang="en-US" altLang="zh-CN" sz="3600" b="1" dirty="0">
                <a:solidFill>
                  <a:srgbClr val="990033"/>
                </a:solidFill>
                <a:latin typeface="华文仿宋" panose="02010600040101010101" pitchFamily="2" charset="-122"/>
                <a:ea typeface="华文仿宋" panose="02010600040101010101" pitchFamily="2" charset="-122"/>
              </a:rPr>
              <a:t>    </a:t>
            </a:r>
            <a:r>
              <a:rPr lang="zh-CN" altLang="en-US" sz="3600" b="1" dirty="0">
                <a:solidFill>
                  <a:srgbClr val="990033"/>
                </a:solidFill>
                <a:latin typeface="华文仿宋" panose="02010600040101010101" pitchFamily="2" charset="-122"/>
                <a:ea typeface="华文仿宋" panose="02010600040101010101" pitchFamily="2" charset="-122"/>
              </a:rPr>
              <a:t>原子的深度 </a:t>
            </a:r>
            <a:r>
              <a:rPr lang="en-US" altLang="zh-CN" sz="3600" b="1" dirty="0">
                <a:solidFill>
                  <a:srgbClr val="990033"/>
                </a:solidFill>
                <a:latin typeface="华文仿宋" panose="02010600040101010101" pitchFamily="2" charset="-122"/>
                <a:ea typeface="华文仿宋" panose="02010600040101010101" pitchFamily="2" charset="-122"/>
              </a:rPr>
              <a:t>= 0</a:t>
            </a:r>
            <a:endParaRPr lang="en-US" altLang="zh-CN" sz="6600" b="1" dirty="0">
              <a:solidFill>
                <a:srgbClr val="990033"/>
              </a:solidFill>
              <a:latin typeface="华文仿宋" panose="02010600040101010101" pitchFamily="2" charset="-122"/>
              <a:ea typeface="华文仿宋" panose="02010600040101010101" pitchFamily="2" charset="-122"/>
            </a:endParaRPr>
          </a:p>
        </p:txBody>
      </p:sp>
      <p:sp>
        <p:nvSpPr>
          <p:cNvPr id="260101" name="Text Box 5"/>
          <p:cNvSpPr txBox="1">
            <a:spLocks noChangeArrowheads="1"/>
          </p:cNvSpPr>
          <p:nvPr/>
        </p:nvSpPr>
        <p:spPr bwMode="auto">
          <a:xfrm>
            <a:off x="457200" y="1123950"/>
            <a:ext cx="8458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ct val="125000"/>
              </a:lnSpc>
              <a:buFont typeface="Arial" panose="020B0604020202020204" pitchFamily="34" charset="0"/>
              <a:buChar char="•"/>
            </a:pPr>
            <a:r>
              <a:rPr lang="zh-CN" altLang="en-US" sz="3200" b="1" dirty="0" smtClean="0">
                <a:solidFill>
                  <a:srgbClr val="0000CC"/>
                </a:solidFill>
                <a:latin typeface="华文仿宋" panose="02010600040101010101" pitchFamily="2" charset="-122"/>
                <a:ea typeface="华文仿宋" panose="02010600040101010101" pitchFamily="2" charset="-122"/>
              </a:rPr>
              <a:t>将</a:t>
            </a:r>
            <a:r>
              <a:rPr lang="zh-CN" altLang="en-US" sz="3200" b="1" dirty="0">
                <a:solidFill>
                  <a:srgbClr val="0000CC"/>
                </a:solidFill>
                <a:latin typeface="华文仿宋" panose="02010600040101010101" pitchFamily="2" charset="-122"/>
                <a:ea typeface="华文仿宋" panose="02010600040101010101" pitchFamily="2" charset="-122"/>
              </a:rPr>
              <a:t>广义表分解成 </a:t>
            </a:r>
            <a:r>
              <a:rPr lang="en-US" altLang="zh-CN" sz="3200" b="1" dirty="0">
                <a:solidFill>
                  <a:srgbClr val="0000CC"/>
                </a:solidFill>
                <a:latin typeface="华文仿宋" panose="02010600040101010101" pitchFamily="2" charset="-122"/>
                <a:ea typeface="华文仿宋" panose="02010600040101010101" pitchFamily="2" charset="-122"/>
              </a:rPr>
              <a:t>n </a:t>
            </a:r>
            <a:r>
              <a:rPr lang="zh-CN" altLang="en-US" sz="3200" b="1" dirty="0">
                <a:solidFill>
                  <a:srgbClr val="0000CC"/>
                </a:solidFill>
                <a:latin typeface="华文仿宋" panose="02010600040101010101" pitchFamily="2" charset="-122"/>
                <a:ea typeface="华文仿宋" panose="02010600040101010101" pitchFamily="2" charset="-122"/>
              </a:rPr>
              <a:t>个子表，分别</a:t>
            </a:r>
            <a:r>
              <a:rPr lang="en-US" altLang="zh-CN" sz="3200" b="1" dirty="0">
                <a:solidFill>
                  <a:srgbClr val="0000CC"/>
                </a:solidFill>
                <a:latin typeface="华文仿宋" panose="02010600040101010101" pitchFamily="2" charset="-122"/>
                <a:ea typeface="华文仿宋" panose="02010600040101010101" pitchFamily="2" charset="-122"/>
              </a:rPr>
              <a:t>(</a:t>
            </a:r>
            <a:r>
              <a:rPr lang="zh-CN" altLang="en-US" sz="3200" b="1" dirty="0">
                <a:solidFill>
                  <a:srgbClr val="0000CC"/>
                </a:solidFill>
                <a:latin typeface="华文仿宋" panose="02010600040101010101" pitchFamily="2" charset="-122"/>
                <a:ea typeface="华文仿宋" panose="02010600040101010101" pitchFamily="2" charset="-122"/>
              </a:rPr>
              <a:t>递归</a:t>
            </a:r>
            <a:r>
              <a:rPr lang="en-US" altLang="zh-CN" sz="3200" b="1" dirty="0">
                <a:solidFill>
                  <a:srgbClr val="0000CC"/>
                </a:solidFill>
                <a:latin typeface="华文仿宋" panose="02010600040101010101" pitchFamily="2" charset="-122"/>
                <a:ea typeface="华文仿宋" panose="02010600040101010101" pitchFamily="2" charset="-122"/>
              </a:rPr>
              <a:t>)</a:t>
            </a:r>
            <a:r>
              <a:rPr lang="zh-CN" altLang="en-US" sz="3200" b="1" dirty="0">
                <a:solidFill>
                  <a:srgbClr val="0000CC"/>
                </a:solidFill>
                <a:latin typeface="华文仿宋" panose="02010600040101010101" pitchFamily="2" charset="-122"/>
                <a:ea typeface="华文仿宋" panose="02010600040101010101" pitchFamily="2" charset="-122"/>
              </a:rPr>
              <a:t>求得每个子表的深度，</a:t>
            </a:r>
          </a:p>
        </p:txBody>
      </p:sp>
    </p:spTree>
    <p:extLst>
      <p:ext uri="{BB962C8B-B14F-4D97-AF65-F5344CB8AC3E}">
        <p14:creationId xmlns:p14="http://schemas.microsoft.com/office/powerpoint/2010/main" val="1346004356"/>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0099"/>
                                        </p:tgtEl>
                                        <p:attrNameLst>
                                          <p:attrName>style.visibility</p:attrName>
                                        </p:attrNameLst>
                                      </p:cBhvr>
                                      <p:to>
                                        <p:strVal val="visible"/>
                                      </p:to>
                                    </p:set>
                                    <p:anim calcmode="lin" valueType="num">
                                      <p:cBhvr additive="base">
                                        <p:cTn id="7" dur="500" fill="hold"/>
                                        <p:tgtEl>
                                          <p:spTgt spid="260099"/>
                                        </p:tgtEl>
                                        <p:attrNameLst>
                                          <p:attrName>ppt_x</p:attrName>
                                        </p:attrNameLst>
                                      </p:cBhvr>
                                      <p:tavLst>
                                        <p:tav tm="0">
                                          <p:val>
                                            <p:strVal val="#ppt_x"/>
                                          </p:val>
                                        </p:tav>
                                        <p:tav tm="100000">
                                          <p:val>
                                            <p:strVal val="#ppt_x"/>
                                          </p:val>
                                        </p:tav>
                                      </p:tavLst>
                                    </p:anim>
                                    <p:anim calcmode="lin" valueType="num">
                                      <p:cBhvr additive="base">
                                        <p:cTn id="8" dur="500" fill="hold"/>
                                        <p:tgtEl>
                                          <p:spTgt spid="26009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0101"/>
                                        </p:tgtEl>
                                        <p:attrNameLst>
                                          <p:attrName>style.visibility</p:attrName>
                                        </p:attrNameLst>
                                      </p:cBhvr>
                                      <p:to>
                                        <p:strVal val="visible"/>
                                      </p:to>
                                    </p:set>
                                    <p:animEffect transition="in" filter="wipe(left)">
                                      <p:cBhvr>
                                        <p:cTn id="13" dur="500"/>
                                        <p:tgtEl>
                                          <p:spTgt spid="2601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0098"/>
                                        </p:tgtEl>
                                        <p:attrNameLst>
                                          <p:attrName>style.visibility</p:attrName>
                                        </p:attrNameLst>
                                      </p:cBhvr>
                                      <p:to>
                                        <p:strVal val="visible"/>
                                      </p:to>
                                    </p:set>
                                    <p:animEffect transition="in" filter="wipe(left)">
                                      <p:cBhvr>
                                        <p:cTn id="18" dur="500"/>
                                        <p:tgtEl>
                                          <p:spTgt spid="2600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0100"/>
                                        </p:tgtEl>
                                        <p:attrNameLst>
                                          <p:attrName>style.visibility</p:attrName>
                                        </p:attrNameLst>
                                      </p:cBhvr>
                                      <p:to>
                                        <p:strVal val="visible"/>
                                      </p:to>
                                    </p:set>
                                    <p:animEffect transition="in" filter="wipe(left)">
                                      <p:cBhvr>
                                        <p:cTn id="23" dur="500"/>
                                        <p:tgtEl>
                                          <p:spTgt spid="26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utoUpdateAnimBg="0"/>
      <p:bldP spid="260099" grpId="0" autoUpdateAnimBg="0"/>
      <p:bldP spid="260100" grpId="0" autoUpdateAnimBg="0"/>
      <p:bldP spid="26010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2"/>
          <p:cNvSpPr txBox="1">
            <a:spLocks noChangeArrowheads="1"/>
          </p:cNvSpPr>
          <p:nvPr/>
        </p:nvSpPr>
        <p:spPr bwMode="auto">
          <a:xfrm>
            <a:off x="352425" y="200025"/>
            <a:ext cx="7619394" cy="572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en-US" altLang="zh-CN" sz="40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int</a:t>
            </a:r>
            <a:r>
              <a:rPr lang="en-US" altLang="zh-CN" sz="3200" dirty="0">
                <a:latin typeface="华文仿宋" panose="02010600040101010101" pitchFamily="2" charset="-122"/>
                <a:ea typeface="华文仿宋" panose="02010600040101010101" pitchFamily="2" charset="-122"/>
              </a:rPr>
              <a:t> </a:t>
            </a:r>
            <a:r>
              <a:rPr lang="en-US" altLang="zh-CN" sz="3200" dirty="0" err="1">
                <a:solidFill>
                  <a:srgbClr val="0000FF"/>
                </a:solidFill>
                <a:latin typeface="华文仿宋" panose="02010600040101010101" pitchFamily="2" charset="-122"/>
                <a:ea typeface="华文仿宋" panose="02010600040101010101" pitchFamily="2" charset="-122"/>
              </a:rPr>
              <a:t>GlistDepth</a:t>
            </a:r>
            <a:r>
              <a:rPr lang="en-US" altLang="zh-CN" sz="3200" dirty="0">
                <a:latin typeface="华文仿宋" panose="02010600040101010101" pitchFamily="2" charset="-122"/>
                <a:ea typeface="华文仿宋" panose="02010600040101010101" pitchFamily="2" charset="-122"/>
              </a:rPr>
              <a:t>(</a:t>
            </a:r>
            <a:r>
              <a:rPr lang="en-US" altLang="zh-CN" sz="3200" dirty="0" err="1">
                <a:solidFill>
                  <a:srgbClr val="FF0000"/>
                </a:solidFill>
                <a:latin typeface="华文仿宋" panose="02010600040101010101" pitchFamily="2" charset="-122"/>
                <a:ea typeface="华文仿宋" panose="02010600040101010101" pitchFamily="2" charset="-122"/>
              </a:rPr>
              <a:t>Glist</a:t>
            </a:r>
            <a:r>
              <a:rPr lang="en-US" altLang="zh-CN" sz="3200" dirty="0">
                <a:solidFill>
                  <a:srgbClr val="FF0000"/>
                </a:solidFill>
                <a:latin typeface="华文仿宋" panose="02010600040101010101" pitchFamily="2" charset="-122"/>
                <a:ea typeface="华文仿宋" panose="02010600040101010101" pitchFamily="2" charset="-122"/>
              </a:rPr>
              <a:t> L</a:t>
            </a:r>
            <a:r>
              <a:rPr lang="en-US" altLang="zh-CN"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sz="3200" b="1" dirty="0">
                <a:latin typeface="华文仿宋" panose="02010600040101010101" pitchFamily="2" charset="-122"/>
                <a:ea typeface="华文仿宋" panose="02010600040101010101" pitchFamily="2" charset="-122"/>
              </a:rPr>
              <a:t>                           </a:t>
            </a:r>
            <a:r>
              <a:rPr lang="en-US" altLang="zh-CN" sz="3200" dirty="0">
                <a:solidFill>
                  <a:srgbClr val="990033"/>
                </a:solidFill>
                <a:latin typeface="华文仿宋" panose="02010600040101010101" pitchFamily="2" charset="-122"/>
                <a:ea typeface="华文仿宋" panose="02010600040101010101" pitchFamily="2" charset="-122"/>
              </a:rPr>
              <a:t> </a:t>
            </a:r>
            <a:r>
              <a:rPr lang="en-US" altLang="zh-CN" b="1" dirty="0">
                <a:solidFill>
                  <a:srgbClr val="004A00"/>
                </a:solidFill>
                <a:latin typeface="华文仿宋" panose="02010600040101010101" pitchFamily="2" charset="-122"/>
                <a:ea typeface="华文仿宋" panose="02010600040101010101" pitchFamily="2" charset="-122"/>
              </a:rPr>
              <a:t>// </a:t>
            </a:r>
            <a:r>
              <a:rPr lang="zh-CN" altLang="en-US" b="1" dirty="0">
                <a:solidFill>
                  <a:srgbClr val="004A00"/>
                </a:solidFill>
                <a:latin typeface="华文仿宋" panose="02010600040101010101" pitchFamily="2" charset="-122"/>
                <a:ea typeface="华文仿宋" panose="02010600040101010101" pitchFamily="2" charset="-122"/>
              </a:rPr>
              <a:t>返回指针</a:t>
            </a:r>
            <a:r>
              <a:rPr lang="en-US" altLang="zh-CN" b="1" dirty="0">
                <a:solidFill>
                  <a:srgbClr val="004A00"/>
                </a:solidFill>
                <a:latin typeface="华文仿宋" panose="02010600040101010101" pitchFamily="2" charset="-122"/>
                <a:ea typeface="华文仿宋" panose="02010600040101010101" pitchFamily="2" charset="-122"/>
              </a:rPr>
              <a:t>L</a:t>
            </a:r>
            <a:r>
              <a:rPr lang="zh-CN" altLang="en-US" b="1" dirty="0">
                <a:solidFill>
                  <a:srgbClr val="004A00"/>
                </a:solidFill>
                <a:latin typeface="华文仿宋" panose="02010600040101010101" pitchFamily="2" charset="-122"/>
                <a:ea typeface="华文仿宋" panose="02010600040101010101" pitchFamily="2" charset="-122"/>
              </a:rPr>
              <a:t>所指的广义表的深度</a:t>
            </a:r>
          </a:p>
          <a:p>
            <a:pPr algn="l" eaLnBrk="1" hangingPunct="1">
              <a:lnSpc>
                <a:spcPct val="115000"/>
              </a:lnSpc>
            </a:pPr>
            <a:endParaRPr lang="zh-CN" altLang="en-US" sz="3200" b="1" dirty="0">
              <a:latin typeface="华文仿宋" panose="02010600040101010101" pitchFamily="2" charset="-122"/>
              <a:ea typeface="华文仿宋" panose="02010600040101010101" pitchFamily="2" charset="-122"/>
            </a:endParaRPr>
          </a:p>
          <a:p>
            <a:pPr algn="l" eaLnBrk="1" hangingPunct="1">
              <a:lnSpc>
                <a:spcPct val="115000"/>
              </a:lnSpc>
            </a:pPr>
            <a:endParaRPr lang="zh-CN" altLang="en-US" sz="3200" b="1" dirty="0">
              <a:latin typeface="华文仿宋" panose="02010600040101010101" pitchFamily="2" charset="-122"/>
              <a:ea typeface="华文仿宋" panose="02010600040101010101" pitchFamily="2" charset="-122"/>
            </a:endParaRPr>
          </a:p>
          <a:p>
            <a:pPr algn="l" eaLnBrk="1" hangingPunct="1">
              <a:lnSpc>
                <a:spcPct val="1100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for (</a:t>
            </a:r>
            <a:r>
              <a:rPr lang="en-US" altLang="zh-CN" sz="3200" b="1" dirty="0">
                <a:solidFill>
                  <a:srgbClr val="9900FF"/>
                </a:solidFill>
                <a:latin typeface="华文仿宋" panose="02010600040101010101" pitchFamily="2" charset="-122"/>
                <a:ea typeface="华文仿宋" panose="02010600040101010101" pitchFamily="2" charset="-122"/>
              </a:rPr>
              <a:t>max=0,</a:t>
            </a:r>
            <a:r>
              <a:rPr lang="en-US" altLang="zh-CN" sz="3200" b="1" dirty="0">
                <a:solidFill>
                  <a:srgbClr val="008000"/>
                </a:solidFill>
                <a:latin typeface="华文仿宋" panose="02010600040101010101" pitchFamily="2" charset="-122"/>
                <a:ea typeface="华文仿宋" panose="02010600040101010101" pitchFamily="2" charset="-122"/>
              </a:rPr>
              <a:t> </a:t>
            </a:r>
            <a:r>
              <a:rPr lang="en-US" altLang="zh-CN" sz="3200" b="1" dirty="0">
                <a:solidFill>
                  <a:srgbClr val="9900FF"/>
                </a:solidFill>
                <a:latin typeface="华文仿宋" panose="02010600040101010101" pitchFamily="2" charset="-122"/>
                <a:ea typeface="华文仿宋" panose="02010600040101010101" pitchFamily="2" charset="-122"/>
              </a:rPr>
              <a:t>pp=L;</a:t>
            </a:r>
            <a:r>
              <a:rPr lang="en-US" altLang="zh-CN" sz="3200" b="1" dirty="0">
                <a:latin typeface="华文仿宋" panose="02010600040101010101" pitchFamily="2" charset="-122"/>
                <a:ea typeface="华文仿宋" panose="02010600040101010101" pitchFamily="2" charset="-122"/>
              </a:rPr>
              <a:t> pp; </a:t>
            </a:r>
            <a:r>
              <a:rPr lang="en-US" altLang="zh-CN" sz="3200" b="1" dirty="0">
                <a:solidFill>
                  <a:srgbClr val="008080"/>
                </a:solidFill>
                <a:latin typeface="华文仿宋" panose="02010600040101010101" pitchFamily="2" charset="-122"/>
                <a:ea typeface="华文仿宋" panose="02010600040101010101" pitchFamily="2" charset="-122"/>
              </a:rPr>
              <a:t>pp=pp-&gt;ptr.tp</a:t>
            </a:r>
            <a:r>
              <a:rPr lang="en-US" altLang="zh-CN" sz="3200" b="1" dirty="0">
                <a:latin typeface="华文仿宋" panose="02010600040101010101" pitchFamily="2" charset="-122"/>
                <a:ea typeface="华文仿宋" panose="02010600040101010101" pitchFamily="2" charset="-122"/>
              </a:rPr>
              <a:t>){</a:t>
            </a:r>
          </a:p>
          <a:p>
            <a:pPr algn="l" eaLnBrk="1" hangingPunct="1">
              <a:lnSpc>
                <a:spcPct val="110000"/>
              </a:lnSpc>
            </a:pPr>
            <a:r>
              <a:rPr lang="en-US" altLang="zh-CN" sz="3200" dirty="0">
                <a:latin typeface="华文仿宋" panose="02010600040101010101" pitchFamily="2" charset="-122"/>
                <a:ea typeface="华文仿宋" panose="02010600040101010101" pitchFamily="2" charset="-122"/>
              </a:rPr>
              <a:t>        dep = </a:t>
            </a:r>
            <a:r>
              <a:rPr lang="en-US" altLang="zh-CN" sz="3200" dirty="0" err="1">
                <a:solidFill>
                  <a:srgbClr val="0000FF"/>
                </a:solidFill>
                <a:latin typeface="华文仿宋" panose="02010600040101010101" pitchFamily="2" charset="-122"/>
                <a:ea typeface="华文仿宋" panose="02010600040101010101" pitchFamily="2" charset="-122"/>
              </a:rPr>
              <a:t>GlistDepth</a:t>
            </a:r>
            <a:r>
              <a:rPr lang="en-US" altLang="zh-CN" sz="3200" dirty="0">
                <a:latin typeface="华文仿宋" panose="02010600040101010101" pitchFamily="2" charset="-122"/>
                <a:ea typeface="华文仿宋" panose="02010600040101010101" pitchFamily="2" charset="-122"/>
              </a:rPr>
              <a:t>(</a:t>
            </a:r>
            <a:r>
              <a:rPr lang="en-US" altLang="zh-CN" sz="3200" dirty="0">
                <a:solidFill>
                  <a:srgbClr val="FF0000"/>
                </a:solidFill>
                <a:latin typeface="华文仿宋" panose="02010600040101010101" pitchFamily="2" charset="-122"/>
                <a:ea typeface="华文仿宋" panose="02010600040101010101" pitchFamily="2" charset="-122"/>
              </a:rPr>
              <a:t>pp-&gt;</a:t>
            </a:r>
            <a:r>
              <a:rPr lang="en-US" altLang="zh-CN" sz="3200" dirty="0" err="1">
                <a:solidFill>
                  <a:srgbClr val="FF0000"/>
                </a:solidFill>
                <a:latin typeface="华文仿宋" panose="02010600040101010101" pitchFamily="2" charset="-122"/>
                <a:ea typeface="华文仿宋" panose="02010600040101010101" pitchFamily="2" charset="-122"/>
              </a:rPr>
              <a:t>ptr.hp</a:t>
            </a:r>
            <a:r>
              <a:rPr lang="en-US" altLang="zh-CN" sz="3200" dirty="0">
                <a:latin typeface="华文仿宋" panose="02010600040101010101" pitchFamily="2" charset="-122"/>
                <a:ea typeface="华文仿宋" panose="02010600040101010101" pitchFamily="2" charset="-122"/>
              </a:rPr>
              <a:t>);</a:t>
            </a:r>
          </a:p>
          <a:p>
            <a:pPr algn="l" eaLnBrk="1" hangingPunct="1">
              <a:lnSpc>
                <a:spcPct val="110000"/>
              </a:lnSpc>
            </a:pPr>
            <a:r>
              <a:rPr lang="en-US" altLang="zh-CN" sz="3200" b="1" dirty="0">
                <a:solidFill>
                  <a:srgbClr val="FF0000"/>
                </a:solidFill>
                <a:latin typeface="华文仿宋" panose="02010600040101010101" pitchFamily="2" charset="-122"/>
                <a:ea typeface="华文仿宋" panose="02010600040101010101" pitchFamily="2" charset="-122"/>
              </a:rPr>
              <a:t>        if </a:t>
            </a:r>
            <a:r>
              <a:rPr lang="en-US" altLang="zh-CN" sz="3200" dirty="0">
                <a:solidFill>
                  <a:srgbClr val="FF0000"/>
                </a:solidFill>
                <a:latin typeface="华文仿宋" panose="02010600040101010101" pitchFamily="2" charset="-122"/>
                <a:ea typeface="华文仿宋" panose="02010600040101010101" pitchFamily="2" charset="-122"/>
              </a:rPr>
              <a:t>(dep &gt; max) max = dep</a:t>
            </a:r>
            <a:r>
              <a:rPr lang="en-US" altLang="zh-CN" sz="3200" dirty="0">
                <a:latin typeface="华文仿宋" panose="02010600040101010101" pitchFamily="2" charset="-122"/>
                <a:ea typeface="华文仿宋" panose="02010600040101010101" pitchFamily="2" charset="-122"/>
              </a:rPr>
              <a:t>;</a:t>
            </a:r>
          </a:p>
          <a:p>
            <a:pPr algn="l" eaLnBrk="1" hangingPunct="1">
              <a:lnSpc>
                <a:spcPct val="110000"/>
              </a:lnSpc>
            </a:pPr>
            <a:r>
              <a:rPr lang="en-US" altLang="zh-CN"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a:p>
            <a:pPr algn="l" eaLnBrk="1" hangingPunct="1">
              <a:lnSpc>
                <a:spcPct val="110000"/>
              </a:lnSpc>
            </a:pPr>
            <a:r>
              <a:rPr lang="en-US" altLang="zh-CN" sz="3200" dirty="0">
                <a:latin typeface="华文仿宋" panose="02010600040101010101" pitchFamily="2" charset="-122"/>
                <a:ea typeface="华文仿宋" panose="02010600040101010101" pitchFamily="2" charset="-122"/>
              </a:rPr>
              <a:t>     </a:t>
            </a:r>
            <a:r>
              <a:rPr lang="en-US" altLang="zh-CN" sz="3200" b="1" dirty="0">
                <a:solidFill>
                  <a:srgbClr val="D60093"/>
                </a:solidFill>
                <a:latin typeface="华文仿宋" panose="02010600040101010101" pitchFamily="2" charset="-122"/>
                <a:ea typeface="华文仿宋" panose="02010600040101010101" pitchFamily="2" charset="-122"/>
              </a:rPr>
              <a:t>return</a:t>
            </a:r>
            <a:r>
              <a:rPr lang="en-US" altLang="zh-CN" sz="3200" dirty="0">
                <a:solidFill>
                  <a:srgbClr val="D60093"/>
                </a:solidFill>
                <a:latin typeface="华文仿宋" panose="02010600040101010101" pitchFamily="2" charset="-122"/>
                <a:ea typeface="华文仿宋" panose="02010600040101010101" pitchFamily="2" charset="-122"/>
              </a:rPr>
              <a:t> max + 1</a:t>
            </a:r>
            <a:r>
              <a:rPr lang="en-US" altLang="zh-CN" sz="3200"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sz="3200" b="1"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 </a:t>
            </a:r>
            <a:r>
              <a:rPr lang="en-US" altLang="zh-CN" b="1" dirty="0">
                <a:solidFill>
                  <a:srgbClr val="004A00"/>
                </a:solidFill>
                <a:latin typeface="华文仿宋" panose="02010600040101010101" pitchFamily="2" charset="-122"/>
                <a:ea typeface="华文仿宋" panose="02010600040101010101" pitchFamily="2" charset="-122"/>
              </a:rPr>
              <a:t>// </a:t>
            </a:r>
            <a:r>
              <a:rPr lang="en-US" altLang="zh-CN" b="1" dirty="0" err="1">
                <a:solidFill>
                  <a:srgbClr val="004A00"/>
                </a:solidFill>
                <a:latin typeface="华文仿宋" panose="02010600040101010101" pitchFamily="2" charset="-122"/>
                <a:ea typeface="华文仿宋" panose="02010600040101010101" pitchFamily="2" charset="-122"/>
              </a:rPr>
              <a:t>GlistDepth</a:t>
            </a:r>
            <a:endParaRPr lang="en-US" altLang="zh-CN" b="1" dirty="0">
              <a:solidFill>
                <a:srgbClr val="004A00"/>
              </a:solidFill>
              <a:latin typeface="华文仿宋" panose="02010600040101010101" pitchFamily="2" charset="-122"/>
              <a:ea typeface="华文仿宋" panose="02010600040101010101" pitchFamily="2" charset="-122"/>
            </a:endParaRPr>
          </a:p>
        </p:txBody>
      </p:sp>
      <p:sp>
        <p:nvSpPr>
          <p:cNvPr id="261123" name="Rectangle 3"/>
          <p:cNvSpPr>
            <a:spLocks noChangeArrowheads="1"/>
          </p:cNvSpPr>
          <p:nvPr/>
        </p:nvSpPr>
        <p:spPr bwMode="auto">
          <a:xfrm>
            <a:off x="887413" y="1436688"/>
            <a:ext cx="5378395" cy="128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3200" b="1" dirty="0">
                <a:solidFill>
                  <a:srgbClr val="CC3399"/>
                </a:solidFill>
                <a:latin typeface="华文仿宋" panose="02010600040101010101" pitchFamily="2" charset="-122"/>
                <a:ea typeface="华文仿宋" panose="02010600040101010101" pitchFamily="2" charset="-122"/>
              </a:rPr>
              <a:t>if </a:t>
            </a:r>
            <a:r>
              <a:rPr lang="en-US" altLang="zh-CN" sz="3200" dirty="0">
                <a:solidFill>
                  <a:srgbClr val="CC3399"/>
                </a:solidFill>
                <a:latin typeface="华文仿宋" panose="02010600040101010101" pitchFamily="2" charset="-122"/>
                <a:ea typeface="华文仿宋" panose="02010600040101010101" pitchFamily="2" charset="-122"/>
              </a:rPr>
              <a:t>(</a:t>
            </a:r>
            <a:r>
              <a:rPr lang="en-US" altLang="zh-CN" sz="3200" b="1" dirty="0">
                <a:solidFill>
                  <a:srgbClr val="CC3399"/>
                </a:solidFill>
                <a:latin typeface="华文仿宋" panose="02010600040101010101" pitchFamily="2" charset="-122"/>
                <a:ea typeface="华文仿宋" panose="02010600040101010101" pitchFamily="2" charset="-122"/>
              </a:rPr>
              <a:t>!</a:t>
            </a:r>
            <a:r>
              <a:rPr lang="en-US" altLang="zh-CN" sz="3200" dirty="0">
                <a:solidFill>
                  <a:srgbClr val="CC3399"/>
                </a:solidFill>
                <a:latin typeface="华文仿宋" panose="02010600040101010101" pitchFamily="2" charset="-122"/>
                <a:ea typeface="华文仿宋" panose="02010600040101010101" pitchFamily="2" charset="-122"/>
              </a:rPr>
              <a:t>L) </a:t>
            </a:r>
            <a:r>
              <a:rPr lang="en-US" altLang="zh-CN" sz="3200" b="1" dirty="0">
                <a:solidFill>
                  <a:srgbClr val="CC3399"/>
                </a:solidFill>
                <a:latin typeface="华文仿宋" panose="02010600040101010101" pitchFamily="2" charset="-122"/>
                <a:ea typeface="华文仿宋" panose="02010600040101010101" pitchFamily="2" charset="-122"/>
              </a:rPr>
              <a:t>return</a:t>
            </a:r>
            <a:r>
              <a:rPr lang="en-US" altLang="zh-CN" sz="3200" dirty="0">
                <a:solidFill>
                  <a:srgbClr val="CC3399"/>
                </a:solidFill>
                <a:latin typeface="华文仿宋" panose="02010600040101010101" pitchFamily="2" charset="-122"/>
                <a:ea typeface="华文仿宋" panose="02010600040101010101" pitchFamily="2" charset="-122"/>
              </a:rPr>
              <a:t> 1</a:t>
            </a:r>
            <a:r>
              <a:rPr lang="en-US" altLang="zh-CN" sz="3200" dirty="0">
                <a:latin typeface="华文仿宋" panose="02010600040101010101" pitchFamily="2" charset="-122"/>
                <a:ea typeface="华文仿宋" panose="02010600040101010101" pitchFamily="2" charset="-122"/>
              </a:rPr>
              <a:t>; </a:t>
            </a:r>
          </a:p>
          <a:p>
            <a:pPr algn="l" eaLnBrk="1" hangingPunct="1">
              <a:lnSpc>
                <a:spcPct val="125000"/>
              </a:lnSpc>
            </a:pPr>
            <a:r>
              <a:rPr lang="en-US" altLang="zh-CN" sz="3200" b="1" dirty="0">
                <a:solidFill>
                  <a:srgbClr val="CC3399"/>
                </a:solidFill>
                <a:latin typeface="华文仿宋" panose="02010600040101010101" pitchFamily="2" charset="-122"/>
                <a:ea typeface="华文仿宋" panose="02010600040101010101" pitchFamily="2" charset="-122"/>
              </a:rPr>
              <a:t>if</a:t>
            </a:r>
            <a:r>
              <a:rPr lang="en-US" altLang="zh-CN" sz="3200" dirty="0">
                <a:solidFill>
                  <a:srgbClr val="CC3399"/>
                </a:solidFill>
                <a:latin typeface="华文仿宋" panose="02010600040101010101" pitchFamily="2" charset="-122"/>
                <a:ea typeface="华文仿宋" panose="02010600040101010101" pitchFamily="2" charset="-122"/>
              </a:rPr>
              <a:t> (L-&gt;tag == ATOM) </a:t>
            </a:r>
            <a:r>
              <a:rPr lang="en-US" altLang="zh-CN" sz="3200" b="1" dirty="0">
                <a:solidFill>
                  <a:srgbClr val="CC3399"/>
                </a:solidFill>
                <a:latin typeface="华文仿宋" panose="02010600040101010101" pitchFamily="2" charset="-122"/>
                <a:ea typeface="华文仿宋" panose="02010600040101010101" pitchFamily="2" charset="-122"/>
              </a:rPr>
              <a:t>return</a:t>
            </a:r>
            <a:r>
              <a:rPr lang="en-US" altLang="zh-CN" sz="3200" dirty="0">
                <a:solidFill>
                  <a:srgbClr val="CC3399"/>
                </a:solidFill>
                <a:latin typeface="华文仿宋" panose="02010600040101010101" pitchFamily="2" charset="-122"/>
                <a:ea typeface="华文仿宋" panose="02010600040101010101" pitchFamily="2" charset="-122"/>
              </a:rPr>
              <a:t> 0</a:t>
            </a:r>
            <a:r>
              <a:rPr lang="en-US" altLang="zh-CN" sz="3200" dirty="0">
                <a:latin typeface="华文仿宋" panose="02010600040101010101" pitchFamily="2" charset="-122"/>
                <a:ea typeface="华文仿宋" panose="02010600040101010101" pitchFamily="2" charset="-122"/>
              </a:rPr>
              <a:t>; </a:t>
            </a:r>
          </a:p>
        </p:txBody>
      </p:sp>
    </p:spTree>
    <p:extLst>
      <p:ext uri="{BB962C8B-B14F-4D97-AF65-F5344CB8AC3E}">
        <p14:creationId xmlns:p14="http://schemas.microsoft.com/office/powerpoint/2010/main" val="40170703"/>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box(in)">
                                      <p:cBhvr>
                                        <p:cTn id="7" dur="5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Line 2"/>
          <p:cNvSpPr>
            <a:spLocks noChangeShapeType="1"/>
          </p:cNvSpPr>
          <p:nvPr/>
        </p:nvSpPr>
        <p:spPr bwMode="auto">
          <a:xfrm>
            <a:off x="457200" y="2241550"/>
            <a:ext cx="990600" cy="0"/>
          </a:xfrm>
          <a:prstGeom prst="line">
            <a:avLst/>
          </a:prstGeom>
          <a:noFill/>
          <a:ln w="25400">
            <a:solidFill>
              <a:srgbClr val="9933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47" name="Rectangle 3"/>
          <p:cNvSpPr>
            <a:spLocks noChangeArrowheads="1"/>
          </p:cNvSpPr>
          <p:nvPr/>
        </p:nvSpPr>
        <p:spPr bwMode="auto">
          <a:xfrm>
            <a:off x="1447800" y="1860550"/>
            <a:ext cx="1620957" cy="584775"/>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dirty="0">
                <a:solidFill>
                  <a:srgbClr val="0000FF"/>
                </a:solidFill>
                <a:ea typeface="楷体_GB2312" pitchFamily="49" charset="-122"/>
              </a:rPr>
              <a:t> 1           </a:t>
            </a:r>
            <a:endParaRPr lang="en-US" altLang="zh-CN" sz="4000" dirty="0">
              <a:ea typeface="楷体_GB2312" pitchFamily="49" charset="-122"/>
            </a:endParaRPr>
          </a:p>
        </p:txBody>
      </p:sp>
      <p:sp>
        <p:nvSpPr>
          <p:cNvPr id="262150" name="Line 6"/>
          <p:cNvSpPr>
            <a:spLocks noChangeShapeType="1"/>
          </p:cNvSpPr>
          <p:nvPr/>
        </p:nvSpPr>
        <p:spPr bwMode="auto">
          <a:xfrm>
            <a:off x="2362200" y="2241550"/>
            <a:ext cx="0" cy="118745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51" name="Rectangle 7"/>
          <p:cNvSpPr>
            <a:spLocks noChangeArrowheads="1"/>
          </p:cNvSpPr>
          <p:nvPr/>
        </p:nvSpPr>
        <p:spPr bwMode="auto">
          <a:xfrm>
            <a:off x="3657600" y="1860550"/>
            <a:ext cx="1620957" cy="584775"/>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00FF"/>
                </a:solidFill>
                <a:ea typeface="楷体_GB2312" pitchFamily="49" charset="-122"/>
              </a:rPr>
              <a:t> 1           </a:t>
            </a:r>
            <a:endParaRPr lang="en-US" altLang="zh-CN" sz="4000">
              <a:ea typeface="楷体_GB2312" pitchFamily="49" charset="-122"/>
            </a:endParaRPr>
          </a:p>
        </p:txBody>
      </p:sp>
      <p:sp>
        <p:nvSpPr>
          <p:cNvPr id="262153" name="Line 9"/>
          <p:cNvSpPr>
            <a:spLocks noChangeShapeType="1"/>
          </p:cNvSpPr>
          <p:nvPr/>
        </p:nvSpPr>
        <p:spPr bwMode="auto">
          <a:xfrm>
            <a:off x="4876800" y="1860550"/>
            <a:ext cx="0" cy="5847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54" name="Line 10"/>
          <p:cNvSpPr>
            <a:spLocks noChangeShapeType="1"/>
          </p:cNvSpPr>
          <p:nvPr/>
        </p:nvSpPr>
        <p:spPr bwMode="auto">
          <a:xfrm>
            <a:off x="4572000" y="2241550"/>
            <a:ext cx="0" cy="118745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55" name="Rectangle 11"/>
          <p:cNvSpPr>
            <a:spLocks noChangeArrowheads="1"/>
          </p:cNvSpPr>
          <p:nvPr/>
        </p:nvSpPr>
        <p:spPr bwMode="auto">
          <a:xfrm>
            <a:off x="7112000" y="1860550"/>
            <a:ext cx="1620957" cy="584775"/>
          </a:xfrm>
          <a:prstGeom prst="rect">
            <a:avLst/>
          </a:prstGeom>
          <a:solidFill>
            <a:srgbClr val="99CCFF"/>
          </a:solidFill>
          <a:ln w="19050">
            <a:solidFill>
              <a:schemeClr val="accent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00FF"/>
                </a:solidFill>
                <a:ea typeface="楷体_GB2312" pitchFamily="49" charset="-122"/>
              </a:rPr>
              <a:t> 1           </a:t>
            </a:r>
            <a:endParaRPr lang="en-US" altLang="zh-CN" sz="4000">
              <a:ea typeface="楷体_GB2312" pitchFamily="49" charset="-122"/>
            </a:endParaRPr>
          </a:p>
        </p:txBody>
      </p:sp>
      <p:sp>
        <p:nvSpPr>
          <p:cNvPr id="262156" name="Line 12"/>
          <p:cNvSpPr>
            <a:spLocks noChangeShapeType="1"/>
          </p:cNvSpPr>
          <p:nvPr/>
        </p:nvSpPr>
        <p:spPr bwMode="auto">
          <a:xfrm>
            <a:off x="7721599" y="1860550"/>
            <a:ext cx="5477" cy="5847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57" name="Line 13"/>
          <p:cNvSpPr>
            <a:spLocks noChangeShapeType="1"/>
          </p:cNvSpPr>
          <p:nvPr/>
        </p:nvSpPr>
        <p:spPr bwMode="auto">
          <a:xfrm>
            <a:off x="8331200" y="1860550"/>
            <a:ext cx="10120" cy="5847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58" name="Line 14"/>
          <p:cNvSpPr>
            <a:spLocks noChangeShapeType="1"/>
          </p:cNvSpPr>
          <p:nvPr/>
        </p:nvSpPr>
        <p:spPr bwMode="auto">
          <a:xfrm>
            <a:off x="2971800" y="2241550"/>
            <a:ext cx="6858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59" name="Line 15"/>
          <p:cNvSpPr>
            <a:spLocks noChangeShapeType="1"/>
          </p:cNvSpPr>
          <p:nvPr/>
        </p:nvSpPr>
        <p:spPr bwMode="auto">
          <a:xfrm>
            <a:off x="5181600" y="2241550"/>
            <a:ext cx="6858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60" name="Line 16"/>
          <p:cNvSpPr>
            <a:spLocks noChangeShapeType="1"/>
          </p:cNvSpPr>
          <p:nvPr/>
        </p:nvSpPr>
        <p:spPr bwMode="auto">
          <a:xfrm>
            <a:off x="6400800" y="2241550"/>
            <a:ext cx="68580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2161" name="Rectangle 17"/>
          <p:cNvSpPr>
            <a:spLocks noChangeArrowheads="1"/>
          </p:cNvSpPr>
          <p:nvPr/>
        </p:nvSpPr>
        <p:spPr bwMode="auto">
          <a:xfrm>
            <a:off x="349250" y="1676400"/>
            <a:ext cx="4347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i="1">
                <a:solidFill>
                  <a:srgbClr val="9933FF"/>
                </a:solidFill>
                <a:ea typeface="楷体_GB2312" pitchFamily="49" charset="-122"/>
              </a:rPr>
              <a:t>L</a:t>
            </a:r>
          </a:p>
        </p:txBody>
      </p:sp>
      <p:sp>
        <p:nvSpPr>
          <p:cNvPr id="262162" name="Text Box 18"/>
          <p:cNvSpPr txBox="1">
            <a:spLocks noChangeArrowheads="1"/>
          </p:cNvSpPr>
          <p:nvPr/>
        </p:nvSpPr>
        <p:spPr bwMode="auto">
          <a:xfrm>
            <a:off x="5810250" y="1708150"/>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b="1">
                <a:solidFill>
                  <a:srgbClr val="0000FF"/>
                </a:solidFill>
              </a:rPr>
              <a:t>…</a:t>
            </a:r>
            <a:endParaRPr lang="en-US" altLang="zh-CN" sz="4000"/>
          </a:p>
        </p:txBody>
      </p:sp>
      <p:sp>
        <p:nvSpPr>
          <p:cNvPr id="262163" name="Text Box 19"/>
          <p:cNvSpPr txBox="1">
            <a:spLocks noChangeArrowheads="1"/>
          </p:cNvSpPr>
          <p:nvPr/>
        </p:nvSpPr>
        <p:spPr bwMode="auto">
          <a:xfrm>
            <a:off x="8305799" y="1755775"/>
            <a:ext cx="4940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4000" b="1" dirty="0">
                <a:solidFill>
                  <a:srgbClr val="0000FF"/>
                </a:solidFill>
                <a:sym typeface="Symbol" panose="05050102010706020507" pitchFamily="18" charset="2"/>
              </a:rPr>
              <a:t></a:t>
            </a:r>
            <a:endParaRPr lang="en-US" altLang="zh-CN" sz="4000" dirty="0"/>
          </a:p>
        </p:txBody>
      </p:sp>
      <p:sp>
        <p:nvSpPr>
          <p:cNvPr id="262164" name="Rectangle 20"/>
          <p:cNvSpPr>
            <a:spLocks noChangeArrowheads="1"/>
          </p:cNvSpPr>
          <p:nvPr/>
        </p:nvSpPr>
        <p:spPr bwMode="auto">
          <a:xfrm>
            <a:off x="952500" y="3679964"/>
            <a:ext cx="6676828"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en-US" altLang="zh-CN" sz="3200" b="1" dirty="0">
                <a:latin typeface="华文仿宋" panose="02010600040101010101" pitchFamily="2" charset="-122"/>
                <a:ea typeface="华文仿宋" panose="02010600040101010101" pitchFamily="2" charset="-122"/>
              </a:rPr>
              <a:t>for (max=0,</a:t>
            </a:r>
            <a:r>
              <a:rPr lang="en-US" altLang="zh-CN" sz="3200" b="1" dirty="0">
                <a:solidFill>
                  <a:srgbClr val="008000"/>
                </a:solidFill>
                <a:latin typeface="华文仿宋" panose="02010600040101010101" pitchFamily="2" charset="-122"/>
                <a:ea typeface="华文仿宋" panose="02010600040101010101" pitchFamily="2" charset="-122"/>
              </a:rPr>
              <a:t> </a:t>
            </a:r>
            <a:r>
              <a:rPr lang="en-US" altLang="zh-CN" sz="3200" b="1" dirty="0">
                <a:solidFill>
                  <a:srgbClr val="9900FF"/>
                </a:solidFill>
                <a:latin typeface="华文仿宋" panose="02010600040101010101" pitchFamily="2" charset="-122"/>
                <a:ea typeface="华文仿宋" panose="02010600040101010101" pitchFamily="2" charset="-122"/>
              </a:rPr>
              <a:t>pp=L</a:t>
            </a:r>
            <a:r>
              <a:rPr lang="en-US" altLang="zh-CN" sz="3200" b="1" dirty="0">
                <a:latin typeface="华文仿宋" panose="02010600040101010101" pitchFamily="2" charset="-122"/>
                <a:ea typeface="华文仿宋" panose="02010600040101010101" pitchFamily="2" charset="-122"/>
              </a:rPr>
              <a:t>; pp; </a:t>
            </a:r>
            <a:r>
              <a:rPr lang="en-US" altLang="zh-CN" sz="3200" b="1" dirty="0">
                <a:solidFill>
                  <a:srgbClr val="008080"/>
                </a:solidFill>
                <a:latin typeface="华文仿宋" panose="02010600040101010101" pitchFamily="2" charset="-122"/>
                <a:ea typeface="华文仿宋" panose="02010600040101010101" pitchFamily="2" charset="-122"/>
              </a:rPr>
              <a:t>pp=pp-&gt;ptr.tp</a:t>
            </a:r>
            <a:r>
              <a:rPr lang="en-US" altLang="zh-CN" sz="3200" b="1"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sz="3200" dirty="0">
                <a:latin typeface="华文仿宋" panose="02010600040101010101" pitchFamily="2" charset="-122"/>
                <a:ea typeface="华文仿宋" panose="02010600040101010101" pitchFamily="2" charset="-122"/>
              </a:rPr>
              <a:t>        dep = </a:t>
            </a:r>
            <a:r>
              <a:rPr lang="en-US" altLang="zh-CN" sz="3200" dirty="0" err="1">
                <a:solidFill>
                  <a:srgbClr val="0000FF"/>
                </a:solidFill>
                <a:latin typeface="华文仿宋" panose="02010600040101010101" pitchFamily="2" charset="-122"/>
                <a:ea typeface="华文仿宋" panose="02010600040101010101" pitchFamily="2" charset="-122"/>
              </a:rPr>
              <a:t>GlistDepth</a:t>
            </a:r>
            <a:r>
              <a:rPr lang="en-US" altLang="zh-CN" sz="3200" dirty="0">
                <a:latin typeface="华文仿宋" panose="02010600040101010101" pitchFamily="2" charset="-122"/>
                <a:ea typeface="华文仿宋" panose="02010600040101010101" pitchFamily="2" charset="-122"/>
              </a:rPr>
              <a:t>(</a:t>
            </a:r>
            <a:r>
              <a:rPr lang="en-US" altLang="zh-CN" sz="3200" dirty="0">
                <a:solidFill>
                  <a:srgbClr val="FF0000"/>
                </a:solidFill>
                <a:latin typeface="华文仿宋" panose="02010600040101010101" pitchFamily="2" charset="-122"/>
                <a:ea typeface="华文仿宋" panose="02010600040101010101" pitchFamily="2" charset="-122"/>
              </a:rPr>
              <a:t>pp-&gt;</a:t>
            </a:r>
            <a:r>
              <a:rPr lang="en-US" altLang="zh-CN" sz="3200" dirty="0" err="1">
                <a:solidFill>
                  <a:srgbClr val="FF0000"/>
                </a:solidFill>
                <a:latin typeface="华文仿宋" panose="02010600040101010101" pitchFamily="2" charset="-122"/>
                <a:ea typeface="华文仿宋" panose="02010600040101010101" pitchFamily="2" charset="-122"/>
              </a:rPr>
              <a:t>ptr.hp</a:t>
            </a:r>
            <a:r>
              <a:rPr lang="en-US" altLang="zh-CN" sz="3200"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sz="3200" b="1" dirty="0">
                <a:solidFill>
                  <a:srgbClr val="FF0000"/>
                </a:solidFill>
                <a:latin typeface="华文仿宋" panose="02010600040101010101" pitchFamily="2" charset="-122"/>
                <a:ea typeface="华文仿宋" panose="02010600040101010101" pitchFamily="2" charset="-122"/>
              </a:rPr>
              <a:t>        if </a:t>
            </a:r>
            <a:r>
              <a:rPr lang="en-US" altLang="zh-CN" sz="3200" dirty="0">
                <a:solidFill>
                  <a:srgbClr val="FF0000"/>
                </a:solidFill>
                <a:latin typeface="华文仿宋" panose="02010600040101010101" pitchFamily="2" charset="-122"/>
                <a:ea typeface="华文仿宋" panose="02010600040101010101" pitchFamily="2" charset="-122"/>
              </a:rPr>
              <a:t>(dep &gt; max) max = dep</a:t>
            </a:r>
            <a:r>
              <a:rPr lang="en-US" altLang="zh-CN" sz="3200" dirty="0">
                <a:latin typeface="华文仿宋" panose="02010600040101010101" pitchFamily="2" charset="-122"/>
                <a:ea typeface="华文仿宋" panose="02010600040101010101" pitchFamily="2" charset="-122"/>
              </a:rPr>
              <a:t>;</a:t>
            </a:r>
          </a:p>
          <a:p>
            <a:pPr algn="l" eaLnBrk="1" hangingPunct="1">
              <a:lnSpc>
                <a:spcPct val="115000"/>
              </a:lnSpc>
            </a:pPr>
            <a:r>
              <a:rPr lang="en-US" altLang="zh-CN"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t>
            </a:r>
          </a:p>
        </p:txBody>
      </p:sp>
      <p:sp>
        <p:nvSpPr>
          <p:cNvPr id="262165" name="Text Box 21"/>
          <p:cNvSpPr txBox="1">
            <a:spLocks noChangeArrowheads="1"/>
          </p:cNvSpPr>
          <p:nvPr/>
        </p:nvSpPr>
        <p:spPr bwMode="auto">
          <a:xfrm>
            <a:off x="349250" y="229984"/>
            <a:ext cx="1210588"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例如</a:t>
            </a:r>
            <a:r>
              <a:rPr lang="en-US" altLang="zh-CN" dirty="0"/>
              <a:t>:</a:t>
            </a:r>
          </a:p>
        </p:txBody>
      </p:sp>
      <p:sp>
        <p:nvSpPr>
          <p:cNvPr id="262166" name="AutoShape 22"/>
          <p:cNvSpPr>
            <a:spLocks noChangeArrowheads="1"/>
          </p:cNvSpPr>
          <p:nvPr/>
        </p:nvSpPr>
        <p:spPr bwMode="auto">
          <a:xfrm>
            <a:off x="1828800" y="1143000"/>
            <a:ext cx="152400" cy="685800"/>
          </a:xfrm>
          <a:prstGeom prst="downArrow">
            <a:avLst>
              <a:gd name="adj1" fmla="val 50000"/>
              <a:gd name="adj2" fmla="val 112500"/>
            </a:avLst>
          </a:prstGeom>
          <a:solidFill>
            <a:srgbClr val="CCFFCC"/>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p:nvSpPr>
          <p:cNvPr id="262167" name="Text Box 23"/>
          <p:cNvSpPr txBox="1">
            <a:spLocks noChangeArrowheads="1"/>
          </p:cNvSpPr>
          <p:nvPr/>
        </p:nvSpPr>
        <p:spPr bwMode="auto">
          <a:xfrm>
            <a:off x="1965325" y="882650"/>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6666"/>
                </a:solidFill>
              </a:rPr>
              <a:t>pp</a:t>
            </a:r>
            <a:endParaRPr lang="en-US" altLang="zh-CN" sz="3200"/>
          </a:p>
        </p:txBody>
      </p:sp>
      <p:sp>
        <p:nvSpPr>
          <p:cNvPr id="262168" name="Text Box 24"/>
          <p:cNvSpPr txBox="1">
            <a:spLocks noChangeArrowheads="1"/>
          </p:cNvSpPr>
          <p:nvPr/>
        </p:nvSpPr>
        <p:spPr bwMode="auto">
          <a:xfrm>
            <a:off x="2354263" y="2544763"/>
            <a:ext cx="1694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a:solidFill>
                  <a:srgbClr val="FF0000"/>
                </a:solidFill>
              </a:rPr>
              <a:t>pp-&gt;</a:t>
            </a:r>
            <a:r>
              <a:rPr lang="en-US" altLang="zh-CN" sz="2800" dirty="0" err="1">
                <a:solidFill>
                  <a:srgbClr val="FF0000"/>
                </a:solidFill>
              </a:rPr>
              <a:t>ptr.hp</a:t>
            </a:r>
            <a:endParaRPr lang="en-US" altLang="zh-CN" sz="2800" dirty="0"/>
          </a:p>
        </p:txBody>
      </p:sp>
      <p:sp>
        <p:nvSpPr>
          <p:cNvPr id="262169" name="AutoShape 25"/>
          <p:cNvSpPr>
            <a:spLocks noChangeArrowheads="1"/>
          </p:cNvSpPr>
          <p:nvPr/>
        </p:nvSpPr>
        <p:spPr bwMode="auto">
          <a:xfrm>
            <a:off x="4048125" y="1174750"/>
            <a:ext cx="152400" cy="685800"/>
          </a:xfrm>
          <a:prstGeom prst="downArrow">
            <a:avLst>
              <a:gd name="adj1" fmla="val 50000"/>
              <a:gd name="adj2" fmla="val 112500"/>
            </a:avLst>
          </a:prstGeom>
          <a:solidFill>
            <a:srgbClr val="CCFFCC"/>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p:nvSpPr>
          <p:cNvPr id="262170" name="Text Box 26"/>
          <p:cNvSpPr txBox="1">
            <a:spLocks noChangeArrowheads="1"/>
          </p:cNvSpPr>
          <p:nvPr/>
        </p:nvSpPr>
        <p:spPr bwMode="auto">
          <a:xfrm>
            <a:off x="4184650" y="914400"/>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6666"/>
                </a:solidFill>
              </a:rPr>
              <a:t>pp</a:t>
            </a:r>
            <a:endParaRPr lang="en-US" altLang="zh-CN" sz="3200"/>
          </a:p>
        </p:txBody>
      </p:sp>
      <p:sp>
        <p:nvSpPr>
          <p:cNvPr id="262171" name="AutoShape 27"/>
          <p:cNvSpPr>
            <a:spLocks noChangeArrowheads="1"/>
          </p:cNvSpPr>
          <p:nvPr/>
        </p:nvSpPr>
        <p:spPr bwMode="auto">
          <a:xfrm>
            <a:off x="7400925" y="1174750"/>
            <a:ext cx="152400" cy="685800"/>
          </a:xfrm>
          <a:prstGeom prst="downArrow">
            <a:avLst>
              <a:gd name="adj1" fmla="val 50000"/>
              <a:gd name="adj2" fmla="val 112500"/>
            </a:avLst>
          </a:prstGeom>
          <a:solidFill>
            <a:srgbClr val="CCFFCC"/>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p:nvSpPr>
          <p:cNvPr id="262172" name="Text Box 28"/>
          <p:cNvSpPr txBox="1">
            <a:spLocks noChangeArrowheads="1"/>
          </p:cNvSpPr>
          <p:nvPr/>
        </p:nvSpPr>
        <p:spPr bwMode="auto">
          <a:xfrm>
            <a:off x="7537450" y="914400"/>
            <a:ext cx="6399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b="1">
                <a:solidFill>
                  <a:srgbClr val="006666"/>
                </a:solidFill>
              </a:rPr>
              <a:t>pp</a:t>
            </a:r>
            <a:endParaRPr lang="en-US" altLang="zh-CN" sz="3200"/>
          </a:p>
        </p:txBody>
      </p:sp>
      <p:sp>
        <p:nvSpPr>
          <p:cNvPr id="262173" name="Text Box 29"/>
          <p:cNvSpPr txBox="1">
            <a:spLocks noChangeArrowheads="1"/>
          </p:cNvSpPr>
          <p:nvPr/>
        </p:nvSpPr>
        <p:spPr bwMode="auto">
          <a:xfrm>
            <a:off x="4564063" y="2590800"/>
            <a:ext cx="1694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rgbClr val="FF0000"/>
                </a:solidFill>
              </a:rPr>
              <a:t>pp-&gt;ptr.hp</a:t>
            </a:r>
            <a:endParaRPr lang="en-US" altLang="zh-CN" sz="2800"/>
          </a:p>
        </p:txBody>
      </p:sp>
      <p:sp>
        <p:nvSpPr>
          <p:cNvPr id="262174" name="Text Box 30"/>
          <p:cNvSpPr txBox="1">
            <a:spLocks noChangeArrowheads="1"/>
          </p:cNvSpPr>
          <p:nvPr/>
        </p:nvSpPr>
        <p:spPr bwMode="auto">
          <a:xfrm>
            <a:off x="7231063" y="2590800"/>
            <a:ext cx="1694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rgbClr val="FF0000"/>
                </a:solidFill>
              </a:rPr>
              <a:t>pp-&gt;ptr.hp</a:t>
            </a:r>
            <a:endParaRPr lang="en-US" altLang="zh-CN" sz="2800"/>
          </a:p>
        </p:txBody>
      </p:sp>
      <p:sp useBgFill="1">
        <p:nvSpPr>
          <p:cNvPr id="262175" name="Rectangle 31"/>
          <p:cNvSpPr>
            <a:spLocks noChangeArrowheads="1"/>
          </p:cNvSpPr>
          <p:nvPr/>
        </p:nvSpPr>
        <p:spPr bwMode="auto">
          <a:xfrm>
            <a:off x="1524000" y="990600"/>
            <a:ext cx="10668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useBgFill="1">
        <p:nvSpPr>
          <p:cNvPr id="262176" name="Rectangle 32"/>
          <p:cNvSpPr>
            <a:spLocks noChangeArrowheads="1"/>
          </p:cNvSpPr>
          <p:nvPr/>
        </p:nvSpPr>
        <p:spPr bwMode="auto">
          <a:xfrm>
            <a:off x="3810000" y="990600"/>
            <a:ext cx="10668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useBgFill="1">
        <p:nvSpPr>
          <p:cNvPr id="262177" name="Rectangle 33"/>
          <p:cNvSpPr>
            <a:spLocks noChangeArrowheads="1"/>
          </p:cNvSpPr>
          <p:nvPr/>
        </p:nvSpPr>
        <p:spPr bwMode="auto">
          <a:xfrm>
            <a:off x="7162800" y="990600"/>
            <a:ext cx="10668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useBgFill="1">
        <p:nvSpPr>
          <p:cNvPr id="262178" name="Rectangle 34"/>
          <p:cNvSpPr>
            <a:spLocks noChangeArrowheads="1"/>
          </p:cNvSpPr>
          <p:nvPr/>
        </p:nvSpPr>
        <p:spPr bwMode="auto">
          <a:xfrm>
            <a:off x="2438400" y="2667000"/>
            <a:ext cx="1905000" cy="457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useBgFill="1">
        <p:nvSpPr>
          <p:cNvPr id="262179" name="Rectangle 35"/>
          <p:cNvSpPr>
            <a:spLocks noChangeArrowheads="1"/>
          </p:cNvSpPr>
          <p:nvPr/>
        </p:nvSpPr>
        <p:spPr bwMode="auto">
          <a:xfrm>
            <a:off x="4648200" y="2667000"/>
            <a:ext cx="1905000" cy="457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useBgFill="1">
        <p:nvSpPr>
          <p:cNvPr id="262180" name="Rectangle 36"/>
          <p:cNvSpPr>
            <a:spLocks noChangeArrowheads="1"/>
          </p:cNvSpPr>
          <p:nvPr/>
        </p:nvSpPr>
        <p:spPr bwMode="auto">
          <a:xfrm>
            <a:off x="7162800" y="2667000"/>
            <a:ext cx="1905000" cy="457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sz="2000"/>
          </a:p>
        </p:txBody>
      </p:sp>
      <p:sp>
        <p:nvSpPr>
          <p:cNvPr id="262181" name="Line 37"/>
          <p:cNvSpPr>
            <a:spLocks noChangeShapeType="1"/>
          </p:cNvSpPr>
          <p:nvPr/>
        </p:nvSpPr>
        <p:spPr bwMode="auto">
          <a:xfrm>
            <a:off x="8001000" y="2241550"/>
            <a:ext cx="0" cy="118745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40" name="Line 9"/>
          <p:cNvSpPr>
            <a:spLocks noChangeShapeType="1"/>
          </p:cNvSpPr>
          <p:nvPr/>
        </p:nvSpPr>
        <p:spPr bwMode="auto">
          <a:xfrm>
            <a:off x="4184650" y="1864300"/>
            <a:ext cx="0" cy="5847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41" name="Line 9"/>
          <p:cNvSpPr>
            <a:spLocks noChangeShapeType="1"/>
          </p:cNvSpPr>
          <p:nvPr/>
        </p:nvSpPr>
        <p:spPr bwMode="auto">
          <a:xfrm>
            <a:off x="1981200" y="1859836"/>
            <a:ext cx="0" cy="5847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42" name="Line 9"/>
          <p:cNvSpPr>
            <a:spLocks noChangeShapeType="1"/>
          </p:cNvSpPr>
          <p:nvPr/>
        </p:nvSpPr>
        <p:spPr bwMode="auto">
          <a:xfrm>
            <a:off x="2624294" y="1859836"/>
            <a:ext cx="0" cy="5847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Tree>
    <p:extLst>
      <p:ext uri="{BB962C8B-B14F-4D97-AF65-F5344CB8AC3E}">
        <p14:creationId xmlns:p14="http://schemas.microsoft.com/office/powerpoint/2010/main" val="382539524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2165"/>
                                        </p:tgtEl>
                                        <p:attrNameLst>
                                          <p:attrName>style.visibility</p:attrName>
                                        </p:attrNameLst>
                                      </p:cBhvr>
                                      <p:to>
                                        <p:strVal val="visible"/>
                                      </p:to>
                                    </p:set>
                                    <p:anim calcmode="lin" valueType="num">
                                      <p:cBhvr additive="base">
                                        <p:cTn id="7" dur="500" fill="hold"/>
                                        <p:tgtEl>
                                          <p:spTgt spid="262165"/>
                                        </p:tgtEl>
                                        <p:attrNameLst>
                                          <p:attrName>ppt_x</p:attrName>
                                        </p:attrNameLst>
                                      </p:cBhvr>
                                      <p:tavLst>
                                        <p:tav tm="0">
                                          <p:val>
                                            <p:strVal val="0-#ppt_w/2"/>
                                          </p:val>
                                        </p:tav>
                                        <p:tav tm="100000">
                                          <p:val>
                                            <p:strVal val="#ppt_x"/>
                                          </p:val>
                                        </p:tav>
                                      </p:tavLst>
                                    </p:anim>
                                    <p:anim calcmode="lin" valueType="num">
                                      <p:cBhvr additive="base">
                                        <p:cTn id="8" dur="500" fill="hold"/>
                                        <p:tgtEl>
                                          <p:spTgt spid="2621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262146"/>
                                        </p:tgtEl>
                                        <p:attrNameLst>
                                          <p:attrName>style.visibility</p:attrName>
                                        </p:attrNameLst>
                                      </p:cBhvr>
                                      <p:to>
                                        <p:strVal val="visible"/>
                                      </p:to>
                                    </p:set>
                                    <p:anim calcmode="lin" valueType="num">
                                      <p:cBhvr>
                                        <p:cTn id="13" dur="500" fill="hold"/>
                                        <p:tgtEl>
                                          <p:spTgt spid="262146"/>
                                        </p:tgtEl>
                                        <p:attrNameLst>
                                          <p:attrName>ppt_x</p:attrName>
                                        </p:attrNameLst>
                                      </p:cBhvr>
                                      <p:tavLst>
                                        <p:tav tm="0">
                                          <p:val>
                                            <p:strVal val="#ppt_x-#ppt_w/2"/>
                                          </p:val>
                                        </p:tav>
                                        <p:tav tm="100000">
                                          <p:val>
                                            <p:strVal val="#ppt_x"/>
                                          </p:val>
                                        </p:tav>
                                      </p:tavLst>
                                    </p:anim>
                                    <p:anim calcmode="lin" valueType="num">
                                      <p:cBhvr>
                                        <p:cTn id="14" dur="500" fill="hold"/>
                                        <p:tgtEl>
                                          <p:spTgt spid="262146"/>
                                        </p:tgtEl>
                                        <p:attrNameLst>
                                          <p:attrName>ppt_y</p:attrName>
                                        </p:attrNameLst>
                                      </p:cBhvr>
                                      <p:tavLst>
                                        <p:tav tm="0">
                                          <p:val>
                                            <p:strVal val="#ppt_y"/>
                                          </p:val>
                                        </p:tav>
                                        <p:tav tm="100000">
                                          <p:val>
                                            <p:strVal val="#ppt_y"/>
                                          </p:val>
                                        </p:tav>
                                      </p:tavLst>
                                    </p:anim>
                                    <p:anim calcmode="lin" valueType="num">
                                      <p:cBhvr>
                                        <p:cTn id="15" dur="500" fill="hold"/>
                                        <p:tgtEl>
                                          <p:spTgt spid="262146"/>
                                        </p:tgtEl>
                                        <p:attrNameLst>
                                          <p:attrName>ppt_w</p:attrName>
                                        </p:attrNameLst>
                                      </p:cBhvr>
                                      <p:tavLst>
                                        <p:tav tm="0">
                                          <p:val>
                                            <p:fltVal val="0"/>
                                          </p:val>
                                        </p:tav>
                                        <p:tav tm="100000">
                                          <p:val>
                                            <p:strVal val="#ppt_w"/>
                                          </p:val>
                                        </p:tav>
                                      </p:tavLst>
                                    </p:anim>
                                    <p:anim calcmode="lin" valueType="num">
                                      <p:cBhvr>
                                        <p:cTn id="16" dur="500" fill="hold"/>
                                        <p:tgtEl>
                                          <p:spTgt spid="262146"/>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62147"/>
                                        </p:tgtEl>
                                        <p:attrNameLst>
                                          <p:attrName>style.visibility</p:attrName>
                                        </p:attrNameLst>
                                      </p:cBhvr>
                                      <p:to>
                                        <p:strVal val="visible"/>
                                      </p:to>
                                    </p:set>
                                    <p:animEffect transition="in" filter="wipe(left)">
                                      <p:cBhvr>
                                        <p:cTn id="20" dur="500"/>
                                        <p:tgtEl>
                                          <p:spTgt spid="262147"/>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62158"/>
                                        </p:tgtEl>
                                        <p:attrNameLst>
                                          <p:attrName>style.visibility</p:attrName>
                                        </p:attrNameLst>
                                      </p:cBhvr>
                                      <p:to>
                                        <p:strVal val="visible"/>
                                      </p:to>
                                    </p:set>
                                    <p:animEffect transition="in" filter="wipe(left)">
                                      <p:cBhvr>
                                        <p:cTn id="24" dur="500"/>
                                        <p:tgtEl>
                                          <p:spTgt spid="262158"/>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62151"/>
                                        </p:tgtEl>
                                        <p:attrNameLst>
                                          <p:attrName>style.visibility</p:attrName>
                                        </p:attrNameLst>
                                      </p:cBhvr>
                                      <p:to>
                                        <p:strVal val="visible"/>
                                      </p:to>
                                    </p:set>
                                    <p:animEffect transition="in" filter="wipe(left)">
                                      <p:cBhvr>
                                        <p:cTn id="28" dur="500"/>
                                        <p:tgtEl>
                                          <p:spTgt spid="262151"/>
                                        </p:tgtEl>
                                      </p:cBhvr>
                                    </p:animEffect>
                                  </p:childTnLst>
                                </p:cTn>
                              </p:par>
                            </p:childTnLst>
                          </p:cTn>
                        </p:par>
                        <p:par>
                          <p:cTn id="29" fill="hold" nodeType="afterGroup">
                            <p:stCondLst>
                              <p:cond delay="2000"/>
                            </p:stCondLst>
                            <p:childTnLst>
                              <p:par>
                                <p:cTn id="30" presetID="17" presetClass="entr" presetSubtype="1" fill="hold" grpId="0" nodeType="afterEffect">
                                  <p:stCondLst>
                                    <p:cond delay="0"/>
                                  </p:stCondLst>
                                  <p:childTnLst>
                                    <p:set>
                                      <p:cBhvr>
                                        <p:cTn id="31" dur="1" fill="hold">
                                          <p:stCondLst>
                                            <p:cond delay="0"/>
                                          </p:stCondLst>
                                        </p:cTn>
                                        <p:tgtEl>
                                          <p:spTgt spid="262153"/>
                                        </p:tgtEl>
                                        <p:attrNameLst>
                                          <p:attrName>style.visibility</p:attrName>
                                        </p:attrNameLst>
                                      </p:cBhvr>
                                      <p:to>
                                        <p:strVal val="visible"/>
                                      </p:to>
                                    </p:set>
                                    <p:anim calcmode="lin" valueType="num">
                                      <p:cBhvr>
                                        <p:cTn id="32" dur="500" fill="hold"/>
                                        <p:tgtEl>
                                          <p:spTgt spid="262153"/>
                                        </p:tgtEl>
                                        <p:attrNameLst>
                                          <p:attrName>ppt_x</p:attrName>
                                        </p:attrNameLst>
                                      </p:cBhvr>
                                      <p:tavLst>
                                        <p:tav tm="0">
                                          <p:val>
                                            <p:strVal val="#ppt_x"/>
                                          </p:val>
                                        </p:tav>
                                        <p:tav tm="100000">
                                          <p:val>
                                            <p:strVal val="#ppt_x"/>
                                          </p:val>
                                        </p:tav>
                                      </p:tavLst>
                                    </p:anim>
                                    <p:anim calcmode="lin" valueType="num">
                                      <p:cBhvr>
                                        <p:cTn id="33" dur="500" fill="hold"/>
                                        <p:tgtEl>
                                          <p:spTgt spid="262153"/>
                                        </p:tgtEl>
                                        <p:attrNameLst>
                                          <p:attrName>ppt_y</p:attrName>
                                        </p:attrNameLst>
                                      </p:cBhvr>
                                      <p:tavLst>
                                        <p:tav tm="0">
                                          <p:val>
                                            <p:strVal val="#ppt_y-#ppt_h/2"/>
                                          </p:val>
                                        </p:tav>
                                        <p:tav tm="100000">
                                          <p:val>
                                            <p:strVal val="#ppt_y"/>
                                          </p:val>
                                        </p:tav>
                                      </p:tavLst>
                                    </p:anim>
                                    <p:anim calcmode="lin" valueType="num">
                                      <p:cBhvr>
                                        <p:cTn id="34" dur="500" fill="hold"/>
                                        <p:tgtEl>
                                          <p:spTgt spid="262153"/>
                                        </p:tgtEl>
                                        <p:attrNameLst>
                                          <p:attrName>ppt_w</p:attrName>
                                        </p:attrNameLst>
                                      </p:cBhvr>
                                      <p:tavLst>
                                        <p:tav tm="0">
                                          <p:val>
                                            <p:strVal val="#ppt_w"/>
                                          </p:val>
                                        </p:tav>
                                        <p:tav tm="100000">
                                          <p:val>
                                            <p:strVal val="#ppt_w"/>
                                          </p:val>
                                        </p:tav>
                                      </p:tavLst>
                                    </p:anim>
                                    <p:anim calcmode="lin" valueType="num">
                                      <p:cBhvr>
                                        <p:cTn id="35" dur="500" fill="hold"/>
                                        <p:tgtEl>
                                          <p:spTgt spid="262153"/>
                                        </p:tgtEl>
                                        <p:attrNameLst>
                                          <p:attrName>ppt_h</p:attrName>
                                        </p:attrNameLst>
                                      </p:cBhvr>
                                      <p:tavLst>
                                        <p:tav tm="0">
                                          <p:val>
                                            <p:fltVal val="0"/>
                                          </p:val>
                                        </p:tav>
                                        <p:tav tm="100000">
                                          <p:val>
                                            <p:strVal val="#ppt_h"/>
                                          </p:val>
                                        </p:tav>
                                      </p:tavLst>
                                    </p:anim>
                                  </p:childTnLst>
                                </p:cTn>
                              </p:par>
                            </p:childTnLst>
                          </p:cTn>
                        </p:par>
                        <p:par>
                          <p:cTn id="36" fill="hold" nodeType="afterGroup">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62159"/>
                                        </p:tgtEl>
                                        <p:attrNameLst>
                                          <p:attrName>style.visibility</p:attrName>
                                        </p:attrNameLst>
                                      </p:cBhvr>
                                      <p:to>
                                        <p:strVal val="visible"/>
                                      </p:to>
                                    </p:set>
                                    <p:animEffect transition="in" filter="wipe(left)">
                                      <p:cBhvr>
                                        <p:cTn id="39" dur="500"/>
                                        <p:tgtEl>
                                          <p:spTgt spid="262159"/>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262162"/>
                                        </p:tgtEl>
                                        <p:attrNameLst>
                                          <p:attrName>style.visibility</p:attrName>
                                        </p:attrNameLst>
                                      </p:cBhvr>
                                      <p:to>
                                        <p:strVal val="visible"/>
                                      </p:to>
                                    </p:set>
                                    <p:animEffect transition="in" filter="wipe(left)">
                                      <p:cBhvr>
                                        <p:cTn id="43" dur="500"/>
                                        <p:tgtEl>
                                          <p:spTgt spid="262162"/>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62160"/>
                                        </p:tgtEl>
                                        <p:attrNameLst>
                                          <p:attrName>style.visibility</p:attrName>
                                        </p:attrNameLst>
                                      </p:cBhvr>
                                      <p:to>
                                        <p:strVal val="visible"/>
                                      </p:to>
                                    </p:set>
                                    <p:animEffect transition="in" filter="wipe(left)">
                                      <p:cBhvr>
                                        <p:cTn id="47" dur="500"/>
                                        <p:tgtEl>
                                          <p:spTgt spid="262160"/>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62155"/>
                                        </p:tgtEl>
                                        <p:attrNameLst>
                                          <p:attrName>style.visibility</p:attrName>
                                        </p:attrNameLst>
                                      </p:cBhvr>
                                      <p:to>
                                        <p:strVal val="visible"/>
                                      </p:to>
                                    </p:set>
                                    <p:animEffect transition="in" filter="wipe(left)">
                                      <p:cBhvr>
                                        <p:cTn id="51" dur="500"/>
                                        <p:tgtEl>
                                          <p:spTgt spid="262155"/>
                                        </p:tgtEl>
                                      </p:cBhvr>
                                    </p:animEffect>
                                  </p:childTnLst>
                                </p:cTn>
                              </p:par>
                            </p:childTnLst>
                          </p:cTn>
                        </p:par>
                        <p:par>
                          <p:cTn id="52" fill="hold" nodeType="afterGroup">
                            <p:stCondLst>
                              <p:cond delay="4500"/>
                            </p:stCondLst>
                            <p:childTnLst>
                              <p:par>
                                <p:cTn id="53" presetID="17" presetClass="entr" presetSubtype="1" fill="hold" grpId="0" nodeType="afterEffect">
                                  <p:stCondLst>
                                    <p:cond delay="0"/>
                                  </p:stCondLst>
                                  <p:childTnLst>
                                    <p:set>
                                      <p:cBhvr>
                                        <p:cTn id="54" dur="1" fill="hold">
                                          <p:stCondLst>
                                            <p:cond delay="0"/>
                                          </p:stCondLst>
                                        </p:cTn>
                                        <p:tgtEl>
                                          <p:spTgt spid="262156"/>
                                        </p:tgtEl>
                                        <p:attrNameLst>
                                          <p:attrName>style.visibility</p:attrName>
                                        </p:attrNameLst>
                                      </p:cBhvr>
                                      <p:to>
                                        <p:strVal val="visible"/>
                                      </p:to>
                                    </p:set>
                                    <p:anim calcmode="lin" valueType="num">
                                      <p:cBhvr>
                                        <p:cTn id="55" dur="500" fill="hold"/>
                                        <p:tgtEl>
                                          <p:spTgt spid="262156"/>
                                        </p:tgtEl>
                                        <p:attrNameLst>
                                          <p:attrName>ppt_x</p:attrName>
                                        </p:attrNameLst>
                                      </p:cBhvr>
                                      <p:tavLst>
                                        <p:tav tm="0">
                                          <p:val>
                                            <p:strVal val="#ppt_x"/>
                                          </p:val>
                                        </p:tav>
                                        <p:tav tm="100000">
                                          <p:val>
                                            <p:strVal val="#ppt_x"/>
                                          </p:val>
                                        </p:tav>
                                      </p:tavLst>
                                    </p:anim>
                                    <p:anim calcmode="lin" valueType="num">
                                      <p:cBhvr>
                                        <p:cTn id="56" dur="500" fill="hold"/>
                                        <p:tgtEl>
                                          <p:spTgt spid="262156"/>
                                        </p:tgtEl>
                                        <p:attrNameLst>
                                          <p:attrName>ppt_y</p:attrName>
                                        </p:attrNameLst>
                                      </p:cBhvr>
                                      <p:tavLst>
                                        <p:tav tm="0">
                                          <p:val>
                                            <p:strVal val="#ppt_y-#ppt_h/2"/>
                                          </p:val>
                                        </p:tav>
                                        <p:tav tm="100000">
                                          <p:val>
                                            <p:strVal val="#ppt_y"/>
                                          </p:val>
                                        </p:tav>
                                      </p:tavLst>
                                    </p:anim>
                                    <p:anim calcmode="lin" valueType="num">
                                      <p:cBhvr>
                                        <p:cTn id="57" dur="500" fill="hold"/>
                                        <p:tgtEl>
                                          <p:spTgt spid="262156"/>
                                        </p:tgtEl>
                                        <p:attrNameLst>
                                          <p:attrName>ppt_w</p:attrName>
                                        </p:attrNameLst>
                                      </p:cBhvr>
                                      <p:tavLst>
                                        <p:tav tm="0">
                                          <p:val>
                                            <p:strVal val="#ppt_w"/>
                                          </p:val>
                                        </p:tav>
                                        <p:tav tm="100000">
                                          <p:val>
                                            <p:strVal val="#ppt_w"/>
                                          </p:val>
                                        </p:tav>
                                      </p:tavLst>
                                    </p:anim>
                                    <p:anim calcmode="lin" valueType="num">
                                      <p:cBhvr>
                                        <p:cTn id="58" dur="500" fill="hold"/>
                                        <p:tgtEl>
                                          <p:spTgt spid="262156"/>
                                        </p:tgtEl>
                                        <p:attrNameLst>
                                          <p:attrName>ppt_h</p:attrName>
                                        </p:attrNameLst>
                                      </p:cBhvr>
                                      <p:tavLst>
                                        <p:tav tm="0">
                                          <p:val>
                                            <p:fltVal val="0"/>
                                          </p:val>
                                        </p:tav>
                                        <p:tav tm="100000">
                                          <p:val>
                                            <p:strVal val="#ppt_h"/>
                                          </p:val>
                                        </p:tav>
                                      </p:tavLst>
                                    </p:anim>
                                  </p:childTnLst>
                                </p:cTn>
                              </p:par>
                            </p:childTnLst>
                          </p:cTn>
                        </p:par>
                        <p:par>
                          <p:cTn id="59" fill="hold" nodeType="afterGroup">
                            <p:stCondLst>
                              <p:cond delay="5000"/>
                            </p:stCondLst>
                            <p:childTnLst>
                              <p:par>
                                <p:cTn id="60" presetID="17" presetClass="entr" presetSubtype="1" fill="hold" grpId="0" nodeType="afterEffect">
                                  <p:stCondLst>
                                    <p:cond delay="0"/>
                                  </p:stCondLst>
                                  <p:childTnLst>
                                    <p:set>
                                      <p:cBhvr>
                                        <p:cTn id="61" dur="1" fill="hold">
                                          <p:stCondLst>
                                            <p:cond delay="0"/>
                                          </p:stCondLst>
                                        </p:cTn>
                                        <p:tgtEl>
                                          <p:spTgt spid="262157"/>
                                        </p:tgtEl>
                                        <p:attrNameLst>
                                          <p:attrName>style.visibility</p:attrName>
                                        </p:attrNameLst>
                                      </p:cBhvr>
                                      <p:to>
                                        <p:strVal val="visible"/>
                                      </p:to>
                                    </p:set>
                                    <p:anim calcmode="lin" valueType="num">
                                      <p:cBhvr>
                                        <p:cTn id="62" dur="500" fill="hold"/>
                                        <p:tgtEl>
                                          <p:spTgt spid="262157"/>
                                        </p:tgtEl>
                                        <p:attrNameLst>
                                          <p:attrName>ppt_x</p:attrName>
                                        </p:attrNameLst>
                                      </p:cBhvr>
                                      <p:tavLst>
                                        <p:tav tm="0">
                                          <p:val>
                                            <p:strVal val="#ppt_x"/>
                                          </p:val>
                                        </p:tav>
                                        <p:tav tm="100000">
                                          <p:val>
                                            <p:strVal val="#ppt_x"/>
                                          </p:val>
                                        </p:tav>
                                      </p:tavLst>
                                    </p:anim>
                                    <p:anim calcmode="lin" valueType="num">
                                      <p:cBhvr>
                                        <p:cTn id="63" dur="500" fill="hold"/>
                                        <p:tgtEl>
                                          <p:spTgt spid="262157"/>
                                        </p:tgtEl>
                                        <p:attrNameLst>
                                          <p:attrName>ppt_y</p:attrName>
                                        </p:attrNameLst>
                                      </p:cBhvr>
                                      <p:tavLst>
                                        <p:tav tm="0">
                                          <p:val>
                                            <p:strVal val="#ppt_y-#ppt_h/2"/>
                                          </p:val>
                                        </p:tav>
                                        <p:tav tm="100000">
                                          <p:val>
                                            <p:strVal val="#ppt_y"/>
                                          </p:val>
                                        </p:tav>
                                      </p:tavLst>
                                    </p:anim>
                                    <p:anim calcmode="lin" valueType="num">
                                      <p:cBhvr>
                                        <p:cTn id="64" dur="500" fill="hold"/>
                                        <p:tgtEl>
                                          <p:spTgt spid="262157"/>
                                        </p:tgtEl>
                                        <p:attrNameLst>
                                          <p:attrName>ppt_w</p:attrName>
                                        </p:attrNameLst>
                                      </p:cBhvr>
                                      <p:tavLst>
                                        <p:tav tm="0">
                                          <p:val>
                                            <p:strVal val="#ppt_w"/>
                                          </p:val>
                                        </p:tav>
                                        <p:tav tm="100000">
                                          <p:val>
                                            <p:strVal val="#ppt_w"/>
                                          </p:val>
                                        </p:tav>
                                      </p:tavLst>
                                    </p:anim>
                                    <p:anim calcmode="lin" valueType="num">
                                      <p:cBhvr>
                                        <p:cTn id="65" dur="500" fill="hold"/>
                                        <p:tgtEl>
                                          <p:spTgt spid="262157"/>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500"/>
                            </p:stCondLst>
                            <p:childTnLst>
                              <p:par>
                                <p:cTn id="67" presetID="22" presetClass="entr" presetSubtype="1" fill="hold" grpId="0" nodeType="afterEffect">
                                  <p:stCondLst>
                                    <p:cond delay="0"/>
                                  </p:stCondLst>
                                  <p:childTnLst>
                                    <p:set>
                                      <p:cBhvr>
                                        <p:cTn id="68" dur="1" fill="hold">
                                          <p:stCondLst>
                                            <p:cond delay="0"/>
                                          </p:stCondLst>
                                        </p:cTn>
                                        <p:tgtEl>
                                          <p:spTgt spid="262150"/>
                                        </p:tgtEl>
                                        <p:attrNameLst>
                                          <p:attrName>style.visibility</p:attrName>
                                        </p:attrNameLst>
                                      </p:cBhvr>
                                      <p:to>
                                        <p:strVal val="visible"/>
                                      </p:to>
                                    </p:set>
                                    <p:animEffect transition="in" filter="wipe(up)">
                                      <p:cBhvr>
                                        <p:cTn id="69" dur="500"/>
                                        <p:tgtEl>
                                          <p:spTgt spid="262150"/>
                                        </p:tgtEl>
                                      </p:cBhvr>
                                    </p:animEffect>
                                  </p:childTnLst>
                                </p:cTn>
                              </p:par>
                            </p:childTnLst>
                          </p:cTn>
                        </p:par>
                        <p:par>
                          <p:cTn id="70" fill="hold" nodeType="afterGroup">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262154"/>
                                        </p:tgtEl>
                                        <p:attrNameLst>
                                          <p:attrName>style.visibility</p:attrName>
                                        </p:attrNameLst>
                                      </p:cBhvr>
                                      <p:to>
                                        <p:strVal val="visible"/>
                                      </p:to>
                                    </p:set>
                                    <p:animEffect transition="in" filter="wipe(up)">
                                      <p:cBhvr>
                                        <p:cTn id="73" dur="500"/>
                                        <p:tgtEl>
                                          <p:spTgt spid="262154"/>
                                        </p:tgtEl>
                                      </p:cBhvr>
                                    </p:animEffect>
                                  </p:childTnLst>
                                </p:cTn>
                              </p:par>
                            </p:childTnLst>
                          </p:cTn>
                        </p:par>
                        <p:par>
                          <p:cTn id="74" fill="hold" nodeType="afterGroup">
                            <p:stCondLst>
                              <p:cond delay="6500"/>
                            </p:stCondLst>
                            <p:childTnLst>
                              <p:par>
                                <p:cTn id="75" presetID="22" presetClass="entr" presetSubtype="1" fill="hold" grpId="0" nodeType="afterEffect">
                                  <p:stCondLst>
                                    <p:cond delay="0"/>
                                  </p:stCondLst>
                                  <p:childTnLst>
                                    <p:set>
                                      <p:cBhvr>
                                        <p:cTn id="76" dur="1" fill="hold">
                                          <p:stCondLst>
                                            <p:cond delay="0"/>
                                          </p:stCondLst>
                                        </p:cTn>
                                        <p:tgtEl>
                                          <p:spTgt spid="262181"/>
                                        </p:tgtEl>
                                        <p:attrNameLst>
                                          <p:attrName>style.visibility</p:attrName>
                                        </p:attrNameLst>
                                      </p:cBhvr>
                                      <p:to>
                                        <p:strVal val="visible"/>
                                      </p:to>
                                    </p:set>
                                    <p:animEffect transition="in" filter="wipe(up)">
                                      <p:cBhvr>
                                        <p:cTn id="77" dur="500"/>
                                        <p:tgtEl>
                                          <p:spTgt spid="262181"/>
                                        </p:tgtEl>
                                      </p:cBhvr>
                                    </p:animEffect>
                                  </p:childTnLst>
                                </p:cTn>
                              </p:par>
                            </p:childTnLst>
                          </p:cTn>
                        </p:par>
                        <p:par>
                          <p:cTn id="78" fill="hold" nodeType="afterGroup">
                            <p:stCondLst>
                              <p:cond delay="7000"/>
                            </p:stCondLst>
                            <p:childTnLst>
                              <p:par>
                                <p:cTn id="79" presetID="2" presetClass="entr" presetSubtype="8" fill="hold" grpId="0" nodeType="afterEffect">
                                  <p:stCondLst>
                                    <p:cond delay="0"/>
                                  </p:stCondLst>
                                  <p:childTnLst>
                                    <p:set>
                                      <p:cBhvr>
                                        <p:cTn id="80" dur="1" fill="hold">
                                          <p:stCondLst>
                                            <p:cond delay="0"/>
                                          </p:stCondLst>
                                        </p:cTn>
                                        <p:tgtEl>
                                          <p:spTgt spid="262161"/>
                                        </p:tgtEl>
                                        <p:attrNameLst>
                                          <p:attrName>style.visibility</p:attrName>
                                        </p:attrNameLst>
                                      </p:cBhvr>
                                      <p:to>
                                        <p:strVal val="visible"/>
                                      </p:to>
                                    </p:set>
                                    <p:anim calcmode="lin" valueType="num">
                                      <p:cBhvr additive="base">
                                        <p:cTn id="81" dur="500" fill="hold"/>
                                        <p:tgtEl>
                                          <p:spTgt spid="262161"/>
                                        </p:tgtEl>
                                        <p:attrNameLst>
                                          <p:attrName>ppt_x</p:attrName>
                                        </p:attrNameLst>
                                      </p:cBhvr>
                                      <p:tavLst>
                                        <p:tav tm="0">
                                          <p:val>
                                            <p:strVal val="0-#ppt_w/2"/>
                                          </p:val>
                                        </p:tav>
                                        <p:tav tm="100000">
                                          <p:val>
                                            <p:strVal val="#ppt_x"/>
                                          </p:val>
                                        </p:tav>
                                      </p:tavLst>
                                    </p:anim>
                                    <p:anim calcmode="lin" valueType="num">
                                      <p:cBhvr additive="base">
                                        <p:cTn id="82" dur="500" fill="hold"/>
                                        <p:tgtEl>
                                          <p:spTgt spid="262161"/>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7500"/>
                            </p:stCondLst>
                            <p:childTnLst>
                              <p:par>
                                <p:cTn id="84" presetID="17" presetClass="entr" presetSubtype="1" fill="hold" grpId="0" nodeType="afterEffect">
                                  <p:stCondLst>
                                    <p:cond delay="0"/>
                                  </p:stCondLst>
                                  <p:childTnLst>
                                    <p:set>
                                      <p:cBhvr>
                                        <p:cTn id="85" dur="1" fill="hold">
                                          <p:stCondLst>
                                            <p:cond delay="0"/>
                                          </p:stCondLst>
                                        </p:cTn>
                                        <p:tgtEl>
                                          <p:spTgt spid="262163"/>
                                        </p:tgtEl>
                                        <p:attrNameLst>
                                          <p:attrName>style.visibility</p:attrName>
                                        </p:attrNameLst>
                                      </p:cBhvr>
                                      <p:to>
                                        <p:strVal val="visible"/>
                                      </p:to>
                                    </p:set>
                                    <p:anim calcmode="lin" valueType="num">
                                      <p:cBhvr>
                                        <p:cTn id="86" dur="500" fill="hold"/>
                                        <p:tgtEl>
                                          <p:spTgt spid="262163"/>
                                        </p:tgtEl>
                                        <p:attrNameLst>
                                          <p:attrName>ppt_x</p:attrName>
                                        </p:attrNameLst>
                                      </p:cBhvr>
                                      <p:tavLst>
                                        <p:tav tm="0">
                                          <p:val>
                                            <p:strVal val="#ppt_x"/>
                                          </p:val>
                                        </p:tav>
                                        <p:tav tm="100000">
                                          <p:val>
                                            <p:strVal val="#ppt_x"/>
                                          </p:val>
                                        </p:tav>
                                      </p:tavLst>
                                    </p:anim>
                                    <p:anim calcmode="lin" valueType="num">
                                      <p:cBhvr>
                                        <p:cTn id="87" dur="500" fill="hold"/>
                                        <p:tgtEl>
                                          <p:spTgt spid="262163"/>
                                        </p:tgtEl>
                                        <p:attrNameLst>
                                          <p:attrName>ppt_y</p:attrName>
                                        </p:attrNameLst>
                                      </p:cBhvr>
                                      <p:tavLst>
                                        <p:tav tm="0">
                                          <p:val>
                                            <p:strVal val="#ppt_y-#ppt_h/2"/>
                                          </p:val>
                                        </p:tav>
                                        <p:tav tm="100000">
                                          <p:val>
                                            <p:strVal val="#ppt_y"/>
                                          </p:val>
                                        </p:tav>
                                      </p:tavLst>
                                    </p:anim>
                                    <p:anim calcmode="lin" valueType="num">
                                      <p:cBhvr>
                                        <p:cTn id="88" dur="500" fill="hold"/>
                                        <p:tgtEl>
                                          <p:spTgt spid="262163"/>
                                        </p:tgtEl>
                                        <p:attrNameLst>
                                          <p:attrName>ppt_w</p:attrName>
                                        </p:attrNameLst>
                                      </p:cBhvr>
                                      <p:tavLst>
                                        <p:tav tm="0">
                                          <p:val>
                                            <p:strVal val="#ppt_w"/>
                                          </p:val>
                                        </p:tav>
                                        <p:tav tm="100000">
                                          <p:val>
                                            <p:strVal val="#ppt_w"/>
                                          </p:val>
                                        </p:tav>
                                      </p:tavLst>
                                    </p:anim>
                                    <p:anim calcmode="lin" valueType="num">
                                      <p:cBhvr>
                                        <p:cTn id="89" dur="500" fill="hold"/>
                                        <p:tgtEl>
                                          <p:spTgt spid="262163"/>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62164"/>
                                        </p:tgtEl>
                                        <p:attrNameLst>
                                          <p:attrName>style.visibility</p:attrName>
                                        </p:attrNameLst>
                                      </p:cBhvr>
                                      <p:to>
                                        <p:strVal val="visible"/>
                                      </p:to>
                                    </p:set>
                                    <p:anim calcmode="lin" valueType="num">
                                      <p:cBhvr additive="base">
                                        <p:cTn id="94" dur="500" fill="hold"/>
                                        <p:tgtEl>
                                          <p:spTgt spid="262164"/>
                                        </p:tgtEl>
                                        <p:attrNameLst>
                                          <p:attrName>ppt_x</p:attrName>
                                        </p:attrNameLst>
                                      </p:cBhvr>
                                      <p:tavLst>
                                        <p:tav tm="0">
                                          <p:val>
                                            <p:strVal val="#ppt_x"/>
                                          </p:val>
                                        </p:tav>
                                        <p:tav tm="100000">
                                          <p:val>
                                            <p:strVal val="#ppt_x"/>
                                          </p:val>
                                        </p:tav>
                                      </p:tavLst>
                                    </p:anim>
                                    <p:anim calcmode="lin" valueType="num">
                                      <p:cBhvr additive="base">
                                        <p:cTn id="95" dur="500" fill="hold"/>
                                        <p:tgtEl>
                                          <p:spTgt spid="262164"/>
                                        </p:tgtEl>
                                        <p:attrNameLst>
                                          <p:attrName>ppt_y</p:attrName>
                                        </p:attrNameLst>
                                      </p:cBhvr>
                                      <p:tavLst>
                                        <p:tav tm="0">
                                          <p:val>
                                            <p:strVal val="1+#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262166"/>
                                        </p:tgtEl>
                                        <p:attrNameLst>
                                          <p:attrName>style.visibility</p:attrName>
                                        </p:attrNameLst>
                                      </p:cBhvr>
                                      <p:to>
                                        <p:strVal val="visible"/>
                                      </p:to>
                                    </p:set>
                                    <p:animEffect transition="in" filter="wipe(up)">
                                      <p:cBhvr>
                                        <p:cTn id="100" dur="500"/>
                                        <p:tgtEl>
                                          <p:spTgt spid="262166"/>
                                        </p:tgtEl>
                                      </p:cBhvr>
                                    </p:animEffect>
                                  </p:childTnLst>
                                </p:cTn>
                              </p:par>
                            </p:childTnLst>
                          </p:cTn>
                        </p:par>
                        <p:par>
                          <p:cTn id="101" fill="hold" nodeType="afterGroup">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262167"/>
                                        </p:tgtEl>
                                        <p:attrNameLst>
                                          <p:attrName>style.visibility</p:attrName>
                                        </p:attrNameLst>
                                      </p:cBhvr>
                                      <p:to>
                                        <p:strVal val="visible"/>
                                      </p:to>
                                    </p:set>
                                    <p:animEffect transition="in" filter="wipe(up)">
                                      <p:cBhvr>
                                        <p:cTn id="104" dur="500"/>
                                        <p:tgtEl>
                                          <p:spTgt spid="26216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62168"/>
                                        </p:tgtEl>
                                        <p:attrNameLst>
                                          <p:attrName>style.visibility</p:attrName>
                                        </p:attrNameLst>
                                      </p:cBhvr>
                                      <p:to>
                                        <p:strVal val="visible"/>
                                      </p:to>
                                    </p:set>
                                    <p:animEffect transition="in" filter="wipe(up)">
                                      <p:cBhvr>
                                        <p:cTn id="109" dur="500"/>
                                        <p:tgtEl>
                                          <p:spTgt spid="26216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62175"/>
                                        </p:tgtEl>
                                        <p:attrNameLst>
                                          <p:attrName>style.visibility</p:attrName>
                                        </p:attrNameLst>
                                      </p:cBhvr>
                                      <p:to>
                                        <p:strVal val="visible"/>
                                      </p:to>
                                    </p:set>
                                    <p:animEffect transition="in" filter="wipe(left)">
                                      <p:cBhvr>
                                        <p:cTn id="114" dur="500"/>
                                        <p:tgtEl>
                                          <p:spTgt spid="262175"/>
                                        </p:tgtEl>
                                      </p:cBhvr>
                                    </p:animEffect>
                                  </p:childTnLst>
                                </p:cTn>
                              </p:par>
                            </p:childTnLst>
                          </p:cTn>
                        </p:par>
                        <p:par>
                          <p:cTn id="115" fill="hold" nodeType="afterGroup">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262169"/>
                                        </p:tgtEl>
                                        <p:attrNameLst>
                                          <p:attrName>style.visibility</p:attrName>
                                        </p:attrNameLst>
                                      </p:cBhvr>
                                      <p:to>
                                        <p:strVal val="visible"/>
                                      </p:to>
                                    </p:set>
                                    <p:animEffect transition="in" filter="wipe(up)">
                                      <p:cBhvr>
                                        <p:cTn id="118" dur="500"/>
                                        <p:tgtEl>
                                          <p:spTgt spid="262169"/>
                                        </p:tgtEl>
                                      </p:cBhvr>
                                    </p:animEffect>
                                  </p:childTnLst>
                                </p:cTn>
                              </p:par>
                            </p:childTnLst>
                          </p:cTn>
                        </p:par>
                        <p:par>
                          <p:cTn id="119" fill="hold" nodeType="afterGroup">
                            <p:stCondLst>
                              <p:cond delay="1000"/>
                            </p:stCondLst>
                            <p:childTnLst>
                              <p:par>
                                <p:cTn id="120" presetID="22" presetClass="entr" presetSubtype="1" fill="hold" grpId="0" nodeType="afterEffect">
                                  <p:stCondLst>
                                    <p:cond delay="0"/>
                                  </p:stCondLst>
                                  <p:childTnLst>
                                    <p:set>
                                      <p:cBhvr>
                                        <p:cTn id="121" dur="1" fill="hold">
                                          <p:stCondLst>
                                            <p:cond delay="0"/>
                                          </p:stCondLst>
                                        </p:cTn>
                                        <p:tgtEl>
                                          <p:spTgt spid="262170"/>
                                        </p:tgtEl>
                                        <p:attrNameLst>
                                          <p:attrName>style.visibility</p:attrName>
                                        </p:attrNameLst>
                                      </p:cBhvr>
                                      <p:to>
                                        <p:strVal val="visible"/>
                                      </p:to>
                                    </p:set>
                                    <p:animEffect transition="in" filter="wipe(up)">
                                      <p:cBhvr>
                                        <p:cTn id="122" dur="500"/>
                                        <p:tgtEl>
                                          <p:spTgt spid="2621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62178"/>
                                        </p:tgtEl>
                                        <p:attrNameLst>
                                          <p:attrName>style.visibility</p:attrName>
                                        </p:attrNameLst>
                                      </p:cBhvr>
                                      <p:to>
                                        <p:strVal val="visible"/>
                                      </p:to>
                                    </p:set>
                                    <p:animEffect transition="in" filter="wipe(left)">
                                      <p:cBhvr>
                                        <p:cTn id="127" dur="500"/>
                                        <p:tgtEl>
                                          <p:spTgt spid="262178"/>
                                        </p:tgtEl>
                                      </p:cBhvr>
                                    </p:animEffect>
                                  </p:childTnLst>
                                </p:cTn>
                              </p:par>
                            </p:childTnLst>
                          </p:cTn>
                        </p:par>
                        <p:par>
                          <p:cTn id="128" fill="hold" nodeType="afterGroup">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262173"/>
                                        </p:tgtEl>
                                        <p:attrNameLst>
                                          <p:attrName>style.visibility</p:attrName>
                                        </p:attrNameLst>
                                      </p:cBhvr>
                                      <p:to>
                                        <p:strVal val="visible"/>
                                      </p:to>
                                    </p:set>
                                    <p:animEffect transition="in" filter="wipe(left)">
                                      <p:cBhvr>
                                        <p:cTn id="131" dur="500"/>
                                        <p:tgtEl>
                                          <p:spTgt spid="262173"/>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62176"/>
                                        </p:tgtEl>
                                        <p:attrNameLst>
                                          <p:attrName>style.visibility</p:attrName>
                                        </p:attrNameLst>
                                      </p:cBhvr>
                                      <p:to>
                                        <p:strVal val="visible"/>
                                      </p:to>
                                    </p:set>
                                    <p:animEffect transition="in" filter="wipe(left)">
                                      <p:cBhvr>
                                        <p:cTn id="136" dur="500"/>
                                        <p:tgtEl>
                                          <p:spTgt spid="262176"/>
                                        </p:tgtEl>
                                      </p:cBhvr>
                                    </p:animEffect>
                                  </p:childTnLst>
                                </p:cTn>
                              </p:par>
                            </p:childTnLst>
                          </p:cTn>
                        </p:par>
                        <p:par>
                          <p:cTn id="137" fill="hold" nodeType="afterGroup">
                            <p:stCondLst>
                              <p:cond delay="500"/>
                            </p:stCondLst>
                            <p:childTnLst>
                              <p:par>
                                <p:cTn id="138" presetID="12" presetClass="entr" presetSubtype="8" fill="hold" grpId="0" nodeType="afterEffect">
                                  <p:stCondLst>
                                    <p:cond delay="0"/>
                                  </p:stCondLst>
                                  <p:childTnLst>
                                    <p:set>
                                      <p:cBhvr>
                                        <p:cTn id="139" dur="1" fill="hold">
                                          <p:stCondLst>
                                            <p:cond delay="0"/>
                                          </p:stCondLst>
                                        </p:cTn>
                                        <p:tgtEl>
                                          <p:spTgt spid="262171"/>
                                        </p:tgtEl>
                                        <p:attrNameLst>
                                          <p:attrName>style.visibility</p:attrName>
                                        </p:attrNameLst>
                                      </p:cBhvr>
                                      <p:to>
                                        <p:strVal val="visible"/>
                                      </p:to>
                                    </p:set>
                                    <p:animEffect transition="in" filter="slide(fromLeft)">
                                      <p:cBhvr>
                                        <p:cTn id="140" dur="500"/>
                                        <p:tgtEl>
                                          <p:spTgt spid="262171"/>
                                        </p:tgtEl>
                                      </p:cBhvr>
                                    </p:animEffect>
                                  </p:childTnLst>
                                </p:cTn>
                              </p:par>
                            </p:childTnLst>
                          </p:cTn>
                        </p:par>
                        <p:par>
                          <p:cTn id="141" fill="hold" nodeType="afterGroup">
                            <p:stCondLst>
                              <p:cond delay="1000"/>
                            </p:stCondLst>
                            <p:childTnLst>
                              <p:par>
                                <p:cTn id="142" presetID="12" presetClass="entr" presetSubtype="8" fill="hold" grpId="0" nodeType="afterEffect">
                                  <p:stCondLst>
                                    <p:cond delay="0"/>
                                  </p:stCondLst>
                                  <p:childTnLst>
                                    <p:set>
                                      <p:cBhvr>
                                        <p:cTn id="143" dur="1" fill="hold">
                                          <p:stCondLst>
                                            <p:cond delay="0"/>
                                          </p:stCondLst>
                                        </p:cTn>
                                        <p:tgtEl>
                                          <p:spTgt spid="262172"/>
                                        </p:tgtEl>
                                        <p:attrNameLst>
                                          <p:attrName>style.visibility</p:attrName>
                                        </p:attrNameLst>
                                      </p:cBhvr>
                                      <p:to>
                                        <p:strVal val="visible"/>
                                      </p:to>
                                    </p:set>
                                    <p:animEffect transition="in" filter="slide(fromLeft)">
                                      <p:cBhvr>
                                        <p:cTn id="144" dur="500"/>
                                        <p:tgtEl>
                                          <p:spTgt spid="26217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62179"/>
                                        </p:tgtEl>
                                        <p:attrNameLst>
                                          <p:attrName>style.visibility</p:attrName>
                                        </p:attrNameLst>
                                      </p:cBhvr>
                                      <p:to>
                                        <p:strVal val="visible"/>
                                      </p:to>
                                    </p:set>
                                    <p:animEffect transition="in" filter="wipe(left)">
                                      <p:cBhvr>
                                        <p:cTn id="149" dur="500"/>
                                        <p:tgtEl>
                                          <p:spTgt spid="262179"/>
                                        </p:tgtEl>
                                      </p:cBhvr>
                                    </p:animEffect>
                                  </p:childTnLst>
                                </p:cTn>
                              </p:par>
                            </p:childTnLst>
                          </p:cTn>
                        </p:par>
                        <p:par>
                          <p:cTn id="150" fill="hold" nodeType="afterGroup">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262174"/>
                                        </p:tgtEl>
                                        <p:attrNameLst>
                                          <p:attrName>style.visibility</p:attrName>
                                        </p:attrNameLst>
                                      </p:cBhvr>
                                      <p:to>
                                        <p:strVal val="visible"/>
                                      </p:to>
                                    </p:set>
                                    <p:animEffect transition="in" filter="wipe(left)">
                                      <p:cBhvr>
                                        <p:cTn id="153" dur="500"/>
                                        <p:tgtEl>
                                          <p:spTgt spid="262174"/>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62177"/>
                                        </p:tgtEl>
                                        <p:attrNameLst>
                                          <p:attrName>style.visibility</p:attrName>
                                        </p:attrNameLst>
                                      </p:cBhvr>
                                      <p:to>
                                        <p:strVal val="visible"/>
                                      </p:to>
                                    </p:set>
                                    <p:animEffect transition="in" filter="wipe(left)">
                                      <p:cBhvr>
                                        <p:cTn id="158" dur="500"/>
                                        <p:tgtEl>
                                          <p:spTgt spid="262177"/>
                                        </p:tgtEl>
                                      </p:cBhvr>
                                    </p:animEffect>
                                  </p:childTnLst>
                                </p:cTn>
                              </p:par>
                            </p:childTnLst>
                          </p:cTn>
                        </p:par>
                        <p:par>
                          <p:cTn id="159" fill="hold" nodeType="afterGroup">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262180"/>
                                        </p:tgtEl>
                                        <p:attrNameLst>
                                          <p:attrName>style.visibility</p:attrName>
                                        </p:attrNameLst>
                                      </p:cBhvr>
                                      <p:to>
                                        <p:strVal val="visible"/>
                                      </p:to>
                                    </p:set>
                                    <p:animEffect transition="in" filter="wipe(left)">
                                      <p:cBhvr>
                                        <p:cTn id="162" dur="500"/>
                                        <p:tgtEl>
                                          <p:spTgt spid="262180"/>
                                        </p:tgtEl>
                                      </p:cBhvr>
                                    </p:animEffect>
                                  </p:childTnLst>
                                </p:cTn>
                              </p:par>
                            </p:childTnLst>
                          </p:cTn>
                        </p:par>
                        <p:par>
                          <p:cTn id="163" fill="hold">
                            <p:stCondLst>
                              <p:cond delay="1000"/>
                            </p:stCondLst>
                            <p:childTnLst>
                              <p:par>
                                <p:cTn id="164" presetID="17" presetClass="entr" presetSubtype="1" fill="hold" grpId="0" nodeType="afterEffect">
                                  <p:stCondLst>
                                    <p:cond delay="0"/>
                                  </p:stCondLst>
                                  <p:childTnLst>
                                    <p:set>
                                      <p:cBhvr>
                                        <p:cTn id="165" dur="1" fill="hold">
                                          <p:stCondLst>
                                            <p:cond delay="0"/>
                                          </p:stCondLst>
                                        </p:cTn>
                                        <p:tgtEl>
                                          <p:spTgt spid="40"/>
                                        </p:tgtEl>
                                        <p:attrNameLst>
                                          <p:attrName>style.visibility</p:attrName>
                                        </p:attrNameLst>
                                      </p:cBhvr>
                                      <p:to>
                                        <p:strVal val="visible"/>
                                      </p:to>
                                    </p:set>
                                    <p:anim calcmode="lin" valueType="num">
                                      <p:cBhvr>
                                        <p:cTn id="166" dur="500" fill="hold"/>
                                        <p:tgtEl>
                                          <p:spTgt spid="40"/>
                                        </p:tgtEl>
                                        <p:attrNameLst>
                                          <p:attrName>ppt_x</p:attrName>
                                        </p:attrNameLst>
                                      </p:cBhvr>
                                      <p:tavLst>
                                        <p:tav tm="0">
                                          <p:val>
                                            <p:strVal val="#ppt_x"/>
                                          </p:val>
                                        </p:tav>
                                        <p:tav tm="100000">
                                          <p:val>
                                            <p:strVal val="#ppt_x"/>
                                          </p:val>
                                        </p:tav>
                                      </p:tavLst>
                                    </p:anim>
                                    <p:anim calcmode="lin" valueType="num">
                                      <p:cBhvr>
                                        <p:cTn id="167" dur="500" fill="hold"/>
                                        <p:tgtEl>
                                          <p:spTgt spid="40"/>
                                        </p:tgtEl>
                                        <p:attrNameLst>
                                          <p:attrName>ppt_y</p:attrName>
                                        </p:attrNameLst>
                                      </p:cBhvr>
                                      <p:tavLst>
                                        <p:tav tm="0">
                                          <p:val>
                                            <p:strVal val="#ppt_y-#ppt_h/2"/>
                                          </p:val>
                                        </p:tav>
                                        <p:tav tm="100000">
                                          <p:val>
                                            <p:strVal val="#ppt_y"/>
                                          </p:val>
                                        </p:tav>
                                      </p:tavLst>
                                    </p:anim>
                                    <p:anim calcmode="lin" valueType="num">
                                      <p:cBhvr>
                                        <p:cTn id="168" dur="500" fill="hold"/>
                                        <p:tgtEl>
                                          <p:spTgt spid="40"/>
                                        </p:tgtEl>
                                        <p:attrNameLst>
                                          <p:attrName>ppt_w</p:attrName>
                                        </p:attrNameLst>
                                      </p:cBhvr>
                                      <p:tavLst>
                                        <p:tav tm="0">
                                          <p:val>
                                            <p:strVal val="#ppt_w"/>
                                          </p:val>
                                        </p:tav>
                                        <p:tav tm="100000">
                                          <p:val>
                                            <p:strVal val="#ppt_w"/>
                                          </p:val>
                                        </p:tav>
                                      </p:tavLst>
                                    </p:anim>
                                    <p:anim calcmode="lin" valueType="num">
                                      <p:cBhvr>
                                        <p:cTn id="169" dur="500" fill="hold"/>
                                        <p:tgtEl>
                                          <p:spTgt spid="40"/>
                                        </p:tgtEl>
                                        <p:attrNameLst>
                                          <p:attrName>ppt_h</p:attrName>
                                        </p:attrNameLst>
                                      </p:cBhvr>
                                      <p:tavLst>
                                        <p:tav tm="0">
                                          <p:val>
                                            <p:fltVal val="0"/>
                                          </p:val>
                                        </p:tav>
                                        <p:tav tm="100000">
                                          <p:val>
                                            <p:strVal val="#ppt_h"/>
                                          </p:val>
                                        </p:tav>
                                      </p:tavLst>
                                    </p:anim>
                                  </p:childTnLst>
                                </p:cTn>
                              </p:par>
                            </p:childTnLst>
                          </p:cTn>
                        </p:par>
                        <p:par>
                          <p:cTn id="170" fill="hold">
                            <p:stCondLst>
                              <p:cond delay="1500"/>
                            </p:stCondLst>
                            <p:childTnLst>
                              <p:par>
                                <p:cTn id="171" presetID="17" presetClass="entr" presetSubtype="1" fill="hold" grpId="0" nodeType="afterEffect">
                                  <p:stCondLst>
                                    <p:cond delay="0"/>
                                  </p:stCondLst>
                                  <p:childTnLst>
                                    <p:set>
                                      <p:cBhvr>
                                        <p:cTn id="172" dur="1" fill="hold">
                                          <p:stCondLst>
                                            <p:cond delay="0"/>
                                          </p:stCondLst>
                                        </p:cTn>
                                        <p:tgtEl>
                                          <p:spTgt spid="41"/>
                                        </p:tgtEl>
                                        <p:attrNameLst>
                                          <p:attrName>style.visibility</p:attrName>
                                        </p:attrNameLst>
                                      </p:cBhvr>
                                      <p:to>
                                        <p:strVal val="visible"/>
                                      </p:to>
                                    </p:set>
                                    <p:anim calcmode="lin" valueType="num">
                                      <p:cBhvr>
                                        <p:cTn id="173" dur="500" fill="hold"/>
                                        <p:tgtEl>
                                          <p:spTgt spid="41"/>
                                        </p:tgtEl>
                                        <p:attrNameLst>
                                          <p:attrName>ppt_x</p:attrName>
                                        </p:attrNameLst>
                                      </p:cBhvr>
                                      <p:tavLst>
                                        <p:tav tm="0">
                                          <p:val>
                                            <p:strVal val="#ppt_x"/>
                                          </p:val>
                                        </p:tav>
                                        <p:tav tm="100000">
                                          <p:val>
                                            <p:strVal val="#ppt_x"/>
                                          </p:val>
                                        </p:tav>
                                      </p:tavLst>
                                    </p:anim>
                                    <p:anim calcmode="lin" valueType="num">
                                      <p:cBhvr>
                                        <p:cTn id="174" dur="500" fill="hold"/>
                                        <p:tgtEl>
                                          <p:spTgt spid="41"/>
                                        </p:tgtEl>
                                        <p:attrNameLst>
                                          <p:attrName>ppt_y</p:attrName>
                                        </p:attrNameLst>
                                      </p:cBhvr>
                                      <p:tavLst>
                                        <p:tav tm="0">
                                          <p:val>
                                            <p:strVal val="#ppt_y-#ppt_h/2"/>
                                          </p:val>
                                        </p:tav>
                                        <p:tav tm="100000">
                                          <p:val>
                                            <p:strVal val="#ppt_y"/>
                                          </p:val>
                                        </p:tav>
                                      </p:tavLst>
                                    </p:anim>
                                    <p:anim calcmode="lin" valueType="num">
                                      <p:cBhvr>
                                        <p:cTn id="175" dur="500" fill="hold"/>
                                        <p:tgtEl>
                                          <p:spTgt spid="41"/>
                                        </p:tgtEl>
                                        <p:attrNameLst>
                                          <p:attrName>ppt_w</p:attrName>
                                        </p:attrNameLst>
                                      </p:cBhvr>
                                      <p:tavLst>
                                        <p:tav tm="0">
                                          <p:val>
                                            <p:strVal val="#ppt_w"/>
                                          </p:val>
                                        </p:tav>
                                        <p:tav tm="100000">
                                          <p:val>
                                            <p:strVal val="#ppt_w"/>
                                          </p:val>
                                        </p:tav>
                                      </p:tavLst>
                                    </p:anim>
                                    <p:anim calcmode="lin" valueType="num">
                                      <p:cBhvr>
                                        <p:cTn id="176" dur="500" fill="hold"/>
                                        <p:tgtEl>
                                          <p:spTgt spid="41"/>
                                        </p:tgtEl>
                                        <p:attrNameLst>
                                          <p:attrName>ppt_h</p:attrName>
                                        </p:attrNameLst>
                                      </p:cBhvr>
                                      <p:tavLst>
                                        <p:tav tm="0">
                                          <p:val>
                                            <p:fltVal val="0"/>
                                          </p:val>
                                        </p:tav>
                                        <p:tav tm="100000">
                                          <p:val>
                                            <p:strVal val="#ppt_h"/>
                                          </p:val>
                                        </p:tav>
                                      </p:tavLst>
                                    </p:anim>
                                  </p:childTnLst>
                                </p:cTn>
                              </p:par>
                            </p:childTnLst>
                          </p:cTn>
                        </p:par>
                        <p:par>
                          <p:cTn id="177" fill="hold">
                            <p:stCondLst>
                              <p:cond delay="2000"/>
                            </p:stCondLst>
                            <p:childTnLst>
                              <p:par>
                                <p:cTn id="178" presetID="17" presetClass="entr" presetSubtype="1" fill="hold" grpId="0" nodeType="afterEffect">
                                  <p:stCondLst>
                                    <p:cond delay="0"/>
                                  </p:stCondLst>
                                  <p:childTnLst>
                                    <p:set>
                                      <p:cBhvr>
                                        <p:cTn id="179" dur="1" fill="hold">
                                          <p:stCondLst>
                                            <p:cond delay="0"/>
                                          </p:stCondLst>
                                        </p:cTn>
                                        <p:tgtEl>
                                          <p:spTgt spid="42"/>
                                        </p:tgtEl>
                                        <p:attrNameLst>
                                          <p:attrName>style.visibility</p:attrName>
                                        </p:attrNameLst>
                                      </p:cBhvr>
                                      <p:to>
                                        <p:strVal val="visible"/>
                                      </p:to>
                                    </p:set>
                                    <p:anim calcmode="lin" valueType="num">
                                      <p:cBhvr>
                                        <p:cTn id="180" dur="500" fill="hold"/>
                                        <p:tgtEl>
                                          <p:spTgt spid="42"/>
                                        </p:tgtEl>
                                        <p:attrNameLst>
                                          <p:attrName>ppt_x</p:attrName>
                                        </p:attrNameLst>
                                      </p:cBhvr>
                                      <p:tavLst>
                                        <p:tav tm="0">
                                          <p:val>
                                            <p:strVal val="#ppt_x"/>
                                          </p:val>
                                        </p:tav>
                                        <p:tav tm="100000">
                                          <p:val>
                                            <p:strVal val="#ppt_x"/>
                                          </p:val>
                                        </p:tav>
                                      </p:tavLst>
                                    </p:anim>
                                    <p:anim calcmode="lin" valueType="num">
                                      <p:cBhvr>
                                        <p:cTn id="181" dur="500" fill="hold"/>
                                        <p:tgtEl>
                                          <p:spTgt spid="42"/>
                                        </p:tgtEl>
                                        <p:attrNameLst>
                                          <p:attrName>ppt_y</p:attrName>
                                        </p:attrNameLst>
                                      </p:cBhvr>
                                      <p:tavLst>
                                        <p:tav tm="0">
                                          <p:val>
                                            <p:strVal val="#ppt_y-#ppt_h/2"/>
                                          </p:val>
                                        </p:tav>
                                        <p:tav tm="100000">
                                          <p:val>
                                            <p:strVal val="#ppt_y"/>
                                          </p:val>
                                        </p:tav>
                                      </p:tavLst>
                                    </p:anim>
                                    <p:anim calcmode="lin" valueType="num">
                                      <p:cBhvr>
                                        <p:cTn id="182" dur="500" fill="hold"/>
                                        <p:tgtEl>
                                          <p:spTgt spid="42"/>
                                        </p:tgtEl>
                                        <p:attrNameLst>
                                          <p:attrName>ppt_w</p:attrName>
                                        </p:attrNameLst>
                                      </p:cBhvr>
                                      <p:tavLst>
                                        <p:tav tm="0">
                                          <p:val>
                                            <p:strVal val="#ppt_w"/>
                                          </p:val>
                                        </p:tav>
                                        <p:tav tm="100000">
                                          <p:val>
                                            <p:strVal val="#ppt_w"/>
                                          </p:val>
                                        </p:tav>
                                      </p:tavLst>
                                    </p:anim>
                                    <p:anim calcmode="lin" valueType="num">
                                      <p:cBhvr>
                                        <p:cTn id="183" dur="500" fill="hold"/>
                                        <p:tgtEl>
                                          <p:spTgt spid="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animBg="1"/>
      <p:bldP spid="262147" grpId="0" animBg="1" autoUpdateAnimBg="0"/>
      <p:bldP spid="262150" grpId="0" animBg="1"/>
      <p:bldP spid="262151" grpId="0" animBg="1" autoUpdateAnimBg="0"/>
      <p:bldP spid="262153" grpId="0" animBg="1"/>
      <p:bldP spid="262154" grpId="0" animBg="1"/>
      <p:bldP spid="262155" grpId="0" animBg="1" autoUpdateAnimBg="0"/>
      <p:bldP spid="262156" grpId="0" animBg="1"/>
      <p:bldP spid="262157" grpId="0" animBg="1"/>
      <p:bldP spid="262158" grpId="0" animBg="1"/>
      <p:bldP spid="262159" grpId="0" animBg="1"/>
      <p:bldP spid="262160" grpId="0" animBg="1"/>
      <p:bldP spid="262161" grpId="0" autoUpdateAnimBg="0"/>
      <p:bldP spid="262162" grpId="0" autoUpdateAnimBg="0"/>
      <p:bldP spid="262163" grpId="0" autoUpdateAnimBg="0"/>
      <p:bldP spid="262164" grpId="0" autoUpdateAnimBg="0"/>
      <p:bldP spid="262165" grpId="0" autoUpdateAnimBg="0"/>
      <p:bldP spid="262166" grpId="0" animBg="1"/>
      <p:bldP spid="262167" grpId="0" autoUpdateAnimBg="0"/>
      <p:bldP spid="262168" grpId="0" autoUpdateAnimBg="0"/>
      <p:bldP spid="262169" grpId="0" animBg="1"/>
      <p:bldP spid="262170" grpId="0" autoUpdateAnimBg="0"/>
      <p:bldP spid="262171" grpId="0" animBg="1"/>
      <p:bldP spid="262172" grpId="0" autoUpdateAnimBg="0"/>
      <p:bldP spid="262173" grpId="0" autoUpdateAnimBg="0"/>
      <p:bldP spid="262174" grpId="0" autoUpdateAnimBg="0"/>
      <p:bldP spid="262175" grpId="0" animBg="1"/>
      <p:bldP spid="262176" grpId="0" animBg="1"/>
      <p:bldP spid="262177" grpId="0" animBg="1"/>
      <p:bldP spid="262178" grpId="0" animBg="1"/>
      <p:bldP spid="262179" grpId="0" animBg="1"/>
      <p:bldP spid="262180" grpId="0" animBg="1"/>
      <p:bldP spid="262181" grpId="0" animBg="1"/>
      <p:bldP spid="40" grpId="0" animBg="1"/>
      <p:bldP spid="41" grpId="0" animBg="1"/>
      <p:bldP spid="4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2"/>
          <p:cNvSpPr txBox="1">
            <a:spLocks noChangeArrowheads="1"/>
          </p:cNvSpPr>
          <p:nvPr/>
        </p:nvSpPr>
        <p:spPr bwMode="auto">
          <a:xfrm>
            <a:off x="485775" y="1181100"/>
            <a:ext cx="8143875" cy="462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algn="just" eaLnBrk="1" hangingPunct="1">
              <a:lnSpc>
                <a:spcPct val="11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了解</a:t>
            </a:r>
            <a:r>
              <a:rPr lang="zh-CN" altLang="en-US" sz="3200" b="1" dirty="0">
                <a:latin typeface="华文仿宋" panose="02010600040101010101" pitchFamily="2" charset="-122"/>
                <a:ea typeface="华文仿宋" panose="02010600040101010101" pitchFamily="2" charset="-122"/>
              </a:rPr>
              <a:t>数组的两种存储表示方法，并掌握数组在以行为主的存储结构中的地址计算方法。</a:t>
            </a:r>
          </a:p>
          <a:p>
            <a:pPr marL="571500" indent="-571500" algn="just" eaLnBrk="1" hangingPunct="1">
              <a:lnSpc>
                <a:spcPct val="11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掌握</a:t>
            </a:r>
            <a:r>
              <a:rPr lang="zh-CN" altLang="en-US" sz="3200" b="1" dirty="0">
                <a:latin typeface="华文仿宋" panose="02010600040101010101" pitchFamily="2" charset="-122"/>
                <a:ea typeface="华文仿宋" panose="02010600040101010101" pitchFamily="2" charset="-122"/>
              </a:rPr>
              <a:t>对特殊矩阵进行压缩存储时的下标变换公式。</a:t>
            </a:r>
          </a:p>
          <a:p>
            <a:pPr marL="571500" indent="-571500" algn="just" eaLnBrk="1" hangingPunct="1">
              <a:lnSpc>
                <a:spcPct val="11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了解</a:t>
            </a:r>
            <a:r>
              <a:rPr lang="zh-CN" altLang="en-US" sz="3200" b="1" dirty="0">
                <a:latin typeface="华文仿宋" panose="02010600040101010101" pitchFamily="2" charset="-122"/>
                <a:ea typeface="华文仿宋" panose="02010600040101010101" pitchFamily="2" charset="-122"/>
              </a:rPr>
              <a:t>稀疏矩阵的两类压缩存储方法的特点和适用范围，领会以三元组表示稀疏矩阵时进行矩阵运算采用的处理方法</a:t>
            </a:r>
            <a:r>
              <a:rPr lang="zh-CN" altLang="en-US" sz="2800" b="1" dirty="0">
                <a:latin typeface="华文仿宋" panose="02010600040101010101" pitchFamily="2" charset="-122"/>
                <a:ea typeface="华文仿宋" panose="02010600040101010101" pitchFamily="2" charset="-122"/>
              </a:rPr>
              <a:t>。</a:t>
            </a:r>
            <a:endParaRPr lang="zh-CN" altLang="en-US" sz="3600" dirty="0">
              <a:latin typeface="华文仿宋" panose="02010600040101010101" pitchFamily="2" charset="-122"/>
              <a:ea typeface="华文仿宋" panose="02010600040101010101" pitchFamily="2" charset="-122"/>
            </a:endParaRPr>
          </a:p>
        </p:txBody>
      </p:sp>
      <p:sp>
        <p:nvSpPr>
          <p:cNvPr id="78852" name="Text Box 3"/>
          <p:cNvSpPr txBox="1">
            <a:spLocks noChangeArrowheads="1"/>
          </p:cNvSpPr>
          <p:nvPr/>
        </p:nvSpPr>
        <p:spPr bwMode="auto">
          <a:xfrm>
            <a:off x="304800" y="247650"/>
            <a:ext cx="2646878"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a:t>本章学习要点</a:t>
            </a:r>
          </a:p>
        </p:txBody>
      </p:sp>
    </p:spTree>
    <p:extLst>
      <p:ext uri="{BB962C8B-B14F-4D97-AF65-F5344CB8AC3E}">
        <p14:creationId xmlns:p14="http://schemas.microsoft.com/office/powerpoint/2010/main" val="4245964029"/>
      </p:ext>
    </p:extLst>
  </p:cSld>
  <p:clrMapOvr>
    <a:masterClrMapping/>
  </p:clrMapOvr>
  <p:transition>
    <p:strips dir="l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2"/>
          <p:cNvSpPr txBox="1">
            <a:spLocks noChangeArrowheads="1"/>
          </p:cNvSpPr>
          <p:nvPr/>
        </p:nvSpPr>
        <p:spPr bwMode="auto">
          <a:xfrm>
            <a:off x="600075" y="1057275"/>
            <a:ext cx="7953375" cy="462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algn="just" eaLnBrk="1" hangingPunct="1">
              <a:lnSpc>
                <a:spcPct val="115000"/>
              </a:lnSpc>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掌握广义表的结构特点及其存储表示方法，可根据自己的习惯熟练掌握任意一种结构的链表，学会对非空广义表进行分解的两种分析方法：即可将一个非空广义表分解为表头和表尾两部分或者分解为</a:t>
            </a:r>
            <a:r>
              <a:rPr lang="en-US" altLang="zh-CN" sz="3200" b="1" dirty="0">
                <a:latin typeface="华文仿宋" panose="02010600040101010101" pitchFamily="2" charset="-122"/>
                <a:ea typeface="华文仿宋" panose="02010600040101010101" pitchFamily="2" charset="-122"/>
              </a:rPr>
              <a:t>n</a:t>
            </a:r>
            <a:r>
              <a:rPr lang="zh-CN" altLang="en-US" sz="3200" b="1" dirty="0">
                <a:latin typeface="华文仿宋" panose="02010600040101010101" pitchFamily="2" charset="-122"/>
                <a:ea typeface="华文仿宋" panose="02010600040101010101" pitchFamily="2" charset="-122"/>
              </a:rPr>
              <a:t>个子表。 </a:t>
            </a:r>
            <a:endParaRPr lang="en-US" altLang="zh-CN" sz="3200" b="1" dirty="0" smtClean="0">
              <a:latin typeface="华文仿宋" panose="02010600040101010101" pitchFamily="2" charset="-122"/>
              <a:ea typeface="华文仿宋" panose="02010600040101010101" pitchFamily="2" charset="-122"/>
            </a:endParaRPr>
          </a:p>
          <a:p>
            <a:pPr marL="571500" indent="-571500" algn="just" eaLnBrk="1" hangingPunct="1">
              <a:lnSpc>
                <a:spcPct val="115000"/>
              </a:lnSpc>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学习利用分治法的算法设计思想编制递归算法的方法</a:t>
            </a:r>
            <a:r>
              <a:rPr lang="zh-CN" altLang="en-US" sz="3200" b="1" dirty="0" smtClean="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205818098"/>
      </p:ext>
    </p:extLst>
  </p:cSld>
  <p:clrMapOvr>
    <a:masterClrMapping/>
  </p:clrMapOvr>
  <p:transition>
    <p:strips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62484" y="168780"/>
            <a:ext cx="3962400" cy="6003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3200" kern="1200" dirty="0">
                <a:solidFill>
                  <a:srgbClr val="000080"/>
                </a:solidFill>
                <a:latin typeface="黑体" panose="02010609060101010101" pitchFamily="49" charset="-122"/>
                <a:ea typeface="黑体" panose="02010609060101010101" pitchFamily="49" charset="-122"/>
              </a:rPr>
              <a:t>基本操作：</a:t>
            </a:r>
          </a:p>
        </p:txBody>
      </p:sp>
      <p:sp>
        <p:nvSpPr>
          <p:cNvPr id="11268" name="Text Box 3">
            <a:hlinkClick r:id="rId2" action="ppaction://hlinksldjump"/>
          </p:cNvPr>
          <p:cNvSpPr txBox="1">
            <a:spLocks noChangeArrowheads="1"/>
          </p:cNvSpPr>
          <p:nvPr/>
        </p:nvSpPr>
        <p:spPr bwMode="auto">
          <a:xfrm>
            <a:off x="635114" y="1412192"/>
            <a:ext cx="737954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algn="l" eaLnBrk="1" hangingPunct="1">
              <a:lnSpc>
                <a:spcPts val="4500"/>
              </a:lnSpc>
              <a:buFont typeface="Arial" panose="020B0604020202020204" pitchFamily="34" charset="0"/>
              <a:buChar char="•"/>
            </a:pPr>
            <a:r>
              <a:rPr lang="en-US" altLang="zh-CN" sz="3200" b="1" dirty="0" err="1">
                <a:ea typeface="楷体_GB2312" pitchFamily="49" charset="-122"/>
              </a:rPr>
              <a:t>InitArray</a:t>
            </a:r>
            <a:r>
              <a:rPr lang="en-US" altLang="zh-CN" sz="3200" b="1" dirty="0">
                <a:ea typeface="楷体_GB2312" pitchFamily="49" charset="-122"/>
              </a:rPr>
              <a:t>(&amp;A, n, bound1, ..., </a:t>
            </a:r>
            <a:r>
              <a:rPr lang="en-US" altLang="zh-CN" sz="3200" b="1" dirty="0" err="1">
                <a:ea typeface="楷体_GB2312" pitchFamily="49" charset="-122"/>
              </a:rPr>
              <a:t>boundn</a:t>
            </a:r>
            <a:r>
              <a:rPr lang="en-US" altLang="zh-CN" sz="3200" b="1" dirty="0" smtClean="0">
                <a:ea typeface="楷体_GB2312" pitchFamily="49" charset="-122"/>
              </a:rPr>
              <a:t>)</a:t>
            </a:r>
          </a:p>
          <a:p>
            <a:pPr marL="571500" indent="-571500" algn="l" eaLnBrk="1" hangingPunct="1">
              <a:lnSpc>
                <a:spcPts val="4500"/>
              </a:lnSpc>
              <a:buFont typeface="Arial" panose="020B0604020202020204" pitchFamily="34" charset="0"/>
              <a:buChar char="•"/>
            </a:pPr>
            <a:r>
              <a:rPr lang="en-US" altLang="zh-CN" sz="3200" b="1" dirty="0" err="1">
                <a:ea typeface="楷体_GB2312" pitchFamily="49" charset="-122"/>
              </a:rPr>
              <a:t>DestroyArray</a:t>
            </a:r>
            <a:r>
              <a:rPr lang="en-US" altLang="zh-CN" sz="3200" b="1" dirty="0">
                <a:ea typeface="楷体_GB2312" pitchFamily="49" charset="-122"/>
              </a:rPr>
              <a:t>(&amp;A</a:t>
            </a:r>
            <a:r>
              <a:rPr lang="en-US" altLang="zh-CN" sz="3200" b="1" dirty="0" smtClean="0">
                <a:ea typeface="楷体_GB2312" pitchFamily="49" charset="-122"/>
              </a:rPr>
              <a:t>)</a:t>
            </a:r>
          </a:p>
          <a:p>
            <a:pPr marL="571500" indent="-571500" algn="l" eaLnBrk="1" hangingPunct="1">
              <a:lnSpc>
                <a:spcPts val="4500"/>
              </a:lnSpc>
              <a:buFont typeface="Arial" panose="020B0604020202020204" pitchFamily="34" charset="0"/>
              <a:buChar char="•"/>
            </a:pPr>
            <a:r>
              <a:rPr lang="en-US" altLang="zh-CN" sz="3200" b="1" dirty="0">
                <a:ea typeface="楷体_GB2312" pitchFamily="49" charset="-122"/>
              </a:rPr>
              <a:t>Value(A, &amp;e, index1, ..., </a:t>
            </a:r>
            <a:r>
              <a:rPr lang="en-US" altLang="zh-CN" sz="3200" b="1" dirty="0" err="1">
                <a:ea typeface="楷体_GB2312" pitchFamily="49" charset="-122"/>
              </a:rPr>
              <a:t>indexn</a:t>
            </a:r>
            <a:r>
              <a:rPr lang="en-US" altLang="zh-CN" sz="3200" b="1" dirty="0">
                <a:ea typeface="楷体_GB2312" pitchFamily="49" charset="-122"/>
              </a:rPr>
              <a:t>)</a:t>
            </a:r>
          </a:p>
          <a:p>
            <a:pPr marL="571500" indent="-571500" algn="l" eaLnBrk="1" hangingPunct="1">
              <a:lnSpc>
                <a:spcPts val="4500"/>
              </a:lnSpc>
              <a:buFont typeface="Arial" panose="020B0604020202020204" pitchFamily="34" charset="0"/>
              <a:buChar char="•"/>
            </a:pPr>
            <a:r>
              <a:rPr lang="en-US" altLang="zh-CN" sz="3200" b="1" dirty="0">
                <a:ea typeface="楷体_GB2312" pitchFamily="49" charset="-122"/>
              </a:rPr>
              <a:t>Assign(&amp;A, e, index1, ..., </a:t>
            </a:r>
            <a:r>
              <a:rPr lang="en-US" altLang="zh-CN" sz="3200" b="1" dirty="0" err="1">
                <a:ea typeface="楷体_GB2312" pitchFamily="49" charset="-122"/>
              </a:rPr>
              <a:t>indexn</a:t>
            </a:r>
            <a:r>
              <a:rPr lang="en-US" altLang="zh-CN" sz="3200" b="1" dirty="0" smtClean="0">
                <a:ea typeface="楷体_GB2312" pitchFamily="49" charset="-122"/>
              </a:rPr>
              <a:t>)</a:t>
            </a:r>
            <a:endParaRPr lang="en-US" altLang="zh-CN" sz="3600" b="1" dirty="0" smtClean="0">
              <a:solidFill>
                <a:srgbClr val="000080"/>
              </a:solidFill>
              <a:ea typeface="楷体_GB2312" pitchFamily="49" charset="-122"/>
            </a:endParaRPr>
          </a:p>
          <a:p>
            <a:pPr marL="342900" indent="-342900" algn="l" eaLnBrk="1" hangingPunct="1">
              <a:buFont typeface="Arial" panose="020B0604020202020204" pitchFamily="34" charset="0"/>
              <a:buChar char="•"/>
            </a:pPr>
            <a:endParaRPr lang="en-US" altLang="zh-CN" dirty="0">
              <a:solidFill>
                <a:srgbClr val="000080"/>
              </a:solidFill>
              <a:ea typeface="楷体_GB2312" pitchFamily="49" charset="-122"/>
            </a:endParaRPr>
          </a:p>
        </p:txBody>
      </p:sp>
    </p:spTree>
    <p:extLst>
      <p:ext uri="{BB962C8B-B14F-4D97-AF65-F5344CB8AC3E}">
        <p14:creationId xmlns:p14="http://schemas.microsoft.com/office/powerpoint/2010/main" val="3429140375"/>
      </p:ext>
    </p:extLst>
  </p:cSld>
  <p:clrMapOvr>
    <a:masterClrMapping/>
  </p:clrMapOvr>
  <p:transition>
    <p:strips dir="l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1026"/>
          <p:cNvSpPr txBox="1">
            <a:spLocks noChangeArrowheads="1"/>
          </p:cNvSpPr>
          <p:nvPr/>
        </p:nvSpPr>
        <p:spPr bwMode="auto">
          <a:xfrm>
            <a:off x="628650" y="1562100"/>
            <a:ext cx="7953375"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spcBef>
                <a:spcPct val="50000"/>
              </a:spcBef>
            </a:pPr>
            <a:r>
              <a:rPr lang="en-US" altLang="zh-CN" sz="3200" b="1" dirty="0" smtClean="0">
                <a:latin typeface="华文仿宋" panose="02010600040101010101" pitchFamily="2" charset="-122"/>
                <a:ea typeface="华文仿宋" panose="02010600040101010101" pitchFamily="2" charset="-122"/>
              </a:rPr>
              <a:t>5.5 </a:t>
            </a:r>
            <a:r>
              <a:rPr lang="zh-CN" altLang="en-US" sz="3200" b="1" dirty="0">
                <a:latin typeface="华文仿宋" panose="02010600040101010101" pitchFamily="2" charset="-122"/>
                <a:ea typeface="华文仿宋" panose="02010600040101010101" pitchFamily="2" charset="-122"/>
              </a:rPr>
              <a:t>设有上三角矩阵</a:t>
            </a:r>
            <a:r>
              <a:rPr lang="en-US" altLang="zh-CN" sz="3200" b="1" dirty="0">
                <a:latin typeface="华文仿宋" panose="02010600040101010101" pitchFamily="2" charset="-122"/>
                <a:ea typeface="华文仿宋" panose="02010600040101010101" pitchFamily="2" charset="-122"/>
              </a:rPr>
              <a:t>(</a:t>
            </a:r>
            <a:r>
              <a:rPr lang="en-US" altLang="zh-CN" sz="3200" b="1" dirty="0" err="1">
                <a:latin typeface="华文仿宋" panose="02010600040101010101" pitchFamily="2" charset="-122"/>
                <a:ea typeface="华文仿宋" panose="02010600040101010101" pitchFamily="2" charset="-122"/>
              </a:rPr>
              <a:t>a</a:t>
            </a:r>
            <a:r>
              <a:rPr lang="en-US" altLang="zh-CN" sz="3200" b="1" baseline="-25000" dirty="0" err="1">
                <a:latin typeface="华文仿宋" panose="02010600040101010101" pitchFamily="2" charset="-122"/>
                <a:ea typeface="华文仿宋" panose="02010600040101010101" pitchFamily="2" charset="-122"/>
              </a:rPr>
              <a:t>ij</a:t>
            </a:r>
            <a:r>
              <a:rPr lang="en-US" altLang="zh-CN" sz="3200" b="1" dirty="0">
                <a:latin typeface="华文仿宋" panose="02010600040101010101" pitchFamily="2" charset="-122"/>
                <a:ea typeface="华文仿宋" panose="02010600040101010101" pitchFamily="2" charset="-122"/>
              </a:rPr>
              <a:t>)</a:t>
            </a:r>
            <a:r>
              <a:rPr lang="en-US" altLang="zh-CN" sz="3200" b="1" baseline="-25000" dirty="0" err="1">
                <a:latin typeface="华文仿宋" panose="02010600040101010101" pitchFamily="2" charset="-122"/>
                <a:ea typeface="华文仿宋" panose="02010600040101010101" pitchFamily="2" charset="-122"/>
              </a:rPr>
              <a:t>n</a:t>
            </a:r>
            <a:r>
              <a:rPr lang="en-US" altLang="zh-CN" sz="3200" b="1" baseline="-25000" dirty="0" err="1">
                <a:latin typeface="华文仿宋" panose="02010600040101010101" pitchFamily="2" charset="-122"/>
                <a:ea typeface="华文仿宋" panose="02010600040101010101" pitchFamily="2" charset="-122"/>
                <a:cs typeface="Arial" panose="020B0604020202020204" pitchFamily="34" charset="0"/>
              </a:rPr>
              <a:t>Х</a:t>
            </a:r>
            <a:r>
              <a:rPr lang="en-US" altLang="zh-CN" sz="3200" b="1" baseline="-25000" dirty="0" err="1">
                <a:latin typeface="华文仿宋" panose="02010600040101010101" pitchFamily="2" charset="-122"/>
                <a:ea typeface="华文仿宋" panose="02010600040101010101" pitchFamily="2" charset="-122"/>
              </a:rPr>
              <a:t>n</a:t>
            </a:r>
            <a:r>
              <a:rPr lang="zh-CN" altLang="en-US" sz="3200" b="1" dirty="0">
                <a:latin typeface="华文仿宋" panose="02010600040101010101" pitchFamily="2" charset="-122"/>
                <a:ea typeface="华文仿宋" panose="02010600040101010101" pitchFamily="2" charset="-122"/>
              </a:rPr>
              <a:t>，将其上三角元素逐行存于数组</a:t>
            </a:r>
            <a:r>
              <a:rPr lang="en-US" altLang="zh-CN" sz="3200" b="1" dirty="0">
                <a:latin typeface="华文仿宋" panose="02010600040101010101" pitchFamily="2" charset="-122"/>
                <a:ea typeface="华文仿宋" panose="02010600040101010101" pitchFamily="2" charset="-122"/>
              </a:rPr>
              <a:t>B[m]</a:t>
            </a:r>
            <a:r>
              <a:rPr lang="zh-CN" altLang="en-US" sz="3200" b="1" dirty="0">
                <a:latin typeface="华文仿宋" panose="02010600040101010101" pitchFamily="2" charset="-122"/>
                <a:ea typeface="华文仿宋" panose="02010600040101010101" pitchFamily="2" charset="-122"/>
              </a:rPr>
              <a:t>中（</a:t>
            </a:r>
            <a:r>
              <a:rPr lang="en-US" altLang="zh-CN" sz="3200" b="1" dirty="0">
                <a:latin typeface="华文仿宋" panose="02010600040101010101" pitchFamily="2" charset="-122"/>
                <a:ea typeface="华文仿宋" panose="02010600040101010101" pitchFamily="2" charset="-122"/>
              </a:rPr>
              <a:t>m</a:t>
            </a:r>
            <a:r>
              <a:rPr lang="zh-CN" altLang="en-US" sz="3200" b="1" dirty="0">
                <a:latin typeface="华文仿宋" panose="02010600040101010101" pitchFamily="2" charset="-122"/>
                <a:ea typeface="华文仿宋" panose="02010600040101010101" pitchFamily="2" charset="-122"/>
              </a:rPr>
              <a:t>充分大），使得</a:t>
            </a:r>
            <a:r>
              <a:rPr lang="en-US" altLang="zh-CN" sz="3200" b="1" dirty="0">
                <a:latin typeface="华文仿宋" panose="02010600040101010101" pitchFamily="2" charset="-122"/>
                <a:ea typeface="华文仿宋" panose="02010600040101010101" pitchFamily="2" charset="-122"/>
              </a:rPr>
              <a:t>B[k]=</a:t>
            </a:r>
            <a:r>
              <a:rPr lang="en-US" altLang="zh-CN" sz="3200" b="1" dirty="0" err="1">
                <a:latin typeface="华文仿宋" panose="02010600040101010101" pitchFamily="2" charset="-122"/>
                <a:ea typeface="华文仿宋" panose="02010600040101010101" pitchFamily="2" charset="-122"/>
              </a:rPr>
              <a:t>a</a:t>
            </a:r>
            <a:r>
              <a:rPr lang="en-US" altLang="zh-CN" sz="3200" b="1" baseline="-25000" dirty="0" err="1">
                <a:latin typeface="华文仿宋" panose="02010600040101010101" pitchFamily="2" charset="-122"/>
                <a:ea typeface="华文仿宋" panose="02010600040101010101" pitchFamily="2" charset="-122"/>
              </a:rPr>
              <a:t>ij</a:t>
            </a:r>
            <a:r>
              <a:rPr lang="zh-CN" altLang="en-US" sz="3200" b="1" dirty="0">
                <a:latin typeface="华文仿宋" panose="02010600040101010101" pitchFamily="2" charset="-122"/>
                <a:ea typeface="华文仿宋" panose="02010600040101010101" pitchFamily="2" charset="-122"/>
              </a:rPr>
              <a:t>且</a:t>
            </a:r>
            <a:r>
              <a:rPr lang="en-US" altLang="zh-CN" sz="3200" b="1" dirty="0">
                <a:latin typeface="华文仿宋" panose="02010600040101010101" pitchFamily="2" charset="-122"/>
                <a:ea typeface="华文仿宋" panose="02010600040101010101" pitchFamily="2" charset="-122"/>
              </a:rPr>
              <a:t>k=f</a:t>
            </a:r>
            <a:r>
              <a:rPr lang="en-US" altLang="zh-CN" sz="3200" b="1" baseline="-25000" dirty="0">
                <a:latin typeface="华文仿宋" panose="02010600040101010101" pitchFamily="2" charset="-122"/>
                <a:ea typeface="华文仿宋" panose="02010600040101010101" pitchFamily="2" charset="-122"/>
              </a:rPr>
              <a:t>1</a:t>
            </a:r>
            <a:r>
              <a:rPr lang="en-US" altLang="zh-CN" sz="3200" b="1" dirty="0">
                <a:latin typeface="华文仿宋" panose="02010600040101010101" pitchFamily="2" charset="-122"/>
                <a:ea typeface="华文仿宋" panose="02010600040101010101" pitchFamily="2" charset="-122"/>
              </a:rPr>
              <a:t>(</a:t>
            </a:r>
            <a:r>
              <a:rPr lang="en-US" altLang="zh-CN" sz="3200" b="1" dirty="0" err="1">
                <a:latin typeface="华文仿宋" panose="02010600040101010101" pitchFamily="2" charset="-122"/>
                <a:ea typeface="华文仿宋" panose="02010600040101010101" pitchFamily="2" charset="-122"/>
              </a:rPr>
              <a:t>i</a:t>
            </a:r>
            <a:r>
              <a:rPr lang="en-US" altLang="zh-CN" sz="3200" b="1" dirty="0">
                <a:latin typeface="华文仿宋" panose="02010600040101010101" pitchFamily="2" charset="-122"/>
                <a:ea typeface="华文仿宋" panose="02010600040101010101" pitchFamily="2" charset="-122"/>
              </a:rPr>
              <a:t>)+f</a:t>
            </a:r>
            <a:r>
              <a:rPr lang="en-US" altLang="zh-CN" sz="3200" b="1" baseline="-25000" dirty="0">
                <a:latin typeface="华文仿宋" panose="02010600040101010101" pitchFamily="2" charset="-122"/>
                <a:ea typeface="华文仿宋" panose="02010600040101010101" pitchFamily="2" charset="-122"/>
              </a:rPr>
              <a:t>2</a:t>
            </a:r>
            <a:r>
              <a:rPr lang="en-US" altLang="zh-CN" sz="3200" b="1" dirty="0">
                <a:latin typeface="华文仿宋" panose="02010600040101010101" pitchFamily="2" charset="-122"/>
                <a:ea typeface="华文仿宋" panose="02010600040101010101" pitchFamily="2" charset="-122"/>
              </a:rPr>
              <a:t>(j)+c</a:t>
            </a:r>
            <a:r>
              <a:rPr lang="zh-CN" altLang="en-US" sz="3200" b="1" dirty="0">
                <a:latin typeface="华文仿宋" panose="02010600040101010101" pitchFamily="2" charset="-122"/>
                <a:ea typeface="华文仿宋" panose="02010600040101010101" pitchFamily="2" charset="-122"/>
              </a:rPr>
              <a:t>。试推导出函数</a:t>
            </a:r>
            <a:r>
              <a:rPr lang="en-US" altLang="zh-CN" sz="3200" b="1" dirty="0">
                <a:latin typeface="华文仿宋" panose="02010600040101010101" pitchFamily="2" charset="-122"/>
                <a:ea typeface="华文仿宋" panose="02010600040101010101" pitchFamily="2" charset="-122"/>
              </a:rPr>
              <a:t>f</a:t>
            </a:r>
            <a:r>
              <a:rPr lang="en-US" altLang="zh-CN" sz="3200" b="1" baseline="-25000" dirty="0">
                <a:latin typeface="华文仿宋" panose="02010600040101010101" pitchFamily="2" charset="-122"/>
                <a:ea typeface="华文仿宋" panose="02010600040101010101" pitchFamily="2" charset="-122"/>
              </a:rPr>
              <a:t>1</a:t>
            </a:r>
            <a:r>
              <a:rPr lang="en-US" altLang="zh-CN" sz="3200" b="1" dirty="0">
                <a:latin typeface="华文仿宋" panose="02010600040101010101" pitchFamily="2" charset="-122"/>
                <a:ea typeface="华文仿宋" panose="02010600040101010101" pitchFamily="2" charset="-122"/>
              </a:rPr>
              <a:t>,f</a:t>
            </a:r>
            <a:r>
              <a:rPr lang="en-US" altLang="zh-CN" sz="3200" b="1" baseline="-25000" dirty="0">
                <a:latin typeface="华文仿宋" panose="02010600040101010101" pitchFamily="2" charset="-122"/>
                <a:ea typeface="华文仿宋" panose="02010600040101010101" pitchFamily="2" charset="-122"/>
              </a:rPr>
              <a:t>2</a:t>
            </a:r>
            <a:r>
              <a:rPr lang="zh-CN" altLang="en-US" sz="3200" b="1" dirty="0">
                <a:latin typeface="华文仿宋" panose="02010600040101010101" pitchFamily="2" charset="-122"/>
                <a:ea typeface="华文仿宋" panose="02010600040101010101" pitchFamily="2" charset="-122"/>
              </a:rPr>
              <a:t>和常数</a:t>
            </a:r>
            <a:r>
              <a:rPr lang="en-US" altLang="zh-CN" sz="3200" b="1" dirty="0">
                <a:latin typeface="华文仿宋" panose="02010600040101010101" pitchFamily="2" charset="-122"/>
                <a:ea typeface="华文仿宋" panose="02010600040101010101" pitchFamily="2" charset="-122"/>
              </a:rPr>
              <a:t>c </a:t>
            </a:r>
            <a:r>
              <a:rPr lang="zh-CN" altLang="en-US" sz="3200" b="1" dirty="0">
                <a:latin typeface="华文仿宋" panose="02010600040101010101" pitchFamily="2" charset="-122"/>
                <a:ea typeface="华文仿宋" panose="02010600040101010101" pitchFamily="2" charset="-122"/>
              </a:rPr>
              <a:t>（要求</a:t>
            </a:r>
            <a:r>
              <a:rPr lang="en-US" altLang="zh-CN" sz="3200" b="1" dirty="0">
                <a:latin typeface="华文仿宋" panose="02010600040101010101" pitchFamily="2" charset="-122"/>
                <a:ea typeface="华文仿宋" panose="02010600040101010101" pitchFamily="2" charset="-122"/>
              </a:rPr>
              <a:t>f</a:t>
            </a:r>
            <a:r>
              <a:rPr lang="en-US" altLang="zh-CN" sz="3200" b="1" baseline="-25000" dirty="0">
                <a:latin typeface="华文仿宋" panose="02010600040101010101" pitchFamily="2" charset="-122"/>
                <a:ea typeface="华文仿宋" panose="02010600040101010101" pitchFamily="2" charset="-122"/>
              </a:rPr>
              <a:t>1</a:t>
            </a:r>
            <a:r>
              <a:rPr lang="zh-CN" altLang="en-US" sz="3200" b="1" dirty="0">
                <a:latin typeface="华文仿宋" panose="02010600040101010101" pitchFamily="2" charset="-122"/>
                <a:ea typeface="华文仿宋" panose="02010600040101010101" pitchFamily="2" charset="-122"/>
              </a:rPr>
              <a:t>和</a:t>
            </a:r>
            <a:r>
              <a:rPr lang="en-US" altLang="zh-CN" sz="3200" b="1" dirty="0">
                <a:latin typeface="华文仿宋" panose="02010600040101010101" pitchFamily="2" charset="-122"/>
                <a:ea typeface="华文仿宋" panose="02010600040101010101" pitchFamily="2" charset="-122"/>
              </a:rPr>
              <a:t>f</a:t>
            </a:r>
            <a:r>
              <a:rPr lang="en-US" altLang="zh-CN" sz="3200" b="1" baseline="-25000" dirty="0">
                <a:latin typeface="华文仿宋" panose="02010600040101010101" pitchFamily="2" charset="-122"/>
                <a:ea typeface="华文仿宋" panose="02010600040101010101" pitchFamily="2" charset="-122"/>
              </a:rPr>
              <a:t>2</a:t>
            </a:r>
            <a:r>
              <a:rPr lang="zh-CN" altLang="en-US" sz="3200" b="1" dirty="0">
                <a:latin typeface="华文仿宋" panose="02010600040101010101" pitchFamily="2" charset="-122"/>
                <a:ea typeface="华文仿宋" panose="02010600040101010101" pitchFamily="2" charset="-122"/>
              </a:rPr>
              <a:t>中不含常数项）</a:t>
            </a:r>
          </a:p>
        </p:txBody>
      </p:sp>
      <p:sp>
        <p:nvSpPr>
          <p:cNvPr id="4" name="Text Box 3"/>
          <p:cNvSpPr txBox="1">
            <a:spLocks noChangeArrowheads="1"/>
          </p:cNvSpPr>
          <p:nvPr/>
        </p:nvSpPr>
        <p:spPr bwMode="auto">
          <a:xfrm>
            <a:off x="304800" y="247650"/>
            <a:ext cx="7943850" cy="5463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6" rIns="91411" bIns="45706" numCol="1" anchor="ctr" anchorCtr="0" compatLnSpc="1">
            <a:prstTxWarp prst="textNoShape">
              <a:avLst/>
            </a:prstTxWarp>
          </a:bodyPr>
          <a:lstStyle>
            <a:defPPr>
              <a:defRPr lang="en-US"/>
            </a:defPPr>
            <a:lvl1pPr algn="l" eaLnBrk="0" hangingPunct="0">
              <a:lnSpc>
                <a:spcPts val="4000"/>
              </a:lnSpc>
              <a:defRPr kumimoji="1" sz="3200">
                <a:solidFill>
                  <a:srgbClr val="000080"/>
                </a:solidFill>
                <a:latin typeface="黑体" panose="02010609060101010101" pitchFamily="49" charset="-122"/>
                <a:ea typeface="黑体" panose="02010609060101010101" pitchFamily="49" charset="-122"/>
                <a:cs typeface="ＭＳ Ｐゴシック" charset="-128"/>
              </a:defRPr>
            </a:lvl1pPr>
          </a:lstStyle>
          <a:p>
            <a:r>
              <a:rPr lang="zh-CN" altLang="en-US" dirty="0" smtClean="0"/>
              <a:t>作业</a:t>
            </a:r>
            <a:r>
              <a:rPr lang="zh-CN" altLang="en-US" dirty="0"/>
              <a:t>：</a:t>
            </a:r>
            <a:r>
              <a:rPr lang="en-US" altLang="zh-CN" dirty="0"/>
              <a:t>5.5  5.8  5.10  5.12   5.13 </a:t>
            </a:r>
          </a:p>
        </p:txBody>
      </p:sp>
    </p:spTree>
    <p:extLst>
      <p:ext uri="{BB962C8B-B14F-4D97-AF65-F5344CB8AC3E}">
        <p14:creationId xmlns:p14="http://schemas.microsoft.com/office/powerpoint/2010/main" val="15114379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2"/>
          <p:cNvSpPr txBox="1">
            <a:spLocks noChangeArrowheads="1"/>
          </p:cNvSpPr>
          <p:nvPr/>
        </p:nvSpPr>
        <p:spPr bwMode="auto">
          <a:xfrm>
            <a:off x="0" y="0"/>
            <a:ext cx="944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5.8</a:t>
            </a:r>
            <a:r>
              <a:rPr lang="en-US" altLang="zh-CN" sz="32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假设一个准对角矩阵</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按以下方式存于一维数组</a:t>
            </a:r>
            <a:r>
              <a:rPr lang="en-US" altLang="zh-CN" sz="2800" b="1" dirty="0">
                <a:latin typeface="华文仿宋" panose="02010600040101010101" pitchFamily="2" charset="-122"/>
                <a:ea typeface="华文仿宋" panose="02010600040101010101" pitchFamily="2" charset="-122"/>
              </a:rPr>
              <a:t>B[4m]</a:t>
            </a:r>
            <a:r>
              <a:rPr lang="zh-CN" altLang="en-US" sz="2800" b="1" dirty="0">
                <a:latin typeface="华文仿宋" panose="02010600040101010101" pitchFamily="2" charset="-122"/>
                <a:ea typeface="华文仿宋" panose="02010600040101010101" pitchFamily="2" charset="-122"/>
              </a:rPr>
              <a:t>中</a:t>
            </a:r>
          </a:p>
        </p:txBody>
      </p:sp>
      <p:sp>
        <p:nvSpPr>
          <p:cNvPr id="81924" name="Text Box 3"/>
          <p:cNvSpPr txBox="1">
            <a:spLocks noChangeArrowheads="1"/>
          </p:cNvSpPr>
          <p:nvPr/>
        </p:nvSpPr>
        <p:spPr bwMode="auto">
          <a:xfrm>
            <a:off x="533400" y="533400"/>
            <a:ext cx="8458200" cy="456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a</a:t>
            </a:r>
            <a:r>
              <a:rPr lang="en-US" altLang="zh-CN" b="1" baseline="-25000" dirty="0">
                <a:latin typeface="华文仿宋" panose="02010600040101010101" pitchFamily="2" charset="-122"/>
                <a:ea typeface="华文仿宋" panose="02010600040101010101" pitchFamily="2" charset="-122"/>
              </a:rPr>
              <a:t>11</a:t>
            </a: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12</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a</a:t>
            </a:r>
            <a:r>
              <a:rPr lang="en-US" altLang="zh-CN" b="1" baseline="-25000" dirty="0">
                <a:latin typeface="华文仿宋" panose="02010600040101010101" pitchFamily="2" charset="-122"/>
                <a:ea typeface="华文仿宋" panose="02010600040101010101" pitchFamily="2" charset="-122"/>
              </a:rPr>
              <a:t>21</a:t>
            </a: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22</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33</a:t>
            </a: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34</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43</a:t>
            </a: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44</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t>
            </a:r>
            <a:r>
              <a:rPr lang="en-US" altLang="zh-CN" b="1" dirty="0" err="1">
                <a:latin typeface="华文仿宋" panose="02010600040101010101" pitchFamily="2" charset="-122"/>
                <a:ea typeface="华文仿宋" panose="02010600040101010101" pitchFamily="2" charset="-122"/>
              </a:rPr>
              <a:t>a</a:t>
            </a:r>
            <a:r>
              <a:rPr lang="en-US" altLang="zh-CN" b="1" baseline="-25000" dirty="0" err="1">
                <a:latin typeface="华文仿宋" panose="02010600040101010101" pitchFamily="2" charset="-122"/>
                <a:ea typeface="华文仿宋" panose="02010600040101010101" pitchFamily="2" charset="-122"/>
              </a:rPr>
              <a:t>ij</a:t>
            </a:r>
            <a:endParaRPr lang="en-US" altLang="zh-CN" b="1" baseline="-25000" dirty="0">
              <a:latin typeface="华文仿宋" panose="02010600040101010101" pitchFamily="2" charset="-122"/>
              <a:ea typeface="华文仿宋" panose="02010600040101010101" pitchFamily="2" charset="-122"/>
            </a:endParaRP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2m-1,2m-1   </a:t>
            </a:r>
            <a:r>
              <a:rPr lang="en-US" altLang="zh-CN" b="1" dirty="0">
                <a:latin typeface="华文仿宋" panose="02010600040101010101" pitchFamily="2" charset="-122"/>
                <a:ea typeface="华文仿宋" panose="02010600040101010101" pitchFamily="2" charset="-122"/>
              </a:rPr>
              <a:t>a</a:t>
            </a:r>
            <a:r>
              <a:rPr lang="en-US" altLang="zh-CN" b="1" baseline="-25000" dirty="0">
                <a:latin typeface="华文仿宋" panose="02010600040101010101" pitchFamily="2" charset="-122"/>
                <a:ea typeface="华文仿宋" panose="02010600040101010101" pitchFamily="2" charset="-122"/>
              </a:rPr>
              <a:t>2m-1,2m</a:t>
            </a:r>
          </a:p>
          <a:p>
            <a:pPr algn="l" eaLnBrk="1" hangingPunct="1">
              <a:lnSpc>
                <a:spcPct val="90000"/>
              </a:lnSpc>
              <a:spcBef>
                <a:spcPct val="50000"/>
              </a:spcBef>
            </a:pPr>
            <a:r>
              <a:rPr lang="en-US" altLang="zh-CN" b="1" dirty="0">
                <a:latin typeface="华文仿宋" panose="02010600040101010101" pitchFamily="2" charset="-122"/>
                <a:ea typeface="华文仿宋" panose="02010600040101010101" pitchFamily="2" charset="-122"/>
              </a:rPr>
              <a:t>                                             a</a:t>
            </a:r>
            <a:r>
              <a:rPr lang="en-US" altLang="zh-CN" b="1" baseline="-25000" dirty="0">
                <a:latin typeface="华文仿宋" panose="02010600040101010101" pitchFamily="2" charset="-122"/>
                <a:ea typeface="华文仿宋" panose="02010600040101010101" pitchFamily="2" charset="-122"/>
              </a:rPr>
              <a:t>2m,2m-1      </a:t>
            </a:r>
            <a:r>
              <a:rPr lang="en-US" altLang="zh-CN" b="1" dirty="0">
                <a:latin typeface="华文仿宋" panose="02010600040101010101" pitchFamily="2" charset="-122"/>
                <a:ea typeface="华文仿宋" panose="02010600040101010101" pitchFamily="2" charset="-122"/>
              </a:rPr>
              <a:t>a</a:t>
            </a:r>
            <a:r>
              <a:rPr lang="en-US" altLang="zh-CN" b="1" baseline="-25000" dirty="0">
                <a:latin typeface="华文仿宋" panose="02010600040101010101" pitchFamily="2" charset="-122"/>
                <a:ea typeface="华文仿宋" panose="02010600040101010101" pitchFamily="2" charset="-122"/>
              </a:rPr>
              <a:t>2m,2m</a:t>
            </a:r>
          </a:p>
        </p:txBody>
      </p:sp>
      <p:sp>
        <p:nvSpPr>
          <p:cNvPr id="81925" name="Text Box 4"/>
          <p:cNvSpPr txBox="1">
            <a:spLocks noChangeArrowheads="1"/>
          </p:cNvSpPr>
          <p:nvPr/>
        </p:nvSpPr>
        <p:spPr bwMode="auto">
          <a:xfrm>
            <a:off x="381000" y="617220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latin typeface="华文仿宋" panose="02010600040101010101" pitchFamily="2" charset="-122"/>
                <a:ea typeface="华文仿宋" panose="02010600040101010101" pitchFamily="2" charset="-122"/>
              </a:rPr>
              <a:t>写出由一对下标</a:t>
            </a:r>
            <a:r>
              <a:rPr lang="en-US" altLang="zh-CN" sz="2800" b="1">
                <a:latin typeface="华文仿宋" panose="02010600040101010101" pitchFamily="2" charset="-122"/>
                <a:ea typeface="华文仿宋" panose="02010600040101010101" pitchFamily="2" charset="-122"/>
              </a:rPr>
              <a:t>(i,j)</a:t>
            </a:r>
            <a:r>
              <a:rPr lang="zh-CN" altLang="en-US" sz="2800" b="1">
                <a:latin typeface="华文仿宋" panose="02010600040101010101" pitchFamily="2" charset="-122"/>
                <a:ea typeface="华文仿宋" panose="02010600040101010101" pitchFamily="2" charset="-122"/>
              </a:rPr>
              <a:t>求</a:t>
            </a:r>
            <a:r>
              <a:rPr lang="en-US" altLang="zh-CN" sz="2800" b="1">
                <a:latin typeface="华文仿宋" panose="02010600040101010101" pitchFamily="2" charset="-122"/>
                <a:ea typeface="华文仿宋" panose="02010600040101010101" pitchFamily="2" charset="-122"/>
              </a:rPr>
              <a:t>k</a:t>
            </a:r>
            <a:r>
              <a:rPr lang="zh-CN" altLang="en-US" sz="2800" b="1">
                <a:latin typeface="华文仿宋" panose="02010600040101010101" pitchFamily="2" charset="-122"/>
                <a:ea typeface="华文仿宋" panose="02010600040101010101" pitchFamily="2" charset="-122"/>
              </a:rPr>
              <a:t>的转换公式</a:t>
            </a:r>
          </a:p>
        </p:txBody>
      </p:sp>
      <p:sp>
        <p:nvSpPr>
          <p:cNvPr id="81927" name="AutoShape 6"/>
          <p:cNvSpPr>
            <a:spLocks/>
          </p:cNvSpPr>
          <p:nvPr/>
        </p:nvSpPr>
        <p:spPr bwMode="auto">
          <a:xfrm>
            <a:off x="304800" y="762000"/>
            <a:ext cx="152400" cy="4343400"/>
          </a:xfrm>
          <a:prstGeom prst="leftBracket">
            <a:avLst>
              <a:gd name="adj" fmla="val 237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28" name="AutoShape 7"/>
          <p:cNvSpPr>
            <a:spLocks/>
          </p:cNvSpPr>
          <p:nvPr/>
        </p:nvSpPr>
        <p:spPr bwMode="auto">
          <a:xfrm>
            <a:off x="6324600" y="762000"/>
            <a:ext cx="228600" cy="4191000"/>
          </a:xfrm>
          <a:prstGeom prst="rightBracket">
            <a:avLst>
              <a:gd name="adj" fmla="val 15277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6274" name="Group 98"/>
          <p:cNvGraphicFramePr>
            <a:graphicFrameLocks noGrp="1"/>
          </p:cNvGraphicFramePr>
          <p:nvPr>
            <p:extLst>
              <p:ext uri="{D42A27DB-BD31-4B8C-83A1-F6EECF244321}">
                <p14:modId xmlns:p14="http://schemas.microsoft.com/office/powerpoint/2010/main" val="2568153325"/>
              </p:ext>
            </p:extLst>
          </p:nvPr>
        </p:nvGraphicFramePr>
        <p:xfrm>
          <a:off x="304800" y="5562600"/>
          <a:ext cx="8382000" cy="457200"/>
        </p:xfrm>
        <a:graphic>
          <a:graphicData uri="http://schemas.openxmlformats.org/drawingml/2006/table">
            <a:tbl>
              <a:tblPr/>
              <a:tblGrid>
                <a:gridCol w="563563"/>
                <a:gridCol w="563562"/>
                <a:gridCol w="563563"/>
                <a:gridCol w="563562"/>
                <a:gridCol w="563563"/>
                <a:gridCol w="563562"/>
                <a:gridCol w="563563"/>
                <a:gridCol w="350837"/>
                <a:gridCol w="493713"/>
                <a:gridCol w="352425"/>
                <a:gridCol w="1030287"/>
                <a:gridCol w="1066800"/>
                <a:gridCol w="1143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dirty="0" smtClean="0">
                          <a:ln>
                            <a:noFill/>
                          </a:ln>
                          <a:solidFill>
                            <a:schemeClr val="tx1"/>
                          </a:solidFill>
                          <a:effectLst/>
                          <a:latin typeface="Times New Roman" pitchFamily="18" charset="0"/>
                          <a:ea typeface="宋体" pitchFamily="2"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ij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2m-1,2m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2m,2m-1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dirty="0" smtClean="0">
                          <a:ln>
                            <a:noFill/>
                          </a:ln>
                          <a:solidFill>
                            <a:schemeClr val="tx1"/>
                          </a:solidFill>
                          <a:effectLst/>
                          <a:latin typeface="Times New Roman" pitchFamily="18" charset="0"/>
                          <a:ea typeface="宋体" pitchFamily="2" charset="-122"/>
                        </a:rPr>
                        <a:t>2m,2m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1961" name="Text Box 99"/>
          <p:cNvSpPr txBox="1">
            <a:spLocks noChangeArrowheads="1"/>
          </p:cNvSpPr>
          <p:nvPr/>
        </p:nvSpPr>
        <p:spPr bwMode="auto">
          <a:xfrm>
            <a:off x="133350" y="51054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0    </a:t>
            </a:r>
            <a:r>
              <a:rPr lang="en-US" altLang="zh-CN" b="1" dirty="0" smtClean="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1     </a:t>
            </a:r>
            <a:r>
              <a:rPr lang="en-US" altLang="zh-CN" b="1" dirty="0" smtClean="0">
                <a:latin typeface="华文仿宋" panose="02010600040101010101" pitchFamily="2" charset="-122"/>
                <a:ea typeface="华文仿宋" panose="02010600040101010101" pitchFamily="2" charset="-122"/>
              </a:rPr>
              <a:t> 2     </a:t>
            </a:r>
            <a:r>
              <a:rPr lang="en-US" altLang="zh-CN" b="1" dirty="0">
                <a:latin typeface="华文仿宋" panose="02010600040101010101" pitchFamily="2" charset="-122"/>
                <a:ea typeface="华文仿宋" panose="02010600040101010101" pitchFamily="2" charset="-122"/>
              </a:rPr>
              <a:t>3      4     5   </a:t>
            </a:r>
            <a:r>
              <a:rPr lang="en-US" altLang="zh-CN" b="1" dirty="0" smtClean="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6        </a:t>
            </a:r>
            <a:r>
              <a:rPr lang="en-US" altLang="zh-CN" b="1" dirty="0" smtClean="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k                       4m-2  </a:t>
            </a:r>
            <a:r>
              <a:rPr lang="en-US" altLang="zh-CN" b="1" dirty="0" smtClean="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4m-1</a:t>
            </a:r>
          </a:p>
        </p:txBody>
      </p:sp>
    </p:spTree>
    <p:extLst>
      <p:ext uri="{BB962C8B-B14F-4D97-AF65-F5344CB8AC3E}">
        <p14:creationId xmlns:p14="http://schemas.microsoft.com/office/powerpoint/2010/main" val="29104970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2"/>
          <p:cNvSpPr txBox="1">
            <a:spLocks noChangeArrowheads="1"/>
          </p:cNvSpPr>
          <p:nvPr/>
        </p:nvSpPr>
        <p:spPr bwMode="auto">
          <a:xfrm>
            <a:off x="400050" y="381000"/>
            <a:ext cx="8915400"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200" b="1" dirty="0">
                <a:latin typeface="华文仿宋" panose="02010600040101010101" pitchFamily="2" charset="-122"/>
                <a:ea typeface="华文仿宋" panose="02010600040101010101" pitchFamily="2" charset="-122"/>
              </a:rPr>
              <a:t>5.10  </a:t>
            </a:r>
            <a:r>
              <a:rPr lang="zh-CN" altLang="en-US" sz="3200" b="1" dirty="0">
                <a:latin typeface="华文仿宋" panose="02010600040101010101" pitchFamily="2" charset="-122"/>
                <a:ea typeface="华文仿宋" panose="02010600040101010101" pitchFamily="2" charset="-122"/>
              </a:rPr>
              <a:t>求下列广义表操作的结果</a:t>
            </a:r>
          </a:p>
          <a:p>
            <a:pPr algn="l" eaLnBrk="1" hangingPunct="1">
              <a:lnSpc>
                <a:spcPct val="130000"/>
              </a:lnSpc>
            </a:pPr>
            <a:r>
              <a:rPr lang="zh-CN" altLang="en-US" sz="2800" b="1" dirty="0">
                <a:latin typeface="华文仿宋" panose="02010600040101010101" pitchFamily="2" charset="-122"/>
                <a:ea typeface="华文仿宋" panose="02010600040101010101" pitchFamily="2" charset="-122"/>
              </a:rPr>
              <a:t>     ⑴ </a:t>
            </a:r>
            <a:r>
              <a:rPr lang="en-US" altLang="zh-CN" sz="2800" b="1" dirty="0" err="1">
                <a:latin typeface="华文仿宋" panose="02010600040101010101" pitchFamily="2" charset="-122"/>
                <a:ea typeface="华文仿宋" panose="02010600040101010101" pitchFamily="2" charset="-122"/>
              </a:rPr>
              <a:t>GetHead</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p,h,w</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⑵ </a:t>
            </a:r>
            <a:r>
              <a:rPr lang="en-US" altLang="zh-CN" sz="2800" b="1" dirty="0" err="1" smtClean="0">
                <a:latin typeface="华文仿宋" panose="02010600040101010101" pitchFamily="2" charset="-122"/>
                <a:ea typeface="华文仿宋" panose="02010600040101010101" pitchFamily="2" charset="-122"/>
              </a:rPr>
              <a:t>GetTail</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b,k,p,h</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⑶ </a:t>
            </a:r>
            <a:r>
              <a:rPr lang="en-US" altLang="zh-CN" sz="2800" b="1" dirty="0" err="1">
                <a:latin typeface="华文仿宋" panose="02010600040101010101" pitchFamily="2" charset="-122"/>
                <a:ea typeface="华文仿宋" panose="02010600040101010101" pitchFamily="2" charset="-122"/>
              </a:rPr>
              <a:t>GetHead</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a,b</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c,d</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⑷ </a:t>
            </a:r>
            <a:r>
              <a:rPr lang="en-US" altLang="zh-CN" sz="2800" b="1" dirty="0" err="1">
                <a:latin typeface="华文仿宋" panose="02010600040101010101" pitchFamily="2" charset="-122"/>
                <a:ea typeface="华文仿宋" panose="02010600040101010101" pitchFamily="2" charset="-122"/>
              </a:rPr>
              <a:t>GetTail</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a,b</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c,d</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⑸ </a:t>
            </a:r>
            <a:r>
              <a:rPr lang="en-US" altLang="zh-CN" sz="2800" b="1" dirty="0" err="1">
                <a:latin typeface="华文仿宋" panose="02010600040101010101" pitchFamily="2" charset="-122"/>
                <a:ea typeface="华文仿宋" panose="02010600040101010101" pitchFamily="2" charset="-122"/>
              </a:rPr>
              <a:t>GetHead【GetTail</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a,b</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c,d</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⑹ </a:t>
            </a:r>
            <a:r>
              <a:rPr lang="en-US" altLang="zh-CN" sz="2800" b="1" dirty="0" err="1">
                <a:latin typeface="华文仿宋" panose="02010600040101010101" pitchFamily="2" charset="-122"/>
                <a:ea typeface="华文仿宋" panose="02010600040101010101" pitchFamily="2" charset="-122"/>
              </a:rPr>
              <a:t>GetTail【GetHead</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a,b</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c,d</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⑺</a:t>
            </a:r>
            <a:r>
              <a:rPr lang="en-US" altLang="zh-CN" sz="2800" b="1" dirty="0" err="1">
                <a:latin typeface="华文仿宋" panose="02010600040101010101" pitchFamily="2" charset="-122"/>
                <a:ea typeface="华文仿宋" panose="02010600040101010101" pitchFamily="2" charset="-122"/>
              </a:rPr>
              <a:t>GetHead【GetTail【GetHead</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a,b</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c,d</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⑻ </a:t>
            </a:r>
            <a:r>
              <a:rPr lang="en-US" altLang="zh-CN" sz="2800" b="1" dirty="0" err="1">
                <a:latin typeface="华文仿宋" panose="02010600040101010101" pitchFamily="2" charset="-122"/>
                <a:ea typeface="华文仿宋" panose="02010600040101010101" pitchFamily="2" charset="-122"/>
              </a:rPr>
              <a:t>GetTail【GetHead</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GetTail</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a,b</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c,d</a:t>
            </a:r>
            <a:r>
              <a:rPr lang="en-US" altLang="zh-CN" sz="2800" b="1" dirty="0">
                <a:latin typeface="华文仿宋" panose="02010600040101010101" pitchFamily="2" charset="-122"/>
                <a:ea typeface="华文仿宋" panose="02010600040101010101" pitchFamily="2" charset="-122"/>
              </a:rPr>
              <a:t>))】】】</a:t>
            </a:r>
          </a:p>
          <a:p>
            <a:pPr algn="l" eaLnBrk="1" hangingPunct="1">
              <a:lnSpc>
                <a:spcPct val="130000"/>
              </a:lnSpc>
            </a:pP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注意： </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是函数的符号。</a:t>
            </a:r>
          </a:p>
        </p:txBody>
      </p:sp>
    </p:spTree>
    <p:extLst>
      <p:ext uri="{BB962C8B-B14F-4D97-AF65-F5344CB8AC3E}">
        <p14:creationId xmlns:p14="http://schemas.microsoft.com/office/powerpoint/2010/main" val="19001096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2"/>
          <p:cNvSpPr txBox="1">
            <a:spLocks noChangeArrowheads="1"/>
          </p:cNvSpPr>
          <p:nvPr/>
        </p:nvSpPr>
        <p:spPr bwMode="auto">
          <a:xfrm>
            <a:off x="552450" y="1228725"/>
            <a:ext cx="798195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3200" b="1" dirty="0">
                <a:latin typeface="华文仿宋" panose="02010600040101010101" pitchFamily="2" charset="-122"/>
                <a:ea typeface="华文仿宋" panose="02010600040101010101" pitchFamily="2" charset="-122"/>
              </a:rPr>
              <a:t>5.12</a:t>
            </a:r>
            <a:r>
              <a:rPr lang="en-US" altLang="zh-CN"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按教科书</a:t>
            </a:r>
            <a:r>
              <a:rPr lang="en-US" altLang="zh-CN" sz="3200" b="1" dirty="0">
                <a:latin typeface="华文仿宋" panose="02010600040101010101" pitchFamily="2" charset="-122"/>
                <a:ea typeface="华文仿宋" panose="02010600040101010101" pitchFamily="2" charset="-122"/>
              </a:rPr>
              <a:t>5.5</a:t>
            </a:r>
            <a:r>
              <a:rPr lang="zh-CN" altLang="en-US" sz="3200" b="1" dirty="0">
                <a:latin typeface="华文仿宋" panose="02010600040101010101" pitchFamily="2" charset="-122"/>
                <a:ea typeface="华文仿宋" panose="02010600040101010101" pitchFamily="2" charset="-122"/>
              </a:rPr>
              <a:t>节中图</a:t>
            </a:r>
            <a:r>
              <a:rPr lang="en-US" altLang="zh-CN" sz="3200" b="1" dirty="0">
                <a:latin typeface="华文仿宋" panose="02010600040101010101" pitchFamily="2" charset="-122"/>
                <a:ea typeface="华文仿宋" panose="02010600040101010101" pitchFamily="2" charset="-122"/>
              </a:rPr>
              <a:t>5.8</a:t>
            </a:r>
            <a:r>
              <a:rPr lang="zh-CN" altLang="en-US" sz="3200" b="1" dirty="0">
                <a:latin typeface="华文仿宋" panose="02010600040101010101" pitchFamily="2" charset="-122"/>
                <a:ea typeface="华文仿宋" panose="02010600040101010101" pitchFamily="2" charset="-122"/>
              </a:rPr>
              <a:t>所</a:t>
            </a:r>
            <a:r>
              <a:rPr lang="zh-CN" altLang="en-US" sz="3200" b="1" dirty="0" smtClean="0">
                <a:latin typeface="华文仿宋" panose="02010600040101010101" pitchFamily="2" charset="-122"/>
                <a:ea typeface="华文仿宋" panose="02010600040101010101" pitchFamily="2" charset="-122"/>
              </a:rPr>
              <a:t>示（头尾表示法）结点</a:t>
            </a:r>
            <a:r>
              <a:rPr lang="zh-CN" altLang="en-US" sz="3200" b="1" dirty="0">
                <a:latin typeface="华文仿宋" panose="02010600040101010101" pitchFamily="2" charset="-122"/>
                <a:ea typeface="华文仿宋" panose="02010600040101010101" pitchFamily="2" charset="-122"/>
              </a:rPr>
              <a:t>结构，画出下列广义表的存储结构图，并求它的深度。</a:t>
            </a:r>
          </a:p>
          <a:p>
            <a:pPr algn="just" eaLnBrk="1" hangingPunct="1">
              <a:spcBef>
                <a:spcPct val="50000"/>
              </a:spcBef>
            </a:pPr>
            <a:r>
              <a:rPr lang="en-US" altLang="zh-CN" sz="3200" b="1" dirty="0">
                <a:solidFill>
                  <a:srgbClr val="C00000"/>
                </a:solidFill>
                <a:latin typeface="华文仿宋" panose="02010600040101010101" pitchFamily="2" charset="-122"/>
                <a:ea typeface="华文仿宋" panose="02010600040101010101" pitchFamily="2" charset="-122"/>
              </a:rPr>
              <a:t>(</a:t>
            </a:r>
            <a:r>
              <a:rPr lang="en-US" altLang="zh-CN" sz="3200" b="1" dirty="0" smtClean="0">
                <a:solidFill>
                  <a:srgbClr val="C00000"/>
                </a:solidFill>
                <a:latin typeface="华文仿宋" panose="02010600040101010101" pitchFamily="2" charset="-122"/>
                <a:ea typeface="华文仿宋" panose="02010600040101010101" pitchFamily="2" charset="-122"/>
              </a:rPr>
              <a:t>1) ((( </a:t>
            </a:r>
            <a:r>
              <a:rPr lang="en-US" altLang="zh-CN" sz="3200" b="1" dirty="0">
                <a:solidFill>
                  <a:srgbClr val="C00000"/>
                </a:solidFill>
                <a:latin typeface="华文仿宋" panose="02010600040101010101" pitchFamily="2" charset="-122"/>
                <a:ea typeface="华文仿宋" panose="02010600040101010101" pitchFamily="2" charset="-122"/>
              </a:rPr>
              <a:t>)),a,((</a:t>
            </a:r>
            <a:r>
              <a:rPr lang="en-US" altLang="zh-CN" sz="3200" b="1" dirty="0" err="1">
                <a:solidFill>
                  <a:srgbClr val="C00000"/>
                </a:solidFill>
                <a:latin typeface="华文仿宋" panose="02010600040101010101" pitchFamily="2" charset="-122"/>
                <a:ea typeface="华文仿宋" panose="02010600040101010101" pitchFamily="2" charset="-122"/>
              </a:rPr>
              <a:t>b,c</a:t>
            </a:r>
            <a:r>
              <a:rPr lang="en-US" altLang="zh-CN" sz="3200" b="1" dirty="0">
                <a:solidFill>
                  <a:srgbClr val="C00000"/>
                </a:solidFill>
                <a:latin typeface="华文仿宋" panose="02010600040101010101" pitchFamily="2" charset="-122"/>
                <a:ea typeface="华文仿宋" panose="02010600040101010101" pitchFamily="2" charset="-122"/>
              </a:rPr>
              <a:t>),( ),d),(((e))))</a:t>
            </a:r>
          </a:p>
          <a:p>
            <a:pPr algn="just" eaLnBrk="1" hangingPunct="1">
              <a:spcBef>
                <a:spcPct val="50000"/>
              </a:spcBef>
            </a:pPr>
            <a:r>
              <a:rPr lang="en-US" altLang="zh-CN" sz="3200" b="1" dirty="0">
                <a:solidFill>
                  <a:srgbClr val="C00000"/>
                </a:solidFill>
                <a:latin typeface="华文仿宋" panose="02010600040101010101" pitchFamily="2" charset="-122"/>
                <a:ea typeface="华文仿宋" panose="02010600040101010101" pitchFamily="2" charset="-122"/>
              </a:rPr>
              <a:t>(2) ((((a),b)),((( ),d),(</a:t>
            </a:r>
            <a:r>
              <a:rPr lang="en-US" altLang="zh-CN" sz="3200" b="1" dirty="0" err="1">
                <a:solidFill>
                  <a:srgbClr val="C00000"/>
                </a:solidFill>
                <a:latin typeface="华文仿宋" panose="02010600040101010101" pitchFamily="2" charset="-122"/>
                <a:ea typeface="华文仿宋" panose="02010600040101010101" pitchFamily="2" charset="-122"/>
              </a:rPr>
              <a:t>e,f</a:t>
            </a:r>
            <a:r>
              <a:rPr lang="en-US" altLang="zh-CN" sz="3200" b="1" dirty="0">
                <a:solidFill>
                  <a:srgbClr val="C00000"/>
                </a:solidFill>
                <a:latin typeface="华文仿宋" panose="02010600040101010101" pitchFamily="2" charset="-122"/>
                <a:ea typeface="华文仿宋" panose="02010600040101010101" pitchFamily="2" charset="-122"/>
              </a:rPr>
              <a:t>)))</a:t>
            </a:r>
          </a:p>
          <a:p>
            <a:pPr algn="just" eaLnBrk="1" hangingPunct="1">
              <a:spcBef>
                <a:spcPct val="50000"/>
              </a:spcBef>
            </a:pPr>
            <a:r>
              <a:rPr lang="en-US" altLang="zh-CN" sz="3200" b="1" dirty="0">
                <a:latin typeface="华文仿宋" panose="02010600040101010101" pitchFamily="2" charset="-122"/>
                <a:ea typeface="华文仿宋" panose="02010600040101010101" pitchFamily="2" charset="-122"/>
              </a:rPr>
              <a:t>5.13 </a:t>
            </a:r>
            <a:r>
              <a:rPr lang="zh-CN" altLang="en-US" sz="3200" b="1" dirty="0">
                <a:latin typeface="华文仿宋" panose="02010600040101010101" pitchFamily="2" charset="-122"/>
                <a:ea typeface="华文仿宋" panose="02010600040101010101" pitchFamily="2" charset="-122"/>
              </a:rPr>
              <a:t>已知以下各图为广义表的存储结构图，其结点结构和</a:t>
            </a:r>
            <a:r>
              <a:rPr lang="en-US" altLang="zh-CN" sz="3200" b="1" dirty="0">
                <a:latin typeface="华文仿宋" panose="02010600040101010101" pitchFamily="2" charset="-122"/>
                <a:ea typeface="华文仿宋" panose="02010600040101010101" pitchFamily="2" charset="-122"/>
              </a:rPr>
              <a:t>5.12</a:t>
            </a:r>
            <a:r>
              <a:rPr lang="zh-CN" altLang="en-US" sz="3200" b="1" dirty="0">
                <a:latin typeface="华文仿宋" panose="02010600040101010101" pitchFamily="2" charset="-122"/>
                <a:ea typeface="华文仿宋" panose="02010600040101010101" pitchFamily="2" charset="-122"/>
              </a:rPr>
              <a:t>题相同，写出各图表示的广义表。</a:t>
            </a:r>
            <a:endParaRPr lang="zh-CN" altLang="en-US"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997290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52400" y="-36576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zh-CN" b="1">
              <a:latin typeface="华文仿宋" panose="02010600040101010101" pitchFamily="2" charset="-122"/>
              <a:ea typeface="华文仿宋" panose="02010600040101010101" pitchFamily="2" charset="-122"/>
            </a:endParaRPr>
          </a:p>
        </p:txBody>
      </p:sp>
      <p:graphicFrame>
        <p:nvGraphicFramePr>
          <p:cNvPr id="309252" name="Group 4"/>
          <p:cNvGraphicFramePr>
            <a:graphicFrameLocks noGrp="1"/>
          </p:cNvGraphicFramePr>
          <p:nvPr>
            <p:extLst>
              <p:ext uri="{D42A27DB-BD31-4B8C-83A1-F6EECF244321}">
                <p14:modId xmlns:p14="http://schemas.microsoft.com/office/powerpoint/2010/main" val="3903069982"/>
              </p:ext>
            </p:extLst>
          </p:nvPr>
        </p:nvGraphicFramePr>
        <p:xfrm>
          <a:off x="3276600" y="1905000"/>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262" name="Group 14"/>
          <p:cNvGraphicFramePr>
            <a:graphicFrameLocks noGrp="1"/>
          </p:cNvGraphicFramePr>
          <p:nvPr>
            <p:extLst>
              <p:ext uri="{D42A27DB-BD31-4B8C-83A1-F6EECF244321}">
                <p14:modId xmlns:p14="http://schemas.microsoft.com/office/powerpoint/2010/main" val="2936609090"/>
              </p:ext>
            </p:extLst>
          </p:nvPr>
        </p:nvGraphicFramePr>
        <p:xfrm>
          <a:off x="1524000" y="112712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272" name="Group 24"/>
          <p:cNvGraphicFramePr>
            <a:graphicFrameLocks noGrp="1"/>
          </p:cNvGraphicFramePr>
          <p:nvPr>
            <p:extLst>
              <p:ext uri="{D42A27DB-BD31-4B8C-83A1-F6EECF244321}">
                <p14:modId xmlns:p14="http://schemas.microsoft.com/office/powerpoint/2010/main" val="2283592212"/>
              </p:ext>
            </p:extLst>
          </p:nvPr>
        </p:nvGraphicFramePr>
        <p:xfrm>
          <a:off x="2971800" y="1127125"/>
          <a:ext cx="990600" cy="518160"/>
        </p:xfrm>
        <a:graphic>
          <a:graphicData uri="http://schemas.openxmlformats.org/drawingml/2006/table">
            <a:tbl>
              <a:tblPr/>
              <a:tblGrid>
                <a:gridCol w="330200"/>
                <a:gridCol w="330200"/>
                <a:gridCol w="3302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282" name="Group 34"/>
          <p:cNvGraphicFramePr>
            <a:graphicFrameLocks noGrp="1"/>
          </p:cNvGraphicFramePr>
          <p:nvPr>
            <p:extLst>
              <p:ext uri="{D42A27DB-BD31-4B8C-83A1-F6EECF244321}">
                <p14:modId xmlns:p14="http://schemas.microsoft.com/office/powerpoint/2010/main" val="4054593609"/>
              </p:ext>
            </p:extLst>
          </p:nvPr>
        </p:nvGraphicFramePr>
        <p:xfrm>
          <a:off x="5638800" y="2667000"/>
          <a:ext cx="1066800" cy="518160"/>
        </p:xfrm>
        <a:graphic>
          <a:graphicData uri="http://schemas.openxmlformats.org/drawingml/2006/table">
            <a:tbl>
              <a:tblPr/>
              <a:tblGrid>
                <a:gridCol w="355600"/>
                <a:gridCol w="330200"/>
                <a:gridCol w="3810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292" name="Group 44"/>
          <p:cNvGraphicFramePr>
            <a:graphicFrameLocks noGrp="1"/>
          </p:cNvGraphicFramePr>
          <p:nvPr>
            <p:extLst>
              <p:ext uri="{D42A27DB-BD31-4B8C-83A1-F6EECF244321}">
                <p14:modId xmlns:p14="http://schemas.microsoft.com/office/powerpoint/2010/main" val="3593262476"/>
              </p:ext>
            </p:extLst>
          </p:nvPr>
        </p:nvGraphicFramePr>
        <p:xfrm>
          <a:off x="7696200" y="1828800"/>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02" name="Group 54"/>
          <p:cNvGraphicFramePr>
            <a:graphicFrameLocks noGrp="1"/>
          </p:cNvGraphicFramePr>
          <p:nvPr>
            <p:extLst>
              <p:ext uri="{D42A27DB-BD31-4B8C-83A1-F6EECF244321}">
                <p14:modId xmlns:p14="http://schemas.microsoft.com/office/powerpoint/2010/main" val="2779976762"/>
              </p:ext>
            </p:extLst>
          </p:nvPr>
        </p:nvGraphicFramePr>
        <p:xfrm>
          <a:off x="5334000" y="1889125"/>
          <a:ext cx="990600" cy="533400"/>
        </p:xfrm>
        <a:graphic>
          <a:graphicData uri="http://schemas.openxmlformats.org/drawingml/2006/table">
            <a:tbl>
              <a:tblPr/>
              <a:tblGrid>
                <a:gridCol w="330200"/>
                <a:gridCol w="330200"/>
                <a:gridCol w="330200"/>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12" name="Group 64"/>
          <p:cNvGraphicFramePr>
            <a:graphicFrameLocks noGrp="1"/>
          </p:cNvGraphicFramePr>
          <p:nvPr>
            <p:extLst>
              <p:ext uri="{D42A27DB-BD31-4B8C-83A1-F6EECF244321}">
                <p14:modId xmlns:p14="http://schemas.microsoft.com/office/powerpoint/2010/main" val="623058088"/>
              </p:ext>
            </p:extLst>
          </p:nvPr>
        </p:nvGraphicFramePr>
        <p:xfrm>
          <a:off x="7391400" y="112712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22" name="Group 74"/>
          <p:cNvGraphicFramePr>
            <a:graphicFrameLocks noGrp="1"/>
          </p:cNvGraphicFramePr>
          <p:nvPr>
            <p:extLst>
              <p:ext uri="{D42A27DB-BD31-4B8C-83A1-F6EECF244321}">
                <p14:modId xmlns:p14="http://schemas.microsoft.com/office/powerpoint/2010/main" val="1342762947"/>
              </p:ext>
            </p:extLst>
          </p:nvPr>
        </p:nvGraphicFramePr>
        <p:xfrm>
          <a:off x="6172200" y="1127125"/>
          <a:ext cx="914400" cy="518160"/>
        </p:xfrm>
        <a:graphic>
          <a:graphicData uri="http://schemas.openxmlformats.org/drawingml/2006/table">
            <a:tbl>
              <a:tblPr/>
              <a:tblGrid>
                <a:gridCol w="304800"/>
                <a:gridCol w="381000"/>
                <a:gridCol w="2286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32" name="Group 84"/>
          <p:cNvGraphicFramePr>
            <a:graphicFrameLocks noGrp="1"/>
          </p:cNvGraphicFramePr>
          <p:nvPr>
            <p:extLst>
              <p:ext uri="{D42A27DB-BD31-4B8C-83A1-F6EECF244321}">
                <p14:modId xmlns:p14="http://schemas.microsoft.com/office/powerpoint/2010/main" val="2173991326"/>
              </p:ext>
            </p:extLst>
          </p:nvPr>
        </p:nvGraphicFramePr>
        <p:xfrm>
          <a:off x="5029200" y="112712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42" name="Group 94"/>
          <p:cNvGraphicFramePr>
            <a:graphicFrameLocks noGrp="1"/>
          </p:cNvGraphicFramePr>
          <p:nvPr>
            <p:extLst>
              <p:ext uri="{D42A27DB-BD31-4B8C-83A1-F6EECF244321}">
                <p14:modId xmlns:p14="http://schemas.microsoft.com/office/powerpoint/2010/main" val="542284750"/>
              </p:ext>
            </p:extLst>
          </p:nvPr>
        </p:nvGraphicFramePr>
        <p:xfrm>
          <a:off x="4724400" y="212725"/>
          <a:ext cx="1066800" cy="518160"/>
        </p:xfrm>
        <a:graphic>
          <a:graphicData uri="http://schemas.openxmlformats.org/drawingml/2006/table">
            <a:tbl>
              <a:tblPr/>
              <a:tblGrid>
                <a:gridCol w="355600"/>
                <a:gridCol w="355600"/>
                <a:gridCol w="355600"/>
              </a:tblGrid>
              <a:tr h="304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52" name="Group 104"/>
          <p:cNvGraphicFramePr>
            <a:graphicFrameLocks noGrp="1"/>
          </p:cNvGraphicFramePr>
          <p:nvPr>
            <p:extLst>
              <p:ext uri="{D42A27DB-BD31-4B8C-83A1-F6EECF244321}">
                <p14:modId xmlns:p14="http://schemas.microsoft.com/office/powerpoint/2010/main" val="700536209"/>
              </p:ext>
            </p:extLst>
          </p:nvPr>
        </p:nvGraphicFramePr>
        <p:xfrm>
          <a:off x="1219200" y="21272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62" name="Group 114"/>
          <p:cNvGraphicFramePr>
            <a:graphicFrameLocks noGrp="1"/>
          </p:cNvGraphicFramePr>
          <p:nvPr>
            <p:extLst>
              <p:ext uri="{D42A27DB-BD31-4B8C-83A1-F6EECF244321}">
                <p14:modId xmlns:p14="http://schemas.microsoft.com/office/powerpoint/2010/main" val="2736283771"/>
              </p:ext>
            </p:extLst>
          </p:nvPr>
        </p:nvGraphicFramePr>
        <p:xfrm>
          <a:off x="1828800" y="1889125"/>
          <a:ext cx="685800" cy="457200"/>
        </p:xfrm>
        <a:graphic>
          <a:graphicData uri="http://schemas.openxmlformats.org/drawingml/2006/table">
            <a:tbl>
              <a:tblPr/>
              <a:tblGrid>
                <a:gridCol w="342900"/>
                <a:gridCol w="3429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70" name="Group 122"/>
          <p:cNvGraphicFramePr>
            <a:graphicFrameLocks noGrp="1"/>
          </p:cNvGraphicFramePr>
          <p:nvPr>
            <p:extLst>
              <p:ext uri="{D42A27DB-BD31-4B8C-83A1-F6EECF244321}">
                <p14:modId xmlns:p14="http://schemas.microsoft.com/office/powerpoint/2010/main" val="3069573963"/>
              </p:ext>
            </p:extLst>
          </p:nvPr>
        </p:nvGraphicFramePr>
        <p:xfrm>
          <a:off x="3581400" y="2743200"/>
          <a:ext cx="685800" cy="457200"/>
        </p:xfrm>
        <a:graphic>
          <a:graphicData uri="http://schemas.openxmlformats.org/drawingml/2006/table">
            <a:tbl>
              <a:tblPr/>
              <a:tblGrid>
                <a:gridCol w="342900"/>
                <a:gridCol w="342900"/>
              </a:tblGrid>
              <a:tr h="4572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378" name="Group 130"/>
          <p:cNvGraphicFramePr>
            <a:graphicFrameLocks noGrp="1"/>
          </p:cNvGraphicFramePr>
          <p:nvPr>
            <p:extLst>
              <p:ext uri="{D42A27DB-BD31-4B8C-83A1-F6EECF244321}">
                <p14:modId xmlns:p14="http://schemas.microsoft.com/office/powerpoint/2010/main" val="1779475274"/>
              </p:ext>
            </p:extLst>
          </p:nvPr>
        </p:nvGraphicFramePr>
        <p:xfrm>
          <a:off x="8001000" y="2667000"/>
          <a:ext cx="685800" cy="457200"/>
        </p:xfrm>
        <a:graphic>
          <a:graphicData uri="http://schemas.openxmlformats.org/drawingml/2006/table">
            <a:tbl>
              <a:tblPr/>
              <a:tblGrid>
                <a:gridCol w="342900"/>
                <a:gridCol w="3429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5130" name="Line 138"/>
          <p:cNvSpPr>
            <a:spLocks noChangeShapeType="1"/>
          </p:cNvSpPr>
          <p:nvPr/>
        </p:nvSpPr>
        <p:spPr bwMode="auto">
          <a:xfrm>
            <a:off x="381000" y="517525"/>
            <a:ext cx="838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1" name="Line 139"/>
          <p:cNvSpPr>
            <a:spLocks noChangeShapeType="1"/>
          </p:cNvSpPr>
          <p:nvPr/>
        </p:nvSpPr>
        <p:spPr bwMode="auto">
          <a:xfrm>
            <a:off x="1981200" y="517525"/>
            <a:ext cx="2667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2" name="Line 140"/>
          <p:cNvSpPr>
            <a:spLocks noChangeShapeType="1"/>
          </p:cNvSpPr>
          <p:nvPr/>
        </p:nvSpPr>
        <p:spPr bwMode="auto">
          <a:xfrm>
            <a:off x="1676400" y="517525"/>
            <a:ext cx="0" cy="533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3" name="Line 141"/>
          <p:cNvSpPr>
            <a:spLocks noChangeShapeType="1"/>
          </p:cNvSpPr>
          <p:nvPr/>
        </p:nvSpPr>
        <p:spPr bwMode="auto">
          <a:xfrm>
            <a:off x="1981200" y="1431925"/>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4" name="Line 142"/>
          <p:cNvSpPr>
            <a:spLocks noChangeShapeType="1"/>
          </p:cNvSpPr>
          <p:nvPr/>
        </p:nvSpPr>
        <p:spPr bwMode="auto">
          <a:xfrm>
            <a:off x="3429000" y="1355725"/>
            <a:ext cx="0" cy="533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5" name="Line 143"/>
          <p:cNvSpPr>
            <a:spLocks noChangeShapeType="1"/>
          </p:cNvSpPr>
          <p:nvPr/>
        </p:nvSpPr>
        <p:spPr bwMode="auto">
          <a:xfrm>
            <a:off x="3733800" y="2193925"/>
            <a:ext cx="0" cy="533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6" name="Line 144"/>
          <p:cNvSpPr>
            <a:spLocks noChangeShapeType="1"/>
          </p:cNvSpPr>
          <p:nvPr/>
        </p:nvSpPr>
        <p:spPr bwMode="auto">
          <a:xfrm>
            <a:off x="5257800" y="517525"/>
            <a:ext cx="0" cy="6096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7" name="Line 145"/>
          <p:cNvSpPr>
            <a:spLocks noChangeShapeType="1"/>
          </p:cNvSpPr>
          <p:nvPr/>
        </p:nvSpPr>
        <p:spPr bwMode="auto">
          <a:xfrm>
            <a:off x="5486400" y="1431925"/>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8" name="Line 146"/>
          <p:cNvSpPr>
            <a:spLocks noChangeShapeType="1"/>
          </p:cNvSpPr>
          <p:nvPr/>
        </p:nvSpPr>
        <p:spPr bwMode="auto">
          <a:xfrm>
            <a:off x="5791200" y="1431925"/>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39" name="Line 147"/>
          <p:cNvSpPr>
            <a:spLocks noChangeShapeType="1"/>
          </p:cNvSpPr>
          <p:nvPr/>
        </p:nvSpPr>
        <p:spPr bwMode="auto">
          <a:xfrm>
            <a:off x="7010400" y="1431925"/>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40" name="Line 148"/>
          <p:cNvSpPr>
            <a:spLocks noChangeShapeType="1"/>
          </p:cNvSpPr>
          <p:nvPr/>
        </p:nvSpPr>
        <p:spPr bwMode="auto">
          <a:xfrm>
            <a:off x="5791200" y="2193925"/>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41" name="Line 149"/>
          <p:cNvSpPr>
            <a:spLocks noChangeShapeType="1"/>
          </p:cNvSpPr>
          <p:nvPr/>
        </p:nvSpPr>
        <p:spPr bwMode="auto">
          <a:xfrm>
            <a:off x="8153400" y="2117725"/>
            <a:ext cx="0" cy="533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42" name="Line 150"/>
          <p:cNvSpPr>
            <a:spLocks noChangeShapeType="1"/>
          </p:cNvSpPr>
          <p:nvPr/>
        </p:nvSpPr>
        <p:spPr bwMode="auto">
          <a:xfrm>
            <a:off x="7848600" y="1431925"/>
            <a:ext cx="0" cy="381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43" name="Line 151"/>
          <p:cNvSpPr>
            <a:spLocks noChangeShapeType="1"/>
          </p:cNvSpPr>
          <p:nvPr/>
        </p:nvSpPr>
        <p:spPr bwMode="auto">
          <a:xfrm>
            <a:off x="2286000" y="1431925"/>
            <a:ext cx="685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144" name="Text Box 152"/>
          <p:cNvSpPr txBox="1">
            <a:spLocks noChangeArrowheads="1"/>
          </p:cNvSpPr>
          <p:nvPr/>
        </p:nvSpPr>
        <p:spPr bwMode="auto">
          <a:xfrm>
            <a:off x="457200" y="76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latin typeface="华文仿宋" panose="02010600040101010101" pitchFamily="2" charset="-122"/>
                <a:ea typeface="华文仿宋" panose="02010600040101010101" pitchFamily="2" charset="-122"/>
              </a:rPr>
              <a:t>list</a:t>
            </a:r>
          </a:p>
        </p:txBody>
      </p:sp>
      <p:sp>
        <p:nvSpPr>
          <p:cNvPr id="85145" name="Text Box 153"/>
          <p:cNvSpPr txBox="1">
            <a:spLocks noChangeArrowheads="1"/>
          </p:cNvSpPr>
          <p:nvPr/>
        </p:nvSpPr>
        <p:spPr bwMode="auto">
          <a:xfrm>
            <a:off x="0" y="914400"/>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200" b="1">
                <a:latin typeface="华文仿宋" panose="02010600040101010101" pitchFamily="2" charset="-122"/>
                <a:ea typeface="华文仿宋" panose="02010600040101010101" pitchFamily="2" charset="-122"/>
              </a:rPr>
              <a:t>(1)</a:t>
            </a:r>
          </a:p>
        </p:txBody>
      </p:sp>
      <p:graphicFrame>
        <p:nvGraphicFramePr>
          <p:cNvPr id="309402" name="Group 154"/>
          <p:cNvGraphicFramePr>
            <a:graphicFrameLocks noGrp="1"/>
          </p:cNvGraphicFramePr>
          <p:nvPr>
            <p:extLst>
              <p:ext uri="{D42A27DB-BD31-4B8C-83A1-F6EECF244321}">
                <p14:modId xmlns:p14="http://schemas.microsoft.com/office/powerpoint/2010/main" val="3005296757"/>
              </p:ext>
            </p:extLst>
          </p:nvPr>
        </p:nvGraphicFramePr>
        <p:xfrm>
          <a:off x="685800" y="3657600"/>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12" name="Group 164"/>
          <p:cNvGraphicFramePr>
            <a:graphicFrameLocks noGrp="1"/>
          </p:cNvGraphicFramePr>
          <p:nvPr>
            <p:extLst>
              <p:ext uri="{D42A27DB-BD31-4B8C-83A1-F6EECF244321}">
                <p14:modId xmlns:p14="http://schemas.microsoft.com/office/powerpoint/2010/main" val="1593319788"/>
              </p:ext>
            </p:extLst>
          </p:nvPr>
        </p:nvGraphicFramePr>
        <p:xfrm>
          <a:off x="4495800" y="367347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22" name="Group 174"/>
          <p:cNvGraphicFramePr>
            <a:graphicFrameLocks noGrp="1"/>
          </p:cNvGraphicFramePr>
          <p:nvPr>
            <p:extLst>
              <p:ext uri="{D42A27DB-BD31-4B8C-83A1-F6EECF244321}">
                <p14:modId xmlns:p14="http://schemas.microsoft.com/office/powerpoint/2010/main" val="463616976"/>
              </p:ext>
            </p:extLst>
          </p:nvPr>
        </p:nvGraphicFramePr>
        <p:xfrm>
          <a:off x="7848600" y="3673475"/>
          <a:ext cx="1066800" cy="518160"/>
        </p:xfrm>
        <a:graphic>
          <a:graphicData uri="http://schemas.openxmlformats.org/drawingml/2006/table">
            <a:tbl>
              <a:tblPr/>
              <a:tblGrid>
                <a:gridCol w="355600"/>
                <a:gridCol w="330200"/>
                <a:gridCol w="3810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32" name="Group 184"/>
          <p:cNvGraphicFramePr>
            <a:graphicFrameLocks noGrp="1"/>
          </p:cNvGraphicFramePr>
          <p:nvPr>
            <p:extLst>
              <p:ext uri="{D42A27DB-BD31-4B8C-83A1-F6EECF244321}">
                <p14:modId xmlns:p14="http://schemas.microsoft.com/office/powerpoint/2010/main" val="2153214684"/>
              </p:ext>
            </p:extLst>
          </p:nvPr>
        </p:nvGraphicFramePr>
        <p:xfrm>
          <a:off x="3124200" y="4359275"/>
          <a:ext cx="1066800" cy="518160"/>
        </p:xfrm>
        <a:graphic>
          <a:graphicData uri="http://schemas.openxmlformats.org/drawingml/2006/table">
            <a:tbl>
              <a:tblPr/>
              <a:tblGrid>
                <a:gridCol w="355600"/>
                <a:gridCol w="330200"/>
                <a:gridCol w="3810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42" name="Group 194"/>
          <p:cNvGraphicFramePr>
            <a:graphicFrameLocks noGrp="1"/>
          </p:cNvGraphicFramePr>
          <p:nvPr>
            <p:extLst>
              <p:ext uri="{D42A27DB-BD31-4B8C-83A1-F6EECF244321}">
                <p14:modId xmlns:p14="http://schemas.microsoft.com/office/powerpoint/2010/main" val="216513894"/>
              </p:ext>
            </p:extLst>
          </p:nvPr>
        </p:nvGraphicFramePr>
        <p:xfrm>
          <a:off x="990600" y="435927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52" name="Group 204"/>
          <p:cNvGraphicFramePr>
            <a:graphicFrameLocks noGrp="1"/>
          </p:cNvGraphicFramePr>
          <p:nvPr>
            <p:extLst>
              <p:ext uri="{D42A27DB-BD31-4B8C-83A1-F6EECF244321}">
                <p14:modId xmlns:p14="http://schemas.microsoft.com/office/powerpoint/2010/main" val="1887289223"/>
              </p:ext>
            </p:extLst>
          </p:nvPr>
        </p:nvGraphicFramePr>
        <p:xfrm>
          <a:off x="1295400" y="512127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62" name="Group 214"/>
          <p:cNvGraphicFramePr>
            <a:graphicFrameLocks noGrp="1"/>
          </p:cNvGraphicFramePr>
          <p:nvPr>
            <p:extLst>
              <p:ext uri="{D42A27DB-BD31-4B8C-83A1-F6EECF244321}">
                <p14:modId xmlns:p14="http://schemas.microsoft.com/office/powerpoint/2010/main" val="2465390831"/>
              </p:ext>
            </p:extLst>
          </p:nvPr>
        </p:nvGraphicFramePr>
        <p:xfrm>
          <a:off x="2438400" y="5105400"/>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72" name="Group 224"/>
          <p:cNvGraphicFramePr>
            <a:graphicFrameLocks noGrp="1"/>
          </p:cNvGraphicFramePr>
          <p:nvPr>
            <p:extLst>
              <p:ext uri="{D42A27DB-BD31-4B8C-83A1-F6EECF244321}">
                <p14:modId xmlns:p14="http://schemas.microsoft.com/office/powerpoint/2010/main" val="2806789705"/>
              </p:ext>
            </p:extLst>
          </p:nvPr>
        </p:nvGraphicFramePr>
        <p:xfrm>
          <a:off x="3581400" y="5121275"/>
          <a:ext cx="1066800" cy="518160"/>
        </p:xfrm>
        <a:graphic>
          <a:graphicData uri="http://schemas.openxmlformats.org/drawingml/2006/table">
            <a:tbl>
              <a:tblPr/>
              <a:tblGrid>
                <a:gridCol w="355600"/>
                <a:gridCol w="330200"/>
                <a:gridCol w="3810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82" name="Group 234"/>
          <p:cNvGraphicFramePr>
            <a:graphicFrameLocks noGrp="1"/>
          </p:cNvGraphicFramePr>
          <p:nvPr>
            <p:extLst>
              <p:ext uri="{D42A27DB-BD31-4B8C-83A1-F6EECF244321}">
                <p14:modId xmlns:p14="http://schemas.microsoft.com/office/powerpoint/2010/main" val="1663549793"/>
              </p:ext>
            </p:extLst>
          </p:nvPr>
        </p:nvGraphicFramePr>
        <p:xfrm>
          <a:off x="1600200" y="5868988"/>
          <a:ext cx="685800" cy="457200"/>
        </p:xfrm>
        <a:graphic>
          <a:graphicData uri="http://schemas.openxmlformats.org/drawingml/2006/table">
            <a:tbl>
              <a:tblPr/>
              <a:tblGrid>
                <a:gridCol w="342900"/>
                <a:gridCol w="3429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90" name="Group 242"/>
          <p:cNvGraphicFramePr>
            <a:graphicFrameLocks noGrp="1"/>
          </p:cNvGraphicFramePr>
          <p:nvPr>
            <p:extLst>
              <p:ext uri="{D42A27DB-BD31-4B8C-83A1-F6EECF244321}">
                <p14:modId xmlns:p14="http://schemas.microsoft.com/office/powerpoint/2010/main" val="971813840"/>
              </p:ext>
            </p:extLst>
          </p:nvPr>
        </p:nvGraphicFramePr>
        <p:xfrm>
          <a:off x="2743200" y="5867400"/>
          <a:ext cx="685800" cy="457200"/>
        </p:xfrm>
        <a:graphic>
          <a:graphicData uri="http://schemas.openxmlformats.org/drawingml/2006/table">
            <a:tbl>
              <a:tblPr/>
              <a:tblGrid>
                <a:gridCol w="342900"/>
                <a:gridCol w="3429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498" name="Group 250"/>
          <p:cNvGraphicFramePr>
            <a:graphicFrameLocks noGrp="1"/>
          </p:cNvGraphicFramePr>
          <p:nvPr>
            <p:extLst>
              <p:ext uri="{D42A27DB-BD31-4B8C-83A1-F6EECF244321}">
                <p14:modId xmlns:p14="http://schemas.microsoft.com/office/powerpoint/2010/main" val="2560852385"/>
              </p:ext>
            </p:extLst>
          </p:nvPr>
        </p:nvGraphicFramePr>
        <p:xfrm>
          <a:off x="4800600" y="4359275"/>
          <a:ext cx="914400" cy="518160"/>
        </p:xfrm>
        <a:graphic>
          <a:graphicData uri="http://schemas.openxmlformats.org/drawingml/2006/table">
            <a:tbl>
              <a:tblPr/>
              <a:tblGrid>
                <a:gridCol w="304800"/>
                <a:gridCol w="304800"/>
                <a:gridCol w="3048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536" name="Group 288"/>
          <p:cNvGraphicFramePr>
            <a:graphicFrameLocks noGrp="1"/>
          </p:cNvGraphicFramePr>
          <p:nvPr>
            <p:extLst>
              <p:ext uri="{D42A27DB-BD31-4B8C-83A1-F6EECF244321}">
                <p14:modId xmlns:p14="http://schemas.microsoft.com/office/powerpoint/2010/main" val="2282957103"/>
              </p:ext>
            </p:extLst>
          </p:nvPr>
        </p:nvGraphicFramePr>
        <p:xfrm>
          <a:off x="6096000" y="4343400"/>
          <a:ext cx="914400" cy="533400"/>
        </p:xfrm>
        <a:graphic>
          <a:graphicData uri="http://schemas.openxmlformats.org/drawingml/2006/table">
            <a:tbl>
              <a:tblPr/>
              <a:tblGrid>
                <a:gridCol w="304800"/>
                <a:gridCol w="304800"/>
                <a:gridCol w="304800"/>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528" name="Group 280"/>
          <p:cNvGraphicFramePr>
            <a:graphicFrameLocks noGrp="1"/>
          </p:cNvGraphicFramePr>
          <p:nvPr>
            <p:extLst>
              <p:ext uri="{D42A27DB-BD31-4B8C-83A1-F6EECF244321}">
                <p14:modId xmlns:p14="http://schemas.microsoft.com/office/powerpoint/2010/main" val="3712328890"/>
              </p:ext>
            </p:extLst>
          </p:nvPr>
        </p:nvGraphicFramePr>
        <p:xfrm>
          <a:off x="5105400" y="5105400"/>
          <a:ext cx="685800" cy="457200"/>
        </p:xfrm>
        <a:graphic>
          <a:graphicData uri="http://schemas.openxmlformats.org/drawingml/2006/table">
            <a:tbl>
              <a:tblPr/>
              <a:tblGrid>
                <a:gridCol w="342900"/>
                <a:gridCol w="3429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537" name="Group 289"/>
          <p:cNvGraphicFramePr>
            <a:graphicFrameLocks noGrp="1"/>
          </p:cNvGraphicFramePr>
          <p:nvPr>
            <p:extLst>
              <p:ext uri="{D42A27DB-BD31-4B8C-83A1-F6EECF244321}">
                <p14:modId xmlns:p14="http://schemas.microsoft.com/office/powerpoint/2010/main" val="1474830594"/>
              </p:ext>
            </p:extLst>
          </p:nvPr>
        </p:nvGraphicFramePr>
        <p:xfrm>
          <a:off x="6400800" y="5105400"/>
          <a:ext cx="914400" cy="533400"/>
        </p:xfrm>
        <a:graphic>
          <a:graphicData uri="http://schemas.openxmlformats.org/drawingml/2006/table">
            <a:tbl>
              <a:tblPr/>
              <a:tblGrid>
                <a:gridCol w="304800"/>
                <a:gridCol w="304800"/>
                <a:gridCol w="304800"/>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09547" name="Group 299"/>
          <p:cNvGraphicFramePr>
            <a:graphicFrameLocks noGrp="1"/>
          </p:cNvGraphicFramePr>
          <p:nvPr>
            <p:extLst>
              <p:ext uri="{D42A27DB-BD31-4B8C-83A1-F6EECF244321}">
                <p14:modId xmlns:p14="http://schemas.microsoft.com/office/powerpoint/2010/main" val="4069054509"/>
              </p:ext>
            </p:extLst>
          </p:nvPr>
        </p:nvGraphicFramePr>
        <p:xfrm>
          <a:off x="6705600" y="5868988"/>
          <a:ext cx="685800" cy="457200"/>
        </p:xfrm>
        <a:graphic>
          <a:graphicData uri="http://schemas.openxmlformats.org/drawingml/2006/table">
            <a:tbl>
              <a:tblPr/>
              <a:tblGrid>
                <a:gridCol w="342900"/>
                <a:gridCol w="342900"/>
              </a:tblGrid>
              <a:tr h="2889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5288" name="Line 307"/>
          <p:cNvSpPr>
            <a:spLocks noChangeShapeType="1"/>
          </p:cNvSpPr>
          <p:nvPr/>
        </p:nvSpPr>
        <p:spPr bwMode="auto">
          <a:xfrm>
            <a:off x="1143000" y="3962400"/>
            <a:ext cx="0" cy="381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89" name="Line 308"/>
          <p:cNvSpPr>
            <a:spLocks noChangeShapeType="1"/>
          </p:cNvSpPr>
          <p:nvPr/>
        </p:nvSpPr>
        <p:spPr bwMode="auto">
          <a:xfrm>
            <a:off x="1447800" y="3886200"/>
            <a:ext cx="3048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0" name="Line 309"/>
          <p:cNvSpPr>
            <a:spLocks noChangeShapeType="1"/>
          </p:cNvSpPr>
          <p:nvPr/>
        </p:nvSpPr>
        <p:spPr bwMode="auto">
          <a:xfrm>
            <a:off x="4953000" y="3962400"/>
            <a:ext cx="0" cy="381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1" name="Line 310"/>
          <p:cNvSpPr>
            <a:spLocks noChangeShapeType="1"/>
          </p:cNvSpPr>
          <p:nvPr/>
        </p:nvSpPr>
        <p:spPr bwMode="auto">
          <a:xfrm>
            <a:off x="5257800" y="3886200"/>
            <a:ext cx="2590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2" name="Line 311"/>
          <p:cNvSpPr>
            <a:spLocks noChangeShapeType="1"/>
          </p:cNvSpPr>
          <p:nvPr/>
        </p:nvSpPr>
        <p:spPr bwMode="auto">
          <a:xfrm>
            <a:off x="1447800" y="46482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3" name="Line 312"/>
          <p:cNvSpPr>
            <a:spLocks noChangeShapeType="1"/>
          </p:cNvSpPr>
          <p:nvPr/>
        </p:nvSpPr>
        <p:spPr bwMode="auto">
          <a:xfrm>
            <a:off x="1752600" y="4648200"/>
            <a:ext cx="13716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4" name="Line 313"/>
          <p:cNvSpPr>
            <a:spLocks noChangeShapeType="1"/>
          </p:cNvSpPr>
          <p:nvPr/>
        </p:nvSpPr>
        <p:spPr bwMode="auto">
          <a:xfrm>
            <a:off x="5257800" y="46482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5" name="Line 314"/>
          <p:cNvSpPr>
            <a:spLocks noChangeShapeType="1"/>
          </p:cNvSpPr>
          <p:nvPr/>
        </p:nvSpPr>
        <p:spPr bwMode="auto">
          <a:xfrm>
            <a:off x="5562600" y="4648200"/>
            <a:ext cx="5334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6" name="Line 315"/>
          <p:cNvSpPr>
            <a:spLocks noChangeShapeType="1"/>
          </p:cNvSpPr>
          <p:nvPr/>
        </p:nvSpPr>
        <p:spPr bwMode="auto">
          <a:xfrm>
            <a:off x="6553200" y="46482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7" name="Line 316"/>
          <p:cNvSpPr>
            <a:spLocks noChangeShapeType="1"/>
          </p:cNvSpPr>
          <p:nvPr/>
        </p:nvSpPr>
        <p:spPr bwMode="auto">
          <a:xfrm>
            <a:off x="6858000" y="54102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8" name="Line 317"/>
          <p:cNvSpPr>
            <a:spLocks noChangeShapeType="1"/>
          </p:cNvSpPr>
          <p:nvPr/>
        </p:nvSpPr>
        <p:spPr bwMode="auto">
          <a:xfrm>
            <a:off x="1752600" y="54102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299" name="Line 318"/>
          <p:cNvSpPr>
            <a:spLocks noChangeShapeType="1"/>
          </p:cNvSpPr>
          <p:nvPr/>
        </p:nvSpPr>
        <p:spPr bwMode="auto">
          <a:xfrm>
            <a:off x="2057400" y="5410200"/>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300" name="Line 319"/>
          <p:cNvSpPr>
            <a:spLocks noChangeShapeType="1"/>
          </p:cNvSpPr>
          <p:nvPr/>
        </p:nvSpPr>
        <p:spPr bwMode="auto">
          <a:xfrm>
            <a:off x="2895600" y="54102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301" name="Line 320"/>
          <p:cNvSpPr>
            <a:spLocks noChangeShapeType="1"/>
          </p:cNvSpPr>
          <p:nvPr/>
        </p:nvSpPr>
        <p:spPr bwMode="auto">
          <a:xfrm>
            <a:off x="3200400" y="5410200"/>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302" name="Line 321"/>
          <p:cNvSpPr>
            <a:spLocks noChangeShapeType="1"/>
          </p:cNvSpPr>
          <p:nvPr/>
        </p:nvSpPr>
        <p:spPr bwMode="auto">
          <a:xfrm>
            <a:off x="0" y="3962400"/>
            <a:ext cx="685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endParaRPr lang="zh-CN" altLang="en-US" b="1">
              <a:latin typeface="华文仿宋" panose="02010600040101010101" pitchFamily="2" charset="-122"/>
              <a:ea typeface="华文仿宋" panose="02010600040101010101" pitchFamily="2" charset="-122"/>
            </a:endParaRPr>
          </a:p>
        </p:txBody>
      </p:sp>
      <p:sp>
        <p:nvSpPr>
          <p:cNvPr id="85303" name="Text Box 322"/>
          <p:cNvSpPr txBox="1">
            <a:spLocks noChangeArrowheads="1"/>
          </p:cNvSpPr>
          <p:nvPr/>
        </p:nvSpPr>
        <p:spPr bwMode="auto">
          <a:xfrm>
            <a:off x="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b="1">
                <a:latin typeface="华文仿宋" panose="02010600040101010101" pitchFamily="2" charset="-122"/>
                <a:ea typeface="华文仿宋" panose="02010600040101010101" pitchFamily="2" charset="-122"/>
              </a:rPr>
              <a:t>list</a:t>
            </a:r>
          </a:p>
        </p:txBody>
      </p:sp>
      <p:sp>
        <p:nvSpPr>
          <p:cNvPr id="85304" name="Text Box 323"/>
          <p:cNvSpPr txBox="1">
            <a:spLocks noChangeArrowheads="1"/>
          </p:cNvSpPr>
          <p:nvPr/>
        </p:nvSpPr>
        <p:spPr bwMode="auto">
          <a:xfrm>
            <a:off x="0" y="4572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200" b="1">
                <a:latin typeface="华文仿宋" panose="02010600040101010101" pitchFamily="2" charset="-122"/>
                <a:ea typeface="华文仿宋" panose="02010600040101010101" pitchFamily="2" charset="-122"/>
              </a:rPr>
              <a:t>(2)</a:t>
            </a:r>
          </a:p>
        </p:txBody>
      </p:sp>
    </p:spTree>
    <p:extLst>
      <p:ext uri="{BB962C8B-B14F-4D97-AF65-F5344CB8AC3E}">
        <p14:creationId xmlns:p14="http://schemas.microsoft.com/office/powerpoint/2010/main" val="2483715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5932"/>
          <a:stretch/>
        </p:blipFill>
        <p:spPr>
          <a:xfrm>
            <a:off x="0" y="1653962"/>
            <a:ext cx="9144000" cy="277212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25" y="4743913"/>
            <a:ext cx="3400900" cy="619211"/>
          </a:xfrm>
          <a:prstGeom prst="rect">
            <a:avLst/>
          </a:prstGeom>
        </p:spPr>
      </p:pic>
    </p:spTree>
    <p:extLst>
      <p:ext uri="{BB962C8B-B14F-4D97-AF65-F5344CB8AC3E}">
        <p14:creationId xmlns:p14="http://schemas.microsoft.com/office/powerpoint/2010/main" val="257422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10488" y="1239887"/>
            <a:ext cx="7205468"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990600" lvl="1" indent="-7239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InitArray</a:t>
            </a:r>
            <a:r>
              <a:rPr lang="en-US" altLang="zh-CN" sz="2800" b="1" dirty="0">
                <a:solidFill>
                  <a:srgbClr val="C00000"/>
                </a:solidFill>
                <a:ea typeface="华文仿宋" panose="02010600040101010101" pitchFamily="2" charset="-122"/>
              </a:rPr>
              <a:t>(&amp;A, n, bound1, ..., </a:t>
            </a:r>
            <a:r>
              <a:rPr lang="en-US" altLang="zh-CN" sz="2800" b="1" dirty="0" err="1">
                <a:solidFill>
                  <a:srgbClr val="C00000"/>
                </a:solidFill>
                <a:ea typeface="华文仿宋" panose="02010600040101010101" pitchFamily="2" charset="-122"/>
              </a:rPr>
              <a:t>boundn</a:t>
            </a:r>
            <a:r>
              <a:rPr lang="en-US" altLang="zh-CN" sz="2800" b="1" dirty="0">
                <a:solidFill>
                  <a:srgbClr val="C00000"/>
                </a:solidFill>
                <a:ea typeface="华文仿宋" panose="02010600040101010101" pitchFamily="2" charset="-122"/>
              </a:rPr>
              <a:t>)</a:t>
            </a:r>
            <a:endParaRPr lang="en-US" altLang="zh-CN" sz="2800" b="1" dirty="0" smtClean="0">
              <a:solidFill>
                <a:srgbClr val="C00000"/>
              </a:solidFill>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：若</a:t>
            </a:r>
            <a:r>
              <a:rPr lang="zh-CN" altLang="en-US" b="1" dirty="0">
                <a:solidFill>
                  <a:srgbClr val="000000"/>
                </a:solidFill>
                <a:latin typeface="华文仿宋" panose="02010600040101010101" pitchFamily="2" charset="-122"/>
                <a:ea typeface="华文仿宋" panose="02010600040101010101" pitchFamily="2" charset="-122"/>
              </a:rPr>
              <a:t>维数 </a:t>
            </a:r>
            <a:r>
              <a:rPr lang="en-US" altLang="zh-CN" b="1" dirty="0">
                <a:solidFill>
                  <a:srgbClr val="000000"/>
                </a:solidFill>
                <a:latin typeface="华文仿宋" panose="02010600040101010101" pitchFamily="2" charset="-122"/>
                <a:ea typeface="华文仿宋" panose="02010600040101010101" pitchFamily="2" charset="-122"/>
              </a:rPr>
              <a:t>n </a:t>
            </a:r>
            <a:r>
              <a:rPr lang="zh-CN" altLang="en-US" b="1" dirty="0">
                <a:solidFill>
                  <a:srgbClr val="000000"/>
                </a:solidFill>
                <a:latin typeface="华文仿宋" panose="02010600040101010101" pitchFamily="2" charset="-122"/>
                <a:ea typeface="华文仿宋" panose="02010600040101010101" pitchFamily="2" charset="-122"/>
              </a:rPr>
              <a:t>和各维长度合法</a:t>
            </a:r>
            <a:r>
              <a:rPr lang="zh-CN" altLang="en-US" b="1" dirty="0" smtClean="0">
                <a:solidFill>
                  <a:srgbClr val="000000"/>
                </a:solidFill>
                <a:latin typeface="华文仿宋" panose="02010600040101010101" pitchFamily="2" charset="-122"/>
                <a:ea typeface="华文仿宋" panose="02010600040101010101" pitchFamily="2" charset="-122"/>
              </a:rPr>
              <a:t>，则</a:t>
            </a:r>
            <a:r>
              <a:rPr lang="zh-CN" altLang="en-US" b="1" dirty="0">
                <a:solidFill>
                  <a:srgbClr val="000000"/>
                </a:solidFill>
                <a:latin typeface="华文仿宋" panose="02010600040101010101" pitchFamily="2" charset="-122"/>
                <a:ea typeface="华文仿宋" panose="02010600040101010101" pitchFamily="2" charset="-122"/>
              </a:rPr>
              <a:t>构造相应的数组</a:t>
            </a:r>
            <a:r>
              <a:rPr lang="en-US" altLang="zh-CN" b="1" dirty="0">
                <a:solidFill>
                  <a:srgbClr val="000000"/>
                </a:solidFill>
                <a:latin typeface="华文仿宋" panose="02010600040101010101" pitchFamily="2" charset="-122"/>
                <a:ea typeface="华文仿宋" panose="02010600040101010101" pitchFamily="2" charset="-122"/>
              </a:rPr>
              <a:t>A</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b="1" dirty="0">
                <a:solidFill>
                  <a:srgbClr val="000000"/>
                </a:solidFill>
                <a:latin typeface="华文仿宋" panose="02010600040101010101" pitchFamily="2" charset="-122"/>
                <a:ea typeface="华文仿宋" panose="02010600040101010101" pitchFamily="2" charset="-122"/>
              </a:rPr>
              <a:t>并</a:t>
            </a:r>
            <a:r>
              <a:rPr lang="zh-CN" altLang="en-US" b="1" dirty="0" smtClean="0">
                <a:solidFill>
                  <a:srgbClr val="000000"/>
                </a:solidFill>
                <a:latin typeface="华文仿宋" panose="02010600040101010101" pitchFamily="2" charset="-122"/>
                <a:ea typeface="华文仿宋" panose="02010600040101010101" pitchFamily="2" charset="-122"/>
              </a:rPr>
              <a:t>返回</a:t>
            </a:r>
            <a:r>
              <a:rPr lang="en-US" altLang="zh-CN" b="1" dirty="0">
                <a:solidFill>
                  <a:srgbClr val="000000"/>
                </a:solidFill>
                <a:latin typeface="华文仿宋" panose="02010600040101010101" pitchFamily="2" charset="-122"/>
                <a:ea typeface="华文仿宋" panose="02010600040101010101" pitchFamily="2" charset="-122"/>
              </a:rPr>
              <a:t>OK</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a:solidFill>
                <a:srgbClr val="000000"/>
              </a:solidFill>
              <a:latin typeface="华文仿宋" panose="02010600040101010101" pitchFamily="2" charset="-122"/>
              <a:ea typeface="华文仿宋" panose="02010600040101010101" pitchFamily="2" charset="-122"/>
            </a:endParaRPr>
          </a:p>
          <a:p>
            <a:pPr marL="990600" lvl="1" indent="-7239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DestroyArray</a:t>
            </a:r>
            <a:r>
              <a:rPr lang="en-US" altLang="zh-CN" sz="2800" b="1" dirty="0">
                <a:solidFill>
                  <a:srgbClr val="C00000"/>
                </a:solidFill>
                <a:ea typeface="华文仿宋" panose="02010600040101010101" pitchFamily="2" charset="-122"/>
              </a:rPr>
              <a:t>(&amp;A</a:t>
            </a:r>
            <a:r>
              <a:rPr lang="en-US" altLang="zh-CN" sz="2800" b="1" dirty="0" smtClean="0">
                <a:solidFill>
                  <a:srgbClr val="C00000"/>
                </a:solidFill>
                <a:ea typeface="华文仿宋" panose="02010600040101010101" pitchFamily="2" charset="-122"/>
              </a:rPr>
              <a:t>)</a:t>
            </a:r>
            <a:endParaRPr lang="en-US" altLang="zh-CN" sz="2800" b="1" dirty="0" smtClean="0">
              <a:solidFill>
                <a:srgbClr val="000000"/>
              </a:solidFill>
              <a:latin typeface="华文仿宋" panose="02010600040101010101" pitchFamily="2" charset="-122"/>
              <a:ea typeface="华文仿宋" panose="02010600040101010101" pitchFamily="2" charset="-122"/>
            </a:endParaRPr>
          </a:p>
          <a:p>
            <a:pPr marL="1257300" lvl="3" indent="-5334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操作结果：销毁</a:t>
            </a:r>
            <a:r>
              <a:rPr lang="zh-CN" altLang="en-US" b="1" dirty="0">
                <a:solidFill>
                  <a:srgbClr val="000000"/>
                </a:solidFill>
                <a:latin typeface="华文仿宋" panose="02010600040101010101" pitchFamily="2" charset="-122"/>
                <a:ea typeface="华文仿宋" panose="02010600040101010101" pitchFamily="2" charset="-122"/>
              </a:rPr>
              <a:t>数组</a:t>
            </a:r>
            <a:r>
              <a:rPr lang="en-US" altLang="zh-CN" b="1" dirty="0">
                <a:solidFill>
                  <a:srgbClr val="000000"/>
                </a:solidFill>
                <a:latin typeface="华文仿宋" panose="02010600040101010101" pitchFamily="2" charset="-122"/>
                <a:ea typeface="华文仿宋" panose="02010600040101010101" pitchFamily="2" charset="-122"/>
              </a:rPr>
              <a:t>A</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598346320"/>
      </p:ext>
    </p:extLst>
  </p:cSld>
  <p:clrMapOvr>
    <a:masterClrMapping/>
  </p:clrMapOvr>
  <p:transition>
    <p:strips dir="l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input{../../stdlib}&#10;\newcommand{\Jb}{\bar{J}}&#10;&#10;\begin{document}&#10;&#10;\end{document}&#10;"/>
  <p:tag name="TEX2PS" val="latex $(base).tex; dvips -D $(res) -E -o $(base).ps $(base).dvi"/>
  <p:tag name="EXTERNALEDITCOMMAND" val="notepad %"/>
  <p:tag name="GHOSTSCRIPTCOMMAND" val="gswin32c"/>
  <p:tag name="DEFAULTBITMAP" val="pngmono"/>
  <p:tag name="DEFAULTBLEND" val="False"/>
  <p:tag name="DEFAULTTRANSPARENT" val="True"/>
  <p:tag name="DEFAULTWORKAROUNDTRANSPARENCYBUG" val="False"/>
  <p:tag name="DEFAULTRESOLUTION" val="600"/>
  <p:tag name="DEFAULTMAGNIFICATION" val="2"/>
  <p:tag name="DEFAULTFONTSIZE" val="10"/>
  <p:tag name="DEFAULTWIDTH" val="354"/>
  <p:tag name="DEFAULTHEIGHT" val="344"/>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 2 Column copy 3">
  <a:themeElements>
    <a:clrScheme name="">
      <a:dk1>
        <a:srgbClr val="000000"/>
      </a:dk1>
      <a:lt1>
        <a:srgbClr val="FFFFFF"/>
      </a:lt1>
      <a:dk2>
        <a:srgbClr val="000000"/>
      </a:dk2>
      <a:lt2>
        <a:srgbClr val="000000"/>
      </a:lt2>
      <a:accent1>
        <a:srgbClr val="3E3E3E"/>
      </a:accent1>
      <a:accent2>
        <a:srgbClr val="333399"/>
      </a:accent2>
      <a:accent3>
        <a:srgbClr val="FFFFFF"/>
      </a:accent3>
      <a:accent4>
        <a:srgbClr val="000000"/>
      </a:accent4>
      <a:accent5>
        <a:srgbClr val="AFAFAF"/>
      </a:accent5>
      <a:accent6>
        <a:srgbClr val="2D2D8A"/>
      </a:accent6>
      <a:hlink>
        <a:srgbClr val="009999"/>
      </a:hlink>
      <a:folHlink>
        <a:srgbClr val="99CC00"/>
      </a:folHlink>
    </a:clrScheme>
    <a:fontScheme name="Title &amp; Bullets - 2 Column copy 3">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copy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206371</TotalTime>
  <Words>6835</Words>
  <Application>Microsoft Office PowerPoint</Application>
  <PresentationFormat>全屏显示(4:3)</PresentationFormat>
  <Paragraphs>999</Paragraphs>
  <Slides>85</Slides>
  <Notes>8</Notes>
  <HiddenSlides>1</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102" baseType="lpstr">
      <vt:lpstr>Gill Sans</vt:lpstr>
      <vt:lpstr>ＭＳ Ｐゴシック</vt:lpstr>
      <vt:lpstr>ヒラギノ角ゴ ProN W3</vt:lpstr>
      <vt:lpstr>仿宋</vt:lpstr>
      <vt:lpstr>黑体</vt:lpstr>
      <vt:lpstr>华文仿宋</vt:lpstr>
      <vt:lpstr>楷体_GB2312</vt:lpstr>
      <vt:lpstr>宋体</vt:lpstr>
      <vt:lpstr>Arial</vt:lpstr>
      <vt:lpstr>Calibri</vt:lpstr>
      <vt:lpstr>Symbol</vt:lpstr>
      <vt:lpstr>Times</vt:lpstr>
      <vt:lpstr>Times New Roman</vt:lpstr>
      <vt:lpstr>Wingdings</vt:lpstr>
      <vt:lpstr>Blank Presentation</vt:lpstr>
      <vt:lpstr>Title &amp; Bullets - 2 Column copy 3</vt:lpstr>
      <vt:lpstr>Equation</vt:lpstr>
      <vt:lpstr>第五章  数组和广义表</vt:lpstr>
      <vt:lpstr>PowerPoint 演示文稿</vt:lpstr>
      <vt:lpstr>PowerPoint 演示文稿</vt:lpstr>
      <vt:lpstr>PowerPoint 演示文稿</vt:lpstr>
      <vt:lpstr>PowerPoint 演示文稿</vt:lpstr>
      <vt:lpstr>PowerPoint 演示文稿</vt:lpstr>
      <vt:lpstr>PowerPoint 演示文稿</vt:lpstr>
      <vt:lpstr>基本操作：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Washington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SGHMC+DDP Learning</dc:title>
  <dc:creator>Emily Fox</dc:creator>
  <cp:lastModifiedBy>Huang Yaping</cp:lastModifiedBy>
  <cp:revision>12839</cp:revision>
  <cp:lastPrinted>2003-01-09T13:22:24Z</cp:lastPrinted>
  <dcterms:created xsi:type="dcterms:W3CDTF">2011-09-14T14:16:21Z</dcterms:created>
  <dcterms:modified xsi:type="dcterms:W3CDTF">2023-10-14T12:50:41Z</dcterms:modified>
</cp:coreProperties>
</file>