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p:sldMasterIdLst>
    <p:sldMasterId id="2147483648" r:id="rId1"/>
    <p:sldMasterId id="2147483669" r:id="rId3"/>
    <p:sldMasterId id="2147483681" r:id="rId4"/>
  </p:sldMasterIdLst>
  <p:notesMasterIdLst>
    <p:notesMasterId r:id="rId23"/>
  </p:notesMasterIdLst>
  <p:handoutMasterIdLst>
    <p:handoutMasterId r:id="rId226"/>
  </p:handoutMasterIdLst>
  <p:sldIdLst>
    <p:sldId id="1321" r:id="rId5"/>
    <p:sldId id="1575" r:id="rId6"/>
    <p:sldId id="1579" r:id="rId7"/>
    <p:sldId id="1580" r:id="rId8"/>
    <p:sldId id="1581" r:id="rId9"/>
    <p:sldId id="1582" r:id="rId10"/>
    <p:sldId id="1583" r:id="rId11"/>
    <p:sldId id="1584" r:id="rId12"/>
    <p:sldId id="1586" r:id="rId13"/>
    <p:sldId id="1730" r:id="rId14"/>
    <p:sldId id="1731" r:id="rId15"/>
    <p:sldId id="1732" r:id="rId16"/>
    <p:sldId id="1590" r:id="rId17"/>
    <p:sldId id="1591" r:id="rId18"/>
    <p:sldId id="1592" r:id="rId19"/>
    <p:sldId id="1593" r:id="rId20"/>
    <p:sldId id="1594" r:id="rId21"/>
    <p:sldId id="1595" r:id="rId22"/>
    <p:sldId id="1596" r:id="rId24"/>
    <p:sldId id="1597" r:id="rId25"/>
    <p:sldId id="1598" r:id="rId26"/>
    <p:sldId id="1599" r:id="rId27"/>
    <p:sldId id="1600" r:id="rId28"/>
    <p:sldId id="1601" r:id="rId29"/>
    <p:sldId id="1602" r:id="rId30"/>
    <p:sldId id="1603" r:id="rId31"/>
    <p:sldId id="1604" r:id="rId32"/>
    <p:sldId id="1605" r:id="rId33"/>
    <p:sldId id="1606" r:id="rId34"/>
    <p:sldId id="1607" r:id="rId35"/>
    <p:sldId id="1608" r:id="rId36"/>
    <p:sldId id="1733" r:id="rId37"/>
    <p:sldId id="1609" r:id="rId38"/>
    <p:sldId id="1610" r:id="rId39"/>
    <p:sldId id="1611" r:id="rId40"/>
    <p:sldId id="1612" r:id="rId41"/>
    <p:sldId id="1613" r:id="rId42"/>
    <p:sldId id="1614" r:id="rId43"/>
    <p:sldId id="1615" r:id="rId44"/>
    <p:sldId id="1616" r:id="rId45"/>
    <p:sldId id="1618" r:id="rId46"/>
    <p:sldId id="1619" r:id="rId47"/>
    <p:sldId id="1620" r:id="rId48"/>
    <p:sldId id="1734" r:id="rId49"/>
    <p:sldId id="1735" r:id="rId50"/>
    <p:sldId id="1736" r:id="rId51"/>
    <p:sldId id="1737" r:id="rId52"/>
    <p:sldId id="1738" r:id="rId53"/>
    <p:sldId id="1626" r:id="rId54"/>
    <p:sldId id="1627" r:id="rId55"/>
    <p:sldId id="1628" r:id="rId56"/>
    <p:sldId id="1629" r:id="rId57"/>
    <p:sldId id="1630" r:id="rId58"/>
    <p:sldId id="1631" r:id="rId59"/>
    <p:sldId id="1632" r:id="rId60"/>
    <p:sldId id="1633" r:id="rId61"/>
    <p:sldId id="1634" r:id="rId62"/>
    <p:sldId id="1635" r:id="rId63"/>
    <p:sldId id="1636" r:id="rId64"/>
    <p:sldId id="1637" r:id="rId65"/>
    <p:sldId id="1638" r:id="rId66"/>
    <p:sldId id="1639" r:id="rId67"/>
    <p:sldId id="1640" r:id="rId68"/>
    <p:sldId id="1641" r:id="rId69"/>
    <p:sldId id="1642" r:id="rId70"/>
    <p:sldId id="1643" r:id="rId71"/>
    <p:sldId id="1644" r:id="rId72"/>
    <p:sldId id="1645" r:id="rId73"/>
    <p:sldId id="1646" r:id="rId74"/>
    <p:sldId id="1647" r:id="rId75"/>
    <p:sldId id="1648" r:id="rId76"/>
    <p:sldId id="1649" r:id="rId77"/>
    <p:sldId id="1650" r:id="rId78"/>
    <p:sldId id="1739" r:id="rId79"/>
    <p:sldId id="1651" r:id="rId80"/>
    <p:sldId id="1652" r:id="rId81"/>
    <p:sldId id="1653" r:id="rId82"/>
    <p:sldId id="1654" r:id="rId83"/>
    <p:sldId id="1655" r:id="rId84"/>
    <p:sldId id="1656" r:id="rId85"/>
    <p:sldId id="1657" r:id="rId86"/>
    <p:sldId id="1658" r:id="rId87"/>
    <p:sldId id="1659" r:id="rId88"/>
    <p:sldId id="1660" r:id="rId89"/>
    <p:sldId id="1763" r:id="rId90"/>
    <p:sldId id="1764" r:id="rId91"/>
    <p:sldId id="1765" r:id="rId92"/>
    <p:sldId id="1661" r:id="rId93"/>
    <p:sldId id="1662" r:id="rId94"/>
    <p:sldId id="1748" r:id="rId95"/>
    <p:sldId id="1749" r:id="rId96"/>
    <p:sldId id="1750" r:id="rId97"/>
    <p:sldId id="1751" r:id="rId98"/>
    <p:sldId id="1740" r:id="rId99"/>
    <p:sldId id="1746" r:id="rId100"/>
    <p:sldId id="1754" r:id="rId101"/>
    <p:sldId id="1747" r:id="rId102"/>
    <p:sldId id="1752" r:id="rId103"/>
    <p:sldId id="1753" r:id="rId104"/>
    <p:sldId id="1756" r:id="rId105"/>
    <p:sldId id="1768" r:id="rId106"/>
    <p:sldId id="1769" r:id="rId107"/>
    <p:sldId id="1770" r:id="rId108"/>
    <p:sldId id="1771" r:id="rId109"/>
    <p:sldId id="1772" r:id="rId110"/>
    <p:sldId id="1773" r:id="rId111"/>
    <p:sldId id="1774" r:id="rId112"/>
    <p:sldId id="1775" r:id="rId113"/>
    <p:sldId id="1776" r:id="rId114"/>
    <p:sldId id="1777" r:id="rId115"/>
    <p:sldId id="1778" r:id="rId116"/>
    <p:sldId id="1779" r:id="rId117"/>
    <p:sldId id="1780" r:id="rId118"/>
    <p:sldId id="1781" r:id="rId119"/>
    <p:sldId id="1782" r:id="rId120"/>
    <p:sldId id="1783" r:id="rId121"/>
    <p:sldId id="1784" r:id="rId122"/>
    <p:sldId id="1785" r:id="rId123"/>
    <p:sldId id="1786" r:id="rId124"/>
    <p:sldId id="1787" r:id="rId125"/>
    <p:sldId id="1788" r:id="rId126"/>
    <p:sldId id="1790" r:id="rId127"/>
    <p:sldId id="1665" r:id="rId128"/>
    <p:sldId id="1666" r:id="rId129"/>
    <p:sldId id="1762" r:id="rId130"/>
    <p:sldId id="1667" r:id="rId131"/>
    <p:sldId id="1668" r:id="rId132"/>
    <p:sldId id="1669" r:id="rId133"/>
    <p:sldId id="1670" r:id="rId134"/>
    <p:sldId id="1671" r:id="rId135"/>
    <p:sldId id="1672" r:id="rId136"/>
    <p:sldId id="1673" r:id="rId137"/>
    <p:sldId id="1674" r:id="rId138"/>
    <p:sldId id="1675" r:id="rId139"/>
    <p:sldId id="1676" r:id="rId140"/>
    <p:sldId id="1677" r:id="rId141"/>
    <p:sldId id="1678" r:id="rId142"/>
    <p:sldId id="1679" r:id="rId143"/>
    <p:sldId id="1680" r:id="rId144"/>
    <p:sldId id="1681" r:id="rId145"/>
    <p:sldId id="1683" r:id="rId146"/>
    <p:sldId id="1684" r:id="rId147"/>
    <p:sldId id="747" r:id="rId148"/>
    <p:sldId id="748" r:id="rId149"/>
    <p:sldId id="749" r:id="rId150"/>
    <p:sldId id="750" r:id="rId151"/>
    <p:sldId id="751" r:id="rId152"/>
    <p:sldId id="752" r:id="rId153"/>
    <p:sldId id="753" r:id="rId154"/>
    <p:sldId id="754" r:id="rId155"/>
    <p:sldId id="757" r:id="rId156"/>
    <p:sldId id="758" r:id="rId157"/>
    <p:sldId id="756" r:id="rId158"/>
    <p:sldId id="1795" r:id="rId159"/>
    <p:sldId id="1796" r:id="rId160"/>
    <p:sldId id="1797" r:id="rId161"/>
    <p:sldId id="1798" r:id="rId162"/>
    <p:sldId id="1799" r:id="rId163"/>
    <p:sldId id="1800" r:id="rId164"/>
    <p:sldId id="1801" r:id="rId165"/>
    <p:sldId id="1802" r:id="rId166"/>
    <p:sldId id="1803" r:id="rId167"/>
    <p:sldId id="1804" r:id="rId168"/>
    <p:sldId id="1805" r:id="rId169"/>
    <p:sldId id="1806" r:id="rId170"/>
    <p:sldId id="1807" r:id="rId171"/>
    <p:sldId id="772" r:id="rId172"/>
    <p:sldId id="773" r:id="rId173"/>
    <p:sldId id="774" r:id="rId174"/>
    <p:sldId id="1687" r:id="rId175"/>
    <p:sldId id="1688" r:id="rId176"/>
    <p:sldId id="1689" r:id="rId177"/>
    <p:sldId id="1690" r:id="rId178"/>
    <p:sldId id="1791" r:id="rId179"/>
    <p:sldId id="1792" r:id="rId180"/>
    <p:sldId id="1793" r:id="rId181"/>
    <p:sldId id="1794" r:id="rId182"/>
    <p:sldId id="1691" r:id="rId183"/>
    <p:sldId id="1692" r:id="rId184"/>
    <p:sldId id="1693" r:id="rId185"/>
    <p:sldId id="1694" r:id="rId186"/>
    <p:sldId id="1695" r:id="rId187"/>
    <p:sldId id="1696" r:id="rId188"/>
    <p:sldId id="1697" r:id="rId189"/>
    <p:sldId id="1698" r:id="rId190"/>
    <p:sldId id="1699" r:id="rId191"/>
    <p:sldId id="1700" r:id="rId192"/>
    <p:sldId id="1701" r:id="rId193"/>
    <p:sldId id="1702" r:id="rId194"/>
    <p:sldId id="1703" r:id="rId195"/>
    <p:sldId id="1704" r:id="rId196"/>
    <p:sldId id="1705" r:id="rId197"/>
    <p:sldId id="1706" r:id="rId198"/>
    <p:sldId id="1707" r:id="rId199"/>
    <p:sldId id="1708" r:id="rId200"/>
    <p:sldId id="1709" r:id="rId201"/>
    <p:sldId id="1710" r:id="rId202"/>
    <p:sldId id="1711" r:id="rId203"/>
    <p:sldId id="1712" r:id="rId204"/>
    <p:sldId id="1713" r:id="rId205"/>
    <p:sldId id="1714" r:id="rId206"/>
    <p:sldId id="1715" r:id="rId207"/>
    <p:sldId id="1716" r:id="rId208"/>
    <p:sldId id="1757" r:id="rId209"/>
    <p:sldId id="1717" r:id="rId210"/>
    <p:sldId id="1718" r:id="rId211"/>
    <p:sldId id="1758" r:id="rId212"/>
    <p:sldId id="1759" r:id="rId213"/>
    <p:sldId id="1721" r:id="rId214"/>
    <p:sldId id="1722" r:id="rId215"/>
    <p:sldId id="1760" r:id="rId216"/>
    <p:sldId id="1723" r:id="rId217"/>
    <p:sldId id="1724" r:id="rId218"/>
    <p:sldId id="1725" r:id="rId219"/>
    <p:sldId id="1726" r:id="rId220"/>
    <p:sldId id="1727" r:id="rId221"/>
    <p:sldId id="1728" r:id="rId222"/>
    <p:sldId id="1761" r:id="rId223"/>
    <p:sldId id="1729" r:id="rId224"/>
    <p:sldId id="1789" r:id="rId225"/>
  </p:sldIdLst>
  <p:sldSz cx="9144000" cy="6858000" type="screen4x3"/>
  <p:notesSz cx="6997700" cy="9194800"/>
  <p:custDataLst>
    <p:tags r:id="rId230"/>
  </p:custDataLst>
  <p:defaultTex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sz="1400"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sz="1400" kern="1200">
        <a:solidFill>
          <a:schemeClr val="tx1"/>
        </a:solidFill>
        <a:latin typeface="Arial" panose="020B0604020202020204" pitchFamily="34" charset="0"/>
        <a:ea typeface="+mn-ea"/>
        <a:cs typeface="+mn-cs"/>
      </a:defRPr>
    </a:lvl3pPr>
    <a:lvl4pPr marL="1370965" algn="r" rtl="0" fontAlgn="base">
      <a:spcBef>
        <a:spcPct val="0"/>
      </a:spcBef>
      <a:spcAft>
        <a:spcPct val="0"/>
      </a:spcAft>
      <a:defRPr sz="1400" kern="1200">
        <a:solidFill>
          <a:schemeClr val="tx1"/>
        </a:solidFill>
        <a:latin typeface="Arial" panose="020B0604020202020204" pitchFamily="34" charset="0"/>
        <a:ea typeface="+mn-ea"/>
        <a:cs typeface="+mn-cs"/>
      </a:defRPr>
    </a:lvl4pPr>
    <a:lvl5pPr marL="1828165" algn="r" rtl="0" fontAlgn="base">
      <a:spcBef>
        <a:spcPct val="0"/>
      </a:spcBef>
      <a:spcAft>
        <a:spcPct val="0"/>
      </a:spcAft>
      <a:defRPr sz="1400" kern="1200">
        <a:solidFill>
          <a:schemeClr val="tx1"/>
        </a:solidFill>
        <a:latin typeface="Arial" panose="020B0604020202020204" pitchFamily="34" charset="0"/>
        <a:ea typeface="+mn-ea"/>
        <a:cs typeface="+mn-cs"/>
      </a:defRPr>
    </a:lvl5pPr>
    <a:lvl6pPr marL="2285365" algn="l" defTabSz="457200" rtl="0" eaLnBrk="1" latinLnBrk="0" hangingPunct="1">
      <a:defRPr sz="1400" kern="1200">
        <a:solidFill>
          <a:schemeClr val="tx1"/>
        </a:solidFill>
        <a:latin typeface="Arial" panose="020B0604020202020204" pitchFamily="34" charset="0"/>
        <a:ea typeface="+mn-ea"/>
        <a:cs typeface="+mn-cs"/>
      </a:defRPr>
    </a:lvl6pPr>
    <a:lvl7pPr marL="2742565" algn="l" defTabSz="457200" rtl="0" eaLnBrk="1" latinLnBrk="0" hangingPunct="1">
      <a:defRPr sz="1400" kern="1200">
        <a:solidFill>
          <a:schemeClr val="tx1"/>
        </a:solidFill>
        <a:latin typeface="Arial" panose="020B0604020202020204" pitchFamily="34" charset="0"/>
        <a:ea typeface="+mn-ea"/>
        <a:cs typeface="+mn-cs"/>
      </a:defRPr>
    </a:lvl7pPr>
    <a:lvl8pPr marL="3199130" algn="l" defTabSz="457200" rtl="0" eaLnBrk="1" latinLnBrk="0" hangingPunct="1">
      <a:defRPr sz="1400" kern="1200">
        <a:solidFill>
          <a:schemeClr val="tx1"/>
        </a:solidFill>
        <a:latin typeface="Arial" panose="020B0604020202020204" pitchFamily="34" charset="0"/>
        <a:ea typeface="+mn-ea"/>
        <a:cs typeface="+mn-cs"/>
      </a:defRPr>
    </a:lvl8pPr>
    <a:lvl9pPr marL="3656330" algn="l" defTabSz="457200" rtl="0" eaLnBrk="1" latinLnBrk="0" hangingPunct="1">
      <a:defRPr sz="1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41" userDrawn="1">
          <p15:clr>
            <a:srgbClr val="A4A3A4"/>
          </p15:clr>
        </p15:guide>
        <p15:guide id="2" pos="283" userDrawn="1">
          <p15:clr>
            <a:srgbClr val="A4A3A4"/>
          </p15:clr>
        </p15:guide>
        <p15:guide id="3" pos="5459" userDrawn="1">
          <p15:clr>
            <a:srgbClr val="A4A3A4"/>
          </p15:clr>
        </p15:guide>
        <p15:guide id="4" pos="28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00"/>
    <a:srgbClr val="000080"/>
    <a:srgbClr val="0000FF"/>
    <a:srgbClr val="733C23"/>
    <a:srgbClr val="B3B3B3"/>
    <a:srgbClr val="FF00FF"/>
    <a:srgbClr val="00CB00"/>
    <a:srgbClr val="00FF00"/>
    <a:srgbClr val="008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80" autoAdjust="0"/>
    <p:restoredTop sz="81222" autoAdjust="0"/>
  </p:normalViewPr>
  <p:slideViewPr>
    <p:cSldViewPr snapToGrid="0" showGuides="1">
      <p:cViewPr varScale="1">
        <p:scale>
          <a:sx n="83" d="100"/>
          <a:sy n="83" d="100"/>
        </p:scale>
        <p:origin x="450" y="78"/>
      </p:cViewPr>
      <p:guideLst>
        <p:guide orient="horz" pos="1041"/>
        <p:guide pos="283"/>
        <p:guide pos="5459"/>
        <p:guide pos="2895"/>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p:scale>
          <a:sx n="133" d="100"/>
          <a:sy n="133" d="100"/>
        </p:scale>
        <p:origin x="-1720" y="648"/>
      </p:cViewPr>
      <p:guideLst>
        <p:guide orient="horz" pos="2896"/>
        <p:guide pos="2216"/>
      </p:guideLst>
    </p:cSldViewPr>
  </p:notesViewPr>
  <p:gridSpacing cx="36004" cy="36004"/>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5.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0" Type="http://schemas.openxmlformats.org/officeDocument/2006/relationships/tags" Target="tags/tag1.xml"/><Relationship Id="rId23" Type="http://schemas.openxmlformats.org/officeDocument/2006/relationships/notesMaster" Target="notesMasters/notesMaster1.xml"/><Relationship Id="rId229" Type="http://schemas.openxmlformats.org/officeDocument/2006/relationships/tableStyles" Target="tableStyles.xml"/><Relationship Id="rId228" Type="http://schemas.openxmlformats.org/officeDocument/2006/relationships/viewProps" Target="viewProps.xml"/><Relationship Id="rId227" Type="http://schemas.openxmlformats.org/officeDocument/2006/relationships/presProps" Target="presProps.xml"/><Relationship Id="rId226" Type="http://schemas.openxmlformats.org/officeDocument/2006/relationships/handoutMaster" Target="handoutMasters/handoutMaster1.xml"/><Relationship Id="rId225" Type="http://schemas.openxmlformats.org/officeDocument/2006/relationships/slide" Target="slides/slide220.xml"/><Relationship Id="rId224" Type="http://schemas.openxmlformats.org/officeDocument/2006/relationships/slide" Target="slides/slide219.xml"/><Relationship Id="rId223" Type="http://schemas.openxmlformats.org/officeDocument/2006/relationships/slide" Target="slides/slide218.xml"/><Relationship Id="rId222" Type="http://schemas.openxmlformats.org/officeDocument/2006/relationships/slide" Target="slides/slide217.xml"/><Relationship Id="rId221" Type="http://schemas.openxmlformats.org/officeDocument/2006/relationships/slide" Target="slides/slide216.xml"/><Relationship Id="rId220" Type="http://schemas.openxmlformats.org/officeDocument/2006/relationships/slide" Target="slides/slide215.xml"/><Relationship Id="rId22" Type="http://schemas.openxmlformats.org/officeDocument/2006/relationships/slide" Target="slides/slide18.xml"/><Relationship Id="rId219" Type="http://schemas.openxmlformats.org/officeDocument/2006/relationships/slide" Target="slides/slide214.xml"/><Relationship Id="rId218" Type="http://schemas.openxmlformats.org/officeDocument/2006/relationships/slide" Target="slides/slide213.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21" Type="http://schemas.openxmlformats.org/officeDocument/2006/relationships/slide" Target="slides/slide17.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 Id="rId20" Type="http://schemas.openxmlformats.org/officeDocument/2006/relationships/slide" Target="slides/slide16.xml"/><Relationship Id="rId2" Type="http://schemas.openxmlformats.org/officeDocument/2006/relationships/theme" Target="theme/theme1.xml"/><Relationship Id="rId199" Type="http://schemas.openxmlformats.org/officeDocument/2006/relationships/slide" Target="slides/slide194.xml"/><Relationship Id="rId198" Type="http://schemas.openxmlformats.org/officeDocument/2006/relationships/slide" Target="slides/slide193.xml"/><Relationship Id="rId197" Type="http://schemas.openxmlformats.org/officeDocument/2006/relationships/slide" Target="slides/slide192.xml"/><Relationship Id="rId196" Type="http://schemas.openxmlformats.org/officeDocument/2006/relationships/slide" Target="slides/slide191.xml"/><Relationship Id="rId195" Type="http://schemas.openxmlformats.org/officeDocument/2006/relationships/slide" Target="slides/slide190.xml"/><Relationship Id="rId194" Type="http://schemas.openxmlformats.org/officeDocument/2006/relationships/slide" Target="slides/slide189.xml"/><Relationship Id="rId193" Type="http://schemas.openxmlformats.org/officeDocument/2006/relationships/slide" Target="slides/slide188.xml"/><Relationship Id="rId192" Type="http://schemas.openxmlformats.org/officeDocument/2006/relationships/slide" Target="slides/slide187.xml"/><Relationship Id="rId191" Type="http://schemas.openxmlformats.org/officeDocument/2006/relationships/slide" Target="slides/slide186.xml"/><Relationship Id="rId190" Type="http://schemas.openxmlformats.org/officeDocument/2006/relationships/slide" Target="slides/slide185.xml"/><Relationship Id="rId19" Type="http://schemas.openxmlformats.org/officeDocument/2006/relationships/slide" Target="slides/slide15.xml"/><Relationship Id="rId189" Type="http://schemas.openxmlformats.org/officeDocument/2006/relationships/slide" Target="slides/slide184.xml"/><Relationship Id="rId188" Type="http://schemas.openxmlformats.org/officeDocument/2006/relationships/slide" Target="slides/slide183.xml"/><Relationship Id="rId187" Type="http://schemas.openxmlformats.org/officeDocument/2006/relationships/slide" Target="slides/slide182.xml"/><Relationship Id="rId186" Type="http://schemas.openxmlformats.org/officeDocument/2006/relationships/slide" Target="slides/slide181.xml"/><Relationship Id="rId185" Type="http://schemas.openxmlformats.org/officeDocument/2006/relationships/slide" Target="slides/slide180.xml"/><Relationship Id="rId184" Type="http://schemas.openxmlformats.org/officeDocument/2006/relationships/slide" Target="slides/slide179.xml"/><Relationship Id="rId183" Type="http://schemas.openxmlformats.org/officeDocument/2006/relationships/slide" Target="slides/slide178.xml"/><Relationship Id="rId182" Type="http://schemas.openxmlformats.org/officeDocument/2006/relationships/slide" Target="slides/slide177.xml"/><Relationship Id="rId181" Type="http://schemas.openxmlformats.org/officeDocument/2006/relationships/slide" Target="slides/slide176.xml"/><Relationship Id="rId180" Type="http://schemas.openxmlformats.org/officeDocument/2006/relationships/slide" Target="slides/slide175.xml"/><Relationship Id="rId18" Type="http://schemas.openxmlformats.org/officeDocument/2006/relationships/slide" Target="slides/slide14.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176" Type="http://schemas.openxmlformats.org/officeDocument/2006/relationships/slide" Target="slides/slide171.xml"/><Relationship Id="rId175" Type="http://schemas.openxmlformats.org/officeDocument/2006/relationships/slide" Target="slides/slide170.xml"/><Relationship Id="rId174" Type="http://schemas.openxmlformats.org/officeDocument/2006/relationships/slide" Target="slides/slide169.xml"/><Relationship Id="rId173" Type="http://schemas.openxmlformats.org/officeDocument/2006/relationships/slide" Target="slides/slide168.xml"/><Relationship Id="rId172" Type="http://schemas.openxmlformats.org/officeDocument/2006/relationships/slide" Target="slides/slide167.xml"/><Relationship Id="rId171" Type="http://schemas.openxmlformats.org/officeDocument/2006/relationships/slide" Target="slides/slide166.xml"/><Relationship Id="rId170" Type="http://schemas.openxmlformats.org/officeDocument/2006/relationships/slide" Target="slides/slide165.xml"/><Relationship Id="rId17" Type="http://schemas.openxmlformats.org/officeDocument/2006/relationships/slide" Target="slides/slide13.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165" Type="http://schemas.openxmlformats.org/officeDocument/2006/relationships/slide" Target="slides/slide160.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1" Type="http://schemas.openxmlformats.org/officeDocument/2006/relationships/slide" Target="slides/slide156.xml"/><Relationship Id="rId160" Type="http://schemas.openxmlformats.org/officeDocument/2006/relationships/slide" Target="slides/slide155.xml"/><Relationship Id="rId16" Type="http://schemas.openxmlformats.org/officeDocument/2006/relationships/slide" Target="slides/slide12.xml"/><Relationship Id="rId159" Type="http://schemas.openxmlformats.org/officeDocument/2006/relationships/slide" Target="slides/slide154.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54" Type="http://schemas.openxmlformats.org/officeDocument/2006/relationships/slide" Target="slides/slide149.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0" Type="http://schemas.openxmlformats.org/officeDocument/2006/relationships/slide" Target="slides/slide145.xml"/><Relationship Id="rId15" Type="http://schemas.openxmlformats.org/officeDocument/2006/relationships/slide" Target="slides/slide11.xml"/><Relationship Id="rId149" Type="http://schemas.openxmlformats.org/officeDocument/2006/relationships/slide" Target="slides/slide144.xml"/><Relationship Id="rId148" Type="http://schemas.openxmlformats.org/officeDocument/2006/relationships/slide" Target="slides/slide143.xml"/><Relationship Id="rId147" Type="http://schemas.openxmlformats.org/officeDocument/2006/relationships/slide" Target="slides/slide142.xml"/><Relationship Id="rId146" Type="http://schemas.openxmlformats.org/officeDocument/2006/relationships/slide" Target="slides/slide141.xml"/><Relationship Id="rId145" Type="http://schemas.openxmlformats.org/officeDocument/2006/relationships/slide" Target="slides/slide140.xml"/><Relationship Id="rId144" Type="http://schemas.openxmlformats.org/officeDocument/2006/relationships/slide" Target="slides/slide139.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10.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9.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8.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7.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032125" cy="460375"/>
          </a:xfrm>
          <a:prstGeom prst="rect">
            <a:avLst/>
          </a:prstGeom>
          <a:noFill/>
          <a:ln w="9525">
            <a:noFill/>
            <a:miter lim="800000"/>
          </a:ln>
          <a:effectLst/>
        </p:spPr>
        <p:txBody>
          <a:bodyPr vert="horz" wrap="square" lIns="91430" tIns="45714" rIns="91430" bIns="45714" numCol="1" anchor="t" anchorCtr="0" compatLnSpc="1"/>
          <a:lstStyle>
            <a:lvl1pPr algn="l" eaLnBrk="0" hangingPunct="0">
              <a:defRPr sz="1200">
                <a:latin typeface="Times" pitchFamily="18" charset="0"/>
              </a:defRPr>
            </a:lvl1pPr>
          </a:lstStyle>
          <a:p>
            <a:pPr>
              <a:defRPr/>
            </a:pPr>
            <a:endParaRPr lang="en-US"/>
          </a:p>
        </p:txBody>
      </p:sp>
      <p:sp>
        <p:nvSpPr>
          <p:cNvPr id="61443" name="Rectangle 3"/>
          <p:cNvSpPr>
            <a:spLocks noGrp="1" noChangeArrowheads="1"/>
          </p:cNvSpPr>
          <p:nvPr>
            <p:ph type="dt" sz="quarter" idx="1"/>
          </p:nvPr>
        </p:nvSpPr>
        <p:spPr bwMode="auto">
          <a:xfrm>
            <a:off x="3963988" y="0"/>
            <a:ext cx="3032125" cy="460375"/>
          </a:xfrm>
          <a:prstGeom prst="rect">
            <a:avLst/>
          </a:prstGeom>
          <a:noFill/>
          <a:ln w="9525">
            <a:noFill/>
            <a:miter lim="800000"/>
          </a:ln>
          <a:effectLst/>
        </p:spPr>
        <p:txBody>
          <a:bodyPr vert="horz" wrap="square" lIns="91430" tIns="45714" rIns="91430" bIns="45714" numCol="1" anchor="t" anchorCtr="0" compatLnSpc="1"/>
          <a:lstStyle>
            <a:lvl1pPr algn="r" eaLnBrk="0" hangingPunct="0">
              <a:defRPr sz="1200">
                <a:latin typeface="Times" pitchFamily="18" charset="0"/>
              </a:defRPr>
            </a:lvl1pPr>
          </a:lstStyle>
          <a:p>
            <a:pPr>
              <a:defRPr/>
            </a:pPr>
            <a:endParaRPr lang="en-US"/>
          </a:p>
        </p:txBody>
      </p:sp>
      <p:sp>
        <p:nvSpPr>
          <p:cNvPr id="61444" name="Rectangle 4"/>
          <p:cNvSpPr>
            <a:spLocks noGrp="1" noChangeArrowheads="1"/>
          </p:cNvSpPr>
          <p:nvPr>
            <p:ph type="ftr" sz="quarter" idx="2"/>
          </p:nvPr>
        </p:nvSpPr>
        <p:spPr bwMode="auto">
          <a:xfrm>
            <a:off x="0" y="8732838"/>
            <a:ext cx="3032125" cy="460375"/>
          </a:xfrm>
          <a:prstGeom prst="rect">
            <a:avLst/>
          </a:prstGeom>
          <a:noFill/>
          <a:ln w="9525">
            <a:noFill/>
            <a:miter lim="800000"/>
          </a:ln>
          <a:effectLst/>
        </p:spPr>
        <p:txBody>
          <a:bodyPr vert="horz" wrap="square" lIns="91430" tIns="45714" rIns="91430" bIns="45714" numCol="1" anchor="b" anchorCtr="0" compatLnSpc="1"/>
          <a:lstStyle>
            <a:lvl1pPr algn="l" eaLnBrk="0" hangingPunct="0">
              <a:defRPr sz="1200">
                <a:latin typeface="Times" pitchFamily="18" charset="0"/>
              </a:defRPr>
            </a:lvl1pPr>
          </a:lstStyle>
          <a:p>
            <a:pPr>
              <a:defRPr/>
            </a:pPr>
            <a:endParaRPr lang="en-US"/>
          </a:p>
        </p:txBody>
      </p:sp>
      <p:sp>
        <p:nvSpPr>
          <p:cNvPr id="61445" name="Rectangle 5"/>
          <p:cNvSpPr>
            <a:spLocks noGrp="1" noChangeArrowheads="1"/>
          </p:cNvSpPr>
          <p:nvPr>
            <p:ph type="sldNum" sz="quarter" idx="3"/>
          </p:nvPr>
        </p:nvSpPr>
        <p:spPr bwMode="auto">
          <a:xfrm>
            <a:off x="3963988" y="8732838"/>
            <a:ext cx="3032125" cy="460375"/>
          </a:xfrm>
          <a:prstGeom prst="rect">
            <a:avLst/>
          </a:prstGeom>
          <a:noFill/>
          <a:ln w="9525">
            <a:noFill/>
            <a:miter lim="800000"/>
          </a:ln>
          <a:effectLst/>
        </p:spPr>
        <p:txBody>
          <a:bodyPr vert="horz" wrap="square" lIns="91430" tIns="45714" rIns="91430" bIns="45714" numCol="1" anchor="b" anchorCtr="0" compatLnSpc="1"/>
          <a:lstStyle>
            <a:lvl1pPr eaLnBrk="0" hangingPunct="0">
              <a:defRPr sz="1200">
                <a:latin typeface="Times" pitchFamily="18" charset="0"/>
              </a:defRPr>
            </a:lvl1pPr>
          </a:lstStyle>
          <a:p>
            <a:pPr>
              <a:defRPr/>
            </a:pPr>
            <a:fld id="{D0144D58-B74D-034C-BD72-88F578C76E15}" type="slidenum">
              <a:rPr lang="en-US"/>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0375"/>
          </a:xfrm>
          <a:prstGeom prst="rect">
            <a:avLst/>
          </a:prstGeom>
          <a:noFill/>
          <a:ln w="9525">
            <a:noFill/>
            <a:miter lim="800000"/>
          </a:ln>
          <a:effectLst/>
        </p:spPr>
        <p:txBody>
          <a:bodyPr vert="horz" wrap="square" lIns="92517" tIns="46258" rIns="92517" bIns="46258" numCol="1" anchor="t" anchorCtr="0" compatLnSpc="1"/>
          <a:lstStyle>
            <a:lvl1pPr algn="l" defTabSz="923925" eaLnBrk="0" hangingPunct="0">
              <a:defRPr sz="1200">
                <a:latin typeface="Times" pitchFamily="18" charset="0"/>
              </a:defRPr>
            </a:lvl1pPr>
          </a:lstStyle>
          <a:p>
            <a:pPr>
              <a:defRPr/>
            </a:pPr>
            <a:endParaRPr lang="en-US"/>
          </a:p>
        </p:txBody>
      </p:sp>
      <p:sp>
        <p:nvSpPr>
          <p:cNvPr id="4099" name="Rectangle 3"/>
          <p:cNvSpPr>
            <a:spLocks noGrp="1" noChangeArrowheads="1"/>
          </p:cNvSpPr>
          <p:nvPr>
            <p:ph type="dt" idx="1"/>
          </p:nvPr>
        </p:nvSpPr>
        <p:spPr bwMode="auto">
          <a:xfrm>
            <a:off x="3965575" y="0"/>
            <a:ext cx="3032125" cy="460375"/>
          </a:xfrm>
          <a:prstGeom prst="rect">
            <a:avLst/>
          </a:prstGeom>
          <a:noFill/>
          <a:ln w="9525">
            <a:noFill/>
            <a:miter lim="800000"/>
          </a:ln>
          <a:effectLst/>
        </p:spPr>
        <p:txBody>
          <a:bodyPr vert="horz" wrap="square" lIns="92517" tIns="46258" rIns="92517" bIns="46258" numCol="1" anchor="t" anchorCtr="0" compatLnSpc="1"/>
          <a:lstStyle>
            <a:lvl1pPr algn="r" defTabSz="923925" eaLnBrk="0" hangingPunct="0">
              <a:defRPr sz="1200">
                <a:latin typeface="Times" pitchFamily="18"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00150" y="688975"/>
            <a:ext cx="4597400" cy="3448050"/>
          </a:xfrm>
          <a:prstGeom prst="rect">
            <a:avLst/>
          </a:prstGeom>
          <a:noFill/>
          <a:ln w="9525">
            <a:solidFill>
              <a:srgbClr val="000000"/>
            </a:solidFill>
            <a:miter lim="800000"/>
          </a:ln>
        </p:spPr>
      </p:sp>
      <p:sp>
        <p:nvSpPr>
          <p:cNvPr id="4101" name="Rectangle 5"/>
          <p:cNvSpPr>
            <a:spLocks noGrp="1" noChangeArrowheads="1"/>
          </p:cNvSpPr>
          <p:nvPr>
            <p:ph type="body" sz="quarter" idx="3"/>
          </p:nvPr>
        </p:nvSpPr>
        <p:spPr bwMode="auto">
          <a:xfrm>
            <a:off x="933450" y="4365625"/>
            <a:ext cx="5130800" cy="4140200"/>
          </a:xfrm>
          <a:prstGeom prst="rect">
            <a:avLst/>
          </a:prstGeom>
          <a:noFill/>
          <a:ln w="9525">
            <a:noFill/>
            <a:miter lim="800000"/>
          </a:ln>
          <a:effectLst/>
        </p:spPr>
        <p:txBody>
          <a:bodyPr vert="horz" wrap="square" lIns="92517" tIns="46258" rIns="92517" bIns="46258"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102" name="Rectangle 6"/>
          <p:cNvSpPr>
            <a:spLocks noGrp="1" noChangeArrowheads="1"/>
          </p:cNvSpPr>
          <p:nvPr>
            <p:ph type="ftr" sz="quarter" idx="4"/>
          </p:nvPr>
        </p:nvSpPr>
        <p:spPr bwMode="auto">
          <a:xfrm>
            <a:off x="0" y="8734425"/>
            <a:ext cx="3032125" cy="460375"/>
          </a:xfrm>
          <a:prstGeom prst="rect">
            <a:avLst/>
          </a:prstGeom>
          <a:noFill/>
          <a:ln w="9525">
            <a:noFill/>
            <a:miter lim="800000"/>
          </a:ln>
          <a:effectLst/>
        </p:spPr>
        <p:txBody>
          <a:bodyPr vert="horz" wrap="square" lIns="92517" tIns="46258" rIns="92517" bIns="46258" numCol="1" anchor="b" anchorCtr="0" compatLnSpc="1"/>
          <a:lstStyle>
            <a:lvl1pPr algn="l" defTabSz="923925" eaLnBrk="0" hangingPunct="0">
              <a:defRPr sz="1200">
                <a:latin typeface="Times"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965575" y="8734425"/>
            <a:ext cx="3032125" cy="460375"/>
          </a:xfrm>
          <a:prstGeom prst="rect">
            <a:avLst/>
          </a:prstGeom>
          <a:noFill/>
          <a:ln w="9525">
            <a:noFill/>
            <a:miter lim="800000"/>
          </a:ln>
          <a:effectLst/>
        </p:spPr>
        <p:txBody>
          <a:bodyPr vert="horz" wrap="square" lIns="92517" tIns="46258" rIns="92517" bIns="46258" numCol="1" anchor="b" anchorCtr="0" compatLnSpc="1"/>
          <a:lstStyle>
            <a:lvl1pPr defTabSz="923925" eaLnBrk="0" hangingPunct="0">
              <a:defRPr sz="1200">
                <a:latin typeface="Times" pitchFamily="18" charset="0"/>
              </a:defRPr>
            </a:lvl1pPr>
          </a:lstStyle>
          <a:p>
            <a:pPr>
              <a:defRPr/>
            </a:pPr>
            <a:fld id="{CB56BF0C-B79A-EA43-BFA2-B5F86D523740}" type="slidenum">
              <a:rPr lang="en-US"/>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pitchFamily="18" charset="0"/>
        <a:ea typeface="MS PGothic" panose="020B0600070205080204" charset="-128"/>
        <a:cs typeface="MS PGothic" panose="020B0600070205080204" charset="-128"/>
      </a:defRPr>
    </a:lvl1pPr>
    <a:lvl2pPr marL="457200" algn="l" rtl="0" eaLnBrk="0" fontAlgn="base" hangingPunct="0">
      <a:spcBef>
        <a:spcPct val="30000"/>
      </a:spcBef>
      <a:spcAft>
        <a:spcPct val="0"/>
      </a:spcAft>
      <a:defRPr sz="1200" kern="1200">
        <a:solidFill>
          <a:schemeClr val="tx1"/>
        </a:solidFill>
        <a:latin typeface="Times" pitchFamily="18" charset="0"/>
        <a:ea typeface="MS PGothic" panose="020B0600070205080204" charset="-128"/>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S PGothic" panose="020B0600070205080204" charset="-128"/>
        <a:cs typeface="+mn-cs"/>
      </a:defRPr>
    </a:lvl3pPr>
    <a:lvl4pPr marL="1370965" algn="l" rtl="0" eaLnBrk="0" fontAlgn="base" hangingPunct="0">
      <a:spcBef>
        <a:spcPct val="30000"/>
      </a:spcBef>
      <a:spcAft>
        <a:spcPct val="0"/>
      </a:spcAft>
      <a:defRPr sz="1200" kern="1200">
        <a:solidFill>
          <a:schemeClr val="tx1"/>
        </a:solidFill>
        <a:latin typeface="Times" pitchFamily="18" charset="0"/>
        <a:ea typeface="MS PGothic" panose="020B0600070205080204" charset="-128"/>
        <a:cs typeface="+mn-cs"/>
      </a:defRPr>
    </a:lvl4pPr>
    <a:lvl5pPr marL="1828165" algn="l" rtl="0" eaLnBrk="0" fontAlgn="base" hangingPunct="0">
      <a:spcBef>
        <a:spcPct val="30000"/>
      </a:spcBef>
      <a:spcAft>
        <a:spcPct val="0"/>
      </a:spcAft>
      <a:defRPr sz="1200" kern="1200">
        <a:solidFill>
          <a:schemeClr val="tx1"/>
        </a:solidFill>
        <a:latin typeface="Times" pitchFamily="18" charset="0"/>
        <a:ea typeface="MS PGothic" panose="020B0600070205080204" charset="-128"/>
        <a:cs typeface="+mn-cs"/>
      </a:defRPr>
    </a:lvl5pPr>
    <a:lvl6pPr marL="2285365"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130" algn="l" defTabSz="914400" rtl="0" eaLnBrk="1" latinLnBrk="0" hangingPunct="1">
      <a:defRPr sz="1200" kern="1200">
        <a:solidFill>
          <a:schemeClr val="tx1"/>
        </a:solidFill>
        <a:latin typeface="+mn-lt"/>
        <a:ea typeface="+mn-ea"/>
        <a:cs typeface="+mn-cs"/>
      </a:defRPr>
    </a:lvl8pPr>
    <a:lvl9pPr marL="365633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www.baidu.com/s?wd=K2&amp;tn=SE_PcZhidaonwhc_ngpagmjz" TargetMode="External"/><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CB56BF0C-B79A-EA43-BFA2-B5F86D523740}"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105" eaLnBrk="0" hangingPunct="0">
              <a:defRPr>
                <a:solidFill>
                  <a:schemeClr val="tx1"/>
                </a:solidFill>
                <a:latin typeface="Arial" panose="020B0604020202020204" pitchFamily="34" charset="0"/>
                <a:ea typeface="MS PGothic" panose="020B0600070205080204" charset="-128"/>
              </a:defRPr>
            </a:lvl1pPr>
            <a:lvl2pPr marL="742950" indent="-285750" defTabSz="967105" eaLnBrk="0" hangingPunct="0">
              <a:defRPr>
                <a:solidFill>
                  <a:schemeClr val="tx1"/>
                </a:solidFill>
                <a:latin typeface="Arial" panose="020B0604020202020204" pitchFamily="34" charset="0"/>
                <a:ea typeface="MS PGothic" panose="020B0600070205080204" charset="-128"/>
              </a:defRPr>
            </a:lvl2pPr>
            <a:lvl3pPr marL="1143000" indent="-228600" defTabSz="967105" eaLnBrk="0" hangingPunct="0">
              <a:defRPr>
                <a:solidFill>
                  <a:schemeClr val="tx1"/>
                </a:solidFill>
                <a:latin typeface="Arial" panose="020B0604020202020204" pitchFamily="34" charset="0"/>
                <a:ea typeface="MS PGothic" panose="020B0600070205080204" charset="-128"/>
              </a:defRPr>
            </a:lvl3pPr>
            <a:lvl4pPr marL="1600200" indent="-228600" defTabSz="967105" eaLnBrk="0" hangingPunct="0">
              <a:defRPr>
                <a:solidFill>
                  <a:schemeClr val="tx1"/>
                </a:solidFill>
                <a:latin typeface="Arial" panose="020B0604020202020204" pitchFamily="34" charset="0"/>
                <a:ea typeface="MS PGothic" panose="020B0600070205080204" charset="-128"/>
              </a:defRPr>
            </a:lvl4pPr>
            <a:lvl5pPr marL="2057400" indent="-228600" defTabSz="967105" eaLnBrk="0" hangingPunct="0">
              <a:defRPr>
                <a:solidFill>
                  <a:schemeClr val="tx1"/>
                </a:solidFill>
                <a:latin typeface="Arial" panose="020B0604020202020204" pitchFamily="34" charset="0"/>
                <a:ea typeface="MS PGothic" panose="020B0600070205080204" charset="-128"/>
              </a:defRPr>
            </a:lvl5pPr>
            <a:lvl6pPr marL="25146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fld id="{EFF74303-FB63-4BAD-817E-38521D78A863}" type="slidenum">
              <a:rPr lang="en-US" altLang="zh-CN"/>
            </a:fld>
            <a:endParaRPr lang="en-US" altLang="zh-CN"/>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MS PGothic" panose="020B060007020508020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105" eaLnBrk="0" hangingPunct="0">
              <a:defRPr>
                <a:solidFill>
                  <a:schemeClr val="tx1"/>
                </a:solidFill>
                <a:latin typeface="Arial" panose="020B0604020202020204" pitchFamily="34" charset="0"/>
                <a:ea typeface="MS PGothic" panose="020B0600070205080204" charset="-128"/>
              </a:defRPr>
            </a:lvl1pPr>
            <a:lvl2pPr marL="742950" indent="-285750" defTabSz="967105" eaLnBrk="0" hangingPunct="0">
              <a:defRPr>
                <a:solidFill>
                  <a:schemeClr val="tx1"/>
                </a:solidFill>
                <a:latin typeface="Arial" panose="020B0604020202020204" pitchFamily="34" charset="0"/>
                <a:ea typeface="MS PGothic" panose="020B0600070205080204" charset="-128"/>
              </a:defRPr>
            </a:lvl2pPr>
            <a:lvl3pPr marL="1143000" indent="-228600" defTabSz="967105" eaLnBrk="0" hangingPunct="0">
              <a:defRPr>
                <a:solidFill>
                  <a:schemeClr val="tx1"/>
                </a:solidFill>
                <a:latin typeface="Arial" panose="020B0604020202020204" pitchFamily="34" charset="0"/>
                <a:ea typeface="MS PGothic" panose="020B0600070205080204" charset="-128"/>
              </a:defRPr>
            </a:lvl3pPr>
            <a:lvl4pPr marL="1600200" indent="-228600" defTabSz="967105" eaLnBrk="0" hangingPunct="0">
              <a:defRPr>
                <a:solidFill>
                  <a:schemeClr val="tx1"/>
                </a:solidFill>
                <a:latin typeface="Arial" panose="020B0604020202020204" pitchFamily="34" charset="0"/>
                <a:ea typeface="MS PGothic" panose="020B0600070205080204" charset="-128"/>
              </a:defRPr>
            </a:lvl4pPr>
            <a:lvl5pPr marL="2057400" indent="-228600" defTabSz="967105" eaLnBrk="0" hangingPunct="0">
              <a:defRPr>
                <a:solidFill>
                  <a:schemeClr val="tx1"/>
                </a:solidFill>
                <a:latin typeface="Arial" panose="020B0604020202020204" pitchFamily="34" charset="0"/>
                <a:ea typeface="MS PGothic" panose="020B0600070205080204" charset="-128"/>
              </a:defRPr>
            </a:lvl5pPr>
            <a:lvl6pPr marL="25146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fld id="{EFF74303-FB63-4BAD-817E-38521D78A863}" type="slidenum">
              <a:rPr lang="en-US" altLang="zh-CN"/>
            </a:fld>
            <a:endParaRPr lang="en-US" altLang="zh-CN"/>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MS PGothic" panose="020B060007020508020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105" eaLnBrk="0" hangingPunct="0">
              <a:defRPr>
                <a:solidFill>
                  <a:schemeClr val="tx1"/>
                </a:solidFill>
                <a:latin typeface="Arial" panose="020B0604020202020204" pitchFamily="34" charset="0"/>
                <a:ea typeface="MS PGothic" panose="020B0600070205080204" charset="-128"/>
              </a:defRPr>
            </a:lvl1pPr>
            <a:lvl2pPr marL="742950" indent="-285750" defTabSz="967105" eaLnBrk="0" hangingPunct="0">
              <a:defRPr>
                <a:solidFill>
                  <a:schemeClr val="tx1"/>
                </a:solidFill>
                <a:latin typeface="Arial" panose="020B0604020202020204" pitchFamily="34" charset="0"/>
                <a:ea typeface="MS PGothic" panose="020B0600070205080204" charset="-128"/>
              </a:defRPr>
            </a:lvl2pPr>
            <a:lvl3pPr marL="1143000" indent="-228600" defTabSz="967105" eaLnBrk="0" hangingPunct="0">
              <a:defRPr>
                <a:solidFill>
                  <a:schemeClr val="tx1"/>
                </a:solidFill>
                <a:latin typeface="Arial" panose="020B0604020202020204" pitchFamily="34" charset="0"/>
                <a:ea typeface="MS PGothic" panose="020B0600070205080204" charset="-128"/>
              </a:defRPr>
            </a:lvl3pPr>
            <a:lvl4pPr marL="1600200" indent="-228600" defTabSz="967105" eaLnBrk="0" hangingPunct="0">
              <a:defRPr>
                <a:solidFill>
                  <a:schemeClr val="tx1"/>
                </a:solidFill>
                <a:latin typeface="Arial" panose="020B0604020202020204" pitchFamily="34" charset="0"/>
                <a:ea typeface="MS PGothic" panose="020B0600070205080204" charset="-128"/>
              </a:defRPr>
            </a:lvl4pPr>
            <a:lvl5pPr marL="2057400" indent="-228600" defTabSz="967105" eaLnBrk="0" hangingPunct="0">
              <a:defRPr>
                <a:solidFill>
                  <a:schemeClr val="tx1"/>
                </a:solidFill>
                <a:latin typeface="Arial" panose="020B0604020202020204" pitchFamily="34" charset="0"/>
                <a:ea typeface="MS PGothic" panose="020B0600070205080204" charset="-128"/>
              </a:defRPr>
            </a:lvl5pPr>
            <a:lvl6pPr marL="25146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fld id="{EFF74303-FB63-4BAD-817E-38521D78A863}" type="slidenum">
              <a:rPr lang="en-US" altLang="zh-CN"/>
            </a:fld>
            <a:endParaRPr lang="en-US" altLang="zh-CN"/>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MS PGothic" panose="020B060007020508020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105" eaLnBrk="0" hangingPunct="0">
              <a:defRPr>
                <a:solidFill>
                  <a:schemeClr val="tx1"/>
                </a:solidFill>
                <a:latin typeface="Arial" panose="020B0604020202020204" pitchFamily="34" charset="0"/>
                <a:ea typeface="MS PGothic" panose="020B0600070205080204" charset="-128"/>
              </a:defRPr>
            </a:lvl1pPr>
            <a:lvl2pPr marL="742950" indent="-285750" defTabSz="967105" eaLnBrk="0" hangingPunct="0">
              <a:defRPr>
                <a:solidFill>
                  <a:schemeClr val="tx1"/>
                </a:solidFill>
                <a:latin typeface="Arial" panose="020B0604020202020204" pitchFamily="34" charset="0"/>
                <a:ea typeface="MS PGothic" panose="020B0600070205080204" charset="-128"/>
              </a:defRPr>
            </a:lvl2pPr>
            <a:lvl3pPr marL="1143000" indent="-228600" defTabSz="967105" eaLnBrk="0" hangingPunct="0">
              <a:defRPr>
                <a:solidFill>
                  <a:schemeClr val="tx1"/>
                </a:solidFill>
                <a:latin typeface="Arial" panose="020B0604020202020204" pitchFamily="34" charset="0"/>
                <a:ea typeface="MS PGothic" panose="020B0600070205080204" charset="-128"/>
              </a:defRPr>
            </a:lvl3pPr>
            <a:lvl4pPr marL="1600200" indent="-228600" defTabSz="967105" eaLnBrk="0" hangingPunct="0">
              <a:defRPr>
                <a:solidFill>
                  <a:schemeClr val="tx1"/>
                </a:solidFill>
                <a:latin typeface="Arial" panose="020B0604020202020204" pitchFamily="34" charset="0"/>
                <a:ea typeface="MS PGothic" panose="020B0600070205080204" charset="-128"/>
              </a:defRPr>
            </a:lvl4pPr>
            <a:lvl5pPr marL="2057400" indent="-228600" defTabSz="967105" eaLnBrk="0" hangingPunct="0">
              <a:defRPr>
                <a:solidFill>
                  <a:schemeClr val="tx1"/>
                </a:solidFill>
                <a:latin typeface="Arial" panose="020B0604020202020204" pitchFamily="34" charset="0"/>
                <a:ea typeface="MS PGothic" panose="020B0600070205080204" charset="-128"/>
              </a:defRPr>
            </a:lvl5pPr>
            <a:lvl6pPr marL="25146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fld id="{EFF74303-FB63-4BAD-817E-38521D78A863}" type="slidenum">
              <a:rPr lang="en-US" altLang="zh-CN"/>
            </a:fld>
            <a:endParaRPr lang="en-US" altLang="zh-CN"/>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MS PGothic" panose="020B060007020508020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a:t>
            </a:r>
            <a:r>
              <a:rPr lang="zh-CN" altLang="en-US" dirty="0"/>
              <a:t>、</a:t>
            </a:r>
            <a:r>
              <a:rPr lang="en-US" altLang="zh-CN" dirty="0"/>
              <a:t>5</a:t>
            </a:r>
            <a:r>
              <a:rPr lang="zh-CN" altLang="en-US" dirty="0"/>
              <a:t>、</a:t>
            </a:r>
            <a:r>
              <a:rPr lang="en-US" altLang="zh-CN" dirty="0"/>
              <a:t>7</a:t>
            </a:r>
            <a:r>
              <a:rPr lang="zh-CN" altLang="en-US" dirty="0"/>
              <a:t>、</a:t>
            </a:r>
            <a:r>
              <a:rPr lang="en-US" altLang="zh-CN" dirty="0"/>
              <a:t>2</a:t>
            </a:r>
            <a:r>
              <a:rPr lang="zh-CN" altLang="en-US" dirty="0"/>
              <a:t>、</a:t>
            </a:r>
            <a:r>
              <a:rPr lang="en-US" altLang="zh-CN" dirty="0"/>
              <a:t>1</a:t>
            </a:r>
            <a:r>
              <a:rPr lang="zh-CN" altLang="en-US" dirty="0"/>
              <a:t>、</a:t>
            </a:r>
            <a:r>
              <a:rPr lang="en-US" altLang="zh-CN" dirty="0"/>
              <a:t>3</a:t>
            </a:r>
            <a:r>
              <a:rPr lang="zh-CN" altLang="en-US" dirty="0"/>
              <a:t>、</a:t>
            </a:r>
            <a:r>
              <a:rPr lang="en-US" altLang="zh-CN" dirty="0"/>
              <a:t>6</a:t>
            </a:r>
            <a:endParaRPr lang="en-US" altLang="zh-CN" dirty="0"/>
          </a:p>
          <a:p>
            <a:r>
              <a:rPr lang="en-US" altLang="zh-CN" dirty="0"/>
              <a:t>https://wenku.baidu.com/view/f4199d4af242336c1eb95e6e.html</a:t>
            </a:r>
            <a:endParaRPr lang="zh-CN" altLang="en-US" dirty="0"/>
          </a:p>
        </p:txBody>
      </p:sp>
      <p:sp>
        <p:nvSpPr>
          <p:cNvPr id="4" name="页脚占位符 3"/>
          <p:cNvSpPr>
            <a:spLocks noGrp="1"/>
          </p:cNvSpPr>
          <p:nvPr>
            <p:ph type="ft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CB56BF0C-B79A-EA43-BFA2-B5F86D523740}"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CB56BF0C-B79A-EA43-BFA2-B5F86D523740}"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在数据库中将</a:t>
            </a:r>
            <a:r>
              <a:rPr lang="en-US" altLang="zh-CN" dirty="0"/>
              <a:t>B</a:t>
            </a:r>
            <a:r>
              <a:rPr lang="zh-CN" altLang="en-US" dirty="0"/>
              <a:t>树和</a:t>
            </a:r>
            <a:r>
              <a:rPr lang="en-US" altLang="zh-CN" dirty="0"/>
              <a:t>B+</a:t>
            </a:r>
            <a:r>
              <a:rPr lang="zh-CN" altLang="en-US" dirty="0"/>
              <a:t>树作为索引结构，可以加快查询速度，此时，</a:t>
            </a:r>
            <a:r>
              <a:rPr lang="en-US" altLang="zh-CN" dirty="0"/>
              <a:t>B</a:t>
            </a:r>
            <a:r>
              <a:rPr lang="zh-CN" altLang="en-US" dirty="0"/>
              <a:t>树的</a:t>
            </a:r>
            <a:r>
              <a:rPr lang="en-US" altLang="zh-CN" dirty="0"/>
              <a:t>key</a:t>
            </a:r>
            <a:r>
              <a:rPr lang="zh-CN" altLang="en-US" dirty="0"/>
              <a:t>表示键，而</a:t>
            </a:r>
            <a:r>
              <a:rPr lang="en-US" altLang="zh-CN" dirty="0"/>
              <a:t>data</a:t>
            </a:r>
            <a:r>
              <a:rPr lang="zh-CN" altLang="en-US" dirty="0"/>
              <a:t>表示了这个键对应的条目在硬盘中的逻辑地址。</a:t>
            </a: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CB56BF0C-B79A-EA43-BFA2-B5F86D523740}"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endParaRPr lang="en-US"/>
          </a:p>
        </p:txBody>
      </p:sp>
      <p:sp>
        <p:nvSpPr>
          <p:cNvPr id="5" name="灯片编号占位符 4"/>
          <p:cNvSpPr>
            <a:spLocks noGrp="1"/>
          </p:cNvSpPr>
          <p:nvPr>
            <p:ph type="sldNum" sz="quarter" idx="5"/>
          </p:nvPr>
        </p:nvSpPr>
        <p:spPr/>
        <p:txBody>
          <a:bodyPr/>
          <a:p>
            <a:pPr>
              <a:defRPr/>
            </a:pPr>
            <a:fld id="{CB56BF0C-B79A-EA43-BFA2-B5F86D523740}"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41B8F9-9993-4153-9BD2-DBAE39F0853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41B8F9-9993-4153-9BD2-DBAE39F0853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CB56BF0C-B79A-EA43-BFA2-B5F86D523740}"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41B8F9-9993-4153-9BD2-DBAE39F0853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41B8F9-9993-4153-9BD2-DBAE39F0853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41B8F9-9993-4153-9BD2-DBAE39F0853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41B8F9-9993-4153-9BD2-DBAE39F0853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41B8F9-9993-4153-9BD2-DBAE39F0853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25000"/>
              </a:lnSpc>
              <a:spcBef>
                <a:spcPct val="30000"/>
              </a:spcBef>
              <a:spcAft>
                <a:spcPct val="0"/>
              </a:spcAft>
              <a:buClrTx/>
              <a:buSzTx/>
              <a:buFontTx/>
              <a:buChar char="•"/>
              <a:defRPr/>
            </a:pPr>
            <a:fld id="{6A41B8F9-9993-4153-9BD2-DBAE39F0853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25000"/>
              </a:lnSpc>
              <a:spcBef>
                <a:spcPct val="30000"/>
              </a:spcBef>
              <a:spcAft>
                <a:spcPct val="0"/>
              </a:spcAft>
              <a:buClrTx/>
              <a:buSzTx/>
              <a:buFontTx/>
              <a:buChar char="•"/>
              <a:defRPr/>
            </a:pPr>
            <a:fld id="{6A41B8F9-9993-4153-9BD2-DBAE39F0853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25000"/>
              </a:lnSpc>
              <a:spcBef>
                <a:spcPct val="30000"/>
              </a:spcBef>
              <a:spcAft>
                <a:spcPct val="0"/>
              </a:spcAft>
              <a:buClrTx/>
              <a:buSzTx/>
              <a:buFontTx/>
              <a:buChar char="•"/>
              <a:defRPr/>
            </a:pPr>
            <a:fld id="{6A41B8F9-9993-4153-9BD2-DBAE39F0853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25000"/>
              </a:lnSpc>
              <a:spcBef>
                <a:spcPct val="30000"/>
              </a:spcBef>
              <a:spcAft>
                <a:spcPct val="0"/>
              </a:spcAft>
              <a:buClrTx/>
              <a:buSzTx/>
              <a:buFontTx/>
              <a:buChar char="•"/>
              <a:defRPr/>
            </a:pPr>
            <a:fld id="{6A41B8F9-9993-4153-9BD2-DBAE39F0853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25000"/>
              </a:lnSpc>
              <a:spcBef>
                <a:spcPct val="30000"/>
              </a:spcBef>
              <a:spcAft>
                <a:spcPct val="0"/>
              </a:spcAft>
              <a:buClrTx/>
              <a:buSzTx/>
              <a:buFontTx/>
              <a:buChar char="•"/>
              <a:defRPr/>
            </a:pPr>
            <a:fld id="{6A41B8F9-9993-4153-9BD2-DBAE39F0853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sigma(j*2^j-1)</a:t>
            </a:r>
            <a:r>
              <a:rPr lang="zh-CN" altLang="en-US" dirty="0"/>
              <a:t> </a:t>
            </a:r>
            <a:r>
              <a:rPr lang="en-US" altLang="zh-CN" dirty="0"/>
              <a:t>= 1+2*2^1+3*2^2+4*2^3+…+(h-1)*2^h-2+h*2^h-1</a:t>
            </a:r>
            <a:endParaRPr lang="en-US" altLang="zh-CN" dirty="0"/>
          </a:p>
          <a:p>
            <a:r>
              <a:rPr lang="en-US" altLang="zh-CN" dirty="0"/>
              <a:t>2*sigma(j*2^j-1) = 1*2^1+2*2^2+3*2^3+4+4*2^4+…+(h-1)*2^h-1+h*2^h</a:t>
            </a:r>
            <a:endParaRPr lang="en-US" altLang="zh-CN" dirty="0"/>
          </a:p>
          <a:p>
            <a:r>
              <a:rPr lang="en-US" altLang="zh-CN" dirty="0"/>
              <a:t>(1)-(2)</a:t>
            </a:r>
            <a:r>
              <a:rPr lang="en-US" altLang="zh-CN" baseline="0" dirty="0"/>
              <a:t> :  -sigma(</a:t>
            </a:r>
            <a:r>
              <a:rPr lang="en-US" altLang="zh-CN" dirty="0"/>
              <a:t>j*2^j-1)</a:t>
            </a:r>
            <a:r>
              <a:rPr lang="zh-CN" altLang="en-US" dirty="0"/>
              <a:t> </a:t>
            </a:r>
            <a:r>
              <a:rPr lang="en-US" altLang="zh-CN" dirty="0"/>
              <a:t>=</a:t>
            </a:r>
            <a:r>
              <a:rPr lang="en-US" altLang="zh-CN" baseline="0" dirty="0"/>
              <a:t> 1+2^1+2^2+2^3+…+2^h-1-h*2^h</a:t>
            </a:r>
            <a:endParaRPr lang="en-US" altLang="zh-CN" baseline="0" dirty="0"/>
          </a:p>
          <a:p>
            <a:r>
              <a:rPr lang="en-US" altLang="zh-CN" baseline="0" dirty="0"/>
              <a:t>sigma(</a:t>
            </a:r>
            <a:r>
              <a:rPr lang="en-US" altLang="zh-CN" dirty="0"/>
              <a:t>j*2^j-1)</a:t>
            </a:r>
            <a:r>
              <a:rPr lang="zh-CN" altLang="en-US" dirty="0"/>
              <a:t> </a:t>
            </a:r>
            <a:r>
              <a:rPr lang="en-US" altLang="zh-CN" dirty="0"/>
              <a:t>= h*2^h</a:t>
            </a:r>
            <a:r>
              <a:rPr lang="en-US" altLang="zh-CN" baseline="0" dirty="0"/>
              <a:t> -</a:t>
            </a:r>
            <a:r>
              <a:rPr lang="zh-CN" altLang="en-US" baseline="0" dirty="0">
                <a:solidFill>
                  <a:schemeClr val="accent2"/>
                </a:solidFill>
                <a:effectLst>
                  <a:outerShdw blurRad="38100" dist="38100" dir="2700000" algn="tl">
                    <a:srgbClr val="000000">
                      <a:alpha val="43137"/>
                    </a:srgbClr>
                  </a:outerShdw>
                </a:effectLst>
              </a:rPr>
              <a:t>（</a:t>
            </a:r>
            <a:r>
              <a:rPr lang="en-US" altLang="zh-CN" baseline="0" dirty="0">
                <a:solidFill>
                  <a:schemeClr val="accent2"/>
                </a:solidFill>
                <a:effectLst>
                  <a:outerShdw blurRad="38100" dist="38100" dir="2700000" algn="tl">
                    <a:srgbClr val="000000">
                      <a:alpha val="43137"/>
                    </a:srgbClr>
                  </a:outerShdw>
                </a:effectLst>
              </a:rPr>
              <a:t>2^h</a:t>
            </a:r>
            <a:r>
              <a:rPr lang="zh-CN" altLang="en-US" baseline="0" dirty="0">
                <a:solidFill>
                  <a:schemeClr val="accent2"/>
                </a:solidFill>
                <a:effectLst>
                  <a:outerShdw blurRad="38100" dist="38100" dir="2700000" algn="tl">
                    <a:srgbClr val="000000">
                      <a:alpha val="43137"/>
                    </a:srgbClr>
                  </a:outerShdw>
                </a:effectLst>
              </a:rPr>
              <a:t>）</a:t>
            </a:r>
            <a:r>
              <a:rPr lang="en-US" altLang="zh-CN" baseline="0" dirty="0"/>
              <a:t>+1 = (n+1)log_2(n+1) - n</a:t>
            </a:r>
            <a:endParaRPr lang="zh-CN" altLang="en-US" dirty="0"/>
          </a:p>
        </p:txBody>
      </p:sp>
      <p:sp>
        <p:nvSpPr>
          <p:cNvPr id="4" name="页脚占位符 3"/>
          <p:cNvSpPr>
            <a:spLocks noGrp="1"/>
          </p:cNvSpPr>
          <p:nvPr>
            <p:ph type="ft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CB56BF0C-B79A-EA43-BFA2-B5F86D523740}"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25000"/>
              </a:lnSpc>
              <a:spcBef>
                <a:spcPct val="30000"/>
              </a:spcBef>
              <a:spcAft>
                <a:spcPct val="0"/>
              </a:spcAft>
              <a:buClrTx/>
              <a:buSzTx/>
              <a:buFontTx/>
              <a:buChar char="•"/>
              <a:defRPr/>
            </a:pPr>
            <a:fld id="{6A41B8F9-9993-4153-9BD2-DBAE39F0853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25000"/>
              </a:lnSpc>
              <a:spcBef>
                <a:spcPct val="30000"/>
              </a:spcBef>
              <a:spcAft>
                <a:spcPct val="0"/>
              </a:spcAft>
              <a:buClrTx/>
              <a:buSzTx/>
              <a:buFontTx/>
              <a:buChar char="•"/>
              <a:defRPr/>
            </a:pPr>
            <a:fld id="{6A41B8F9-9993-4153-9BD2-DBAE39F0853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25000"/>
              </a:lnSpc>
              <a:spcBef>
                <a:spcPct val="30000"/>
              </a:spcBef>
              <a:spcAft>
                <a:spcPct val="0"/>
              </a:spcAft>
              <a:buClrTx/>
              <a:buSzTx/>
              <a:buFontTx/>
              <a:buChar char="•"/>
              <a:defRPr/>
            </a:pPr>
            <a:fld id="{6A41B8F9-9993-4153-9BD2-DBAE39F0853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25000"/>
              </a:lnSpc>
              <a:spcBef>
                <a:spcPct val="30000"/>
              </a:spcBef>
              <a:spcAft>
                <a:spcPct val="0"/>
              </a:spcAft>
              <a:buClrTx/>
              <a:buSzTx/>
              <a:buFontTx/>
              <a:buChar char="•"/>
              <a:defRPr/>
            </a:pPr>
            <a:fld id="{6A41B8F9-9993-4153-9BD2-DBAE39F0853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25000"/>
              </a:lnSpc>
              <a:spcBef>
                <a:spcPct val="30000"/>
              </a:spcBef>
              <a:spcAft>
                <a:spcPct val="0"/>
              </a:spcAft>
              <a:buClrTx/>
              <a:buSzTx/>
              <a:buFontTx/>
              <a:buChar char="•"/>
              <a:defRPr/>
            </a:pPr>
            <a:fld id="{6A41B8F9-9993-4153-9BD2-DBAE39F0853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25000"/>
              </a:lnSpc>
              <a:spcBef>
                <a:spcPct val="30000"/>
              </a:spcBef>
              <a:spcAft>
                <a:spcPct val="0"/>
              </a:spcAft>
              <a:buClrTx/>
              <a:buSzTx/>
              <a:buFontTx/>
              <a:buChar char="•"/>
              <a:defRPr/>
            </a:pPr>
            <a:fld id="{6A41B8F9-9993-4153-9BD2-DBAE39F0853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25000"/>
              </a:lnSpc>
              <a:spcBef>
                <a:spcPct val="30000"/>
              </a:spcBef>
              <a:spcAft>
                <a:spcPct val="0"/>
              </a:spcAft>
              <a:buClrTx/>
              <a:buSzTx/>
              <a:buFontTx/>
              <a:buChar char="•"/>
              <a:defRPr/>
            </a:pPr>
            <a:fld id="{6A41B8F9-9993-4153-9BD2-DBAE39F0853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25000"/>
              </a:lnSpc>
              <a:spcBef>
                <a:spcPct val="30000"/>
              </a:spcBef>
              <a:spcAft>
                <a:spcPct val="0"/>
              </a:spcAft>
              <a:buClrTx/>
              <a:buSzTx/>
              <a:buFontTx/>
              <a:buChar char="•"/>
              <a:defRPr/>
            </a:pPr>
            <a:fld id="{6A41B8F9-9993-4153-9BD2-DBAE39F0853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25000"/>
              </a:lnSpc>
              <a:spcBef>
                <a:spcPct val="30000"/>
              </a:spcBef>
              <a:spcAft>
                <a:spcPct val="0"/>
              </a:spcAft>
              <a:buClrTx/>
              <a:buSzTx/>
              <a:buFontTx/>
              <a:buChar char="•"/>
              <a:defRPr/>
            </a:pPr>
            <a:fld id="{6A41B8F9-9993-4153-9BD2-DBAE39F0853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25000"/>
              </a:lnSpc>
              <a:spcBef>
                <a:spcPct val="30000"/>
              </a:spcBef>
              <a:spcAft>
                <a:spcPct val="0"/>
              </a:spcAft>
              <a:buClrTx/>
              <a:buSzTx/>
              <a:buFontTx/>
              <a:buChar char="•"/>
              <a:defRPr/>
            </a:pPr>
            <a:fld id="{6A41B8F9-9993-4153-9BD2-DBAE39F0853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CB56BF0C-B79A-EA43-BFA2-B5F86D523740}"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25000"/>
              </a:lnSpc>
              <a:spcBef>
                <a:spcPct val="30000"/>
              </a:spcBef>
              <a:spcAft>
                <a:spcPct val="0"/>
              </a:spcAft>
              <a:buClrTx/>
              <a:buSzTx/>
              <a:buFontTx/>
              <a:buChar char="•"/>
              <a:defRPr/>
            </a:pPr>
            <a:fld id="{6A41B8F9-9993-4153-9BD2-DBAE39F0853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25000"/>
              </a:lnSpc>
              <a:spcBef>
                <a:spcPct val="30000"/>
              </a:spcBef>
              <a:spcAft>
                <a:spcPct val="0"/>
              </a:spcAft>
              <a:buClrTx/>
              <a:buSzTx/>
              <a:buFontTx/>
              <a:buChar char="•"/>
              <a:defRPr/>
            </a:pPr>
            <a:fld id="{6A41B8F9-9993-4153-9BD2-DBAE39F0853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黑体" panose="0201060906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41B8F9-9993-4153-9BD2-DBAE39F0853B}"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41B8F9-9993-4153-9BD2-DBAE39F0853B}"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41B8F9-9993-4153-9BD2-DBAE39F0853B}"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a:t>
            </a:r>
            <a:r>
              <a:rPr lang="en-US" altLang="zh-CN" dirty="0"/>
              <a:t>N</a:t>
            </a:r>
            <a:r>
              <a:rPr lang="zh-CN" altLang="en-US" dirty="0"/>
              <a:t>个</a:t>
            </a:r>
            <a:r>
              <a:rPr lang="en-US" altLang="zh-CN" dirty="0"/>
              <a:t>KEY</a:t>
            </a:r>
            <a:r>
              <a:rPr lang="zh-CN" altLang="en-US" dirty="0"/>
              <a:t>值为</a:t>
            </a:r>
            <a:r>
              <a:rPr lang="en-US" altLang="zh-CN" dirty="0"/>
              <a:t>K1</a:t>
            </a:r>
            <a:r>
              <a:rPr lang="zh-CN" altLang="en-US" dirty="0"/>
              <a:t>、</a:t>
            </a:r>
            <a:r>
              <a:rPr lang="en-US" altLang="zh-CN" dirty="0">
                <a:hlinkClick r:id="rId3"/>
              </a:rPr>
              <a:t>K2</a:t>
            </a:r>
            <a:r>
              <a:rPr lang="zh-CN" altLang="en-US" dirty="0"/>
              <a:t>、</a:t>
            </a:r>
            <a:r>
              <a:rPr lang="en-US" altLang="zh-CN" dirty="0"/>
              <a:t>K3</a:t>
            </a:r>
            <a:r>
              <a:rPr lang="zh-CN" altLang="en-US" dirty="0"/>
              <a:t>、</a:t>
            </a:r>
            <a:r>
              <a:rPr lang="en-US" altLang="zh-CN" dirty="0"/>
              <a:t>……</a:t>
            </a:r>
            <a:r>
              <a:rPr lang="en-US" altLang="zh-CN" dirty="0" err="1"/>
              <a:t>Kn</a:t>
            </a:r>
            <a:br>
              <a:rPr lang="en-US" altLang="zh-CN" dirty="0"/>
            </a:br>
            <a:r>
              <a:rPr lang="zh-CN" altLang="en-US" dirty="0"/>
              <a:t>那么失败结点（叶子结点）包括：</a:t>
            </a:r>
            <a:br>
              <a:rPr lang="zh-CN" altLang="en-US" dirty="0"/>
            </a:br>
            <a:r>
              <a:rPr lang="zh-CN" altLang="en-US" dirty="0"/>
              <a:t>小于</a:t>
            </a:r>
            <a:r>
              <a:rPr lang="en-US" altLang="zh-CN" dirty="0"/>
              <a:t>K1</a:t>
            </a:r>
            <a:r>
              <a:rPr lang="zh-CN" altLang="en-US" dirty="0"/>
              <a:t>：</a:t>
            </a:r>
            <a:r>
              <a:rPr lang="en-US" altLang="zh-CN" dirty="0"/>
              <a:t>1</a:t>
            </a:r>
            <a:r>
              <a:rPr lang="zh-CN" altLang="en-US" dirty="0"/>
              <a:t>个</a:t>
            </a:r>
            <a:br>
              <a:rPr lang="zh-CN" altLang="en-US" dirty="0"/>
            </a:br>
            <a:r>
              <a:rPr lang="en-US" altLang="zh-CN" dirty="0"/>
              <a:t>K1</a:t>
            </a:r>
            <a:r>
              <a:rPr lang="zh-CN" altLang="en-US" dirty="0"/>
              <a:t>～</a:t>
            </a:r>
            <a:r>
              <a:rPr lang="en-US" altLang="zh-CN" dirty="0">
                <a:hlinkClick r:id="rId3"/>
              </a:rPr>
              <a:t>K2</a:t>
            </a:r>
            <a:r>
              <a:rPr lang="zh-CN" altLang="en-US" dirty="0"/>
              <a:t>之间：</a:t>
            </a:r>
            <a:r>
              <a:rPr lang="en-US" altLang="zh-CN" dirty="0"/>
              <a:t>1</a:t>
            </a:r>
            <a:r>
              <a:rPr lang="zh-CN" altLang="en-US" dirty="0"/>
              <a:t>个</a:t>
            </a:r>
            <a:br>
              <a:rPr lang="zh-CN" altLang="en-US" dirty="0"/>
            </a:br>
            <a:r>
              <a:rPr lang="en-US" altLang="zh-CN" dirty="0">
                <a:hlinkClick r:id="rId3"/>
              </a:rPr>
              <a:t>K2</a:t>
            </a:r>
            <a:r>
              <a:rPr lang="zh-CN" altLang="en-US" dirty="0"/>
              <a:t>～</a:t>
            </a:r>
            <a:r>
              <a:rPr lang="en-US" altLang="zh-CN" dirty="0"/>
              <a:t>K3</a:t>
            </a:r>
            <a:r>
              <a:rPr lang="zh-CN" altLang="en-US" dirty="0"/>
              <a:t>之间：</a:t>
            </a:r>
            <a:r>
              <a:rPr lang="en-US" altLang="zh-CN" dirty="0"/>
              <a:t>1</a:t>
            </a:r>
            <a:r>
              <a:rPr lang="zh-CN" altLang="en-US" dirty="0"/>
              <a:t>个</a:t>
            </a:r>
            <a:br>
              <a:rPr lang="zh-CN" altLang="en-US" dirty="0"/>
            </a:br>
            <a:r>
              <a:rPr lang="en-US" altLang="zh-CN" dirty="0"/>
              <a:t>……</a:t>
            </a:r>
            <a:br>
              <a:rPr lang="en-US" altLang="zh-CN" dirty="0"/>
            </a:br>
            <a:r>
              <a:rPr lang="en-US" altLang="zh-CN" dirty="0"/>
              <a:t>Kn-1</a:t>
            </a:r>
            <a:r>
              <a:rPr lang="zh-CN" altLang="en-US" dirty="0"/>
              <a:t>～</a:t>
            </a:r>
            <a:r>
              <a:rPr lang="en-US" altLang="zh-CN" dirty="0" err="1"/>
              <a:t>Kn</a:t>
            </a:r>
            <a:r>
              <a:rPr lang="zh-CN" altLang="en-US" dirty="0"/>
              <a:t>之间：</a:t>
            </a:r>
            <a:r>
              <a:rPr lang="en-US" altLang="zh-CN" dirty="0"/>
              <a:t>1</a:t>
            </a:r>
            <a:r>
              <a:rPr lang="zh-CN" altLang="en-US" dirty="0"/>
              <a:t>个</a:t>
            </a:r>
            <a:br>
              <a:rPr lang="zh-CN" altLang="en-US" dirty="0"/>
            </a:br>
            <a:r>
              <a:rPr lang="zh-CN" altLang="en-US" dirty="0"/>
              <a:t>大于</a:t>
            </a:r>
            <a:r>
              <a:rPr lang="en-US" altLang="zh-CN" dirty="0" err="1"/>
              <a:t>Kn</a:t>
            </a:r>
            <a:r>
              <a:rPr lang="zh-CN" altLang="en-US" dirty="0"/>
              <a:t>：</a:t>
            </a:r>
            <a:r>
              <a:rPr lang="en-US" altLang="zh-CN" dirty="0"/>
              <a:t>1</a:t>
            </a:r>
            <a:r>
              <a:rPr lang="zh-CN" altLang="en-US" dirty="0"/>
              <a:t>个</a:t>
            </a:r>
            <a:br>
              <a:rPr lang="zh-CN" altLang="en-US" dirty="0"/>
            </a:br>
            <a:r>
              <a:rPr lang="zh-CN" altLang="en-US" dirty="0"/>
              <a:t>因此总共是</a:t>
            </a:r>
            <a:r>
              <a:rPr lang="en-US" altLang="zh-CN" dirty="0"/>
              <a:t>1</a:t>
            </a:r>
            <a:r>
              <a:rPr lang="zh-CN" altLang="en-US" dirty="0"/>
              <a:t>＋</a:t>
            </a:r>
            <a:r>
              <a:rPr lang="en-US" altLang="zh-CN" dirty="0"/>
              <a:t>(n-1)+1 = N+1</a:t>
            </a:r>
            <a:r>
              <a:rPr lang="zh-CN" altLang="en-US" dirty="0"/>
              <a:t>个</a:t>
            </a:r>
            <a:endParaRPr lang="zh-CN" altLang="en-US" dirty="0"/>
          </a:p>
        </p:txBody>
      </p:sp>
      <p:sp>
        <p:nvSpPr>
          <p:cNvPr id="4" name="页脚占位符 3"/>
          <p:cNvSpPr>
            <a:spLocks noGrp="1"/>
          </p:cNvSpPr>
          <p:nvPr>
            <p:ph type="ft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CB56BF0C-B79A-EA43-BFA2-B5F86D523740}"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t>
            </a:r>
            <a:r>
              <a:rPr lang="zh-CN" altLang="en-US" dirty="0"/>
              <a:t>次探测</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kern="1200" dirty="0">
                <a:solidFill>
                  <a:schemeClr val="tx1"/>
                </a:solidFill>
                <a:effectLst/>
                <a:latin typeface="Times" pitchFamily="18" charset="0"/>
                <a:ea typeface="MS PGothic" panose="020B0600070205080204" charset="-128"/>
                <a:cs typeface="MS PGothic" panose="020B0600070205080204" charset="-128"/>
              </a:rPr>
              <a:t>This is done so that all indices in the table are considered during collision </a:t>
            </a:r>
            <a:r>
              <a:rPr lang="en-US" altLang="zh-CN" sz="1200" kern="1200" dirty="0" err="1">
                <a:solidFill>
                  <a:schemeClr val="tx1"/>
                </a:solidFill>
                <a:effectLst/>
                <a:latin typeface="Times" pitchFamily="18" charset="0"/>
                <a:ea typeface="MS PGothic" panose="020B0600070205080204" charset="-128"/>
                <a:cs typeface="MS PGothic" panose="020B0600070205080204" charset="-128"/>
              </a:rPr>
              <a:t>resulution</a:t>
            </a:r>
            <a:r>
              <a:rPr lang="en-US" altLang="zh-CN" sz="1200" kern="1200" dirty="0">
                <a:solidFill>
                  <a:schemeClr val="tx1"/>
                </a:solidFill>
                <a:effectLst/>
                <a:latin typeface="Times" pitchFamily="18" charset="0"/>
                <a:ea typeface="MS PGothic" panose="020B0600070205080204" charset="-128"/>
                <a:cs typeface="MS PGothic" panose="020B0600070205080204" charset="-128"/>
              </a:rPr>
              <a:t>.</a:t>
            </a:r>
            <a:endParaRPr lang="zh-CN" altLang="zh-CN" sz="1200" kern="1200" dirty="0">
              <a:solidFill>
                <a:schemeClr val="tx1"/>
              </a:solidFill>
              <a:effectLst/>
              <a:latin typeface="Times" pitchFamily="18" charset="0"/>
              <a:ea typeface="MS PGothic" panose="020B0600070205080204" charset="-128"/>
              <a:cs typeface="MS PGothic" panose="020B0600070205080204" charset="-128"/>
            </a:endParaRPr>
          </a:p>
          <a:p>
            <a:endParaRPr lang="zh-CN" altLang="en-US" dirty="0"/>
          </a:p>
        </p:txBody>
      </p:sp>
      <p:sp>
        <p:nvSpPr>
          <p:cNvPr id="4" name="页脚占位符 3"/>
          <p:cNvSpPr>
            <a:spLocks noGrp="1"/>
          </p:cNvSpPr>
          <p:nvPr>
            <p:ph type="ft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CB56BF0C-B79A-EA43-BFA2-B5F86D523740}"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CB56BF0C-B79A-EA43-BFA2-B5F86D523740}"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tx1"/>
                </a:solidFill>
              </a:rPr>
              <a:t>二叉排序树平均查找长度的精确表达式 </a:t>
            </a:r>
            <a:endParaRPr lang="zh-CN" altLang="en-US" dirty="0">
              <a:solidFill>
                <a:schemeClr val="tx1"/>
              </a:solidFill>
            </a:endParaRPr>
          </a:p>
        </p:txBody>
      </p:sp>
      <p:sp>
        <p:nvSpPr>
          <p:cNvPr id="4" name="页脚占位符 3"/>
          <p:cNvSpPr>
            <a:spLocks noGrp="1"/>
          </p:cNvSpPr>
          <p:nvPr>
            <p:ph type="ft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CB56BF0C-B79A-EA43-BFA2-B5F86D523740}"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这个最小子树，经过调整以后，前后子树的深度不变，不用遍历其他节点</a:t>
            </a:r>
            <a:endParaRPr lang="zh-CN" altLang="en-US" dirty="0"/>
          </a:p>
        </p:txBody>
      </p:sp>
      <p:sp>
        <p:nvSpPr>
          <p:cNvPr id="4" name="页脚占位符 3"/>
          <p:cNvSpPr>
            <a:spLocks noGrp="1"/>
          </p:cNvSpPr>
          <p:nvPr>
            <p:ph type="ft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CB56BF0C-B79A-EA43-BFA2-B5F86D523740}"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105" eaLnBrk="0" hangingPunct="0">
              <a:defRPr>
                <a:solidFill>
                  <a:schemeClr val="tx1"/>
                </a:solidFill>
                <a:latin typeface="Arial" panose="020B0604020202020204" pitchFamily="34" charset="0"/>
                <a:ea typeface="MS PGothic" panose="020B0600070205080204" charset="-128"/>
              </a:defRPr>
            </a:lvl1pPr>
            <a:lvl2pPr marL="742950" indent="-285750" defTabSz="967105" eaLnBrk="0" hangingPunct="0">
              <a:defRPr>
                <a:solidFill>
                  <a:schemeClr val="tx1"/>
                </a:solidFill>
                <a:latin typeface="Arial" panose="020B0604020202020204" pitchFamily="34" charset="0"/>
                <a:ea typeface="MS PGothic" panose="020B0600070205080204" charset="-128"/>
              </a:defRPr>
            </a:lvl2pPr>
            <a:lvl3pPr marL="1143000" indent="-228600" defTabSz="967105" eaLnBrk="0" hangingPunct="0">
              <a:defRPr>
                <a:solidFill>
                  <a:schemeClr val="tx1"/>
                </a:solidFill>
                <a:latin typeface="Arial" panose="020B0604020202020204" pitchFamily="34" charset="0"/>
                <a:ea typeface="MS PGothic" panose="020B0600070205080204" charset="-128"/>
              </a:defRPr>
            </a:lvl3pPr>
            <a:lvl4pPr marL="1600200" indent="-228600" defTabSz="967105" eaLnBrk="0" hangingPunct="0">
              <a:defRPr>
                <a:solidFill>
                  <a:schemeClr val="tx1"/>
                </a:solidFill>
                <a:latin typeface="Arial" panose="020B0604020202020204" pitchFamily="34" charset="0"/>
                <a:ea typeface="MS PGothic" panose="020B0600070205080204" charset="-128"/>
              </a:defRPr>
            </a:lvl4pPr>
            <a:lvl5pPr marL="2057400" indent="-228600" defTabSz="967105" eaLnBrk="0" hangingPunct="0">
              <a:defRPr>
                <a:solidFill>
                  <a:schemeClr val="tx1"/>
                </a:solidFill>
                <a:latin typeface="Arial" panose="020B0604020202020204" pitchFamily="34" charset="0"/>
                <a:ea typeface="MS PGothic" panose="020B0600070205080204" charset="-128"/>
              </a:defRPr>
            </a:lvl5pPr>
            <a:lvl6pPr marL="25146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fld id="{DC923A43-8204-4DE2-A5F3-D95CEB70B028}" type="slidenum">
              <a:rPr lang="en-US" altLang="zh-CN"/>
            </a:fld>
            <a:endParaRPr lang="en-US" altLang="zh-CN"/>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MS PGothic" panose="020B060007020508020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105" eaLnBrk="0" hangingPunct="0">
              <a:defRPr>
                <a:solidFill>
                  <a:schemeClr val="tx1"/>
                </a:solidFill>
                <a:latin typeface="Arial" panose="020B0604020202020204" pitchFamily="34" charset="0"/>
                <a:ea typeface="MS PGothic" panose="020B0600070205080204" charset="-128"/>
              </a:defRPr>
            </a:lvl1pPr>
            <a:lvl2pPr marL="742950" indent="-285750" defTabSz="967105" eaLnBrk="0" hangingPunct="0">
              <a:defRPr>
                <a:solidFill>
                  <a:schemeClr val="tx1"/>
                </a:solidFill>
                <a:latin typeface="Arial" panose="020B0604020202020204" pitchFamily="34" charset="0"/>
                <a:ea typeface="MS PGothic" panose="020B0600070205080204" charset="-128"/>
              </a:defRPr>
            </a:lvl2pPr>
            <a:lvl3pPr marL="1143000" indent="-228600" defTabSz="967105" eaLnBrk="0" hangingPunct="0">
              <a:defRPr>
                <a:solidFill>
                  <a:schemeClr val="tx1"/>
                </a:solidFill>
                <a:latin typeface="Arial" panose="020B0604020202020204" pitchFamily="34" charset="0"/>
                <a:ea typeface="MS PGothic" panose="020B0600070205080204" charset="-128"/>
              </a:defRPr>
            </a:lvl3pPr>
            <a:lvl4pPr marL="1600200" indent="-228600" defTabSz="967105" eaLnBrk="0" hangingPunct="0">
              <a:defRPr>
                <a:solidFill>
                  <a:schemeClr val="tx1"/>
                </a:solidFill>
                <a:latin typeface="Arial" panose="020B0604020202020204" pitchFamily="34" charset="0"/>
                <a:ea typeface="MS PGothic" panose="020B0600070205080204" charset="-128"/>
              </a:defRPr>
            </a:lvl4pPr>
            <a:lvl5pPr marL="2057400" indent="-228600" defTabSz="967105" eaLnBrk="0" hangingPunct="0">
              <a:defRPr>
                <a:solidFill>
                  <a:schemeClr val="tx1"/>
                </a:solidFill>
                <a:latin typeface="Arial" panose="020B0604020202020204" pitchFamily="34" charset="0"/>
                <a:ea typeface="MS PGothic" panose="020B0600070205080204" charset="-128"/>
              </a:defRPr>
            </a:lvl5pPr>
            <a:lvl6pPr marL="25146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fld id="{22B19F1E-F03D-4617-9341-43480B4F0813}" type="slidenum">
              <a:rPr lang="en-US" altLang="zh-CN"/>
            </a:fld>
            <a:endParaRPr lang="en-US" altLang="zh-CN"/>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ea typeface="MS PGothic" panose="020B0600070205080204" charset="-128"/>
              </a:rPr>
              <a:t>Case 2:  Requires a left rotation around B followed by a right rotation around A</a:t>
            </a:r>
            <a:endParaRPr lang="en-US" altLang="zh-CN">
              <a:latin typeface="Arial" panose="020B0604020202020204" pitchFamily="34" charset="0"/>
              <a:ea typeface="MS PGothic" panose="020B0600070205080204" charset="-128"/>
            </a:endParaRPr>
          </a:p>
          <a:p>
            <a:pPr eaLnBrk="1" hangingPunct="1"/>
            <a:r>
              <a:rPr lang="en-US" altLang="zh-CN">
                <a:latin typeface="Arial" panose="020B0604020202020204" pitchFamily="34" charset="0"/>
                <a:ea typeface="MS PGothic" panose="020B0600070205080204" charset="-128"/>
              </a:rPr>
              <a:t>Case 3:  Requires a right rotation around B followed by a left rotation around A</a:t>
            </a:r>
            <a:endParaRPr lang="en-US" altLang="zh-CN">
              <a:latin typeface="Arial" panose="020B0604020202020204" pitchFamily="34" charset="0"/>
              <a:ea typeface="MS PGothic" panose="020B060007020508020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105" eaLnBrk="0" hangingPunct="0">
              <a:defRPr>
                <a:solidFill>
                  <a:schemeClr val="tx1"/>
                </a:solidFill>
                <a:latin typeface="Arial" panose="020B0604020202020204" pitchFamily="34" charset="0"/>
                <a:ea typeface="MS PGothic" panose="020B0600070205080204" charset="-128"/>
              </a:defRPr>
            </a:lvl1pPr>
            <a:lvl2pPr marL="742950" indent="-285750" defTabSz="967105" eaLnBrk="0" hangingPunct="0">
              <a:defRPr>
                <a:solidFill>
                  <a:schemeClr val="tx1"/>
                </a:solidFill>
                <a:latin typeface="Arial" panose="020B0604020202020204" pitchFamily="34" charset="0"/>
                <a:ea typeface="MS PGothic" panose="020B0600070205080204" charset="-128"/>
              </a:defRPr>
            </a:lvl2pPr>
            <a:lvl3pPr marL="1143000" indent="-228600" defTabSz="967105" eaLnBrk="0" hangingPunct="0">
              <a:defRPr>
                <a:solidFill>
                  <a:schemeClr val="tx1"/>
                </a:solidFill>
                <a:latin typeface="Arial" panose="020B0604020202020204" pitchFamily="34" charset="0"/>
                <a:ea typeface="MS PGothic" panose="020B0600070205080204" charset="-128"/>
              </a:defRPr>
            </a:lvl3pPr>
            <a:lvl4pPr marL="1600200" indent="-228600" defTabSz="967105" eaLnBrk="0" hangingPunct="0">
              <a:defRPr>
                <a:solidFill>
                  <a:schemeClr val="tx1"/>
                </a:solidFill>
                <a:latin typeface="Arial" panose="020B0604020202020204" pitchFamily="34" charset="0"/>
                <a:ea typeface="MS PGothic" panose="020B0600070205080204" charset="-128"/>
              </a:defRPr>
            </a:lvl4pPr>
            <a:lvl5pPr marL="2057400" indent="-228600" defTabSz="967105" eaLnBrk="0" hangingPunct="0">
              <a:defRPr>
                <a:solidFill>
                  <a:schemeClr val="tx1"/>
                </a:solidFill>
                <a:latin typeface="Arial" panose="020B0604020202020204" pitchFamily="34" charset="0"/>
                <a:ea typeface="MS PGothic" panose="020B0600070205080204" charset="-128"/>
              </a:defRPr>
            </a:lvl5pPr>
            <a:lvl6pPr marL="25146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defTabSz="967105"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fld id="{EFF74303-FB63-4BAD-817E-38521D78A863}" type="slidenum">
              <a:rPr lang="en-US" altLang="zh-CN"/>
            </a:fld>
            <a:endParaRPr lang="en-US" altLang="zh-CN"/>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a:t>这个最小子树，经过调整以后，前后子树的深度不变，不用遍历其他节点</a:t>
            </a:r>
            <a:endParaRPr lang="zh-CN" altLang="en-US"/>
          </a:p>
          <a:p>
            <a:pPr eaLnBrk="1" hangingPunct="1"/>
            <a:endParaRPr lang="zh-CN" altLang="zh-CN">
              <a:latin typeface="Arial" panose="020B0604020202020204" pitchFamily="34" charset="0"/>
              <a:ea typeface="MS PGothic" panose="020B060007020508020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481019" y="2386519"/>
            <a:ext cx="8231187" cy="0"/>
          </a:xfrm>
          <a:prstGeom prst="line">
            <a:avLst/>
          </a:prstGeom>
          <a:noFill/>
          <a:ln w="63500">
            <a:solidFill>
              <a:srgbClr val="808080"/>
            </a:solidFill>
            <a:round/>
          </a:ln>
          <a:effectLst/>
        </p:spPr>
        <p:txBody>
          <a:bodyPr wrap="none" lIns="91411" tIns="45706" rIns="91411" bIns="45706" anchor="ctr"/>
          <a:lstStyle/>
          <a:p>
            <a:pPr algn="ctr">
              <a:defRPr/>
            </a:pPr>
            <a:endParaRPr lang="en-US"/>
          </a:p>
        </p:txBody>
      </p:sp>
      <p:sp>
        <p:nvSpPr>
          <p:cNvPr id="26626" name="Rectangle 2"/>
          <p:cNvSpPr>
            <a:spLocks noGrp="1" noChangeArrowheads="1"/>
          </p:cNvSpPr>
          <p:nvPr>
            <p:ph type="ctrTitle"/>
          </p:nvPr>
        </p:nvSpPr>
        <p:spPr>
          <a:xfrm>
            <a:off x="616479" y="127445"/>
            <a:ext cx="7772400" cy="1828800"/>
          </a:xfrm>
        </p:spPr>
        <p:txBody>
          <a:bodyPr/>
          <a:lstStyle>
            <a:lvl1pPr>
              <a:lnSpc>
                <a:spcPct val="120000"/>
              </a:lnSpc>
              <a:defRPr/>
            </a:lvl1pPr>
          </a:lstStyle>
          <a:p>
            <a:r>
              <a:rPr lang="en-US" dirty="0"/>
              <a:t>Click to edit Master title style</a:t>
            </a:r>
            <a:endParaRPr lang="en-US" dirty="0"/>
          </a:p>
        </p:txBody>
      </p:sp>
      <p:sp>
        <p:nvSpPr>
          <p:cNvPr id="26627" name="Rectangle 3"/>
          <p:cNvSpPr>
            <a:spLocks noGrp="1" noChangeArrowheads="1"/>
          </p:cNvSpPr>
          <p:nvPr>
            <p:ph type="subTitle" idx="1"/>
          </p:nvPr>
        </p:nvSpPr>
        <p:spPr>
          <a:xfrm>
            <a:off x="682625" y="3143758"/>
            <a:ext cx="7773988" cy="1870075"/>
          </a:xfrm>
        </p:spPr>
        <p:txBody>
          <a:bodyPr/>
          <a:lstStyle>
            <a:lvl1pPr marL="0" indent="0" algn="r">
              <a:buFontTx/>
              <a:buNone/>
              <a:defRPr/>
            </a:lvl1pPr>
          </a:lstStyle>
          <a:p>
            <a:r>
              <a:rPr lang="en-US" dirty="0"/>
              <a:t>Click to edit Master subtitle style</a:t>
            </a:r>
            <a:endParaRPr lang="en-US"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15951" y="513779"/>
            <a:ext cx="1442466" cy="144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6" y="273050"/>
            <a:ext cx="2060575" cy="58547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44500" y="273050"/>
            <a:ext cx="6029325" cy="58547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a:t>Click to edit Master title style</a:t>
            </a:r>
            <a:endParaRPr lang="en-US"/>
          </a:p>
        </p:txBody>
      </p:sp>
      <p:sp>
        <p:nvSpPr>
          <p:cNvPr id="3" name="ClipArt Placeholder 2"/>
          <p:cNvSpPr>
            <a:spLocks noGrp="1"/>
          </p:cNvSpPr>
          <p:nvPr>
            <p:ph type="clipArt" sz="half" idx="1"/>
          </p:nvPr>
        </p:nvSpPr>
        <p:spPr>
          <a:xfrm>
            <a:off x="455614" y="1047750"/>
            <a:ext cx="4038600" cy="5080000"/>
          </a:xfrm>
        </p:spPr>
        <p:txBody>
          <a:bodyPr/>
          <a:lstStyle/>
          <a:p>
            <a:pPr lvl="0"/>
            <a:endParaRPr lang="en-US" noProof="0"/>
          </a:p>
        </p:txBody>
      </p:sp>
      <p:sp>
        <p:nvSpPr>
          <p:cNvPr id="4" name="Text Placeholder 3"/>
          <p:cNvSpPr>
            <a:spLocks noGrp="1"/>
          </p:cNvSpPr>
          <p:nvPr>
            <p:ph type="body" sz="half" idx="2"/>
          </p:nvPr>
        </p:nvSpPr>
        <p:spPr>
          <a:xfrm>
            <a:off x="4646614" y="1047750"/>
            <a:ext cx="4040187" cy="50800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a:t>Click to edit Master title style</a:t>
            </a:r>
            <a:endParaRPr lang="en-US"/>
          </a:p>
        </p:txBody>
      </p:sp>
      <p:sp>
        <p:nvSpPr>
          <p:cNvPr id="3" name="Text Placeholder 2"/>
          <p:cNvSpPr>
            <a:spLocks noGrp="1"/>
          </p:cNvSpPr>
          <p:nvPr>
            <p:ph type="body" sz="half" idx="1"/>
          </p:nvPr>
        </p:nvSpPr>
        <p:spPr>
          <a:xfrm>
            <a:off x="455614" y="1047750"/>
            <a:ext cx="4038600" cy="5080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hart Placeholder 3"/>
          <p:cNvSpPr>
            <a:spLocks noGrp="1"/>
          </p:cNvSpPr>
          <p:nvPr>
            <p:ph type="chart" sz="half" idx="2"/>
          </p:nvPr>
        </p:nvSpPr>
        <p:spPr>
          <a:xfrm>
            <a:off x="4646614" y="1047750"/>
            <a:ext cx="4040187" cy="5080000"/>
          </a:xfrm>
        </p:spPr>
        <p:txBody>
          <a:bodyPr/>
          <a:lstStyle/>
          <a:p>
            <a:pPr lvl="0"/>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a:t>Click to edit Master title style</a:t>
            </a:r>
            <a:endParaRPr lang="en-US"/>
          </a:p>
        </p:txBody>
      </p:sp>
      <p:sp>
        <p:nvSpPr>
          <p:cNvPr id="3" name="Chart Placeholder 2"/>
          <p:cNvSpPr>
            <a:spLocks noGrp="1"/>
          </p:cNvSpPr>
          <p:nvPr>
            <p:ph type="chart" sz="half" idx="1"/>
          </p:nvPr>
        </p:nvSpPr>
        <p:spPr>
          <a:xfrm>
            <a:off x="455614" y="1047750"/>
            <a:ext cx="4038600" cy="5080000"/>
          </a:xfrm>
        </p:spPr>
        <p:txBody>
          <a:bodyPr/>
          <a:lstStyle/>
          <a:p>
            <a:pPr lvl="0"/>
            <a:endParaRPr lang="en-US" noProof="0"/>
          </a:p>
        </p:txBody>
      </p:sp>
      <p:sp>
        <p:nvSpPr>
          <p:cNvPr id="4" name="Text Placeholder 3"/>
          <p:cNvSpPr>
            <a:spLocks noGrp="1"/>
          </p:cNvSpPr>
          <p:nvPr>
            <p:ph type="body" sz="half" idx="2"/>
          </p:nvPr>
        </p:nvSpPr>
        <p:spPr>
          <a:xfrm>
            <a:off x="4646614" y="1047750"/>
            <a:ext cx="4040187" cy="5080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mediaAndTx" preserve="1">
  <p:cSld name="Title, Media Clip and Tex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a:t>Click to edit Master title style</a:t>
            </a:r>
            <a:endParaRPr lang="en-US"/>
          </a:p>
        </p:txBody>
      </p:sp>
      <p:sp>
        <p:nvSpPr>
          <p:cNvPr id="3" name="Media Placeholder 2"/>
          <p:cNvSpPr>
            <a:spLocks noGrp="1"/>
          </p:cNvSpPr>
          <p:nvPr>
            <p:ph type="media" sz="half" idx="1"/>
          </p:nvPr>
        </p:nvSpPr>
        <p:spPr>
          <a:xfrm>
            <a:off x="455614" y="1047750"/>
            <a:ext cx="4038600" cy="5080000"/>
          </a:xfrm>
        </p:spPr>
        <p:txBody>
          <a:bodyPr/>
          <a:lstStyle/>
          <a:p>
            <a:pPr lvl="0"/>
            <a:endParaRPr lang="en-US" noProof="0"/>
          </a:p>
        </p:txBody>
      </p:sp>
      <p:sp>
        <p:nvSpPr>
          <p:cNvPr id="4" name="Text Placeholder 3"/>
          <p:cNvSpPr>
            <a:spLocks noGrp="1"/>
          </p:cNvSpPr>
          <p:nvPr>
            <p:ph type="body" sz="half" idx="2"/>
          </p:nvPr>
        </p:nvSpPr>
        <p:spPr>
          <a:xfrm>
            <a:off x="4646614" y="1047750"/>
            <a:ext cx="4040187" cy="5080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a:t>Click to edit Master title style</a:t>
            </a:r>
            <a:endParaRPr lang="en-US"/>
          </a:p>
        </p:txBody>
      </p:sp>
      <p:sp>
        <p:nvSpPr>
          <p:cNvPr id="3" name="SmartArt Placeholder 2"/>
          <p:cNvSpPr>
            <a:spLocks noGrp="1"/>
          </p:cNvSpPr>
          <p:nvPr>
            <p:ph type="dgm" idx="1"/>
          </p:nvPr>
        </p:nvSpPr>
        <p:spPr>
          <a:xfrm>
            <a:off x="455619" y="1047750"/>
            <a:ext cx="8231187" cy="5080000"/>
          </a:xfrm>
        </p:spPr>
        <p:txBody>
          <a:bodyPr/>
          <a:lstStyle/>
          <a:p>
            <a:pPr lvl="0"/>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44500" y="273051"/>
            <a:ext cx="8231188" cy="601663"/>
          </a:xfrm>
        </p:spPr>
        <p:txBody>
          <a:bodyPr/>
          <a:lstStyle/>
          <a:p>
            <a:r>
              <a:rPr lang="en-US" dirty="0"/>
              <a:t>Click to edit Master title style</a:t>
            </a:r>
            <a:endParaRPr lang="en-US" dirty="0"/>
          </a:p>
        </p:txBody>
      </p:sp>
      <p:sp>
        <p:nvSpPr>
          <p:cNvPr id="3" name="Content Placeholder 2"/>
          <p:cNvSpPr>
            <a:spLocks noGrp="1"/>
          </p:cNvSpPr>
          <p:nvPr>
            <p:ph sz="quarter" idx="1"/>
          </p:nvPr>
        </p:nvSpPr>
        <p:spPr>
          <a:xfrm>
            <a:off x="455614" y="1047750"/>
            <a:ext cx="4038600" cy="2463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646614" y="1047750"/>
            <a:ext cx="4040187" cy="2463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455614" y="3663950"/>
            <a:ext cx="4038600" cy="2463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1"/>
          </p:cNvSpPr>
          <p:nvPr>
            <p:ph sz="quarter" idx="4"/>
          </p:nvPr>
        </p:nvSpPr>
        <p:spPr>
          <a:xfrm>
            <a:off x="4646614" y="3663950"/>
            <a:ext cx="4040187" cy="2463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a:t>Click to edit Master title style</a:t>
            </a:r>
            <a:endParaRPr lang="en-US"/>
          </a:p>
        </p:txBody>
      </p:sp>
      <p:sp>
        <p:nvSpPr>
          <p:cNvPr id="3" name="Text Placeholder 2"/>
          <p:cNvSpPr>
            <a:spLocks noGrp="1"/>
          </p:cNvSpPr>
          <p:nvPr>
            <p:ph type="body" sz="half" idx="1"/>
          </p:nvPr>
        </p:nvSpPr>
        <p:spPr>
          <a:xfrm>
            <a:off x="455619" y="1047750"/>
            <a:ext cx="8231187" cy="2463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55619" y="3663950"/>
            <a:ext cx="8231187" cy="2463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a:t>Click to edit Master title style</a:t>
            </a:r>
            <a:endParaRPr lang="en-US"/>
          </a:p>
        </p:txBody>
      </p:sp>
      <p:sp>
        <p:nvSpPr>
          <p:cNvPr id="3" name="Text Placeholder 2"/>
          <p:cNvSpPr>
            <a:spLocks noGrp="1"/>
          </p:cNvSpPr>
          <p:nvPr>
            <p:ph type="body" sz="half" idx="1"/>
          </p:nvPr>
        </p:nvSpPr>
        <p:spPr>
          <a:xfrm>
            <a:off x="455614" y="1047750"/>
            <a:ext cx="4038600" cy="5080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6614" y="1047750"/>
            <a:ext cx="4040187" cy="5080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91352" y="87093"/>
            <a:ext cx="787621" cy="78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a:t>Click to edit Master title style</a:t>
            </a:r>
            <a:endParaRPr lang="en-US"/>
          </a:p>
        </p:txBody>
      </p:sp>
      <p:sp>
        <p:nvSpPr>
          <p:cNvPr id="3" name="Text Placeholder 2"/>
          <p:cNvSpPr>
            <a:spLocks noGrp="1"/>
          </p:cNvSpPr>
          <p:nvPr>
            <p:ph type="body" sz="half" idx="1"/>
          </p:nvPr>
        </p:nvSpPr>
        <p:spPr>
          <a:xfrm>
            <a:off x="455614" y="1047750"/>
            <a:ext cx="4038600" cy="5080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Media Placeholder 3"/>
          <p:cNvSpPr>
            <a:spLocks noGrp="1"/>
          </p:cNvSpPr>
          <p:nvPr>
            <p:ph type="media" sz="half" idx="2"/>
          </p:nvPr>
        </p:nvSpPr>
        <p:spPr>
          <a:xfrm>
            <a:off x="4646614" y="1047750"/>
            <a:ext cx="4040187" cy="5080000"/>
          </a:xfrm>
        </p:spPr>
        <p:txBody>
          <a:bodyPr/>
          <a:lstStyle/>
          <a:p>
            <a:pPr lvl="0"/>
            <a:endParaRPr lang="en-US" noProof="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a:t>Click to edit Master title style</a:t>
            </a:r>
            <a:endParaRPr lang="en-US"/>
          </a:p>
        </p:txBody>
      </p:sp>
      <p:sp>
        <p:nvSpPr>
          <p:cNvPr id="3" name="Subtitle 2"/>
          <p:cNvSpPr>
            <a:spLocks noGrp="1"/>
          </p:cNvSpPr>
          <p:nvPr>
            <p:ph type="subTitle" idx="1"/>
          </p:nvPr>
        </p:nvSpPr>
        <p:spPr>
          <a:xfrm>
            <a:off x="1371824" y="3886653"/>
            <a:ext cx="6400354" cy="1752451"/>
          </a:xfrm>
        </p:spPr>
        <p:txBody>
          <a:bodyPr/>
          <a:lstStyle>
            <a:lvl1pPr marL="0" indent="0" algn="ctr">
              <a:buNone/>
              <a:defRPr/>
            </a:lvl1pPr>
            <a:lvl2pPr marL="321310" indent="0" algn="ctr">
              <a:buNone/>
              <a:defRPr/>
            </a:lvl2pPr>
            <a:lvl3pPr marL="642620" indent="0" algn="ctr">
              <a:buNone/>
              <a:defRPr/>
            </a:lvl3pPr>
            <a:lvl4pPr marL="963930" indent="0" algn="ctr">
              <a:buNone/>
              <a:defRPr/>
            </a:lvl4pPr>
            <a:lvl5pPr marL="1285240" indent="0" algn="ctr">
              <a:buNone/>
              <a:defRPr/>
            </a:lvl5pPr>
            <a:lvl6pPr marL="1606550" indent="0" algn="ctr">
              <a:buNone/>
              <a:defRPr/>
            </a:lvl6pPr>
            <a:lvl7pPr marL="1927860" indent="0" algn="ctr">
              <a:buNone/>
              <a:defRPr/>
            </a:lvl7pPr>
            <a:lvl8pPr marL="2249805" indent="0" algn="ctr">
              <a:buNone/>
              <a:defRPr/>
            </a:lvl8pPr>
            <a:lvl9pPr marL="2571115" indent="0" algn="ctr">
              <a:buNone/>
              <a:defRPr/>
            </a:lvl9pPr>
          </a:lstStyle>
          <a:p>
            <a:r>
              <a:rPr lang="en-US"/>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F8385583-7E43-1140-99FE-6F62198334E4}" type="slidenum">
              <a:rPr lang="en-US"/>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lvl1pPr>
              <a:defRPr/>
            </a:lvl1pPr>
          </a:lstStyle>
          <a:p>
            <a:fld id="{4416DB7D-AD3B-5B43-8202-FC48D7CB85B7}" type="slidenum">
              <a:rPr lang="en-US"/>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2"/>
            <a:ext cx="7772176" cy="1361777"/>
          </a:xfrm>
        </p:spPr>
        <p:txBody>
          <a:bodyPr anchor="t"/>
          <a:lstStyle>
            <a:lvl1pPr algn="l">
              <a:defRPr sz="2800" b="1" cap="all"/>
            </a:lvl1pPr>
          </a:lstStyle>
          <a:p>
            <a:r>
              <a:rPr lang="en-US"/>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310" indent="0">
              <a:buNone/>
              <a:defRPr sz="1300"/>
            </a:lvl2pPr>
            <a:lvl3pPr marL="642620" indent="0">
              <a:buNone/>
              <a:defRPr sz="1100"/>
            </a:lvl3pPr>
            <a:lvl4pPr marL="963930" indent="0">
              <a:buNone/>
              <a:defRPr sz="1000"/>
            </a:lvl4pPr>
            <a:lvl5pPr marL="1285240" indent="0">
              <a:buNone/>
              <a:defRPr sz="1000"/>
            </a:lvl5pPr>
            <a:lvl6pPr marL="1606550" indent="0">
              <a:buNone/>
              <a:defRPr sz="1000"/>
            </a:lvl6pPr>
            <a:lvl7pPr marL="1927860" indent="0">
              <a:buNone/>
              <a:defRPr sz="1000"/>
            </a:lvl7pPr>
            <a:lvl8pPr marL="2249805" indent="0">
              <a:buNone/>
              <a:defRPr sz="1000"/>
            </a:lvl8pPr>
            <a:lvl9pPr marL="2571115" indent="0">
              <a:buNone/>
              <a:defRPr sz="1000"/>
            </a:lvl9pPr>
          </a:lstStyle>
          <a:p>
            <a:pPr lvl="0"/>
            <a:r>
              <a:rPr lang="en-US"/>
              <a:t>Click to edit Master text styles</a:t>
            </a:r>
            <a:endParaRPr lang="en-US"/>
          </a:p>
        </p:txBody>
      </p:sp>
      <p:sp>
        <p:nvSpPr>
          <p:cNvPr id="4" name="Slide Number Placeholder 3"/>
          <p:cNvSpPr>
            <a:spLocks noGrp="1"/>
          </p:cNvSpPr>
          <p:nvPr>
            <p:ph type="sldNum" sz="quarter" idx="10"/>
          </p:nvPr>
        </p:nvSpPr>
        <p:spPr/>
        <p:txBody>
          <a:bodyPr/>
          <a:lstStyle>
            <a:lvl1pPr>
              <a:defRPr/>
            </a:lvl1pPr>
          </a:lstStyle>
          <a:p>
            <a:fld id="{8A5C8357-73BC-D847-B43B-BC5E78297C0F}" type="slidenum">
              <a:rPr lang="en-US"/>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92970" y="1946678"/>
            <a:ext cx="3625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5578" y="1946678"/>
            <a:ext cx="3625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lstStyle>
            <a:lvl1pPr>
              <a:defRPr/>
            </a:lvl1pPr>
          </a:lstStyle>
          <a:p>
            <a:fld id="{581D864E-04E5-164C-A16D-A17784FE02E0}" type="slidenum">
              <a:rPr lang="en-US"/>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310" indent="0">
              <a:buNone/>
              <a:defRPr sz="1400" b="1"/>
            </a:lvl2pPr>
            <a:lvl3pPr marL="642620" indent="0">
              <a:buNone/>
              <a:defRPr sz="1300" b="1"/>
            </a:lvl3pPr>
            <a:lvl4pPr marL="963930" indent="0">
              <a:buNone/>
              <a:defRPr sz="1100" b="1"/>
            </a:lvl4pPr>
            <a:lvl5pPr marL="1285240" indent="0">
              <a:buNone/>
              <a:defRPr sz="1100" b="1"/>
            </a:lvl5pPr>
            <a:lvl6pPr marL="1606550" indent="0">
              <a:buNone/>
              <a:defRPr sz="1100" b="1"/>
            </a:lvl6pPr>
            <a:lvl7pPr marL="1927860" indent="0">
              <a:buNone/>
              <a:defRPr sz="1100" b="1"/>
            </a:lvl7pPr>
            <a:lvl8pPr marL="2249805" indent="0">
              <a:buNone/>
              <a:defRPr sz="1100" b="1"/>
            </a:lvl8pPr>
            <a:lvl9pPr marL="2571115" indent="0">
              <a:buNone/>
              <a:defRPr sz="1100" b="1"/>
            </a:lvl9pPr>
          </a:lstStyle>
          <a:p>
            <a:pPr lvl="0"/>
            <a:r>
              <a:rPr lang="en-US"/>
              <a:t>Click to edit Master text styles</a:t>
            </a:r>
            <a:endParaRPr lang="en-US"/>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310" indent="0">
              <a:buNone/>
              <a:defRPr sz="1400" b="1"/>
            </a:lvl2pPr>
            <a:lvl3pPr marL="642620" indent="0">
              <a:buNone/>
              <a:defRPr sz="1300" b="1"/>
            </a:lvl3pPr>
            <a:lvl4pPr marL="963930" indent="0">
              <a:buNone/>
              <a:defRPr sz="1100" b="1"/>
            </a:lvl4pPr>
            <a:lvl5pPr marL="1285240" indent="0">
              <a:buNone/>
              <a:defRPr sz="1100" b="1"/>
            </a:lvl5pPr>
            <a:lvl6pPr marL="1606550" indent="0">
              <a:buNone/>
              <a:defRPr sz="1100" b="1"/>
            </a:lvl6pPr>
            <a:lvl7pPr marL="1927860" indent="0">
              <a:buNone/>
              <a:defRPr sz="1100" b="1"/>
            </a:lvl7pPr>
            <a:lvl8pPr marL="2249805" indent="0">
              <a:buNone/>
              <a:defRPr sz="1100" b="1"/>
            </a:lvl8pPr>
            <a:lvl9pPr marL="2571115" indent="0">
              <a:buNone/>
              <a:defRPr sz="1100" b="1"/>
            </a:lvl9pPr>
          </a:lstStyle>
          <a:p>
            <a:pPr lvl="0"/>
            <a:r>
              <a:rPr lang="en-US"/>
              <a:t>Click to edit Master text styles</a:t>
            </a:r>
            <a:endParaRPr lang="en-US"/>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0"/>
          </p:nvPr>
        </p:nvSpPr>
        <p:spPr/>
        <p:txBody>
          <a:bodyPr/>
          <a:lstStyle>
            <a:lvl1pPr>
              <a:defRPr/>
            </a:lvl1pPr>
          </a:lstStyle>
          <a:p>
            <a:fld id="{5709EE76-076C-9C43-9A35-C1BED23B377E}" type="slidenum">
              <a:rPr lang="en-US"/>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FC063CC-8538-DC48-A841-78CBE9D114E5}" type="slidenum">
              <a:rPr lang="en-US"/>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ACD6EADE-28A9-E145-A184-528DD4E96058}" type="slidenum">
              <a:rPr lang="en-US"/>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53" y="273479"/>
            <a:ext cx="3008189" cy="1161975"/>
          </a:xfrm>
        </p:spPr>
        <p:txBody>
          <a:bodyPr anchor="b"/>
          <a:lstStyle>
            <a:lvl1pPr algn="l">
              <a:defRPr sz="1400" b="1"/>
            </a:lvl1pPr>
          </a:lstStyle>
          <a:p>
            <a:r>
              <a:rPr lang="en-US"/>
              <a:t>Click to edit Master title style</a:t>
            </a:r>
            <a:endParaRPr lang="en-US"/>
          </a:p>
        </p:txBody>
      </p:sp>
      <p:sp>
        <p:nvSpPr>
          <p:cNvPr id="3" name="Content Placeholder 2"/>
          <p:cNvSpPr>
            <a:spLocks noGrp="1"/>
          </p:cNvSpPr>
          <p:nvPr>
            <p:ph idx="1"/>
          </p:nvPr>
        </p:nvSpPr>
        <p:spPr>
          <a:xfrm>
            <a:off x="3575224" y="273473"/>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653" y="1435448"/>
            <a:ext cx="3008189" cy="4690318"/>
          </a:xfrm>
        </p:spPr>
        <p:txBody>
          <a:bodyPr/>
          <a:lstStyle>
            <a:lvl1pPr marL="0" indent="0">
              <a:buNone/>
              <a:defRPr sz="1000"/>
            </a:lvl1pPr>
            <a:lvl2pPr marL="321310" indent="0">
              <a:buNone/>
              <a:defRPr sz="800"/>
            </a:lvl2pPr>
            <a:lvl3pPr marL="642620" indent="0">
              <a:buNone/>
              <a:defRPr sz="700"/>
            </a:lvl3pPr>
            <a:lvl4pPr marL="963930" indent="0">
              <a:buNone/>
              <a:defRPr sz="600"/>
            </a:lvl4pPr>
            <a:lvl5pPr marL="1285240" indent="0">
              <a:buNone/>
              <a:defRPr sz="600"/>
            </a:lvl5pPr>
            <a:lvl6pPr marL="1606550" indent="0">
              <a:buNone/>
              <a:defRPr sz="600"/>
            </a:lvl6pPr>
            <a:lvl7pPr marL="1927860" indent="0">
              <a:buNone/>
              <a:defRPr sz="600"/>
            </a:lvl7pPr>
            <a:lvl8pPr marL="2249805" indent="0">
              <a:buNone/>
              <a:defRPr sz="600"/>
            </a:lvl8pPr>
            <a:lvl9pPr marL="2571115" indent="0">
              <a:buNone/>
              <a:defRPr sz="6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lstStyle>
            <a:lvl1pPr>
              <a:defRPr/>
            </a:lvl1pPr>
          </a:lstStyle>
          <a:p>
            <a:fld id="{A2BFFE3F-3E12-6140-A84B-72E8AFF5283F}" type="slidenum">
              <a:rPr lang="en-US"/>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41" y="4800824"/>
            <a:ext cx="5486177" cy="567035"/>
          </a:xfrm>
        </p:spPr>
        <p:txBody>
          <a:bodyPr anchor="b"/>
          <a:lstStyle>
            <a:lvl1pPr algn="l">
              <a:defRPr sz="1400" b="1"/>
            </a:lvl1pPr>
          </a:lstStyle>
          <a:p>
            <a:r>
              <a:rPr lang="en-US"/>
              <a:t>Click to edit Master title style</a:t>
            </a:r>
            <a:endParaRPr lang="en-US"/>
          </a:p>
        </p:txBody>
      </p:sp>
      <p:sp>
        <p:nvSpPr>
          <p:cNvPr id="3" name="Picture Placeholder 2"/>
          <p:cNvSpPr>
            <a:spLocks noGrp="1"/>
          </p:cNvSpPr>
          <p:nvPr>
            <p:ph type="pic" idx="1"/>
          </p:nvPr>
        </p:nvSpPr>
        <p:spPr>
          <a:xfrm>
            <a:off x="1792641" y="612800"/>
            <a:ext cx="5486177" cy="4114354"/>
          </a:xfrm>
        </p:spPr>
        <p:txBody>
          <a:bodyPr/>
          <a:lstStyle>
            <a:lvl1pPr marL="0" indent="0">
              <a:buNone/>
              <a:defRPr sz="2200"/>
            </a:lvl1pPr>
            <a:lvl2pPr marL="321310" indent="0">
              <a:buNone/>
              <a:defRPr sz="2000"/>
            </a:lvl2pPr>
            <a:lvl3pPr marL="642620" indent="0">
              <a:buNone/>
              <a:defRPr sz="1700"/>
            </a:lvl3pPr>
            <a:lvl4pPr marL="963930" indent="0">
              <a:buNone/>
              <a:defRPr sz="1400"/>
            </a:lvl4pPr>
            <a:lvl5pPr marL="1285240" indent="0">
              <a:buNone/>
              <a:defRPr sz="1400"/>
            </a:lvl5pPr>
            <a:lvl6pPr marL="1606550" indent="0">
              <a:buNone/>
              <a:defRPr sz="1400"/>
            </a:lvl6pPr>
            <a:lvl7pPr marL="1927860" indent="0">
              <a:buNone/>
              <a:defRPr sz="1400"/>
            </a:lvl7pPr>
            <a:lvl8pPr marL="2249805" indent="0">
              <a:buNone/>
              <a:defRPr sz="1400"/>
            </a:lvl8pPr>
            <a:lvl9pPr marL="2571115" indent="0">
              <a:buNone/>
              <a:defRPr sz="1400"/>
            </a:lvl9pPr>
          </a:lstStyle>
          <a:p>
            <a:endParaRPr lang="en-US"/>
          </a:p>
        </p:txBody>
      </p:sp>
      <p:sp>
        <p:nvSpPr>
          <p:cNvPr id="4" name="Text Placeholder 3"/>
          <p:cNvSpPr>
            <a:spLocks noGrp="1"/>
          </p:cNvSpPr>
          <p:nvPr>
            <p:ph type="body" sz="half" idx="2"/>
          </p:nvPr>
        </p:nvSpPr>
        <p:spPr>
          <a:xfrm>
            <a:off x="1792641" y="5367860"/>
            <a:ext cx="5486177" cy="804788"/>
          </a:xfrm>
        </p:spPr>
        <p:txBody>
          <a:bodyPr/>
          <a:lstStyle>
            <a:lvl1pPr marL="0" indent="0">
              <a:buNone/>
              <a:defRPr sz="1000"/>
            </a:lvl1pPr>
            <a:lvl2pPr marL="321310" indent="0">
              <a:buNone/>
              <a:defRPr sz="800"/>
            </a:lvl2pPr>
            <a:lvl3pPr marL="642620" indent="0">
              <a:buNone/>
              <a:defRPr sz="700"/>
            </a:lvl3pPr>
            <a:lvl4pPr marL="963930" indent="0">
              <a:buNone/>
              <a:defRPr sz="600"/>
            </a:lvl4pPr>
            <a:lvl5pPr marL="1285240" indent="0">
              <a:buNone/>
              <a:defRPr sz="600"/>
            </a:lvl5pPr>
            <a:lvl6pPr marL="1606550" indent="0">
              <a:buNone/>
              <a:defRPr sz="600"/>
            </a:lvl6pPr>
            <a:lvl7pPr marL="1927860" indent="0">
              <a:buNone/>
              <a:defRPr sz="600"/>
            </a:lvl7pPr>
            <a:lvl8pPr marL="2249805" indent="0">
              <a:buNone/>
              <a:defRPr sz="600"/>
            </a:lvl8pPr>
            <a:lvl9pPr marL="2571115" indent="0">
              <a:buNone/>
              <a:defRPr sz="6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lstStyle>
            <a:lvl1pPr>
              <a:defRPr/>
            </a:lvl1pPr>
          </a:lstStyle>
          <a:p>
            <a:fld id="{5F97290B-B69A-274A-8813-36AEE292324C}" type="slidenum">
              <a:rPr lang="en-US"/>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9"/>
            <a:ext cx="7772400" cy="1500187"/>
          </a:xfrm>
        </p:spPr>
        <p:txBody>
          <a:bodyPr anchor="b"/>
          <a:lstStyle>
            <a:lvl1pPr marL="0" indent="0">
              <a:buNone/>
              <a:defRPr sz="2000"/>
            </a:lvl1pPr>
            <a:lvl2pPr marL="457200" indent="0">
              <a:buNone/>
              <a:defRPr sz="1800"/>
            </a:lvl2pPr>
            <a:lvl3pPr marL="914400" indent="0">
              <a:buNone/>
              <a:defRPr sz="1600"/>
            </a:lvl3pPr>
            <a:lvl4pPr marL="1370965" indent="0">
              <a:buNone/>
              <a:defRPr sz="1400"/>
            </a:lvl4pPr>
            <a:lvl5pPr marL="1828165" indent="0">
              <a:buNone/>
              <a:defRPr sz="1400"/>
            </a:lvl5pPr>
            <a:lvl6pPr marL="2285365" indent="0">
              <a:buNone/>
              <a:defRPr sz="1400"/>
            </a:lvl6pPr>
            <a:lvl7pPr marL="2742565" indent="0">
              <a:buNone/>
              <a:defRPr sz="1400"/>
            </a:lvl7pPr>
            <a:lvl8pPr marL="3199130" indent="0">
              <a:buNone/>
              <a:defRPr sz="1400"/>
            </a:lvl8pPr>
            <a:lvl9pPr marL="3656330" indent="0">
              <a:buNone/>
              <a:defRPr sz="1400"/>
            </a:lvl9pPr>
          </a:lstStyle>
          <a:p>
            <a:pPr lvl="0"/>
            <a:r>
              <a:rPr lang="en-US"/>
              <a:t>Click to edit Master text styles</a:t>
            </a:r>
            <a:endParaRPr lang="en-US"/>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91352" y="87093"/>
            <a:ext cx="787621" cy="78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lvl1pPr>
              <a:defRPr/>
            </a:lvl1pPr>
          </a:lstStyle>
          <a:p>
            <a:fld id="{C9B5230A-9B56-B14A-BE89-5C017FEC335C}" type="slidenum">
              <a:rPr lang="en-US"/>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92975" y="178594"/>
            <a:ext cx="5411391" cy="57864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lvl1pPr>
              <a:defRPr/>
            </a:lvl1pPr>
          </a:lstStyle>
          <a:p>
            <a:fld id="{CCBFF9E5-D85C-5B4C-B719-BE7FB8E6B652}" type="slidenum">
              <a:rPr lang="en-US"/>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C267173-9DFF-4363-9414-E23F3C1DE0A1}" type="slidenum">
              <a:rPr lang="en-US" altLang="zh-CN"/>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99E93B-5FE9-466A-9BB4-B198D825D22B}" type="slidenum">
              <a:rPr lang="en-US" altLang="zh-CN"/>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4AA4902-AE78-4E75-8910-DD28268C6BAD}" type="slidenum">
              <a:rPr lang="en-US" altLang="zh-CN"/>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0A664DB-3A2A-4DD2-8B1B-312A0C79486E}" type="slidenum">
              <a:rPr lang="en-US" altLang="zh-CN"/>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660C833-44D7-466D-88E5-96595B6F38C3}" type="slidenum">
              <a:rPr lang="en-US" altLang="zh-CN"/>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4202898-662A-47C2-A4E2-3F59F89E659A}" type="slidenum">
              <a:rPr lang="en-US" altLang="zh-CN"/>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4C50BC2-2633-4727-9B09-66220697EDCC}" type="slidenum">
              <a:rPr lang="en-US" altLang="zh-CN"/>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08CDE49-AD8C-4D8D-9785-B4F907EE0443}"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5614" y="1047750"/>
            <a:ext cx="4038600" cy="508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6614" y="1047750"/>
            <a:ext cx="4040187" cy="508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91352" y="87093"/>
            <a:ext cx="787621" cy="78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2AF7F6D-2FB3-476B-9799-9279062EDDEF}" type="slidenum">
              <a:rPr lang="en-US" altLang="zh-CN"/>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B7239E4-836D-42DF-81E0-369F76BF2B4E}" type="slidenum">
              <a:rPr lang="en-US" altLang="zh-CN"/>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CAC51C4-049B-49FB-A9ED-851380A73CA2}" type="slidenum">
              <a:rPr lang="en-US" altLang="zh-CN"/>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392D37AC-993D-443A-9B6E-6B92C0C8D1D0}"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130" indent="0">
              <a:buNone/>
              <a:defRPr sz="2000"/>
            </a:lvl8pPr>
            <a:lvl9pPr marL="365633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2.png"/><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2" Type="http://schemas.openxmlformats.org/officeDocument/2006/relationships/theme" Target="../theme/theme2.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0.xml"/><Relationship Id="rId8" Type="http://schemas.openxmlformats.org/officeDocument/2006/relationships/slideLayout" Target="../slideLayouts/slideLayout39.xml"/><Relationship Id="rId7" Type="http://schemas.openxmlformats.org/officeDocument/2006/relationships/slideLayout" Target="../slideLayouts/slideLayout38.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3" Type="http://schemas.openxmlformats.org/officeDocument/2006/relationships/slideLayout" Target="../slideLayouts/slideLayout34.xml"/><Relationship Id="rId2" Type="http://schemas.openxmlformats.org/officeDocument/2006/relationships/slideLayout" Target="../slideLayouts/slideLayout33.xml"/><Relationship Id="rId13" Type="http://schemas.openxmlformats.org/officeDocument/2006/relationships/theme" Target="../theme/theme3.xml"/><Relationship Id="rId12" Type="http://schemas.openxmlformats.org/officeDocument/2006/relationships/slideLayout" Target="../slideLayouts/slideLayout43.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3"/>
          <p:cNvSpPr>
            <a:spLocks noGrp="1" noChangeArrowheads="1"/>
          </p:cNvSpPr>
          <p:nvPr>
            <p:ph type="title"/>
          </p:nvPr>
        </p:nvSpPr>
        <p:spPr bwMode="auto">
          <a:xfrm>
            <a:off x="444500" y="273051"/>
            <a:ext cx="8231188" cy="601663"/>
          </a:xfrm>
          <a:prstGeom prst="rect">
            <a:avLst/>
          </a:prstGeom>
          <a:noFill/>
          <a:ln w="9525">
            <a:noFill/>
            <a:miter lim="800000"/>
          </a:ln>
        </p:spPr>
        <p:txBody>
          <a:bodyPr vert="horz" wrap="square" lIns="91411" tIns="45706" rIns="91411" bIns="45706" numCol="1" anchor="b" anchorCtr="0" compatLnSpc="1"/>
          <a:lstStyle/>
          <a:p>
            <a:pPr lvl="0"/>
            <a:r>
              <a:rPr lang="en-US" dirty="0"/>
              <a:t>Click to edit Master title style</a:t>
            </a:r>
            <a:endParaRPr lang="en-US" dirty="0"/>
          </a:p>
        </p:txBody>
      </p:sp>
      <p:sp>
        <p:nvSpPr>
          <p:cNvPr id="1027" name="Rectangle 44"/>
          <p:cNvSpPr>
            <a:spLocks noGrp="1" noChangeArrowheads="1"/>
          </p:cNvSpPr>
          <p:nvPr>
            <p:ph type="body" idx="1"/>
          </p:nvPr>
        </p:nvSpPr>
        <p:spPr bwMode="auto">
          <a:xfrm>
            <a:off x="455619" y="1047750"/>
            <a:ext cx="8231187" cy="5080000"/>
          </a:xfrm>
          <a:prstGeom prst="rect">
            <a:avLst/>
          </a:prstGeom>
          <a:noFill/>
          <a:ln w="9525">
            <a:noFill/>
            <a:miter lim="800000"/>
          </a:ln>
        </p:spPr>
        <p:txBody>
          <a:bodyPr vert="horz" wrap="square" lIns="91411" tIns="45706" rIns="91411" bIns="45706"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1069" name="Line 45"/>
          <p:cNvSpPr>
            <a:spLocks noChangeShapeType="1"/>
          </p:cNvSpPr>
          <p:nvPr userDrawn="1"/>
        </p:nvSpPr>
        <p:spPr bwMode="auto">
          <a:xfrm>
            <a:off x="455619" y="6172200"/>
            <a:ext cx="8231187" cy="0"/>
          </a:xfrm>
          <a:prstGeom prst="line">
            <a:avLst/>
          </a:prstGeom>
          <a:noFill/>
          <a:ln w="25400">
            <a:solidFill>
              <a:schemeClr val="tx1"/>
            </a:solidFill>
            <a:round/>
          </a:ln>
          <a:effectLst/>
        </p:spPr>
        <p:txBody>
          <a:bodyPr wrap="none" lIns="91411" tIns="45706" rIns="91411" bIns="45706" anchor="ctr"/>
          <a:lstStyle/>
          <a:p>
            <a:pPr algn="ctr">
              <a:defRPr/>
            </a:pPr>
            <a:endParaRPr lang="en-US"/>
          </a:p>
        </p:txBody>
      </p:sp>
      <p:sp>
        <p:nvSpPr>
          <p:cNvPr id="1070" name="Line 46"/>
          <p:cNvSpPr>
            <a:spLocks noChangeShapeType="1"/>
          </p:cNvSpPr>
          <p:nvPr userDrawn="1"/>
        </p:nvSpPr>
        <p:spPr bwMode="auto">
          <a:xfrm>
            <a:off x="444500" y="950913"/>
            <a:ext cx="8231188" cy="0"/>
          </a:xfrm>
          <a:prstGeom prst="line">
            <a:avLst/>
          </a:prstGeom>
          <a:noFill/>
          <a:ln w="63500">
            <a:solidFill>
              <a:srgbClr val="808080"/>
            </a:solidFill>
            <a:round/>
          </a:ln>
          <a:effectLst/>
        </p:spPr>
        <p:txBody>
          <a:bodyPr wrap="none" lIns="91411" tIns="45706" rIns="91411" bIns="45706" anchor="ctr"/>
          <a:lstStyle/>
          <a:p>
            <a:pPr algn="ctr">
              <a:defRPr/>
            </a:pPr>
            <a:endParaRPr lang="en-US"/>
          </a:p>
        </p:txBody>
      </p:sp>
      <p:pic>
        <p:nvPicPr>
          <p:cNvPr id="6"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7891352" y="87093"/>
            <a:ext cx="787621" cy="78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lvl1pPr algn="l" rtl="0" eaLnBrk="0" fontAlgn="base" hangingPunct="0">
        <a:lnSpc>
          <a:spcPts val="4000"/>
        </a:lnSpc>
        <a:spcBef>
          <a:spcPct val="0"/>
        </a:spcBef>
        <a:spcAft>
          <a:spcPct val="0"/>
        </a:spcAft>
        <a:defRPr sz="3600" b="1">
          <a:solidFill>
            <a:srgbClr val="000090"/>
          </a:solidFill>
          <a:latin typeface="+mj-lt"/>
          <a:ea typeface="MS PGothic" panose="020B0600070205080204" charset="-128"/>
          <a:cs typeface="MS PGothic" panose="020B0600070205080204" charset="-128"/>
        </a:defRPr>
      </a:lvl1pPr>
      <a:lvl2pPr algn="l" rtl="0" eaLnBrk="0" fontAlgn="base" hangingPunct="0">
        <a:lnSpc>
          <a:spcPts val="4000"/>
        </a:lnSpc>
        <a:spcBef>
          <a:spcPct val="0"/>
        </a:spcBef>
        <a:spcAft>
          <a:spcPct val="0"/>
        </a:spcAft>
        <a:defRPr sz="3200" b="1">
          <a:solidFill>
            <a:srgbClr val="993333"/>
          </a:solidFill>
          <a:latin typeface="Arial" panose="020B0604020202020204" pitchFamily="34" charset="0"/>
          <a:ea typeface="MS PGothic" panose="020B0600070205080204" charset="-128"/>
          <a:cs typeface="MS PGothic" panose="020B0600070205080204" charset="-128"/>
        </a:defRPr>
      </a:lvl2pPr>
      <a:lvl3pPr algn="l" rtl="0" eaLnBrk="0" fontAlgn="base" hangingPunct="0">
        <a:lnSpc>
          <a:spcPts val="4000"/>
        </a:lnSpc>
        <a:spcBef>
          <a:spcPct val="0"/>
        </a:spcBef>
        <a:spcAft>
          <a:spcPct val="0"/>
        </a:spcAft>
        <a:defRPr sz="3200" b="1">
          <a:solidFill>
            <a:srgbClr val="993333"/>
          </a:solidFill>
          <a:latin typeface="Arial" panose="020B0604020202020204" pitchFamily="34" charset="0"/>
          <a:ea typeface="MS PGothic" panose="020B0600070205080204" charset="-128"/>
          <a:cs typeface="MS PGothic" panose="020B0600070205080204" charset="-128"/>
        </a:defRPr>
      </a:lvl3pPr>
      <a:lvl4pPr algn="l" rtl="0" eaLnBrk="0" fontAlgn="base" hangingPunct="0">
        <a:lnSpc>
          <a:spcPts val="4000"/>
        </a:lnSpc>
        <a:spcBef>
          <a:spcPct val="0"/>
        </a:spcBef>
        <a:spcAft>
          <a:spcPct val="0"/>
        </a:spcAft>
        <a:defRPr sz="3200" b="1">
          <a:solidFill>
            <a:srgbClr val="993333"/>
          </a:solidFill>
          <a:latin typeface="Arial" panose="020B0604020202020204" pitchFamily="34" charset="0"/>
          <a:ea typeface="MS PGothic" panose="020B0600070205080204" charset="-128"/>
          <a:cs typeface="MS PGothic" panose="020B0600070205080204" charset="-128"/>
        </a:defRPr>
      </a:lvl4pPr>
      <a:lvl5pPr algn="l" rtl="0" eaLnBrk="0" fontAlgn="base" hangingPunct="0">
        <a:lnSpc>
          <a:spcPts val="4000"/>
        </a:lnSpc>
        <a:spcBef>
          <a:spcPct val="0"/>
        </a:spcBef>
        <a:spcAft>
          <a:spcPct val="0"/>
        </a:spcAft>
        <a:defRPr sz="3200" b="1">
          <a:solidFill>
            <a:srgbClr val="993333"/>
          </a:solidFill>
          <a:latin typeface="Arial" panose="020B0604020202020204" pitchFamily="34" charset="0"/>
          <a:ea typeface="MS PGothic" panose="020B0600070205080204" charset="-128"/>
          <a:cs typeface="MS PGothic" panose="020B0600070205080204" charset="-128"/>
        </a:defRPr>
      </a:lvl5pPr>
      <a:lvl6pPr marL="457200" algn="l" rtl="0" eaLnBrk="0" fontAlgn="base" hangingPunct="0">
        <a:lnSpc>
          <a:spcPts val="4000"/>
        </a:lnSpc>
        <a:spcBef>
          <a:spcPct val="0"/>
        </a:spcBef>
        <a:spcAft>
          <a:spcPct val="0"/>
        </a:spcAft>
        <a:defRPr sz="3200" b="1">
          <a:solidFill>
            <a:srgbClr val="993333"/>
          </a:solidFill>
          <a:latin typeface="Arial" panose="020B0604020202020204" pitchFamily="34" charset="0"/>
        </a:defRPr>
      </a:lvl6pPr>
      <a:lvl7pPr marL="914400" algn="l" rtl="0" eaLnBrk="0" fontAlgn="base" hangingPunct="0">
        <a:lnSpc>
          <a:spcPts val="4000"/>
        </a:lnSpc>
        <a:spcBef>
          <a:spcPct val="0"/>
        </a:spcBef>
        <a:spcAft>
          <a:spcPct val="0"/>
        </a:spcAft>
        <a:defRPr sz="3200" b="1">
          <a:solidFill>
            <a:srgbClr val="993333"/>
          </a:solidFill>
          <a:latin typeface="Arial" panose="020B0604020202020204" pitchFamily="34" charset="0"/>
        </a:defRPr>
      </a:lvl7pPr>
      <a:lvl8pPr marL="1370965" algn="l" rtl="0" eaLnBrk="0" fontAlgn="base" hangingPunct="0">
        <a:lnSpc>
          <a:spcPts val="4000"/>
        </a:lnSpc>
        <a:spcBef>
          <a:spcPct val="0"/>
        </a:spcBef>
        <a:spcAft>
          <a:spcPct val="0"/>
        </a:spcAft>
        <a:defRPr sz="3200" b="1">
          <a:solidFill>
            <a:srgbClr val="993333"/>
          </a:solidFill>
          <a:latin typeface="Arial" panose="020B0604020202020204" pitchFamily="34" charset="0"/>
        </a:defRPr>
      </a:lvl8pPr>
      <a:lvl9pPr marL="1828165" algn="l" rtl="0" eaLnBrk="0" fontAlgn="base" hangingPunct="0">
        <a:lnSpc>
          <a:spcPts val="4000"/>
        </a:lnSpc>
        <a:spcBef>
          <a:spcPct val="0"/>
        </a:spcBef>
        <a:spcAft>
          <a:spcPct val="0"/>
        </a:spcAft>
        <a:defRPr sz="3200" b="1">
          <a:solidFill>
            <a:srgbClr val="993333"/>
          </a:solidFill>
          <a:latin typeface="Arial" panose="020B0604020202020204" pitchFamily="34" charset="0"/>
        </a:defRPr>
      </a:lvl9pPr>
    </p:titleStyle>
    <p:bodyStyle>
      <a:lvl1pPr marL="229870" indent="-229870" algn="l" rtl="0" eaLnBrk="0" fontAlgn="base" hangingPunct="0">
        <a:spcBef>
          <a:spcPct val="50000"/>
        </a:spcBef>
        <a:spcAft>
          <a:spcPct val="0"/>
        </a:spcAft>
        <a:buClr>
          <a:srgbClr val="000090"/>
        </a:buClr>
        <a:buChar char="•"/>
        <a:defRPr sz="2400">
          <a:solidFill>
            <a:schemeClr val="tx1"/>
          </a:solidFill>
          <a:latin typeface="+mj-lt"/>
          <a:ea typeface="MS PGothic" panose="020B0600070205080204" charset="-128"/>
          <a:cs typeface="MS PGothic" panose="020B0600070205080204" charset="-128"/>
        </a:defRPr>
      </a:lvl1pPr>
      <a:lvl2pPr marL="742950" indent="-285750" algn="l" rtl="0" eaLnBrk="0" fontAlgn="base" hangingPunct="0">
        <a:spcBef>
          <a:spcPct val="30000"/>
        </a:spcBef>
        <a:spcAft>
          <a:spcPct val="0"/>
        </a:spcAft>
        <a:buClr>
          <a:srgbClr val="000090"/>
        </a:buClr>
        <a:buSzPct val="80000"/>
        <a:buFont typeface="Wingdings" panose="05000000000000000000" pitchFamily="2" charset="2"/>
        <a:buChar char="§"/>
        <a:defRPr sz="2200">
          <a:solidFill>
            <a:schemeClr val="tx1"/>
          </a:solidFill>
          <a:latin typeface="+mj-lt"/>
          <a:ea typeface="MS PGothic" panose="020B0600070205080204" charset="-128"/>
        </a:defRPr>
      </a:lvl2pPr>
      <a:lvl3pPr marL="1142365" indent="-228600" algn="l" rtl="0" eaLnBrk="0" fontAlgn="base" hangingPunct="0">
        <a:spcBef>
          <a:spcPct val="20000"/>
        </a:spcBef>
        <a:spcAft>
          <a:spcPct val="0"/>
        </a:spcAft>
        <a:buClr>
          <a:srgbClr val="000090"/>
        </a:buClr>
        <a:buSzPct val="70000"/>
        <a:buFont typeface="Wingdings" panose="05000000000000000000" pitchFamily="2" charset="2"/>
        <a:buChar char="w"/>
        <a:defRPr sz="2000">
          <a:solidFill>
            <a:schemeClr val="tx1"/>
          </a:solidFill>
          <a:latin typeface="+mj-lt"/>
          <a:ea typeface="MS PGothic" panose="020B0600070205080204" charset="-128"/>
        </a:defRPr>
      </a:lvl3pPr>
      <a:lvl4pPr marL="1599565" indent="-228600" algn="l" rtl="0" eaLnBrk="0" fontAlgn="base" hangingPunct="0">
        <a:spcBef>
          <a:spcPct val="20000"/>
        </a:spcBef>
        <a:spcAft>
          <a:spcPct val="0"/>
        </a:spcAft>
        <a:defRPr sz="2300">
          <a:solidFill>
            <a:schemeClr val="tx1"/>
          </a:solidFill>
          <a:latin typeface="+mn-lt"/>
          <a:ea typeface="MS PGothic" panose="020B0600070205080204" charset="-128"/>
        </a:defRPr>
      </a:lvl4pPr>
      <a:lvl5pPr marL="2056765" indent="-228600" algn="l" rtl="0" eaLnBrk="0" fontAlgn="base" hangingPunct="0">
        <a:spcBef>
          <a:spcPct val="20000"/>
        </a:spcBef>
        <a:spcAft>
          <a:spcPct val="0"/>
        </a:spcAft>
        <a:buChar char="»"/>
        <a:defRPr sz="2300">
          <a:solidFill>
            <a:schemeClr val="tx1"/>
          </a:solidFill>
          <a:latin typeface="+mn-lt"/>
          <a:ea typeface="MS PGothic" panose="020B0600070205080204" charset="-128"/>
        </a:defRPr>
      </a:lvl5pPr>
      <a:lvl6pPr marL="2513965" indent="-228600" algn="l" rtl="0" eaLnBrk="0" fontAlgn="base" hangingPunct="0">
        <a:spcBef>
          <a:spcPct val="20000"/>
        </a:spcBef>
        <a:spcAft>
          <a:spcPct val="0"/>
        </a:spcAft>
        <a:buChar char="»"/>
        <a:defRPr sz="2300">
          <a:solidFill>
            <a:schemeClr val="tx1"/>
          </a:solidFill>
          <a:latin typeface="+mn-lt"/>
        </a:defRPr>
      </a:lvl6pPr>
      <a:lvl7pPr marL="2971165" indent="-228600" algn="l" rtl="0" eaLnBrk="0" fontAlgn="base" hangingPunct="0">
        <a:spcBef>
          <a:spcPct val="20000"/>
        </a:spcBef>
        <a:spcAft>
          <a:spcPct val="0"/>
        </a:spcAft>
        <a:buChar char="»"/>
        <a:defRPr sz="2300">
          <a:solidFill>
            <a:schemeClr val="tx1"/>
          </a:solidFill>
          <a:latin typeface="+mn-lt"/>
        </a:defRPr>
      </a:lvl7pPr>
      <a:lvl8pPr marL="3427730" indent="-228600" algn="l" rtl="0" eaLnBrk="0" fontAlgn="base" hangingPunct="0">
        <a:spcBef>
          <a:spcPct val="20000"/>
        </a:spcBef>
        <a:spcAft>
          <a:spcPct val="0"/>
        </a:spcAft>
        <a:buChar char="»"/>
        <a:defRPr sz="2300">
          <a:solidFill>
            <a:schemeClr val="tx1"/>
          </a:solidFill>
          <a:latin typeface="+mn-lt"/>
        </a:defRPr>
      </a:lvl8pPr>
      <a:lvl9pPr marL="3884930" indent="-228600" algn="l" rtl="0" eaLnBrk="0" fontAlgn="base" hangingPunct="0">
        <a:spcBef>
          <a:spcPct val="20000"/>
        </a:spcBef>
        <a:spcAft>
          <a:spcPct val="0"/>
        </a:spcAft>
        <a:buChar char="»"/>
        <a:defRPr sz="2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892975" y="178594"/>
            <a:ext cx="7358063" cy="171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35705" tIns="35705" rIns="35705" bIns="35705" numCol="1" anchor="ctr" anchorCtr="0" compatLnSpc="1"/>
          <a:lstStyle/>
          <a:p>
            <a:pPr lvl="0"/>
            <a:r>
              <a:rPr lang="en-US">
                <a:sym typeface="Gill Sans" charset="0"/>
              </a:rPr>
              <a:t>Click to edit Master title style</a:t>
            </a:r>
            <a:endParaRPr lang="en-US">
              <a:sym typeface="Gill Sans" charset="0"/>
            </a:endParaRPr>
          </a:p>
        </p:txBody>
      </p:sp>
      <p:sp>
        <p:nvSpPr>
          <p:cNvPr id="4098" name="Rectangle 2"/>
          <p:cNvSpPr>
            <a:spLocks noGrp="1" noChangeArrowheads="1"/>
          </p:cNvSpPr>
          <p:nvPr>
            <p:ph type="body" idx="1"/>
          </p:nvPr>
        </p:nvSpPr>
        <p:spPr bwMode="auto">
          <a:xfrm>
            <a:off x="892975" y="1946678"/>
            <a:ext cx="7358063" cy="4018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35705" tIns="35705" rIns="35705" bIns="35705" numCol="1" anchor="t" anchorCtr="0" compatLnSpc="1"/>
          <a:lstStyle/>
          <a:p>
            <a:pPr lvl="0"/>
            <a:r>
              <a:rPr lang="en-US">
                <a:sym typeface="Gill Sans" charset="0"/>
              </a:rPr>
              <a:t>Click to edit Master text styles</a:t>
            </a:r>
            <a:endParaRPr lang="en-US">
              <a:sym typeface="Gill Sans" charset="0"/>
            </a:endParaRPr>
          </a:p>
          <a:p>
            <a:pPr lvl="1"/>
            <a:r>
              <a:rPr lang="en-US">
                <a:sym typeface="Gill Sans" charset="0"/>
              </a:rPr>
              <a:t>Second level</a:t>
            </a:r>
            <a:endParaRPr lang="en-US">
              <a:sym typeface="Gill Sans" charset="0"/>
            </a:endParaRPr>
          </a:p>
          <a:p>
            <a:pPr lvl="2"/>
            <a:r>
              <a:rPr lang="en-US">
                <a:sym typeface="Gill Sans" charset="0"/>
              </a:rPr>
              <a:t>Third level</a:t>
            </a:r>
            <a:endParaRPr lang="en-US">
              <a:sym typeface="Gill Sans" charset="0"/>
            </a:endParaRPr>
          </a:p>
          <a:p>
            <a:pPr lvl="3"/>
            <a:r>
              <a:rPr lang="en-US">
                <a:sym typeface="Gill Sans" charset="0"/>
              </a:rPr>
              <a:t>Fourth level</a:t>
            </a:r>
            <a:endParaRPr lang="en-US">
              <a:sym typeface="Gill Sans" charset="0"/>
            </a:endParaRPr>
          </a:p>
          <a:p>
            <a:pPr lvl="4"/>
            <a:r>
              <a:rPr lang="en-US">
                <a:sym typeface="Gill Sans" charset="0"/>
              </a:rPr>
              <a:t>Fifth level</a:t>
            </a:r>
            <a:endParaRPr lang="en-US">
              <a:sym typeface="Gill Sans" charset="0"/>
            </a:endParaRPr>
          </a:p>
        </p:txBody>
      </p:sp>
      <p:sp>
        <p:nvSpPr>
          <p:cNvPr id="4099" name="Text Box 3"/>
          <p:cNvSpPr txBox="1">
            <a:spLocks noGrp="1" noChangeArrowheads="1"/>
          </p:cNvSpPr>
          <p:nvPr>
            <p:ph type="sldNum" sz="quarter" idx="4"/>
          </p:nvPr>
        </p:nvSpPr>
        <p:spPr bwMode="auto">
          <a:xfrm>
            <a:off x="8733234" y="6563320"/>
            <a:ext cx="241102" cy="258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0" tIns="32135" rIns="64270" bIns="32135" numCol="1" anchor="t" anchorCtr="0" compatLnSpc="1"/>
          <a:lstStyle>
            <a:lvl1pPr algn="ctr">
              <a:defRPr sz="1300">
                <a:solidFill>
                  <a:srgbClr val="FFFFFF"/>
                </a:solidFill>
                <a:latin typeface="+mn-lt"/>
                <a:ea typeface="MS PGothic" panose="020B0600070205080204" charset="-128"/>
                <a:cs typeface="Gill Sans" charset="0"/>
              </a:defRPr>
            </a:lvl1pPr>
            <a:lvl2pPr algn="l">
              <a:defRPr sz="800">
                <a:solidFill>
                  <a:schemeClr val="tx1"/>
                </a:solidFill>
                <a:latin typeface="+mn-lt"/>
                <a:ea typeface="MS PGothic" panose="020B0600070205080204" charset="-128"/>
              </a:defRPr>
            </a:lvl2pPr>
            <a:lvl3pPr algn="l">
              <a:defRPr sz="800">
                <a:solidFill>
                  <a:schemeClr val="tx1"/>
                </a:solidFill>
                <a:latin typeface="+mn-lt"/>
                <a:ea typeface="MS PGothic" panose="020B0600070205080204" charset="-128"/>
              </a:defRPr>
            </a:lvl3pPr>
            <a:lvl4pPr algn="l">
              <a:defRPr sz="800">
                <a:solidFill>
                  <a:schemeClr val="tx1"/>
                </a:solidFill>
                <a:latin typeface="+mn-lt"/>
                <a:ea typeface="MS PGothic" panose="020B0600070205080204" charset="-128"/>
              </a:defRPr>
            </a:lvl4pPr>
            <a:lvl5pPr algn="l">
              <a:defRPr sz="800">
                <a:solidFill>
                  <a:schemeClr val="tx1"/>
                </a:solidFill>
                <a:latin typeface="+mn-lt"/>
                <a:ea typeface="MS PGothic" panose="020B0600070205080204" charset="-128"/>
              </a:defRPr>
            </a:lvl5pPr>
            <a:lvl6pPr fontAlgn="base">
              <a:spcBef>
                <a:spcPct val="0"/>
              </a:spcBef>
              <a:spcAft>
                <a:spcPct val="0"/>
              </a:spcAft>
              <a:defRPr sz="800">
                <a:solidFill>
                  <a:schemeClr val="tx1"/>
                </a:solidFill>
                <a:latin typeface="+mn-lt"/>
                <a:ea typeface="MS PGothic" panose="020B0600070205080204" charset="-128"/>
              </a:defRPr>
            </a:lvl6pPr>
            <a:lvl7pPr fontAlgn="base">
              <a:spcBef>
                <a:spcPct val="0"/>
              </a:spcBef>
              <a:spcAft>
                <a:spcPct val="0"/>
              </a:spcAft>
              <a:defRPr sz="800">
                <a:solidFill>
                  <a:schemeClr val="tx1"/>
                </a:solidFill>
                <a:latin typeface="+mn-lt"/>
                <a:ea typeface="MS PGothic" panose="020B0600070205080204" charset="-128"/>
              </a:defRPr>
            </a:lvl7pPr>
            <a:lvl8pPr fontAlgn="base">
              <a:spcBef>
                <a:spcPct val="0"/>
              </a:spcBef>
              <a:spcAft>
                <a:spcPct val="0"/>
              </a:spcAft>
              <a:defRPr sz="800">
                <a:solidFill>
                  <a:schemeClr val="tx1"/>
                </a:solidFill>
                <a:latin typeface="+mn-lt"/>
                <a:ea typeface="MS PGothic" panose="020B0600070205080204" charset="-128"/>
              </a:defRPr>
            </a:lvl8pPr>
            <a:lvl9pPr fontAlgn="base">
              <a:spcBef>
                <a:spcPct val="0"/>
              </a:spcBef>
              <a:spcAft>
                <a:spcPct val="0"/>
              </a:spcAft>
              <a:defRPr sz="800">
                <a:solidFill>
                  <a:schemeClr val="tx1"/>
                </a:solidFill>
                <a:latin typeface="+mn-lt"/>
                <a:ea typeface="MS PGothic" panose="020B0600070205080204" charset="-128"/>
              </a:defRPr>
            </a:lvl9pPr>
          </a:lstStyle>
          <a:p>
            <a:fld id="{5DD888BF-8401-164A-BBC2-D938A7B430E9}" type="slidenum">
              <a:rPr lang="en-US" smtClean="0">
                <a:sym typeface="Gill Sans" charset="0"/>
              </a:rPr>
            </a:fld>
            <a:endParaRPr lang="en-US">
              <a:sym typeface="Gill Sans" charset="0"/>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hf sldNum="0" hdr="0" ftr="0" dt="0"/>
  <p:txStyles>
    <p:titleStyle>
      <a:lvl1pPr algn="ctr" rtl="0" fontAlgn="base">
        <a:spcBef>
          <a:spcPct val="0"/>
        </a:spcBef>
        <a:spcAft>
          <a:spcPct val="0"/>
        </a:spcAft>
        <a:defRPr sz="5900">
          <a:solidFill>
            <a:schemeClr val="tx1"/>
          </a:solidFill>
          <a:latin typeface="+mj-lt"/>
          <a:ea typeface="+mj-ea"/>
          <a:cs typeface="+mj-cs"/>
          <a:sym typeface="Gill Sans" charset="0"/>
        </a:defRPr>
      </a:lvl1pPr>
      <a:lvl2pPr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321310"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642620"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963930"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1285240"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53467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1pPr>
      <a:lvl2pPr marL="84709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51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3pPr>
      <a:lvl4pPr marL="147193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35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5pPr>
      <a:lvl6pPr marL="210566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6pPr>
      <a:lvl7pPr marL="242697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7pPr>
      <a:lvl8pPr marL="274828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8pPr>
      <a:lvl9pPr marL="306959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310" rtl="0" eaLnBrk="1" latinLnBrk="0" hangingPunct="1">
        <a:defRPr sz="1300" kern="1200">
          <a:solidFill>
            <a:schemeClr val="tx1"/>
          </a:solidFill>
          <a:latin typeface="+mn-lt"/>
          <a:ea typeface="+mn-ea"/>
          <a:cs typeface="+mn-cs"/>
        </a:defRPr>
      </a:lvl1pPr>
      <a:lvl2pPr marL="321310" algn="l" defTabSz="321310" rtl="0" eaLnBrk="1" latinLnBrk="0" hangingPunct="1">
        <a:defRPr sz="1300" kern="1200">
          <a:solidFill>
            <a:schemeClr val="tx1"/>
          </a:solidFill>
          <a:latin typeface="+mn-lt"/>
          <a:ea typeface="+mn-ea"/>
          <a:cs typeface="+mn-cs"/>
        </a:defRPr>
      </a:lvl2pPr>
      <a:lvl3pPr marL="642620" algn="l" defTabSz="321310" rtl="0" eaLnBrk="1" latinLnBrk="0" hangingPunct="1">
        <a:defRPr sz="1300" kern="1200">
          <a:solidFill>
            <a:schemeClr val="tx1"/>
          </a:solidFill>
          <a:latin typeface="+mn-lt"/>
          <a:ea typeface="+mn-ea"/>
          <a:cs typeface="+mn-cs"/>
        </a:defRPr>
      </a:lvl3pPr>
      <a:lvl4pPr marL="963930" algn="l" defTabSz="321310" rtl="0" eaLnBrk="1" latinLnBrk="0" hangingPunct="1">
        <a:defRPr sz="1300" kern="1200">
          <a:solidFill>
            <a:schemeClr val="tx1"/>
          </a:solidFill>
          <a:latin typeface="+mn-lt"/>
          <a:ea typeface="+mn-ea"/>
          <a:cs typeface="+mn-cs"/>
        </a:defRPr>
      </a:lvl4pPr>
      <a:lvl5pPr marL="1285240" algn="l" defTabSz="321310" rtl="0" eaLnBrk="1" latinLnBrk="0" hangingPunct="1">
        <a:defRPr sz="1300" kern="1200">
          <a:solidFill>
            <a:schemeClr val="tx1"/>
          </a:solidFill>
          <a:latin typeface="+mn-lt"/>
          <a:ea typeface="+mn-ea"/>
          <a:cs typeface="+mn-cs"/>
        </a:defRPr>
      </a:lvl5pPr>
      <a:lvl6pPr marL="1606550" algn="l" defTabSz="321310" rtl="0" eaLnBrk="1" latinLnBrk="0" hangingPunct="1">
        <a:defRPr sz="1300" kern="1200">
          <a:solidFill>
            <a:schemeClr val="tx1"/>
          </a:solidFill>
          <a:latin typeface="+mn-lt"/>
          <a:ea typeface="+mn-ea"/>
          <a:cs typeface="+mn-cs"/>
        </a:defRPr>
      </a:lvl6pPr>
      <a:lvl7pPr marL="1927860" algn="l" defTabSz="321310" rtl="0" eaLnBrk="1" latinLnBrk="0" hangingPunct="1">
        <a:defRPr sz="1300" kern="1200">
          <a:solidFill>
            <a:schemeClr val="tx1"/>
          </a:solidFill>
          <a:latin typeface="+mn-lt"/>
          <a:ea typeface="+mn-ea"/>
          <a:cs typeface="+mn-cs"/>
        </a:defRPr>
      </a:lvl7pPr>
      <a:lvl8pPr marL="2249805" algn="l" defTabSz="321310" rtl="0" eaLnBrk="1" latinLnBrk="0" hangingPunct="1">
        <a:defRPr sz="1300" kern="1200">
          <a:solidFill>
            <a:schemeClr val="tx1"/>
          </a:solidFill>
          <a:latin typeface="+mn-lt"/>
          <a:ea typeface="+mn-ea"/>
          <a:cs typeface="+mn-cs"/>
        </a:defRPr>
      </a:lvl8pPr>
      <a:lvl9pPr marL="2571115" algn="l" defTabSz="321310"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buFontTx/>
              <a:buNone/>
              <a:defRPr sz="1400">
                <a:ea typeface="+mn-ea"/>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lnSpc>
                <a:spcPct val="100000"/>
              </a:lnSpc>
              <a:spcBef>
                <a:spcPct val="0"/>
              </a:spcBef>
              <a:buFontTx/>
              <a:buNone/>
              <a:defRPr sz="1400">
                <a:ea typeface="+mn-ea"/>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FontTx/>
              <a:buNone/>
              <a:defRPr sz="1400">
                <a:ea typeface="+mn-ea"/>
              </a:defRPr>
            </a:lvl1pPr>
          </a:lstStyle>
          <a:p>
            <a:fld id="{9AA87E6B-8D33-410A-9805-2559EC62D062}"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2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170.xml"/><Relationship Id="rId3" Type="http://schemas.openxmlformats.org/officeDocument/2006/relationships/slide" Target="slide144.xml"/><Relationship Id="rId2" Type="http://schemas.openxmlformats.org/officeDocument/2006/relationships/slide" Target="slide141.xml"/><Relationship Id="rId1" Type="http://schemas.openxmlformats.org/officeDocument/2006/relationships/slide" Target="slide13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image" Target="../media/image37.emf"/><Relationship Id="rId2" Type="http://schemas.openxmlformats.org/officeDocument/2006/relationships/oleObject" Target="../embeddings/oleObject7.bin"/><Relationship Id="rId1" Type="http://schemas.openxmlformats.org/officeDocument/2006/relationships/slide" Target="slide20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7.xml"/><Relationship Id="rId3" Type="http://schemas.openxmlformats.org/officeDocument/2006/relationships/image" Target="../media/image38.emf"/><Relationship Id="rId2" Type="http://schemas.openxmlformats.org/officeDocument/2006/relationships/oleObject" Target="../embeddings/oleObject8.bin"/><Relationship Id="rId1" Type="http://schemas.openxmlformats.org/officeDocument/2006/relationships/slide" Target="slide20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slide" Target="slide34.xml"/><Relationship Id="rId2" Type="http://schemas.openxmlformats.org/officeDocument/2006/relationships/slide" Target="slide36.xml"/><Relationship Id="rId1" Type="http://schemas.openxmlformats.org/officeDocument/2006/relationships/slide" Target="slide25.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205.xml"/><Relationship Id="rId3" Type="http://schemas.openxmlformats.org/officeDocument/2006/relationships/slide" Target="slide197.xml"/><Relationship Id="rId2" Type="http://schemas.openxmlformats.org/officeDocument/2006/relationships/slide" Target="slide188.xml"/><Relationship Id="rId1" Type="http://schemas.openxmlformats.org/officeDocument/2006/relationships/slide" Target="slide18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oleObject" Target="../embeddings/oleObject3.bin"/><Relationship Id="rId2" Type="http://schemas.openxmlformats.org/officeDocument/2006/relationships/image" Target="../media/image6.wmf"/><Relationship Id="rId1" Type="http://schemas.openxmlformats.org/officeDocument/2006/relationships/oleObject" Target="../embeddings/oleObject2.bin"/></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0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40.emf"/><Relationship Id="rId3" Type="http://schemas.openxmlformats.org/officeDocument/2006/relationships/oleObject" Target="../embeddings/oleObject10.bin"/><Relationship Id="rId2" Type="http://schemas.openxmlformats.org/officeDocument/2006/relationships/image" Target="../media/image39.emf"/><Relationship Id="rId1" Type="http://schemas.openxmlformats.org/officeDocument/2006/relationships/oleObject" Target="../embeddings/oleObject9.bin"/></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137.xml"/><Relationship Id="rId3" Type="http://schemas.openxmlformats.org/officeDocument/2006/relationships/slide" Target="slide131.xml"/><Relationship Id="rId2" Type="http://schemas.openxmlformats.org/officeDocument/2006/relationships/slide" Target="slide128.xml"/><Relationship Id="rId1" Type="http://schemas.openxmlformats.org/officeDocument/2006/relationships/slide" Target="slide8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7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178.xml"/><Relationship Id="rId1" Type="http://schemas.openxmlformats.org/officeDocument/2006/relationships/slide" Target="slide43.xml"/></Relationships>
</file>

<file path=ppt/slides/_rels/slide80.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oleObject" Target="../embeddings/oleObject6.bin"/></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8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6479" y="127445"/>
            <a:ext cx="7772400" cy="1752870"/>
          </a:xfrm>
        </p:spPr>
        <p:txBody>
          <a:bodyPr/>
          <a:lstStyle/>
          <a:p>
            <a:r>
              <a:rPr lang="zh-CN" altLang="en-US" sz="4000" dirty="0">
                <a:latin typeface="黑体" panose="02010609060101010101" pitchFamily="2" charset="-122"/>
                <a:ea typeface="黑体" panose="02010609060101010101" pitchFamily="2" charset="-122"/>
              </a:rPr>
              <a:t>第九章  查找</a:t>
            </a:r>
            <a:endParaRPr lang="zh-CN" altLang="en-US" sz="4000" dirty="0">
              <a:latin typeface="黑体" panose="02010609060101010101" pitchFamily="2" charset="-122"/>
              <a:ea typeface="黑体" panose="02010609060101010101" pitchFamily="2" charset="-122"/>
            </a:endParaRPr>
          </a:p>
        </p:txBody>
      </p:sp>
      <p:sp>
        <p:nvSpPr>
          <p:cNvPr id="3" name="副标题 2"/>
          <p:cNvSpPr>
            <a:spLocks noGrp="1"/>
          </p:cNvSpPr>
          <p:nvPr>
            <p:ph type="subTitle" idx="1"/>
          </p:nvPr>
        </p:nvSpPr>
        <p:spPr>
          <a:xfrm>
            <a:off x="564018" y="2580828"/>
            <a:ext cx="8092867" cy="3478138"/>
          </a:xfrm>
        </p:spPr>
        <p:txBody>
          <a:bodyPr/>
          <a:lstStyle/>
          <a:p>
            <a:pPr marL="342900" indent="-342900" algn="l">
              <a:lnSpc>
                <a:spcPts val="3000"/>
              </a:lnSpc>
              <a:buFont typeface="Arial" panose="020B0604020202020204" pitchFamily="34" charset="0"/>
              <a:buChar char="•"/>
            </a:pPr>
            <a:r>
              <a:rPr lang="zh-CN" altLang="en-US" dirty="0">
                <a:latin typeface="黑体" panose="02010609060101010101" pitchFamily="2" charset="-122"/>
                <a:ea typeface="黑体" panose="02010609060101010101" pitchFamily="2" charset="-122"/>
              </a:rPr>
              <a:t>内容：</a:t>
            </a:r>
            <a:r>
              <a:rPr lang="zh-CN" altLang="en-US" dirty="0">
                <a:latin typeface="华文仿宋" panose="02010600040101010101" pitchFamily="2" charset="-122"/>
                <a:ea typeface="华文仿宋" panose="02010600040101010101" pitchFamily="2" charset="-122"/>
              </a:rPr>
              <a:t>静态查找表</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顺序表</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有序表</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索引顺序表</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 动态查找表</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二叉排序树</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平衡二叉树</a:t>
            </a:r>
            <a:r>
              <a:rPr lang="en-US" altLang="zh-CN" dirty="0">
                <a:latin typeface="华文仿宋" panose="02010600040101010101" pitchFamily="2" charset="-122"/>
                <a:ea typeface="华文仿宋" panose="02010600040101010101" pitchFamily="2" charset="-122"/>
              </a:rPr>
              <a:t>,B-</a:t>
            </a:r>
            <a:r>
              <a:rPr lang="zh-CN" altLang="en-US" dirty="0">
                <a:latin typeface="华文仿宋" panose="02010600040101010101" pitchFamily="2" charset="-122"/>
                <a:ea typeface="华文仿宋" panose="02010600040101010101" pitchFamily="2" charset="-122"/>
              </a:rPr>
              <a:t>树</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的建立和查找；哈希表的建立，查找及分析 </a:t>
            </a:r>
            <a:endParaRPr lang="en-US" altLang="zh-CN" dirty="0">
              <a:latin typeface="华文仿宋" panose="02010600040101010101" pitchFamily="2" charset="-122"/>
              <a:ea typeface="华文仿宋" panose="02010600040101010101" pitchFamily="2" charset="-122"/>
            </a:endParaRPr>
          </a:p>
          <a:p>
            <a:pPr marL="342900" indent="-342900" algn="l">
              <a:lnSpc>
                <a:spcPts val="3000"/>
              </a:lnSpc>
              <a:buFont typeface="Arial" panose="020B0604020202020204" pitchFamily="34" charset="0"/>
              <a:buChar char="•"/>
            </a:pPr>
            <a:r>
              <a:rPr lang="zh-CN" altLang="en-US" dirty="0">
                <a:latin typeface="黑体" panose="02010609060101010101" pitchFamily="2" charset="-122"/>
                <a:ea typeface="黑体" panose="02010609060101010101" pitchFamily="2" charset="-122"/>
              </a:rPr>
              <a:t>重点：</a:t>
            </a:r>
            <a:r>
              <a:rPr lang="zh-CN" altLang="en-US" dirty="0">
                <a:latin typeface="华文仿宋" panose="02010600040101010101" pitchFamily="2" charset="-122"/>
                <a:ea typeface="华文仿宋" panose="02010600040101010101" pitchFamily="2" charset="-122"/>
              </a:rPr>
              <a:t>顺序查找，折半查找和索引查找的方法；二叉排序树的构造方法；二叉平衡树的旋转平衡方法；</a:t>
            </a:r>
            <a:r>
              <a:rPr lang="en-US" altLang="zh-CN" dirty="0">
                <a:latin typeface="华文仿宋" panose="02010600040101010101" pitchFamily="2" charset="-122"/>
                <a:ea typeface="华文仿宋" panose="02010600040101010101" pitchFamily="2" charset="-122"/>
              </a:rPr>
              <a:t>B-</a:t>
            </a:r>
            <a:r>
              <a:rPr lang="zh-CN" altLang="en-US" dirty="0">
                <a:latin typeface="华文仿宋" panose="02010600040101010101" pitchFamily="2" charset="-122"/>
                <a:ea typeface="华文仿宋" panose="02010600040101010101" pitchFamily="2" charset="-122"/>
              </a:rPr>
              <a:t>树的建立过程；哈希表的构造方法；计算各种查找方法在等概率情况下查找成功时和失败时的平均查找长度</a:t>
            </a:r>
            <a:endParaRPr lang="zh-CN" altLang="en-US" dirty="0">
              <a:latin typeface="华文仿宋" panose="02010600040101010101" pitchFamily="2" charset="-122"/>
              <a:ea typeface="华文仿宋" panose="02010600040101010101" pitchFamily="2" charset="-122"/>
            </a:endParaRPr>
          </a:p>
          <a:p>
            <a:pPr marL="342900" indent="-342900" algn="l">
              <a:lnSpc>
                <a:spcPts val="3000"/>
              </a:lnSpc>
              <a:buFont typeface="Arial" panose="020B0604020202020204" pitchFamily="34" charset="0"/>
              <a:buChar char="•"/>
            </a:pPr>
            <a:r>
              <a:rPr lang="zh-CN" altLang="en-US" dirty="0">
                <a:latin typeface="黑体" panose="02010609060101010101" pitchFamily="2" charset="-122"/>
                <a:ea typeface="黑体" panose="02010609060101010101" pitchFamily="2" charset="-122"/>
              </a:rPr>
              <a:t>难点：</a:t>
            </a:r>
            <a:r>
              <a:rPr lang="zh-CN" altLang="en-US" dirty="0">
                <a:latin typeface="华文仿宋" panose="02010600040101010101" pitchFamily="2" charset="-122"/>
                <a:ea typeface="华文仿宋" panose="02010600040101010101" pitchFamily="2" charset="-122"/>
              </a:rPr>
              <a:t>二叉平衡树的旋转平衡方法 </a:t>
            </a:r>
            <a:endParaRPr lang="zh-CN" altLang="en-US" dirty="0">
              <a:latin typeface="华文仿宋" panose="02010600040101010101" pitchFamily="2" charset="-122"/>
              <a:ea typeface="华文仿宋" panose="02010600040101010101" pitchFamily="2" charset="-122"/>
            </a:endParaRPr>
          </a:p>
          <a:p>
            <a:pPr marL="342900" indent="-342900" algn="l">
              <a:lnSpc>
                <a:spcPts val="3000"/>
              </a:lnSpc>
              <a:buFont typeface="Arial" panose="020B0604020202020204" pitchFamily="34" charset="0"/>
              <a:buChar char="•"/>
            </a:pPr>
            <a:endParaRPr lang="zh-CN" altLang="en-US" dirty="0">
              <a:latin typeface="华文仿宋" panose="02010600040101010101" pitchFamily="2" charset="-122"/>
              <a:ea typeface="华文仿宋" panose="02010600040101010101" pitchFamily="2" charset="-122"/>
            </a:endParaRPr>
          </a:p>
          <a:p>
            <a:pPr marL="342900" indent="-342900" algn="l">
              <a:lnSpc>
                <a:spcPts val="3000"/>
              </a:lnSpc>
              <a:buFont typeface="Arial" panose="020B0604020202020204" pitchFamily="34" charset="0"/>
              <a:buChar char="•"/>
            </a:pPr>
            <a:endParaRPr lang="zh-CN" altLang="en-US" dirty="0">
              <a:latin typeface="华文仿宋" panose="02010600040101010101" pitchFamily="2" charset="-122"/>
              <a:ea typeface="华文仿宋" panose="02010600040101010101" pitchFamily="2" charset="-122"/>
            </a:endParaRPr>
          </a:p>
          <a:p>
            <a:pPr marL="342900" indent="-342900" algn="l">
              <a:lnSpc>
                <a:spcPts val="3000"/>
              </a:lnSpc>
              <a:buFont typeface="Arial" panose="020B0604020202020204" pitchFamily="34" charset="0"/>
              <a:buChar char="•"/>
            </a:pPr>
            <a:endParaRPr lang="zh-CN" altLang="en-US" dirty="0">
              <a:latin typeface="华文仿宋" panose="02010600040101010101" pitchFamily="2" charset="-122"/>
              <a:ea typeface="华文仿宋" panose="02010600040101010101" pitchFamily="2" charset="-122"/>
            </a:endParaRPr>
          </a:p>
          <a:p>
            <a:pPr marL="342900" indent="-342900" algn="l">
              <a:buFont typeface="Arial" panose="020B0604020202020204" pitchFamily="34" charset="0"/>
              <a:buChar char="•"/>
            </a:pPr>
            <a:endParaRPr lang="zh-CN" altLang="en-US" dirty="0">
              <a:latin typeface="华文仿宋" panose="02010600040101010101" pitchFamily="2" charset="-122"/>
              <a:ea typeface="华文仿宋" panose="02010600040101010101" pitchFamily="2" charset="-122"/>
            </a:endParaRPr>
          </a:p>
          <a:p>
            <a:pPr marL="342900" indent="-342900" algn="l">
              <a:buFont typeface="Arial" panose="020B0604020202020204" pitchFamily="34" charset="0"/>
              <a:buChar char="•"/>
            </a:pP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668821" y="1123977"/>
            <a:ext cx="720546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990600" lvl="1" indent="-723900" algn="l" eaLnBrk="1" hangingPunct="1">
              <a:lnSpc>
                <a:spcPct val="140000"/>
              </a:lnSpc>
              <a:buFont typeface="Arial" panose="020B0604020202020204" pitchFamily="34" charset="0"/>
              <a:buChar char="•"/>
            </a:pPr>
            <a:r>
              <a:rPr lang="en-US" altLang="zh-CN" sz="3600" b="1" dirty="0">
                <a:solidFill>
                  <a:srgbClr val="C00000"/>
                </a:solidFill>
                <a:ea typeface="华文仿宋" panose="02010600040101010101" pitchFamily="2" charset="-122"/>
              </a:rPr>
              <a:t>Create(&amp;ST, n);</a:t>
            </a:r>
            <a:endParaRPr lang="en-US" altLang="zh-CN" sz="3600" b="1" dirty="0">
              <a:solidFill>
                <a:srgbClr val="C00000"/>
              </a:solidFill>
              <a:ea typeface="华文仿宋" panose="02010600040101010101" pitchFamily="2" charset="-122"/>
            </a:endParaRPr>
          </a:p>
          <a:p>
            <a:pPr marL="1257300" lvl="3" indent="-533400" algn="l"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操作结果：</a:t>
            </a:r>
            <a:r>
              <a:rPr lang="zh-CN" altLang="en-US" sz="3200" b="1" dirty="0">
                <a:solidFill>
                  <a:srgbClr val="000000"/>
                </a:solidFill>
                <a:latin typeface="华文仿宋" panose="02010600040101010101" pitchFamily="2" charset="-122"/>
                <a:ea typeface="华文仿宋" panose="02010600040101010101" pitchFamily="2" charset="-122"/>
              </a:rPr>
              <a:t>构造一个含</a:t>
            </a:r>
            <a:r>
              <a:rPr lang="en-US" altLang="zh-CN" sz="3200" b="1" dirty="0">
                <a:solidFill>
                  <a:srgbClr val="000000"/>
                </a:solidFill>
                <a:latin typeface="华文仿宋" panose="02010600040101010101" pitchFamily="2" charset="-122"/>
                <a:ea typeface="华文仿宋" panose="02010600040101010101" pitchFamily="2" charset="-122"/>
              </a:rPr>
              <a:t>n</a:t>
            </a:r>
            <a:r>
              <a:rPr lang="zh-CN" altLang="en-US" sz="3200" b="1" dirty="0">
                <a:solidFill>
                  <a:srgbClr val="000000"/>
                </a:solidFill>
                <a:latin typeface="华文仿宋" panose="02010600040101010101" pitchFamily="2" charset="-122"/>
                <a:ea typeface="华文仿宋" panose="02010600040101010101" pitchFamily="2" charset="-122"/>
              </a:rPr>
              <a:t>个数据元素的静态查找表</a:t>
            </a:r>
            <a:r>
              <a:rPr lang="en-US" altLang="zh-CN" sz="3200" b="1" dirty="0">
                <a:solidFill>
                  <a:srgbClr val="000000"/>
                </a:solidFill>
                <a:latin typeface="华文仿宋" panose="02010600040101010101" pitchFamily="2" charset="-122"/>
                <a:ea typeface="华文仿宋" panose="02010600040101010101" pitchFamily="2" charset="-122"/>
              </a:rPr>
              <a:t>ST</a:t>
            </a:r>
            <a:r>
              <a:rPr lang="zh-CN" altLang="en-US" sz="3200" b="1" dirty="0">
                <a:solidFill>
                  <a:srgbClr val="000000"/>
                </a:solidFill>
                <a:latin typeface="华文仿宋" panose="02010600040101010101" pitchFamily="2" charset="-122"/>
                <a:ea typeface="华文仿宋" panose="02010600040101010101" pitchFamily="2" charset="-122"/>
              </a:rPr>
              <a:t>。 </a:t>
            </a:r>
            <a:endParaRPr lang="en-US" altLang="zh-CN" sz="3200" b="1" dirty="0">
              <a:solidFill>
                <a:srgbClr val="000000"/>
              </a:solidFill>
              <a:latin typeface="华文仿宋" panose="02010600040101010101" pitchFamily="2" charset="-122"/>
              <a:ea typeface="华文仿宋" panose="02010600040101010101" pitchFamily="2" charset="-122"/>
            </a:endParaRPr>
          </a:p>
          <a:p>
            <a:pPr marL="990600" lvl="1" indent="-723900" algn="l" eaLnBrk="1" hangingPunct="1">
              <a:lnSpc>
                <a:spcPct val="140000"/>
              </a:lnSpc>
              <a:buFont typeface="Arial" panose="020B0604020202020204" pitchFamily="34" charset="0"/>
              <a:buChar char="•"/>
            </a:pPr>
            <a:r>
              <a:rPr lang="en-US" altLang="zh-CN" sz="3600" b="1" dirty="0">
                <a:solidFill>
                  <a:srgbClr val="C00000"/>
                </a:solidFill>
                <a:ea typeface="华文仿宋" panose="02010600040101010101" pitchFamily="2" charset="-122"/>
              </a:rPr>
              <a:t>Destroy(&amp;ST);</a:t>
            </a:r>
            <a:endParaRPr lang="en-US" altLang="zh-CN" sz="3600" b="1" dirty="0">
              <a:solidFill>
                <a:srgbClr val="000000"/>
              </a:solidFill>
              <a:latin typeface="华文仿宋" panose="02010600040101010101" pitchFamily="2" charset="-122"/>
              <a:ea typeface="华文仿宋" panose="02010600040101010101" pitchFamily="2" charset="-122"/>
            </a:endParaRPr>
          </a:p>
          <a:p>
            <a:pPr marL="1257300" lvl="3" indent="-533400" algn="l"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初始条件：</a:t>
            </a:r>
            <a:r>
              <a:rPr lang="zh-CN" altLang="en-US" sz="3200" b="1" dirty="0">
                <a:solidFill>
                  <a:srgbClr val="000000"/>
                </a:solidFill>
                <a:latin typeface="华文仿宋" panose="02010600040101010101" pitchFamily="2" charset="-122"/>
                <a:ea typeface="华文仿宋" panose="02010600040101010101" pitchFamily="2" charset="-122"/>
              </a:rPr>
              <a:t>静态查找表</a:t>
            </a:r>
            <a:r>
              <a:rPr lang="en-US" altLang="zh-CN" sz="3200" b="1" dirty="0">
                <a:solidFill>
                  <a:srgbClr val="000000"/>
                </a:solidFill>
                <a:latin typeface="华文仿宋" panose="02010600040101010101" pitchFamily="2" charset="-122"/>
                <a:ea typeface="华文仿宋" panose="02010600040101010101" pitchFamily="2" charset="-122"/>
              </a:rPr>
              <a:t>ST</a:t>
            </a:r>
            <a:r>
              <a:rPr lang="zh-CN" altLang="en-US" sz="3200" b="1" dirty="0">
                <a:solidFill>
                  <a:srgbClr val="000000"/>
                </a:solidFill>
                <a:latin typeface="华文仿宋" panose="02010600040101010101" pitchFamily="2" charset="-122"/>
                <a:ea typeface="华文仿宋" panose="02010600040101010101" pitchFamily="2" charset="-122"/>
              </a:rPr>
              <a:t>存在；</a:t>
            </a:r>
            <a:endParaRPr lang="zh-CN" altLang="en-US" sz="3200" b="1" dirty="0">
              <a:solidFill>
                <a:srgbClr val="000000"/>
              </a:solidFill>
              <a:latin typeface="华文仿宋" panose="02010600040101010101" pitchFamily="2" charset="-122"/>
              <a:ea typeface="华文仿宋" panose="02010600040101010101" pitchFamily="2" charset="-122"/>
            </a:endParaRPr>
          </a:p>
          <a:p>
            <a:pPr marL="1257300" lvl="3" indent="-533400" algn="l"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操作结果：</a:t>
            </a:r>
            <a:r>
              <a:rPr lang="zh-CN" altLang="en-US" sz="3200" b="1" dirty="0">
                <a:solidFill>
                  <a:srgbClr val="000000"/>
                </a:solidFill>
                <a:latin typeface="华文仿宋" panose="02010600040101010101" pitchFamily="2" charset="-122"/>
                <a:ea typeface="华文仿宋" panose="02010600040101010101" pitchFamily="2" charset="-122"/>
              </a:rPr>
              <a:t>销毁表</a:t>
            </a:r>
            <a:r>
              <a:rPr lang="en-US" altLang="zh-CN" sz="3200" b="1" dirty="0">
                <a:solidFill>
                  <a:srgbClr val="000000"/>
                </a:solidFill>
                <a:latin typeface="华文仿宋" panose="02010600040101010101" pitchFamily="2" charset="-122"/>
                <a:ea typeface="华文仿宋" panose="02010600040101010101" pitchFamily="2" charset="-122"/>
              </a:rPr>
              <a:t>ST </a:t>
            </a:r>
            <a:r>
              <a:rPr lang="zh-CN" altLang="en-US" sz="3200" b="1" dirty="0">
                <a:solidFill>
                  <a:srgbClr val="000000"/>
                </a:solidFill>
                <a:latin typeface="华文仿宋" panose="02010600040101010101" pitchFamily="2" charset="-122"/>
                <a:ea typeface="华文仿宋" panose="02010600040101010101" pitchFamily="2" charset="-122"/>
              </a:rPr>
              <a:t>。</a:t>
            </a:r>
            <a:endParaRPr lang="en-US" altLang="zh-CN" sz="3200" b="1"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p:strips dir="l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392059" y="133510"/>
            <a:ext cx="7797269" cy="605266"/>
          </a:xfrm>
          <a:noFill/>
          <a:ln w="9525">
            <a:noFill/>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 tIns="45706" rIns="91411" bIns="45706" numCol="1" anchor="b" anchorCtr="0" compatLnSpc="1">
            <a:spAutoFit/>
          </a:bodyPr>
          <a:lstStyle/>
          <a:p>
            <a:r>
              <a:rPr lang="en-US" altLang="zh-CN" sz="2800" kern="1200" dirty="0">
                <a:solidFill>
                  <a:srgbClr val="A50021"/>
                </a:solidFill>
                <a:latin typeface="华文仿宋" panose="02010600040101010101" pitchFamily="2" charset="-122"/>
                <a:ea typeface="华文仿宋" panose="02010600040101010101" pitchFamily="2" charset="-122"/>
                <a:cs typeface="+mn-cs"/>
              </a:rPr>
              <a:t>RL</a:t>
            </a:r>
            <a:r>
              <a:rPr lang="zh-CN" altLang="en-US" sz="2800" kern="1200" dirty="0">
                <a:solidFill>
                  <a:srgbClr val="A50021"/>
                </a:solidFill>
                <a:latin typeface="华文仿宋" panose="02010600040101010101" pitchFamily="2" charset="-122"/>
                <a:ea typeface="华文仿宋" panose="02010600040101010101" pitchFamily="2" charset="-122"/>
                <a:cs typeface="+mn-cs"/>
              </a:rPr>
              <a:t>型：先顺时针旋转，再逆时针旋转，先右后左</a:t>
            </a:r>
            <a:endParaRPr lang="en-US" altLang="zh-CN" sz="2800" kern="1200" dirty="0">
              <a:solidFill>
                <a:srgbClr val="A50021"/>
              </a:solidFill>
              <a:latin typeface="华文仿宋" panose="02010600040101010101" pitchFamily="2" charset="-122"/>
              <a:ea typeface="华文仿宋" panose="02010600040101010101" pitchFamily="2" charset="-122"/>
              <a:cs typeface="+mn-cs"/>
            </a:endParaRPr>
          </a:p>
        </p:txBody>
      </p:sp>
      <p:sp>
        <p:nvSpPr>
          <p:cNvPr id="48" name="Rectangle 3"/>
          <p:cNvSpPr txBox="1">
            <a:spLocks noChangeArrowheads="1"/>
          </p:cNvSpPr>
          <p:nvPr/>
        </p:nvSpPr>
        <p:spPr bwMode="auto">
          <a:xfrm>
            <a:off x="3371559" y="1348189"/>
            <a:ext cx="3467100" cy="2097024"/>
          </a:xfrm>
          <a:prstGeom prst="rect">
            <a:avLst/>
          </a:prstGeom>
          <a:noFill/>
          <a:ln w="9525">
            <a:noFill/>
            <a:miter lim="800000"/>
          </a:ln>
        </p:spPr>
        <p:txBody>
          <a:bodyPr vert="horz" wrap="square" lIns="91411" tIns="45706" rIns="91411" bIns="45706" numCol="1" anchor="t" anchorCtr="0" compatLnSpc="1"/>
          <a:lstStyle>
            <a:lvl1pPr marL="229870" indent="-229870" algn="l" rtl="0" eaLnBrk="0" fontAlgn="base" hangingPunct="0">
              <a:spcBef>
                <a:spcPct val="50000"/>
              </a:spcBef>
              <a:spcAft>
                <a:spcPct val="0"/>
              </a:spcAft>
              <a:buClr>
                <a:srgbClr val="000090"/>
              </a:buClr>
              <a:buChar char="•"/>
              <a:defRPr sz="2400">
                <a:solidFill>
                  <a:schemeClr val="tx1"/>
                </a:solidFill>
                <a:latin typeface="+mj-lt"/>
                <a:ea typeface="MS PGothic" panose="020B0600070205080204" charset="-128"/>
                <a:cs typeface="MS PGothic" panose="020B0600070205080204" charset="-128"/>
              </a:defRPr>
            </a:lvl1pPr>
            <a:lvl2pPr marL="742950" indent="-285750" algn="l" rtl="0" eaLnBrk="0" fontAlgn="base" hangingPunct="0">
              <a:spcBef>
                <a:spcPct val="30000"/>
              </a:spcBef>
              <a:spcAft>
                <a:spcPct val="0"/>
              </a:spcAft>
              <a:buClr>
                <a:srgbClr val="000090"/>
              </a:buClr>
              <a:buSzPct val="80000"/>
              <a:buFont typeface="Wingdings" panose="05000000000000000000" pitchFamily="2" charset="2"/>
              <a:buChar char="§"/>
              <a:defRPr sz="2200">
                <a:solidFill>
                  <a:schemeClr val="tx1"/>
                </a:solidFill>
                <a:latin typeface="+mj-lt"/>
                <a:ea typeface="MS PGothic" panose="020B0600070205080204" charset="-128"/>
              </a:defRPr>
            </a:lvl2pPr>
            <a:lvl3pPr marL="1142365" indent="-228600" algn="l" rtl="0" eaLnBrk="0" fontAlgn="base" hangingPunct="0">
              <a:spcBef>
                <a:spcPct val="20000"/>
              </a:spcBef>
              <a:spcAft>
                <a:spcPct val="0"/>
              </a:spcAft>
              <a:buClr>
                <a:srgbClr val="000090"/>
              </a:buClr>
              <a:buSzPct val="70000"/>
              <a:buFont typeface="Wingdings" panose="05000000000000000000" pitchFamily="2" charset="2"/>
              <a:buChar char="w"/>
              <a:defRPr sz="2000">
                <a:solidFill>
                  <a:schemeClr val="tx1"/>
                </a:solidFill>
                <a:latin typeface="+mj-lt"/>
                <a:ea typeface="MS PGothic" panose="020B0600070205080204" charset="-128"/>
              </a:defRPr>
            </a:lvl3pPr>
            <a:lvl4pPr marL="1599565" indent="-228600" algn="l" rtl="0" eaLnBrk="0" fontAlgn="base" hangingPunct="0">
              <a:spcBef>
                <a:spcPct val="20000"/>
              </a:spcBef>
              <a:spcAft>
                <a:spcPct val="0"/>
              </a:spcAft>
              <a:defRPr sz="2300">
                <a:solidFill>
                  <a:schemeClr val="tx1"/>
                </a:solidFill>
                <a:latin typeface="+mn-lt"/>
                <a:ea typeface="MS PGothic" panose="020B0600070205080204" charset="-128"/>
              </a:defRPr>
            </a:lvl4pPr>
            <a:lvl5pPr marL="2056765" indent="-228600" algn="l" rtl="0" eaLnBrk="0" fontAlgn="base" hangingPunct="0">
              <a:spcBef>
                <a:spcPct val="20000"/>
              </a:spcBef>
              <a:spcAft>
                <a:spcPct val="0"/>
              </a:spcAft>
              <a:buChar char="»"/>
              <a:defRPr sz="2300">
                <a:solidFill>
                  <a:schemeClr val="tx1"/>
                </a:solidFill>
                <a:latin typeface="+mn-lt"/>
                <a:ea typeface="MS PGothic" panose="020B0600070205080204" charset="-128"/>
              </a:defRPr>
            </a:lvl5pPr>
            <a:lvl6pPr marL="2513965" indent="-228600" algn="l" rtl="0" eaLnBrk="0" fontAlgn="base" hangingPunct="0">
              <a:spcBef>
                <a:spcPct val="20000"/>
              </a:spcBef>
              <a:spcAft>
                <a:spcPct val="0"/>
              </a:spcAft>
              <a:buChar char="»"/>
              <a:defRPr sz="2300">
                <a:solidFill>
                  <a:schemeClr val="tx1"/>
                </a:solidFill>
                <a:latin typeface="+mn-lt"/>
              </a:defRPr>
            </a:lvl6pPr>
            <a:lvl7pPr marL="2971165" indent="-228600" algn="l" rtl="0" eaLnBrk="0" fontAlgn="base" hangingPunct="0">
              <a:spcBef>
                <a:spcPct val="20000"/>
              </a:spcBef>
              <a:spcAft>
                <a:spcPct val="0"/>
              </a:spcAft>
              <a:buChar char="»"/>
              <a:defRPr sz="2300">
                <a:solidFill>
                  <a:schemeClr val="tx1"/>
                </a:solidFill>
                <a:latin typeface="+mn-lt"/>
              </a:defRPr>
            </a:lvl7pPr>
            <a:lvl8pPr marL="3427730" indent="-228600" algn="l" rtl="0" eaLnBrk="0" fontAlgn="base" hangingPunct="0">
              <a:spcBef>
                <a:spcPct val="20000"/>
              </a:spcBef>
              <a:spcAft>
                <a:spcPct val="0"/>
              </a:spcAft>
              <a:buChar char="»"/>
              <a:defRPr sz="2300">
                <a:solidFill>
                  <a:schemeClr val="tx1"/>
                </a:solidFill>
                <a:latin typeface="+mn-lt"/>
              </a:defRPr>
            </a:lvl8pPr>
            <a:lvl9pPr marL="3884930" indent="-228600" algn="l" rtl="0" eaLnBrk="0" fontAlgn="base" hangingPunct="0">
              <a:spcBef>
                <a:spcPct val="20000"/>
              </a:spcBef>
              <a:spcAft>
                <a:spcPct val="0"/>
              </a:spcAft>
              <a:buChar char="»"/>
              <a:defRPr sz="2300">
                <a:solidFill>
                  <a:schemeClr val="tx1"/>
                </a:solidFill>
                <a:latin typeface="+mn-lt"/>
              </a:defRPr>
            </a:lvl9pPr>
          </a:lstStyle>
          <a:p>
            <a:pPr eaLnBrk="1" hangingPunct="1">
              <a:spcBef>
                <a:spcPts val="0"/>
              </a:spcBef>
              <a:buFontTx/>
              <a:buNone/>
            </a:pPr>
            <a:r>
              <a:rPr lang="en-US" altLang="zh-CN" b="1" kern="0" dirty="0">
                <a:latin typeface="华文仿宋" panose="02010600040101010101" pitchFamily="2" charset="-122"/>
                <a:ea typeface="华文仿宋" panose="02010600040101010101" pitchFamily="2" charset="-122"/>
              </a:rPr>
              <a:t>Right-Rotate (B)</a:t>
            </a:r>
            <a:endParaRPr lang="en-US" altLang="zh-CN" b="1" kern="0" dirty="0">
              <a:latin typeface="华文仿宋" panose="02010600040101010101" pitchFamily="2" charset="-122"/>
              <a:ea typeface="华文仿宋" panose="02010600040101010101" pitchFamily="2" charset="-122"/>
            </a:endParaRPr>
          </a:p>
          <a:p>
            <a:pPr eaLnBrk="1" hangingPunct="1">
              <a:spcBef>
                <a:spcPts val="0"/>
              </a:spcBef>
              <a:buFontTx/>
              <a:buNone/>
            </a:pPr>
            <a:endParaRPr lang="en-US" altLang="zh-CN" b="1" kern="0" dirty="0">
              <a:latin typeface="华文仿宋" panose="02010600040101010101" pitchFamily="2" charset="-122"/>
              <a:ea typeface="华文仿宋" panose="02010600040101010101" pitchFamily="2" charset="-122"/>
            </a:endParaRPr>
          </a:p>
          <a:p>
            <a:pPr eaLnBrk="1" hangingPunct="1">
              <a:spcBef>
                <a:spcPts val="0"/>
              </a:spcBef>
              <a:buFontTx/>
              <a:buNone/>
            </a:pPr>
            <a:r>
              <a:rPr lang="en-US" altLang="zh-CN" b="1" kern="0" dirty="0">
                <a:latin typeface="华文仿宋" panose="02010600040101010101" pitchFamily="2" charset="-122"/>
                <a:ea typeface="华文仿宋" panose="02010600040101010101" pitchFamily="2" charset="-122"/>
              </a:rPr>
              <a:t>Left-Rotate</a:t>
            </a:r>
            <a:r>
              <a:rPr lang="zh-CN" altLang="en-US" b="1" kern="0" dirty="0">
                <a:latin typeface="华文仿宋" panose="02010600040101010101" pitchFamily="2" charset="-122"/>
                <a:ea typeface="华文仿宋" panose="02010600040101010101" pitchFamily="2" charset="-122"/>
              </a:rPr>
              <a:t> </a:t>
            </a:r>
            <a:r>
              <a:rPr lang="en-US" altLang="zh-CN" b="1" kern="0" dirty="0">
                <a:latin typeface="华文仿宋" panose="02010600040101010101" pitchFamily="2" charset="-122"/>
                <a:ea typeface="华文仿宋" panose="02010600040101010101" pitchFamily="2" charset="-122"/>
              </a:rPr>
              <a:t>(A)</a:t>
            </a:r>
            <a:endParaRPr lang="en-US" altLang="zh-CN" b="1" kern="0" dirty="0">
              <a:latin typeface="华文仿宋" panose="02010600040101010101" pitchFamily="2" charset="-122"/>
              <a:ea typeface="华文仿宋" panose="02010600040101010101" pitchFamily="2" charset="-122"/>
            </a:endParaRPr>
          </a:p>
          <a:p>
            <a:pPr eaLnBrk="1" hangingPunct="1">
              <a:buFontTx/>
              <a:buNone/>
            </a:pPr>
            <a:endParaRPr lang="en-US" altLang="zh-CN" b="1" kern="0" dirty="0">
              <a:latin typeface="华文仿宋" panose="02010600040101010101" pitchFamily="2" charset="-122"/>
              <a:ea typeface="华文仿宋" panose="02010600040101010101" pitchFamily="2" charset="-122"/>
            </a:endParaRPr>
          </a:p>
          <a:p>
            <a:pPr eaLnBrk="1" hangingPunct="1">
              <a:buFontTx/>
              <a:buNone/>
            </a:pPr>
            <a:endParaRPr lang="en-US" altLang="zh-CN" b="1" kern="0" dirty="0">
              <a:latin typeface="华文仿宋" panose="02010600040101010101" pitchFamily="2" charset="-122"/>
              <a:ea typeface="华文仿宋" panose="02010600040101010101" pitchFamily="2" charset="-122"/>
            </a:endParaRPr>
          </a:p>
        </p:txBody>
      </p:sp>
      <p:sp>
        <p:nvSpPr>
          <p:cNvPr id="49" name="Line 10"/>
          <p:cNvSpPr>
            <a:spLocks noChangeShapeType="1"/>
          </p:cNvSpPr>
          <p:nvPr/>
        </p:nvSpPr>
        <p:spPr bwMode="auto">
          <a:xfrm>
            <a:off x="3165184" y="1976013"/>
            <a:ext cx="273685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66" name="Oval 34"/>
          <p:cNvSpPr>
            <a:spLocks noChangeArrowheads="1"/>
          </p:cNvSpPr>
          <p:nvPr/>
        </p:nvSpPr>
        <p:spPr bwMode="auto">
          <a:xfrm>
            <a:off x="6910096" y="1399751"/>
            <a:ext cx="438150" cy="46831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grpSp>
        <p:nvGrpSpPr>
          <p:cNvPr id="68" name="Group 54"/>
          <p:cNvGrpSpPr/>
          <p:nvPr/>
        </p:nvGrpSpPr>
        <p:grpSpPr bwMode="auto">
          <a:xfrm>
            <a:off x="5343234" y="1326726"/>
            <a:ext cx="3656012" cy="2720975"/>
            <a:chOff x="3163" y="1071"/>
            <a:chExt cx="2303" cy="1714"/>
          </a:xfrm>
        </p:grpSpPr>
        <p:sp>
          <p:nvSpPr>
            <p:cNvPr id="69" name="Line 35"/>
            <p:cNvSpPr>
              <a:spLocks noChangeShapeType="1"/>
            </p:cNvSpPr>
            <p:nvPr/>
          </p:nvSpPr>
          <p:spPr bwMode="auto">
            <a:xfrm flipH="1">
              <a:off x="4687" y="1752"/>
              <a:ext cx="143" cy="36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70" name="AutoShape 38"/>
            <p:cNvSpPr>
              <a:spLocks noChangeArrowheads="1"/>
            </p:cNvSpPr>
            <p:nvPr/>
          </p:nvSpPr>
          <p:spPr bwMode="auto">
            <a:xfrm>
              <a:off x="3163" y="2195"/>
              <a:ext cx="454" cy="590"/>
            </a:xfrm>
            <a:prstGeom prst="triangle">
              <a:avLst>
                <a:gd name="adj" fmla="val 50000"/>
              </a:avLst>
            </a:prstGeom>
            <a:solidFill>
              <a:srgbClr val="CCFFCC"/>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72" name="Line 40"/>
            <p:cNvSpPr>
              <a:spLocks noChangeShapeType="1"/>
            </p:cNvSpPr>
            <p:nvPr/>
          </p:nvSpPr>
          <p:spPr bwMode="auto">
            <a:xfrm flipH="1">
              <a:off x="3878" y="1389"/>
              <a:ext cx="327" cy="259"/>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73" name="Line 41"/>
            <p:cNvSpPr>
              <a:spLocks noChangeShapeType="1"/>
            </p:cNvSpPr>
            <p:nvPr/>
          </p:nvSpPr>
          <p:spPr bwMode="auto">
            <a:xfrm flipH="1" flipV="1">
              <a:off x="4967" y="1752"/>
              <a:ext cx="272" cy="40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74" name="Line 42"/>
            <p:cNvSpPr>
              <a:spLocks noChangeShapeType="1"/>
            </p:cNvSpPr>
            <p:nvPr/>
          </p:nvSpPr>
          <p:spPr bwMode="auto">
            <a:xfrm>
              <a:off x="4468" y="1344"/>
              <a:ext cx="362" cy="181"/>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75" name="AutoShape 43"/>
            <p:cNvSpPr>
              <a:spLocks noChangeArrowheads="1"/>
            </p:cNvSpPr>
            <p:nvPr/>
          </p:nvSpPr>
          <p:spPr bwMode="auto">
            <a:xfrm>
              <a:off x="5012" y="2160"/>
              <a:ext cx="454" cy="582"/>
            </a:xfrm>
            <a:prstGeom prst="triangle">
              <a:avLst>
                <a:gd name="adj" fmla="val 50000"/>
              </a:avLst>
            </a:prstGeom>
            <a:solidFill>
              <a:srgbClr val="FFCCFF"/>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grpSp>
          <p:nvGrpSpPr>
            <p:cNvPr id="77" name="Group 50"/>
            <p:cNvGrpSpPr/>
            <p:nvPr/>
          </p:nvGrpSpPr>
          <p:grpSpPr bwMode="auto">
            <a:xfrm>
              <a:off x="4740" y="1480"/>
              <a:ext cx="272" cy="288"/>
              <a:chOff x="4695" y="1253"/>
              <a:chExt cx="272" cy="288"/>
            </a:xfrm>
          </p:grpSpPr>
          <p:sp>
            <p:nvSpPr>
              <p:cNvPr id="82" name="Oval 36"/>
              <p:cNvSpPr>
                <a:spLocks noChangeArrowheads="1"/>
              </p:cNvSpPr>
              <p:nvPr/>
            </p:nvSpPr>
            <p:spPr bwMode="auto">
              <a:xfrm>
                <a:off x="4695" y="1253"/>
                <a:ext cx="272" cy="27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3" name="Text Box 45"/>
              <p:cNvSpPr txBox="1">
                <a:spLocks noChangeArrowheads="1"/>
              </p:cNvSpPr>
              <p:nvPr/>
            </p:nvSpPr>
            <p:spPr bwMode="auto">
              <a:xfrm>
                <a:off x="4695" y="1253"/>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a:latin typeface="华文仿宋" panose="02010600040101010101" pitchFamily="2" charset="-122"/>
                    <a:ea typeface="华文仿宋" panose="02010600040101010101" pitchFamily="2" charset="-122"/>
                  </a:rPr>
                  <a:t>B</a:t>
                </a:r>
                <a:endParaRPr lang="en-US" altLang="zh-CN" sz="2400" b="1">
                  <a:latin typeface="华文仿宋" panose="02010600040101010101" pitchFamily="2" charset="-122"/>
                  <a:ea typeface="华文仿宋" panose="02010600040101010101" pitchFamily="2" charset="-122"/>
                </a:endParaRPr>
              </a:p>
            </p:txBody>
          </p:sp>
        </p:grpSp>
        <p:sp>
          <p:nvSpPr>
            <p:cNvPr id="78" name="Text Box 46"/>
            <p:cNvSpPr txBox="1">
              <a:spLocks noChangeArrowheads="1"/>
            </p:cNvSpPr>
            <p:nvPr/>
          </p:nvSpPr>
          <p:spPr bwMode="auto">
            <a:xfrm>
              <a:off x="4195" y="1117"/>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endParaRPr lang="en-US" altLang="zh-CN" sz="2400" b="1" dirty="0">
                <a:latin typeface="华文仿宋" panose="02010600040101010101" pitchFamily="2" charset="-122"/>
                <a:ea typeface="华文仿宋" panose="02010600040101010101" pitchFamily="2" charset="-122"/>
              </a:endParaRPr>
            </a:p>
          </p:txBody>
        </p:sp>
        <p:sp>
          <p:nvSpPr>
            <p:cNvPr id="81" name="Line 51"/>
            <p:cNvSpPr>
              <a:spLocks noChangeShapeType="1"/>
            </p:cNvSpPr>
            <p:nvPr/>
          </p:nvSpPr>
          <p:spPr bwMode="auto">
            <a:xfrm>
              <a:off x="3969" y="1071"/>
              <a:ext cx="227" cy="91"/>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grpSp>
      <p:sp>
        <p:nvSpPr>
          <p:cNvPr id="86" name="Text Box 52"/>
          <p:cNvSpPr txBox="1">
            <a:spLocks noChangeArrowheads="1"/>
          </p:cNvSpPr>
          <p:nvPr/>
        </p:nvSpPr>
        <p:spPr bwMode="auto">
          <a:xfrm>
            <a:off x="2035958" y="4917650"/>
            <a:ext cx="617112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dirty="0">
                <a:latin typeface="华文仿宋" panose="02010600040101010101" pitchFamily="2" charset="-122"/>
                <a:ea typeface="华文仿宋" panose="02010600040101010101" pitchFamily="2" charset="-122"/>
              </a:rPr>
              <a:t>anode-&gt;right = </a:t>
            </a:r>
            <a:r>
              <a:rPr lang="en-US" altLang="zh-CN" sz="2400" b="1" dirty="0" err="1">
                <a:latin typeface="华文仿宋" panose="02010600040101010101" pitchFamily="2" charset="-122"/>
                <a:ea typeface="华文仿宋" panose="02010600040101010101" pitchFamily="2" charset="-122"/>
              </a:rPr>
              <a:t>singleRightRotate</a:t>
            </a:r>
            <a:r>
              <a:rPr lang="en-US" altLang="zh-CN" sz="2400" b="1" dirty="0">
                <a:latin typeface="华文仿宋" panose="02010600040101010101" pitchFamily="2" charset="-122"/>
                <a:ea typeface="华文仿宋" panose="02010600040101010101" pitchFamily="2" charset="-122"/>
              </a:rPr>
              <a:t>(anode-&gt;right);  </a:t>
            </a:r>
            <a:endParaRPr lang="en-US" altLang="zh-CN" sz="2400" b="1" dirty="0">
              <a:latin typeface="华文仿宋" panose="02010600040101010101" pitchFamily="2" charset="-122"/>
              <a:ea typeface="华文仿宋" panose="02010600040101010101" pitchFamily="2" charset="-122"/>
            </a:endParaRPr>
          </a:p>
          <a:p>
            <a:pPr algn="l" eaLnBrk="1" hangingPunct="1">
              <a:spcBef>
                <a:spcPct val="50000"/>
              </a:spcBef>
            </a:pPr>
            <a:r>
              <a:rPr lang="en-US" altLang="zh-CN" sz="2400" b="1" dirty="0" err="1">
                <a:latin typeface="华文仿宋" panose="02010600040101010101" pitchFamily="2" charset="-122"/>
                <a:ea typeface="华文仿宋" panose="02010600040101010101" pitchFamily="2" charset="-122"/>
              </a:rPr>
              <a:t>singleLeftRotate</a:t>
            </a:r>
            <a:r>
              <a:rPr lang="en-US" altLang="zh-CN" sz="2400" b="1" dirty="0">
                <a:latin typeface="华文仿宋" panose="02010600040101010101" pitchFamily="2" charset="-122"/>
                <a:ea typeface="华文仿宋" panose="02010600040101010101" pitchFamily="2" charset="-122"/>
              </a:rPr>
              <a:t>(anode); </a:t>
            </a:r>
            <a:endParaRPr lang="en-US"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
        <p:nvSpPr>
          <p:cNvPr id="87" name="Oval 15"/>
          <p:cNvSpPr>
            <a:spLocks noChangeArrowheads="1"/>
          </p:cNvSpPr>
          <p:nvPr/>
        </p:nvSpPr>
        <p:spPr bwMode="auto">
          <a:xfrm>
            <a:off x="6090946" y="2208718"/>
            <a:ext cx="438150" cy="46831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8" name="Text Box 25"/>
          <p:cNvSpPr txBox="1">
            <a:spLocks noChangeArrowheads="1"/>
          </p:cNvSpPr>
          <p:nvPr/>
        </p:nvSpPr>
        <p:spPr bwMode="auto">
          <a:xfrm>
            <a:off x="6090946" y="2208718"/>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dirty="0">
                <a:latin typeface="华文仿宋" panose="02010600040101010101" pitchFamily="2" charset="-122"/>
                <a:ea typeface="华文仿宋" panose="02010600040101010101" pitchFamily="2" charset="-122"/>
              </a:rPr>
              <a:t>A</a:t>
            </a:r>
            <a:endParaRPr lang="en-US" altLang="zh-CN" sz="2400" b="1" dirty="0">
              <a:latin typeface="华文仿宋" panose="02010600040101010101" pitchFamily="2" charset="-122"/>
              <a:ea typeface="华文仿宋" panose="02010600040101010101" pitchFamily="2" charset="-122"/>
            </a:endParaRPr>
          </a:p>
        </p:txBody>
      </p:sp>
      <p:sp>
        <p:nvSpPr>
          <p:cNvPr id="89" name="Oval 15"/>
          <p:cNvSpPr>
            <a:spLocks noChangeArrowheads="1"/>
          </p:cNvSpPr>
          <p:nvPr/>
        </p:nvSpPr>
        <p:spPr bwMode="auto">
          <a:xfrm>
            <a:off x="1453987" y="2980771"/>
            <a:ext cx="438150" cy="46831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90" name="Text Box 25"/>
          <p:cNvSpPr txBox="1">
            <a:spLocks noChangeArrowheads="1"/>
          </p:cNvSpPr>
          <p:nvPr/>
        </p:nvSpPr>
        <p:spPr bwMode="auto">
          <a:xfrm>
            <a:off x="1453987" y="2980771"/>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dirty="0">
                <a:latin typeface="华文仿宋" panose="02010600040101010101" pitchFamily="2" charset="-122"/>
                <a:ea typeface="华文仿宋" panose="02010600040101010101" pitchFamily="2" charset="-122"/>
              </a:rPr>
              <a:t>C</a:t>
            </a:r>
            <a:endParaRPr lang="en-US" altLang="zh-CN" sz="2400" b="1" dirty="0">
              <a:latin typeface="华文仿宋" panose="02010600040101010101" pitchFamily="2" charset="-122"/>
              <a:ea typeface="华文仿宋" panose="02010600040101010101" pitchFamily="2" charset="-122"/>
            </a:endParaRPr>
          </a:p>
        </p:txBody>
      </p:sp>
      <p:sp>
        <p:nvSpPr>
          <p:cNvPr id="91" name="Line 17"/>
          <p:cNvSpPr>
            <a:spLocks noChangeShapeType="1"/>
          </p:cNvSpPr>
          <p:nvPr/>
        </p:nvSpPr>
        <p:spPr bwMode="auto">
          <a:xfrm>
            <a:off x="1875186" y="3445214"/>
            <a:ext cx="457200" cy="47625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92" name="Line 16"/>
          <p:cNvSpPr>
            <a:spLocks noChangeShapeType="1"/>
          </p:cNvSpPr>
          <p:nvPr/>
        </p:nvSpPr>
        <p:spPr bwMode="auto">
          <a:xfrm flipH="1">
            <a:off x="1161883" y="3445213"/>
            <a:ext cx="352940" cy="488057"/>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95" name="Text Box 25"/>
          <p:cNvSpPr txBox="1">
            <a:spLocks noChangeArrowheads="1"/>
          </p:cNvSpPr>
          <p:nvPr/>
        </p:nvSpPr>
        <p:spPr bwMode="auto">
          <a:xfrm>
            <a:off x="6951370" y="1422770"/>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dirty="0">
                <a:latin typeface="华文仿宋" panose="02010600040101010101" pitchFamily="2" charset="-122"/>
                <a:ea typeface="华文仿宋" panose="02010600040101010101" pitchFamily="2" charset="-122"/>
              </a:rPr>
              <a:t>C</a:t>
            </a:r>
            <a:endParaRPr lang="en-US" altLang="zh-CN" sz="2400" b="1" dirty="0">
              <a:latin typeface="华文仿宋" panose="02010600040101010101" pitchFamily="2" charset="-122"/>
              <a:ea typeface="华文仿宋" panose="02010600040101010101" pitchFamily="2" charset="-122"/>
            </a:endParaRPr>
          </a:p>
        </p:txBody>
      </p:sp>
      <p:sp>
        <p:nvSpPr>
          <p:cNvPr id="97" name="Line 16"/>
          <p:cNvSpPr>
            <a:spLocks noChangeShapeType="1"/>
          </p:cNvSpPr>
          <p:nvPr/>
        </p:nvSpPr>
        <p:spPr bwMode="auto">
          <a:xfrm flipH="1">
            <a:off x="5738006" y="2623713"/>
            <a:ext cx="352940" cy="488057"/>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98" name="Line 17"/>
          <p:cNvSpPr>
            <a:spLocks noChangeShapeType="1"/>
          </p:cNvSpPr>
          <p:nvPr/>
        </p:nvSpPr>
        <p:spPr bwMode="auto">
          <a:xfrm>
            <a:off x="6485718" y="2653867"/>
            <a:ext cx="457200" cy="47625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grpSp>
        <p:nvGrpSpPr>
          <p:cNvPr id="56" name="Group 21"/>
          <p:cNvGrpSpPr/>
          <p:nvPr/>
        </p:nvGrpSpPr>
        <p:grpSpPr bwMode="auto">
          <a:xfrm>
            <a:off x="286936" y="1243888"/>
            <a:ext cx="2881313" cy="2652713"/>
            <a:chOff x="3651" y="1071"/>
            <a:chExt cx="1815" cy="1671"/>
          </a:xfrm>
        </p:grpSpPr>
        <p:sp>
          <p:nvSpPr>
            <p:cNvPr id="65" name="Oval 22"/>
            <p:cNvSpPr>
              <a:spLocks noChangeArrowheads="1"/>
            </p:cNvSpPr>
            <p:nvPr/>
          </p:nvSpPr>
          <p:spPr bwMode="auto">
            <a:xfrm>
              <a:off x="4150" y="1117"/>
              <a:ext cx="276" cy="295"/>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defRPr/>
              </a:pPr>
              <a:endParaRPr lang="en-US" b="1">
                <a:latin typeface="华文仿宋" panose="02010600040101010101" pitchFamily="2" charset="-122"/>
                <a:ea typeface="华文仿宋" panose="02010600040101010101" pitchFamily="2" charset="-122"/>
              </a:endParaRPr>
            </a:p>
          </p:txBody>
        </p:sp>
        <p:sp>
          <p:nvSpPr>
            <p:cNvPr id="71" name="Line 23"/>
            <p:cNvSpPr>
              <a:spLocks noChangeShapeType="1"/>
            </p:cNvSpPr>
            <p:nvPr/>
          </p:nvSpPr>
          <p:spPr bwMode="auto">
            <a:xfrm flipH="1">
              <a:off x="4558" y="1752"/>
              <a:ext cx="272" cy="40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80" name="AutoShape 24"/>
            <p:cNvSpPr>
              <a:spLocks noChangeArrowheads="1"/>
            </p:cNvSpPr>
            <p:nvPr/>
          </p:nvSpPr>
          <p:spPr bwMode="auto">
            <a:xfrm>
              <a:off x="3651" y="1661"/>
              <a:ext cx="454" cy="590"/>
            </a:xfrm>
            <a:prstGeom prst="triangle">
              <a:avLst>
                <a:gd name="adj" fmla="val 50000"/>
              </a:avLst>
            </a:prstGeom>
            <a:solidFill>
              <a:srgbClr val="CCFFCC"/>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defRPr/>
              </a:pPr>
              <a:endParaRPr lang="en-US" b="1">
                <a:latin typeface="华文仿宋" panose="02010600040101010101" pitchFamily="2" charset="-122"/>
                <a:ea typeface="华文仿宋" panose="02010600040101010101" pitchFamily="2" charset="-122"/>
              </a:endParaRPr>
            </a:p>
          </p:txBody>
        </p:sp>
        <p:sp>
          <p:nvSpPr>
            <p:cNvPr id="94" name="Line 26"/>
            <p:cNvSpPr>
              <a:spLocks noChangeShapeType="1"/>
            </p:cNvSpPr>
            <p:nvPr/>
          </p:nvSpPr>
          <p:spPr bwMode="auto">
            <a:xfrm flipH="1">
              <a:off x="3878" y="1389"/>
              <a:ext cx="327" cy="259"/>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100" name="Line 27"/>
            <p:cNvSpPr>
              <a:spLocks noChangeShapeType="1"/>
            </p:cNvSpPr>
            <p:nvPr/>
          </p:nvSpPr>
          <p:spPr bwMode="auto">
            <a:xfrm flipH="1" flipV="1">
              <a:off x="4967" y="1752"/>
              <a:ext cx="272" cy="40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101" name="Line 28"/>
            <p:cNvSpPr>
              <a:spLocks noChangeShapeType="1"/>
            </p:cNvSpPr>
            <p:nvPr/>
          </p:nvSpPr>
          <p:spPr bwMode="auto">
            <a:xfrm>
              <a:off x="4468" y="1344"/>
              <a:ext cx="362" cy="181"/>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102" name="AutoShape 29"/>
            <p:cNvSpPr>
              <a:spLocks noChangeArrowheads="1"/>
            </p:cNvSpPr>
            <p:nvPr/>
          </p:nvSpPr>
          <p:spPr bwMode="auto">
            <a:xfrm>
              <a:off x="5012" y="2160"/>
              <a:ext cx="454" cy="582"/>
            </a:xfrm>
            <a:prstGeom prst="triangle">
              <a:avLst>
                <a:gd name="adj" fmla="val 50000"/>
              </a:avLst>
            </a:prstGeom>
            <a:solidFill>
              <a:srgbClr val="FFCCFF"/>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ctr">
                <a:defRPr/>
              </a:pPr>
              <a:endParaRPr lang="en-US" b="1">
                <a:latin typeface="华文仿宋" panose="02010600040101010101" pitchFamily="2" charset="-122"/>
                <a:ea typeface="华文仿宋" panose="02010600040101010101" pitchFamily="2" charset="-122"/>
              </a:endParaRPr>
            </a:p>
          </p:txBody>
        </p:sp>
        <p:grpSp>
          <p:nvGrpSpPr>
            <p:cNvPr id="103" name="Group 30"/>
            <p:cNvGrpSpPr/>
            <p:nvPr/>
          </p:nvGrpSpPr>
          <p:grpSpPr bwMode="auto">
            <a:xfrm>
              <a:off x="4740" y="1480"/>
              <a:ext cx="272" cy="288"/>
              <a:chOff x="4695" y="1253"/>
              <a:chExt cx="272" cy="288"/>
            </a:xfrm>
          </p:grpSpPr>
          <p:sp>
            <p:nvSpPr>
              <p:cNvPr id="108" name="Oval 31"/>
              <p:cNvSpPr>
                <a:spLocks noChangeArrowheads="1"/>
              </p:cNvSpPr>
              <p:nvPr/>
            </p:nvSpPr>
            <p:spPr bwMode="auto">
              <a:xfrm>
                <a:off x="4695" y="1253"/>
                <a:ext cx="272" cy="27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defRPr/>
                </a:pPr>
                <a:endParaRPr lang="en-US" b="1">
                  <a:latin typeface="华文仿宋" panose="02010600040101010101" pitchFamily="2" charset="-122"/>
                  <a:ea typeface="华文仿宋" panose="02010600040101010101" pitchFamily="2" charset="-122"/>
                </a:endParaRPr>
              </a:p>
            </p:txBody>
          </p:sp>
          <p:sp>
            <p:nvSpPr>
              <p:cNvPr id="109" name="Text Box 32"/>
              <p:cNvSpPr txBox="1">
                <a:spLocks noChangeArrowheads="1"/>
              </p:cNvSpPr>
              <p:nvPr/>
            </p:nvSpPr>
            <p:spPr bwMode="auto">
              <a:xfrm>
                <a:off x="4695" y="1253"/>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a:latin typeface="华文仿宋" panose="02010600040101010101" pitchFamily="2" charset="-122"/>
                    <a:ea typeface="华文仿宋" panose="02010600040101010101" pitchFamily="2" charset="-122"/>
                  </a:rPr>
                  <a:t>B</a:t>
                </a:r>
                <a:endParaRPr lang="en-US" altLang="zh-CN" sz="2400" b="1">
                  <a:latin typeface="华文仿宋" panose="02010600040101010101" pitchFamily="2" charset="-122"/>
                  <a:ea typeface="华文仿宋" panose="02010600040101010101" pitchFamily="2" charset="-122"/>
                </a:endParaRPr>
              </a:p>
            </p:txBody>
          </p:sp>
        </p:grpSp>
        <p:sp>
          <p:nvSpPr>
            <p:cNvPr id="104" name="Text Box 33"/>
            <p:cNvSpPr txBox="1">
              <a:spLocks noChangeArrowheads="1"/>
            </p:cNvSpPr>
            <p:nvPr/>
          </p:nvSpPr>
          <p:spPr bwMode="auto">
            <a:xfrm>
              <a:off x="4195" y="1117"/>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a:latin typeface="华文仿宋" panose="02010600040101010101" pitchFamily="2" charset="-122"/>
                  <a:ea typeface="华文仿宋" panose="02010600040101010101" pitchFamily="2" charset="-122"/>
                </a:rPr>
                <a:t>A</a:t>
              </a:r>
              <a:endParaRPr lang="en-US" altLang="zh-CN" sz="2400" b="1">
                <a:latin typeface="华文仿宋" panose="02010600040101010101" pitchFamily="2" charset="-122"/>
                <a:ea typeface="华文仿宋" panose="02010600040101010101" pitchFamily="2" charset="-122"/>
              </a:endParaRPr>
            </a:p>
          </p:txBody>
        </p:sp>
        <p:sp>
          <p:nvSpPr>
            <p:cNvPr id="107" name="Line 36"/>
            <p:cNvSpPr>
              <a:spLocks noChangeShapeType="1"/>
            </p:cNvSpPr>
            <p:nvPr/>
          </p:nvSpPr>
          <p:spPr bwMode="auto">
            <a:xfrm>
              <a:off x="3969" y="1071"/>
              <a:ext cx="227" cy="91"/>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grpSp>
      <p:sp>
        <p:nvSpPr>
          <p:cNvPr id="112" name="Text Box 47"/>
          <p:cNvSpPr txBox="1">
            <a:spLocks noChangeArrowheads="1"/>
          </p:cNvSpPr>
          <p:nvPr/>
        </p:nvSpPr>
        <p:spPr bwMode="auto">
          <a:xfrm>
            <a:off x="8494421" y="3271414"/>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dirty="0">
                <a:latin typeface="华文仿宋" panose="02010600040101010101" pitchFamily="2" charset="-122"/>
                <a:ea typeface="华文仿宋" panose="02010600040101010101" pitchFamily="2" charset="-122"/>
                <a:cs typeface="Arial" panose="020B0604020202020204" pitchFamily="34" charset="0"/>
              </a:rPr>
              <a:t>γ</a:t>
            </a:r>
            <a:endParaRPr lang="en-US"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
        <p:nvSpPr>
          <p:cNvPr id="113" name="Text Box 47"/>
          <p:cNvSpPr txBox="1">
            <a:spLocks noChangeArrowheads="1"/>
          </p:cNvSpPr>
          <p:nvPr/>
        </p:nvSpPr>
        <p:spPr bwMode="auto">
          <a:xfrm>
            <a:off x="2659310" y="3255773"/>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dirty="0">
                <a:latin typeface="华文仿宋" panose="02010600040101010101" pitchFamily="2" charset="-122"/>
                <a:ea typeface="华文仿宋" panose="02010600040101010101" pitchFamily="2" charset="-122"/>
                <a:cs typeface="Arial" panose="020B0604020202020204" pitchFamily="34" charset="0"/>
              </a:rPr>
              <a:t>γ</a:t>
            </a:r>
            <a:endParaRPr lang="en-US"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
        <p:nvSpPr>
          <p:cNvPr id="114" name="Text Box 23"/>
          <p:cNvSpPr txBox="1">
            <a:spLocks noChangeArrowheads="1"/>
          </p:cNvSpPr>
          <p:nvPr/>
        </p:nvSpPr>
        <p:spPr bwMode="auto">
          <a:xfrm>
            <a:off x="493661" y="2523571"/>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dirty="0">
                <a:latin typeface="华文仿宋" panose="02010600040101010101" pitchFamily="2" charset="-122"/>
                <a:ea typeface="华文仿宋" panose="02010600040101010101" pitchFamily="2" charset="-122"/>
                <a:cs typeface="Arial" panose="020B0604020202020204" pitchFamily="34" charset="0"/>
              </a:rPr>
              <a:t>α</a:t>
            </a:r>
            <a:endParaRPr lang="el-GR"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
        <p:nvSpPr>
          <p:cNvPr id="115" name="Text Box 23"/>
          <p:cNvSpPr txBox="1">
            <a:spLocks noChangeArrowheads="1"/>
          </p:cNvSpPr>
          <p:nvPr/>
        </p:nvSpPr>
        <p:spPr bwMode="auto">
          <a:xfrm>
            <a:off x="5532970" y="3442990"/>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dirty="0">
                <a:latin typeface="华文仿宋" panose="02010600040101010101" pitchFamily="2" charset="-122"/>
                <a:ea typeface="华文仿宋" panose="02010600040101010101" pitchFamily="2" charset="-122"/>
                <a:cs typeface="Arial" panose="020B0604020202020204" pitchFamily="34" charset="0"/>
              </a:rPr>
              <a:t>α</a:t>
            </a:r>
            <a:endParaRPr lang="el-GR"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
        <p:nvSpPr>
          <p:cNvPr id="116" name="Rectangle 38"/>
          <p:cNvSpPr>
            <a:spLocks noChangeArrowheads="1"/>
          </p:cNvSpPr>
          <p:nvPr/>
        </p:nvSpPr>
        <p:spPr bwMode="auto">
          <a:xfrm>
            <a:off x="769676" y="4870514"/>
            <a:ext cx="720725" cy="504825"/>
          </a:xfrm>
          <a:prstGeom prst="rect">
            <a:avLst/>
          </a:prstGeom>
          <a:noFill/>
          <a:ln w="381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endParaRPr lang="zh-CN" altLang="zh-CN" b="1">
              <a:latin typeface="华文仿宋" panose="02010600040101010101" pitchFamily="2" charset="-122"/>
              <a:ea typeface="华文仿宋" panose="02010600040101010101" pitchFamily="2" charset="-122"/>
            </a:endParaRPr>
          </a:p>
        </p:txBody>
      </p:sp>
      <p:sp>
        <p:nvSpPr>
          <p:cNvPr id="117" name="AutoShape 13"/>
          <p:cNvSpPr>
            <a:spLocks noChangeArrowheads="1"/>
          </p:cNvSpPr>
          <p:nvPr/>
        </p:nvSpPr>
        <p:spPr bwMode="auto">
          <a:xfrm>
            <a:off x="791761" y="3921464"/>
            <a:ext cx="720725" cy="936625"/>
          </a:xfrm>
          <a:prstGeom prst="triangle">
            <a:avLst>
              <a:gd name="adj" fmla="val 50000"/>
            </a:avLst>
          </a:prstGeom>
          <a:solidFill>
            <a:schemeClr val="tx2">
              <a:lumMod val="60000"/>
              <a:lumOff val="40000"/>
            </a:schemeClr>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118" name="AutoShape 13"/>
          <p:cNvSpPr>
            <a:spLocks noChangeArrowheads="1"/>
          </p:cNvSpPr>
          <p:nvPr/>
        </p:nvSpPr>
        <p:spPr bwMode="auto">
          <a:xfrm>
            <a:off x="2015722" y="3933889"/>
            <a:ext cx="720725" cy="936625"/>
          </a:xfrm>
          <a:prstGeom prst="triangle">
            <a:avLst>
              <a:gd name="adj" fmla="val 50000"/>
            </a:avLst>
          </a:prstGeom>
          <a:solidFill>
            <a:schemeClr val="accent2">
              <a:lumMod val="40000"/>
              <a:lumOff val="60000"/>
            </a:schemeClr>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119" name="Text Box 23"/>
          <p:cNvSpPr txBox="1">
            <a:spLocks noChangeArrowheads="1"/>
          </p:cNvSpPr>
          <p:nvPr/>
        </p:nvSpPr>
        <p:spPr bwMode="auto">
          <a:xfrm>
            <a:off x="940986" y="4327590"/>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dirty="0">
                <a:latin typeface="华文仿宋" panose="02010600040101010101" pitchFamily="2" charset="-122"/>
                <a:ea typeface="华文仿宋" panose="02010600040101010101" pitchFamily="2" charset="-122"/>
                <a:cs typeface="Arial" panose="020B0604020202020204" pitchFamily="34" charset="0"/>
              </a:rPr>
              <a:t>μ</a:t>
            </a:r>
            <a:endParaRPr lang="el-GR"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
        <p:nvSpPr>
          <p:cNvPr id="120" name="Text Box 23"/>
          <p:cNvSpPr txBox="1">
            <a:spLocks noChangeArrowheads="1"/>
          </p:cNvSpPr>
          <p:nvPr/>
        </p:nvSpPr>
        <p:spPr bwMode="auto">
          <a:xfrm>
            <a:off x="2217848" y="4342837"/>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dirty="0">
                <a:latin typeface="华文仿宋" panose="02010600040101010101" pitchFamily="2" charset="-122"/>
                <a:ea typeface="华文仿宋" panose="02010600040101010101" pitchFamily="2" charset="-122"/>
                <a:cs typeface="Arial" panose="020B0604020202020204" pitchFamily="34" charset="0"/>
              </a:rPr>
              <a:t>ν</a:t>
            </a:r>
            <a:endParaRPr lang="el-GR"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
        <p:nvSpPr>
          <p:cNvPr id="121" name="Rectangle 38"/>
          <p:cNvSpPr>
            <a:spLocks noChangeArrowheads="1"/>
          </p:cNvSpPr>
          <p:nvPr/>
        </p:nvSpPr>
        <p:spPr bwMode="auto">
          <a:xfrm>
            <a:off x="6534670" y="4088061"/>
            <a:ext cx="720725" cy="504825"/>
          </a:xfrm>
          <a:prstGeom prst="rect">
            <a:avLst/>
          </a:prstGeom>
          <a:noFill/>
          <a:ln w="381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endParaRPr lang="zh-CN" altLang="zh-CN" b="1">
              <a:latin typeface="华文仿宋" panose="02010600040101010101" pitchFamily="2" charset="-122"/>
              <a:ea typeface="华文仿宋" panose="02010600040101010101" pitchFamily="2" charset="-122"/>
            </a:endParaRPr>
          </a:p>
        </p:txBody>
      </p:sp>
      <p:sp>
        <p:nvSpPr>
          <p:cNvPr id="122" name="AutoShape 13"/>
          <p:cNvSpPr>
            <a:spLocks noChangeArrowheads="1"/>
          </p:cNvSpPr>
          <p:nvPr/>
        </p:nvSpPr>
        <p:spPr bwMode="auto">
          <a:xfrm>
            <a:off x="6556755" y="3139011"/>
            <a:ext cx="720725" cy="936625"/>
          </a:xfrm>
          <a:prstGeom prst="triangle">
            <a:avLst>
              <a:gd name="adj" fmla="val 50000"/>
            </a:avLst>
          </a:prstGeom>
          <a:solidFill>
            <a:schemeClr val="tx2">
              <a:lumMod val="60000"/>
              <a:lumOff val="40000"/>
            </a:schemeClr>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123" name="AutoShape 13"/>
          <p:cNvSpPr>
            <a:spLocks noChangeArrowheads="1"/>
          </p:cNvSpPr>
          <p:nvPr/>
        </p:nvSpPr>
        <p:spPr bwMode="auto">
          <a:xfrm>
            <a:off x="7377615" y="3048915"/>
            <a:ext cx="720725" cy="936625"/>
          </a:xfrm>
          <a:prstGeom prst="triangle">
            <a:avLst>
              <a:gd name="adj" fmla="val 50000"/>
            </a:avLst>
          </a:prstGeom>
          <a:solidFill>
            <a:schemeClr val="accent2">
              <a:lumMod val="40000"/>
              <a:lumOff val="60000"/>
            </a:schemeClr>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124" name="Text Box 23"/>
          <p:cNvSpPr txBox="1">
            <a:spLocks noChangeArrowheads="1"/>
          </p:cNvSpPr>
          <p:nvPr/>
        </p:nvSpPr>
        <p:spPr bwMode="auto">
          <a:xfrm>
            <a:off x="6705980" y="3545137"/>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dirty="0">
                <a:latin typeface="华文仿宋" panose="02010600040101010101" pitchFamily="2" charset="-122"/>
                <a:ea typeface="华文仿宋" panose="02010600040101010101" pitchFamily="2" charset="-122"/>
                <a:cs typeface="Arial" panose="020B0604020202020204" pitchFamily="34" charset="0"/>
              </a:rPr>
              <a:t>μ</a:t>
            </a:r>
            <a:endParaRPr lang="el-GR"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
        <p:nvSpPr>
          <p:cNvPr id="125" name="Text Box 23"/>
          <p:cNvSpPr txBox="1">
            <a:spLocks noChangeArrowheads="1"/>
          </p:cNvSpPr>
          <p:nvPr/>
        </p:nvSpPr>
        <p:spPr bwMode="auto">
          <a:xfrm>
            <a:off x="7579741" y="3457863"/>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dirty="0">
                <a:latin typeface="华文仿宋" panose="02010600040101010101" pitchFamily="2" charset="-122"/>
                <a:ea typeface="华文仿宋" panose="02010600040101010101" pitchFamily="2" charset="-122"/>
                <a:cs typeface="Arial" panose="020B0604020202020204" pitchFamily="34" charset="0"/>
              </a:rPr>
              <a:t>ν</a:t>
            </a:r>
            <a:endParaRPr lang="el-GR"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84409"/>
          </a:xfrm>
        </p:spPr>
        <p:txBody>
          <a:bodyPr/>
          <a:lstStyle/>
          <a:p>
            <a:r>
              <a:rPr lang="en-US" dirty="0"/>
              <a:t>Review</a:t>
            </a:r>
            <a:endParaRPr lang="en-US" dirty="0"/>
          </a:p>
        </p:txBody>
      </p:sp>
      <p:sp>
        <p:nvSpPr>
          <p:cNvPr id="5" name="Oval 4"/>
          <p:cNvSpPr/>
          <p:nvPr/>
        </p:nvSpPr>
        <p:spPr>
          <a:xfrm>
            <a:off x="3859590" y="182257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57199" y="4982509"/>
            <a:ext cx="7620000" cy="941774"/>
          </a:xfrm>
        </p:spPr>
        <p:txBody>
          <a:bodyPr>
            <a:normAutofit/>
          </a:bodyPr>
          <a:lstStyle/>
          <a:p>
            <a:pPr marL="342900" indent="-342900">
              <a:buFont typeface="Arial" panose="020B0604020202020204"/>
              <a:buChar char="•"/>
            </a:pPr>
            <a:r>
              <a:rPr lang="en-US" sz="2400" dirty="0"/>
              <a:t>Add the following into an AVL Tree</a:t>
            </a:r>
            <a:endParaRPr lang="en-US" sz="2400" dirty="0"/>
          </a:p>
          <a:p>
            <a:pPr marL="800100" lvl="1" indent="-342900">
              <a:buFont typeface="Arial" panose="020B0604020202020204"/>
              <a:buChar char="•"/>
            </a:pPr>
            <a:r>
              <a:rPr lang="en-US" sz="2400" dirty="0"/>
              <a:t>{1,2,3,5,4}</a:t>
            </a:r>
            <a:endParaRPr lang="en-US" sz="2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58651"/>
          </a:xfrm>
        </p:spPr>
        <p:txBody>
          <a:bodyPr/>
          <a:lstStyle/>
          <a:p>
            <a:r>
              <a:rPr lang="en-US" dirty="0"/>
              <a:t>Review</a:t>
            </a:r>
            <a:endParaRPr lang="en-US" dirty="0"/>
          </a:p>
        </p:txBody>
      </p:sp>
      <p:sp>
        <p:nvSpPr>
          <p:cNvPr id="5" name="Oval 4"/>
          <p:cNvSpPr/>
          <p:nvPr/>
        </p:nvSpPr>
        <p:spPr>
          <a:xfrm>
            <a:off x="3859590" y="182257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57200" y="5549178"/>
            <a:ext cx="7620000" cy="478135"/>
          </a:xfrm>
        </p:spPr>
        <p:txBody>
          <a:bodyPr>
            <a:normAutofit/>
          </a:bodyPr>
          <a:lstStyle/>
          <a:p>
            <a:pPr marL="342900" indent="-342900">
              <a:buFont typeface="Arial" panose="020B0604020202020204"/>
              <a:buChar char="•"/>
            </a:pPr>
            <a:r>
              <a:rPr lang="en-US" sz="2400" dirty="0"/>
              <a:t>Add 2, then verify balance</a:t>
            </a:r>
            <a:endParaRPr lang="en-US" sz="2400" dirty="0"/>
          </a:p>
        </p:txBody>
      </p:sp>
      <p:sp>
        <p:nvSpPr>
          <p:cNvPr id="49" name="Oval 48"/>
          <p:cNvSpPr/>
          <p:nvPr/>
        </p:nvSpPr>
        <p:spPr>
          <a:xfrm>
            <a:off x="4317761" y="2427556"/>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5" idx="5"/>
            <a:endCxn id="49" idx="1"/>
          </p:cNvCxnSpPr>
          <p:nvPr/>
        </p:nvCxnSpPr>
        <p:spPr>
          <a:xfrm>
            <a:off x="4245889" y="2208878"/>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74514"/>
          </a:xfrm>
        </p:spPr>
        <p:txBody>
          <a:bodyPr/>
          <a:lstStyle/>
          <a:p>
            <a:r>
              <a:rPr lang="en-US" dirty="0"/>
              <a:t>Review</a:t>
            </a:r>
            <a:endParaRPr lang="en-US" dirty="0"/>
          </a:p>
        </p:txBody>
      </p:sp>
      <p:sp>
        <p:nvSpPr>
          <p:cNvPr id="5" name="Oval 4"/>
          <p:cNvSpPr/>
          <p:nvPr/>
        </p:nvSpPr>
        <p:spPr>
          <a:xfrm>
            <a:off x="3859590" y="182257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345408" y="5094075"/>
            <a:ext cx="7620000" cy="941768"/>
          </a:xfrm>
        </p:spPr>
        <p:txBody>
          <a:bodyPr>
            <a:spAutoFit/>
          </a:bodyPr>
          <a:lstStyle/>
          <a:p>
            <a:pPr marL="342900" indent="-342900">
              <a:buFont typeface="Arial" panose="020B0604020202020204"/>
              <a:buChar char="•"/>
            </a:pPr>
            <a:r>
              <a:rPr lang="en-US" sz="2400" dirty="0"/>
              <a:t>Add three, observe that the balance of ‘1’ is off.</a:t>
            </a:r>
            <a:endParaRPr lang="en-US" sz="2400" dirty="0"/>
          </a:p>
          <a:p>
            <a:pPr marL="800100" lvl="1" indent="-342900">
              <a:buFont typeface="Arial" panose="020B0604020202020204"/>
              <a:buChar char="•"/>
            </a:pPr>
            <a:r>
              <a:rPr lang="en-US" sz="2400" dirty="0"/>
              <a:t>What case is this?</a:t>
            </a:r>
            <a:endParaRPr lang="en-US" sz="2400" dirty="0"/>
          </a:p>
        </p:txBody>
      </p:sp>
      <p:sp>
        <p:nvSpPr>
          <p:cNvPr id="49" name="Oval 48"/>
          <p:cNvSpPr/>
          <p:nvPr/>
        </p:nvSpPr>
        <p:spPr>
          <a:xfrm>
            <a:off x="4317761" y="2427556"/>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5" idx="5"/>
            <a:endCxn id="49" idx="1"/>
          </p:cNvCxnSpPr>
          <p:nvPr/>
        </p:nvCxnSpPr>
        <p:spPr>
          <a:xfrm>
            <a:off x="4245889" y="2208878"/>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770338" y="307973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8" name="Straight Arrow Connector 7"/>
          <p:cNvCxnSpPr>
            <a:endCxn id="7" idx="1"/>
          </p:cNvCxnSpPr>
          <p:nvPr/>
        </p:nvCxnSpPr>
        <p:spPr>
          <a:xfrm>
            <a:off x="4698466" y="2861061"/>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179771" y="3146017"/>
            <a:ext cx="356188" cy="461665"/>
          </a:xfrm>
          <a:prstGeom prst="rect">
            <a:avLst/>
          </a:prstGeom>
          <a:noFill/>
        </p:spPr>
        <p:txBody>
          <a:bodyPr wrap="none" rtlCol="0">
            <a:spAutoFit/>
          </a:bodyPr>
          <a:lstStyle/>
          <a:p>
            <a:r>
              <a:rPr lang="en-US" sz="2400" b="1" dirty="0"/>
              <a:t>0</a:t>
            </a:r>
            <a:endParaRPr lang="en-US" sz="2400" b="1" dirty="0"/>
          </a:p>
        </p:txBody>
      </p:sp>
      <p:sp>
        <p:nvSpPr>
          <p:cNvPr id="4" name="TextBox 3"/>
          <p:cNvSpPr txBox="1"/>
          <p:nvPr/>
        </p:nvSpPr>
        <p:spPr>
          <a:xfrm>
            <a:off x="4793472" y="2493834"/>
            <a:ext cx="356188" cy="461665"/>
          </a:xfrm>
          <a:prstGeom prst="rect">
            <a:avLst/>
          </a:prstGeom>
          <a:noFill/>
        </p:spPr>
        <p:txBody>
          <a:bodyPr wrap="none" rtlCol="0">
            <a:spAutoFit/>
          </a:bodyPr>
          <a:lstStyle/>
          <a:p>
            <a:r>
              <a:rPr lang="en-US" sz="2400" b="1" dirty="0"/>
              <a:t>1</a:t>
            </a:r>
            <a:endParaRPr lang="en-US" sz="2400" b="1" dirty="0"/>
          </a:p>
        </p:txBody>
      </p:sp>
      <p:sp>
        <p:nvSpPr>
          <p:cNvPr id="6" name="TextBox 5"/>
          <p:cNvSpPr txBox="1"/>
          <p:nvPr/>
        </p:nvSpPr>
        <p:spPr>
          <a:xfrm>
            <a:off x="4340895" y="1822579"/>
            <a:ext cx="356188" cy="461665"/>
          </a:xfrm>
          <a:prstGeom prst="rect">
            <a:avLst/>
          </a:prstGeom>
          <a:noFill/>
        </p:spPr>
        <p:txBody>
          <a:bodyPr wrap="none" rtlCol="0">
            <a:spAutoFit/>
          </a:bodyPr>
          <a:lstStyle/>
          <a:p>
            <a:r>
              <a:rPr lang="en-US" sz="2400" b="1" dirty="0">
                <a:solidFill>
                  <a:srgbClr val="D1282E"/>
                </a:solidFill>
              </a:rPr>
              <a:t>2</a:t>
            </a:r>
            <a:endParaRPr lang="en-US" sz="2400" b="1" dirty="0">
              <a:solidFill>
                <a:srgbClr val="D1282E"/>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702450"/>
          </a:xfrm>
        </p:spPr>
        <p:txBody>
          <a:bodyPr/>
          <a:lstStyle/>
          <a:p>
            <a:r>
              <a:rPr lang="en-US" dirty="0"/>
              <a:t>Review</a:t>
            </a:r>
            <a:endParaRPr lang="en-US" dirty="0"/>
          </a:p>
        </p:txBody>
      </p:sp>
      <p:sp>
        <p:nvSpPr>
          <p:cNvPr id="5" name="Oval 4"/>
          <p:cNvSpPr/>
          <p:nvPr/>
        </p:nvSpPr>
        <p:spPr>
          <a:xfrm>
            <a:off x="3859590" y="182257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35889" y="5087737"/>
            <a:ext cx="7620000" cy="941768"/>
          </a:xfrm>
        </p:spPr>
        <p:txBody>
          <a:bodyPr>
            <a:spAutoFit/>
          </a:bodyPr>
          <a:lstStyle/>
          <a:p>
            <a:pPr marL="342900" indent="-342900">
              <a:buFont typeface="Arial" panose="020B0604020202020204"/>
              <a:buChar char="•"/>
            </a:pPr>
            <a:r>
              <a:rPr lang="en-US" sz="2400" dirty="0"/>
              <a:t>Add three, observe that the balance of ‘1’ is off.</a:t>
            </a:r>
            <a:endParaRPr lang="en-US" sz="2400" dirty="0"/>
          </a:p>
          <a:p>
            <a:pPr marL="800100" lvl="1" indent="-342900">
              <a:buFont typeface="Arial" panose="020B0604020202020204"/>
              <a:buChar char="•"/>
            </a:pPr>
            <a:r>
              <a:rPr lang="en-US" sz="2400" dirty="0"/>
              <a:t>What case is this? </a:t>
            </a:r>
            <a:r>
              <a:rPr lang="en-US" sz="2400" i="1" dirty="0"/>
              <a:t>Right-right</a:t>
            </a:r>
            <a:endParaRPr lang="en-US" sz="2400" i="1" dirty="0"/>
          </a:p>
        </p:txBody>
      </p:sp>
      <p:sp>
        <p:nvSpPr>
          <p:cNvPr id="49" name="Oval 48"/>
          <p:cNvSpPr/>
          <p:nvPr/>
        </p:nvSpPr>
        <p:spPr>
          <a:xfrm>
            <a:off x="4317761" y="2427556"/>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5" idx="5"/>
            <a:endCxn id="49" idx="1"/>
          </p:cNvCxnSpPr>
          <p:nvPr/>
        </p:nvCxnSpPr>
        <p:spPr>
          <a:xfrm>
            <a:off x="4245889" y="2208878"/>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770338" y="307973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8" name="Straight Arrow Connector 7"/>
          <p:cNvCxnSpPr>
            <a:endCxn id="7" idx="1"/>
          </p:cNvCxnSpPr>
          <p:nvPr/>
        </p:nvCxnSpPr>
        <p:spPr>
          <a:xfrm>
            <a:off x="4698466" y="2861061"/>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179771" y="3146017"/>
            <a:ext cx="356188" cy="461665"/>
          </a:xfrm>
          <a:prstGeom prst="rect">
            <a:avLst/>
          </a:prstGeom>
          <a:noFill/>
        </p:spPr>
        <p:txBody>
          <a:bodyPr wrap="none" rtlCol="0">
            <a:spAutoFit/>
          </a:bodyPr>
          <a:lstStyle/>
          <a:p>
            <a:r>
              <a:rPr lang="en-US" sz="2400" b="1" dirty="0"/>
              <a:t>0</a:t>
            </a:r>
            <a:endParaRPr lang="en-US" sz="2400" b="1" dirty="0"/>
          </a:p>
        </p:txBody>
      </p:sp>
      <p:sp>
        <p:nvSpPr>
          <p:cNvPr id="4" name="TextBox 3"/>
          <p:cNvSpPr txBox="1"/>
          <p:nvPr/>
        </p:nvSpPr>
        <p:spPr>
          <a:xfrm>
            <a:off x="4793472" y="2493834"/>
            <a:ext cx="356188" cy="461665"/>
          </a:xfrm>
          <a:prstGeom prst="rect">
            <a:avLst/>
          </a:prstGeom>
          <a:noFill/>
        </p:spPr>
        <p:txBody>
          <a:bodyPr wrap="none" rtlCol="0">
            <a:spAutoFit/>
          </a:bodyPr>
          <a:lstStyle/>
          <a:p>
            <a:r>
              <a:rPr lang="en-US" sz="2400" b="1" dirty="0"/>
              <a:t>1</a:t>
            </a:r>
            <a:endParaRPr lang="en-US" sz="2400" b="1" dirty="0"/>
          </a:p>
        </p:txBody>
      </p:sp>
      <p:sp>
        <p:nvSpPr>
          <p:cNvPr id="6" name="TextBox 5"/>
          <p:cNvSpPr txBox="1"/>
          <p:nvPr/>
        </p:nvSpPr>
        <p:spPr>
          <a:xfrm>
            <a:off x="4340895" y="1822579"/>
            <a:ext cx="356188" cy="461665"/>
          </a:xfrm>
          <a:prstGeom prst="rect">
            <a:avLst/>
          </a:prstGeom>
          <a:noFill/>
        </p:spPr>
        <p:txBody>
          <a:bodyPr wrap="none" rtlCol="0">
            <a:spAutoFit/>
          </a:bodyPr>
          <a:lstStyle/>
          <a:p>
            <a:r>
              <a:rPr lang="en-US" sz="2400" b="1" dirty="0">
                <a:solidFill>
                  <a:srgbClr val="D1282E"/>
                </a:solidFill>
              </a:rPr>
              <a:t>2</a:t>
            </a:r>
            <a:endParaRPr lang="en-US" sz="2400" b="1" dirty="0">
              <a:solidFill>
                <a:srgbClr val="D1282E"/>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74514"/>
          </a:xfrm>
        </p:spPr>
        <p:txBody>
          <a:bodyPr/>
          <a:lstStyle/>
          <a:p>
            <a:r>
              <a:rPr lang="en-US" dirty="0"/>
              <a:t>Review</a:t>
            </a:r>
            <a:endParaRPr lang="en-US" dirty="0"/>
          </a:p>
        </p:txBody>
      </p:sp>
      <p:sp>
        <p:nvSpPr>
          <p:cNvPr id="5" name="Oval 4"/>
          <p:cNvSpPr/>
          <p:nvPr/>
        </p:nvSpPr>
        <p:spPr>
          <a:xfrm>
            <a:off x="3859590" y="182257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57200" y="5549178"/>
            <a:ext cx="7620000" cy="461637"/>
          </a:xfrm>
        </p:spPr>
        <p:txBody>
          <a:bodyPr>
            <a:spAutoFit/>
          </a:bodyPr>
          <a:lstStyle/>
          <a:p>
            <a:pPr marL="342900" indent="-342900">
              <a:buFont typeface="Arial" panose="020B0604020202020204"/>
              <a:buChar char="•"/>
            </a:pPr>
            <a:r>
              <a:rPr lang="en-US" sz="2400" dirty="0"/>
              <a:t>Rotate the tree to preserve balance</a:t>
            </a:r>
            <a:endParaRPr lang="en-US" sz="2400" i="1" dirty="0"/>
          </a:p>
        </p:txBody>
      </p:sp>
      <p:sp>
        <p:nvSpPr>
          <p:cNvPr id="49" name="Oval 48"/>
          <p:cNvSpPr/>
          <p:nvPr/>
        </p:nvSpPr>
        <p:spPr>
          <a:xfrm>
            <a:off x="4317761" y="2427556"/>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5" idx="5"/>
            <a:endCxn id="49" idx="1"/>
          </p:cNvCxnSpPr>
          <p:nvPr/>
        </p:nvCxnSpPr>
        <p:spPr>
          <a:xfrm>
            <a:off x="4245889" y="2208878"/>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770338" y="307973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8" name="Straight Arrow Connector 7"/>
          <p:cNvCxnSpPr>
            <a:endCxn id="7" idx="1"/>
          </p:cNvCxnSpPr>
          <p:nvPr/>
        </p:nvCxnSpPr>
        <p:spPr>
          <a:xfrm>
            <a:off x="4698466" y="2861061"/>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179771" y="3146017"/>
            <a:ext cx="356188" cy="461665"/>
          </a:xfrm>
          <a:prstGeom prst="rect">
            <a:avLst/>
          </a:prstGeom>
          <a:noFill/>
        </p:spPr>
        <p:txBody>
          <a:bodyPr wrap="none" rtlCol="0">
            <a:spAutoFit/>
          </a:bodyPr>
          <a:lstStyle/>
          <a:p>
            <a:r>
              <a:rPr lang="en-US" sz="2400" b="1" dirty="0"/>
              <a:t>0</a:t>
            </a:r>
            <a:endParaRPr lang="en-US" sz="2400" b="1" dirty="0"/>
          </a:p>
        </p:txBody>
      </p:sp>
      <p:sp>
        <p:nvSpPr>
          <p:cNvPr id="4" name="TextBox 3"/>
          <p:cNvSpPr txBox="1"/>
          <p:nvPr/>
        </p:nvSpPr>
        <p:spPr>
          <a:xfrm>
            <a:off x="4793472" y="2493834"/>
            <a:ext cx="356188" cy="461665"/>
          </a:xfrm>
          <a:prstGeom prst="rect">
            <a:avLst/>
          </a:prstGeom>
          <a:noFill/>
        </p:spPr>
        <p:txBody>
          <a:bodyPr wrap="none" rtlCol="0">
            <a:spAutoFit/>
          </a:bodyPr>
          <a:lstStyle/>
          <a:p>
            <a:r>
              <a:rPr lang="en-US" sz="2400" b="1" dirty="0"/>
              <a:t>1</a:t>
            </a:r>
            <a:endParaRPr lang="en-US" sz="2400" b="1" dirty="0"/>
          </a:p>
        </p:txBody>
      </p:sp>
      <p:sp>
        <p:nvSpPr>
          <p:cNvPr id="6" name="TextBox 5"/>
          <p:cNvSpPr txBox="1"/>
          <p:nvPr/>
        </p:nvSpPr>
        <p:spPr>
          <a:xfrm>
            <a:off x="4340895" y="1822579"/>
            <a:ext cx="356188" cy="461665"/>
          </a:xfrm>
          <a:prstGeom prst="rect">
            <a:avLst/>
          </a:prstGeom>
          <a:noFill/>
        </p:spPr>
        <p:txBody>
          <a:bodyPr wrap="none" rtlCol="0">
            <a:spAutoFit/>
          </a:bodyPr>
          <a:lstStyle/>
          <a:p>
            <a:r>
              <a:rPr lang="en-US" sz="2400" b="1" dirty="0">
                <a:solidFill>
                  <a:srgbClr val="D1282E"/>
                </a:solidFill>
              </a:rPr>
              <a:t>2</a:t>
            </a:r>
            <a:endParaRPr lang="en-US" sz="2400" b="1" dirty="0">
              <a:solidFill>
                <a:srgbClr val="D1282E"/>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74514"/>
          </a:xfrm>
        </p:spPr>
        <p:txBody>
          <a:bodyPr/>
          <a:lstStyle/>
          <a:p>
            <a:r>
              <a:rPr lang="en-US" dirty="0"/>
              <a:t>Review</a:t>
            </a:r>
            <a:endParaRPr lang="en-US" dirty="0"/>
          </a:p>
        </p:txBody>
      </p:sp>
      <p:sp>
        <p:nvSpPr>
          <p:cNvPr id="5" name="Oval 4"/>
          <p:cNvSpPr/>
          <p:nvPr/>
        </p:nvSpPr>
        <p:spPr>
          <a:xfrm>
            <a:off x="3859590" y="182257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35889" y="5115673"/>
            <a:ext cx="7620000" cy="941768"/>
          </a:xfrm>
        </p:spPr>
        <p:txBody>
          <a:bodyPr>
            <a:spAutoFit/>
          </a:bodyPr>
          <a:lstStyle/>
          <a:p>
            <a:pPr marL="342900" indent="-342900">
              <a:buFont typeface="Arial" panose="020B0604020202020204"/>
              <a:buChar char="•"/>
            </a:pPr>
            <a:r>
              <a:rPr lang="en-US" sz="2400" dirty="0"/>
              <a:t>Rotate the tree to preserve balance</a:t>
            </a:r>
            <a:endParaRPr lang="en-US" sz="2400" dirty="0"/>
          </a:p>
          <a:p>
            <a:pPr marL="800100" lvl="1" indent="-342900">
              <a:buFont typeface="Arial" panose="020B0604020202020204"/>
              <a:buChar char="•"/>
            </a:pPr>
            <a:r>
              <a:rPr lang="en-US" sz="2400" dirty="0"/>
              <a:t>What is the new root?</a:t>
            </a:r>
            <a:endParaRPr lang="en-US" sz="2400" dirty="0"/>
          </a:p>
        </p:txBody>
      </p:sp>
      <p:sp>
        <p:nvSpPr>
          <p:cNvPr id="49" name="Oval 48"/>
          <p:cNvSpPr/>
          <p:nvPr/>
        </p:nvSpPr>
        <p:spPr>
          <a:xfrm>
            <a:off x="4317761" y="2427556"/>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5" idx="5"/>
            <a:endCxn id="49" idx="1"/>
          </p:cNvCxnSpPr>
          <p:nvPr/>
        </p:nvCxnSpPr>
        <p:spPr>
          <a:xfrm>
            <a:off x="4245889" y="2208878"/>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770338" y="307973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8" name="Straight Arrow Connector 7"/>
          <p:cNvCxnSpPr>
            <a:endCxn id="7" idx="1"/>
          </p:cNvCxnSpPr>
          <p:nvPr/>
        </p:nvCxnSpPr>
        <p:spPr>
          <a:xfrm>
            <a:off x="4698466" y="2861061"/>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179771" y="3146017"/>
            <a:ext cx="356188" cy="461665"/>
          </a:xfrm>
          <a:prstGeom prst="rect">
            <a:avLst/>
          </a:prstGeom>
          <a:noFill/>
        </p:spPr>
        <p:txBody>
          <a:bodyPr wrap="none" rtlCol="0">
            <a:spAutoFit/>
          </a:bodyPr>
          <a:lstStyle/>
          <a:p>
            <a:r>
              <a:rPr lang="en-US" sz="2400" b="1" dirty="0"/>
              <a:t>0</a:t>
            </a:r>
            <a:endParaRPr lang="en-US" sz="2400" b="1" dirty="0"/>
          </a:p>
        </p:txBody>
      </p:sp>
      <p:sp>
        <p:nvSpPr>
          <p:cNvPr id="4" name="TextBox 3"/>
          <p:cNvSpPr txBox="1"/>
          <p:nvPr/>
        </p:nvSpPr>
        <p:spPr>
          <a:xfrm>
            <a:off x="4793472" y="2493834"/>
            <a:ext cx="356188" cy="461665"/>
          </a:xfrm>
          <a:prstGeom prst="rect">
            <a:avLst/>
          </a:prstGeom>
          <a:noFill/>
        </p:spPr>
        <p:txBody>
          <a:bodyPr wrap="none" rtlCol="0">
            <a:spAutoFit/>
          </a:bodyPr>
          <a:lstStyle/>
          <a:p>
            <a:r>
              <a:rPr lang="en-US" sz="2400" b="1" dirty="0"/>
              <a:t>1</a:t>
            </a:r>
            <a:endParaRPr lang="en-US" sz="2400" b="1" dirty="0"/>
          </a:p>
        </p:txBody>
      </p:sp>
      <p:sp>
        <p:nvSpPr>
          <p:cNvPr id="6" name="TextBox 5"/>
          <p:cNvSpPr txBox="1"/>
          <p:nvPr/>
        </p:nvSpPr>
        <p:spPr>
          <a:xfrm>
            <a:off x="4340895" y="1822579"/>
            <a:ext cx="356188" cy="461665"/>
          </a:xfrm>
          <a:prstGeom prst="rect">
            <a:avLst/>
          </a:prstGeom>
          <a:noFill/>
        </p:spPr>
        <p:txBody>
          <a:bodyPr wrap="none" rtlCol="0">
            <a:spAutoFit/>
          </a:bodyPr>
          <a:lstStyle/>
          <a:p>
            <a:r>
              <a:rPr lang="en-US" sz="2400" b="1" dirty="0">
                <a:solidFill>
                  <a:srgbClr val="D1282E"/>
                </a:solidFill>
              </a:rPr>
              <a:t>2</a:t>
            </a:r>
            <a:endParaRPr lang="en-US" sz="2400" b="1" dirty="0">
              <a:solidFill>
                <a:srgbClr val="D1282E"/>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91481"/>
          </a:xfrm>
        </p:spPr>
        <p:txBody>
          <a:bodyPr/>
          <a:lstStyle/>
          <a:p>
            <a:r>
              <a:rPr lang="en-US" dirty="0"/>
              <a:t>Review</a:t>
            </a:r>
            <a:endParaRPr lang="en-US" dirty="0"/>
          </a:p>
        </p:txBody>
      </p:sp>
      <p:sp>
        <p:nvSpPr>
          <p:cNvPr id="5" name="Oval 4"/>
          <p:cNvSpPr/>
          <p:nvPr/>
        </p:nvSpPr>
        <p:spPr>
          <a:xfrm>
            <a:off x="3859590" y="182257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57199" y="4976951"/>
            <a:ext cx="7620000" cy="941768"/>
          </a:xfrm>
        </p:spPr>
        <p:txBody>
          <a:bodyPr>
            <a:spAutoFit/>
          </a:bodyPr>
          <a:lstStyle/>
          <a:p>
            <a:pPr marL="342900" indent="-342900">
              <a:buFont typeface="Arial" panose="020B0604020202020204"/>
              <a:buChar char="•"/>
            </a:pPr>
            <a:r>
              <a:rPr lang="en-US" sz="2400" dirty="0"/>
              <a:t>Rotate the tree to preserve balance</a:t>
            </a:r>
            <a:endParaRPr lang="en-US" sz="2400" dirty="0"/>
          </a:p>
          <a:p>
            <a:pPr marL="800100" lvl="1" indent="-342900">
              <a:buFont typeface="Arial" panose="020B0604020202020204"/>
              <a:buChar char="•"/>
            </a:pPr>
            <a:r>
              <a:rPr lang="en-US" sz="2400" dirty="0"/>
              <a:t>What is the new root? </a:t>
            </a:r>
            <a:r>
              <a:rPr lang="en-US" sz="2400" b="1" dirty="0"/>
              <a:t>2</a:t>
            </a:r>
            <a:endParaRPr lang="en-US" sz="2400" dirty="0"/>
          </a:p>
        </p:txBody>
      </p:sp>
      <p:sp>
        <p:nvSpPr>
          <p:cNvPr id="49" name="Oval 48"/>
          <p:cNvSpPr/>
          <p:nvPr/>
        </p:nvSpPr>
        <p:spPr>
          <a:xfrm>
            <a:off x="4317761" y="2427556"/>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5" idx="5"/>
            <a:endCxn id="49" idx="1"/>
          </p:cNvCxnSpPr>
          <p:nvPr/>
        </p:nvCxnSpPr>
        <p:spPr>
          <a:xfrm>
            <a:off x="4245889" y="2208878"/>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770338" y="307973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8" name="Straight Arrow Connector 7"/>
          <p:cNvCxnSpPr>
            <a:endCxn id="7" idx="1"/>
          </p:cNvCxnSpPr>
          <p:nvPr/>
        </p:nvCxnSpPr>
        <p:spPr>
          <a:xfrm>
            <a:off x="4698466" y="2861061"/>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179771" y="3146017"/>
            <a:ext cx="356188" cy="461665"/>
          </a:xfrm>
          <a:prstGeom prst="rect">
            <a:avLst/>
          </a:prstGeom>
          <a:noFill/>
        </p:spPr>
        <p:txBody>
          <a:bodyPr wrap="none" rtlCol="0">
            <a:spAutoFit/>
          </a:bodyPr>
          <a:lstStyle/>
          <a:p>
            <a:r>
              <a:rPr lang="en-US" sz="2400" b="1" dirty="0"/>
              <a:t>0</a:t>
            </a:r>
            <a:endParaRPr lang="en-US" sz="2400" b="1" dirty="0"/>
          </a:p>
        </p:txBody>
      </p:sp>
      <p:sp>
        <p:nvSpPr>
          <p:cNvPr id="4" name="TextBox 3"/>
          <p:cNvSpPr txBox="1"/>
          <p:nvPr/>
        </p:nvSpPr>
        <p:spPr>
          <a:xfrm>
            <a:off x="4793472" y="2493834"/>
            <a:ext cx="356188" cy="461665"/>
          </a:xfrm>
          <a:prstGeom prst="rect">
            <a:avLst/>
          </a:prstGeom>
          <a:noFill/>
        </p:spPr>
        <p:txBody>
          <a:bodyPr wrap="none" rtlCol="0">
            <a:spAutoFit/>
          </a:bodyPr>
          <a:lstStyle/>
          <a:p>
            <a:r>
              <a:rPr lang="en-US" sz="2400" b="1" dirty="0"/>
              <a:t>1</a:t>
            </a:r>
            <a:endParaRPr lang="en-US" sz="2400" b="1" dirty="0"/>
          </a:p>
        </p:txBody>
      </p:sp>
      <p:sp>
        <p:nvSpPr>
          <p:cNvPr id="6" name="TextBox 5"/>
          <p:cNvSpPr txBox="1"/>
          <p:nvPr/>
        </p:nvSpPr>
        <p:spPr>
          <a:xfrm>
            <a:off x="4340895" y="1822579"/>
            <a:ext cx="356188" cy="461665"/>
          </a:xfrm>
          <a:prstGeom prst="rect">
            <a:avLst/>
          </a:prstGeom>
          <a:noFill/>
        </p:spPr>
        <p:txBody>
          <a:bodyPr wrap="none" rtlCol="0">
            <a:spAutoFit/>
          </a:bodyPr>
          <a:lstStyle/>
          <a:p>
            <a:r>
              <a:rPr lang="en-US" sz="2400" b="1" dirty="0">
                <a:solidFill>
                  <a:srgbClr val="D1282E"/>
                </a:solidFill>
              </a:rPr>
              <a:t>2</a:t>
            </a:r>
            <a:endParaRPr lang="en-US" sz="2400" b="1" dirty="0">
              <a:solidFill>
                <a:srgbClr val="D1282E"/>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65790"/>
          </a:xfrm>
        </p:spPr>
        <p:txBody>
          <a:bodyPr/>
          <a:lstStyle/>
          <a:p>
            <a:r>
              <a:rPr lang="en-US" dirty="0"/>
              <a:t>Review</a:t>
            </a:r>
            <a:endParaRPr lang="en-US" dirty="0"/>
          </a:p>
        </p:txBody>
      </p:sp>
      <p:sp>
        <p:nvSpPr>
          <p:cNvPr id="5" name="Oval 4"/>
          <p:cNvSpPr/>
          <p:nvPr/>
        </p:nvSpPr>
        <p:spPr>
          <a:xfrm>
            <a:off x="3793311" y="307973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57199" y="5188570"/>
            <a:ext cx="7620000" cy="830968"/>
          </a:xfrm>
        </p:spPr>
        <p:txBody>
          <a:bodyPr>
            <a:spAutoFit/>
          </a:bodyPr>
          <a:lstStyle/>
          <a:p>
            <a:pPr marL="342900" indent="-342900">
              <a:buFont typeface="Arial" panose="020B0604020202020204"/>
              <a:buChar char="•"/>
            </a:pPr>
            <a:r>
              <a:rPr lang="en-US" sz="2400" dirty="0"/>
              <a:t>Perform the ‘left’ rotation which brings two into the root position</a:t>
            </a:r>
            <a:endParaRPr lang="en-US" sz="2400" dirty="0"/>
          </a:p>
        </p:txBody>
      </p:sp>
      <p:sp>
        <p:nvSpPr>
          <p:cNvPr id="49" name="Oval 48"/>
          <p:cNvSpPr/>
          <p:nvPr/>
        </p:nvSpPr>
        <p:spPr>
          <a:xfrm>
            <a:off x="4317761" y="2427556"/>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49" idx="3"/>
            <a:endCxn id="5" idx="7"/>
          </p:cNvCxnSpPr>
          <p:nvPr/>
        </p:nvCxnSpPr>
        <p:spPr>
          <a:xfrm flipH="1">
            <a:off x="4179610" y="2813855"/>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770338" y="307973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8" name="Straight Arrow Connector 7"/>
          <p:cNvCxnSpPr>
            <a:endCxn id="7" idx="1"/>
          </p:cNvCxnSpPr>
          <p:nvPr/>
        </p:nvCxnSpPr>
        <p:spPr>
          <a:xfrm>
            <a:off x="4698466" y="2861061"/>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44275"/>
          </a:xfrm>
        </p:spPr>
        <p:txBody>
          <a:bodyPr/>
          <a:lstStyle/>
          <a:p>
            <a:r>
              <a:rPr lang="en-US" dirty="0"/>
              <a:t>Review</a:t>
            </a:r>
            <a:endParaRPr lang="en-US" dirty="0"/>
          </a:p>
        </p:txBody>
      </p:sp>
      <p:sp>
        <p:nvSpPr>
          <p:cNvPr id="5" name="Oval 4"/>
          <p:cNvSpPr/>
          <p:nvPr/>
        </p:nvSpPr>
        <p:spPr>
          <a:xfrm>
            <a:off x="3780432" y="2730305"/>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57200" y="5549178"/>
            <a:ext cx="7620000" cy="461637"/>
          </a:xfrm>
        </p:spPr>
        <p:txBody>
          <a:bodyPr>
            <a:spAutoFit/>
          </a:bodyPr>
          <a:lstStyle/>
          <a:p>
            <a:pPr marL="342900" indent="-342900">
              <a:buFont typeface="Arial" panose="020B0604020202020204"/>
              <a:buChar char="•"/>
            </a:pPr>
            <a:r>
              <a:rPr lang="en-US" sz="2400" dirty="0"/>
              <a:t>Add the 5</a:t>
            </a:r>
            <a:endParaRPr lang="en-US" sz="2400" dirty="0"/>
          </a:p>
        </p:txBody>
      </p:sp>
      <p:sp>
        <p:nvSpPr>
          <p:cNvPr id="49" name="Oval 48"/>
          <p:cNvSpPr/>
          <p:nvPr/>
        </p:nvSpPr>
        <p:spPr>
          <a:xfrm>
            <a:off x="4304882" y="2078122"/>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49" idx="3"/>
            <a:endCxn id="5" idx="7"/>
          </p:cNvCxnSpPr>
          <p:nvPr/>
        </p:nvCxnSpPr>
        <p:spPr>
          <a:xfrm flipH="1">
            <a:off x="4166731" y="2464421"/>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757459" y="2730305"/>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8" name="Straight Arrow Connector 7"/>
          <p:cNvCxnSpPr>
            <a:endCxn id="7" idx="1"/>
          </p:cNvCxnSpPr>
          <p:nvPr/>
        </p:nvCxnSpPr>
        <p:spPr>
          <a:xfrm>
            <a:off x="4685587" y="2511627"/>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149952" y="3362894"/>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5</a:t>
            </a:r>
            <a:endParaRPr lang="en-US" sz="2400" b="1" dirty="0">
              <a:solidFill>
                <a:schemeClr val="tx1"/>
              </a:solidFill>
            </a:endParaRPr>
          </a:p>
        </p:txBody>
      </p:sp>
      <p:cxnSp>
        <p:nvCxnSpPr>
          <p:cNvPr id="11" name="Straight Arrow Connector 10"/>
          <p:cNvCxnSpPr>
            <a:endCxn id="10" idx="1"/>
          </p:cNvCxnSpPr>
          <p:nvPr/>
        </p:nvCxnSpPr>
        <p:spPr>
          <a:xfrm>
            <a:off x="5078080" y="3144216"/>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296047" y="955980"/>
            <a:ext cx="8165371"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990600" lvl="1" indent="-723900" algn="just" eaLnBrk="1" hangingPunct="1">
              <a:lnSpc>
                <a:spcPct val="140000"/>
              </a:lnSpc>
              <a:buFont typeface="Arial" panose="020B0604020202020204" pitchFamily="34" charset="0"/>
              <a:buChar char="•"/>
            </a:pPr>
            <a:r>
              <a:rPr lang="en-US" altLang="zh-CN" sz="3600" b="1" dirty="0">
                <a:solidFill>
                  <a:srgbClr val="C00000"/>
                </a:solidFill>
                <a:ea typeface="华文仿宋" panose="02010600040101010101" pitchFamily="2" charset="-122"/>
              </a:rPr>
              <a:t>Search(ST, key);</a:t>
            </a:r>
            <a:endParaRPr lang="en-US" altLang="zh-CN" sz="3600" b="1" dirty="0">
              <a:solidFill>
                <a:srgbClr val="C00000"/>
              </a:solidFill>
              <a:ea typeface="华文仿宋" panose="02010600040101010101" pitchFamily="2" charset="-122"/>
            </a:endParaRPr>
          </a:p>
          <a:p>
            <a:pPr marL="1257300" lvl="3" indent="-533400" algn="just"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初始条件：</a:t>
            </a:r>
            <a:r>
              <a:rPr lang="zh-CN" altLang="en-US" sz="3200" b="1" dirty="0">
                <a:solidFill>
                  <a:srgbClr val="000000"/>
                </a:solidFill>
                <a:latin typeface="华文仿宋" panose="02010600040101010101" pitchFamily="2" charset="-122"/>
                <a:ea typeface="华文仿宋" panose="02010600040101010101" pitchFamily="2" charset="-122"/>
              </a:rPr>
              <a:t>静态查找表</a:t>
            </a:r>
            <a:r>
              <a:rPr lang="en-US" altLang="zh-CN" sz="3200" b="1" dirty="0">
                <a:solidFill>
                  <a:srgbClr val="000000"/>
                </a:solidFill>
                <a:latin typeface="华文仿宋" panose="02010600040101010101" pitchFamily="2" charset="-122"/>
                <a:ea typeface="华文仿宋" panose="02010600040101010101" pitchFamily="2" charset="-122"/>
              </a:rPr>
              <a:t>ST</a:t>
            </a:r>
            <a:r>
              <a:rPr lang="zh-CN" altLang="en-US" sz="3200" b="1" dirty="0">
                <a:solidFill>
                  <a:srgbClr val="000000"/>
                </a:solidFill>
                <a:latin typeface="华文仿宋" panose="02010600040101010101" pitchFamily="2" charset="-122"/>
                <a:ea typeface="华文仿宋" panose="02010600040101010101" pitchFamily="2" charset="-122"/>
              </a:rPr>
              <a:t>存在，</a:t>
            </a:r>
            <a:r>
              <a:rPr lang="en-US" altLang="zh-CN" sz="3200" b="1" dirty="0">
                <a:solidFill>
                  <a:srgbClr val="000000"/>
                </a:solidFill>
                <a:latin typeface="华文仿宋" panose="02010600040101010101" pitchFamily="2" charset="-122"/>
                <a:ea typeface="华文仿宋" panose="02010600040101010101" pitchFamily="2" charset="-122"/>
              </a:rPr>
              <a:t>key </a:t>
            </a:r>
            <a:r>
              <a:rPr lang="zh-CN" altLang="en-US" sz="3200" b="1" dirty="0">
                <a:solidFill>
                  <a:srgbClr val="000000"/>
                </a:solidFill>
                <a:latin typeface="华文仿宋" panose="02010600040101010101" pitchFamily="2" charset="-122"/>
                <a:ea typeface="华文仿宋" panose="02010600040101010101" pitchFamily="2" charset="-122"/>
              </a:rPr>
              <a:t>为和查找表中元素的关键字类型相同的给定值；</a:t>
            </a:r>
            <a:endParaRPr lang="en-US" altLang="zh-CN" sz="3200" b="1" dirty="0">
              <a:solidFill>
                <a:srgbClr val="000080"/>
              </a:solidFill>
              <a:latin typeface="华文仿宋" panose="02010600040101010101" pitchFamily="2" charset="-122"/>
              <a:ea typeface="华文仿宋" panose="02010600040101010101" pitchFamily="2" charset="-122"/>
            </a:endParaRPr>
          </a:p>
          <a:p>
            <a:pPr marL="1257300" lvl="3" indent="-533400" algn="just"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操作结果：</a:t>
            </a:r>
            <a:r>
              <a:rPr lang="zh-CN" altLang="en-US" sz="3200" b="1" dirty="0">
                <a:solidFill>
                  <a:srgbClr val="000000"/>
                </a:solidFill>
                <a:latin typeface="华文仿宋" panose="02010600040101010101" pitchFamily="2" charset="-122"/>
                <a:ea typeface="华文仿宋" panose="02010600040101010101" pitchFamily="2" charset="-122"/>
              </a:rPr>
              <a:t>若 </a:t>
            </a:r>
            <a:r>
              <a:rPr lang="en-US" altLang="zh-CN" sz="3200" b="1" dirty="0">
                <a:solidFill>
                  <a:srgbClr val="000000"/>
                </a:solidFill>
                <a:latin typeface="华文仿宋" panose="02010600040101010101" pitchFamily="2" charset="-122"/>
                <a:ea typeface="华文仿宋" panose="02010600040101010101" pitchFamily="2" charset="-122"/>
              </a:rPr>
              <a:t>ST </a:t>
            </a:r>
            <a:r>
              <a:rPr lang="zh-CN" altLang="en-US" sz="3200" b="1" dirty="0">
                <a:solidFill>
                  <a:srgbClr val="000000"/>
                </a:solidFill>
                <a:latin typeface="华文仿宋" panose="02010600040101010101" pitchFamily="2" charset="-122"/>
                <a:ea typeface="华文仿宋" panose="02010600040101010101" pitchFamily="2" charset="-122"/>
              </a:rPr>
              <a:t>中存在其关键字等于 </a:t>
            </a:r>
            <a:r>
              <a:rPr lang="en-US" altLang="zh-CN" sz="3200" b="1" dirty="0">
                <a:solidFill>
                  <a:srgbClr val="000000"/>
                </a:solidFill>
                <a:latin typeface="华文仿宋" panose="02010600040101010101" pitchFamily="2" charset="-122"/>
                <a:ea typeface="华文仿宋" panose="02010600040101010101" pitchFamily="2" charset="-122"/>
              </a:rPr>
              <a:t>key </a:t>
            </a:r>
            <a:r>
              <a:rPr lang="zh-CN" altLang="en-US" sz="3200" b="1" dirty="0">
                <a:solidFill>
                  <a:srgbClr val="000000"/>
                </a:solidFill>
                <a:latin typeface="华文仿宋" panose="02010600040101010101" pitchFamily="2" charset="-122"/>
                <a:ea typeface="华文仿宋" panose="02010600040101010101" pitchFamily="2" charset="-122"/>
              </a:rPr>
              <a:t>的数据元素，则函数值为</a:t>
            </a:r>
            <a:r>
              <a:rPr lang="zh-CN" altLang="en-US" sz="3200" b="1" dirty="0">
                <a:solidFill>
                  <a:srgbClr val="000080"/>
                </a:solidFill>
                <a:latin typeface="华文仿宋" panose="02010600040101010101" pitchFamily="2" charset="-122"/>
                <a:ea typeface="华文仿宋" panose="02010600040101010101" pitchFamily="2" charset="-122"/>
              </a:rPr>
              <a:t>该元素的值</a:t>
            </a:r>
            <a:r>
              <a:rPr lang="zh-CN" altLang="en-US" sz="3200" b="1" dirty="0">
                <a:solidFill>
                  <a:srgbClr val="000000"/>
                </a:solidFill>
                <a:latin typeface="华文仿宋" panose="02010600040101010101" pitchFamily="2" charset="-122"/>
                <a:ea typeface="华文仿宋" panose="02010600040101010101" pitchFamily="2" charset="-122"/>
              </a:rPr>
              <a:t>或在</a:t>
            </a:r>
            <a:r>
              <a:rPr lang="zh-CN" altLang="en-US" sz="3200" b="1" dirty="0">
                <a:solidFill>
                  <a:srgbClr val="000080"/>
                </a:solidFill>
                <a:latin typeface="华文仿宋" panose="02010600040101010101" pitchFamily="2" charset="-122"/>
                <a:ea typeface="华文仿宋" panose="02010600040101010101" pitchFamily="2" charset="-122"/>
              </a:rPr>
              <a:t>表中的位置</a:t>
            </a:r>
            <a:r>
              <a:rPr lang="zh-CN" altLang="en-US" sz="3200" b="1" dirty="0">
                <a:solidFill>
                  <a:srgbClr val="000000"/>
                </a:solidFill>
                <a:latin typeface="华文仿宋" panose="02010600040101010101" pitchFamily="2" charset="-122"/>
                <a:ea typeface="华文仿宋" panose="02010600040101010101" pitchFamily="2" charset="-122"/>
              </a:rPr>
              <a:t>，否则为空”。  </a:t>
            </a:r>
            <a:endParaRPr lang="en-US" altLang="zh-CN" sz="3200" b="1"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p:strips dir="ld"/>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719417"/>
          </a:xfrm>
        </p:spPr>
        <p:txBody>
          <a:bodyPr/>
          <a:lstStyle/>
          <a:p>
            <a:r>
              <a:rPr lang="en-US" dirty="0"/>
              <a:t>Review</a:t>
            </a:r>
            <a:endParaRPr lang="en-US" dirty="0"/>
          </a:p>
        </p:txBody>
      </p:sp>
      <p:sp>
        <p:nvSpPr>
          <p:cNvPr id="5" name="Oval 4"/>
          <p:cNvSpPr/>
          <p:nvPr/>
        </p:nvSpPr>
        <p:spPr>
          <a:xfrm>
            <a:off x="3780432" y="2763444"/>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35888" y="5087737"/>
            <a:ext cx="7620000" cy="941768"/>
          </a:xfrm>
        </p:spPr>
        <p:txBody>
          <a:bodyPr>
            <a:spAutoFit/>
          </a:bodyPr>
          <a:lstStyle/>
          <a:p>
            <a:pPr marL="342900" indent="-342900">
              <a:buFont typeface="Arial" panose="020B0604020202020204"/>
              <a:buChar char="•"/>
            </a:pPr>
            <a:r>
              <a:rPr lang="en-US" sz="2400" dirty="0"/>
              <a:t>Add the 5</a:t>
            </a:r>
            <a:endParaRPr lang="en-US" sz="2400" dirty="0"/>
          </a:p>
          <a:p>
            <a:pPr marL="800100" lvl="1" indent="-342900">
              <a:buFont typeface="Arial" panose="020B0604020202020204"/>
              <a:buChar char="•"/>
            </a:pPr>
            <a:r>
              <a:rPr lang="en-US" sz="2400" dirty="0"/>
              <a:t>Verify balance</a:t>
            </a:r>
            <a:endParaRPr lang="en-US" sz="2400" dirty="0"/>
          </a:p>
        </p:txBody>
      </p:sp>
      <p:sp>
        <p:nvSpPr>
          <p:cNvPr id="49" name="Oval 48"/>
          <p:cNvSpPr/>
          <p:nvPr/>
        </p:nvSpPr>
        <p:spPr>
          <a:xfrm>
            <a:off x="4304882" y="2111261"/>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49" idx="3"/>
            <a:endCxn id="5" idx="7"/>
          </p:cNvCxnSpPr>
          <p:nvPr/>
        </p:nvCxnSpPr>
        <p:spPr>
          <a:xfrm flipH="1">
            <a:off x="4166731" y="2497560"/>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757459" y="2763444"/>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8" name="Straight Arrow Connector 7"/>
          <p:cNvCxnSpPr>
            <a:endCxn id="7" idx="1"/>
          </p:cNvCxnSpPr>
          <p:nvPr/>
        </p:nvCxnSpPr>
        <p:spPr>
          <a:xfrm>
            <a:off x="4685587" y="2544766"/>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149952" y="3396033"/>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5</a:t>
            </a:r>
            <a:endParaRPr lang="en-US" sz="2400" b="1" dirty="0">
              <a:solidFill>
                <a:schemeClr val="tx1"/>
              </a:solidFill>
            </a:endParaRPr>
          </a:p>
        </p:txBody>
      </p:sp>
      <p:cxnSp>
        <p:nvCxnSpPr>
          <p:cNvPr id="11" name="Straight Arrow Connector 10"/>
          <p:cNvCxnSpPr>
            <a:endCxn id="10" idx="1"/>
          </p:cNvCxnSpPr>
          <p:nvPr/>
        </p:nvCxnSpPr>
        <p:spPr>
          <a:xfrm>
            <a:off x="5078080" y="3177355"/>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44275"/>
          </a:xfrm>
        </p:spPr>
        <p:txBody>
          <a:bodyPr/>
          <a:lstStyle/>
          <a:p>
            <a:r>
              <a:rPr lang="en-US" dirty="0"/>
              <a:t>Review</a:t>
            </a:r>
            <a:endParaRPr lang="en-US" dirty="0"/>
          </a:p>
        </p:txBody>
      </p:sp>
      <p:sp>
        <p:nvSpPr>
          <p:cNvPr id="5" name="Oval 4"/>
          <p:cNvSpPr/>
          <p:nvPr/>
        </p:nvSpPr>
        <p:spPr>
          <a:xfrm>
            <a:off x="3780432" y="2835041"/>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57200" y="5549178"/>
            <a:ext cx="7620000" cy="461637"/>
          </a:xfrm>
        </p:spPr>
        <p:txBody>
          <a:bodyPr>
            <a:spAutoFit/>
          </a:bodyPr>
          <a:lstStyle/>
          <a:p>
            <a:pPr marL="342900" indent="-342900">
              <a:buFont typeface="Arial" panose="020B0604020202020204"/>
              <a:buChar char="•"/>
            </a:pPr>
            <a:r>
              <a:rPr lang="en-US" sz="2400" dirty="0"/>
              <a:t>Add the 4</a:t>
            </a:r>
            <a:endParaRPr lang="en-US" sz="2400" dirty="0"/>
          </a:p>
        </p:txBody>
      </p:sp>
      <p:sp>
        <p:nvSpPr>
          <p:cNvPr id="49" name="Oval 48"/>
          <p:cNvSpPr/>
          <p:nvPr/>
        </p:nvSpPr>
        <p:spPr>
          <a:xfrm>
            <a:off x="4304882" y="2182858"/>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49" idx="3"/>
            <a:endCxn id="5" idx="7"/>
          </p:cNvCxnSpPr>
          <p:nvPr/>
        </p:nvCxnSpPr>
        <p:spPr>
          <a:xfrm flipH="1">
            <a:off x="4166731" y="2569157"/>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757459" y="2835041"/>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8" name="Straight Arrow Connector 7"/>
          <p:cNvCxnSpPr>
            <a:endCxn id="7" idx="1"/>
          </p:cNvCxnSpPr>
          <p:nvPr/>
        </p:nvCxnSpPr>
        <p:spPr>
          <a:xfrm>
            <a:off x="4685587" y="2616363"/>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149952" y="3467630"/>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5</a:t>
            </a:r>
            <a:endParaRPr lang="en-US" sz="2400" b="1" dirty="0">
              <a:solidFill>
                <a:schemeClr val="tx1"/>
              </a:solidFill>
            </a:endParaRPr>
          </a:p>
        </p:txBody>
      </p:sp>
      <p:cxnSp>
        <p:nvCxnSpPr>
          <p:cNvPr id="11" name="Straight Arrow Connector 10"/>
          <p:cNvCxnSpPr>
            <a:endCxn id="10" idx="1"/>
          </p:cNvCxnSpPr>
          <p:nvPr/>
        </p:nvCxnSpPr>
        <p:spPr>
          <a:xfrm>
            <a:off x="5078080" y="3248952"/>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4647202" y="4022872"/>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4</a:t>
            </a:r>
            <a:endParaRPr lang="en-US" sz="2400" b="1" dirty="0">
              <a:solidFill>
                <a:schemeClr val="tx1"/>
              </a:solidFill>
            </a:endParaRPr>
          </a:p>
        </p:txBody>
      </p:sp>
      <p:cxnSp>
        <p:nvCxnSpPr>
          <p:cNvPr id="13" name="Straight Arrow Connector 12"/>
          <p:cNvCxnSpPr>
            <a:endCxn id="12" idx="7"/>
          </p:cNvCxnSpPr>
          <p:nvPr/>
        </p:nvCxnSpPr>
        <p:spPr>
          <a:xfrm flipH="1">
            <a:off x="5033501" y="3756988"/>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44275"/>
          </a:xfrm>
        </p:spPr>
        <p:txBody>
          <a:bodyPr/>
          <a:lstStyle/>
          <a:p>
            <a:r>
              <a:rPr lang="en-US" dirty="0"/>
              <a:t>Review</a:t>
            </a:r>
            <a:endParaRPr lang="en-US" dirty="0"/>
          </a:p>
        </p:txBody>
      </p:sp>
      <p:sp>
        <p:nvSpPr>
          <p:cNvPr id="5" name="Oval 4"/>
          <p:cNvSpPr/>
          <p:nvPr/>
        </p:nvSpPr>
        <p:spPr>
          <a:xfrm>
            <a:off x="3721438" y="2654736"/>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35888" y="5105906"/>
            <a:ext cx="7620000" cy="941768"/>
          </a:xfrm>
        </p:spPr>
        <p:txBody>
          <a:bodyPr>
            <a:spAutoFit/>
          </a:bodyPr>
          <a:lstStyle/>
          <a:p>
            <a:pPr marL="342900" indent="-342900">
              <a:buFont typeface="Arial" panose="020B0604020202020204"/>
              <a:buChar char="•"/>
            </a:pPr>
            <a:r>
              <a:rPr lang="en-US" sz="2400" dirty="0"/>
              <a:t>Add the 4</a:t>
            </a:r>
            <a:endParaRPr lang="en-US" sz="2400" dirty="0"/>
          </a:p>
          <a:p>
            <a:pPr marL="800100" lvl="1" indent="-342900">
              <a:buFont typeface="Arial" panose="020B0604020202020204"/>
              <a:buChar char="•"/>
            </a:pPr>
            <a:r>
              <a:rPr lang="en-US" sz="2400" dirty="0"/>
              <a:t>Verify balance</a:t>
            </a:r>
            <a:endParaRPr lang="en-US" sz="2400" dirty="0"/>
          </a:p>
        </p:txBody>
      </p:sp>
      <p:sp>
        <p:nvSpPr>
          <p:cNvPr id="49" name="Oval 48"/>
          <p:cNvSpPr/>
          <p:nvPr/>
        </p:nvSpPr>
        <p:spPr>
          <a:xfrm>
            <a:off x="4245888" y="2002553"/>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49" idx="3"/>
            <a:endCxn id="5" idx="7"/>
          </p:cNvCxnSpPr>
          <p:nvPr/>
        </p:nvCxnSpPr>
        <p:spPr>
          <a:xfrm flipH="1">
            <a:off x="4107737" y="2388852"/>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698465" y="2654736"/>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8" name="Straight Arrow Connector 7"/>
          <p:cNvCxnSpPr>
            <a:endCxn id="7" idx="1"/>
          </p:cNvCxnSpPr>
          <p:nvPr/>
        </p:nvCxnSpPr>
        <p:spPr>
          <a:xfrm>
            <a:off x="4626593" y="2436058"/>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090958" y="3287325"/>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5</a:t>
            </a:r>
            <a:endParaRPr lang="en-US" sz="2400" b="1" dirty="0">
              <a:solidFill>
                <a:schemeClr val="tx1"/>
              </a:solidFill>
            </a:endParaRPr>
          </a:p>
        </p:txBody>
      </p:sp>
      <p:cxnSp>
        <p:nvCxnSpPr>
          <p:cNvPr id="11" name="Straight Arrow Connector 10"/>
          <p:cNvCxnSpPr>
            <a:endCxn id="10" idx="1"/>
          </p:cNvCxnSpPr>
          <p:nvPr/>
        </p:nvCxnSpPr>
        <p:spPr>
          <a:xfrm>
            <a:off x="5019086" y="3068647"/>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4588208" y="3842567"/>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4</a:t>
            </a:r>
            <a:endParaRPr lang="en-US" sz="2400" b="1" dirty="0">
              <a:solidFill>
                <a:schemeClr val="tx1"/>
              </a:solidFill>
            </a:endParaRPr>
          </a:p>
        </p:txBody>
      </p:sp>
      <p:cxnSp>
        <p:nvCxnSpPr>
          <p:cNvPr id="13" name="Straight Arrow Connector 12"/>
          <p:cNvCxnSpPr>
            <a:endCxn id="12" idx="7"/>
          </p:cNvCxnSpPr>
          <p:nvPr/>
        </p:nvCxnSpPr>
        <p:spPr>
          <a:xfrm flipH="1">
            <a:off x="4974507" y="3576683"/>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42703"/>
          </a:xfrm>
        </p:spPr>
        <p:txBody>
          <a:bodyPr/>
          <a:lstStyle/>
          <a:p>
            <a:r>
              <a:rPr lang="en-US" dirty="0"/>
              <a:t>Review</a:t>
            </a:r>
            <a:endParaRPr lang="en-US" dirty="0"/>
          </a:p>
        </p:txBody>
      </p:sp>
      <p:sp>
        <p:nvSpPr>
          <p:cNvPr id="5" name="Oval 4"/>
          <p:cNvSpPr/>
          <p:nvPr/>
        </p:nvSpPr>
        <p:spPr>
          <a:xfrm>
            <a:off x="3780432" y="2680495"/>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14059" y="5068405"/>
            <a:ext cx="8686800" cy="941768"/>
          </a:xfrm>
        </p:spPr>
        <p:txBody>
          <a:bodyPr>
            <a:spAutoFit/>
          </a:bodyPr>
          <a:lstStyle/>
          <a:p>
            <a:pPr marL="342900" indent="-342900">
              <a:buFont typeface="Arial" panose="020B0604020202020204"/>
              <a:buChar char="•"/>
            </a:pPr>
            <a:r>
              <a:rPr lang="en-US" sz="2400" dirty="0"/>
              <a:t>Add the 4</a:t>
            </a:r>
            <a:endParaRPr lang="en-US" sz="2400" dirty="0"/>
          </a:p>
          <a:p>
            <a:pPr marL="800100" lvl="1" indent="-342900">
              <a:buFont typeface="Arial" panose="020B0604020202020204"/>
              <a:buChar char="•"/>
            </a:pPr>
            <a:r>
              <a:rPr lang="en-US" sz="2400" dirty="0"/>
              <a:t>Verify balance. Which node(s) are out of balance?</a:t>
            </a:r>
            <a:endParaRPr lang="en-US" sz="2400" dirty="0"/>
          </a:p>
        </p:txBody>
      </p:sp>
      <p:sp>
        <p:nvSpPr>
          <p:cNvPr id="49" name="Oval 48"/>
          <p:cNvSpPr/>
          <p:nvPr/>
        </p:nvSpPr>
        <p:spPr>
          <a:xfrm>
            <a:off x="4304882" y="2028312"/>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49" idx="3"/>
            <a:endCxn id="5" idx="7"/>
          </p:cNvCxnSpPr>
          <p:nvPr/>
        </p:nvCxnSpPr>
        <p:spPr>
          <a:xfrm flipH="1">
            <a:off x="4166731" y="2414611"/>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757459" y="2680495"/>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8" name="Straight Arrow Connector 7"/>
          <p:cNvCxnSpPr>
            <a:endCxn id="7" idx="1"/>
          </p:cNvCxnSpPr>
          <p:nvPr/>
        </p:nvCxnSpPr>
        <p:spPr>
          <a:xfrm>
            <a:off x="4685587" y="2461817"/>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149952" y="3313084"/>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5</a:t>
            </a:r>
            <a:endParaRPr lang="en-US" sz="2400" b="1" dirty="0">
              <a:solidFill>
                <a:schemeClr val="tx1"/>
              </a:solidFill>
            </a:endParaRPr>
          </a:p>
        </p:txBody>
      </p:sp>
      <p:cxnSp>
        <p:nvCxnSpPr>
          <p:cNvPr id="11" name="Straight Arrow Connector 10"/>
          <p:cNvCxnSpPr>
            <a:endCxn id="10" idx="1"/>
          </p:cNvCxnSpPr>
          <p:nvPr/>
        </p:nvCxnSpPr>
        <p:spPr>
          <a:xfrm>
            <a:off x="5078080" y="3094406"/>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4647202" y="3868326"/>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4</a:t>
            </a:r>
            <a:endParaRPr lang="en-US" sz="2400" b="1" dirty="0">
              <a:solidFill>
                <a:schemeClr val="tx1"/>
              </a:solidFill>
            </a:endParaRPr>
          </a:p>
        </p:txBody>
      </p:sp>
      <p:cxnSp>
        <p:nvCxnSpPr>
          <p:cNvPr id="13" name="Straight Arrow Connector 12"/>
          <p:cNvCxnSpPr>
            <a:endCxn id="12" idx="7"/>
          </p:cNvCxnSpPr>
          <p:nvPr/>
        </p:nvCxnSpPr>
        <p:spPr>
          <a:xfrm flipH="1">
            <a:off x="5033501" y="3602442"/>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91481"/>
          </a:xfrm>
        </p:spPr>
        <p:txBody>
          <a:bodyPr/>
          <a:lstStyle/>
          <a:p>
            <a:r>
              <a:rPr lang="en-US" dirty="0"/>
              <a:t>Review</a:t>
            </a:r>
            <a:endParaRPr lang="en-US" dirty="0"/>
          </a:p>
        </p:txBody>
      </p:sp>
      <p:sp>
        <p:nvSpPr>
          <p:cNvPr id="5" name="Oval 4"/>
          <p:cNvSpPr/>
          <p:nvPr/>
        </p:nvSpPr>
        <p:spPr>
          <a:xfrm>
            <a:off x="3690280" y="2680494"/>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26938" y="5120220"/>
            <a:ext cx="8686800" cy="941768"/>
          </a:xfrm>
        </p:spPr>
        <p:txBody>
          <a:bodyPr>
            <a:spAutoFit/>
          </a:bodyPr>
          <a:lstStyle/>
          <a:p>
            <a:pPr marL="342900" indent="-342900">
              <a:buFont typeface="Arial" panose="020B0604020202020204"/>
              <a:buChar char="•"/>
            </a:pPr>
            <a:r>
              <a:rPr lang="en-US" sz="2400" dirty="0"/>
              <a:t>Add the 4</a:t>
            </a:r>
            <a:endParaRPr lang="en-US" sz="2400" dirty="0"/>
          </a:p>
          <a:p>
            <a:pPr marL="800100" lvl="1" indent="-342900">
              <a:buFont typeface="Arial" panose="020B0604020202020204"/>
              <a:buChar char="•"/>
            </a:pPr>
            <a:r>
              <a:rPr lang="en-US" sz="2400" dirty="0"/>
              <a:t>Verify balance. Which node(s) are out of balance?</a:t>
            </a:r>
            <a:endParaRPr lang="en-US" sz="2400" dirty="0"/>
          </a:p>
        </p:txBody>
      </p:sp>
      <p:sp>
        <p:nvSpPr>
          <p:cNvPr id="49" name="Oval 48"/>
          <p:cNvSpPr/>
          <p:nvPr/>
        </p:nvSpPr>
        <p:spPr>
          <a:xfrm>
            <a:off x="4214730" y="2028311"/>
            <a:ext cx="452577" cy="452577"/>
          </a:xfrm>
          <a:prstGeom prst="ellipse">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49" idx="3"/>
            <a:endCxn id="5" idx="7"/>
          </p:cNvCxnSpPr>
          <p:nvPr/>
        </p:nvCxnSpPr>
        <p:spPr>
          <a:xfrm flipH="1">
            <a:off x="4076579" y="2414610"/>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667307" y="2680494"/>
            <a:ext cx="452577" cy="452577"/>
          </a:xfrm>
          <a:prstGeom prst="ellipse">
            <a:avLst/>
          </a:prstGeom>
          <a:solidFill>
            <a:srgbClr val="E67C7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8" name="Straight Arrow Connector 7"/>
          <p:cNvCxnSpPr>
            <a:endCxn id="7" idx="1"/>
          </p:cNvCxnSpPr>
          <p:nvPr/>
        </p:nvCxnSpPr>
        <p:spPr>
          <a:xfrm>
            <a:off x="4595435" y="2461816"/>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059800" y="3313083"/>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5</a:t>
            </a:r>
            <a:endParaRPr lang="en-US" sz="2400" b="1" dirty="0">
              <a:solidFill>
                <a:schemeClr val="tx1"/>
              </a:solidFill>
            </a:endParaRPr>
          </a:p>
        </p:txBody>
      </p:sp>
      <p:cxnSp>
        <p:nvCxnSpPr>
          <p:cNvPr id="11" name="Straight Arrow Connector 10"/>
          <p:cNvCxnSpPr>
            <a:endCxn id="10" idx="1"/>
          </p:cNvCxnSpPr>
          <p:nvPr/>
        </p:nvCxnSpPr>
        <p:spPr>
          <a:xfrm>
            <a:off x="4987928" y="3094405"/>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4557050" y="3868325"/>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4</a:t>
            </a:r>
            <a:endParaRPr lang="en-US" sz="2400" b="1" dirty="0">
              <a:solidFill>
                <a:schemeClr val="tx1"/>
              </a:solidFill>
            </a:endParaRPr>
          </a:p>
        </p:txBody>
      </p:sp>
      <p:cxnSp>
        <p:nvCxnSpPr>
          <p:cNvPr id="13" name="Straight Arrow Connector 12"/>
          <p:cNvCxnSpPr>
            <a:endCxn id="12" idx="7"/>
          </p:cNvCxnSpPr>
          <p:nvPr/>
        </p:nvCxnSpPr>
        <p:spPr>
          <a:xfrm flipH="1">
            <a:off x="4943349" y="3602441"/>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44275"/>
          </a:xfrm>
        </p:spPr>
        <p:txBody>
          <a:bodyPr/>
          <a:lstStyle/>
          <a:p>
            <a:r>
              <a:rPr lang="en-US" dirty="0"/>
              <a:t>Review</a:t>
            </a:r>
            <a:endParaRPr lang="en-US" dirty="0"/>
          </a:p>
        </p:txBody>
      </p:sp>
      <p:sp>
        <p:nvSpPr>
          <p:cNvPr id="5" name="Oval 4"/>
          <p:cNvSpPr/>
          <p:nvPr/>
        </p:nvSpPr>
        <p:spPr>
          <a:xfrm>
            <a:off x="3686853" y="274488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57200" y="5443190"/>
            <a:ext cx="8686800" cy="461637"/>
          </a:xfrm>
        </p:spPr>
        <p:txBody>
          <a:bodyPr>
            <a:spAutoFit/>
          </a:bodyPr>
          <a:lstStyle/>
          <a:p>
            <a:pPr marL="342900" indent="-342900">
              <a:buFont typeface="Arial" panose="020B0604020202020204"/>
              <a:buChar char="•"/>
            </a:pPr>
            <a:r>
              <a:rPr lang="en-US" sz="2400" dirty="0"/>
              <a:t>Which rotation will fix the tree?</a:t>
            </a:r>
            <a:endParaRPr lang="en-US" sz="2400" dirty="0"/>
          </a:p>
        </p:txBody>
      </p:sp>
      <p:sp>
        <p:nvSpPr>
          <p:cNvPr id="49" name="Oval 48"/>
          <p:cNvSpPr/>
          <p:nvPr/>
        </p:nvSpPr>
        <p:spPr>
          <a:xfrm>
            <a:off x="4211303" y="2092706"/>
            <a:ext cx="452577" cy="452577"/>
          </a:xfrm>
          <a:prstGeom prst="ellipse">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49" idx="3"/>
            <a:endCxn id="5" idx="7"/>
          </p:cNvCxnSpPr>
          <p:nvPr/>
        </p:nvCxnSpPr>
        <p:spPr>
          <a:xfrm flipH="1">
            <a:off x="4073152" y="2479005"/>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663880" y="2744889"/>
            <a:ext cx="452577" cy="452577"/>
          </a:xfrm>
          <a:prstGeom prst="ellipse">
            <a:avLst/>
          </a:prstGeom>
          <a:solidFill>
            <a:srgbClr val="E67C7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8" name="Straight Arrow Connector 7"/>
          <p:cNvCxnSpPr>
            <a:endCxn id="7" idx="1"/>
          </p:cNvCxnSpPr>
          <p:nvPr/>
        </p:nvCxnSpPr>
        <p:spPr>
          <a:xfrm>
            <a:off x="4592008" y="2526211"/>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056373" y="3377478"/>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5</a:t>
            </a:r>
            <a:endParaRPr lang="en-US" sz="2400" b="1" dirty="0">
              <a:solidFill>
                <a:schemeClr val="tx1"/>
              </a:solidFill>
            </a:endParaRPr>
          </a:p>
        </p:txBody>
      </p:sp>
      <p:cxnSp>
        <p:nvCxnSpPr>
          <p:cNvPr id="11" name="Straight Arrow Connector 10"/>
          <p:cNvCxnSpPr>
            <a:endCxn id="10" idx="1"/>
          </p:cNvCxnSpPr>
          <p:nvPr/>
        </p:nvCxnSpPr>
        <p:spPr>
          <a:xfrm>
            <a:off x="4984501" y="3158800"/>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4553623" y="3932720"/>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4</a:t>
            </a:r>
            <a:endParaRPr lang="en-US" sz="2400" b="1" dirty="0">
              <a:solidFill>
                <a:schemeClr val="tx1"/>
              </a:solidFill>
            </a:endParaRPr>
          </a:p>
        </p:txBody>
      </p:sp>
      <p:cxnSp>
        <p:nvCxnSpPr>
          <p:cNvPr id="13" name="Straight Arrow Connector 12"/>
          <p:cNvCxnSpPr>
            <a:endCxn id="12" idx="7"/>
          </p:cNvCxnSpPr>
          <p:nvPr/>
        </p:nvCxnSpPr>
        <p:spPr>
          <a:xfrm flipH="1">
            <a:off x="4939922" y="3666836"/>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44275"/>
          </a:xfrm>
        </p:spPr>
        <p:txBody>
          <a:bodyPr/>
          <a:lstStyle/>
          <a:p>
            <a:r>
              <a:rPr lang="en-US" dirty="0"/>
              <a:t>Review</a:t>
            </a:r>
            <a:endParaRPr lang="en-US" dirty="0"/>
          </a:p>
        </p:txBody>
      </p:sp>
      <p:sp>
        <p:nvSpPr>
          <p:cNvPr id="5" name="Oval 4"/>
          <p:cNvSpPr/>
          <p:nvPr/>
        </p:nvSpPr>
        <p:spPr>
          <a:xfrm>
            <a:off x="3686853" y="2641857"/>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57200" y="5069102"/>
            <a:ext cx="8686800" cy="941768"/>
          </a:xfrm>
        </p:spPr>
        <p:txBody>
          <a:bodyPr>
            <a:spAutoFit/>
          </a:bodyPr>
          <a:lstStyle/>
          <a:p>
            <a:pPr marL="342900" indent="-342900">
              <a:buFont typeface="Arial" panose="020B0604020202020204"/>
              <a:buChar char="•"/>
            </a:pPr>
            <a:r>
              <a:rPr lang="en-US" sz="2400" dirty="0"/>
              <a:t>Which rotation will fix the tree?</a:t>
            </a:r>
            <a:endParaRPr lang="en-US" sz="2400" dirty="0"/>
          </a:p>
          <a:p>
            <a:pPr marL="800100" lvl="1" indent="-342900">
              <a:buFont typeface="Arial" panose="020B0604020202020204"/>
              <a:buChar char="•"/>
            </a:pPr>
            <a:r>
              <a:rPr lang="en-US" sz="2400" dirty="0"/>
              <a:t>Select the lowest out-of-balance node</a:t>
            </a:r>
            <a:endParaRPr lang="en-US" sz="2400" dirty="0"/>
          </a:p>
        </p:txBody>
      </p:sp>
      <p:sp>
        <p:nvSpPr>
          <p:cNvPr id="49" name="Oval 48"/>
          <p:cNvSpPr/>
          <p:nvPr/>
        </p:nvSpPr>
        <p:spPr>
          <a:xfrm>
            <a:off x="4211303" y="1989674"/>
            <a:ext cx="452577" cy="452577"/>
          </a:xfrm>
          <a:prstGeom prst="ellipse">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49" idx="3"/>
            <a:endCxn id="5" idx="7"/>
          </p:cNvCxnSpPr>
          <p:nvPr/>
        </p:nvCxnSpPr>
        <p:spPr>
          <a:xfrm flipH="1">
            <a:off x="4073152" y="2375973"/>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663880" y="2641857"/>
            <a:ext cx="452577" cy="452577"/>
          </a:xfrm>
          <a:prstGeom prst="ellipse">
            <a:avLst/>
          </a:prstGeom>
          <a:solidFill>
            <a:srgbClr val="E67C7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8" name="Straight Arrow Connector 7"/>
          <p:cNvCxnSpPr>
            <a:endCxn id="7" idx="1"/>
          </p:cNvCxnSpPr>
          <p:nvPr/>
        </p:nvCxnSpPr>
        <p:spPr>
          <a:xfrm>
            <a:off x="4592008" y="2423179"/>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056373" y="3274446"/>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5</a:t>
            </a:r>
            <a:endParaRPr lang="en-US" sz="2400" b="1" dirty="0">
              <a:solidFill>
                <a:schemeClr val="tx1"/>
              </a:solidFill>
            </a:endParaRPr>
          </a:p>
        </p:txBody>
      </p:sp>
      <p:cxnSp>
        <p:nvCxnSpPr>
          <p:cNvPr id="11" name="Straight Arrow Connector 10"/>
          <p:cNvCxnSpPr>
            <a:endCxn id="10" idx="1"/>
          </p:cNvCxnSpPr>
          <p:nvPr/>
        </p:nvCxnSpPr>
        <p:spPr>
          <a:xfrm>
            <a:off x="4984501" y="3055768"/>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4553623" y="3829688"/>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4</a:t>
            </a:r>
            <a:endParaRPr lang="en-US" sz="2400" b="1" dirty="0">
              <a:solidFill>
                <a:schemeClr val="tx1"/>
              </a:solidFill>
            </a:endParaRPr>
          </a:p>
        </p:txBody>
      </p:sp>
      <p:cxnSp>
        <p:nvCxnSpPr>
          <p:cNvPr id="13" name="Straight Arrow Connector 12"/>
          <p:cNvCxnSpPr>
            <a:endCxn id="12" idx="7"/>
          </p:cNvCxnSpPr>
          <p:nvPr/>
        </p:nvCxnSpPr>
        <p:spPr>
          <a:xfrm flipH="1">
            <a:off x="4939922" y="3563804"/>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91481"/>
          </a:xfrm>
        </p:spPr>
        <p:txBody>
          <a:bodyPr/>
          <a:lstStyle/>
          <a:p>
            <a:r>
              <a:rPr lang="en-US" dirty="0"/>
              <a:t>Review</a:t>
            </a:r>
            <a:endParaRPr lang="en-US" dirty="0"/>
          </a:p>
        </p:txBody>
      </p:sp>
      <p:sp>
        <p:nvSpPr>
          <p:cNvPr id="5" name="Oval 4"/>
          <p:cNvSpPr/>
          <p:nvPr/>
        </p:nvSpPr>
        <p:spPr>
          <a:xfrm>
            <a:off x="3754674" y="2525948"/>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388301" y="4941484"/>
            <a:ext cx="8686800" cy="941768"/>
          </a:xfrm>
        </p:spPr>
        <p:txBody>
          <a:bodyPr>
            <a:spAutoFit/>
          </a:bodyPr>
          <a:lstStyle/>
          <a:p>
            <a:pPr marL="342900" indent="-342900">
              <a:buFont typeface="Arial" panose="020B0604020202020204"/>
              <a:buChar char="•"/>
            </a:pPr>
            <a:r>
              <a:rPr lang="en-US" sz="2400" dirty="0"/>
              <a:t>Which rotation will fix the tree?</a:t>
            </a:r>
            <a:endParaRPr lang="en-US" sz="2400" dirty="0"/>
          </a:p>
          <a:p>
            <a:pPr marL="800100" lvl="1" indent="-342900">
              <a:buFont typeface="Arial" panose="020B0604020202020204"/>
              <a:buChar char="•"/>
            </a:pPr>
            <a:r>
              <a:rPr lang="en-US" sz="2400" dirty="0"/>
              <a:t>Select the lowest out-of-balance node (right-left case)</a:t>
            </a:r>
            <a:endParaRPr lang="en-US" sz="2400" dirty="0"/>
          </a:p>
        </p:txBody>
      </p:sp>
      <p:sp>
        <p:nvSpPr>
          <p:cNvPr id="49" name="Oval 48"/>
          <p:cNvSpPr/>
          <p:nvPr/>
        </p:nvSpPr>
        <p:spPr>
          <a:xfrm>
            <a:off x="4279124" y="1873765"/>
            <a:ext cx="452577" cy="452577"/>
          </a:xfrm>
          <a:prstGeom prst="ellipse">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49" idx="3"/>
            <a:endCxn id="5" idx="7"/>
          </p:cNvCxnSpPr>
          <p:nvPr/>
        </p:nvCxnSpPr>
        <p:spPr>
          <a:xfrm flipH="1">
            <a:off x="4140973" y="2260064"/>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731701" y="2525948"/>
            <a:ext cx="452577" cy="452577"/>
          </a:xfrm>
          <a:prstGeom prst="ellipse">
            <a:avLst/>
          </a:prstGeom>
          <a:solidFill>
            <a:srgbClr val="E67C7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8" name="Straight Arrow Connector 7"/>
          <p:cNvCxnSpPr>
            <a:endCxn id="7" idx="1"/>
          </p:cNvCxnSpPr>
          <p:nvPr/>
        </p:nvCxnSpPr>
        <p:spPr>
          <a:xfrm>
            <a:off x="4659829" y="2307270"/>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124194" y="3158537"/>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5</a:t>
            </a:r>
            <a:endParaRPr lang="en-US" sz="2400" b="1" dirty="0">
              <a:solidFill>
                <a:schemeClr val="tx1"/>
              </a:solidFill>
            </a:endParaRPr>
          </a:p>
        </p:txBody>
      </p:sp>
      <p:cxnSp>
        <p:nvCxnSpPr>
          <p:cNvPr id="11" name="Straight Arrow Connector 10"/>
          <p:cNvCxnSpPr>
            <a:endCxn id="10" idx="1"/>
          </p:cNvCxnSpPr>
          <p:nvPr/>
        </p:nvCxnSpPr>
        <p:spPr>
          <a:xfrm>
            <a:off x="5052322" y="2939859"/>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4621444" y="371377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4</a:t>
            </a:r>
            <a:endParaRPr lang="en-US" sz="2400" b="1" dirty="0">
              <a:solidFill>
                <a:schemeClr val="tx1"/>
              </a:solidFill>
            </a:endParaRPr>
          </a:p>
        </p:txBody>
      </p:sp>
      <p:cxnSp>
        <p:nvCxnSpPr>
          <p:cNvPr id="13" name="Straight Arrow Connector 12"/>
          <p:cNvCxnSpPr>
            <a:endCxn id="12" idx="7"/>
          </p:cNvCxnSpPr>
          <p:nvPr/>
        </p:nvCxnSpPr>
        <p:spPr>
          <a:xfrm flipH="1">
            <a:off x="5007743" y="3447895"/>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91481"/>
          </a:xfrm>
        </p:spPr>
        <p:txBody>
          <a:bodyPr/>
          <a:lstStyle/>
          <a:p>
            <a:r>
              <a:rPr lang="en-US" dirty="0"/>
              <a:t>Review</a:t>
            </a:r>
            <a:endParaRPr lang="en-US" dirty="0"/>
          </a:p>
        </p:txBody>
      </p:sp>
      <p:sp>
        <p:nvSpPr>
          <p:cNvPr id="5" name="Oval 4"/>
          <p:cNvSpPr/>
          <p:nvPr/>
        </p:nvSpPr>
        <p:spPr>
          <a:xfrm>
            <a:off x="3728916" y="2822162"/>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57200" y="5549178"/>
            <a:ext cx="8686800" cy="461637"/>
          </a:xfrm>
        </p:spPr>
        <p:txBody>
          <a:bodyPr>
            <a:spAutoFit/>
          </a:bodyPr>
          <a:lstStyle/>
          <a:p>
            <a:pPr marL="342900" indent="-342900">
              <a:buFont typeface="Arial" panose="020B0604020202020204"/>
              <a:buChar char="•"/>
            </a:pPr>
            <a:r>
              <a:rPr lang="en-US" sz="2400" dirty="0"/>
              <a:t>What does the final tree look like?</a:t>
            </a:r>
            <a:endParaRPr lang="en-US" sz="2400" dirty="0"/>
          </a:p>
        </p:txBody>
      </p:sp>
      <p:sp>
        <p:nvSpPr>
          <p:cNvPr id="49" name="Oval 48"/>
          <p:cNvSpPr/>
          <p:nvPr/>
        </p:nvSpPr>
        <p:spPr>
          <a:xfrm>
            <a:off x="4253366" y="2169979"/>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49" idx="3"/>
            <a:endCxn id="5" idx="7"/>
          </p:cNvCxnSpPr>
          <p:nvPr/>
        </p:nvCxnSpPr>
        <p:spPr>
          <a:xfrm flipH="1">
            <a:off x="4115215" y="2556278"/>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705943" y="2822162"/>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8" name="Straight Arrow Connector 7"/>
          <p:cNvCxnSpPr>
            <a:endCxn id="7" idx="1"/>
          </p:cNvCxnSpPr>
          <p:nvPr/>
        </p:nvCxnSpPr>
        <p:spPr>
          <a:xfrm>
            <a:off x="4634071" y="2603484"/>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098436" y="3454751"/>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5</a:t>
            </a:r>
            <a:endParaRPr lang="en-US" sz="2400" b="1" dirty="0">
              <a:solidFill>
                <a:schemeClr val="tx1"/>
              </a:solidFill>
            </a:endParaRPr>
          </a:p>
        </p:txBody>
      </p:sp>
      <p:cxnSp>
        <p:nvCxnSpPr>
          <p:cNvPr id="11" name="Straight Arrow Connector 10"/>
          <p:cNvCxnSpPr>
            <a:endCxn id="10" idx="1"/>
          </p:cNvCxnSpPr>
          <p:nvPr/>
        </p:nvCxnSpPr>
        <p:spPr>
          <a:xfrm>
            <a:off x="5026564" y="3236073"/>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4595686" y="4009993"/>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4</a:t>
            </a:r>
            <a:endParaRPr lang="en-US" sz="2400" b="1" dirty="0">
              <a:solidFill>
                <a:schemeClr val="tx1"/>
              </a:solidFill>
            </a:endParaRPr>
          </a:p>
        </p:txBody>
      </p:sp>
      <p:cxnSp>
        <p:nvCxnSpPr>
          <p:cNvPr id="13" name="Straight Arrow Connector 12"/>
          <p:cNvCxnSpPr>
            <a:endCxn id="12" idx="7"/>
          </p:cNvCxnSpPr>
          <p:nvPr/>
        </p:nvCxnSpPr>
        <p:spPr>
          <a:xfrm flipH="1">
            <a:off x="4981985" y="3744109"/>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44275"/>
          </a:xfrm>
        </p:spPr>
        <p:txBody>
          <a:bodyPr/>
          <a:lstStyle/>
          <a:p>
            <a:r>
              <a:rPr lang="en-US" dirty="0"/>
              <a:t>Review</a:t>
            </a:r>
            <a:endParaRPr lang="en-US" dirty="0"/>
          </a:p>
        </p:txBody>
      </p:sp>
      <p:sp>
        <p:nvSpPr>
          <p:cNvPr id="5" name="Oval 4"/>
          <p:cNvSpPr/>
          <p:nvPr/>
        </p:nvSpPr>
        <p:spPr>
          <a:xfrm>
            <a:off x="3597283" y="2880382"/>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57199" y="5429001"/>
            <a:ext cx="8686800" cy="461637"/>
          </a:xfrm>
        </p:spPr>
        <p:txBody>
          <a:bodyPr>
            <a:spAutoFit/>
          </a:bodyPr>
          <a:lstStyle/>
          <a:p>
            <a:pPr marL="342900" indent="-342900">
              <a:buFont typeface="Arial" panose="020B0604020202020204"/>
              <a:buChar char="•"/>
            </a:pPr>
            <a:r>
              <a:rPr lang="en-US" sz="2400" dirty="0"/>
              <a:t>The grandchild (4) moves up to the unbalanced position</a:t>
            </a:r>
            <a:endParaRPr lang="en-US" sz="2400" dirty="0"/>
          </a:p>
        </p:txBody>
      </p:sp>
      <p:sp>
        <p:nvSpPr>
          <p:cNvPr id="49" name="Oval 48"/>
          <p:cNvSpPr/>
          <p:nvPr/>
        </p:nvSpPr>
        <p:spPr>
          <a:xfrm>
            <a:off x="4121733" y="2228199"/>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49" idx="3"/>
            <a:endCxn id="5" idx="7"/>
          </p:cNvCxnSpPr>
          <p:nvPr/>
        </p:nvCxnSpPr>
        <p:spPr>
          <a:xfrm flipH="1">
            <a:off x="3983582" y="2614498"/>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574310" y="2880382"/>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4</a:t>
            </a:r>
            <a:endParaRPr lang="en-US" sz="2400" b="1" dirty="0">
              <a:solidFill>
                <a:schemeClr val="tx1"/>
              </a:solidFill>
            </a:endParaRPr>
          </a:p>
        </p:txBody>
      </p:sp>
      <p:cxnSp>
        <p:nvCxnSpPr>
          <p:cNvPr id="8" name="Straight Arrow Connector 7"/>
          <p:cNvCxnSpPr>
            <a:endCxn id="7" idx="1"/>
          </p:cNvCxnSpPr>
          <p:nvPr/>
        </p:nvCxnSpPr>
        <p:spPr>
          <a:xfrm>
            <a:off x="4502438" y="2661704"/>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966803" y="3512971"/>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5</a:t>
            </a:r>
            <a:endParaRPr lang="en-US" sz="2400" b="1" dirty="0">
              <a:solidFill>
                <a:schemeClr val="tx1"/>
              </a:solidFill>
            </a:endParaRPr>
          </a:p>
        </p:txBody>
      </p:sp>
      <p:cxnSp>
        <p:nvCxnSpPr>
          <p:cNvPr id="11" name="Straight Arrow Connector 10"/>
          <p:cNvCxnSpPr>
            <a:endCxn id="10" idx="1"/>
          </p:cNvCxnSpPr>
          <p:nvPr/>
        </p:nvCxnSpPr>
        <p:spPr>
          <a:xfrm>
            <a:off x="4894931" y="3294293"/>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4049861" y="3545218"/>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13" name="Straight Arrow Connector 12"/>
          <p:cNvCxnSpPr>
            <a:endCxn id="12" idx="7"/>
          </p:cNvCxnSpPr>
          <p:nvPr/>
        </p:nvCxnSpPr>
        <p:spPr>
          <a:xfrm flipH="1">
            <a:off x="4436160" y="3279334"/>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360443" y="1084769"/>
            <a:ext cx="8126734" cy="494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990600" lvl="1" indent="-723900" algn="just" eaLnBrk="1" hangingPunct="1">
              <a:lnSpc>
                <a:spcPct val="140000"/>
              </a:lnSpc>
              <a:buFont typeface="Arial" panose="020B0604020202020204" pitchFamily="34" charset="0"/>
              <a:buChar char="•"/>
            </a:pPr>
            <a:r>
              <a:rPr lang="en-US" altLang="zh-CN" sz="3600" b="1" dirty="0">
                <a:solidFill>
                  <a:srgbClr val="C00000"/>
                </a:solidFill>
                <a:ea typeface="华文仿宋" panose="02010600040101010101" pitchFamily="2" charset="-122"/>
              </a:rPr>
              <a:t>Traverse(ST, Visit());</a:t>
            </a:r>
            <a:endParaRPr lang="en-US" altLang="zh-CN" sz="3600" b="1" dirty="0">
              <a:solidFill>
                <a:srgbClr val="C00000"/>
              </a:solidFill>
              <a:ea typeface="华文仿宋" panose="02010600040101010101" pitchFamily="2" charset="-122"/>
            </a:endParaRPr>
          </a:p>
          <a:p>
            <a:pPr marL="1257300" lvl="3" indent="-533400" algn="just"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初始条件：</a:t>
            </a:r>
            <a:r>
              <a:rPr lang="zh-CN" altLang="en-US" sz="3200" b="1" dirty="0">
                <a:solidFill>
                  <a:srgbClr val="000000"/>
                </a:solidFill>
                <a:latin typeface="华文仿宋" panose="02010600040101010101" pitchFamily="2" charset="-122"/>
                <a:ea typeface="华文仿宋" panose="02010600040101010101" pitchFamily="2" charset="-122"/>
              </a:rPr>
              <a:t>静态查找表</a:t>
            </a:r>
            <a:r>
              <a:rPr lang="en-US" altLang="zh-CN" sz="3200" b="1" dirty="0">
                <a:solidFill>
                  <a:srgbClr val="000000"/>
                </a:solidFill>
                <a:latin typeface="华文仿宋" panose="02010600040101010101" pitchFamily="2" charset="-122"/>
                <a:ea typeface="华文仿宋" panose="02010600040101010101" pitchFamily="2" charset="-122"/>
              </a:rPr>
              <a:t>ST</a:t>
            </a:r>
            <a:r>
              <a:rPr lang="zh-CN" altLang="en-US" sz="3200" b="1" dirty="0">
                <a:solidFill>
                  <a:srgbClr val="000000"/>
                </a:solidFill>
                <a:latin typeface="华文仿宋" panose="02010600040101010101" pitchFamily="2" charset="-122"/>
                <a:ea typeface="华文仿宋" panose="02010600040101010101" pitchFamily="2" charset="-122"/>
              </a:rPr>
              <a:t>存在，</a:t>
            </a:r>
            <a:r>
              <a:rPr lang="en-US" altLang="zh-CN" sz="3200" b="1" dirty="0">
                <a:solidFill>
                  <a:srgbClr val="000000"/>
                </a:solidFill>
                <a:latin typeface="华文仿宋" panose="02010600040101010101" pitchFamily="2" charset="-122"/>
                <a:ea typeface="华文仿宋" panose="02010600040101010101" pitchFamily="2" charset="-122"/>
              </a:rPr>
              <a:t>Visit</a:t>
            </a:r>
            <a:r>
              <a:rPr lang="zh-CN" altLang="en-US" sz="3200" b="1" dirty="0">
                <a:solidFill>
                  <a:srgbClr val="000000"/>
                </a:solidFill>
                <a:latin typeface="华文仿宋" panose="02010600040101010101" pitchFamily="2" charset="-122"/>
                <a:ea typeface="华文仿宋" panose="02010600040101010101" pitchFamily="2" charset="-122"/>
              </a:rPr>
              <a:t>是对元素操作的应用函数；</a:t>
            </a:r>
            <a:endParaRPr lang="zh-CN" altLang="en-US" sz="3200" b="1" dirty="0">
              <a:solidFill>
                <a:srgbClr val="000000"/>
              </a:solidFill>
              <a:latin typeface="华文仿宋" panose="02010600040101010101" pitchFamily="2" charset="-122"/>
              <a:ea typeface="华文仿宋" panose="02010600040101010101" pitchFamily="2" charset="-122"/>
            </a:endParaRPr>
          </a:p>
          <a:p>
            <a:pPr marL="1257300" lvl="3" indent="-533400" algn="just"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操作结果：</a:t>
            </a:r>
            <a:r>
              <a:rPr lang="zh-CN" altLang="en-US" sz="3200" b="1" dirty="0">
                <a:solidFill>
                  <a:srgbClr val="000000"/>
                </a:solidFill>
                <a:latin typeface="华文仿宋" panose="02010600040101010101" pitchFamily="2" charset="-122"/>
                <a:ea typeface="华文仿宋" panose="02010600040101010101" pitchFamily="2" charset="-122"/>
              </a:rPr>
              <a:t>按某种次序对</a:t>
            </a:r>
            <a:r>
              <a:rPr lang="en-US" altLang="zh-CN" sz="3200" b="1" dirty="0">
                <a:solidFill>
                  <a:srgbClr val="000000"/>
                </a:solidFill>
                <a:latin typeface="华文仿宋" panose="02010600040101010101" pitchFamily="2" charset="-122"/>
                <a:ea typeface="华文仿宋" panose="02010600040101010101" pitchFamily="2" charset="-122"/>
              </a:rPr>
              <a:t>ST</a:t>
            </a:r>
            <a:r>
              <a:rPr lang="zh-CN" altLang="en-US" sz="3200" b="1" dirty="0">
                <a:solidFill>
                  <a:srgbClr val="000000"/>
                </a:solidFill>
                <a:latin typeface="华文仿宋" panose="02010600040101010101" pitchFamily="2" charset="-122"/>
                <a:ea typeface="华文仿宋" panose="02010600040101010101" pitchFamily="2" charset="-122"/>
              </a:rPr>
              <a:t>的每个元素调用函数</a:t>
            </a:r>
            <a:r>
              <a:rPr lang="en-US" altLang="zh-CN" sz="3200" b="1" dirty="0">
                <a:solidFill>
                  <a:srgbClr val="000000"/>
                </a:solidFill>
                <a:latin typeface="华文仿宋" panose="02010600040101010101" pitchFamily="2" charset="-122"/>
                <a:ea typeface="华文仿宋" panose="02010600040101010101" pitchFamily="2" charset="-122"/>
              </a:rPr>
              <a:t>Visit()</a:t>
            </a:r>
            <a:r>
              <a:rPr lang="zh-CN" altLang="en-US" sz="3200" b="1" dirty="0">
                <a:solidFill>
                  <a:srgbClr val="000000"/>
                </a:solidFill>
                <a:latin typeface="华文仿宋" panose="02010600040101010101" pitchFamily="2" charset="-122"/>
                <a:ea typeface="华文仿宋" panose="02010600040101010101" pitchFamily="2" charset="-122"/>
              </a:rPr>
              <a:t>一次且仅一次，一旦</a:t>
            </a:r>
            <a:r>
              <a:rPr lang="en-US" altLang="zh-CN" sz="3200" b="1" dirty="0">
                <a:solidFill>
                  <a:srgbClr val="000000"/>
                </a:solidFill>
                <a:latin typeface="华文仿宋" panose="02010600040101010101" pitchFamily="2" charset="-122"/>
                <a:ea typeface="华文仿宋" panose="02010600040101010101" pitchFamily="2" charset="-122"/>
              </a:rPr>
              <a:t>Visit()</a:t>
            </a:r>
            <a:r>
              <a:rPr lang="zh-CN" altLang="en-US" sz="3200" b="1" dirty="0">
                <a:solidFill>
                  <a:srgbClr val="000000"/>
                </a:solidFill>
                <a:latin typeface="华文仿宋" panose="02010600040101010101" pitchFamily="2" charset="-122"/>
                <a:ea typeface="华文仿宋" panose="02010600040101010101" pitchFamily="2" charset="-122"/>
              </a:rPr>
              <a:t>失败，则操作失败。</a:t>
            </a:r>
            <a:endParaRPr lang="zh-CN" altLang="en-US" sz="3200" b="1" dirty="0">
              <a:solidFill>
                <a:srgbClr val="000000"/>
              </a:solidFill>
              <a:latin typeface="华文仿宋" panose="02010600040101010101" pitchFamily="2" charset="-122"/>
              <a:ea typeface="华文仿宋" panose="02010600040101010101" pitchFamily="2" charset="-122"/>
            </a:endParaRPr>
          </a:p>
          <a:p>
            <a:pPr marL="723900" lvl="3" indent="0" algn="just" eaLnBrk="1" hangingPunct="1">
              <a:lnSpc>
                <a:spcPct val="140000"/>
              </a:lnSpc>
            </a:pPr>
            <a:endParaRPr lang="en-US" altLang="zh-CN" sz="3200" b="1"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p:strips dir="ld"/>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44275"/>
          </a:xfrm>
        </p:spPr>
        <p:txBody>
          <a:bodyPr/>
          <a:lstStyle/>
          <a:p>
            <a:r>
              <a:rPr lang="en-US" dirty="0"/>
              <a:t>Review</a:t>
            </a:r>
            <a:endParaRPr lang="en-US" dirty="0"/>
          </a:p>
        </p:txBody>
      </p:sp>
      <p:sp>
        <p:nvSpPr>
          <p:cNvPr id="5" name="Oval 4"/>
          <p:cNvSpPr/>
          <p:nvPr/>
        </p:nvSpPr>
        <p:spPr>
          <a:xfrm>
            <a:off x="3651644" y="2628978"/>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57200" y="5135104"/>
            <a:ext cx="8686800" cy="941768"/>
          </a:xfrm>
        </p:spPr>
        <p:txBody>
          <a:bodyPr>
            <a:spAutoFit/>
          </a:bodyPr>
          <a:lstStyle/>
          <a:p>
            <a:pPr marL="342900" indent="-342900">
              <a:buFont typeface="Arial" panose="020B0604020202020204"/>
              <a:buChar char="•"/>
            </a:pPr>
            <a:r>
              <a:rPr lang="en-US" sz="2400" dirty="0"/>
              <a:t>The grandchild (4) moves up to the unbalanced position</a:t>
            </a:r>
            <a:endParaRPr lang="en-US" sz="2400" dirty="0"/>
          </a:p>
          <a:p>
            <a:pPr marL="800100" lvl="1" indent="-342900">
              <a:buFont typeface="Arial" panose="020B0604020202020204"/>
              <a:buChar char="•"/>
            </a:pPr>
            <a:r>
              <a:rPr lang="en-US" sz="2400" dirty="0"/>
              <a:t>Observe the tree is balanced</a:t>
            </a:r>
            <a:endParaRPr lang="en-US" sz="2400" dirty="0"/>
          </a:p>
        </p:txBody>
      </p:sp>
      <p:sp>
        <p:nvSpPr>
          <p:cNvPr id="49" name="Oval 48"/>
          <p:cNvSpPr/>
          <p:nvPr/>
        </p:nvSpPr>
        <p:spPr>
          <a:xfrm>
            <a:off x="4176094" y="1976795"/>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49" idx="3"/>
            <a:endCxn id="5" idx="7"/>
          </p:cNvCxnSpPr>
          <p:nvPr/>
        </p:nvCxnSpPr>
        <p:spPr>
          <a:xfrm flipH="1">
            <a:off x="4037943" y="2363094"/>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628671" y="2628978"/>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4</a:t>
            </a:r>
            <a:endParaRPr lang="en-US" sz="2400" b="1" dirty="0">
              <a:solidFill>
                <a:schemeClr val="tx1"/>
              </a:solidFill>
            </a:endParaRPr>
          </a:p>
        </p:txBody>
      </p:sp>
      <p:cxnSp>
        <p:nvCxnSpPr>
          <p:cNvPr id="8" name="Straight Arrow Connector 7"/>
          <p:cNvCxnSpPr>
            <a:endCxn id="7" idx="1"/>
          </p:cNvCxnSpPr>
          <p:nvPr/>
        </p:nvCxnSpPr>
        <p:spPr>
          <a:xfrm>
            <a:off x="4556799" y="2410300"/>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021164" y="3261567"/>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5</a:t>
            </a:r>
            <a:endParaRPr lang="en-US" sz="2400" b="1" dirty="0">
              <a:solidFill>
                <a:schemeClr val="tx1"/>
              </a:solidFill>
            </a:endParaRPr>
          </a:p>
        </p:txBody>
      </p:sp>
      <p:cxnSp>
        <p:nvCxnSpPr>
          <p:cNvPr id="11" name="Straight Arrow Connector 10"/>
          <p:cNvCxnSpPr>
            <a:endCxn id="10" idx="1"/>
          </p:cNvCxnSpPr>
          <p:nvPr/>
        </p:nvCxnSpPr>
        <p:spPr>
          <a:xfrm>
            <a:off x="4949292" y="3042889"/>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4104222" y="3293814"/>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13" name="Straight Arrow Connector 12"/>
          <p:cNvCxnSpPr>
            <a:endCxn id="12" idx="7"/>
          </p:cNvCxnSpPr>
          <p:nvPr/>
        </p:nvCxnSpPr>
        <p:spPr>
          <a:xfrm flipH="1">
            <a:off x="4490521" y="3027930"/>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644275"/>
          </a:xfrm>
        </p:spPr>
        <p:txBody>
          <a:bodyPr/>
          <a:lstStyle/>
          <a:p>
            <a:r>
              <a:rPr lang="en-US" dirty="0"/>
              <a:t>Review</a:t>
            </a:r>
            <a:endParaRPr lang="en-US" dirty="0"/>
          </a:p>
        </p:txBody>
      </p:sp>
      <p:sp>
        <p:nvSpPr>
          <p:cNvPr id="5" name="Oval 4"/>
          <p:cNvSpPr/>
          <p:nvPr/>
        </p:nvSpPr>
        <p:spPr>
          <a:xfrm>
            <a:off x="3686853" y="2770924"/>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1</a:t>
            </a:r>
            <a:endParaRPr lang="en-US" sz="2400" b="1" dirty="0">
              <a:solidFill>
                <a:schemeClr val="tx1"/>
              </a:solidFill>
            </a:endParaRPr>
          </a:p>
        </p:txBody>
      </p:sp>
      <p:sp>
        <p:nvSpPr>
          <p:cNvPr id="39" name="Content Placeholder 2"/>
          <p:cNvSpPr>
            <a:spLocks noGrp="1"/>
          </p:cNvSpPr>
          <p:nvPr>
            <p:ph idx="1"/>
          </p:nvPr>
        </p:nvSpPr>
        <p:spPr>
          <a:xfrm>
            <a:off x="426938" y="5210085"/>
            <a:ext cx="8686800" cy="830968"/>
          </a:xfrm>
        </p:spPr>
        <p:txBody>
          <a:bodyPr>
            <a:spAutoFit/>
          </a:bodyPr>
          <a:lstStyle/>
          <a:p>
            <a:pPr marL="342900" indent="-342900">
              <a:buFont typeface="Arial" panose="020B0604020202020204"/>
              <a:buChar char="•"/>
            </a:pPr>
            <a:r>
              <a:rPr lang="en-US" sz="2400" dirty="0"/>
              <a:t>Work among yourselves, create an AVL tree from the input sequence</a:t>
            </a:r>
            <a:endParaRPr lang="en-US" sz="2400" dirty="0"/>
          </a:p>
        </p:txBody>
      </p:sp>
      <p:sp>
        <p:nvSpPr>
          <p:cNvPr id="49" name="Oval 48"/>
          <p:cNvSpPr/>
          <p:nvPr/>
        </p:nvSpPr>
        <p:spPr>
          <a:xfrm>
            <a:off x="4211303" y="2118741"/>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2</a:t>
            </a:r>
            <a:endParaRPr lang="en-US" sz="2400" b="1" dirty="0">
              <a:solidFill>
                <a:schemeClr val="tx1"/>
              </a:solidFill>
            </a:endParaRPr>
          </a:p>
        </p:txBody>
      </p:sp>
      <p:cxnSp>
        <p:nvCxnSpPr>
          <p:cNvPr id="9" name="Straight Arrow Connector 8"/>
          <p:cNvCxnSpPr>
            <a:stCxn id="49" idx="3"/>
            <a:endCxn id="5" idx="7"/>
          </p:cNvCxnSpPr>
          <p:nvPr/>
        </p:nvCxnSpPr>
        <p:spPr>
          <a:xfrm flipH="1">
            <a:off x="4073152" y="2505040"/>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663880" y="2770924"/>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4</a:t>
            </a:r>
            <a:endParaRPr lang="en-US" sz="2400" b="1" dirty="0">
              <a:solidFill>
                <a:schemeClr val="tx1"/>
              </a:solidFill>
            </a:endParaRPr>
          </a:p>
        </p:txBody>
      </p:sp>
      <p:cxnSp>
        <p:nvCxnSpPr>
          <p:cNvPr id="8" name="Straight Arrow Connector 7"/>
          <p:cNvCxnSpPr>
            <a:endCxn id="7" idx="1"/>
          </p:cNvCxnSpPr>
          <p:nvPr/>
        </p:nvCxnSpPr>
        <p:spPr>
          <a:xfrm>
            <a:off x="4592008" y="2552246"/>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056373" y="3403513"/>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5</a:t>
            </a:r>
            <a:endParaRPr lang="en-US" sz="2400" b="1" dirty="0">
              <a:solidFill>
                <a:schemeClr val="tx1"/>
              </a:solidFill>
            </a:endParaRPr>
          </a:p>
        </p:txBody>
      </p:sp>
      <p:cxnSp>
        <p:nvCxnSpPr>
          <p:cNvPr id="11" name="Straight Arrow Connector 10"/>
          <p:cNvCxnSpPr>
            <a:endCxn id="10" idx="1"/>
          </p:cNvCxnSpPr>
          <p:nvPr/>
        </p:nvCxnSpPr>
        <p:spPr>
          <a:xfrm>
            <a:off x="4984501" y="3184835"/>
            <a:ext cx="138150" cy="284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4139431" y="3435760"/>
            <a:ext cx="452577" cy="4525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3</a:t>
            </a:r>
            <a:endParaRPr lang="en-US" sz="2400" b="1" dirty="0">
              <a:solidFill>
                <a:schemeClr val="tx1"/>
              </a:solidFill>
            </a:endParaRPr>
          </a:p>
        </p:txBody>
      </p:sp>
      <p:cxnSp>
        <p:nvCxnSpPr>
          <p:cNvPr id="13" name="Straight Arrow Connector 12"/>
          <p:cNvCxnSpPr>
            <a:endCxn id="12" idx="7"/>
          </p:cNvCxnSpPr>
          <p:nvPr/>
        </p:nvCxnSpPr>
        <p:spPr>
          <a:xfrm flipH="1">
            <a:off x="4525730" y="3169876"/>
            <a:ext cx="204429" cy="33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36562" y="2603008"/>
            <a:ext cx="3741730" cy="523220"/>
          </a:xfrm>
          <a:prstGeom prst="rect">
            <a:avLst/>
          </a:prstGeom>
        </p:spPr>
        <p:txBody>
          <a:bodyPr wrap="none">
            <a:spAutoFit/>
          </a:bodyPr>
          <a:lstStyle/>
          <a:p>
            <a:r>
              <a:rPr lang="en-US" altLang="zh-CN" sz="2800" dirty="0"/>
              <a:t>4</a:t>
            </a:r>
            <a:r>
              <a:rPr lang="zh-CN" altLang="en-US" sz="2800" dirty="0"/>
              <a:t>、</a:t>
            </a:r>
            <a:r>
              <a:rPr lang="en-US" altLang="zh-CN" sz="2800" dirty="0"/>
              <a:t>5</a:t>
            </a:r>
            <a:r>
              <a:rPr lang="zh-CN" altLang="en-US" sz="2800" dirty="0"/>
              <a:t>、</a:t>
            </a:r>
            <a:r>
              <a:rPr lang="en-US" altLang="zh-CN" sz="2800" dirty="0"/>
              <a:t>7</a:t>
            </a:r>
            <a:r>
              <a:rPr lang="zh-CN" altLang="en-US" sz="2800" dirty="0"/>
              <a:t>、</a:t>
            </a:r>
            <a:r>
              <a:rPr lang="en-US" altLang="zh-CN" sz="2800" dirty="0"/>
              <a:t>2</a:t>
            </a:r>
            <a:r>
              <a:rPr lang="zh-CN" altLang="en-US" sz="2800" dirty="0"/>
              <a:t>、</a:t>
            </a:r>
            <a:r>
              <a:rPr lang="en-US" altLang="zh-CN" sz="2800" dirty="0"/>
              <a:t>1</a:t>
            </a:r>
            <a:r>
              <a:rPr lang="zh-CN" altLang="en-US" sz="2800" dirty="0"/>
              <a:t>、</a:t>
            </a:r>
            <a:r>
              <a:rPr lang="en-US" altLang="zh-CN" sz="2800" dirty="0"/>
              <a:t>3</a:t>
            </a:r>
            <a:r>
              <a:rPr lang="zh-CN" altLang="en-US" sz="2800" dirty="0"/>
              <a:t>、</a:t>
            </a:r>
            <a:r>
              <a:rPr lang="en-US" altLang="zh-CN" sz="2800" dirty="0"/>
              <a:t>6</a:t>
            </a:r>
            <a:endParaRPr lang="en-US" altLang="zh-CN" sz="2800" dirty="0"/>
          </a:p>
        </p:txBody>
      </p:sp>
      <p:sp>
        <p:nvSpPr>
          <p:cNvPr id="3" name="Title 1"/>
          <p:cNvSpPr txBox="1"/>
          <p:nvPr/>
        </p:nvSpPr>
        <p:spPr>
          <a:xfrm>
            <a:off x="353322" y="254357"/>
            <a:ext cx="7508209" cy="605266"/>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b" anchorCtr="0" compatLnSpc="1">
            <a:spAutoFit/>
          </a:bodyPr>
          <a:lstStyle>
            <a:defPPr>
              <a:defRPr lang="en-US"/>
            </a:defPPr>
            <a:lvl1pPr algn="l">
              <a:lnSpc>
                <a:spcPts val="4000"/>
              </a:lnSpc>
              <a:defRPr kumimoji="1" sz="3600" b="1">
                <a:latin typeface="Times New Roman" panose="02020603050405020304" charset="0"/>
                <a:ea typeface="华文仿宋" panose="02010600040101010101" pitchFamily="2" charset="-122"/>
              </a:defRPr>
            </a:lvl1pPr>
          </a:lstStyle>
          <a:p>
            <a:r>
              <a:rPr lang="zh-CN" altLang="en-US" dirty="0"/>
              <a:t>课堂练习</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533400" y="1218127"/>
            <a:ext cx="8382000"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4000" b="0" dirty="0">
                <a:ea typeface="华文仿宋" panose="02010600040101010101" pitchFamily="2" charset="-122"/>
              </a:rPr>
              <a:t>       </a:t>
            </a:r>
            <a:r>
              <a:rPr lang="zh-CN" altLang="en-US" sz="3600" b="0" dirty="0">
                <a:ea typeface="华文仿宋" panose="02010600040101010101" pitchFamily="2" charset="-122"/>
              </a:rPr>
              <a:t>在平衡树上进行查找的过程和二叉排序树相同，因此，</a:t>
            </a:r>
            <a:r>
              <a:rPr lang="zh-CN" altLang="en-US" sz="3600" dirty="0">
                <a:solidFill>
                  <a:srgbClr val="3333FF"/>
                </a:solidFill>
                <a:ea typeface="华文仿宋" panose="02010600040101010101" pitchFamily="2" charset="-122"/>
              </a:rPr>
              <a:t>查找过程中和给定值</a:t>
            </a:r>
            <a:r>
              <a:rPr lang="zh-CN" altLang="en-US" sz="3600" dirty="0">
                <a:solidFill>
                  <a:srgbClr val="990000"/>
                </a:solidFill>
                <a:ea typeface="华文仿宋" panose="02010600040101010101" pitchFamily="2" charset="-122"/>
              </a:rPr>
              <a:t>进行比较的关键字的个数</a:t>
            </a:r>
            <a:r>
              <a:rPr lang="zh-CN" altLang="en-US" sz="3600" dirty="0">
                <a:solidFill>
                  <a:srgbClr val="3333FF"/>
                </a:solidFill>
                <a:ea typeface="华文仿宋" panose="02010600040101010101" pitchFamily="2" charset="-122"/>
              </a:rPr>
              <a:t>不超过平衡 树的深度。</a:t>
            </a:r>
            <a:endParaRPr lang="zh-CN" altLang="en-US" sz="2400" dirty="0">
              <a:solidFill>
                <a:srgbClr val="3333FF"/>
              </a:solidFill>
              <a:ea typeface="华文仿宋" panose="02010600040101010101" pitchFamily="2" charset="-122"/>
            </a:endParaRPr>
          </a:p>
        </p:txBody>
      </p:sp>
      <p:sp>
        <p:nvSpPr>
          <p:cNvPr id="173059" name="Text Box 3"/>
          <p:cNvSpPr txBox="1">
            <a:spLocks noChangeArrowheads="1"/>
          </p:cNvSpPr>
          <p:nvPr/>
        </p:nvSpPr>
        <p:spPr bwMode="auto">
          <a:xfrm>
            <a:off x="354170" y="193863"/>
            <a:ext cx="5955476" cy="605294"/>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b" anchorCtr="0" compatLnSpc="1">
            <a:spAutoFit/>
          </a:bodyPr>
          <a:lstStyle>
            <a:defPPr>
              <a:defRPr lang="en-US"/>
            </a:defPPr>
            <a:lvl1pPr algn="l">
              <a:lnSpc>
                <a:spcPts val="4000"/>
              </a:lnSpc>
              <a:defRPr kumimoji="1" sz="3600" b="1">
                <a:latin typeface="Times New Roman" panose="02020603050405020304" charset="0"/>
                <a:ea typeface="华文仿宋" panose="02010600040101010101" pitchFamily="2" charset="-122"/>
              </a:defRPr>
            </a:lvl1pPr>
          </a:lstStyle>
          <a:p>
            <a:r>
              <a:rPr lang="en-US" altLang="zh-CN" dirty="0"/>
              <a:t>3</a:t>
            </a:r>
            <a:r>
              <a:rPr lang="zh-CN" altLang="en-US" dirty="0"/>
              <a:t>、平衡树的查找性能分析：</a:t>
            </a:r>
            <a:endParaRPr lang="zh-CN" altLang="en-US" dirty="0"/>
          </a:p>
        </p:txBody>
      </p:sp>
      <p:sp>
        <p:nvSpPr>
          <p:cNvPr id="173060" name="Text Box 4"/>
          <p:cNvSpPr txBox="1">
            <a:spLocks noChangeArrowheads="1"/>
          </p:cNvSpPr>
          <p:nvPr/>
        </p:nvSpPr>
        <p:spPr bwMode="auto">
          <a:xfrm>
            <a:off x="533400" y="4418527"/>
            <a:ext cx="8054975"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35000"/>
              </a:lnSpc>
              <a:spcBef>
                <a:spcPct val="50000"/>
              </a:spcBef>
            </a:pPr>
            <a:r>
              <a:rPr lang="en-US" altLang="zh-CN" sz="3600" b="0" dirty="0">
                <a:ea typeface="华文仿宋" panose="02010600040101010101" pitchFamily="2" charset="-122"/>
              </a:rPr>
              <a:t>        </a:t>
            </a:r>
            <a:r>
              <a:rPr lang="zh-CN" altLang="en-US" sz="3600" b="0" dirty="0">
                <a:ea typeface="华文仿宋" panose="02010600040101010101" pitchFamily="2" charset="-122"/>
              </a:rPr>
              <a:t>问：含 </a:t>
            </a:r>
            <a:r>
              <a:rPr lang="en-US" altLang="zh-CN" sz="3600" i="1" dirty="0">
                <a:solidFill>
                  <a:srgbClr val="0000FF"/>
                </a:solidFill>
                <a:ea typeface="华文仿宋" panose="02010600040101010101" pitchFamily="2" charset="-122"/>
              </a:rPr>
              <a:t>n</a:t>
            </a:r>
            <a:r>
              <a:rPr lang="en-US" altLang="zh-CN" sz="3600" b="0" dirty="0">
                <a:solidFill>
                  <a:srgbClr val="0000FF"/>
                </a:solidFill>
                <a:ea typeface="华文仿宋" panose="02010600040101010101" pitchFamily="2" charset="-122"/>
              </a:rPr>
              <a:t> </a:t>
            </a:r>
            <a:r>
              <a:rPr lang="zh-CN" altLang="en-US" sz="3600" b="0" dirty="0">
                <a:solidFill>
                  <a:srgbClr val="0000FF"/>
                </a:solidFill>
                <a:ea typeface="华文仿宋" panose="02010600040101010101" pitchFamily="2" charset="-122"/>
              </a:rPr>
              <a:t>个关键字</a:t>
            </a:r>
            <a:r>
              <a:rPr lang="zh-CN" altLang="en-US" sz="3600" b="0" dirty="0">
                <a:ea typeface="华文仿宋" panose="02010600040101010101" pitchFamily="2" charset="-122"/>
              </a:rPr>
              <a:t>的二叉平衡树可能达到的</a:t>
            </a:r>
            <a:r>
              <a:rPr lang="zh-CN" altLang="en-US" sz="3600" dirty="0">
                <a:solidFill>
                  <a:srgbClr val="0000FF"/>
                </a:solidFill>
                <a:ea typeface="华文仿宋" panose="02010600040101010101" pitchFamily="2" charset="-122"/>
              </a:rPr>
              <a:t>最大深度</a:t>
            </a:r>
            <a:r>
              <a:rPr lang="zh-CN" altLang="en-US" sz="3600" b="0" dirty="0">
                <a:ea typeface="华文仿宋" panose="02010600040101010101" pitchFamily="2" charset="-122"/>
              </a:rPr>
              <a:t>是多少？</a:t>
            </a:r>
            <a:endParaRPr lang="zh-CN" altLang="en-US" sz="36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3059"/>
                                        </p:tgtEl>
                                        <p:attrNameLst>
                                          <p:attrName>style.visibility</p:attrName>
                                        </p:attrNameLst>
                                      </p:cBhvr>
                                      <p:to>
                                        <p:strVal val="visible"/>
                                      </p:to>
                                    </p:set>
                                    <p:animEffect transition="in" filter="strips(downRight)">
                                      <p:cBhvr>
                                        <p:cTn id="7" dur="500"/>
                                        <p:tgtEl>
                                          <p:spTgt spid="17305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3058"/>
                                        </p:tgtEl>
                                        <p:attrNameLst>
                                          <p:attrName>style.visibility</p:attrName>
                                        </p:attrNameLst>
                                      </p:cBhvr>
                                      <p:to>
                                        <p:strVal val="visible"/>
                                      </p:to>
                                    </p:set>
                                    <p:animEffect transition="in" filter="strips(downRight)">
                                      <p:cBhvr>
                                        <p:cTn id="12" dur="500"/>
                                        <p:tgtEl>
                                          <p:spTgt spid="17305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3060"/>
                                        </p:tgtEl>
                                        <p:attrNameLst>
                                          <p:attrName>style.visibility</p:attrName>
                                        </p:attrNameLst>
                                      </p:cBhvr>
                                      <p:to>
                                        <p:strVal val="visible"/>
                                      </p:to>
                                    </p:set>
                                    <p:animEffect transition="in" filter="strips(downRight)">
                                      <p:cBhvr>
                                        <p:cTn id="17" dur="500"/>
                                        <p:tgtEl>
                                          <p:spTgt spid="173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utoUpdateAnimBg="0"/>
      <p:bldP spid="173059" grpId="0" autoUpdateAnimBg="0"/>
      <p:bldP spid="173060"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1066800" y="868363"/>
            <a:ext cx="1196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3600" i="1" dirty="0">
                <a:solidFill>
                  <a:srgbClr val="A50021"/>
                </a:solidFill>
                <a:ea typeface="华文仿宋" panose="02010600040101010101" pitchFamily="2" charset="-122"/>
              </a:rPr>
              <a:t>n </a:t>
            </a:r>
            <a:r>
              <a:rPr lang="en-US" altLang="zh-CN" sz="3600" dirty="0">
                <a:solidFill>
                  <a:srgbClr val="A50021"/>
                </a:solidFill>
                <a:ea typeface="华文仿宋" panose="02010600040101010101" pitchFamily="2" charset="-122"/>
              </a:rPr>
              <a:t>= 0</a:t>
            </a:r>
            <a:endParaRPr lang="en-US" altLang="zh-CN" sz="3600" i="1" dirty="0">
              <a:ea typeface="华文仿宋" panose="02010600040101010101" pitchFamily="2" charset="-122"/>
            </a:endParaRPr>
          </a:p>
        </p:txBody>
      </p:sp>
      <p:sp>
        <p:nvSpPr>
          <p:cNvPr id="174083" name="Text Box 3"/>
          <p:cNvSpPr txBox="1">
            <a:spLocks noChangeArrowheads="1"/>
          </p:cNvSpPr>
          <p:nvPr/>
        </p:nvSpPr>
        <p:spPr bwMode="auto">
          <a:xfrm>
            <a:off x="1066800" y="1903413"/>
            <a:ext cx="11969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sz="3200" dirty="0">
                <a:ea typeface="华文仿宋" panose="02010600040101010101" pitchFamily="2" charset="-122"/>
              </a:rPr>
              <a:t>空树</a:t>
            </a:r>
            <a:endParaRPr lang="zh-CN" altLang="en-US" sz="3200" i="1" dirty="0">
              <a:ea typeface="华文仿宋" panose="02010600040101010101" pitchFamily="2" charset="-122"/>
            </a:endParaRPr>
          </a:p>
        </p:txBody>
      </p:sp>
      <p:sp>
        <p:nvSpPr>
          <p:cNvPr id="174084" name="Text Box 4"/>
          <p:cNvSpPr txBox="1">
            <a:spLocks noChangeArrowheads="1"/>
          </p:cNvSpPr>
          <p:nvPr/>
        </p:nvSpPr>
        <p:spPr bwMode="auto">
          <a:xfrm>
            <a:off x="381000" y="2697163"/>
            <a:ext cx="2590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dirty="0">
                <a:latin typeface="华文仿宋" panose="02010600040101010101" pitchFamily="2" charset="-122"/>
                <a:ea typeface="华文仿宋" panose="02010600040101010101" pitchFamily="2" charset="-122"/>
              </a:rPr>
              <a:t>最大深度为</a:t>
            </a:r>
            <a:r>
              <a:rPr lang="zh-CN" altLang="en-US" dirty="0">
                <a:ea typeface="华文仿宋" panose="02010600040101010101" pitchFamily="2" charset="-122"/>
              </a:rPr>
              <a:t> </a:t>
            </a:r>
            <a:r>
              <a:rPr lang="en-US" altLang="zh-CN" dirty="0">
                <a:ea typeface="华文仿宋" panose="02010600040101010101" pitchFamily="2" charset="-122"/>
              </a:rPr>
              <a:t>0</a:t>
            </a:r>
            <a:endParaRPr lang="en-US" altLang="zh-CN" sz="2400" i="1" dirty="0">
              <a:ea typeface="华文仿宋" panose="02010600040101010101" pitchFamily="2" charset="-122"/>
            </a:endParaRPr>
          </a:p>
        </p:txBody>
      </p:sp>
      <p:sp>
        <p:nvSpPr>
          <p:cNvPr id="174085" name="Text Box 5"/>
          <p:cNvSpPr txBox="1">
            <a:spLocks noChangeArrowheads="1"/>
          </p:cNvSpPr>
          <p:nvPr/>
        </p:nvSpPr>
        <p:spPr bwMode="auto">
          <a:xfrm>
            <a:off x="4060825" y="868363"/>
            <a:ext cx="1196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3600" i="1" dirty="0">
                <a:solidFill>
                  <a:srgbClr val="A50021"/>
                </a:solidFill>
                <a:ea typeface="华文仿宋" panose="02010600040101010101" pitchFamily="2" charset="-122"/>
              </a:rPr>
              <a:t>n </a:t>
            </a:r>
            <a:r>
              <a:rPr lang="en-US" altLang="zh-CN" sz="3600" dirty="0">
                <a:solidFill>
                  <a:srgbClr val="A50021"/>
                </a:solidFill>
                <a:ea typeface="华文仿宋" panose="02010600040101010101" pitchFamily="2" charset="-122"/>
              </a:rPr>
              <a:t>= 1</a:t>
            </a:r>
            <a:endParaRPr lang="en-US" altLang="zh-CN" sz="3600" i="1" dirty="0">
              <a:ea typeface="华文仿宋" panose="02010600040101010101" pitchFamily="2" charset="-122"/>
            </a:endParaRPr>
          </a:p>
        </p:txBody>
      </p:sp>
      <p:sp>
        <p:nvSpPr>
          <p:cNvPr id="174086" name="Text Box 6"/>
          <p:cNvSpPr txBox="1">
            <a:spLocks noChangeArrowheads="1"/>
          </p:cNvSpPr>
          <p:nvPr/>
        </p:nvSpPr>
        <p:spPr bwMode="auto">
          <a:xfrm>
            <a:off x="3200400" y="2620963"/>
            <a:ext cx="2743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dirty="0">
                <a:ea typeface="华文仿宋" panose="02010600040101010101" pitchFamily="2" charset="-122"/>
              </a:rPr>
              <a:t>最大深度为</a:t>
            </a:r>
            <a:r>
              <a:rPr lang="zh-CN" altLang="en-US" sz="3200" dirty="0">
                <a:ea typeface="华文仿宋" panose="02010600040101010101" pitchFamily="2" charset="-122"/>
              </a:rPr>
              <a:t> </a:t>
            </a:r>
            <a:r>
              <a:rPr lang="en-US" altLang="zh-CN" sz="3200" dirty="0">
                <a:ea typeface="华文仿宋" panose="02010600040101010101" pitchFamily="2" charset="-122"/>
              </a:rPr>
              <a:t>1</a:t>
            </a:r>
            <a:endParaRPr lang="en-US" altLang="zh-CN" sz="3200" i="1" dirty="0">
              <a:ea typeface="华文仿宋" panose="02010600040101010101" pitchFamily="2" charset="-122"/>
            </a:endParaRPr>
          </a:p>
        </p:txBody>
      </p:sp>
      <p:sp>
        <p:nvSpPr>
          <p:cNvPr id="174087" name="Text Box 7"/>
          <p:cNvSpPr txBox="1">
            <a:spLocks noChangeArrowheads="1"/>
          </p:cNvSpPr>
          <p:nvPr/>
        </p:nvSpPr>
        <p:spPr bwMode="auto">
          <a:xfrm>
            <a:off x="7185025" y="868363"/>
            <a:ext cx="1196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3600" i="1" dirty="0">
                <a:solidFill>
                  <a:srgbClr val="A50021"/>
                </a:solidFill>
                <a:ea typeface="华文仿宋" panose="02010600040101010101" pitchFamily="2" charset="-122"/>
              </a:rPr>
              <a:t>n </a:t>
            </a:r>
            <a:r>
              <a:rPr lang="en-US" altLang="zh-CN" sz="3600" dirty="0">
                <a:solidFill>
                  <a:srgbClr val="A50021"/>
                </a:solidFill>
                <a:ea typeface="华文仿宋" panose="02010600040101010101" pitchFamily="2" charset="-122"/>
              </a:rPr>
              <a:t>= 2</a:t>
            </a:r>
            <a:endParaRPr lang="en-US" altLang="zh-CN" sz="3600" i="1" dirty="0">
              <a:ea typeface="华文仿宋" panose="02010600040101010101" pitchFamily="2" charset="-122"/>
            </a:endParaRPr>
          </a:p>
        </p:txBody>
      </p:sp>
      <p:sp>
        <p:nvSpPr>
          <p:cNvPr id="174088" name="Text Box 8"/>
          <p:cNvSpPr txBox="1">
            <a:spLocks noChangeArrowheads="1"/>
          </p:cNvSpPr>
          <p:nvPr/>
        </p:nvSpPr>
        <p:spPr bwMode="auto">
          <a:xfrm>
            <a:off x="6172200" y="2620963"/>
            <a:ext cx="27209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dirty="0">
                <a:latin typeface="华文仿宋" panose="02010600040101010101" pitchFamily="2" charset="-122"/>
                <a:ea typeface="华文仿宋" panose="02010600040101010101" pitchFamily="2" charset="-122"/>
              </a:rPr>
              <a:t>最大深度为</a:t>
            </a:r>
            <a:r>
              <a:rPr lang="zh-CN" altLang="en-US" sz="3200" dirty="0">
                <a:ea typeface="华文仿宋" panose="02010600040101010101" pitchFamily="2" charset="-122"/>
              </a:rPr>
              <a:t> </a:t>
            </a:r>
            <a:r>
              <a:rPr lang="en-US" altLang="zh-CN" sz="3200" dirty="0">
                <a:ea typeface="华文仿宋" panose="02010600040101010101" pitchFamily="2" charset="-122"/>
              </a:rPr>
              <a:t>2</a:t>
            </a:r>
            <a:endParaRPr lang="en-US" altLang="zh-CN" sz="3200" i="1" dirty="0">
              <a:ea typeface="华文仿宋" panose="02010600040101010101" pitchFamily="2" charset="-122"/>
            </a:endParaRPr>
          </a:p>
        </p:txBody>
      </p:sp>
      <p:sp>
        <p:nvSpPr>
          <p:cNvPr id="174089" name="Text Box 9"/>
          <p:cNvSpPr txBox="1">
            <a:spLocks noChangeArrowheads="1"/>
          </p:cNvSpPr>
          <p:nvPr/>
        </p:nvSpPr>
        <p:spPr bwMode="auto">
          <a:xfrm>
            <a:off x="304800" y="3655452"/>
            <a:ext cx="1196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3600" i="1" dirty="0">
                <a:solidFill>
                  <a:srgbClr val="A50021"/>
                </a:solidFill>
                <a:ea typeface="华文仿宋" panose="02010600040101010101" pitchFamily="2" charset="-122"/>
              </a:rPr>
              <a:t>n </a:t>
            </a:r>
            <a:r>
              <a:rPr lang="en-US" altLang="zh-CN" sz="3600" dirty="0">
                <a:solidFill>
                  <a:srgbClr val="A50021"/>
                </a:solidFill>
                <a:ea typeface="华文仿宋" panose="02010600040101010101" pitchFamily="2" charset="-122"/>
              </a:rPr>
              <a:t>= 4</a:t>
            </a:r>
            <a:endParaRPr lang="en-US" altLang="zh-CN" sz="3600" i="1" dirty="0">
              <a:ea typeface="华文仿宋" panose="02010600040101010101" pitchFamily="2" charset="-122"/>
            </a:endParaRPr>
          </a:p>
        </p:txBody>
      </p:sp>
      <p:sp>
        <p:nvSpPr>
          <p:cNvPr id="174090" name="Text Box 10"/>
          <p:cNvSpPr txBox="1">
            <a:spLocks noChangeArrowheads="1"/>
          </p:cNvSpPr>
          <p:nvPr/>
        </p:nvSpPr>
        <p:spPr bwMode="auto">
          <a:xfrm>
            <a:off x="952500" y="5668311"/>
            <a:ext cx="2590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dirty="0">
                <a:latin typeface="华文仿宋" panose="02010600040101010101" pitchFamily="2" charset="-122"/>
                <a:ea typeface="华文仿宋" panose="02010600040101010101" pitchFamily="2" charset="-122"/>
              </a:rPr>
              <a:t>最大深度为</a:t>
            </a:r>
            <a:r>
              <a:rPr lang="zh-CN" altLang="en-US" dirty="0">
                <a:ea typeface="华文仿宋" panose="02010600040101010101" pitchFamily="2" charset="-122"/>
              </a:rPr>
              <a:t> </a:t>
            </a:r>
            <a:r>
              <a:rPr lang="en-US" altLang="zh-CN" dirty="0">
                <a:ea typeface="华文仿宋" panose="02010600040101010101" pitchFamily="2" charset="-122"/>
              </a:rPr>
              <a:t>3</a:t>
            </a:r>
            <a:endParaRPr lang="en-US" altLang="zh-CN" sz="3200" i="1" dirty="0">
              <a:ea typeface="华文仿宋" panose="02010600040101010101" pitchFamily="2" charset="-122"/>
            </a:endParaRPr>
          </a:p>
        </p:txBody>
      </p:sp>
      <p:sp>
        <p:nvSpPr>
          <p:cNvPr id="174091" name="Oval 11"/>
          <p:cNvSpPr>
            <a:spLocks noChangeArrowheads="1"/>
          </p:cNvSpPr>
          <p:nvPr/>
        </p:nvSpPr>
        <p:spPr bwMode="auto">
          <a:xfrm>
            <a:off x="4114800" y="2087563"/>
            <a:ext cx="381000" cy="381000"/>
          </a:xfrm>
          <a:prstGeom prst="ellipse">
            <a:avLst/>
          </a:prstGeom>
          <a:solidFill>
            <a:srgbClr val="CCFFCC"/>
          </a:solidFill>
          <a:ln w="25400">
            <a:solidFill>
              <a:srgbClr val="0080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092" name="Freeform 12"/>
          <p:cNvSpPr/>
          <p:nvPr/>
        </p:nvSpPr>
        <p:spPr bwMode="auto">
          <a:xfrm>
            <a:off x="3733800" y="1477963"/>
            <a:ext cx="533400" cy="609600"/>
          </a:xfrm>
          <a:custGeom>
            <a:avLst/>
            <a:gdLst>
              <a:gd name="T0" fmla="*/ 0 w 288"/>
              <a:gd name="T1" fmla="*/ 0 h 336"/>
              <a:gd name="T2" fmla="*/ 192 w 288"/>
              <a:gd name="T3" fmla="*/ 96 h 336"/>
              <a:gd name="T4" fmla="*/ 96 w 288"/>
              <a:gd name="T5" fmla="*/ 96 h 336"/>
              <a:gd name="T6" fmla="*/ 288 w 288"/>
              <a:gd name="T7" fmla="*/ 336 h 336"/>
              <a:gd name="T8" fmla="*/ 0 60000 65536"/>
              <a:gd name="T9" fmla="*/ 0 60000 65536"/>
              <a:gd name="T10" fmla="*/ 0 60000 65536"/>
              <a:gd name="T11" fmla="*/ 0 60000 65536"/>
              <a:gd name="T12" fmla="*/ 0 w 288"/>
              <a:gd name="T13" fmla="*/ 0 h 336"/>
              <a:gd name="T14" fmla="*/ 288 w 288"/>
              <a:gd name="T15" fmla="*/ 336 h 336"/>
            </a:gdLst>
            <a:ahLst/>
            <a:cxnLst>
              <a:cxn ang="T8">
                <a:pos x="T0" y="T1"/>
              </a:cxn>
              <a:cxn ang="T9">
                <a:pos x="T2" y="T3"/>
              </a:cxn>
              <a:cxn ang="T10">
                <a:pos x="T4" y="T5"/>
              </a:cxn>
              <a:cxn ang="T11">
                <a:pos x="T6" y="T7"/>
              </a:cxn>
            </a:cxnLst>
            <a:rect l="T12" t="T13" r="T14" b="T15"/>
            <a:pathLst>
              <a:path w="288" h="336">
                <a:moveTo>
                  <a:pt x="0" y="0"/>
                </a:moveTo>
                <a:cubicBezTo>
                  <a:pt x="88" y="40"/>
                  <a:pt x="176" y="80"/>
                  <a:pt x="192" y="96"/>
                </a:cubicBezTo>
                <a:cubicBezTo>
                  <a:pt x="208" y="112"/>
                  <a:pt x="80" y="56"/>
                  <a:pt x="96" y="96"/>
                </a:cubicBezTo>
                <a:cubicBezTo>
                  <a:pt x="112" y="136"/>
                  <a:pt x="200" y="236"/>
                  <a:pt x="288" y="336"/>
                </a:cubicBezTo>
              </a:path>
            </a:pathLst>
          </a:custGeom>
          <a:noFill/>
          <a:ln w="31750">
            <a:solidFill>
              <a:srgbClr val="008080"/>
            </a:solidFill>
            <a:rou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093" name="Oval 13"/>
          <p:cNvSpPr>
            <a:spLocks noChangeArrowheads="1"/>
          </p:cNvSpPr>
          <p:nvPr/>
        </p:nvSpPr>
        <p:spPr bwMode="auto">
          <a:xfrm>
            <a:off x="6934200" y="1706563"/>
            <a:ext cx="381000" cy="381000"/>
          </a:xfrm>
          <a:prstGeom prst="ellipse">
            <a:avLst/>
          </a:prstGeom>
          <a:solidFill>
            <a:srgbClr val="CCFFCC"/>
          </a:solidFill>
          <a:ln w="25400">
            <a:solidFill>
              <a:srgbClr val="0080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094" name="Freeform 14"/>
          <p:cNvSpPr/>
          <p:nvPr/>
        </p:nvSpPr>
        <p:spPr bwMode="auto">
          <a:xfrm>
            <a:off x="6553200" y="1096963"/>
            <a:ext cx="533400" cy="609600"/>
          </a:xfrm>
          <a:custGeom>
            <a:avLst/>
            <a:gdLst>
              <a:gd name="T0" fmla="*/ 0 w 288"/>
              <a:gd name="T1" fmla="*/ 0 h 336"/>
              <a:gd name="T2" fmla="*/ 192 w 288"/>
              <a:gd name="T3" fmla="*/ 96 h 336"/>
              <a:gd name="T4" fmla="*/ 96 w 288"/>
              <a:gd name="T5" fmla="*/ 96 h 336"/>
              <a:gd name="T6" fmla="*/ 288 w 288"/>
              <a:gd name="T7" fmla="*/ 336 h 336"/>
              <a:gd name="T8" fmla="*/ 0 60000 65536"/>
              <a:gd name="T9" fmla="*/ 0 60000 65536"/>
              <a:gd name="T10" fmla="*/ 0 60000 65536"/>
              <a:gd name="T11" fmla="*/ 0 60000 65536"/>
              <a:gd name="T12" fmla="*/ 0 w 288"/>
              <a:gd name="T13" fmla="*/ 0 h 336"/>
              <a:gd name="T14" fmla="*/ 288 w 288"/>
              <a:gd name="T15" fmla="*/ 336 h 336"/>
            </a:gdLst>
            <a:ahLst/>
            <a:cxnLst>
              <a:cxn ang="T8">
                <a:pos x="T0" y="T1"/>
              </a:cxn>
              <a:cxn ang="T9">
                <a:pos x="T2" y="T3"/>
              </a:cxn>
              <a:cxn ang="T10">
                <a:pos x="T4" y="T5"/>
              </a:cxn>
              <a:cxn ang="T11">
                <a:pos x="T6" y="T7"/>
              </a:cxn>
            </a:cxnLst>
            <a:rect l="T12" t="T13" r="T14" b="T15"/>
            <a:pathLst>
              <a:path w="288" h="336">
                <a:moveTo>
                  <a:pt x="0" y="0"/>
                </a:moveTo>
                <a:cubicBezTo>
                  <a:pt x="88" y="40"/>
                  <a:pt x="176" y="80"/>
                  <a:pt x="192" y="96"/>
                </a:cubicBezTo>
                <a:cubicBezTo>
                  <a:pt x="208" y="112"/>
                  <a:pt x="80" y="56"/>
                  <a:pt x="96" y="96"/>
                </a:cubicBezTo>
                <a:cubicBezTo>
                  <a:pt x="112" y="136"/>
                  <a:pt x="200" y="236"/>
                  <a:pt x="288" y="336"/>
                </a:cubicBezTo>
              </a:path>
            </a:pathLst>
          </a:custGeom>
          <a:noFill/>
          <a:ln w="31750">
            <a:solidFill>
              <a:srgbClr val="008080"/>
            </a:solidFill>
            <a:rou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095" name="Oval 15"/>
          <p:cNvSpPr>
            <a:spLocks noChangeArrowheads="1"/>
          </p:cNvSpPr>
          <p:nvPr/>
        </p:nvSpPr>
        <p:spPr bwMode="auto">
          <a:xfrm>
            <a:off x="7620000" y="2316163"/>
            <a:ext cx="381000" cy="381000"/>
          </a:xfrm>
          <a:prstGeom prst="ellipse">
            <a:avLst/>
          </a:prstGeom>
          <a:solidFill>
            <a:srgbClr val="CCFFCC"/>
          </a:solidFill>
          <a:ln w="25400">
            <a:solidFill>
              <a:srgbClr val="0080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096" name="Line 16"/>
          <p:cNvSpPr>
            <a:spLocks noChangeShapeType="1"/>
          </p:cNvSpPr>
          <p:nvPr/>
        </p:nvSpPr>
        <p:spPr bwMode="auto">
          <a:xfrm>
            <a:off x="7315200" y="2011363"/>
            <a:ext cx="381000" cy="3810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74097" name="Oval 17"/>
          <p:cNvSpPr>
            <a:spLocks noChangeArrowheads="1"/>
          </p:cNvSpPr>
          <p:nvPr/>
        </p:nvSpPr>
        <p:spPr bwMode="auto">
          <a:xfrm>
            <a:off x="2057400" y="3960252"/>
            <a:ext cx="381000" cy="381000"/>
          </a:xfrm>
          <a:prstGeom prst="ellipse">
            <a:avLst/>
          </a:prstGeom>
          <a:solidFill>
            <a:srgbClr val="CCFFCC"/>
          </a:solidFill>
          <a:ln w="25400">
            <a:solidFill>
              <a:srgbClr val="0080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098" name="Freeform 18"/>
          <p:cNvSpPr/>
          <p:nvPr/>
        </p:nvSpPr>
        <p:spPr bwMode="auto">
          <a:xfrm>
            <a:off x="1676400" y="3350652"/>
            <a:ext cx="533400" cy="609600"/>
          </a:xfrm>
          <a:custGeom>
            <a:avLst/>
            <a:gdLst>
              <a:gd name="T0" fmla="*/ 0 w 288"/>
              <a:gd name="T1" fmla="*/ 0 h 336"/>
              <a:gd name="T2" fmla="*/ 192 w 288"/>
              <a:gd name="T3" fmla="*/ 96 h 336"/>
              <a:gd name="T4" fmla="*/ 96 w 288"/>
              <a:gd name="T5" fmla="*/ 96 h 336"/>
              <a:gd name="T6" fmla="*/ 288 w 288"/>
              <a:gd name="T7" fmla="*/ 336 h 336"/>
              <a:gd name="T8" fmla="*/ 0 60000 65536"/>
              <a:gd name="T9" fmla="*/ 0 60000 65536"/>
              <a:gd name="T10" fmla="*/ 0 60000 65536"/>
              <a:gd name="T11" fmla="*/ 0 60000 65536"/>
              <a:gd name="T12" fmla="*/ 0 w 288"/>
              <a:gd name="T13" fmla="*/ 0 h 336"/>
              <a:gd name="T14" fmla="*/ 288 w 288"/>
              <a:gd name="T15" fmla="*/ 336 h 336"/>
            </a:gdLst>
            <a:ahLst/>
            <a:cxnLst>
              <a:cxn ang="T8">
                <a:pos x="T0" y="T1"/>
              </a:cxn>
              <a:cxn ang="T9">
                <a:pos x="T2" y="T3"/>
              </a:cxn>
              <a:cxn ang="T10">
                <a:pos x="T4" y="T5"/>
              </a:cxn>
              <a:cxn ang="T11">
                <a:pos x="T6" y="T7"/>
              </a:cxn>
            </a:cxnLst>
            <a:rect l="T12" t="T13" r="T14" b="T15"/>
            <a:pathLst>
              <a:path w="288" h="336">
                <a:moveTo>
                  <a:pt x="0" y="0"/>
                </a:moveTo>
                <a:cubicBezTo>
                  <a:pt x="88" y="40"/>
                  <a:pt x="176" y="80"/>
                  <a:pt x="192" y="96"/>
                </a:cubicBezTo>
                <a:cubicBezTo>
                  <a:pt x="208" y="112"/>
                  <a:pt x="80" y="56"/>
                  <a:pt x="96" y="96"/>
                </a:cubicBezTo>
                <a:cubicBezTo>
                  <a:pt x="112" y="136"/>
                  <a:pt x="200" y="236"/>
                  <a:pt x="288" y="336"/>
                </a:cubicBezTo>
              </a:path>
            </a:pathLst>
          </a:custGeom>
          <a:noFill/>
          <a:ln w="31750">
            <a:solidFill>
              <a:srgbClr val="008080"/>
            </a:solidFill>
            <a:rou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099" name="Oval 19"/>
          <p:cNvSpPr>
            <a:spLocks noChangeArrowheads="1"/>
          </p:cNvSpPr>
          <p:nvPr/>
        </p:nvSpPr>
        <p:spPr bwMode="auto">
          <a:xfrm>
            <a:off x="2743200" y="4569852"/>
            <a:ext cx="381000" cy="381000"/>
          </a:xfrm>
          <a:prstGeom prst="ellipse">
            <a:avLst/>
          </a:prstGeom>
          <a:solidFill>
            <a:srgbClr val="CCFFCC"/>
          </a:solidFill>
          <a:ln w="25400">
            <a:solidFill>
              <a:srgbClr val="0080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100" name="Line 20"/>
          <p:cNvSpPr>
            <a:spLocks noChangeShapeType="1"/>
          </p:cNvSpPr>
          <p:nvPr/>
        </p:nvSpPr>
        <p:spPr bwMode="auto">
          <a:xfrm>
            <a:off x="2438400" y="4265052"/>
            <a:ext cx="381000" cy="3810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74101" name="Oval 21"/>
          <p:cNvSpPr>
            <a:spLocks noChangeArrowheads="1"/>
          </p:cNvSpPr>
          <p:nvPr/>
        </p:nvSpPr>
        <p:spPr bwMode="auto">
          <a:xfrm>
            <a:off x="1371600" y="4569852"/>
            <a:ext cx="381000" cy="381000"/>
          </a:xfrm>
          <a:prstGeom prst="ellipse">
            <a:avLst/>
          </a:prstGeom>
          <a:solidFill>
            <a:srgbClr val="CCFFCC"/>
          </a:solidFill>
          <a:ln w="25400">
            <a:solidFill>
              <a:srgbClr val="0080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102" name="Oval 22"/>
          <p:cNvSpPr>
            <a:spLocks noChangeArrowheads="1"/>
          </p:cNvSpPr>
          <p:nvPr/>
        </p:nvSpPr>
        <p:spPr bwMode="auto">
          <a:xfrm>
            <a:off x="2057400" y="5179452"/>
            <a:ext cx="381000" cy="381000"/>
          </a:xfrm>
          <a:prstGeom prst="ellipse">
            <a:avLst/>
          </a:prstGeom>
          <a:solidFill>
            <a:srgbClr val="CCFFCC"/>
          </a:solidFill>
          <a:ln w="25400">
            <a:solidFill>
              <a:srgbClr val="0080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103" name="Line 23"/>
          <p:cNvSpPr>
            <a:spLocks noChangeShapeType="1"/>
          </p:cNvSpPr>
          <p:nvPr/>
        </p:nvSpPr>
        <p:spPr bwMode="auto">
          <a:xfrm>
            <a:off x="1752600" y="4874652"/>
            <a:ext cx="381000" cy="3810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74104" name="Line 24"/>
          <p:cNvSpPr>
            <a:spLocks noChangeShapeType="1"/>
          </p:cNvSpPr>
          <p:nvPr/>
        </p:nvSpPr>
        <p:spPr bwMode="auto">
          <a:xfrm flipH="1">
            <a:off x="1676400" y="4265052"/>
            <a:ext cx="381000" cy="3810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74105" name="Oval 25"/>
          <p:cNvSpPr>
            <a:spLocks noChangeArrowheads="1"/>
          </p:cNvSpPr>
          <p:nvPr/>
        </p:nvSpPr>
        <p:spPr bwMode="auto">
          <a:xfrm>
            <a:off x="5692775" y="3960252"/>
            <a:ext cx="381000" cy="381000"/>
          </a:xfrm>
          <a:prstGeom prst="ellipse">
            <a:avLst/>
          </a:prstGeom>
          <a:solidFill>
            <a:srgbClr val="CCFFCC"/>
          </a:solidFill>
          <a:ln w="25400">
            <a:solidFill>
              <a:srgbClr val="0080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106" name="Freeform 26"/>
          <p:cNvSpPr/>
          <p:nvPr/>
        </p:nvSpPr>
        <p:spPr bwMode="auto">
          <a:xfrm>
            <a:off x="5311775" y="3350652"/>
            <a:ext cx="533400" cy="609600"/>
          </a:xfrm>
          <a:custGeom>
            <a:avLst/>
            <a:gdLst>
              <a:gd name="T0" fmla="*/ 0 w 288"/>
              <a:gd name="T1" fmla="*/ 0 h 336"/>
              <a:gd name="T2" fmla="*/ 192 w 288"/>
              <a:gd name="T3" fmla="*/ 96 h 336"/>
              <a:gd name="T4" fmla="*/ 96 w 288"/>
              <a:gd name="T5" fmla="*/ 96 h 336"/>
              <a:gd name="T6" fmla="*/ 288 w 288"/>
              <a:gd name="T7" fmla="*/ 336 h 336"/>
              <a:gd name="T8" fmla="*/ 0 60000 65536"/>
              <a:gd name="T9" fmla="*/ 0 60000 65536"/>
              <a:gd name="T10" fmla="*/ 0 60000 65536"/>
              <a:gd name="T11" fmla="*/ 0 60000 65536"/>
              <a:gd name="T12" fmla="*/ 0 w 288"/>
              <a:gd name="T13" fmla="*/ 0 h 336"/>
              <a:gd name="T14" fmla="*/ 288 w 288"/>
              <a:gd name="T15" fmla="*/ 336 h 336"/>
            </a:gdLst>
            <a:ahLst/>
            <a:cxnLst>
              <a:cxn ang="T8">
                <a:pos x="T0" y="T1"/>
              </a:cxn>
              <a:cxn ang="T9">
                <a:pos x="T2" y="T3"/>
              </a:cxn>
              <a:cxn ang="T10">
                <a:pos x="T4" y="T5"/>
              </a:cxn>
              <a:cxn ang="T11">
                <a:pos x="T6" y="T7"/>
              </a:cxn>
            </a:cxnLst>
            <a:rect l="T12" t="T13" r="T14" b="T15"/>
            <a:pathLst>
              <a:path w="288" h="336">
                <a:moveTo>
                  <a:pt x="0" y="0"/>
                </a:moveTo>
                <a:cubicBezTo>
                  <a:pt x="88" y="40"/>
                  <a:pt x="176" y="80"/>
                  <a:pt x="192" y="96"/>
                </a:cubicBezTo>
                <a:cubicBezTo>
                  <a:pt x="208" y="112"/>
                  <a:pt x="80" y="56"/>
                  <a:pt x="96" y="96"/>
                </a:cubicBezTo>
                <a:cubicBezTo>
                  <a:pt x="112" y="136"/>
                  <a:pt x="200" y="236"/>
                  <a:pt x="288" y="336"/>
                </a:cubicBezTo>
              </a:path>
            </a:pathLst>
          </a:custGeom>
          <a:noFill/>
          <a:ln w="31750">
            <a:solidFill>
              <a:srgbClr val="008080"/>
            </a:solidFill>
            <a:rou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107" name="Oval 27"/>
          <p:cNvSpPr>
            <a:spLocks noChangeArrowheads="1"/>
          </p:cNvSpPr>
          <p:nvPr/>
        </p:nvSpPr>
        <p:spPr bwMode="auto">
          <a:xfrm>
            <a:off x="6378575" y="4569852"/>
            <a:ext cx="381000" cy="381000"/>
          </a:xfrm>
          <a:prstGeom prst="ellipse">
            <a:avLst/>
          </a:prstGeom>
          <a:solidFill>
            <a:srgbClr val="CCFFCC"/>
          </a:solidFill>
          <a:ln w="25400">
            <a:solidFill>
              <a:srgbClr val="0080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108" name="Line 28"/>
          <p:cNvSpPr>
            <a:spLocks noChangeShapeType="1"/>
          </p:cNvSpPr>
          <p:nvPr/>
        </p:nvSpPr>
        <p:spPr bwMode="auto">
          <a:xfrm>
            <a:off x="6073775" y="4265052"/>
            <a:ext cx="381000" cy="3810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74109" name="Oval 29"/>
          <p:cNvSpPr>
            <a:spLocks noChangeArrowheads="1"/>
          </p:cNvSpPr>
          <p:nvPr/>
        </p:nvSpPr>
        <p:spPr bwMode="auto">
          <a:xfrm>
            <a:off x="5006975" y="4569852"/>
            <a:ext cx="381000" cy="381000"/>
          </a:xfrm>
          <a:prstGeom prst="ellipse">
            <a:avLst/>
          </a:prstGeom>
          <a:solidFill>
            <a:srgbClr val="CCFFCC"/>
          </a:solidFill>
          <a:ln w="25400">
            <a:solidFill>
              <a:srgbClr val="0080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110" name="Oval 30"/>
          <p:cNvSpPr>
            <a:spLocks noChangeArrowheads="1"/>
          </p:cNvSpPr>
          <p:nvPr/>
        </p:nvSpPr>
        <p:spPr bwMode="auto">
          <a:xfrm>
            <a:off x="5692775" y="5179452"/>
            <a:ext cx="381000" cy="381000"/>
          </a:xfrm>
          <a:prstGeom prst="ellipse">
            <a:avLst/>
          </a:prstGeom>
          <a:solidFill>
            <a:srgbClr val="CCFFCC"/>
          </a:solidFill>
          <a:ln w="25400">
            <a:solidFill>
              <a:srgbClr val="0080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111" name="Line 31"/>
          <p:cNvSpPr>
            <a:spLocks noChangeShapeType="1"/>
          </p:cNvSpPr>
          <p:nvPr/>
        </p:nvSpPr>
        <p:spPr bwMode="auto">
          <a:xfrm>
            <a:off x="5387975" y="4874652"/>
            <a:ext cx="381000" cy="3810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74112" name="Line 32"/>
          <p:cNvSpPr>
            <a:spLocks noChangeShapeType="1"/>
          </p:cNvSpPr>
          <p:nvPr/>
        </p:nvSpPr>
        <p:spPr bwMode="auto">
          <a:xfrm flipH="1">
            <a:off x="5311775" y="4265052"/>
            <a:ext cx="381000" cy="3810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74113" name="Oval 33"/>
          <p:cNvSpPr>
            <a:spLocks noChangeArrowheads="1"/>
          </p:cNvSpPr>
          <p:nvPr/>
        </p:nvSpPr>
        <p:spPr bwMode="auto">
          <a:xfrm>
            <a:off x="7064375" y="5179452"/>
            <a:ext cx="381000" cy="381000"/>
          </a:xfrm>
          <a:prstGeom prst="ellipse">
            <a:avLst/>
          </a:prstGeom>
          <a:solidFill>
            <a:srgbClr val="CCFFCC"/>
          </a:solidFill>
          <a:ln w="25400">
            <a:solidFill>
              <a:srgbClr val="0080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114" name="Line 34"/>
          <p:cNvSpPr>
            <a:spLocks noChangeShapeType="1"/>
          </p:cNvSpPr>
          <p:nvPr/>
        </p:nvSpPr>
        <p:spPr bwMode="auto">
          <a:xfrm>
            <a:off x="6759575" y="4874652"/>
            <a:ext cx="381000" cy="3810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74115" name="Oval 35"/>
          <p:cNvSpPr>
            <a:spLocks noChangeArrowheads="1"/>
          </p:cNvSpPr>
          <p:nvPr/>
        </p:nvSpPr>
        <p:spPr bwMode="auto">
          <a:xfrm>
            <a:off x="4321175" y="5179452"/>
            <a:ext cx="381000" cy="381000"/>
          </a:xfrm>
          <a:prstGeom prst="ellipse">
            <a:avLst/>
          </a:prstGeom>
          <a:solidFill>
            <a:srgbClr val="CCFFCC"/>
          </a:solidFill>
          <a:ln w="25400">
            <a:solidFill>
              <a:srgbClr val="0080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116" name="Oval 36"/>
          <p:cNvSpPr>
            <a:spLocks noChangeArrowheads="1"/>
          </p:cNvSpPr>
          <p:nvPr/>
        </p:nvSpPr>
        <p:spPr bwMode="auto">
          <a:xfrm>
            <a:off x="5006975" y="5789052"/>
            <a:ext cx="381000" cy="381000"/>
          </a:xfrm>
          <a:prstGeom prst="ellipse">
            <a:avLst/>
          </a:prstGeom>
          <a:solidFill>
            <a:srgbClr val="CCFFCC"/>
          </a:solidFill>
          <a:ln w="25400">
            <a:solidFill>
              <a:srgbClr val="0080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74117" name="Line 37"/>
          <p:cNvSpPr>
            <a:spLocks noChangeShapeType="1"/>
          </p:cNvSpPr>
          <p:nvPr/>
        </p:nvSpPr>
        <p:spPr bwMode="auto">
          <a:xfrm>
            <a:off x="4702175" y="5484252"/>
            <a:ext cx="381000" cy="3810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74118" name="Line 38"/>
          <p:cNvSpPr>
            <a:spLocks noChangeShapeType="1"/>
          </p:cNvSpPr>
          <p:nvPr/>
        </p:nvSpPr>
        <p:spPr bwMode="auto">
          <a:xfrm flipH="1">
            <a:off x="4625975" y="4874652"/>
            <a:ext cx="381000" cy="3810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74119" name="Text Box 39"/>
          <p:cNvSpPr txBox="1">
            <a:spLocks noChangeArrowheads="1"/>
          </p:cNvSpPr>
          <p:nvPr/>
        </p:nvSpPr>
        <p:spPr bwMode="auto">
          <a:xfrm>
            <a:off x="4038600" y="3655452"/>
            <a:ext cx="1196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3600" i="1" dirty="0">
                <a:solidFill>
                  <a:srgbClr val="A50021"/>
                </a:solidFill>
                <a:ea typeface="华文仿宋" panose="02010600040101010101" pitchFamily="2" charset="-122"/>
              </a:rPr>
              <a:t>n </a:t>
            </a:r>
            <a:r>
              <a:rPr lang="en-US" altLang="zh-CN" sz="3600" dirty="0">
                <a:solidFill>
                  <a:srgbClr val="A50021"/>
                </a:solidFill>
                <a:ea typeface="华文仿宋" panose="02010600040101010101" pitchFamily="2" charset="-122"/>
              </a:rPr>
              <a:t>= 7</a:t>
            </a:r>
            <a:endParaRPr lang="en-US" altLang="zh-CN" sz="3600" i="1" dirty="0">
              <a:ea typeface="华文仿宋" panose="02010600040101010101" pitchFamily="2" charset="-122"/>
            </a:endParaRPr>
          </a:p>
        </p:txBody>
      </p:sp>
      <p:sp>
        <p:nvSpPr>
          <p:cNvPr id="174120" name="Text Box 40"/>
          <p:cNvSpPr txBox="1">
            <a:spLocks noChangeArrowheads="1"/>
          </p:cNvSpPr>
          <p:nvPr/>
        </p:nvSpPr>
        <p:spPr bwMode="auto">
          <a:xfrm>
            <a:off x="6134100" y="5646832"/>
            <a:ext cx="2743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dirty="0">
                <a:latin typeface="华文仿宋" panose="02010600040101010101" pitchFamily="2" charset="-122"/>
                <a:ea typeface="华文仿宋" panose="02010600040101010101" pitchFamily="2" charset="-122"/>
              </a:rPr>
              <a:t>最大深度为 </a:t>
            </a:r>
            <a:r>
              <a:rPr lang="en-US" altLang="zh-CN" dirty="0">
                <a:latin typeface="华文仿宋" panose="02010600040101010101" pitchFamily="2" charset="-122"/>
                <a:ea typeface="华文仿宋" panose="02010600040101010101" pitchFamily="2" charset="-122"/>
              </a:rPr>
              <a:t>4</a:t>
            </a:r>
            <a:endParaRPr lang="en-US" altLang="zh-CN" dirty="0">
              <a:latin typeface="华文仿宋" panose="02010600040101010101" pitchFamily="2" charset="-122"/>
              <a:ea typeface="华文仿宋" panose="02010600040101010101" pitchFamily="2" charset="-122"/>
            </a:endParaRPr>
          </a:p>
        </p:txBody>
      </p:sp>
      <p:sp>
        <p:nvSpPr>
          <p:cNvPr id="174121" name="Text Box 41"/>
          <p:cNvSpPr txBox="1">
            <a:spLocks noChangeArrowheads="1"/>
          </p:cNvSpPr>
          <p:nvPr/>
        </p:nvSpPr>
        <p:spPr bwMode="auto">
          <a:xfrm>
            <a:off x="176416" y="194975"/>
            <a:ext cx="355738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200" dirty="0">
                <a:latin typeface="华文仿宋" panose="02010600040101010101" pitchFamily="2" charset="-122"/>
                <a:ea typeface="华文仿宋" panose="02010600040101010101" pitchFamily="2" charset="-122"/>
              </a:rPr>
              <a:t>先看几个具体情况</a:t>
            </a:r>
            <a:r>
              <a:rPr lang="en-US" altLang="zh-CN" sz="3200" dirty="0">
                <a:latin typeface="华文仿宋" panose="02010600040101010101" pitchFamily="2" charset="-122"/>
                <a:ea typeface="华文仿宋" panose="02010600040101010101" pitchFamily="2" charset="-122"/>
              </a:rPr>
              <a:t>:</a:t>
            </a:r>
            <a:endParaRPr lang="en-US" altLang="zh-CN" sz="32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4121"/>
                                        </p:tgtEl>
                                        <p:attrNameLst>
                                          <p:attrName>style.visibility</p:attrName>
                                        </p:attrNameLst>
                                      </p:cBhvr>
                                      <p:to>
                                        <p:strVal val="visible"/>
                                      </p:to>
                                    </p:set>
                                    <p:anim calcmode="lin" valueType="num">
                                      <p:cBhvr additive="base">
                                        <p:cTn id="7" dur="500" fill="hold"/>
                                        <p:tgtEl>
                                          <p:spTgt spid="174121"/>
                                        </p:tgtEl>
                                        <p:attrNameLst>
                                          <p:attrName>ppt_x</p:attrName>
                                        </p:attrNameLst>
                                      </p:cBhvr>
                                      <p:tavLst>
                                        <p:tav tm="0">
                                          <p:val>
                                            <p:strVal val="0-#ppt_w/2"/>
                                          </p:val>
                                        </p:tav>
                                        <p:tav tm="100000">
                                          <p:val>
                                            <p:strVal val="#ppt_x"/>
                                          </p:val>
                                        </p:tav>
                                      </p:tavLst>
                                    </p:anim>
                                    <p:anim calcmode="lin" valueType="num">
                                      <p:cBhvr additive="base">
                                        <p:cTn id="8" dur="500" fill="hold"/>
                                        <p:tgtEl>
                                          <p:spTgt spid="1741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4082"/>
                                        </p:tgtEl>
                                        <p:attrNameLst>
                                          <p:attrName>style.visibility</p:attrName>
                                        </p:attrNameLst>
                                      </p:cBhvr>
                                      <p:to>
                                        <p:strVal val="visible"/>
                                      </p:to>
                                    </p:set>
                                    <p:animEffect transition="in" filter="wipe(left)">
                                      <p:cBhvr>
                                        <p:cTn id="13" dur="500"/>
                                        <p:tgtEl>
                                          <p:spTgt spid="17408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4083"/>
                                        </p:tgtEl>
                                        <p:attrNameLst>
                                          <p:attrName>style.visibility</p:attrName>
                                        </p:attrNameLst>
                                      </p:cBhvr>
                                      <p:to>
                                        <p:strVal val="visible"/>
                                      </p:to>
                                    </p:set>
                                    <p:animEffect transition="in" filter="wipe(left)">
                                      <p:cBhvr>
                                        <p:cTn id="18" dur="500"/>
                                        <p:tgtEl>
                                          <p:spTgt spid="17408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4084"/>
                                        </p:tgtEl>
                                        <p:attrNameLst>
                                          <p:attrName>style.visibility</p:attrName>
                                        </p:attrNameLst>
                                      </p:cBhvr>
                                      <p:to>
                                        <p:strVal val="visible"/>
                                      </p:to>
                                    </p:set>
                                    <p:animEffect transition="in" filter="wipe(left)">
                                      <p:cBhvr>
                                        <p:cTn id="23" dur="500"/>
                                        <p:tgtEl>
                                          <p:spTgt spid="17408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4085"/>
                                        </p:tgtEl>
                                        <p:attrNameLst>
                                          <p:attrName>style.visibility</p:attrName>
                                        </p:attrNameLst>
                                      </p:cBhvr>
                                      <p:to>
                                        <p:strVal val="visible"/>
                                      </p:to>
                                    </p:set>
                                    <p:animEffect transition="in" filter="wipe(left)">
                                      <p:cBhvr>
                                        <p:cTn id="28" dur="500"/>
                                        <p:tgtEl>
                                          <p:spTgt spid="17408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4092"/>
                                        </p:tgtEl>
                                        <p:attrNameLst>
                                          <p:attrName>style.visibility</p:attrName>
                                        </p:attrNameLst>
                                      </p:cBhvr>
                                      <p:to>
                                        <p:strVal val="visible"/>
                                      </p:to>
                                    </p:set>
                                    <p:animEffect transition="in" filter="wipe(left)">
                                      <p:cBhvr>
                                        <p:cTn id="33" dur="500"/>
                                        <p:tgtEl>
                                          <p:spTgt spid="174092"/>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74091"/>
                                        </p:tgtEl>
                                        <p:attrNameLst>
                                          <p:attrName>style.visibility</p:attrName>
                                        </p:attrNameLst>
                                      </p:cBhvr>
                                      <p:to>
                                        <p:strVal val="visible"/>
                                      </p:to>
                                    </p:set>
                                    <p:animEffect transition="in" filter="wipe(left)">
                                      <p:cBhvr>
                                        <p:cTn id="37" dur="500"/>
                                        <p:tgtEl>
                                          <p:spTgt spid="17409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4086"/>
                                        </p:tgtEl>
                                        <p:attrNameLst>
                                          <p:attrName>style.visibility</p:attrName>
                                        </p:attrNameLst>
                                      </p:cBhvr>
                                      <p:to>
                                        <p:strVal val="visible"/>
                                      </p:to>
                                    </p:set>
                                    <p:animEffect transition="in" filter="wipe(left)">
                                      <p:cBhvr>
                                        <p:cTn id="42" dur="500"/>
                                        <p:tgtEl>
                                          <p:spTgt spid="17408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4087"/>
                                        </p:tgtEl>
                                        <p:attrNameLst>
                                          <p:attrName>style.visibility</p:attrName>
                                        </p:attrNameLst>
                                      </p:cBhvr>
                                      <p:to>
                                        <p:strVal val="visible"/>
                                      </p:to>
                                    </p:set>
                                    <p:animEffect transition="in" filter="wipe(left)">
                                      <p:cBhvr>
                                        <p:cTn id="47" dur="500"/>
                                        <p:tgtEl>
                                          <p:spTgt spid="17408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4094"/>
                                        </p:tgtEl>
                                        <p:attrNameLst>
                                          <p:attrName>style.visibility</p:attrName>
                                        </p:attrNameLst>
                                      </p:cBhvr>
                                      <p:to>
                                        <p:strVal val="visible"/>
                                      </p:to>
                                    </p:set>
                                    <p:animEffect transition="in" filter="wipe(left)">
                                      <p:cBhvr>
                                        <p:cTn id="52" dur="500"/>
                                        <p:tgtEl>
                                          <p:spTgt spid="174094"/>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74093"/>
                                        </p:tgtEl>
                                        <p:attrNameLst>
                                          <p:attrName>style.visibility</p:attrName>
                                        </p:attrNameLst>
                                      </p:cBhvr>
                                      <p:to>
                                        <p:strVal val="visible"/>
                                      </p:to>
                                    </p:set>
                                    <p:animEffect transition="in" filter="wipe(left)">
                                      <p:cBhvr>
                                        <p:cTn id="56" dur="500"/>
                                        <p:tgtEl>
                                          <p:spTgt spid="174093"/>
                                        </p:tgtEl>
                                      </p:cBhvr>
                                    </p:animEffec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174096"/>
                                        </p:tgtEl>
                                        <p:attrNameLst>
                                          <p:attrName>style.visibility</p:attrName>
                                        </p:attrNameLst>
                                      </p:cBhvr>
                                      <p:to>
                                        <p:strVal val="visible"/>
                                      </p:to>
                                    </p:set>
                                    <p:animEffect transition="in" filter="wipe(left)">
                                      <p:cBhvr>
                                        <p:cTn id="60" dur="500"/>
                                        <p:tgtEl>
                                          <p:spTgt spid="174096"/>
                                        </p:tgtEl>
                                      </p:cBhvr>
                                    </p:animEffect>
                                  </p:childTnLst>
                                </p:cTn>
                              </p:par>
                            </p:childTnLst>
                          </p:cTn>
                        </p:par>
                        <p:par>
                          <p:cTn id="61" fill="hold">
                            <p:stCondLst>
                              <p:cond delay="1500"/>
                            </p:stCondLst>
                            <p:childTnLst>
                              <p:par>
                                <p:cTn id="62" presetID="22" presetClass="entr" presetSubtype="8" fill="hold" grpId="0" nodeType="afterEffect">
                                  <p:stCondLst>
                                    <p:cond delay="0"/>
                                  </p:stCondLst>
                                  <p:childTnLst>
                                    <p:set>
                                      <p:cBhvr>
                                        <p:cTn id="63" dur="1" fill="hold">
                                          <p:stCondLst>
                                            <p:cond delay="0"/>
                                          </p:stCondLst>
                                        </p:cTn>
                                        <p:tgtEl>
                                          <p:spTgt spid="174095"/>
                                        </p:tgtEl>
                                        <p:attrNameLst>
                                          <p:attrName>style.visibility</p:attrName>
                                        </p:attrNameLst>
                                      </p:cBhvr>
                                      <p:to>
                                        <p:strVal val="visible"/>
                                      </p:to>
                                    </p:set>
                                    <p:animEffect transition="in" filter="wipe(left)">
                                      <p:cBhvr>
                                        <p:cTn id="64" dur="500"/>
                                        <p:tgtEl>
                                          <p:spTgt spid="17409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74088"/>
                                        </p:tgtEl>
                                        <p:attrNameLst>
                                          <p:attrName>style.visibility</p:attrName>
                                        </p:attrNameLst>
                                      </p:cBhvr>
                                      <p:to>
                                        <p:strVal val="visible"/>
                                      </p:to>
                                    </p:set>
                                    <p:animEffect transition="in" filter="wipe(left)">
                                      <p:cBhvr>
                                        <p:cTn id="69" dur="500"/>
                                        <p:tgtEl>
                                          <p:spTgt spid="17408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74089"/>
                                        </p:tgtEl>
                                        <p:attrNameLst>
                                          <p:attrName>style.visibility</p:attrName>
                                        </p:attrNameLst>
                                      </p:cBhvr>
                                      <p:to>
                                        <p:strVal val="visible"/>
                                      </p:to>
                                    </p:set>
                                    <p:animEffect transition="in" filter="wipe(left)">
                                      <p:cBhvr>
                                        <p:cTn id="74" dur="500"/>
                                        <p:tgtEl>
                                          <p:spTgt spid="17408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74098"/>
                                        </p:tgtEl>
                                        <p:attrNameLst>
                                          <p:attrName>style.visibility</p:attrName>
                                        </p:attrNameLst>
                                      </p:cBhvr>
                                      <p:to>
                                        <p:strVal val="visible"/>
                                      </p:to>
                                    </p:set>
                                    <p:animEffect transition="in" filter="wipe(left)">
                                      <p:cBhvr>
                                        <p:cTn id="79" dur="500"/>
                                        <p:tgtEl>
                                          <p:spTgt spid="174098"/>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174097"/>
                                        </p:tgtEl>
                                        <p:attrNameLst>
                                          <p:attrName>style.visibility</p:attrName>
                                        </p:attrNameLst>
                                      </p:cBhvr>
                                      <p:to>
                                        <p:strVal val="visible"/>
                                      </p:to>
                                    </p:set>
                                    <p:animEffect transition="in" filter="wipe(left)">
                                      <p:cBhvr>
                                        <p:cTn id="83" dur="500"/>
                                        <p:tgtEl>
                                          <p:spTgt spid="174097"/>
                                        </p:tgtEl>
                                      </p:cBhvr>
                                    </p:animEffect>
                                  </p:childTnLst>
                                </p:cTn>
                              </p:par>
                            </p:childTnLst>
                          </p:cTn>
                        </p:par>
                        <p:par>
                          <p:cTn id="84" fill="hold">
                            <p:stCondLst>
                              <p:cond delay="1000"/>
                            </p:stCondLst>
                            <p:childTnLst>
                              <p:par>
                                <p:cTn id="85" presetID="22" presetClass="entr" presetSubtype="2" fill="hold" grpId="0" nodeType="afterEffect">
                                  <p:stCondLst>
                                    <p:cond delay="0"/>
                                  </p:stCondLst>
                                  <p:childTnLst>
                                    <p:set>
                                      <p:cBhvr>
                                        <p:cTn id="86" dur="1" fill="hold">
                                          <p:stCondLst>
                                            <p:cond delay="0"/>
                                          </p:stCondLst>
                                        </p:cTn>
                                        <p:tgtEl>
                                          <p:spTgt spid="174104"/>
                                        </p:tgtEl>
                                        <p:attrNameLst>
                                          <p:attrName>style.visibility</p:attrName>
                                        </p:attrNameLst>
                                      </p:cBhvr>
                                      <p:to>
                                        <p:strVal val="visible"/>
                                      </p:to>
                                    </p:set>
                                    <p:animEffect transition="in" filter="wipe(right)">
                                      <p:cBhvr>
                                        <p:cTn id="87" dur="500"/>
                                        <p:tgtEl>
                                          <p:spTgt spid="174104"/>
                                        </p:tgtEl>
                                      </p:cBhvr>
                                    </p:animEffect>
                                  </p:childTnLst>
                                </p:cTn>
                              </p:par>
                            </p:childTnLst>
                          </p:cTn>
                        </p:par>
                        <p:par>
                          <p:cTn id="88" fill="hold">
                            <p:stCondLst>
                              <p:cond delay="1500"/>
                            </p:stCondLst>
                            <p:childTnLst>
                              <p:par>
                                <p:cTn id="89" presetID="22" presetClass="entr" presetSubtype="8" fill="hold" grpId="0" nodeType="afterEffect">
                                  <p:stCondLst>
                                    <p:cond delay="0"/>
                                  </p:stCondLst>
                                  <p:childTnLst>
                                    <p:set>
                                      <p:cBhvr>
                                        <p:cTn id="90" dur="1" fill="hold">
                                          <p:stCondLst>
                                            <p:cond delay="0"/>
                                          </p:stCondLst>
                                        </p:cTn>
                                        <p:tgtEl>
                                          <p:spTgt spid="174101"/>
                                        </p:tgtEl>
                                        <p:attrNameLst>
                                          <p:attrName>style.visibility</p:attrName>
                                        </p:attrNameLst>
                                      </p:cBhvr>
                                      <p:to>
                                        <p:strVal val="visible"/>
                                      </p:to>
                                    </p:set>
                                    <p:animEffect transition="in" filter="wipe(left)">
                                      <p:cBhvr>
                                        <p:cTn id="91" dur="500"/>
                                        <p:tgtEl>
                                          <p:spTgt spid="174101"/>
                                        </p:tgtEl>
                                      </p:cBhvr>
                                    </p:animEffect>
                                  </p:childTnLst>
                                </p:cTn>
                              </p:par>
                            </p:childTnLst>
                          </p:cTn>
                        </p:par>
                        <p:par>
                          <p:cTn id="92" fill="hold">
                            <p:stCondLst>
                              <p:cond delay="2000"/>
                            </p:stCondLst>
                            <p:childTnLst>
                              <p:par>
                                <p:cTn id="93" presetID="22" presetClass="entr" presetSubtype="8" fill="hold" grpId="0" nodeType="afterEffect">
                                  <p:stCondLst>
                                    <p:cond delay="0"/>
                                  </p:stCondLst>
                                  <p:childTnLst>
                                    <p:set>
                                      <p:cBhvr>
                                        <p:cTn id="94" dur="1" fill="hold">
                                          <p:stCondLst>
                                            <p:cond delay="0"/>
                                          </p:stCondLst>
                                        </p:cTn>
                                        <p:tgtEl>
                                          <p:spTgt spid="174103"/>
                                        </p:tgtEl>
                                        <p:attrNameLst>
                                          <p:attrName>style.visibility</p:attrName>
                                        </p:attrNameLst>
                                      </p:cBhvr>
                                      <p:to>
                                        <p:strVal val="visible"/>
                                      </p:to>
                                    </p:set>
                                    <p:animEffect transition="in" filter="wipe(left)">
                                      <p:cBhvr>
                                        <p:cTn id="95" dur="500"/>
                                        <p:tgtEl>
                                          <p:spTgt spid="174103"/>
                                        </p:tgtEl>
                                      </p:cBhvr>
                                    </p:animEffect>
                                  </p:childTnLst>
                                </p:cTn>
                              </p:par>
                            </p:childTnLst>
                          </p:cTn>
                        </p:par>
                        <p:par>
                          <p:cTn id="96" fill="hold">
                            <p:stCondLst>
                              <p:cond delay="2500"/>
                            </p:stCondLst>
                            <p:childTnLst>
                              <p:par>
                                <p:cTn id="97" presetID="22" presetClass="entr" presetSubtype="8" fill="hold" grpId="0" nodeType="afterEffect">
                                  <p:stCondLst>
                                    <p:cond delay="0"/>
                                  </p:stCondLst>
                                  <p:childTnLst>
                                    <p:set>
                                      <p:cBhvr>
                                        <p:cTn id="98" dur="1" fill="hold">
                                          <p:stCondLst>
                                            <p:cond delay="0"/>
                                          </p:stCondLst>
                                        </p:cTn>
                                        <p:tgtEl>
                                          <p:spTgt spid="174102"/>
                                        </p:tgtEl>
                                        <p:attrNameLst>
                                          <p:attrName>style.visibility</p:attrName>
                                        </p:attrNameLst>
                                      </p:cBhvr>
                                      <p:to>
                                        <p:strVal val="visible"/>
                                      </p:to>
                                    </p:set>
                                    <p:animEffect transition="in" filter="wipe(left)">
                                      <p:cBhvr>
                                        <p:cTn id="99" dur="500"/>
                                        <p:tgtEl>
                                          <p:spTgt spid="174102"/>
                                        </p:tgtEl>
                                      </p:cBhvr>
                                    </p:animEffect>
                                  </p:childTnLst>
                                </p:cTn>
                              </p:par>
                            </p:childTnLst>
                          </p:cTn>
                        </p:par>
                        <p:par>
                          <p:cTn id="100" fill="hold">
                            <p:stCondLst>
                              <p:cond delay="3000"/>
                            </p:stCondLst>
                            <p:childTnLst>
                              <p:par>
                                <p:cTn id="101" presetID="22" presetClass="entr" presetSubtype="8" fill="hold" grpId="0" nodeType="afterEffect">
                                  <p:stCondLst>
                                    <p:cond delay="0"/>
                                  </p:stCondLst>
                                  <p:childTnLst>
                                    <p:set>
                                      <p:cBhvr>
                                        <p:cTn id="102" dur="1" fill="hold">
                                          <p:stCondLst>
                                            <p:cond delay="0"/>
                                          </p:stCondLst>
                                        </p:cTn>
                                        <p:tgtEl>
                                          <p:spTgt spid="174100"/>
                                        </p:tgtEl>
                                        <p:attrNameLst>
                                          <p:attrName>style.visibility</p:attrName>
                                        </p:attrNameLst>
                                      </p:cBhvr>
                                      <p:to>
                                        <p:strVal val="visible"/>
                                      </p:to>
                                    </p:set>
                                    <p:animEffect transition="in" filter="wipe(left)">
                                      <p:cBhvr>
                                        <p:cTn id="103" dur="500"/>
                                        <p:tgtEl>
                                          <p:spTgt spid="174100"/>
                                        </p:tgtEl>
                                      </p:cBhvr>
                                    </p:animEffect>
                                  </p:childTnLst>
                                </p:cTn>
                              </p:par>
                            </p:childTnLst>
                          </p:cTn>
                        </p:par>
                        <p:par>
                          <p:cTn id="104" fill="hold">
                            <p:stCondLst>
                              <p:cond delay="3500"/>
                            </p:stCondLst>
                            <p:childTnLst>
                              <p:par>
                                <p:cTn id="105" presetID="22" presetClass="entr" presetSubtype="8" fill="hold" grpId="0" nodeType="afterEffect">
                                  <p:stCondLst>
                                    <p:cond delay="0"/>
                                  </p:stCondLst>
                                  <p:childTnLst>
                                    <p:set>
                                      <p:cBhvr>
                                        <p:cTn id="106" dur="1" fill="hold">
                                          <p:stCondLst>
                                            <p:cond delay="0"/>
                                          </p:stCondLst>
                                        </p:cTn>
                                        <p:tgtEl>
                                          <p:spTgt spid="174099"/>
                                        </p:tgtEl>
                                        <p:attrNameLst>
                                          <p:attrName>style.visibility</p:attrName>
                                        </p:attrNameLst>
                                      </p:cBhvr>
                                      <p:to>
                                        <p:strVal val="visible"/>
                                      </p:to>
                                    </p:set>
                                    <p:animEffect transition="in" filter="wipe(left)">
                                      <p:cBhvr>
                                        <p:cTn id="107" dur="500"/>
                                        <p:tgtEl>
                                          <p:spTgt spid="17409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74090"/>
                                        </p:tgtEl>
                                        <p:attrNameLst>
                                          <p:attrName>style.visibility</p:attrName>
                                        </p:attrNameLst>
                                      </p:cBhvr>
                                      <p:to>
                                        <p:strVal val="visible"/>
                                      </p:to>
                                    </p:set>
                                    <p:animEffect transition="in" filter="wipe(left)">
                                      <p:cBhvr>
                                        <p:cTn id="112" dur="500"/>
                                        <p:tgtEl>
                                          <p:spTgt spid="17409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74119"/>
                                        </p:tgtEl>
                                        <p:attrNameLst>
                                          <p:attrName>style.visibility</p:attrName>
                                        </p:attrNameLst>
                                      </p:cBhvr>
                                      <p:to>
                                        <p:strVal val="visible"/>
                                      </p:to>
                                    </p:set>
                                    <p:animEffect transition="in" filter="wipe(left)">
                                      <p:cBhvr>
                                        <p:cTn id="117" dur="500"/>
                                        <p:tgtEl>
                                          <p:spTgt spid="17411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74106"/>
                                        </p:tgtEl>
                                        <p:attrNameLst>
                                          <p:attrName>style.visibility</p:attrName>
                                        </p:attrNameLst>
                                      </p:cBhvr>
                                      <p:to>
                                        <p:strVal val="visible"/>
                                      </p:to>
                                    </p:set>
                                    <p:animEffect transition="in" filter="wipe(left)">
                                      <p:cBhvr>
                                        <p:cTn id="122" dur="500"/>
                                        <p:tgtEl>
                                          <p:spTgt spid="174106"/>
                                        </p:tgtEl>
                                      </p:cBhvr>
                                    </p:animEffect>
                                  </p:childTnLst>
                                </p:cTn>
                              </p:par>
                            </p:childTnLst>
                          </p:cTn>
                        </p:par>
                        <p:par>
                          <p:cTn id="123" fill="hold">
                            <p:stCondLst>
                              <p:cond delay="500"/>
                            </p:stCondLst>
                            <p:childTnLst>
                              <p:par>
                                <p:cTn id="124" presetID="22" presetClass="entr" presetSubtype="8" fill="hold" grpId="0" nodeType="afterEffect">
                                  <p:stCondLst>
                                    <p:cond delay="0"/>
                                  </p:stCondLst>
                                  <p:childTnLst>
                                    <p:set>
                                      <p:cBhvr>
                                        <p:cTn id="125" dur="1" fill="hold">
                                          <p:stCondLst>
                                            <p:cond delay="0"/>
                                          </p:stCondLst>
                                        </p:cTn>
                                        <p:tgtEl>
                                          <p:spTgt spid="174105"/>
                                        </p:tgtEl>
                                        <p:attrNameLst>
                                          <p:attrName>style.visibility</p:attrName>
                                        </p:attrNameLst>
                                      </p:cBhvr>
                                      <p:to>
                                        <p:strVal val="visible"/>
                                      </p:to>
                                    </p:set>
                                    <p:animEffect transition="in" filter="wipe(left)">
                                      <p:cBhvr>
                                        <p:cTn id="126" dur="500"/>
                                        <p:tgtEl>
                                          <p:spTgt spid="174105"/>
                                        </p:tgtEl>
                                      </p:cBhvr>
                                    </p:animEffect>
                                  </p:childTnLst>
                                </p:cTn>
                              </p:par>
                            </p:childTnLst>
                          </p:cTn>
                        </p:par>
                        <p:par>
                          <p:cTn id="127" fill="hold">
                            <p:stCondLst>
                              <p:cond delay="1000"/>
                            </p:stCondLst>
                            <p:childTnLst>
                              <p:par>
                                <p:cTn id="128" presetID="22" presetClass="entr" presetSubtype="2" fill="hold" grpId="0" nodeType="afterEffect">
                                  <p:stCondLst>
                                    <p:cond delay="0"/>
                                  </p:stCondLst>
                                  <p:childTnLst>
                                    <p:set>
                                      <p:cBhvr>
                                        <p:cTn id="129" dur="1" fill="hold">
                                          <p:stCondLst>
                                            <p:cond delay="0"/>
                                          </p:stCondLst>
                                        </p:cTn>
                                        <p:tgtEl>
                                          <p:spTgt spid="174112"/>
                                        </p:tgtEl>
                                        <p:attrNameLst>
                                          <p:attrName>style.visibility</p:attrName>
                                        </p:attrNameLst>
                                      </p:cBhvr>
                                      <p:to>
                                        <p:strVal val="visible"/>
                                      </p:to>
                                    </p:set>
                                    <p:animEffect transition="in" filter="wipe(right)">
                                      <p:cBhvr>
                                        <p:cTn id="130" dur="500"/>
                                        <p:tgtEl>
                                          <p:spTgt spid="174112"/>
                                        </p:tgtEl>
                                      </p:cBhvr>
                                    </p:animEffect>
                                  </p:childTnLst>
                                </p:cTn>
                              </p:par>
                            </p:childTnLst>
                          </p:cTn>
                        </p:par>
                        <p:par>
                          <p:cTn id="131" fill="hold">
                            <p:stCondLst>
                              <p:cond delay="1500"/>
                            </p:stCondLst>
                            <p:childTnLst>
                              <p:par>
                                <p:cTn id="132" presetID="22" presetClass="entr" presetSubtype="8" fill="hold" grpId="0" nodeType="afterEffect">
                                  <p:stCondLst>
                                    <p:cond delay="0"/>
                                  </p:stCondLst>
                                  <p:childTnLst>
                                    <p:set>
                                      <p:cBhvr>
                                        <p:cTn id="133" dur="1" fill="hold">
                                          <p:stCondLst>
                                            <p:cond delay="0"/>
                                          </p:stCondLst>
                                        </p:cTn>
                                        <p:tgtEl>
                                          <p:spTgt spid="174109"/>
                                        </p:tgtEl>
                                        <p:attrNameLst>
                                          <p:attrName>style.visibility</p:attrName>
                                        </p:attrNameLst>
                                      </p:cBhvr>
                                      <p:to>
                                        <p:strVal val="visible"/>
                                      </p:to>
                                    </p:set>
                                    <p:animEffect transition="in" filter="wipe(left)">
                                      <p:cBhvr>
                                        <p:cTn id="134" dur="500"/>
                                        <p:tgtEl>
                                          <p:spTgt spid="174109"/>
                                        </p:tgtEl>
                                      </p:cBhvr>
                                    </p:animEffect>
                                  </p:childTnLst>
                                </p:cTn>
                              </p:par>
                            </p:childTnLst>
                          </p:cTn>
                        </p:par>
                        <p:par>
                          <p:cTn id="135" fill="hold">
                            <p:stCondLst>
                              <p:cond delay="2000"/>
                            </p:stCondLst>
                            <p:childTnLst>
                              <p:par>
                                <p:cTn id="136" presetID="22" presetClass="entr" presetSubtype="2" fill="hold" grpId="0" nodeType="afterEffect">
                                  <p:stCondLst>
                                    <p:cond delay="0"/>
                                  </p:stCondLst>
                                  <p:childTnLst>
                                    <p:set>
                                      <p:cBhvr>
                                        <p:cTn id="137" dur="1" fill="hold">
                                          <p:stCondLst>
                                            <p:cond delay="0"/>
                                          </p:stCondLst>
                                        </p:cTn>
                                        <p:tgtEl>
                                          <p:spTgt spid="174118"/>
                                        </p:tgtEl>
                                        <p:attrNameLst>
                                          <p:attrName>style.visibility</p:attrName>
                                        </p:attrNameLst>
                                      </p:cBhvr>
                                      <p:to>
                                        <p:strVal val="visible"/>
                                      </p:to>
                                    </p:set>
                                    <p:animEffect transition="in" filter="wipe(right)">
                                      <p:cBhvr>
                                        <p:cTn id="138" dur="500"/>
                                        <p:tgtEl>
                                          <p:spTgt spid="174118"/>
                                        </p:tgtEl>
                                      </p:cBhvr>
                                    </p:animEffect>
                                  </p:childTnLst>
                                </p:cTn>
                              </p:par>
                            </p:childTnLst>
                          </p:cTn>
                        </p:par>
                        <p:par>
                          <p:cTn id="139" fill="hold">
                            <p:stCondLst>
                              <p:cond delay="2500"/>
                            </p:stCondLst>
                            <p:childTnLst>
                              <p:par>
                                <p:cTn id="140" presetID="22" presetClass="entr" presetSubtype="8" fill="hold" grpId="0" nodeType="afterEffect">
                                  <p:stCondLst>
                                    <p:cond delay="0"/>
                                  </p:stCondLst>
                                  <p:childTnLst>
                                    <p:set>
                                      <p:cBhvr>
                                        <p:cTn id="141" dur="1" fill="hold">
                                          <p:stCondLst>
                                            <p:cond delay="0"/>
                                          </p:stCondLst>
                                        </p:cTn>
                                        <p:tgtEl>
                                          <p:spTgt spid="174115"/>
                                        </p:tgtEl>
                                        <p:attrNameLst>
                                          <p:attrName>style.visibility</p:attrName>
                                        </p:attrNameLst>
                                      </p:cBhvr>
                                      <p:to>
                                        <p:strVal val="visible"/>
                                      </p:to>
                                    </p:set>
                                    <p:animEffect transition="in" filter="wipe(left)">
                                      <p:cBhvr>
                                        <p:cTn id="142" dur="500"/>
                                        <p:tgtEl>
                                          <p:spTgt spid="174115"/>
                                        </p:tgtEl>
                                      </p:cBhvr>
                                    </p:animEffect>
                                  </p:childTnLst>
                                </p:cTn>
                              </p:par>
                            </p:childTnLst>
                          </p:cTn>
                        </p:par>
                        <p:par>
                          <p:cTn id="143" fill="hold">
                            <p:stCondLst>
                              <p:cond delay="3000"/>
                            </p:stCondLst>
                            <p:childTnLst>
                              <p:par>
                                <p:cTn id="144" presetID="22" presetClass="entr" presetSubtype="8" fill="hold" grpId="0" nodeType="afterEffect">
                                  <p:stCondLst>
                                    <p:cond delay="0"/>
                                  </p:stCondLst>
                                  <p:childTnLst>
                                    <p:set>
                                      <p:cBhvr>
                                        <p:cTn id="145" dur="1" fill="hold">
                                          <p:stCondLst>
                                            <p:cond delay="0"/>
                                          </p:stCondLst>
                                        </p:cTn>
                                        <p:tgtEl>
                                          <p:spTgt spid="174117"/>
                                        </p:tgtEl>
                                        <p:attrNameLst>
                                          <p:attrName>style.visibility</p:attrName>
                                        </p:attrNameLst>
                                      </p:cBhvr>
                                      <p:to>
                                        <p:strVal val="visible"/>
                                      </p:to>
                                    </p:set>
                                    <p:animEffect transition="in" filter="wipe(left)">
                                      <p:cBhvr>
                                        <p:cTn id="146" dur="500"/>
                                        <p:tgtEl>
                                          <p:spTgt spid="174117"/>
                                        </p:tgtEl>
                                      </p:cBhvr>
                                    </p:animEffect>
                                  </p:childTnLst>
                                </p:cTn>
                              </p:par>
                            </p:childTnLst>
                          </p:cTn>
                        </p:par>
                        <p:par>
                          <p:cTn id="147" fill="hold">
                            <p:stCondLst>
                              <p:cond delay="3500"/>
                            </p:stCondLst>
                            <p:childTnLst>
                              <p:par>
                                <p:cTn id="148" presetID="22" presetClass="entr" presetSubtype="8" fill="hold" grpId="0" nodeType="afterEffect">
                                  <p:stCondLst>
                                    <p:cond delay="0"/>
                                  </p:stCondLst>
                                  <p:childTnLst>
                                    <p:set>
                                      <p:cBhvr>
                                        <p:cTn id="149" dur="1" fill="hold">
                                          <p:stCondLst>
                                            <p:cond delay="0"/>
                                          </p:stCondLst>
                                        </p:cTn>
                                        <p:tgtEl>
                                          <p:spTgt spid="174116"/>
                                        </p:tgtEl>
                                        <p:attrNameLst>
                                          <p:attrName>style.visibility</p:attrName>
                                        </p:attrNameLst>
                                      </p:cBhvr>
                                      <p:to>
                                        <p:strVal val="visible"/>
                                      </p:to>
                                    </p:set>
                                    <p:animEffect transition="in" filter="wipe(left)">
                                      <p:cBhvr>
                                        <p:cTn id="150" dur="500"/>
                                        <p:tgtEl>
                                          <p:spTgt spid="174116"/>
                                        </p:tgtEl>
                                      </p:cBhvr>
                                    </p:animEffect>
                                  </p:childTnLst>
                                </p:cTn>
                              </p:par>
                            </p:childTnLst>
                          </p:cTn>
                        </p:par>
                        <p:par>
                          <p:cTn id="151" fill="hold">
                            <p:stCondLst>
                              <p:cond delay="4000"/>
                            </p:stCondLst>
                            <p:childTnLst>
                              <p:par>
                                <p:cTn id="152" presetID="22" presetClass="entr" presetSubtype="8" fill="hold" grpId="0" nodeType="afterEffect">
                                  <p:stCondLst>
                                    <p:cond delay="0"/>
                                  </p:stCondLst>
                                  <p:childTnLst>
                                    <p:set>
                                      <p:cBhvr>
                                        <p:cTn id="153" dur="1" fill="hold">
                                          <p:stCondLst>
                                            <p:cond delay="0"/>
                                          </p:stCondLst>
                                        </p:cTn>
                                        <p:tgtEl>
                                          <p:spTgt spid="174111"/>
                                        </p:tgtEl>
                                        <p:attrNameLst>
                                          <p:attrName>style.visibility</p:attrName>
                                        </p:attrNameLst>
                                      </p:cBhvr>
                                      <p:to>
                                        <p:strVal val="visible"/>
                                      </p:to>
                                    </p:set>
                                    <p:animEffect transition="in" filter="wipe(left)">
                                      <p:cBhvr>
                                        <p:cTn id="154" dur="500"/>
                                        <p:tgtEl>
                                          <p:spTgt spid="174111"/>
                                        </p:tgtEl>
                                      </p:cBhvr>
                                    </p:animEffect>
                                  </p:childTnLst>
                                </p:cTn>
                              </p:par>
                            </p:childTnLst>
                          </p:cTn>
                        </p:par>
                        <p:par>
                          <p:cTn id="155" fill="hold">
                            <p:stCondLst>
                              <p:cond delay="4500"/>
                            </p:stCondLst>
                            <p:childTnLst>
                              <p:par>
                                <p:cTn id="156" presetID="22" presetClass="entr" presetSubtype="8" fill="hold" grpId="0" nodeType="afterEffect">
                                  <p:stCondLst>
                                    <p:cond delay="0"/>
                                  </p:stCondLst>
                                  <p:childTnLst>
                                    <p:set>
                                      <p:cBhvr>
                                        <p:cTn id="157" dur="1" fill="hold">
                                          <p:stCondLst>
                                            <p:cond delay="0"/>
                                          </p:stCondLst>
                                        </p:cTn>
                                        <p:tgtEl>
                                          <p:spTgt spid="174110"/>
                                        </p:tgtEl>
                                        <p:attrNameLst>
                                          <p:attrName>style.visibility</p:attrName>
                                        </p:attrNameLst>
                                      </p:cBhvr>
                                      <p:to>
                                        <p:strVal val="visible"/>
                                      </p:to>
                                    </p:set>
                                    <p:animEffect transition="in" filter="wipe(left)">
                                      <p:cBhvr>
                                        <p:cTn id="158" dur="500"/>
                                        <p:tgtEl>
                                          <p:spTgt spid="174110"/>
                                        </p:tgtEl>
                                      </p:cBhvr>
                                    </p:animEffect>
                                  </p:childTnLst>
                                </p:cTn>
                              </p:par>
                            </p:childTnLst>
                          </p:cTn>
                        </p:par>
                        <p:par>
                          <p:cTn id="159" fill="hold">
                            <p:stCondLst>
                              <p:cond delay="5000"/>
                            </p:stCondLst>
                            <p:childTnLst>
                              <p:par>
                                <p:cTn id="160" presetID="22" presetClass="entr" presetSubtype="8" fill="hold" grpId="0" nodeType="afterEffect">
                                  <p:stCondLst>
                                    <p:cond delay="0"/>
                                  </p:stCondLst>
                                  <p:childTnLst>
                                    <p:set>
                                      <p:cBhvr>
                                        <p:cTn id="161" dur="1" fill="hold">
                                          <p:stCondLst>
                                            <p:cond delay="0"/>
                                          </p:stCondLst>
                                        </p:cTn>
                                        <p:tgtEl>
                                          <p:spTgt spid="174108"/>
                                        </p:tgtEl>
                                        <p:attrNameLst>
                                          <p:attrName>style.visibility</p:attrName>
                                        </p:attrNameLst>
                                      </p:cBhvr>
                                      <p:to>
                                        <p:strVal val="visible"/>
                                      </p:to>
                                    </p:set>
                                    <p:animEffect transition="in" filter="wipe(left)">
                                      <p:cBhvr>
                                        <p:cTn id="162" dur="500"/>
                                        <p:tgtEl>
                                          <p:spTgt spid="174108"/>
                                        </p:tgtEl>
                                      </p:cBhvr>
                                    </p:animEffect>
                                  </p:childTnLst>
                                </p:cTn>
                              </p:par>
                            </p:childTnLst>
                          </p:cTn>
                        </p:par>
                        <p:par>
                          <p:cTn id="163" fill="hold">
                            <p:stCondLst>
                              <p:cond delay="5500"/>
                            </p:stCondLst>
                            <p:childTnLst>
                              <p:par>
                                <p:cTn id="164" presetID="22" presetClass="entr" presetSubtype="8" fill="hold" grpId="0" nodeType="afterEffect">
                                  <p:stCondLst>
                                    <p:cond delay="0"/>
                                  </p:stCondLst>
                                  <p:childTnLst>
                                    <p:set>
                                      <p:cBhvr>
                                        <p:cTn id="165" dur="1" fill="hold">
                                          <p:stCondLst>
                                            <p:cond delay="0"/>
                                          </p:stCondLst>
                                        </p:cTn>
                                        <p:tgtEl>
                                          <p:spTgt spid="174107"/>
                                        </p:tgtEl>
                                        <p:attrNameLst>
                                          <p:attrName>style.visibility</p:attrName>
                                        </p:attrNameLst>
                                      </p:cBhvr>
                                      <p:to>
                                        <p:strVal val="visible"/>
                                      </p:to>
                                    </p:set>
                                    <p:animEffect transition="in" filter="wipe(left)">
                                      <p:cBhvr>
                                        <p:cTn id="166" dur="500"/>
                                        <p:tgtEl>
                                          <p:spTgt spid="174107"/>
                                        </p:tgtEl>
                                      </p:cBhvr>
                                    </p:animEffect>
                                  </p:childTnLst>
                                </p:cTn>
                              </p:par>
                            </p:childTnLst>
                          </p:cTn>
                        </p:par>
                        <p:par>
                          <p:cTn id="167" fill="hold">
                            <p:stCondLst>
                              <p:cond delay="6000"/>
                            </p:stCondLst>
                            <p:childTnLst>
                              <p:par>
                                <p:cTn id="168" presetID="22" presetClass="entr" presetSubtype="8" fill="hold" grpId="0" nodeType="afterEffect">
                                  <p:stCondLst>
                                    <p:cond delay="0"/>
                                  </p:stCondLst>
                                  <p:childTnLst>
                                    <p:set>
                                      <p:cBhvr>
                                        <p:cTn id="169" dur="1" fill="hold">
                                          <p:stCondLst>
                                            <p:cond delay="0"/>
                                          </p:stCondLst>
                                        </p:cTn>
                                        <p:tgtEl>
                                          <p:spTgt spid="174114"/>
                                        </p:tgtEl>
                                        <p:attrNameLst>
                                          <p:attrName>style.visibility</p:attrName>
                                        </p:attrNameLst>
                                      </p:cBhvr>
                                      <p:to>
                                        <p:strVal val="visible"/>
                                      </p:to>
                                    </p:set>
                                    <p:animEffect transition="in" filter="wipe(left)">
                                      <p:cBhvr>
                                        <p:cTn id="170" dur="500"/>
                                        <p:tgtEl>
                                          <p:spTgt spid="174114"/>
                                        </p:tgtEl>
                                      </p:cBhvr>
                                    </p:animEffect>
                                  </p:childTnLst>
                                </p:cTn>
                              </p:par>
                            </p:childTnLst>
                          </p:cTn>
                        </p:par>
                        <p:par>
                          <p:cTn id="171" fill="hold">
                            <p:stCondLst>
                              <p:cond delay="6500"/>
                            </p:stCondLst>
                            <p:childTnLst>
                              <p:par>
                                <p:cTn id="172" presetID="22" presetClass="entr" presetSubtype="8" fill="hold" grpId="0" nodeType="afterEffect">
                                  <p:stCondLst>
                                    <p:cond delay="0"/>
                                  </p:stCondLst>
                                  <p:childTnLst>
                                    <p:set>
                                      <p:cBhvr>
                                        <p:cTn id="173" dur="1" fill="hold">
                                          <p:stCondLst>
                                            <p:cond delay="0"/>
                                          </p:stCondLst>
                                        </p:cTn>
                                        <p:tgtEl>
                                          <p:spTgt spid="174113"/>
                                        </p:tgtEl>
                                        <p:attrNameLst>
                                          <p:attrName>style.visibility</p:attrName>
                                        </p:attrNameLst>
                                      </p:cBhvr>
                                      <p:to>
                                        <p:strVal val="visible"/>
                                      </p:to>
                                    </p:set>
                                    <p:animEffect transition="in" filter="wipe(left)">
                                      <p:cBhvr>
                                        <p:cTn id="174" dur="500"/>
                                        <p:tgtEl>
                                          <p:spTgt spid="174113"/>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174120"/>
                                        </p:tgtEl>
                                        <p:attrNameLst>
                                          <p:attrName>style.visibility</p:attrName>
                                        </p:attrNameLst>
                                      </p:cBhvr>
                                      <p:to>
                                        <p:strVal val="visible"/>
                                      </p:to>
                                    </p:set>
                                    <p:animEffect transition="in" filter="wipe(left)">
                                      <p:cBhvr>
                                        <p:cTn id="179" dur="500"/>
                                        <p:tgtEl>
                                          <p:spTgt spid="174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autoUpdateAnimBg="0"/>
      <p:bldP spid="174083" grpId="0" autoUpdateAnimBg="0"/>
      <p:bldP spid="174084" grpId="0" autoUpdateAnimBg="0"/>
      <p:bldP spid="174085" grpId="0" autoUpdateAnimBg="0"/>
      <p:bldP spid="174086" grpId="0" autoUpdateAnimBg="0"/>
      <p:bldP spid="174087" grpId="0" autoUpdateAnimBg="0"/>
      <p:bldP spid="174088" grpId="0" autoUpdateAnimBg="0"/>
      <p:bldP spid="174089" grpId="0" autoUpdateAnimBg="0"/>
      <p:bldP spid="174090" grpId="0" autoUpdateAnimBg="0"/>
      <p:bldP spid="174091" grpId="0" animBg="1"/>
      <p:bldP spid="174092" grpId="0" animBg="1"/>
      <p:bldP spid="174093" grpId="0" animBg="1"/>
      <p:bldP spid="174094" grpId="0" animBg="1"/>
      <p:bldP spid="174095" grpId="0" animBg="1"/>
      <p:bldP spid="174096" grpId="0" animBg="1"/>
      <p:bldP spid="174097" grpId="0" animBg="1"/>
      <p:bldP spid="174098" grpId="0" animBg="1"/>
      <p:bldP spid="174099" grpId="0" animBg="1"/>
      <p:bldP spid="174100" grpId="0" animBg="1"/>
      <p:bldP spid="174101" grpId="0" animBg="1"/>
      <p:bldP spid="174102" grpId="0" animBg="1"/>
      <p:bldP spid="174103" grpId="0" animBg="1"/>
      <p:bldP spid="174104" grpId="0" animBg="1"/>
      <p:bldP spid="174105" grpId="0" animBg="1"/>
      <p:bldP spid="174106" grpId="0" animBg="1"/>
      <p:bldP spid="174107" grpId="0" animBg="1"/>
      <p:bldP spid="174108" grpId="0" animBg="1"/>
      <p:bldP spid="174109" grpId="0" animBg="1"/>
      <p:bldP spid="174110" grpId="0" animBg="1"/>
      <p:bldP spid="174111" grpId="0" animBg="1"/>
      <p:bldP spid="174112" grpId="0" animBg="1"/>
      <p:bldP spid="174113" grpId="0" animBg="1"/>
      <p:bldP spid="174114" grpId="0" animBg="1"/>
      <p:bldP spid="174115" grpId="0" animBg="1"/>
      <p:bldP spid="174116" grpId="0" animBg="1"/>
      <p:bldP spid="174117" grpId="0" animBg="1"/>
      <p:bldP spid="174118" grpId="0" animBg="1"/>
      <p:bldP spid="174119" grpId="0" autoUpdateAnimBg="0"/>
      <p:bldP spid="174120" grpId="0" autoUpdateAnimBg="0"/>
      <p:bldP spid="174121"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399469" y="247292"/>
            <a:ext cx="786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zh-CN" altLang="en-US" sz="3200" dirty="0">
                <a:solidFill>
                  <a:srgbClr val="A50021"/>
                </a:solidFill>
                <a:ea typeface="华文仿宋" panose="02010600040101010101" pitchFamily="2" charset="-122"/>
              </a:rPr>
              <a:t>深度为</a:t>
            </a:r>
            <a:r>
              <a:rPr lang="zh-CN" altLang="en-US" sz="3200" i="1" dirty="0">
                <a:solidFill>
                  <a:srgbClr val="A50021"/>
                </a:solidFill>
                <a:ea typeface="华文仿宋" panose="02010600040101010101" pitchFamily="2" charset="-122"/>
              </a:rPr>
              <a:t> </a:t>
            </a:r>
            <a:r>
              <a:rPr lang="en-US" altLang="zh-CN" sz="3200" i="1" dirty="0">
                <a:solidFill>
                  <a:srgbClr val="A50021"/>
                </a:solidFill>
                <a:ea typeface="华文仿宋" panose="02010600040101010101" pitchFamily="2" charset="-122"/>
              </a:rPr>
              <a:t>h</a:t>
            </a:r>
            <a:r>
              <a:rPr lang="en-US" altLang="zh-CN" sz="3200" i="1" dirty="0">
                <a:ea typeface="华文仿宋" panose="02010600040101010101" pitchFamily="2" charset="-122"/>
              </a:rPr>
              <a:t> </a:t>
            </a:r>
            <a:r>
              <a:rPr lang="zh-CN" altLang="en-US" sz="3200" b="0" dirty="0">
                <a:ea typeface="华文仿宋" panose="02010600040101010101" pitchFamily="2" charset="-122"/>
              </a:rPr>
              <a:t>的二叉</a:t>
            </a:r>
            <a:r>
              <a:rPr lang="zh-CN" altLang="en-US" sz="3200" dirty="0">
                <a:solidFill>
                  <a:srgbClr val="A50021"/>
                </a:solidFill>
                <a:ea typeface="华文仿宋" panose="02010600040101010101" pitchFamily="2" charset="-122"/>
              </a:rPr>
              <a:t>平衡树</a:t>
            </a:r>
            <a:r>
              <a:rPr lang="zh-CN" altLang="en-US" sz="3200" b="0" dirty="0">
                <a:ea typeface="华文仿宋" panose="02010600040101010101" pitchFamily="2" charset="-122"/>
              </a:rPr>
              <a:t>中所</a:t>
            </a:r>
            <a:r>
              <a:rPr lang="zh-CN" altLang="en-US" sz="3200" dirty="0">
                <a:solidFill>
                  <a:srgbClr val="A50021"/>
                </a:solidFill>
                <a:ea typeface="华文仿宋" panose="02010600040101010101" pitchFamily="2" charset="-122"/>
              </a:rPr>
              <a:t>含结点的最小值 </a:t>
            </a:r>
            <a:r>
              <a:rPr lang="en-US" altLang="zh-CN" sz="3200" i="1" dirty="0" err="1">
                <a:solidFill>
                  <a:srgbClr val="A50021"/>
                </a:solidFill>
                <a:ea typeface="华文仿宋" panose="02010600040101010101" pitchFamily="2" charset="-122"/>
              </a:rPr>
              <a:t>N</a:t>
            </a:r>
            <a:r>
              <a:rPr lang="en-US" altLang="zh-CN" sz="3200" i="1" baseline="-25000" dirty="0" err="1">
                <a:solidFill>
                  <a:srgbClr val="A50021"/>
                </a:solidFill>
                <a:ea typeface="华文仿宋" panose="02010600040101010101" pitchFamily="2" charset="-122"/>
              </a:rPr>
              <a:t>h</a:t>
            </a:r>
            <a:r>
              <a:rPr lang="en-US" altLang="zh-CN" sz="3200" dirty="0">
                <a:ea typeface="华文仿宋" panose="02010600040101010101" pitchFamily="2" charset="-122"/>
              </a:rPr>
              <a:t> </a:t>
            </a:r>
            <a:r>
              <a:rPr lang="zh-CN" altLang="en-US" sz="3200" b="0" dirty="0">
                <a:ea typeface="华文仿宋" panose="02010600040101010101" pitchFamily="2" charset="-122"/>
              </a:rPr>
              <a:t>是多少？</a:t>
            </a:r>
            <a:endParaRPr lang="zh-CN" altLang="en-US" sz="3200" b="0" dirty="0">
              <a:ea typeface="华文仿宋" panose="02010600040101010101" pitchFamily="2" charset="-122"/>
            </a:endParaRPr>
          </a:p>
        </p:txBody>
      </p:sp>
      <mc:AlternateContent xmlns:mc="http://schemas.openxmlformats.org/markup-compatibility/2006">
        <mc:Choice xmlns:a14="http://schemas.microsoft.com/office/drawing/2010/main" Requires="a14">
          <p:sp>
            <p:nvSpPr>
              <p:cNvPr id="5" name="对象 4"/>
              <p:cNvSpPr txBox="1"/>
              <p:nvPr/>
            </p:nvSpPr>
            <p:spPr>
              <a:xfrm>
                <a:off x="1062966" y="1723973"/>
                <a:ext cx="3509033" cy="478128"/>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𝑁</m:t>
                          </m:r>
                        </m:e>
                        <m:sub>
                          <m:r>
                            <a:rPr lang="en-US" sz="2400" i="1">
                              <a:solidFill>
                                <a:srgbClr val="000000"/>
                              </a:solidFill>
                              <a:latin typeface="Cambria Math" panose="02040503050406030204" pitchFamily="18" charset="0"/>
                            </a:rPr>
                            <m:t>ℎ</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𝑁</m:t>
                          </m:r>
                        </m:e>
                        <m:sub>
                          <m:r>
                            <a:rPr lang="en-US" sz="2400" i="1">
                              <a:solidFill>
                                <a:srgbClr val="000000"/>
                              </a:solidFill>
                              <a:latin typeface="Cambria Math" panose="02040503050406030204" pitchFamily="18" charset="0"/>
                            </a:rPr>
                            <m:t>ℎ</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𝑁</m:t>
                          </m:r>
                        </m:e>
                        <m:sub>
                          <m:r>
                            <a:rPr lang="en-US" sz="2400" i="1">
                              <a:solidFill>
                                <a:srgbClr val="000000"/>
                              </a:solidFill>
                              <a:latin typeface="Cambria Math" panose="02040503050406030204" pitchFamily="18" charset="0"/>
                            </a:rPr>
                            <m:t>ℎ</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oMath>
                  </m:oMathPara>
                </a14:m>
                <a:endParaRPr lang="en-US" sz="2400" dirty="0"/>
              </a:p>
            </p:txBody>
          </p:sp>
        </mc:Choice>
        <mc:Fallback>
          <p:sp>
            <p:nvSpPr>
              <p:cNvPr id="5" name="对象 4"/>
              <p:cNvSpPr txBox="1">
                <a:spLocks noRot="1" noChangeAspect="1" noMove="1" noResize="1" noEditPoints="1" noAdjustHandles="1" noChangeArrowheads="1" noChangeShapeType="1" noTextEdit="1"/>
              </p:cNvSpPr>
              <p:nvPr/>
            </p:nvSpPr>
            <p:spPr>
              <a:xfrm>
                <a:off x="1062966" y="1723973"/>
                <a:ext cx="3509033" cy="478128"/>
              </a:xfrm>
              <a:prstGeom prst="rect">
                <a:avLst/>
              </a:prstGeom>
              <a:blipFill rotWithShape="1">
                <a:blip r:embed="rId1"/>
                <a:stretch>
                  <a:fillRect l="-17" t="-122" r="18" b="1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对象 24"/>
              <p:cNvSpPr txBox="1"/>
              <p:nvPr/>
            </p:nvSpPr>
            <p:spPr>
              <a:xfrm>
                <a:off x="1076304" y="2373826"/>
                <a:ext cx="3842059" cy="477838"/>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𝑁</m:t>
                          </m:r>
                        </m:e>
                        <m:sub>
                          <m:r>
                            <a:rPr lang="en-US" sz="2400" i="1">
                              <a:solidFill>
                                <a:srgbClr val="000000"/>
                              </a:solidFill>
                              <a:latin typeface="Cambria Math" panose="02040503050406030204" pitchFamily="18" charset="0"/>
                            </a:rPr>
                            <m:t>ℎ</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𝑁</m:t>
                          </m:r>
                        </m:e>
                        <m:sub>
                          <m:r>
                            <a:rPr lang="en-US" sz="2400" i="1">
                              <a:solidFill>
                                <a:srgbClr val="000000"/>
                              </a:solidFill>
                              <a:latin typeface="Cambria Math" panose="02040503050406030204" pitchFamily="18" charset="0"/>
                            </a:rPr>
                            <m:t>ℎ</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𝑁</m:t>
                          </m:r>
                        </m:e>
                        <m:sub>
                          <m:r>
                            <a:rPr lang="en-US" sz="2400" i="1">
                              <a:solidFill>
                                <a:srgbClr val="000000"/>
                              </a:solidFill>
                              <a:latin typeface="Cambria Math" panose="02040503050406030204" pitchFamily="18" charset="0"/>
                            </a:rPr>
                            <m:t>ℎ</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3</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oMath>
                  </m:oMathPara>
                </a14:m>
                <a:endParaRPr lang="en-US" sz="2400" dirty="0"/>
              </a:p>
            </p:txBody>
          </p:sp>
        </mc:Choice>
        <mc:Fallback>
          <p:sp>
            <p:nvSpPr>
              <p:cNvPr id="25" name="对象 24"/>
              <p:cNvSpPr txBox="1">
                <a:spLocks noRot="1" noChangeAspect="1" noMove="1" noResize="1" noEditPoints="1" noAdjustHandles="1" noChangeArrowheads="1" noChangeShapeType="1" noTextEdit="1"/>
              </p:cNvSpPr>
              <p:nvPr/>
            </p:nvSpPr>
            <p:spPr>
              <a:xfrm>
                <a:off x="1076304" y="2373826"/>
                <a:ext cx="3842059" cy="477838"/>
              </a:xfrm>
              <a:prstGeom prst="rect">
                <a:avLst/>
              </a:prstGeom>
              <a:blipFill rotWithShape="1">
                <a:blip r:embed="rId2"/>
                <a:stretch>
                  <a:fillRect l="-16" t="-41" r="7" b="1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对象 25"/>
              <p:cNvSpPr txBox="1"/>
              <p:nvPr/>
            </p:nvSpPr>
            <p:spPr>
              <a:xfrm>
                <a:off x="1122117" y="3058039"/>
                <a:ext cx="5084719" cy="477838"/>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𝑁</m:t>
                          </m:r>
                        </m:e>
                        <m:sub>
                          <m:r>
                            <a:rPr lang="en-US" sz="2400" i="1">
                              <a:solidFill>
                                <a:srgbClr val="000000"/>
                              </a:solidFill>
                              <a:latin typeface="Cambria Math" panose="02040503050406030204" pitchFamily="18" charset="0"/>
                            </a:rPr>
                            <m:t>ℎ</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𝑁</m:t>
                          </m:r>
                        </m:e>
                        <m:sub>
                          <m:r>
                            <a:rPr lang="en-US" sz="2400" i="1">
                              <a:solidFill>
                                <a:srgbClr val="000000"/>
                              </a:solidFill>
                              <a:latin typeface="Cambria Math" panose="02040503050406030204" pitchFamily="18" charset="0"/>
                            </a:rPr>
                            <m:t>ℎ</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𝑁</m:t>
                          </m:r>
                        </m:e>
                        <m:sub>
                          <m:r>
                            <a:rPr lang="en-US" sz="2400" i="1">
                              <a:solidFill>
                                <a:srgbClr val="000000"/>
                              </a:solidFill>
                              <a:latin typeface="Cambria Math" panose="02040503050406030204" pitchFamily="18" charset="0"/>
                            </a:rPr>
                            <m:t>ℎ</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3</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𝑁</m:t>
                          </m:r>
                        </m:e>
                        <m:sub>
                          <m:r>
                            <a:rPr lang="en-US" sz="2400" i="1">
                              <a:solidFill>
                                <a:srgbClr val="000000"/>
                              </a:solidFill>
                              <a:latin typeface="Cambria Math" panose="02040503050406030204" pitchFamily="18" charset="0"/>
                            </a:rPr>
                            <m:t>ℎ</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oMath>
                  </m:oMathPara>
                </a14:m>
                <a:endParaRPr lang="en-US" sz="2400"/>
              </a:p>
            </p:txBody>
          </p:sp>
        </mc:Choice>
        <mc:Fallback>
          <p:sp>
            <p:nvSpPr>
              <p:cNvPr id="26" name="对象 25"/>
              <p:cNvSpPr txBox="1">
                <a:spLocks noRot="1" noChangeAspect="1" noMove="1" noResize="1" noEditPoints="1" noAdjustHandles="1" noChangeArrowheads="1" noChangeShapeType="1" noTextEdit="1"/>
              </p:cNvSpPr>
              <p:nvPr/>
            </p:nvSpPr>
            <p:spPr>
              <a:xfrm>
                <a:off x="1122117" y="3058039"/>
                <a:ext cx="5084719" cy="477838"/>
              </a:xfrm>
              <a:prstGeom prst="rect">
                <a:avLst/>
              </a:prstGeom>
              <a:blipFill rotWithShape="1">
                <a:blip r:embed="rId3"/>
                <a:stretch>
                  <a:fillRect l="-1" t="-108" r="7" b="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对象 26"/>
              <p:cNvSpPr txBox="1"/>
              <p:nvPr/>
            </p:nvSpPr>
            <p:spPr>
              <a:xfrm>
                <a:off x="1122117" y="3791464"/>
                <a:ext cx="3200501" cy="717550"/>
              </a:xfrm>
              <a:prstGeom prst="rect">
                <a:avLst/>
              </a:prstGeom>
            </p:spPr>
            <p:txBody>
              <a:bodyPr>
                <a:normAutofit/>
              </a:bodyPr>
              <a:lstStyle/>
              <a:p>
                <a14:m>
                  <m:oMathPara xmlns:m="http://schemas.openxmlformats.org/officeDocument/2006/math">
                    <m:oMathParaPr>
                      <m:jc m:val="left"/>
                    </m:oMathParaPr>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𝑁</m:t>
                          </m:r>
                        </m:e>
                        <m:sub>
                          <m:r>
                            <a:rPr lang="en-US" sz="2400" i="1">
                              <a:solidFill>
                                <a:srgbClr val="000000"/>
                              </a:solidFill>
                              <a:latin typeface="Cambria Math" panose="02040503050406030204" pitchFamily="18" charset="0"/>
                            </a:rPr>
                            <m:t>ℎ</m:t>
                          </m:r>
                        </m:sub>
                      </m:sSub>
                      <m:r>
                        <a:rPr lang="en-US" sz="2400" i="1">
                          <a:solidFill>
                            <a:srgbClr val="000000"/>
                          </a:solidFill>
                          <a:latin typeface="Cambria Math" panose="02040503050406030204" pitchFamily="18" charset="0"/>
                        </a:rPr>
                        <m:t>&gt;</m:t>
                      </m:r>
                      <m:r>
                        <a:rPr lang="en-US" sz="2400" i="1">
                          <a:solidFill>
                            <a:srgbClr val="000000"/>
                          </a:solidFill>
                          <a:latin typeface="Cambria Math" panose="02040503050406030204" pitchFamily="18" charset="0"/>
                        </a:rPr>
                        <m:t>2</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𝑁</m:t>
                          </m:r>
                        </m:e>
                        <m:sub>
                          <m:r>
                            <a:rPr lang="en-US" sz="2400" i="1">
                              <a:solidFill>
                                <a:srgbClr val="000000"/>
                              </a:solidFill>
                              <a:latin typeface="Cambria Math" panose="02040503050406030204" pitchFamily="18" charset="0"/>
                            </a:rPr>
                            <m:t>ℎ</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2</m:t>
                          </m:r>
                        </m:sub>
                      </m:sSub>
                    </m:oMath>
                  </m:oMathPara>
                </a14:m>
                <a:endParaRPr lang="en-US" sz="2400" dirty="0"/>
              </a:p>
            </p:txBody>
          </p:sp>
        </mc:Choice>
        <mc:Fallback>
          <p:sp>
            <p:nvSpPr>
              <p:cNvPr id="27" name="对象 26"/>
              <p:cNvSpPr txBox="1">
                <a:spLocks noRot="1" noChangeAspect="1" noMove="1" noResize="1" noEditPoints="1" noAdjustHandles="1" noChangeArrowheads="1" noChangeShapeType="1" noTextEdit="1"/>
              </p:cNvSpPr>
              <p:nvPr/>
            </p:nvSpPr>
            <p:spPr>
              <a:xfrm>
                <a:off x="1122117" y="3791464"/>
                <a:ext cx="3200501" cy="717550"/>
              </a:xfrm>
              <a:prstGeom prst="rect">
                <a:avLst/>
              </a:prstGeom>
              <a:blipFill rotWithShape="1">
                <a:blip r:embed="rId4"/>
                <a:stretch>
                  <a:fillRect l="-2" t="-72" r="5" b="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对象 27"/>
              <p:cNvSpPr txBox="1"/>
              <p:nvPr/>
            </p:nvSpPr>
            <p:spPr>
              <a:xfrm>
                <a:off x="1122117" y="4338972"/>
                <a:ext cx="2064428" cy="717550"/>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𝑁</m:t>
                          </m:r>
                        </m:e>
                        <m:sub>
                          <m:r>
                            <a:rPr lang="en-US" sz="2400" i="1">
                              <a:solidFill>
                                <a:srgbClr val="000000"/>
                              </a:solidFill>
                              <a:latin typeface="Cambria Math" panose="02040503050406030204" pitchFamily="18" charset="0"/>
                            </a:rPr>
                            <m:t>ℎ</m:t>
                          </m:r>
                        </m:sub>
                      </m:sSub>
                      <m:r>
                        <a:rPr lang="en-US" sz="2400" i="1">
                          <a:solidFill>
                            <a:srgbClr val="000000"/>
                          </a:solidFill>
                          <a:latin typeface="Cambria Math" panose="02040503050406030204" pitchFamily="18" charset="0"/>
                        </a:rPr>
                        <m:t>&gt;</m:t>
                      </m:r>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2</m:t>
                          </m:r>
                        </m:e>
                        <m:sup>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ℎ</m:t>
                              </m:r>
                            </m:num>
                            <m:den>
                              <m:r>
                                <a:rPr lang="en-US" sz="2400" i="1">
                                  <a:solidFill>
                                    <a:srgbClr val="000000"/>
                                  </a:solidFill>
                                  <a:latin typeface="Cambria Math" panose="02040503050406030204" pitchFamily="18" charset="0"/>
                                </a:rPr>
                                <m:t>2</m:t>
                              </m:r>
                            </m:den>
                          </m:f>
                        </m:sup>
                      </m:sSup>
                    </m:oMath>
                  </m:oMathPara>
                </a14:m>
                <a:endParaRPr lang="en-US" sz="2400" dirty="0"/>
              </a:p>
            </p:txBody>
          </p:sp>
        </mc:Choice>
        <mc:Fallback>
          <p:sp>
            <p:nvSpPr>
              <p:cNvPr id="28" name="对象 27"/>
              <p:cNvSpPr txBox="1">
                <a:spLocks noRot="1" noChangeAspect="1" noMove="1" noResize="1" noEditPoints="1" noAdjustHandles="1" noChangeArrowheads="1" noChangeShapeType="1" noTextEdit="1"/>
              </p:cNvSpPr>
              <p:nvPr/>
            </p:nvSpPr>
            <p:spPr>
              <a:xfrm>
                <a:off x="1122117" y="4338972"/>
                <a:ext cx="2064428" cy="717550"/>
              </a:xfrm>
              <a:prstGeom prst="rect">
                <a:avLst/>
              </a:prstGeom>
              <a:blipFill rotWithShape="1">
                <a:blip r:embed="rId5"/>
                <a:stretch>
                  <a:fillRect l="-3" t="-2" r="6" b="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对象 28"/>
              <p:cNvSpPr txBox="1"/>
              <p:nvPr/>
            </p:nvSpPr>
            <p:spPr>
              <a:xfrm>
                <a:off x="4728516" y="4533665"/>
                <a:ext cx="2921536" cy="733420"/>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en-US" sz="3200" i="1">
                          <a:solidFill>
                            <a:srgbClr val="000000"/>
                          </a:solidFill>
                          <a:latin typeface="Cambria Math" panose="02040503050406030204" pitchFamily="18" charset="0"/>
                        </a:rPr>
                        <m:t>ℎ</m:t>
                      </m:r>
                      <m:r>
                        <a:rPr lang="en-US" sz="3200" i="1">
                          <a:solidFill>
                            <a:srgbClr val="000000"/>
                          </a:solidFill>
                          <a:latin typeface="Cambria Math" panose="02040503050406030204" pitchFamily="18" charset="0"/>
                        </a:rPr>
                        <m:t>=</m:t>
                      </m:r>
                      <m:r>
                        <m:rPr>
                          <m:sty m:val="p"/>
                        </m:rPr>
                        <a:rPr lang="en-US" sz="3200" i="0">
                          <a:solidFill>
                            <a:srgbClr val="000000"/>
                          </a:solidFill>
                          <a:latin typeface="Cambria Math" panose="02040503050406030204" pitchFamily="18" charset="0"/>
                        </a:rPr>
                        <m:t>O</m:t>
                      </m:r>
                      <m:r>
                        <a:rPr lang="en-US" sz="3200" i="1">
                          <a:solidFill>
                            <a:srgbClr val="000000"/>
                          </a:solidFill>
                          <a:latin typeface="Cambria Math" panose="02040503050406030204" pitchFamily="18" charset="0"/>
                        </a:rPr>
                        <m:t>(</m:t>
                      </m:r>
                      <m:func>
                        <m:funcPr>
                          <m:ctrlPr>
                            <a:rPr lang="en-US" sz="3200" i="1">
                              <a:solidFill>
                                <a:srgbClr val="000000"/>
                              </a:solidFill>
                              <a:latin typeface="Cambria Math" panose="02040503050406030204" pitchFamily="18" charset="0"/>
                            </a:rPr>
                          </m:ctrlPr>
                        </m:funcPr>
                        <m:fName>
                          <m:r>
                            <m:rPr>
                              <m:sty m:val="p"/>
                            </m:rPr>
                            <a:rPr lang="en-US" sz="3200" i="0">
                              <a:solidFill>
                                <a:srgbClr val="000000"/>
                              </a:solidFill>
                              <a:latin typeface="Cambria Math" panose="02040503050406030204" pitchFamily="18" charset="0"/>
                            </a:rPr>
                            <m:t>log</m:t>
                          </m:r>
                        </m:fName>
                        <m:e>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𝑁</m:t>
                              </m:r>
                            </m:e>
                            <m:sub>
                              <m:r>
                                <a:rPr lang="en-US" sz="3200" i="1">
                                  <a:solidFill>
                                    <a:srgbClr val="000000"/>
                                  </a:solidFill>
                                  <a:latin typeface="Cambria Math" panose="02040503050406030204" pitchFamily="18" charset="0"/>
                                </a:rPr>
                                <m:t>ℎ</m:t>
                              </m:r>
                            </m:sub>
                          </m:sSub>
                        </m:e>
                      </m:func>
                      <m:r>
                        <a:rPr lang="en-US" sz="3200" i="1">
                          <a:solidFill>
                            <a:srgbClr val="000000"/>
                          </a:solidFill>
                          <a:latin typeface="Cambria Math" panose="02040503050406030204" pitchFamily="18" charset="0"/>
                        </a:rPr>
                        <m:t>)</m:t>
                      </m:r>
                    </m:oMath>
                  </m:oMathPara>
                </a14:m>
                <a:endParaRPr lang="en-US" sz="3200"/>
              </a:p>
            </p:txBody>
          </p:sp>
        </mc:Choice>
        <mc:Fallback>
          <p:sp>
            <p:nvSpPr>
              <p:cNvPr id="29" name="对象 28"/>
              <p:cNvSpPr txBox="1">
                <a:spLocks noRot="1" noChangeAspect="1" noMove="1" noResize="1" noEditPoints="1" noAdjustHandles="1" noChangeArrowheads="1" noChangeShapeType="1" noTextEdit="1"/>
              </p:cNvSpPr>
              <p:nvPr/>
            </p:nvSpPr>
            <p:spPr>
              <a:xfrm>
                <a:off x="4728516" y="4533665"/>
                <a:ext cx="2921536" cy="733420"/>
              </a:xfrm>
              <a:prstGeom prst="rect">
                <a:avLst/>
              </a:prstGeom>
              <a:blipFill rotWithShape="1">
                <a:blip r:embed="rId6"/>
                <a:stretch>
                  <a:fillRect l="-10" t="-55" r="7"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对象 29"/>
              <p:cNvSpPr txBox="1"/>
              <p:nvPr/>
            </p:nvSpPr>
            <p:spPr>
              <a:xfrm>
                <a:off x="1189418" y="5402521"/>
                <a:ext cx="2426617" cy="717550"/>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2</m:t>
                      </m:r>
                      <m:func>
                        <m:funcPr>
                          <m:ctrlPr>
                            <a:rPr lang="en-US" sz="2400" i="1">
                              <a:solidFill>
                                <a:srgbClr val="000000"/>
                              </a:solidFill>
                              <a:latin typeface="Cambria Math" panose="02040503050406030204" pitchFamily="18" charset="0"/>
                            </a:rPr>
                          </m:ctrlPr>
                        </m:funcPr>
                        <m:fName>
                          <m:r>
                            <m:rPr>
                              <m:sty m:val="p"/>
                            </m:rPr>
                            <a:rPr lang="en-US" sz="2400" i="0">
                              <a:solidFill>
                                <a:srgbClr val="000000"/>
                              </a:solidFill>
                              <a:latin typeface="Cambria Math" panose="02040503050406030204" pitchFamily="18" charset="0"/>
                            </a:rPr>
                            <m:t>log</m:t>
                          </m:r>
                        </m:fName>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𝑁</m:t>
                              </m:r>
                            </m:e>
                            <m:sub>
                              <m:r>
                                <a:rPr lang="en-US" sz="2400" i="1">
                                  <a:solidFill>
                                    <a:srgbClr val="000000"/>
                                  </a:solidFill>
                                  <a:latin typeface="Cambria Math" panose="02040503050406030204" pitchFamily="18" charset="0"/>
                                </a:rPr>
                                <m:t>ℎ</m:t>
                              </m:r>
                            </m:sub>
                          </m:sSub>
                        </m:e>
                      </m:func>
                      <m:r>
                        <a:rPr lang="en-US" sz="2400" i="1">
                          <a:solidFill>
                            <a:srgbClr val="000000"/>
                          </a:solidFill>
                          <a:latin typeface="Cambria Math" panose="02040503050406030204" pitchFamily="18" charset="0"/>
                        </a:rPr>
                        <m:t>&gt;</m:t>
                      </m:r>
                      <m:r>
                        <a:rPr lang="en-US" sz="2400" i="1">
                          <a:solidFill>
                            <a:srgbClr val="000000"/>
                          </a:solidFill>
                          <a:latin typeface="Cambria Math" panose="02040503050406030204" pitchFamily="18" charset="0"/>
                        </a:rPr>
                        <m:t>ℎ</m:t>
                      </m:r>
                    </m:oMath>
                  </m:oMathPara>
                </a14:m>
                <a:endParaRPr lang="en-US" sz="2400" dirty="0"/>
              </a:p>
            </p:txBody>
          </p:sp>
        </mc:Choice>
        <mc:Fallback>
          <p:sp>
            <p:nvSpPr>
              <p:cNvPr id="30" name="对象 29"/>
              <p:cNvSpPr txBox="1">
                <a:spLocks noRot="1" noChangeAspect="1" noMove="1" noResize="1" noEditPoints="1" noAdjustHandles="1" noChangeArrowheads="1" noChangeShapeType="1" noTextEdit="1"/>
              </p:cNvSpPr>
              <p:nvPr/>
            </p:nvSpPr>
            <p:spPr>
              <a:xfrm>
                <a:off x="1189418" y="5402521"/>
                <a:ext cx="2426617" cy="717550"/>
              </a:xfrm>
              <a:prstGeom prst="rect">
                <a:avLst/>
              </a:prstGeom>
              <a:blipFill rotWithShape="1">
                <a:blip r:embed="rId7"/>
                <a:stretch>
                  <a:fillRect l="-3" t="-80" r="14" b="80"/>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106">
                                            <p:txEl>
                                              <p:pRg st="0" end="0"/>
                                            </p:txEl>
                                          </p:spTgt>
                                        </p:tgtEl>
                                        <p:attrNameLst>
                                          <p:attrName>style.visibility</p:attrName>
                                        </p:attrNameLst>
                                      </p:cBhvr>
                                      <p:to>
                                        <p:strVal val="visible"/>
                                      </p:to>
                                    </p:set>
                                    <p:animEffect transition="in" filter="wipe(left)">
                                      <p:cBhvr>
                                        <p:cTn id="7" dur="500"/>
                                        <p:tgtEl>
                                          <p:spTgt spid="1751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dvAuto="0" autoUpdateAnimBg="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12" name="Text Box 8"/>
          <p:cNvSpPr txBox="1">
            <a:spLocks noChangeArrowheads="1"/>
          </p:cNvSpPr>
          <p:nvPr/>
        </p:nvSpPr>
        <p:spPr bwMode="auto">
          <a:xfrm>
            <a:off x="440208" y="1521852"/>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zh-CN" sz="3200" dirty="0">
                <a:ea typeface="华文仿宋" panose="02010600040101010101" pitchFamily="2" charset="-122"/>
              </a:rPr>
              <a:t>一般情况下</a:t>
            </a:r>
            <a:endParaRPr lang="zh-CN" altLang="en-US" sz="3200" b="0" dirty="0">
              <a:ea typeface="华文仿宋" panose="02010600040101010101" pitchFamily="2" charset="-122"/>
            </a:endParaRPr>
          </a:p>
        </p:txBody>
      </p:sp>
      <p:sp>
        <p:nvSpPr>
          <p:cNvPr id="175117" name="Text Box 13"/>
          <p:cNvSpPr txBox="1">
            <a:spLocks noChangeArrowheads="1"/>
          </p:cNvSpPr>
          <p:nvPr/>
        </p:nvSpPr>
        <p:spPr bwMode="auto">
          <a:xfrm>
            <a:off x="452908" y="2244141"/>
            <a:ext cx="88232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zh-CN" sz="3200" dirty="0">
                <a:ea typeface="华文仿宋" panose="02010600040101010101" pitchFamily="2" charset="-122"/>
              </a:rPr>
              <a:t>利用归纳法可证得</a:t>
            </a:r>
            <a:r>
              <a:rPr lang="en-US" altLang="zh-CN" sz="3200" dirty="0">
                <a:ea typeface="华文仿宋" panose="02010600040101010101" pitchFamily="2" charset="-122"/>
              </a:rPr>
              <a:t>                     </a:t>
            </a:r>
            <a:r>
              <a:rPr lang="zh-CN" altLang="en-US" sz="3200" dirty="0">
                <a:ea typeface="华文仿宋" panose="02010600040101010101" pitchFamily="2" charset="-122"/>
              </a:rPr>
              <a:t>（</a:t>
            </a:r>
            <a:r>
              <a:rPr lang="en-US" altLang="zh-CN" sz="3200" dirty="0" err="1">
                <a:latin typeface="华文仿宋" panose="02010600040101010101" pitchFamily="2" charset="-122"/>
                <a:ea typeface="华文仿宋" panose="02010600040101010101" pitchFamily="2" charset="-122"/>
              </a:rPr>
              <a:t>Finonacci</a:t>
            </a:r>
            <a:r>
              <a:rPr lang="zh-CN" altLang="en-US" sz="3200" dirty="0">
                <a:latin typeface="华文仿宋" panose="02010600040101010101" pitchFamily="2" charset="-122"/>
                <a:ea typeface="华文仿宋" panose="02010600040101010101" pitchFamily="2" charset="-122"/>
              </a:rPr>
              <a:t>数列）</a:t>
            </a:r>
            <a:endParaRPr lang="zh-CN" altLang="en-US" sz="3200" b="0" dirty="0">
              <a:latin typeface="华文仿宋" panose="02010600040101010101" pitchFamily="2" charset="-122"/>
              <a:ea typeface="华文仿宋" panose="02010600040101010101" pitchFamily="2" charset="-122"/>
            </a:endParaRPr>
          </a:p>
        </p:txBody>
      </p:sp>
      <p:sp>
        <p:nvSpPr>
          <p:cNvPr id="175119" name="Rectangle 15"/>
          <p:cNvSpPr>
            <a:spLocks noChangeArrowheads="1"/>
          </p:cNvSpPr>
          <p:nvPr/>
        </p:nvSpPr>
        <p:spPr bwMode="auto">
          <a:xfrm>
            <a:off x="1876498" y="2942256"/>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ea typeface="华文仿宋" panose="02010600040101010101" pitchFamily="2" charset="-122"/>
              </a:rPr>
              <a:t>而</a:t>
            </a:r>
            <a:endParaRPr lang="zh-CN" altLang="en-US" sz="3200" dirty="0">
              <a:ea typeface="华文仿宋" panose="02010600040101010101" pitchFamily="2" charset="-122"/>
            </a:endParaRPr>
          </a:p>
        </p:txBody>
      </p:sp>
      <p:sp>
        <p:nvSpPr>
          <p:cNvPr id="175123" name="Rectangle 19"/>
          <p:cNvSpPr>
            <a:spLocks noChangeArrowheads="1"/>
          </p:cNvSpPr>
          <p:nvPr/>
        </p:nvSpPr>
        <p:spPr bwMode="auto">
          <a:xfrm>
            <a:off x="1671315" y="3788672"/>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ea typeface="华文仿宋" panose="02010600040101010101" pitchFamily="2" charset="-122"/>
              </a:rPr>
              <a:t>其中</a:t>
            </a:r>
            <a:endParaRPr lang="zh-CN" altLang="en-US" sz="3200" dirty="0">
              <a:ea typeface="华文仿宋" panose="02010600040101010101" pitchFamily="2" charset="-122"/>
            </a:endParaRPr>
          </a:p>
        </p:txBody>
      </p:sp>
      <mc:AlternateContent xmlns:mc="http://schemas.openxmlformats.org/markup-compatibility/2006">
        <mc:Choice xmlns:a14="http://schemas.microsoft.com/office/drawing/2010/main" Requires="a14">
          <p:sp>
            <p:nvSpPr>
              <p:cNvPr id="24" name="对象 23"/>
              <p:cNvSpPr txBox="1"/>
              <p:nvPr/>
            </p:nvSpPr>
            <p:spPr>
              <a:xfrm>
                <a:off x="4097809" y="2310625"/>
                <a:ext cx="2302991" cy="508888"/>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𝑁</m:t>
                          </m:r>
                        </m:e>
                        <m:sub>
                          <m:r>
                            <a:rPr lang="en-US" sz="2400" i="1">
                              <a:solidFill>
                                <a:srgbClr val="000000"/>
                              </a:solidFill>
                              <a:latin typeface="Cambria Math" panose="02040503050406030204" pitchFamily="18" charset="0"/>
                            </a:rPr>
                            <m:t>ℎ</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𝐹</m:t>
                          </m:r>
                        </m:e>
                        <m:sub>
                          <m:r>
                            <a:rPr lang="en-US" sz="2400" i="1">
                              <a:solidFill>
                                <a:srgbClr val="000000"/>
                              </a:solidFill>
                              <a:latin typeface="Cambria Math" panose="02040503050406030204" pitchFamily="18" charset="0"/>
                            </a:rPr>
                            <m:t>ℎ</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oMath>
                  </m:oMathPara>
                </a14:m>
                <a:endParaRPr lang="en-US" sz="2400" dirty="0"/>
              </a:p>
            </p:txBody>
          </p:sp>
        </mc:Choice>
        <mc:Fallback>
          <p:sp>
            <p:nvSpPr>
              <p:cNvPr id="24" name="对象 23"/>
              <p:cNvSpPr txBox="1">
                <a:spLocks noRot="1" noChangeAspect="1" noMove="1" noResize="1" noEditPoints="1" noAdjustHandles="1" noChangeArrowheads="1" noChangeShapeType="1" noTextEdit="1"/>
              </p:cNvSpPr>
              <p:nvPr/>
            </p:nvSpPr>
            <p:spPr>
              <a:xfrm>
                <a:off x="4097809" y="2310625"/>
                <a:ext cx="2302991" cy="508888"/>
              </a:xfrm>
              <a:prstGeom prst="rect">
                <a:avLst/>
              </a:prstGeom>
              <a:blipFill rotWithShape="1">
                <a:blip r:embed="rId1"/>
                <a:stretch>
                  <a:fillRect l="-7" t="-97" b="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对象 24"/>
              <p:cNvSpPr txBox="1"/>
              <p:nvPr/>
            </p:nvSpPr>
            <p:spPr>
              <a:xfrm>
                <a:off x="3656228" y="1586775"/>
                <a:ext cx="3658971" cy="723850"/>
              </a:xfrm>
              <a:prstGeom prst="rect">
                <a:avLst/>
              </a:prstGeom>
            </p:spPr>
            <p:txBody>
              <a:bodyPr>
                <a:normAutofit/>
              </a:bodyPr>
              <a:lstStyle/>
              <a:p>
                <a14:m>
                  <m:oMathPara xmlns:m="http://schemas.openxmlformats.org/officeDocument/2006/math">
                    <m:oMathParaPr>
                      <m:jc m:val="left"/>
                    </m:oMathParaPr>
                    <m:oMath xmlns:m="http://schemas.openxmlformats.org/officeDocument/2006/math">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𝑁</m:t>
                          </m:r>
                        </m:e>
                        <m:sub>
                          <m:r>
                            <a:rPr lang="en-US" sz="2800" i="1">
                              <a:solidFill>
                                <a:srgbClr val="000000"/>
                              </a:solidFill>
                              <a:latin typeface="Cambria Math" panose="02040503050406030204" pitchFamily="18" charset="0"/>
                            </a:rPr>
                            <m:t>ℎ</m:t>
                          </m:r>
                        </m:sub>
                      </m:sSub>
                      <m:r>
                        <a:rPr lang="en-US" sz="280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𝑁</m:t>
                          </m:r>
                        </m:e>
                        <m:sub>
                          <m:r>
                            <a:rPr lang="en-US" sz="2800" i="1">
                              <a:solidFill>
                                <a:srgbClr val="000000"/>
                              </a:solidFill>
                              <a:latin typeface="Cambria Math" panose="02040503050406030204" pitchFamily="18" charset="0"/>
                            </a:rPr>
                            <m:t>ℎ</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1</m:t>
                          </m:r>
                        </m:sub>
                      </m:sSub>
                      <m:r>
                        <a:rPr lang="en-US" sz="280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𝑁</m:t>
                          </m:r>
                        </m:e>
                        <m:sub>
                          <m:r>
                            <a:rPr lang="en-US" sz="2800" i="1">
                              <a:solidFill>
                                <a:srgbClr val="000000"/>
                              </a:solidFill>
                              <a:latin typeface="Cambria Math" panose="02040503050406030204" pitchFamily="18" charset="0"/>
                            </a:rPr>
                            <m:t>ℎ</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2</m:t>
                          </m:r>
                        </m:sub>
                      </m:sSub>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1</m:t>
                      </m:r>
                    </m:oMath>
                  </m:oMathPara>
                </a14:m>
                <a:endParaRPr lang="en-US" sz="2800"/>
              </a:p>
            </p:txBody>
          </p:sp>
        </mc:Choice>
        <mc:Fallback>
          <p:sp>
            <p:nvSpPr>
              <p:cNvPr id="25" name="对象 24"/>
              <p:cNvSpPr txBox="1">
                <a:spLocks noRot="1" noChangeAspect="1" noMove="1" noResize="1" noEditPoints="1" noAdjustHandles="1" noChangeArrowheads="1" noChangeShapeType="1" noTextEdit="1"/>
              </p:cNvSpPr>
              <p:nvPr/>
            </p:nvSpPr>
            <p:spPr>
              <a:xfrm>
                <a:off x="3656228" y="1586775"/>
                <a:ext cx="3658971" cy="723850"/>
              </a:xfrm>
              <a:prstGeom prst="rect">
                <a:avLst/>
              </a:prstGeom>
              <a:blipFill rotWithShape="1">
                <a:blip r:embed="rId2"/>
                <a:stretch>
                  <a:fillRect l="-15" t="-75" r="17" b="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对象 4"/>
              <p:cNvSpPr txBox="1"/>
              <p:nvPr/>
            </p:nvSpPr>
            <p:spPr>
              <a:xfrm>
                <a:off x="3031230" y="2819512"/>
                <a:ext cx="1388370" cy="969159"/>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𝐹</m:t>
                          </m:r>
                        </m:e>
                        <m:sub>
                          <m:r>
                            <a:rPr lang="en-US" sz="2400" i="1">
                              <a:solidFill>
                                <a:srgbClr val="000000"/>
                              </a:solidFill>
                              <a:latin typeface="Cambria Math" panose="02040503050406030204" pitchFamily="18" charset="0"/>
                            </a:rPr>
                            <m:t>ℎ</m:t>
                          </m:r>
                        </m:sub>
                      </m:sSub>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𝜙</m:t>
                              </m:r>
                            </m:e>
                            <m:sup>
                              <m:r>
                                <a:rPr lang="en-US" sz="2400" i="1">
                                  <a:solidFill>
                                    <a:srgbClr val="000000"/>
                                  </a:solidFill>
                                  <a:latin typeface="Cambria Math" panose="02040503050406030204" pitchFamily="18" charset="0"/>
                                </a:rPr>
                                <m:t>ℎ</m:t>
                              </m:r>
                            </m:sup>
                          </m:sSup>
                        </m:num>
                        <m:den>
                          <m:rad>
                            <m:radPr>
                              <m:degHide m:val="on"/>
                              <m:ctrlPr>
                                <a:rPr lang="en-US" sz="2400" i="1">
                                  <a:solidFill>
                                    <a:srgbClr val="000000"/>
                                  </a:solidFill>
                                  <a:latin typeface="Cambria Math" panose="02040503050406030204" pitchFamily="18" charset="0"/>
                                </a:rPr>
                              </m:ctrlPr>
                            </m:radPr>
                            <m:deg/>
                            <m:e>
                              <m:r>
                                <a:rPr lang="en-US" sz="2400" i="1">
                                  <a:solidFill>
                                    <a:srgbClr val="000000"/>
                                  </a:solidFill>
                                  <a:latin typeface="Cambria Math" panose="02040503050406030204" pitchFamily="18" charset="0"/>
                                </a:rPr>
                                <m:t>5</m:t>
                              </m:r>
                            </m:e>
                          </m:rad>
                        </m:den>
                      </m:f>
                    </m:oMath>
                  </m:oMathPara>
                </a14:m>
                <a:endParaRPr lang="en-US" sz="2400" dirty="0"/>
              </a:p>
            </p:txBody>
          </p:sp>
        </mc:Choice>
        <mc:Fallback>
          <p:sp>
            <p:nvSpPr>
              <p:cNvPr id="5" name="对象 4"/>
              <p:cNvSpPr txBox="1">
                <a:spLocks noRot="1" noChangeAspect="1" noMove="1" noResize="1" noEditPoints="1" noAdjustHandles="1" noChangeArrowheads="1" noChangeShapeType="1" noTextEdit="1"/>
              </p:cNvSpPr>
              <p:nvPr/>
            </p:nvSpPr>
            <p:spPr>
              <a:xfrm>
                <a:off x="3031230" y="2819512"/>
                <a:ext cx="1388370" cy="969159"/>
              </a:xfrm>
              <a:prstGeom prst="rect">
                <a:avLst/>
              </a:prstGeom>
              <a:blipFill rotWithShape="1">
                <a:blip r:embed="rId3"/>
                <a:stretch>
                  <a:fillRect l="-27" t="-12" b="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对象 5"/>
              <p:cNvSpPr txBox="1"/>
              <p:nvPr/>
            </p:nvSpPr>
            <p:spPr>
              <a:xfrm>
                <a:off x="2960586" y="3574956"/>
                <a:ext cx="3506698" cy="997043"/>
              </a:xfrm>
              <a:prstGeom prst="rect">
                <a:avLst/>
              </a:prstGeom>
            </p:spPr>
            <p:txBody>
              <a:bodyPr>
                <a:noAutofit/>
              </a:bodyPr>
              <a:lstStyle/>
              <a:p>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𝜙</m:t>
                      </m:r>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r>
                            <a:rPr lang="en-US" sz="2400" i="1">
                              <a:solidFill>
                                <a:srgbClr val="000000"/>
                              </a:solidFill>
                              <a:latin typeface="Cambria Math" panose="02040503050406030204" pitchFamily="18" charset="0"/>
                            </a:rPr>
                            <m:t>+</m:t>
                          </m:r>
                          <m:rad>
                            <m:radPr>
                              <m:degHide m:val="on"/>
                              <m:ctrlPr>
                                <a:rPr lang="en-US" sz="2400" i="1">
                                  <a:solidFill>
                                    <a:srgbClr val="000000"/>
                                  </a:solidFill>
                                  <a:latin typeface="Cambria Math" panose="02040503050406030204" pitchFamily="18" charset="0"/>
                                </a:rPr>
                              </m:ctrlPr>
                            </m:radPr>
                            <m:deg/>
                            <m:e>
                              <m:r>
                                <a:rPr lang="en-US" sz="2400" i="1">
                                  <a:solidFill>
                                    <a:srgbClr val="000000"/>
                                  </a:solidFill>
                                  <a:latin typeface="Cambria Math" panose="02040503050406030204" pitchFamily="18" charset="0"/>
                                </a:rPr>
                                <m:t>5</m:t>
                              </m:r>
                            </m:e>
                          </m:rad>
                        </m:num>
                        <m:den>
                          <m:r>
                            <a:rPr lang="en-US" sz="2400" i="1">
                              <a:solidFill>
                                <a:srgbClr val="000000"/>
                              </a:solidFill>
                              <a:latin typeface="Cambria Math" panose="02040503050406030204" pitchFamily="18" charset="0"/>
                            </a:rPr>
                            <m:t>2</m:t>
                          </m:r>
                        </m:den>
                      </m:f>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618</m:t>
                      </m:r>
                    </m:oMath>
                  </m:oMathPara>
                </a14:m>
                <a:endParaRPr lang="en-US" sz="2400" dirty="0"/>
              </a:p>
            </p:txBody>
          </p:sp>
        </mc:Choice>
        <mc:Fallback>
          <p:sp>
            <p:nvSpPr>
              <p:cNvPr id="6" name="对象 5"/>
              <p:cNvSpPr txBox="1">
                <a:spLocks noRot="1" noChangeAspect="1" noMove="1" noResize="1" noEditPoints="1" noAdjustHandles="1" noChangeArrowheads="1" noChangeShapeType="1" noTextEdit="1"/>
              </p:cNvSpPr>
              <p:nvPr/>
            </p:nvSpPr>
            <p:spPr>
              <a:xfrm>
                <a:off x="2960586" y="3574956"/>
                <a:ext cx="3506698" cy="997043"/>
              </a:xfrm>
              <a:prstGeom prst="rect">
                <a:avLst/>
              </a:prstGeom>
              <a:blipFill rotWithShape="1">
                <a:blip r:embed="rId4"/>
                <a:stretch>
                  <a:fillRect l="-6" t="-54" r="13" b="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对象 6"/>
              <p:cNvSpPr txBox="1"/>
              <p:nvPr/>
            </p:nvSpPr>
            <p:spPr>
              <a:xfrm>
                <a:off x="1755453" y="4740471"/>
                <a:ext cx="6197056" cy="791284"/>
              </a:xfrm>
              <a:prstGeom prst="rect">
                <a:avLst/>
              </a:prstGeom>
            </p:spPr>
            <p:txBody>
              <a:bodyPr>
                <a:noAutofit/>
              </a:bodyPr>
              <a:lstStyle/>
              <a:p>
                <a14:m>
                  <m:oMathPara xmlns:m="http://schemas.openxmlformats.org/officeDocument/2006/math">
                    <m:oMathParaPr>
                      <m:jc m:val="left"/>
                    </m:oMathParaPr>
                    <m:oMath xmlns:m="http://schemas.openxmlformats.org/officeDocument/2006/math">
                      <m:func>
                        <m:funcPr>
                          <m:ctrlPr>
                            <a:rPr lang="en-US" sz="2800" i="1">
                              <a:solidFill>
                                <a:srgbClr val="000000"/>
                              </a:solidFill>
                              <a:latin typeface="Cambria Math" panose="02040503050406030204" pitchFamily="18" charset="0"/>
                            </a:rPr>
                          </m:ctrlPr>
                        </m:funcPr>
                        <m:fName>
                          <m:r>
                            <m:rPr>
                              <m:sty m:val="p"/>
                            </m:rPr>
                            <a:rPr lang="en-US" sz="2800" i="0">
                              <a:solidFill>
                                <a:srgbClr val="000000"/>
                              </a:solidFill>
                              <a:latin typeface="Cambria Math" panose="02040503050406030204" pitchFamily="18" charset="0"/>
                            </a:rPr>
                            <m:t>max</m:t>
                          </m:r>
                        </m:fName>
                        <m:e>
                          <m:r>
                            <a:rPr lang="en-US" sz="2800" i="1">
                              <a:solidFill>
                                <a:srgbClr val="000000"/>
                              </a:solidFill>
                              <a:latin typeface="Cambria Math" panose="02040503050406030204" pitchFamily="18" charset="0"/>
                            </a:rPr>
                            <m:t>ℎ</m:t>
                          </m:r>
                        </m:e>
                      </m:func>
                      <m:r>
                        <a:rPr lang="en-US" sz="2800" i="1">
                          <a:solidFill>
                            <a:srgbClr val="000000"/>
                          </a:solidFill>
                          <a:latin typeface="Cambria Math" panose="02040503050406030204" pitchFamily="18" charset="0"/>
                        </a:rPr>
                        <m:t>≈</m:t>
                      </m:r>
                      <m:func>
                        <m:funcPr>
                          <m:ctrlPr>
                            <a:rPr lang="en-US" sz="2800" i="1">
                              <a:solidFill>
                                <a:srgbClr val="000000"/>
                              </a:solidFill>
                              <a:latin typeface="Cambria Math" panose="02040503050406030204" pitchFamily="18" charset="0"/>
                            </a:rPr>
                          </m:ctrlPr>
                        </m:funcPr>
                        <m:fName>
                          <m:sSub>
                            <m:sSubPr>
                              <m:ctrlPr>
                                <a:rPr lang="en-US" sz="2800" i="1">
                                  <a:solidFill>
                                    <a:srgbClr val="000000"/>
                                  </a:solidFill>
                                  <a:latin typeface="Cambria Math" panose="02040503050406030204" pitchFamily="18" charset="0"/>
                                </a:rPr>
                              </m:ctrlPr>
                            </m:sSubPr>
                            <m:e>
                              <m:r>
                                <m:rPr>
                                  <m:sty m:val="p"/>
                                </m:rPr>
                                <a:rPr lang="en-US" sz="2800" i="0">
                                  <a:solidFill>
                                    <a:srgbClr val="000000"/>
                                  </a:solidFill>
                                  <a:latin typeface="Cambria Math" panose="02040503050406030204" pitchFamily="18" charset="0"/>
                                </a:rPr>
                                <m:t>log</m:t>
                              </m:r>
                            </m:e>
                            <m:sub>
                              <m:r>
                                <a:rPr lang="en-US" sz="2800" i="1">
                                  <a:solidFill>
                                    <a:srgbClr val="000000"/>
                                  </a:solidFill>
                                  <a:latin typeface="Cambria Math" panose="02040503050406030204" pitchFamily="18" charset="0"/>
                                </a:rPr>
                                <m:t>𝜙</m:t>
                              </m:r>
                            </m:sub>
                          </m:sSub>
                        </m:fName>
                        <m:e>
                          <m:r>
                            <a:rPr lang="en-US" sz="2800" i="1">
                              <a:solidFill>
                                <a:srgbClr val="000000"/>
                              </a:solidFill>
                              <a:latin typeface="Cambria Math" panose="02040503050406030204" pitchFamily="18" charset="0"/>
                            </a:rPr>
                            <m:t>(</m:t>
                          </m:r>
                        </m:e>
                      </m:func>
                      <m:r>
                        <a:rPr lang="en-US" sz="2800" i="1">
                          <a:solidFill>
                            <a:srgbClr val="000000"/>
                          </a:solidFill>
                          <a:latin typeface="Cambria Math" panose="02040503050406030204" pitchFamily="18" charset="0"/>
                        </a:rPr>
                        <m:t>𝑛</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1</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440</m:t>
                      </m:r>
                      <m:func>
                        <m:funcPr>
                          <m:ctrlPr>
                            <a:rPr lang="en-US" sz="2800" i="1">
                              <a:solidFill>
                                <a:srgbClr val="000000"/>
                              </a:solidFill>
                              <a:latin typeface="Cambria Math" panose="02040503050406030204" pitchFamily="18" charset="0"/>
                            </a:rPr>
                          </m:ctrlPr>
                        </m:funcPr>
                        <m:fName>
                          <m:r>
                            <m:rPr>
                              <m:sty m:val="p"/>
                            </m:rPr>
                            <a:rPr lang="en-US" sz="2800" i="0">
                              <a:solidFill>
                                <a:srgbClr val="000000"/>
                              </a:solidFill>
                              <a:latin typeface="Cambria Math" panose="02040503050406030204" pitchFamily="18" charset="0"/>
                            </a:rPr>
                            <m:t>log</m:t>
                          </m:r>
                        </m:fName>
                        <m:e>
                          <m:r>
                            <a:rPr lang="en-US" sz="2800" i="1">
                              <a:solidFill>
                                <a:srgbClr val="000000"/>
                              </a:solidFill>
                              <a:latin typeface="Cambria Math" panose="02040503050406030204" pitchFamily="18" charset="0"/>
                            </a:rPr>
                            <m:t>(</m:t>
                          </m:r>
                        </m:e>
                      </m:func>
                      <m:r>
                        <a:rPr lang="en-US" sz="2800" i="1">
                          <a:solidFill>
                            <a:srgbClr val="000000"/>
                          </a:solidFill>
                          <a:latin typeface="Cambria Math" panose="02040503050406030204" pitchFamily="18" charset="0"/>
                        </a:rPr>
                        <m:t>𝑛</m:t>
                      </m:r>
                      <m:r>
                        <a:rPr lang="en-US" sz="2800" i="1">
                          <a:solidFill>
                            <a:srgbClr val="000000"/>
                          </a:solidFill>
                          <a:latin typeface="Cambria Math" panose="02040503050406030204" pitchFamily="18" charset="0"/>
                        </a:rPr>
                        <m:t>)</m:t>
                      </m:r>
                    </m:oMath>
                  </m:oMathPara>
                </a14:m>
                <a:endParaRPr lang="en-US" sz="2800"/>
              </a:p>
            </p:txBody>
          </p:sp>
        </mc:Choice>
        <mc:Fallback>
          <p:sp>
            <p:nvSpPr>
              <p:cNvPr id="7" name="对象 6"/>
              <p:cNvSpPr txBox="1">
                <a:spLocks noRot="1" noChangeAspect="1" noMove="1" noResize="1" noEditPoints="1" noAdjustHandles="1" noChangeArrowheads="1" noChangeShapeType="1" noTextEdit="1"/>
              </p:cNvSpPr>
              <p:nvPr/>
            </p:nvSpPr>
            <p:spPr>
              <a:xfrm>
                <a:off x="1755453" y="4740471"/>
                <a:ext cx="6197056" cy="791284"/>
              </a:xfrm>
              <a:prstGeom prst="rect">
                <a:avLst/>
              </a:prstGeom>
              <a:blipFill rotWithShape="1">
                <a:blip r:embed="rId5"/>
                <a:stretch>
                  <a:fillRect l="-5" t="-25" r="7" b="34"/>
                </a:stretch>
              </a:blipFill>
            </p:spPr>
            <p:txBody>
              <a:bodyPr/>
              <a:lstStyle/>
              <a:p>
                <a:r>
                  <a:rPr lang="zh-CN" altLang="en-US">
                    <a:noFill/>
                  </a:rPr>
                  <a:t> </a:t>
                </a:r>
              </a:p>
            </p:txBody>
          </p:sp>
        </mc:Fallback>
      </mc:AlternateContent>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675068" y="2061873"/>
            <a:ext cx="8229600" cy="2233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50000"/>
              </a:lnSpc>
            </a:pPr>
            <a:r>
              <a:rPr lang="en-US" altLang="zh-CN" sz="3200" b="0" dirty="0">
                <a:solidFill>
                  <a:srgbClr val="A50021"/>
                </a:solidFill>
                <a:ea typeface="华文仿宋" panose="02010600040101010101" pitchFamily="2" charset="-122"/>
              </a:rPr>
              <a:t>        </a:t>
            </a:r>
            <a:r>
              <a:rPr lang="zh-CN" altLang="en-US" sz="3200" b="0" dirty="0">
                <a:ea typeface="华文仿宋" panose="02010600040101010101" pitchFamily="2" charset="-122"/>
              </a:rPr>
              <a:t>因此，在</a:t>
            </a:r>
            <a:r>
              <a:rPr lang="zh-CN" altLang="en-US" sz="3200" dirty="0">
                <a:solidFill>
                  <a:srgbClr val="990000"/>
                </a:solidFill>
                <a:ea typeface="华文仿宋" panose="02010600040101010101" pitchFamily="2" charset="-122"/>
              </a:rPr>
              <a:t>二叉平衡树</a:t>
            </a:r>
            <a:r>
              <a:rPr lang="zh-CN" altLang="en-US" sz="3200" b="0" dirty="0">
                <a:ea typeface="华文仿宋" panose="02010600040101010101" pitchFamily="2" charset="-122"/>
              </a:rPr>
              <a:t>上进行查找时，</a:t>
            </a:r>
            <a:r>
              <a:rPr lang="zh-CN" altLang="en-US" sz="3200" dirty="0">
                <a:solidFill>
                  <a:srgbClr val="3333FF"/>
                </a:solidFill>
                <a:ea typeface="华文仿宋" panose="02010600040101010101" pitchFamily="2" charset="-122"/>
              </a:rPr>
              <a:t>查找过程中和给定值</a:t>
            </a:r>
            <a:r>
              <a:rPr lang="zh-CN" altLang="en-US" sz="3200" dirty="0">
                <a:solidFill>
                  <a:srgbClr val="3366FF"/>
                </a:solidFill>
                <a:ea typeface="华文仿宋" panose="02010600040101010101" pitchFamily="2" charset="-122"/>
              </a:rPr>
              <a:t>进行</a:t>
            </a:r>
            <a:r>
              <a:rPr lang="zh-CN" altLang="en-US" sz="3200" dirty="0">
                <a:solidFill>
                  <a:srgbClr val="990000"/>
                </a:solidFill>
                <a:ea typeface="华文仿宋" panose="02010600040101010101" pitchFamily="2" charset="-122"/>
              </a:rPr>
              <a:t>比较的关键字的次数</a:t>
            </a:r>
            <a:r>
              <a:rPr lang="zh-CN" altLang="en-US" sz="3200" dirty="0">
                <a:solidFill>
                  <a:srgbClr val="3333FF"/>
                </a:solidFill>
                <a:ea typeface="华文仿宋" panose="02010600040101010101" pitchFamily="2" charset="-122"/>
              </a:rPr>
              <a:t>和 </a:t>
            </a:r>
            <a:r>
              <a:rPr lang="en-US" altLang="zh-CN" sz="3200" i="1" dirty="0">
                <a:solidFill>
                  <a:srgbClr val="A50021"/>
                </a:solidFill>
                <a:ea typeface="华文仿宋" panose="02010600040101010101" pitchFamily="2" charset="-122"/>
              </a:rPr>
              <a:t>log(n)</a:t>
            </a:r>
            <a:r>
              <a:rPr lang="en-US" altLang="zh-CN" sz="3200" dirty="0">
                <a:solidFill>
                  <a:srgbClr val="A50021"/>
                </a:solidFill>
                <a:ea typeface="华文仿宋" panose="02010600040101010101" pitchFamily="2" charset="-122"/>
              </a:rPr>
              <a:t> </a:t>
            </a:r>
            <a:r>
              <a:rPr lang="zh-CN" altLang="en-US" sz="3200" dirty="0">
                <a:solidFill>
                  <a:srgbClr val="3333FF"/>
                </a:solidFill>
                <a:ea typeface="华文仿宋" panose="02010600040101010101" pitchFamily="2" charset="-122"/>
              </a:rPr>
              <a:t>相当</a:t>
            </a:r>
            <a:r>
              <a:rPr lang="zh-CN" altLang="en-US" sz="3200" dirty="0">
                <a:solidFill>
                  <a:srgbClr val="0000FF"/>
                </a:solidFill>
                <a:ea typeface="华文仿宋" panose="02010600040101010101" pitchFamily="2" charset="-122"/>
              </a:rPr>
              <a:t>。</a:t>
            </a:r>
            <a:endParaRPr lang="zh-CN" altLang="en-US" sz="3200" dirty="0">
              <a:solidFill>
                <a:srgbClr val="0000FF"/>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30">
                                            <p:txEl>
                                              <p:pRg st="0" end="0"/>
                                            </p:txEl>
                                          </p:spTgt>
                                        </p:tgtEl>
                                        <p:attrNameLst>
                                          <p:attrName>style.visibility</p:attrName>
                                        </p:attrNameLst>
                                      </p:cBhvr>
                                      <p:to>
                                        <p:strVal val="visible"/>
                                      </p:to>
                                    </p:set>
                                    <p:animEffect transition="in" filter="wipe(left)">
                                      <p:cBhvr>
                                        <p:cTn id="7" dur="500"/>
                                        <p:tgtEl>
                                          <p:spTgt spid="1761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429474" y="237853"/>
            <a:ext cx="2868093"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p>
            <a:pPr algn="l" eaLnBrk="0" hangingPunct="0">
              <a:lnSpc>
                <a:spcPts val="4000"/>
              </a:lnSpc>
            </a:pPr>
            <a:r>
              <a:rPr kumimoji="1" lang="en-US" altLang="zh-CN" sz="3200" b="1" dirty="0">
                <a:solidFill>
                  <a:srgbClr val="000080"/>
                </a:solidFill>
                <a:latin typeface="黑体" panose="02010609060101010101" pitchFamily="2" charset="-122"/>
                <a:ea typeface="黑体" panose="02010609060101010101" pitchFamily="2" charset="-122"/>
                <a:cs typeface="MS PGothic" panose="020B0600070205080204" charset="-128"/>
              </a:rPr>
              <a:t>9.2.3 B-</a:t>
            </a:r>
            <a:r>
              <a:rPr kumimoji="1" lang="zh-CN" altLang="en-US" sz="3200" b="1" dirty="0">
                <a:solidFill>
                  <a:srgbClr val="000080"/>
                </a:solidFill>
                <a:latin typeface="黑体" panose="02010609060101010101" pitchFamily="2" charset="-122"/>
                <a:ea typeface="黑体" panose="02010609060101010101" pitchFamily="2" charset="-122"/>
                <a:cs typeface="MS PGothic" panose="020B0600070205080204" charset="-128"/>
              </a:rPr>
              <a:t>树</a:t>
            </a:r>
            <a:endParaRPr kumimoji="1" lang="zh-CN" altLang="en-US" sz="3200" b="1" dirty="0">
              <a:solidFill>
                <a:srgbClr val="000080"/>
              </a:solidFill>
              <a:latin typeface="黑体" panose="02010609060101010101" pitchFamily="2" charset="-122"/>
              <a:ea typeface="黑体" panose="02010609060101010101" pitchFamily="2" charset="-122"/>
              <a:cs typeface="MS PGothic" panose="020B0600070205080204" charset="-128"/>
            </a:endParaRPr>
          </a:p>
        </p:txBody>
      </p:sp>
      <p:sp>
        <p:nvSpPr>
          <p:cNvPr id="177155" name="Text Box 3">
            <a:hlinkClick r:id="" action="ppaction://hlinkshowjump?jump=nextslide"/>
          </p:cNvPr>
          <p:cNvSpPr txBox="1">
            <a:spLocks noChangeArrowheads="1"/>
          </p:cNvSpPr>
          <p:nvPr/>
        </p:nvSpPr>
        <p:spPr bwMode="auto">
          <a:xfrm>
            <a:off x="1143076" y="1176900"/>
            <a:ext cx="18004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a:ea typeface="华文仿宋" panose="02010600040101010101" pitchFamily="2" charset="-122"/>
              </a:rPr>
              <a:t>1</a:t>
            </a:r>
            <a:r>
              <a:rPr lang="zh-CN" altLang="en-US" sz="3600" dirty="0">
                <a:ea typeface="华文仿宋" panose="02010600040101010101" pitchFamily="2" charset="-122"/>
              </a:rPr>
              <a:t>．定义</a:t>
            </a:r>
            <a:endParaRPr lang="zh-CN" altLang="en-US" sz="2000" b="0" dirty="0">
              <a:ea typeface="华文仿宋" panose="02010600040101010101" pitchFamily="2" charset="-122"/>
            </a:endParaRPr>
          </a:p>
        </p:txBody>
      </p:sp>
      <p:sp>
        <p:nvSpPr>
          <p:cNvPr id="177156" name="Text Box 4">
            <a:hlinkClick r:id="rId1" action="ppaction://hlinksldjump"/>
          </p:cNvPr>
          <p:cNvSpPr txBox="1">
            <a:spLocks noChangeArrowheads="1"/>
          </p:cNvSpPr>
          <p:nvPr/>
        </p:nvSpPr>
        <p:spPr bwMode="auto">
          <a:xfrm>
            <a:off x="1143076" y="2102412"/>
            <a:ext cx="27238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a:ea typeface="华文仿宋" panose="02010600040101010101" pitchFamily="2" charset="-122"/>
              </a:rPr>
              <a:t>2</a:t>
            </a:r>
            <a:r>
              <a:rPr lang="zh-CN" altLang="en-US" sz="3600" dirty="0">
                <a:ea typeface="华文仿宋" panose="02010600040101010101" pitchFamily="2" charset="-122"/>
              </a:rPr>
              <a:t>．查找过程</a:t>
            </a:r>
            <a:endParaRPr lang="zh-CN" altLang="en-US" sz="2000" b="0" dirty="0">
              <a:ea typeface="华文仿宋" panose="02010600040101010101" pitchFamily="2" charset="-122"/>
            </a:endParaRPr>
          </a:p>
        </p:txBody>
      </p:sp>
      <p:sp>
        <p:nvSpPr>
          <p:cNvPr id="177157" name="Text Box 5">
            <a:hlinkClick r:id="rId2" action="ppaction://hlinksldjump"/>
          </p:cNvPr>
          <p:cNvSpPr txBox="1">
            <a:spLocks noChangeArrowheads="1"/>
          </p:cNvSpPr>
          <p:nvPr/>
        </p:nvSpPr>
        <p:spPr bwMode="auto">
          <a:xfrm>
            <a:off x="1143076" y="3032687"/>
            <a:ext cx="27238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a:ea typeface="华文仿宋" panose="02010600040101010101" pitchFamily="2" charset="-122"/>
              </a:rPr>
              <a:t>3</a:t>
            </a:r>
            <a:r>
              <a:rPr lang="zh-CN" altLang="en-US" sz="3600" dirty="0">
                <a:ea typeface="华文仿宋" panose="02010600040101010101" pitchFamily="2" charset="-122"/>
              </a:rPr>
              <a:t>．插入操作</a:t>
            </a:r>
            <a:endParaRPr lang="zh-CN" altLang="en-US" sz="2000" b="0" dirty="0">
              <a:ea typeface="华文仿宋" panose="02010600040101010101" pitchFamily="2" charset="-122"/>
            </a:endParaRPr>
          </a:p>
        </p:txBody>
      </p:sp>
      <p:sp>
        <p:nvSpPr>
          <p:cNvPr id="177158" name="Text Box 6">
            <a:hlinkClick r:id="rId3" action="ppaction://hlinksldjump"/>
          </p:cNvPr>
          <p:cNvSpPr txBox="1">
            <a:spLocks noChangeArrowheads="1"/>
          </p:cNvSpPr>
          <p:nvPr/>
        </p:nvSpPr>
        <p:spPr bwMode="auto">
          <a:xfrm>
            <a:off x="1143076" y="3931212"/>
            <a:ext cx="27238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a:ea typeface="华文仿宋" panose="02010600040101010101" pitchFamily="2" charset="-122"/>
              </a:rPr>
              <a:t>4</a:t>
            </a:r>
            <a:r>
              <a:rPr lang="zh-CN" altLang="en-US" sz="3600" dirty="0">
                <a:ea typeface="华文仿宋" panose="02010600040101010101" pitchFamily="2" charset="-122"/>
              </a:rPr>
              <a:t>．删除操作</a:t>
            </a:r>
            <a:endParaRPr lang="zh-CN" altLang="en-US" sz="2000" b="0" dirty="0">
              <a:ea typeface="华文仿宋" panose="02010600040101010101" pitchFamily="2" charset="-122"/>
            </a:endParaRPr>
          </a:p>
        </p:txBody>
      </p:sp>
      <p:sp>
        <p:nvSpPr>
          <p:cNvPr id="177159" name="Text Box 7">
            <a:hlinkClick r:id="rId4" action="ppaction://hlinksldjump"/>
          </p:cNvPr>
          <p:cNvSpPr txBox="1">
            <a:spLocks noChangeArrowheads="1"/>
          </p:cNvSpPr>
          <p:nvPr/>
        </p:nvSpPr>
        <p:spPr bwMode="auto">
          <a:xfrm>
            <a:off x="1143076" y="4845612"/>
            <a:ext cx="4108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a:ea typeface="华文仿宋" panose="02010600040101010101" pitchFamily="2" charset="-122"/>
              </a:rPr>
              <a:t>5</a:t>
            </a:r>
            <a:r>
              <a:rPr lang="zh-CN" altLang="en-US" sz="3600" dirty="0">
                <a:ea typeface="华文仿宋" panose="02010600040101010101" pitchFamily="2" charset="-122"/>
              </a:rPr>
              <a:t>．查找性能的分析</a:t>
            </a:r>
            <a:endParaRPr lang="zh-CN" altLang="en-US" sz="20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77154"/>
                                        </p:tgtEl>
                                        <p:attrNameLst>
                                          <p:attrName>style.visibility</p:attrName>
                                        </p:attrNameLst>
                                      </p:cBhvr>
                                      <p:to>
                                        <p:strVal val="visible"/>
                                      </p:to>
                                    </p:set>
                                    <p:anim calcmode="lin" valueType="num">
                                      <p:cBhvr additive="base">
                                        <p:cTn id="7" dur="500" fill="hold"/>
                                        <p:tgtEl>
                                          <p:spTgt spid="177154"/>
                                        </p:tgtEl>
                                        <p:attrNameLst>
                                          <p:attrName>ppt_x</p:attrName>
                                        </p:attrNameLst>
                                      </p:cBhvr>
                                      <p:tavLst>
                                        <p:tav tm="0">
                                          <p:val>
                                            <p:strVal val="#ppt_x"/>
                                          </p:val>
                                        </p:tav>
                                        <p:tav tm="100000">
                                          <p:val>
                                            <p:strVal val="#ppt_x"/>
                                          </p:val>
                                        </p:tav>
                                      </p:tavLst>
                                    </p:anim>
                                    <p:anim calcmode="lin" valueType="num">
                                      <p:cBhvr additive="base">
                                        <p:cTn id="8" dur="500" fill="hold"/>
                                        <p:tgtEl>
                                          <p:spTgt spid="17715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 presetClass="entr" presetSubtype="5" fill="hold" grpId="0" nodeType="afterEffect">
                                  <p:stCondLst>
                                    <p:cond delay="0"/>
                                  </p:stCondLst>
                                  <p:childTnLst>
                                    <p:set>
                                      <p:cBhvr>
                                        <p:cTn id="11" dur="1" fill="hold">
                                          <p:stCondLst>
                                            <p:cond delay="0"/>
                                          </p:stCondLst>
                                        </p:cTn>
                                        <p:tgtEl>
                                          <p:spTgt spid="177155"/>
                                        </p:tgtEl>
                                        <p:attrNameLst>
                                          <p:attrName>style.visibility</p:attrName>
                                        </p:attrNameLst>
                                      </p:cBhvr>
                                      <p:to>
                                        <p:strVal val="visible"/>
                                      </p:to>
                                    </p:set>
                                    <p:animEffect transition="in" filter="blinds(vertical)">
                                      <p:cBhvr>
                                        <p:cTn id="12" dur="500"/>
                                        <p:tgtEl>
                                          <p:spTgt spid="177155"/>
                                        </p:tgtEl>
                                      </p:cBhvr>
                                    </p:animEffect>
                                  </p:childTnLst>
                                </p:cTn>
                              </p:par>
                            </p:childTnLst>
                          </p:cTn>
                        </p:par>
                        <p:par>
                          <p:cTn id="13" fill="hold">
                            <p:stCondLst>
                              <p:cond delay="1000"/>
                            </p:stCondLst>
                            <p:childTnLst>
                              <p:par>
                                <p:cTn id="14" presetID="3" presetClass="entr" presetSubtype="5" fill="hold" grpId="0" nodeType="afterEffect">
                                  <p:stCondLst>
                                    <p:cond delay="0"/>
                                  </p:stCondLst>
                                  <p:childTnLst>
                                    <p:set>
                                      <p:cBhvr>
                                        <p:cTn id="15" dur="1" fill="hold">
                                          <p:stCondLst>
                                            <p:cond delay="0"/>
                                          </p:stCondLst>
                                        </p:cTn>
                                        <p:tgtEl>
                                          <p:spTgt spid="177156"/>
                                        </p:tgtEl>
                                        <p:attrNameLst>
                                          <p:attrName>style.visibility</p:attrName>
                                        </p:attrNameLst>
                                      </p:cBhvr>
                                      <p:to>
                                        <p:strVal val="visible"/>
                                      </p:to>
                                    </p:set>
                                    <p:animEffect transition="in" filter="blinds(vertical)">
                                      <p:cBhvr>
                                        <p:cTn id="16" dur="500"/>
                                        <p:tgtEl>
                                          <p:spTgt spid="177156"/>
                                        </p:tgtEl>
                                      </p:cBhvr>
                                    </p:animEffect>
                                  </p:childTnLst>
                                </p:cTn>
                              </p:par>
                            </p:childTnLst>
                          </p:cTn>
                        </p:par>
                        <p:par>
                          <p:cTn id="17" fill="hold">
                            <p:stCondLst>
                              <p:cond delay="1500"/>
                            </p:stCondLst>
                            <p:childTnLst>
                              <p:par>
                                <p:cTn id="18" presetID="3" presetClass="entr" presetSubtype="5" fill="hold" grpId="0" nodeType="afterEffect">
                                  <p:stCondLst>
                                    <p:cond delay="0"/>
                                  </p:stCondLst>
                                  <p:childTnLst>
                                    <p:set>
                                      <p:cBhvr>
                                        <p:cTn id="19" dur="1" fill="hold">
                                          <p:stCondLst>
                                            <p:cond delay="0"/>
                                          </p:stCondLst>
                                        </p:cTn>
                                        <p:tgtEl>
                                          <p:spTgt spid="177157"/>
                                        </p:tgtEl>
                                        <p:attrNameLst>
                                          <p:attrName>style.visibility</p:attrName>
                                        </p:attrNameLst>
                                      </p:cBhvr>
                                      <p:to>
                                        <p:strVal val="visible"/>
                                      </p:to>
                                    </p:set>
                                    <p:animEffect transition="in" filter="blinds(vertical)">
                                      <p:cBhvr>
                                        <p:cTn id="20" dur="500"/>
                                        <p:tgtEl>
                                          <p:spTgt spid="177157"/>
                                        </p:tgtEl>
                                      </p:cBhvr>
                                    </p:animEffect>
                                  </p:childTnLst>
                                </p:cTn>
                              </p:par>
                            </p:childTnLst>
                          </p:cTn>
                        </p:par>
                        <p:par>
                          <p:cTn id="21" fill="hold">
                            <p:stCondLst>
                              <p:cond delay="2000"/>
                            </p:stCondLst>
                            <p:childTnLst>
                              <p:par>
                                <p:cTn id="22" presetID="3" presetClass="entr" presetSubtype="5" fill="hold" grpId="0" nodeType="afterEffect">
                                  <p:stCondLst>
                                    <p:cond delay="0"/>
                                  </p:stCondLst>
                                  <p:childTnLst>
                                    <p:set>
                                      <p:cBhvr>
                                        <p:cTn id="23" dur="1" fill="hold">
                                          <p:stCondLst>
                                            <p:cond delay="0"/>
                                          </p:stCondLst>
                                        </p:cTn>
                                        <p:tgtEl>
                                          <p:spTgt spid="177158"/>
                                        </p:tgtEl>
                                        <p:attrNameLst>
                                          <p:attrName>style.visibility</p:attrName>
                                        </p:attrNameLst>
                                      </p:cBhvr>
                                      <p:to>
                                        <p:strVal val="visible"/>
                                      </p:to>
                                    </p:set>
                                    <p:animEffect transition="in" filter="blinds(vertical)">
                                      <p:cBhvr>
                                        <p:cTn id="24" dur="500"/>
                                        <p:tgtEl>
                                          <p:spTgt spid="177158"/>
                                        </p:tgtEl>
                                      </p:cBhvr>
                                    </p:animEffect>
                                  </p:childTnLst>
                                </p:cTn>
                              </p:par>
                            </p:childTnLst>
                          </p:cTn>
                        </p:par>
                        <p:par>
                          <p:cTn id="25" fill="hold">
                            <p:stCondLst>
                              <p:cond delay="2500"/>
                            </p:stCondLst>
                            <p:childTnLst>
                              <p:par>
                                <p:cTn id="26" presetID="3" presetClass="entr" presetSubtype="5" fill="hold" grpId="0" nodeType="afterEffect">
                                  <p:stCondLst>
                                    <p:cond delay="0"/>
                                  </p:stCondLst>
                                  <p:childTnLst>
                                    <p:set>
                                      <p:cBhvr>
                                        <p:cTn id="27" dur="1" fill="hold">
                                          <p:stCondLst>
                                            <p:cond delay="0"/>
                                          </p:stCondLst>
                                        </p:cTn>
                                        <p:tgtEl>
                                          <p:spTgt spid="177159"/>
                                        </p:tgtEl>
                                        <p:attrNameLst>
                                          <p:attrName>style.visibility</p:attrName>
                                        </p:attrNameLst>
                                      </p:cBhvr>
                                      <p:to>
                                        <p:strVal val="visible"/>
                                      </p:to>
                                    </p:set>
                                    <p:animEffect transition="in" filter="blinds(vertical)">
                                      <p:cBhvr>
                                        <p:cTn id="28" dur="500"/>
                                        <p:tgtEl>
                                          <p:spTgt spid="17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autoUpdateAnimBg="0"/>
      <p:bldP spid="177155" grpId="0" autoUpdateAnimBg="0"/>
      <p:bldP spid="177156" grpId="0" autoUpdateAnimBg="0"/>
      <p:bldP spid="177157" grpId="0" autoUpdateAnimBg="0"/>
      <p:bldP spid="177158" grpId="0" autoUpdateAnimBg="0"/>
      <p:bldP spid="177159"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378356" y="152539"/>
            <a:ext cx="31854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a:ea typeface="华文仿宋" panose="02010600040101010101" pitchFamily="2" charset="-122"/>
              </a:rPr>
              <a:t>1</a:t>
            </a:r>
            <a:r>
              <a:rPr lang="zh-CN" altLang="en-US" sz="3600" dirty="0">
                <a:ea typeface="华文仿宋" panose="02010600040101010101" pitchFamily="2" charset="-122"/>
              </a:rPr>
              <a:t>．</a:t>
            </a:r>
            <a:r>
              <a:rPr lang="en-US" altLang="zh-CN" sz="3600" dirty="0">
                <a:ea typeface="华文仿宋" panose="02010600040101010101" pitchFamily="2" charset="-122"/>
              </a:rPr>
              <a:t>B-</a:t>
            </a:r>
            <a:r>
              <a:rPr lang="zh-CN" altLang="en-US" sz="3600" dirty="0">
                <a:ea typeface="华文仿宋" panose="02010600040101010101" pitchFamily="2" charset="-122"/>
              </a:rPr>
              <a:t>树的定义</a:t>
            </a:r>
            <a:endParaRPr lang="zh-CN" altLang="en-US" sz="1800" b="0" dirty="0">
              <a:ea typeface="华文仿宋" panose="02010600040101010101" pitchFamily="2" charset="-122"/>
            </a:endParaRPr>
          </a:p>
        </p:txBody>
      </p:sp>
      <p:sp>
        <p:nvSpPr>
          <p:cNvPr id="178179" name="Text Box 3"/>
          <p:cNvSpPr txBox="1">
            <a:spLocks noChangeArrowheads="1"/>
          </p:cNvSpPr>
          <p:nvPr/>
        </p:nvSpPr>
        <p:spPr bwMode="auto">
          <a:xfrm>
            <a:off x="685800" y="990600"/>
            <a:ext cx="80010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l" eaLnBrk="1" hangingPunct="1">
              <a:lnSpc>
                <a:spcPct val="110000"/>
              </a:lnSpc>
              <a:buFont typeface="Arial" panose="020B0604020202020204" pitchFamily="34" charset="0"/>
              <a:buChar char="•"/>
            </a:pPr>
            <a:r>
              <a:rPr lang="en-US" altLang="zh-CN" sz="3200" b="0" dirty="0">
                <a:ea typeface="华文仿宋" panose="02010600040101010101" pitchFamily="2" charset="-122"/>
              </a:rPr>
              <a:t>B-</a:t>
            </a:r>
            <a:r>
              <a:rPr lang="zh-CN" altLang="en-US" sz="3200" b="0" dirty="0">
                <a:ea typeface="华文仿宋" panose="02010600040101010101" pitchFamily="2" charset="-122"/>
              </a:rPr>
              <a:t>树是一种</a:t>
            </a:r>
            <a:r>
              <a:rPr lang="zh-CN" altLang="en-US" sz="3200" dirty="0">
                <a:solidFill>
                  <a:srgbClr val="A50021"/>
                </a:solidFill>
                <a:latin typeface="华文仿宋" panose="02010600040101010101" pitchFamily="2" charset="-122"/>
                <a:ea typeface="华文仿宋" panose="02010600040101010101" pitchFamily="2" charset="-122"/>
              </a:rPr>
              <a:t>平衡</a:t>
            </a:r>
            <a:r>
              <a:rPr lang="zh-CN" altLang="en-US" sz="3200" b="0" dirty="0">
                <a:ea typeface="华文仿宋" panose="02010600040101010101" pitchFamily="2" charset="-122"/>
              </a:rPr>
              <a:t>的</a:t>
            </a:r>
            <a:r>
              <a:rPr lang="zh-CN" altLang="en-US" sz="3200" dirty="0">
                <a:solidFill>
                  <a:srgbClr val="A50021"/>
                </a:solidFill>
                <a:latin typeface="华文仿宋" panose="02010600040101010101" pitchFamily="2" charset="-122"/>
                <a:ea typeface="华文仿宋" panose="02010600040101010101" pitchFamily="2" charset="-122"/>
              </a:rPr>
              <a:t>多路查找</a:t>
            </a:r>
            <a:r>
              <a:rPr lang="zh-CN" altLang="en-US" sz="3200" b="0" dirty="0">
                <a:ea typeface="华文仿宋" panose="02010600040101010101" pitchFamily="2" charset="-122"/>
              </a:rPr>
              <a:t>树，它在文件系统中很有用。</a:t>
            </a:r>
            <a:endParaRPr lang="zh-CN" altLang="en-US" sz="2000" b="0" dirty="0">
              <a:ea typeface="华文仿宋" panose="02010600040101010101" pitchFamily="2" charset="-122"/>
            </a:endParaRPr>
          </a:p>
        </p:txBody>
      </p:sp>
      <p:sp>
        <p:nvSpPr>
          <p:cNvPr id="178180" name="Text Box 4"/>
          <p:cNvSpPr txBox="1">
            <a:spLocks noChangeArrowheads="1"/>
          </p:cNvSpPr>
          <p:nvPr/>
        </p:nvSpPr>
        <p:spPr bwMode="auto">
          <a:xfrm>
            <a:off x="609600" y="2286000"/>
            <a:ext cx="83058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10000"/>
              </a:lnSpc>
              <a:spcBef>
                <a:spcPct val="35000"/>
              </a:spcBef>
            </a:pPr>
            <a:r>
              <a:rPr lang="en-US" altLang="zh-CN" dirty="0">
                <a:ea typeface="华文仿宋" panose="02010600040101010101" pitchFamily="2" charset="-122"/>
              </a:rPr>
              <a:t>        </a:t>
            </a:r>
            <a:r>
              <a:rPr lang="zh-CN" altLang="en-US" dirty="0">
                <a:ea typeface="华文仿宋" panose="02010600040101010101" pitchFamily="2" charset="-122"/>
              </a:rPr>
              <a:t>一棵</a:t>
            </a:r>
            <a:r>
              <a:rPr lang="en-US" altLang="zh-CN" dirty="0">
                <a:ea typeface="华文仿宋" panose="02010600040101010101" pitchFamily="2" charset="-122"/>
              </a:rPr>
              <a:t>m</a:t>
            </a:r>
            <a:r>
              <a:rPr lang="zh-CN" altLang="en-US" dirty="0">
                <a:ea typeface="华文仿宋" panose="02010600040101010101" pitchFamily="2" charset="-122"/>
              </a:rPr>
              <a:t>阶的</a:t>
            </a:r>
            <a:r>
              <a:rPr lang="en-US" altLang="zh-CN" dirty="0">
                <a:ea typeface="华文仿宋" panose="02010600040101010101" pitchFamily="2" charset="-122"/>
              </a:rPr>
              <a:t>B-</a:t>
            </a:r>
            <a:r>
              <a:rPr lang="zh-CN" altLang="en-US" dirty="0">
                <a:ea typeface="华文仿宋" panose="02010600040101010101" pitchFamily="2" charset="-122"/>
              </a:rPr>
              <a:t>树，或为空树，或为满足下列</a:t>
            </a:r>
            <a:r>
              <a:rPr lang="zh-CN" altLang="en-US" dirty="0">
                <a:solidFill>
                  <a:schemeClr val="hlink"/>
                </a:solidFill>
                <a:ea typeface="华文仿宋" panose="02010600040101010101" pitchFamily="2" charset="-122"/>
              </a:rPr>
              <a:t>特性</a:t>
            </a:r>
            <a:r>
              <a:rPr lang="zh-CN" altLang="en-US" dirty="0">
                <a:ea typeface="华文仿宋" panose="02010600040101010101" pitchFamily="2" charset="-122"/>
              </a:rPr>
              <a:t>的</a:t>
            </a:r>
            <a:r>
              <a:rPr lang="en-US" altLang="zh-CN" dirty="0">
                <a:ea typeface="华文仿宋" panose="02010600040101010101" pitchFamily="2" charset="-122"/>
              </a:rPr>
              <a:t>m</a:t>
            </a:r>
            <a:r>
              <a:rPr lang="zh-CN" altLang="en-US" dirty="0">
                <a:ea typeface="华文仿宋" panose="02010600040101010101" pitchFamily="2" charset="-122"/>
              </a:rPr>
              <a:t>叉树：</a:t>
            </a:r>
            <a:endParaRPr lang="zh-CN" altLang="en-US" dirty="0">
              <a:ea typeface="华文仿宋" panose="02010600040101010101" pitchFamily="2" charset="-122"/>
            </a:endParaRPr>
          </a:p>
          <a:p>
            <a:pPr algn="l" eaLnBrk="1" hangingPunct="1">
              <a:lnSpc>
                <a:spcPct val="110000"/>
              </a:lnSpc>
              <a:spcBef>
                <a:spcPct val="35000"/>
              </a:spcBef>
            </a:pPr>
            <a:r>
              <a:rPr lang="zh-CN" altLang="en-US" dirty="0">
                <a:ea typeface="华文仿宋" panose="02010600040101010101" pitchFamily="2" charset="-122"/>
              </a:rPr>
              <a:t>        ① 树中每个结点</a:t>
            </a:r>
            <a:r>
              <a:rPr lang="zh-CN" altLang="en-US" dirty="0">
                <a:highlight>
                  <a:srgbClr val="FFFF00"/>
                </a:highlight>
                <a:ea typeface="华文仿宋" panose="02010600040101010101" pitchFamily="2" charset="-122"/>
              </a:rPr>
              <a:t>至多有</a:t>
            </a:r>
            <a:r>
              <a:rPr lang="en-US" altLang="zh-CN" dirty="0">
                <a:highlight>
                  <a:srgbClr val="FFFF00"/>
                </a:highlight>
                <a:ea typeface="华文仿宋" panose="02010600040101010101" pitchFamily="2" charset="-122"/>
              </a:rPr>
              <a:t>m </a:t>
            </a:r>
            <a:r>
              <a:rPr lang="zh-CN" altLang="en-US" dirty="0">
                <a:highlight>
                  <a:srgbClr val="FFFF00"/>
                </a:highlight>
                <a:ea typeface="华文仿宋" panose="02010600040101010101" pitchFamily="2" charset="-122"/>
              </a:rPr>
              <a:t>棵子树</a:t>
            </a:r>
            <a:r>
              <a:rPr lang="zh-CN" altLang="en-US" dirty="0">
                <a:ea typeface="华文仿宋" panose="02010600040101010101" pitchFamily="2" charset="-122"/>
              </a:rPr>
              <a:t>；</a:t>
            </a:r>
            <a:endParaRPr lang="zh-CN" altLang="en-US" dirty="0">
              <a:ea typeface="华文仿宋" panose="02010600040101010101" pitchFamily="2" charset="-122"/>
            </a:endParaRPr>
          </a:p>
          <a:p>
            <a:pPr algn="l" eaLnBrk="1" hangingPunct="1">
              <a:lnSpc>
                <a:spcPct val="110000"/>
              </a:lnSpc>
              <a:spcBef>
                <a:spcPct val="35000"/>
              </a:spcBef>
            </a:pPr>
            <a:r>
              <a:rPr lang="zh-CN" altLang="en-US" dirty="0">
                <a:ea typeface="华文仿宋" panose="02010600040101010101" pitchFamily="2" charset="-122"/>
              </a:rPr>
              <a:t>        ② 若根结点不是叶子结点，则至少有两棵子树；（</a:t>
            </a:r>
            <a:r>
              <a:rPr lang="zh-CN" altLang="en-US" dirty="0">
                <a:solidFill>
                  <a:srgbClr val="990000"/>
                </a:solidFill>
                <a:ea typeface="华文仿宋" panose="02010600040101010101" pitchFamily="2" charset="-122"/>
              </a:rPr>
              <a:t>至少含</a:t>
            </a:r>
            <a:r>
              <a:rPr lang="en-US" altLang="zh-CN" dirty="0">
                <a:solidFill>
                  <a:srgbClr val="990000"/>
                </a:solidFill>
                <a:ea typeface="华文仿宋" panose="02010600040101010101" pitchFamily="2" charset="-122"/>
              </a:rPr>
              <a:t>1</a:t>
            </a:r>
            <a:r>
              <a:rPr lang="zh-CN" altLang="en-US" dirty="0">
                <a:solidFill>
                  <a:srgbClr val="990000"/>
                </a:solidFill>
                <a:ea typeface="华文仿宋" panose="02010600040101010101" pitchFamily="2" charset="-122"/>
              </a:rPr>
              <a:t>个关键字</a:t>
            </a:r>
            <a:r>
              <a:rPr lang="zh-CN" altLang="en-US" dirty="0">
                <a:ea typeface="华文仿宋" panose="02010600040101010101" pitchFamily="2" charset="-122"/>
              </a:rPr>
              <a:t>）</a:t>
            </a:r>
            <a:endParaRPr lang="zh-CN" altLang="en-US" dirty="0">
              <a:ea typeface="华文仿宋" panose="02010600040101010101" pitchFamily="2" charset="-122"/>
            </a:endParaRPr>
          </a:p>
          <a:p>
            <a:pPr algn="l" eaLnBrk="1" hangingPunct="1">
              <a:lnSpc>
                <a:spcPct val="110000"/>
              </a:lnSpc>
              <a:spcBef>
                <a:spcPct val="35000"/>
              </a:spcBef>
            </a:pPr>
            <a:r>
              <a:rPr lang="zh-CN" altLang="en-US" dirty="0">
                <a:ea typeface="华文仿宋" panose="02010600040101010101" pitchFamily="2" charset="-122"/>
              </a:rPr>
              <a:t>        ③ 除根之外的所有非终端结点至少有</a:t>
            </a:r>
            <a:r>
              <a:rPr lang="zh-CN" altLang="en-US" dirty="0">
                <a:highlight>
                  <a:srgbClr val="FFFF00"/>
                </a:highlight>
                <a:ea typeface="华文仿宋" panose="02010600040101010101" pitchFamily="2" charset="-122"/>
                <a:sym typeface="Symbol" panose="05050102010706020507" pitchFamily="18" charset="2"/>
              </a:rPr>
              <a:t></a:t>
            </a:r>
            <a:r>
              <a:rPr lang="en-US" altLang="zh-CN" dirty="0">
                <a:highlight>
                  <a:srgbClr val="FFFF00"/>
                </a:highlight>
                <a:ea typeface="华文仿宋" panose="02010600040101010101" pitchFamily="2" charset="-122"/>
                <a:sym typeface="Symbol" panose="05050102010706020507" pitchFamily="18" charset="2"/>
              </a:rPr>
              <a:t>m/2</a:t>
            </a:r>
            <a:r>
              <a:rPr lang="zh-CN" altLang="en-US" dirty="0">
                <a:ea typeface="华文仿宋" panose="02010600040101010101" pitchFamily="2" charset="-122"/>
                <a:sym typeface="Symbol" panose="05050102010706020507" pitchFamily="18" charset="2"/>
              </a:rPr>
              <a:t>棵子树。（</a:t>
            </a:r>
            <a:r>
              <a:rPr lang="zh-CN" altLang="en-US" dirty="0">
                <a:solidFill>
                  <a:srgbClr val="990000"/>
                </a:solidFill>
                <a:ea typeface="华文仿宋" panose="02010600040101010101" pitchFamily="2" charset="-122"/>
                <a:sym typeface="Symbol" panose="05050102010706020507" pitchFamily="18" charset="2"/>
              </a:rPr>
              <a:t>至少含 </a:t>
            </a:r>
            <a:r>
              <a:rPr lang="en-US" altLang="zh-CN" dirty="0">
                <a:solidFill>
                  <a:srgbClr val="990000"/>
                </a:solidFill>
                <a:ea typeface="华文仿宋" panose="02010600040101010101" pitchFamily="2" charset="-122"/>
                <a:sym typeface="Symbol" panose="05050102010706020507" pitchFamily="18" charset="2"/>
              </a:rPr>
              <a:t>m/2-1</a:t>
            </a:r>
            <a:r>
              <a:rPr lang="zh-CN" altLang="en-US" dirty="0">
                <a:solidFill>
                  <a:srgbClr val="990000"/>
                </a:solidFill>
                <a:ea typeface="华文仿宋" panose="02010600040101010101" pitchFamily="2" charset="-122"/>
                <a:sym typeface="Symbol" panose="05050102010706020507" pitchFamily="18" charset="2"/>
              </a:rPr>
              <a:t>个关键字</a:t>
            </a:r>
            <a:r>
              <a:rPr lang="zh-CN" altLang="en-US" dirty="0">
                <a:ea typeface="华文仿宋" panose="02010600040101010101" pitchFamily="2" charset="-122"/>
                <a:sym typeface="Symbol" panose="05050102010706020507" pitchFamily="18" charset="2"/>
              </a:rPr>
              <a:t>） </a:t>
            </a:r>
            <a:endParaRPr lang="zh-CN" altLang="en-US" dirty="0">
              <a:ea typeface="华文仿宋" panose="0201060004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78178"/>
                                        </p:tgtEl>
                                        <p:attrNameLst>
                                          <p:attrName>style.visibility</p:attrName>
                                        </p:attrNameLst>
                                      </p:cBhvr>
                                      <p:to>
                                        <p:strVal val="visible"/>
                                      </p:to>
                                    </p:set>
                                    <p:animEffect transition="in" filter="blinds(vertical)">
                                      <p:cBhvr>
                                        <p:cTn id="7" dur="500"/>
                                        <p:tgtEl>
                                          <p:spTgt spid="178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8179"/>
                                        </p:tgtEl>
                                        <p:attrNameLst>
                                          <p:attrName>style.visibility</p:attrName>
                                        </p:attrNameLst>
                                      </p:cBhvr>
                                      <p:to>
                                        <p:strVal val="visible"/>
                                      </p:to>
                                    </p:set>
                                    <p:animEffect transition="in" filter="wipe(left)">
                                      <p:cBhvr>
                                        <p:cTn id="12" dur="500"/>
                                        <p:tgtEl>
                                          <p:spTgt spid="1781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8180">
                                            <p:txEl>
                                              <p:pRg st="0" end="0"/>
                                            </p:txEl>
                                          </p:spTgt>
                                        </p:tgtEl>
                                        <p:attrNameLst>
                                          <p:attrName>style.visibility</p:attrName>
                                        </p:attrNameLst>
                                      </p:cBhvr>
                                      <p:to>
                                        <p:strVal val="visible"/>
                                      </p:to>
                                    </p:set>
                                    <p:animEffect transition="in" filter="wipe(left)">
                                      <p:cBhvr>
                                        <p:cTn id="17" dur="500"/>
                                        <p:tgtEl>
                                          <p:spTgt spid="17818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8180">
                                            <p:txEl>
                                              <p:pRg st="1" end="1"/>
                                            </p:txEl>
                                          </p:spTgt>
                                        </p:tgtEl>
                                        <p:attrNameLst>
                                          <p:attrName>style.visibility</p:attrName>
                                        </p:attrNameLst>
                                      </p:cBhvr>
                                      <p:to>
                                        <p:strVal val="visible"/>
                                      </p:to>
                                    </p:set>
                                    <p:animEffect transition="in" filter="wipe(left)">
                                      <p:cBhvr>
                                        <p:cTn id="22" dur="500"/>
                                        <p:tgtEl>
                                          <p:spTgt spid="17818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8180">
                                            <p:txEl>
                                              <p:pRg st="2" end="2"/>
                                            </p:txEl>
                                          </p:spTgt>
                                        </p:tgtEl>
                                        <p:attrNameLst>
                                          <p:attrName>style.visibility</p:attrName>
                                        </p:attrNameLst>
                                      </p:cBhvr>
                                      <p:to>
                                        <p:strVal val="visible"/>
                                      </p:to>
                                    </p:set>
                                    <p:animEffect transition="in" filter="wipe(left)">
                                      <p:cBhvr>
                                        <p:cTn id="27" dur="500"/>
                                        <p:tgtEl>
                                          <p:spTgt spid="17818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8180">
                                            <p:txEl>
                                              <p:pRg st="3" end="3"/>
                                            </p:txEl>
                                          </p:spTgt>
                                        </p:tgtEl>
                                        <p:attrNameLst>
                                          <p:attrName>style.visibility</p:attrName>
                                        </p:attrNameLst>
                                      </p:cBhvr>
                                      <p:to>
                                        <p:strVal val="visible"/>
                                      </p:to>
                                    </p:set>
                                    <p:animEffect transition="in" filter="wipe(left)">
                                      <p:cBhvr>
                                        <p:cTn id="32" dur="500"/>
                                        <p:tgtEl>
                                          <p:spTgt spid="1781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autoUpdateAnimBg="0"/>
      <p:bldP spid="178179" grpId="0" autoUpdateAnimBg="0"/>
      <p:bldP spid="178180" grpId="0" autoUpdateAnimBg="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544113" y="977680"/>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err="1">
                <a:latin typeface="华文仿宋" panose="02010600040101010101" pitchFamily="2" charset="-122"/>
                <a:ea typeface="华文仿宋" panose="02010600040101010101" pitchFamily="2" charset="-122"/>
              </a:rPr>
              <a:t>typedef</a:t>
            </a:r>
            <a:r>
              <a:rPr lang="en-US" altLang="zh-CN" sz="3200" dirty="0">
                <a:latin typeface="华文仿宋" panose="02010600040101010101" pitchFamily="2" charset="-122"/>
                <a:ea typeface="华文仿宋" panose="02010600040101010101" pitchFamily="2" charset="-122"/>
              </a:rPr>
              <a:t>  </a:t>
            </a:r>
            <a:r>
              <a:rPr lang="en-US" altLang="zh-CN" sz="3200" dirty="0" err="1">
                <a:latin typeface="华文仿宋" panose="02010600040101010101" pitchFamily="2" charset="-122"/>
                <a:ea typeface="华文仿宋" panose="02010600040101010101" pitchFamily="2" charset="-122"/>
              </a:rPr>
              <a:t>struct</a:t>
            </a:r>
            <a:r>
              <a:rPr lang="en-US" altLang="zh-CN" sz="3200" dirty="0">
                <a:latin typeface="华文仿宋" panose="02010600040101010101" pitchFamily="2" charset="-122"/>
                <a:ea typeface="华文仿宋" panose="02010600040101010101" pitchFamily="2" charset="-122"/>
              </a:rPr>
              <a:t> {</a:t>
            </a:r>
            <a:endParaRPr lang="en-US" altLang="zh-CN" sz="3200" b="0" dirty="0">
              <a:latin typeface="华文仿宋" panose="02010600040101010101" pitchFamily="2" charset="-122"/>
              <a:ea typeface="华文仿宋" panose="02010600040101010101" pitchFamily="2" charset="-122"/>
            </a:endParaRPr>
          </a:p>
          <a:p>
            <a:pPr algn="l" eaLnBrk="1" hangingPunct="1"/>
            <a:r>
              <a:rPr lang="en-US" altLang="zh-CN" sz="3200" b="0" dirty="0">
                <a:latin typeface="华文仿宋" panose="02010600040101010101" pitchFamily="2" charset="-122"/>
                <a:ea typeface="华文仿宋" panose="02010600040101010101" pitchFamily="2" charset="-122"/>
              </a:rPr>
              <a:t>   </a:t>
            </a:r>
            <a:r>
              <a:rPr lang="en-US" altLang="zh-CN" sz="2400" dirty="0">
                <a:solidFill>
                  <a:srgbClr val="006600"/>
                </a:solidFill>
                <a:latin typeface="华文仿宋" panose="02010600040101010101" pitchFamily="2" charset="-122"/>
                <a:ea typeface="华文仿宋" panose="02010600040101010101" pitchFamily="2" charset="-122"/>
              </a:rPr>
              <a:t>    </a:t>
            </a:r>
            <a:r>
              <a:rPr lang="en-US" altLang="zh-CN" sz="2400" b="0" dirty="0" err="1">
                <a:ea typeface="华文仿宋" panose="02010600040101010101" pitchFamily="2" charset="-122"/>
              </a:rPr>
              <a:t>ElemType</a:t>
            </a:r>
            <a:r>
              <a:rPr lang="en-US" altLang="zh-CN" sz="2400" b="0" dirty="0">
                <a:ea typeface="华文仿宋" panose="02010600040101010101" pitchFamily="2" charset="-122"/>
              </a:rPr>
              <a:t> *</a:t>
            </a:r>
            <a:r>
              <a:rPr lang="en-US" altLang="zh-CN" sz="2400" b="0" dirty="0" err="1">
                <a:ea typeface="华文仿宋" panose="02010600040101010101" pitchFamily="2" charset="-122"/>
              </a:rPr>
              <a:t>elem</a:t>
            </a:r>
            <a:r>
              <a:rPr lang="en-US" altLang="zh-CN" sz="2400" b="0" dirty="0">
                <a:ea typeface="华文仿宋" panose="02010600040101010101" pitchFamily="2" charset="-122"/>
              </a:rPr>
              <a:t>;</a:t>
            </a:r>
            <a:r>
              <a:rPr lang="en-US" altLang="zh-CN" sz="2400" dirty="0">
                <a:solidFill>
                  <a:srgbClr val="006600"/>
                </a:solidFill>
                <a:latin typeface="华文仿宋" panose="02010600040101010101" pitchFamily="2" charset="-122"/>
                <a:ea typeface="华文仿宋" panose="02010600040101010101" pitchFamily="2" charset="-122"/>
              </a:rPr>
              <a:t>      // </a:t>
            </a:r>
            <a:r>
              <a:rPr lang="zh-CN" altLang="en-US" sz="2400" dirty="0">
                <a:solidFill>
                  <a:srgbClr val="006600"/>
                </a:solidFill>
                <a:latin typeface="华文仿宋" panose="02010600040101010101" pitchFamily="2" charset="-122"/>
                <a:ea typeface="华文仿宋" panose="02010600040101010101" pitchFamily="2" charset="-122"/>
              </a:rPr>
              <a:t>数据元素存储空间基址，</a:t>
            </a:r>
            <a:endParaRPr lang="en-US" altLang="zh-CN" sz="2400" dirty="0">
              <a:solidFill>
                <a:srgbClr val="006600"/>
              </a:solidFill>
              <a:latin typeface="华文仿宋" panose="02010600040101010101" pitchFamily="2" charset="-122"/>
              <a:ea typeface="华文仿宋" panose="02010600040101010101" pitchFamily="2" charset="-122"/>
            </a:endParaRPr>
          </a:p>
          <a:p>
            <a:pPr algn="l" eaLnBrk="1" hangingPunct="1"/>
            <a:r>
              <a:rPr lang="en-US" altLang="zh-CN" sz="2400" dirty="0">
                <a:solidFill>
                  <a:srgbClr val="006600"/>
                </a:solidFill>
                <a:latin typeface="华文仿宋" panose="02010600040101010101" pitchFamily="2" charset="-122"/>
                <a:ea typeface="华文仿宋" panose="02010600040101010101" pitchFamily="2" charset="-122"/>
              </a:rPr>
              <a:t>                                    //</a:t>
            </a:r>
            <a:r>
              <a:rPr lang="zh-CN" altLang="en-US" sz="2400" dirty="0">
                <a:solidFill>
                  <a:srgbClr val="006600"/>
                </a:solidFill>
                <a:latin typeface="华文仿宋" panose="02010600040101010101" pitchFamily="2" charset="-122"/>
                <a:ea typeface="华文仿宋" panose="02010600040101010101" pitchFamily="2" charset="-122"/>
              </a:rPr>
              <a:t>建表时按实际长度分配，</a:t>
            </a:r>
            <a:r>
              <a:rPr lang="en-US" altLang="zh-CN" sz="2400" dirty="0">
                <a:solidFill>
                  <a:srgbClr val="006600"/>
                </a:solidFill>
                <a:latin typeface="华文仿宋" panose="02010600040101010101" pitchFamily="2" charset="-122"/>
                <a:ea typeface="华文仿宋" panose="02010600040101010101" pitchFamily="2" charset="-122"/>
              </a:rPr>
              <a:t>0</a:t>
            </a:r>
            <a:r>
              <a:rPr lang="zh-CN" altLang="en-US" sz="2400" dirty="0">
                <a:solidFill>
                  <a:srgbClr val="006600"/>
                </a:solidFill>
                <a:latin typeface="华文仿宋" panose="02010600040101010101" pitchFamily="2" charset="-122"/>
                <a:ea typeface="华文仿宋" panose="02010600040101010101" pitchFamily="2" charset="-122"/>
              </a:rPr>
              <a:t>号单元留空</a:t>
            </a:r>
            <a:endParaRPr lang="zh-CN" altLang="en-US" sz="2400" dirty="0">
              <a:solidFill>
                <a:srgbClr val="006600"/>
              </a:solidFill>
              <a:latin typeface="华文仿宋" panose="02010600040101010101" pitchFamily="2" charset="-122"/>
              <a:ea typeface="华文仿宋" panose="02010600040101010101" pitchFamily="2" charset="-122"/>
            </a:endParaRPr>
          </a:p>
          <a:p>
            <a:pPr algn="l" eaLnBrk="1" hangingPunct="1"/>
            <a:r>
              <a:rPr lang="zh-CN" altLang="en-US" sz="3200" b="0" dirty="0">
                <a:latin typeface="华文仿宋" panose="02010600040101010101" pitchFamily="2" charset="-122"/>
                <a:ea typeface="华文仿宋" panose="02010600040101010101" pitchFamily="2" charset="-122"/>
              </a:rPr>
              <a:t>      </a:t>
            </a:r>
            <a:r>
              <a:rPr lang="en-US" altLang="zh-CN" b="0" dirty="0" err="1">
                <a:latin typeface="华文仿宋" panose="02010600040101010101" pitchFamily="2" charset="-122"/>
                <a:ea typeface="华文仿宋" panose="02010600040101010101" pitchFamily="2" charset="-122"/>
              </a:rPr>
              <a:t>int</a:t>
            </a:r>
            <a:r>
              <a:rPr lang="en-US" altLang="zh-CN" b="0" dirty="0">
                <a:latin typeface="华文仿宋" panose="02010600040101010101" pitchFamily="2" charset="-122"/>
                <a:ea typeface="华文仿宋" panose="02010600040101010101" pitchFamily="2" charset="-122"/>
              </a:rPr>
              <a:t>  length;        </a:t>
            </a:r>
            <a:r>
              <a:rPr lang="en-US" altLang="zh-CN" sz="2400" dirty="0">
                <a:solidFill>
                  <a:srgbClr val="006600"/>
                </a:solidFill>
                <a:latin typeface="华文仿宋" panose="02010600040101010101" pitchFamily="2" charset="-122"/>
                <a:ea typeface="华文仿宋" panose="02010600040101010101" pitchFamily="2" charset="-122"/>
              </a:rPr>
              <a:t>// </a:t>
            </a:r>
            <a:r>
              <a:rPr lang="zh-CN" altLang="en-US" sz="2400" dirty="0">
                <a:solidFill>
                  <a:srgbClr val="006600"/>
                </a:solidFill>
                <a:latin typeface="华文仿宋" panose="02010600040101010101" pitchFamily="2" charset="-122"/>
                <a:ea typeface="华文仿宋" panose="02010600040101010101" pitchFamily="2" charset="-122"/>
              </a:rPr>
              <a:t>表的长度</a:t>
            </a:r>
            <a:endParaRPr lang="zh-CN" altLang="en-US" sz="2400" dirty="0">
              <a:solidFill>
                <a:srgbClr val="006600"/>
              </a:solidFill>
              <a:latin typeface="华文仿宋" panose="02010600040101010101" pitchFamily="2" charset="-122"/>
              <a:ea typeface="华文仿宋" panose="02010600040101010101" pitchFamily="2" charset="-122"/>
            </a:endParaRPr>
          </a:p>
          <a:p>
            <a:pPr algn="l" eaLnBrk="1" hangingPunct="1"/>
            <a:r>
              <a:rPr lang="en-US" altLang="zh-CN" sz="3200" dirty="0">
                <a:latin typeface="华文仿宋" panose="02010600040101010101" pitchFamily="2" charset="-122"/>
                <a:ea typeface="华文仿宋" panose="02010600040101010101" pitchFamily="2" charset="-122"/>
              </a:rPr>
              <a:t>}</a:t>
            </a:r>
            <a:r>
              <a:rPr lang="en-US" altLang="zh-CN" sz="3200" b="0" dirty="0">
                <a:latin typeface="华文仿宋" panose="02010600040101010101" pitchFamily="2" charset="-122"/>
                <a:ea typeface="华文仿宋" panose="02010600040101010101" pitchFamily="2" charset="-122"/>
              </a:rPr>
              <a:t> </a:t>
            </a:r>
            <a:r>
              <a:rPr lang="en-US" altLang="zh-CN" sz="3200" b="0" dirty="0" err="1">
                <a:latin typeface="华文仿宋" panose="02010600040101010101" pitchFamily="2" charset="-122"/>
                <a:ea typeface="华文仿宋" panose="02010600040101010101" pitchFamily="2" charset="-122"/>
              </a:rPr>
              <a:t>SSTable</a:t>
            </a:r>
            <a:r>
              <a:rPr lang="en-US" altLang="zh-CN" sz="3200" b="0" dirty="0">
                <a:latin typeface="华文仿宋" panose="02010600040101010101" pitchFamily="2" charset="-122"/>
                <a:ea typeface="华文仿宋" panose="02010600040101010101" pitchFamily="2" charset="-122"/>
              </a:rPr>
              <a:t>;</a:t>
            </a:r>
            <a:endParaRPr lang="en-US" altLang="zh-CN" sz="3200" b="0" dirty="0">
              <a:latin typeface="华文仿宋" panose="02010600040101010101" pitchFamily="2" charset="-122"/>
              <a:ea typeface="华文仿宋" panose="02010600040101010101" pitchFamily="2" charset="-122"/>
            </a:endParaRPr>
          </a:p>
        </p:txBody>
      </p:sp>
      <p:sp>
        <p:nvSpPr>
          <p:cNvPr id="36867" name="Text Box 3"/>
          <p:cNvSpPr txBox="1">
            <a:spLocks noChangeArrowheads="1"/>
          </p:cNvSpPr>
          <p:nvPr/>
        </p:nvSpPr>
        <p:spPr bwMode="auto">
          <a:xfrm>
            <a:off x="396548" y="222295"/>
            <a:ext cx="55194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latin typeface="华文仿宋" panose="02010600040101010101" pitchFamily="2" charset="-122"/>
                <a:ea typeface="华文仿宋" panose="02010600040101010101" pitchFamily="2" charset="-122"/>
              </a:rPr>
              <a:t>静态查找表</a:t>
            </a:r>
            <a:r>
              <a:rPr lang="zh-CN" altLang="en-US" sz="3200" b="0" dirty="0">
                <a:latin typeface="华文仿宋" panose="02010600040101010101" pitchFamily="2" charset="-122"/>
                <a:ea typeface="华文仿宋" panose="02010600040101010101" pitchFamily="2" charset="-122"/>
              </a:rPr>
              <a:t>的</a:t>
            </a:r>
            <a:r>
              <a:rPr lang="zh-CN" altLang="en-US" sz="3200" dirty="0">
                <a:solidFill>
                  <a:srgbClr val="990033"/>
                </a:solidFill>
                <a:latin typeface="华文仿宋" panose="02010600040101010101" pitchFamily="2" charset="-122"/>
                <a:ea typeface="华文仿宋" panose="02010600040101010101" pitchFamily="2" charset="-122"/>
              </a:rPr>
              <a:t>顺序存储结构</a:t>
            </a:r>
            <a:r>
              <a:rPr lang="zh-CN" altLang="en-US" sz="3200" b="0" dirty="0">
                <a:latin typeface="华文仿宋" panose="02010600040101010101" pitchFamily="2" charset="-122"/>
                <a:ea typeface="华文仿宋" panose="02010600040101010101" pitchFamily="2" charset="-122"/>
              </a:rPr>
              <a:t>为</a:t>
            </a:r>
            <a:endParaRPr lang="zh-CN" altLang="en-US" sz="1600" b="0" dirty="0">
              <a:latin typeface="华文仿宋" panose="02010600040101010101" pitchFamily="2" charset="-122"/>
              <a:ea typeface="华文仿宋" panose="02010600040101010101" pitchFamily="2" charset="-122"/>
            </a:endParaRPr>
          </a:p>
        </p:txBody>
      </p:sp>
      <p:sp>
        <p:nvSpPr>
          <p:cNvPr id="15366" name="Text Box 6"/>
          <p:cNvSpPr txBox="1">
            <a:spLocks noChangeArrowheads="1"/>
          </p:cNvSpPr>
          <p:nvPr/>
        </p:nvSpPr>
        <p:spPr bwMode="auto">
          <a:xfrm>
            <a:off x="544113" y="3518169"/>
            <a:ext cx="3853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dirty="0">
                <a:solidFill>
                  <a:srgbClr val="A50021"/>
                </a:solidFill>
                <a:latin typeface="华文仿宋" panose="02010600040101010101" pitchFamily="2" charset="-122"/>
                <a:ea typeface="华文仿宋" panose="02010600040101010101" pitchFamily="2" charset="-122"/>
              </a:rPr>
              <a:t>数据元素类型的定义为</a:t>
            </a:r>
            <a:r>
              <a:rPr lang="en-US" altLang="zh-CN" dirty="0">
                <a:solidFill>
                  <a:srgbClr val="A50021"/>
                </a:solidFill>
                <a:latin typeface="华文仿宋" panose="02010600040101010101" pitchFamily="2" charset="-122"/>
                <a:ea typeface="华文仿宋" panose="02010600040101010101" pitchFamily="2" charset="-122"/>
              </a:rPr>
              <a:t>:</a:t>
            </a:r>
            <a:endParaRPr lang="en-US" altLang="zh-CN" dirty="0">
              <a:solidFill>
                <a:srgbClr val="A50021"/>
              </a:solidFill>
              <a:latin typeface="华文仿宋" panose="02010600040101010101" pitchFamily="2" charset="-122"/>
              <a:ea typeface="华文仿宋" panose="02010600040101010101" pitchFamily="2" charset="-122"/>
            </a:endParaRPr>
          </a:p>
        </p:txBody>
      </p:sp>
      <p:sp>
        <p:nvSpPr>
          <p:cNvPr id="15367" name="Text Box 7"/>
          <p:cNvSpPr txBox="1">
            <a:spLocks noChangeArrowheads="1"/>
          </p:cNvSpPr>
          <p:nvPr/>
        </p:nvSpPr>
        <p:spPr bwMode="auto">
          <a:xfrm>
            <a:off x="689296" y="4048819"/>
            <a:ext cx="5668539"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dirty="0" err="1">
                <a:latin typeface="华文仿宋" panose="02010600040101010101" pitchFamily="2" charset="-122"/>
                <a:ea typeface="华文仿宋" panose="02010600040101010101" pitchFamily="2" charset="-122"/>
              </a:rPr>
              <a:t>typedef</a:t>
            </a:r>
            <a:r>
              <a:rPr lang="en-US" altLang="zh-CN" dirty="0">
                <a:latin typeface="华文仿宋" panose="02010600040101010101" pitchFamily="2" charset="-122"/>
                <a:ea typeface="华文仿宋" panose="02010600040101010101" pitchFamily="2" charset="-122"/>
              </a:rPr>
              <a:t> </a:t>
            </a:r>
            <a:r>
              <a:rPr lang="en-US" altLang="zh-CN" dirty="0" err="1">
                <a:latin typeface="华文仿宋" panose="02010600040101010101" pitchFamily="2" charset="-122"/>
                <a:ea typeface="华文仿宋" panose="02010600040101010101" pitchFamily="2" charset="-122"/>
              </a:rPr>
              <a:t>struct</a:t>
            </a:r>
            <a:r>
              <a:rPr lang="en-US" altLang="zh-CN" dirty="0">
                <a:latin typeface="华文仿宋" panose="02010600040101010101" pitchFamily="2" charset="-122"/>
                <a:ea typeface="华文仿宋" panose="02010600040101010101" pitchFamily="2" charset="-122"/>
              </a:rPr>
              <a:t> {</a:t>
            </a:r>
            <a:endParaRPr lang="en-US" altLang="zh-CN" b="0" dirty="0">
              <a:latin typeface="华文仿宋" panose="02010600040101010101" pitchFamily="2" charset="-122"/>
              <a:ea typeface="华文仿宋" panose="02010600040101010101" pitchFamily="2" charset="-122"/>
            </a:endParaRPr>
          </a:p>
          <a:p>
            <a:pPr algn="l" eaLnBrk="1" hangingPunct="1"/>
            <a:r>
              <a:rPr lang="en-US" altLang="zh-CN" b="0" dirty="0">
                <a:latin typeface="华文仿宋" panose="02010600040101010101" pitchFamily="2" charset="-122"/>
                <a:ea typeface="华文仿宋" panose="02010600040101010101" pitchFamily="2" charset="-122"/>
              </a:rPr>
              <a:t>    </a:t>
            </a:r>
            <a:r>
              <a:rPr lang="en-US" altLang="zh-CN" b="0" dirty="0" err="1">
                <a:latin typeface="华文仿宋" panose="02010600040101010101" pitchFamily="2" charset="-122"/>
                <a:ea typeface="华文仿宋" panose="02010600040101010101" pitchFamily="2" charset="-122"/>
              </a:rPr>
              <a:t>keyType</a:t>
            </a:r>
            <a:r>
              <a:rPr lang="en-US" altLang="zh-CN" b="0" dirty="0">
                <a:latin typeface="华文仿宋" panose="02010600040101010101" pitchFamily="2" charset="-122"/>
                <a:ea typeface="华文仿宋" panose="02010600040101010101" pitchFamily="2" charset="-122"/>
              </a:rPr>
              <a:t>  key;</a:t>
            </a:r>
            <a:r>
              <a:rPr lang="en-US" altLang="zh-CN" sz="3600" b="0" dirty="0">
                <a:latin typeface="华文仿宋" panose="02010600040101010101" pitchFamily="2" charset="-122"/>
                <a:ea typeface="华文仿宋" panose="02010600040101010101" pitchFamily="2" charset="-122"/>
              </a:rPr>
              <a:t>              </a:t>
            </a:r>
            <a:r>
              <a:rPr lang="en-US" altLang="zh-CN" sz="2400" dirty="0">
                <a:solidFill>
                  <a:srgbClr val="006600"/>
                </a:solidFill>
                <a:latin typeface="华文仿宋" panose="02010600040101010101" pitchFamily="2" charset="-122"/>
                <a:ea typeface="华文仿宋" panose="02010600040101010101" pitchFamily="2" charset="-122"/>
              </a:rPr>
              <a:t>// </a:t>
            </a:r>
            <a:r>
              <a:rPr lang="zh-CN" altLang="en-US" sz="2400" dirty="0">
                <a:solidFill>
                  <a:srgbClr val="006600"/>
                </a:solidFill>
                <a:latin typeface="华文仿宋" panose="02010600040101010101" pitchFamily="2" charset="-122"/>
                <a:ea typeface="华文仿宋" panose="02010600040101010101" pitchFamily="2" charset="-122"/>
              </a:rPr>
              <a:t>关键字域</a:t>
            </a:r>
            <a:endParaRPr lang="en-US" altLang="en-US" sz="2400" dirty="0">
              <a:solidFill>
                <a:srgbClr val="006600"/>
              </a:solidFill>
              <a:latin typeface="华文仿宋" panose="02010600040101010101" pitchFamily="2" charset="-122"/>
              <a:ea typeface="华文仿宋" panose="02010600040101010101" pitchFamily="2" charset="-122"/>
            </a:endParaRPr>
          </a:p>
          <a:p>
            <a:pPr algn="l" eaLnBrk="1" hangingPunct="1"/>
            <a:r>
              <a:rPr lang="en-US" altLang="en-US" sz="3600" b="0" dirty="0">
                <a:latin typeface="华文仿宋" panose="02010600040101010101" pitchFamily="2" charset="-122"/>
                <a:ea typeface="华文仿宋" panose="02010600040101010101" pitchFamily="2" charset="-122"/>
              </a:rPr>
              <a:t>       </a:t>
            </a:r>
            <a:r>
              <a:rPr lang="en-US" altLang="en-US" dirty="0">
                <a:latin typeface="华文仿宋" panose="02010600040101010101" pitchFamily="2" charset="-122"/>
                <a:ea typeface="华文仿宋" panose="02010600040101010101" pitchFamily="2" charset="-122"/>
              </a:rPr>
              <a:t>… …</a:t>
            </a:r>
            <a:r>
              <a:rPr lang="en-US" altLang="en-US" sz="3600" dirty="0">
                <a:latin typeface="华文仿宋" panose="02010600040101010101" pitchFamily="2" charset="-122"/>
                <a:ea typeface="华文仿宋" panose="02010600040101010101" pitchFamily="2" charset="-122"/>
              </a:rPr>
              <a:t> </a:t>
            </a:r>
            <a:r>
              <a:rPr lang="en-US" altLang="en-US" sz="3600" b="0" dirty="0">
                <a:latin typeface="华文仿宋" panose="02010600040101010101" pitchFamily="2" charset="-122"/>
                <a:ea typeface="华文仿宋" panose="02010600040101010101" pitchFamily="2" charset="-122"/>
              </a:rPr>
              <a:t>                </a:t>
            </a:r>
            <a:r>
              <a:rPr lang="en-US" altLang="zh-CN" sz="2400" dirty="0">
                <a:solidFill>
                  <a:srgbClr val="006600"/>
                </a:solidFill>
                <a:latin typeface="华文仿宋" panose="02010600040101010101" pitchFamily="2" charset="-122"/>
                <a:ea typeface="华文仿宋" panose="02010600040101010101" pitchFamily="2" charset="-122"/>
              </a:rPr>
              <a:t>// </a:t>
            </a:r>
            <a:r>
              <a:rPr lang="zh-CN" altLang="en-US" sz="2400" dirty="0">
                <a:solidFill>
                  <a:srgbClr val="006600"/>
                </a:solidFill>
                <a:latin typeface="华文仿宋" panose="02010600040101010101" pitchFamily="2" charset="-122"/>
                <a:ea typeface="华文仿宋" panose="02010600040101010101" pitchFamily="2" charset="-122"/>
              </a:rPr>
              <a:t>其它属性域</a:t>
            </a:r>
            <a:endParaRPr lang="en-US" altLang="en-US" sz="2400" dirty="0">
              <a:solidFill>
                <a:srgbClr val="006600"/>
              </a:solidFill>
              <a:latin typeface="华文仿宋" panose="02010600040101010101" pitchFamily="2" charset="-122"/>
              <a:ea typeface="华文仿宋" panose="02010600040101010101" pitchFamily="2" charset="-122"/>
            </a:endParaRPr>
          </a:p>
          <a:p>
            <a:pPr algn="l" eaLnBrk="1" hangingPunct="1"/>
            <a:r>
              <a:rPr lang="en-US" altLang="en-US" dirty="0">
                <a:latin typeface="华文仿宋" panose="02010600040101010101" pitchFamily="2" charset="-122"/>
                <a:ea typeface="华文仿宋" panose="02010600040101010101" pitchFamily="2" charset="-122"/>
              </a:rPr>
              <a:t>}</a:t>
            </a:r>
            <a:r>
              <a:rPr lang="en-US" altLang="en-US" b="0" dirty="0">
                <a:latin typeface="华文仿宋" panose="02010600040101010101" pitchFamily="2" charset="-122"/>
                <a:ea typeface="华文仿宋" panose="02010600040101010101" pitchFamily="2" charset="-122"/>
              </a:rPr>
              <a:t> </a:t>
            </a:r>
            <a:r>
              <a:rPr lang="en-US" altLang="zh-CN" b="0" dirty="0" err="1">
                <a:latin typeface="华文仿宋" panose="02010600040101010101" pitchFamily="2" charset="-122"/>
                <a:ea typeface="华文仿宋" panose="02010600040101010101" pitchFamily="2" charset="-122"/>
              </a:rPr>
              <a:t>ElemType</a:t>
            </a:r>
            <a:r>
              <a:rPr lang="en-US" altLang="zh-CN" sz="3600" b="0" dirty="0">
                <a:latin typeface="华文仿宋" panose="02010600040101010101" pitchFamily="2" charset="-122"/>
                <a:ea typeface="华文仿宋" panose="02010600040101010101" pitchFamily="2" charset="-122"/>
              </a:rPr>
              <a:t> ;</a:t>
            </a:r>
            <a:endParaRPr lang="en-US" altLang="zh-CN" sz="3600" b="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 calcmode="lin" valueType="num">
                                      <p:cBhvr additive="base">
                                        <p:cTn id="7" dur="500" fill="hold"/>
                                        <p:tgtEl>
                                          <p:spTgt spid="15366"/>
                                        </p:tgtEl>
                                        <p:attrNameLst>
                                          <p:attrName>ppt_x</p:attrName>
                                        </p:attrNameLst>
                                      </p:cBhvr>
                                      <p:tavLst>
                                        <p:tav tm="0">
                                          <p:val>
                                            <p:strVal val="0-#ppt_w/2"/>
                                          </p:val>
                                        </p:tav>
                                        <p:tav tm="100000">
                                          <p:val>
                                            <p:strVal val="#ppt_x"/>
                                          </p:val>
                                        </p:tav>
                                      </p:tavLst>
                                    </p:anim>
                                    <p:anim calcmode="lin" valueType="num">
                                      <p:cBhvr additive="base">
                                        <p:cTn id="8" dur="500" fill="hold"/>
                                        <p:tgtEl>
                                          <p:spTgt spid="1536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strips(downRight)">
                                      <p:cBhvr>
                                        <p:cTn id="12"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utoUpdateAnimBg="0"/>
      <p:bldP spid="15367"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48296" y="294068"/>
            <a:ext cx="9095704" cy="573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73380" indent="-373380" eaLnBrk="0" hangingPunct="0">
              <a:defRPr kumimoji="1" sz="2800" b="1">
                <a:solidFill>
                  <a:schemeClr val="tx1"/>
                </a:solidFill>
                <a:latin typeface="Times New Roman" panose="02020603050405020304" charset="0"/>
                <a:ea typeface="宋体" panose="02010600030101010101" pitchFamily="2" charset="-122"/>
              </a:defRPr>
            </a:lvl1pPr>
            <a:lvl2pPr marL="199263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10000"/>
              </a:lnSpc>
              <a:spcBef>
                <a:spcPct val="50000"/>
              </a:spcBef>
            </a:pPr>
            <a:r>
              <a:rPr lang="en-US" altLang="zh-CN" dirty="0">
                <a:ea typeface="华文仿宋" panose="02010600040101010101" pitchFamily="2" charset="-122"/>
              </a:rPr>
              <a:t>        </a:t>
            </a:r>
            <a:r>
              <a:rPr lang="en-US" altLang="zh-CN" dirty="0">
                <a:ea typeface="华文仿宋" panose="02010600040101010101" pitchFamily="2" charset="-122"/>
                <a:sym typeface="Symbol" panose="05050102010706020507" pitchFamily="18" charset="2"/>
              </a:rPr>
              <a:t>④ </a:t>
            </a:r>
            <a:r>
              <a:rPr lang="zh-CN" altLang="en-US" dirty="0">
                <a:ea typeface="华文仿宋" panose="02010600040101010101" pitchFamily="2" charset="-122"/>
                <a:sym typeface="Symbol" panose="05050102010706020507" pitchFamily="18" charset="2"/>
              </a:rPr>
              <a:t>所有的</a:t>
            </a:r>
            <a:r>
              <a:rPr lang="zh-CN" altLang="en-US" dirty="0">
                <a:solidFill>
                  <a:srgbClr val="990000"/>
                </a:solidFill>
                <a:ea typeface="华文仿宋" panose="02010600040101010101" pitchFamily="2" charset="-122"/>
                <a:sym typeface="Symbol" panose="05050102010706020507" pitchFamily="18" charset="2"/>
              </a:rPr>
              <a:t>非终端结点</a:t>
            </a:r>
            <a:r>
              <a:rPr lang="zh-CN" altLang="en-US" dirty="0">
                <a:ea typeface="华文仿宋" panose="02010600040101010101" pitchFamily="2" charset="-122"/>
                <a:sym typeface="Symbol" panose="05050102010706020507" pitchFamily="18" charset="2"/>
              </a:rPr>
              <a:t>中包含下列信息数据</a:t>
            </a:r>
            <a:endParaRPr lang="zh-CN" altLang="en-US" dirty="0">
              <a:ea typeface="华文仿宋" panose="02010600040101010101" pitchFamily="2" charset="-122"/>
              <a:sym typeface="Symbol" panose="05050102010706020507" pitchFamily="18" charset="2"/>
            </a:endParaRPr>
          </a:p>
          <a:p>
            <a:pPr lvl="1" algn="just" eaLnBrk="1" hangingPunct="1">
              <a:lnSpc>
                <a:spcPct val="110000"/>
              </a:lnSpc>
              <a:spcBef>
                <a:spcPct val="30000"/>
              </a:spcBef>
            </a:pPr>
            <a:r>
              <a:rPr lang="zh-CN" altLang="en-US" dirty="0">
                <a:ea typeface="华文仿宋" panose="02010600040101010101" pitchFamily="2" charset="-122"/>
                <a:sym typeface="Symbol" panose="05050102010706020507" pitchFamily="18" charset="2"/>
              </a:rPr>
              <a:t> </a:t>
            </a:r>
            <a:r>
              <a:rPr lang="en-US" altLang="zh-CN" dirty="0">
                <a:ea typeface="华文仿宋" panose="02010600040101010101" pitchFamily="2" charset="-122"/>
                <a:sym typeface="Symbol" panose="05050102010706020507" pitchFamily="18" charset="2"/>
              </a:rPr>
              <a:t>(n, A</a:t>
            </a:r>
            <a:r>
              <a:rPr lang="en-US" altLang="zh-CN" baseline="-25000" dirty="0">
                <a:ea typeface="华文仿宋" panose="02010600040101010101" pitchFamily="2" charset="-122"/>
                <a:sym typeface="Symbol" panose="05050102010706020507" pitchFamily="18" charset="2"/>
              </a:rPr>
              <a:t>0</a:t>
            </a:r>
            <a:r>
              <a:rPr lang="en-US" altLang="zh-CN" dirty="0">
                <a:ea typeface="华文仿宋" panose="02010600040101010101" pitchFamily="2" charset="-122"/>
                <a:sym typeface="Symbol" panose="05050102010706020507" pitchFamily="18" charset="2"/>
              </a:rPr>
              <a:t>, K</a:t>
            </a:r>
            <a:r>
              <a:rPr lang="en-US" altLang="zh-CN" baseline="-25000" dirty="0">
                <a:ea typeface="华文仿宋" panose="02010600040101010101" pitchFamily="2" charset="-122"/>
                <a:sym typeface="Symbol" panose="05050102010706020507" pitchFamily="18" charset="2"/>
              </a:rPr>
              <a:t>1</a:t>
            </a:r>
            <a:r>
              <a:rPr lang="en-US" altLang="zh-CN" dirty="0">
                <a:ea typeface="华文仿宋" panose="02010600040101010101" pitchFamily="2" charset="-122"/>
                <a:sym typeface="Symbol" panose="05050102010706020507" pitchFamily="18" charset="2"/>
              </a:rPr>
              <a:t>, A</a:t>
            </a:r>
            <a:r>
              <a:rPr lang="en-US" altLang="zh-CN" baseline="-25000" dirty="0">
                <a:ea typeface="华文仿宋" panose="02010600040101010101" pitchFamily="2" charset="-122"/>
                <a:sym typeface="Symbol" panose="05050102010706020507" pitchFamily="18" charset="2"/>
              </a:rPr>
              <a:t>1</a:t>
            </a:r>
            <a:r>
              <a:rPr lang="en-US" altLang="zh-CN" dirty="0">
                <a:ea typeface="华文仿宋" panose="02010600040101010101" pitchFamily="2" charset="-122"/>
                <a:sym typeface="Symbol" panose="05050102010706020507" pitchFamily="18" charset="2"/>
              </a:rPr>
              <a:t>, K</a:t>
            </a:r>
            <a:r>
              <a:rPr lang="en-US" altLang="zh-CN" baseline="-25000" dirty="0">
                <a:ea typeface="华文仿宋" panose="02010600040101010101" pitchFamily="2" charset="-122"/>
                <a:sym typeface="Symbol" panose="05050102010706020507" pitchFamily="18" charset="2"/>
              </a:rPr>
              <a:t>2</a:t>
            </a:r>
            <a:r>
              <a:rPr lang="en-US" altLang="zh-CN" dirty="0">
                <a:ea typeface="华文仿宋" panose="02010600040101010101" pitchFamily="2" charset="-122"/>
                <a:sym typeface="Symbol" panose="05050102010706020507" pitchFamily="18" charset="2"/>
              </a:rPr>
              <a:t>, A</a:t>
            </a:r>
            <a:r>
              <a:rPr lang="en-US" altLang="zh-CN" baseline="-25000" dirty="0">
                <a:ea typeface="华文仿宋" panose="02010600040101010101" pitchFamily="2" charset="-122"/>
                <a:sym typeface="Symbol" panose="05050102010706020507" pitchFamily="18" charset="2"/>
              </a:rPr>
              <a:t>2</a:t>
            </a:r>
            <a:r>
              <a:rPr lang="en-US" altLang="zh-CN" dirty="0">
                <a:ea typeface="华文仿宋" panose="02010600040101010101" pitchFamily="2" charset="-122"/>
                <a:sym typeface="Symbol" panose="05050102010706020507" pitchFamily="18" charset="2"/>
              </a:rPr>
              <a:t>, …, </a:t>
            </a:r>
            <a:r>
              <a:rPr lang="en-US" altLang="zh-CN" dirty="0" err="1">
                <a:ea typeface="华文仿宋" panose="02010600040101010101" pitchFamily="2" charset="-122"/>
                <a:sym typeface="Symbol" panose="05050102010706020507" pitchFamily="18" charset="2"/>
              </a:rPr>
              <a:t>K</a:t>
            </a:r>
            <a:r>
              <a:rPr lang="en-US" altLang="zh-CN" baseline="-25000" dirty="0" err="1">
                <a:ea typeface="华文仿宋" panose="02010600040101010101" pitchFamily="2" charset="-122"/>
                <a:sym typeface="Symbol" panose="05050102010706020507" pitchFamily="18" charset="2"/>
              </a:rPr>
              <a:t>n</a:t>
            </a:r>
            <a:r>
              <a:rPr lang="en-US" altLang="zh-CN" dirty="0">
                <a:ea typeface="华文仿宋" panose="02010600040101010101" pitchFamily="2" charset="-122"/>
                <a:sym typeface="Symbol" panose="05050102010706020507" pitchFamily="18" charset="2"/>
              </a:rPr>
              <a:t>, A</a:t>
            </a:r>
            <a:r>
              <a:rPr lang="en-US" altLang="zh-CN" baseline="-25000" dirty="0">
                <a:ea typeface="华文仿宋" panose="02010600040101010101" pitchFamily="2" charset="-122"/>
                <a:sym typeface="Symbol" panose="05050102010706020507" pitchFamily="18" charset="2"/>
              </a:rPr>
              <a:t>n</a:t>
            </a:r>
            <a:r>
              <a:rPr lang="en-US" altLang="zh-CN" dirty="0">
                <a:ea typeface="华文仿宋" panose="02010600040101010101" pitchFamily="2" charset="-122"/>
                <a:sym typeface="Symbol" panose="05050102010706020507" pitchFamily="18" charset="2"/>
              </a:rPr>
              <a:t>)</a:t>
            </a:r>
            <a:endParaRPr lang="en-US" altLang="zh-CN" dirty="0">
              <a:ea typeface="华文仿宋" panose="02010600040101010101" pitchFamily="2" charset="-122"/>
              <a:sym typeface="Symbol" panose="05050102010706020507" pitchFamily="18" charset="2"/>
            </a:endParaRPr>
          </a:p>
          <a:p>
            <a:pPr algn="just" eaLnBrk="1" hangingPunct="1">
              <a:lnSpc>
                <a:spcPct val="110000"/>
              </a:lnSpc>
              <a:spcBef>
                <a:spcPct val="30000"/>
              </a:spcBef>
            </a:pPr>
            <a:r>
              <a:rPr lang="zh-CN" altLang="en-US" dirty="0">
                <a:ea typeface="华文仿宋" panose="02010600040101010101" pitchFamily="2" charset="-122"/>
                <a:sym typeface="Symbol" panose="05050102010706020507" pitchFamily="18" charset="2"/>
              </a:rPr>
              <a:t>其中：</a:t>
            </a:r>
            <a:r>
              <a:rPr lang="en-US" altLang="zh-CN" dirty="0">
                <a:solidFill>
                  <a:srgbClr val="990000"/>
                </a:solidFill>
                <a:ea typeface="华文仿宋" panose="02010600040101010101" pitchFamily="2" charset="-122"/>
                <a:sym typeface="Symbol" panose="05050102010706020507" pitchFamily="18" charset="2"/>
              </a:rPr>
              <a:t>K</a:t>
            </a:r>
            <a:r>
              <a:rPr lang="en-US" altLang="zh-CN" baseline="-25000" dirty="0">
                <a:solidFill>
                  <a:srgbClr val="990000"/>
                </a:solidFill>
                <a:ea typeface="华文仿宋" panose="02010600040101010101" pitchFamily="2" charset="-122"/>
                <a:sym typeface="Symbol" panose="05050102010706020507" pitchFamily="18" charset="2"/>
              </a:rPr>
              <a:t>i</a:t>
            </a:r>
            <a:r>
              <a:rPr lang="en-US" altLang="zh-CN" dirty="0">
                <a:ea typeface="华文仿宋" panose="02010600040101010101" pitchFamily="2" charset="-122"/>
                <a:sym typeface="Symbol" panose="05050102010706020507" pitchFamily="18" charset="2"/>
              </a:rPr>
              <a:t>(</a:t>
            </a:r>
            <a:r>
              <a:rPr lang="en-US" altLang="zh-CN" dirty="0" err="1">
                <a:ea typeface="华文仿宋" panose="02010600040101010101" pitchFamily="2" charset="-122"/>
                <a:sym typeface="Symbol" panose="05050102010706020507" pitchFamily="18" charset="2"/>
              </a:rPr>
              <a:t>i</a:t>
            </a:r>
            <a:r>
              <a:rPr lang="en-US" altLang="zh-CN" dirty="0">
                <a:ea typeface="华文仿宋" panose="02010600040101010101" pitchFamily="2" charset="-122"/>
                <a:sym typeface="Symbol" panose="05050102010706020507" pitchFamily="18" charset="2"/>
              </a:rPr>
              <a:t>=1,2,…,n)</a:t>
            </a:r>
            <a:r>
              <a:rPr lang="zh-CN" altLang="en-US" dirty="0">
                <a:solidFill>
                  <a:srgbClr val="990000"/>
                </a:solidFill>
                <a:ea typeface="华文仿宋" panose="02010600040101010101" pitchFamily="2" charset="-122"/>
                <a:sym typeface="Symbol" panose="05050102010706020507" pitchFamily="18" charset="2"/>
              </a:rPr>
              <a:t>为关键字</a:t>
            </a:r>
            <a:r>
              <a:rPr lang="zh-CN" altLang="en-US" dirty="0">
                <a:ea typeface="华文仿宋" panose="02010600040101010101" pitchFamily="2" charset="-122"/>
                <a:sym typeface="Symbol" panose="05050102010706020507" pitchFamily="18" charset="2"/>
              </a:rPr>
              <a:t>，且</a:t>
            </a:r>
            <a:r>
              <a:rPr lang="en-US" altLang="zh-CN" dirty="0">
                <a:solidFill>
                  <a:srgbClr val="990000"/>
                </a:solidFill>
                <a:ea typeface="华文仿宋" panose="02010600040101010101" pitchFamily="2" charset="-122"/>
                <a:sym typeface="Symbol" panose="05050102010706020507" pitchFamily="18" charset="2"/>
              </a:rPr>
              <a:t>K</a:t>
            </a:r>
            <a:r>
              <a:rPr lang="en-US" altLang="zh-CN" baseline="-25000" dirty="0">
                <a:solidFill>
                  <a:srgbClr val="990000"/>
                </a:solidFill>
                <a:ea typeface="华文仿宋" panose="02010600040101010101" pitchFamily="2" charset="-122"/>
                <a:sym typeface="Symbol" panose="05050102010706020507" pitchFamily="18" charset="2"/>
              </a:rPr>
              <a:t>i</a:t>
            </a:r>
            <a:r>
              <a:rPr lang="en-US" altLang="zh-CN" dirty="0">
                <a:solidFill>
                  <a:srgbClr val="990000"/>
                </a:solidFill>
                <a:ea typeface="华文仿宋" panose="02010600040101010101" pitchFamily="2" charset="-122"/>
                <a:sym typeface="Symbol" panose="05050102010706020507" pitchFamily="18" charset="2"/>
              </a:rPr>
              <a:t>&lt;K</a:t>
            </a:r>
            <a:r>
              <a:rPr lang="en-US" altLang="zh-CN" baseline="-25000" dirty="0">
                <a:solidFill>
                  <a:srgbClr val="990000"/>
                </a:solidFill>
                <a:ea typeface="华文仿宋" panose="02010600040101010101" pitchFamily="2" charset="-122"/>
                <a:sym typeface="Symbol" panose="05050102010706020507" pitchFamily="18" charset="2"/>
              </a:rPr>
              <a:t>i+1</a:t>
            </a:r>
            <a:r>
              <a:rPr lang="en-US" altLang="zh-CN" dirty="0">
                <a:ea typeface="华文仿宋" panose="02010600040101010101" pitchFamily="2" charset="-122"/>
                <a:sym typeface="Symbol" panose="05050102010706020507" pitchFamily="18" charset="2"/>
              </a:rPr>
              <a:t>(</a:t>
            </a:r>
            <a:r>
              <a:rPr lang="en-US" altLang="zh-CN" dirty="0" err="1">
                <a:ea typeface="华文仿宋" panose="02010600040101010101" pitchFamily="2" charset="-122"/>
                <a:sym typeface="Symbol" panose="05050102010706020507" pitchFamily="18" charset="2"/>
              </a:rPr>
              <a:t>i</a:t>
            </a:r>
            <a:r>
              <a:rPr lang="en-US" altLang="zh-CN" dirty="0">
                <a:ea typeface="华文仿宋" panose="02010600040101010101" pitchFamily="2" charset="-122"/>
                <a:sym typeface="Symbol" panose="05050102010706020507" pitchFamily="18" charset="2"/>
              </a:rPr>
              <a:t>=1,…,n- 1);</a:t>
            </a:r>
            <a:endParaRPr lang="en-US" altLang="zh-CN" dirty="0">
              <a:ea typeface="华文仿宋" panose="02010600040101010101" pitchFamily="2" charset="-122"/>
              <a:sym typeface="Symbol" panose="05050102010706020507" pitchFamily="18" charset="2"/>
            </a:endParaRPr>
          </a:p>
          <a:p>
            <a:pPr algn="just" eaLnBrk="1" hangingPunct="1">
              <a:lnSpc>
                <a:spcPct val="110000"/>
              </a:lnSpc>
              <a:spcBef>
                <a:spcPct val="50000"/>
              </a:spcBef>
            </a:pPr>
            <a:r>
              <a:rPr lang="en-US" altLang="zh-CN" dirty="0">
                <a:ea typeface="华文仿宋" panose="02010600040101010101" pitchFamily="2" charset="-122"/>
                <a:sym typeface="Symbol" panose="05050102010706020507" pitchFamily="18" charset="2"/>
              </a:rPr>
              <a:t>             </a:t>
            </a:r>
            <a:r>
              <a:rPr lang="en-US" altLang="zh-CN" dirty="0">
                <a:solidFill>
                  <a:srgbClr val="990000"/>
                </a:solidFill>
                <a:ea typeface="华文仿宋" panose="02010600040101010101" pitchFamily="2" charset="-122"/>
                <a:sym typeface="Symbol" panose="05050102010706020507" pitchFamily="18" charset="2"/>
              </a:rPr>
              <a:t>A</a:t>
            </a:r>
            <a:r>
              <a:rPr lang="en-US" altLang="zh-CN" baseline="-25000" dirty="0">
                <a:solidFill>
                  <a:srgbClr val="990000"/>
                </a:solidFill>
                <a:ea typeface="华文仿宋" panose="02010600040101010101" pitchFamily="2" charset="-122"/>
                <a:sym typeface="Symbol" panose="05050102010706020507" pitchFamily="18" charset="2"/>
              </a:rPr>
              <a:t>i</a:t>
            </a:r>
            <a:r>
              <a:rPr lang="en-US" altLang="zh-CN" dirty="0">
                <a:ea typeface="华文仿宋" panose="02010600040101010101" pitchFamily="2" charset="-122"/>
                <a:sym typeface="Symbol" panose="05050102010706020507" pitchFamily="18" charset="2"/>
              </a:rPr>
              <a:t>(</a:t>
            </a:r>
            <a:r>
              <a:rPr lang="en-US" altLang="zh-CN" dirty="0" err="1">
                <a:ea typeface="华文仿宋" panose="02010600040101010101" pitchFamily="2" charset="-122"/>
                <a:sym typeface="Symbol" panose="05050102010706020507" pitchFamily="18" charset="2"/>
              </a:rPr>
              <a:t>i</a:t>
            </a:r>
            <a:r>
              <a:rPr lang="en-US" altLang="zh-CN" dirty="0">
                <a:ea typeface="华文仿宋" panose="02010600040101010101" pitchFamily="2" charset="-122"/>
                <a:sym typeface="Symbol" panose="05050102010706020507" pitchFamily="18" charset="2"/>
              </a:rPr>
              <a:t>=0,…,n)</a:t>
            </a:r>
            <a:r>
              <a:rPr lang="zh-CN" altLang="en-US" dirty="0">
                <a:solidFill>
                  <a:srgbClr val="990000"/>
                </a:solidFill>
                <a:ea typeface="华文仿宋" panose="02010600040101010101" pitchFamily="2" charset="-122"/>
                <a:sym typeface="Symbol" panose="05050102010706020507" pitchFamily="18" charset="2"/>
              </a:rPr>
              <a:t>为指向子树根结点的指针</a:t>
            </a:r>
            <a:r>
              <a:rPr lang="zh-CN" altLang="en-US" dirty="0">
                <a:ea typeface="华文仿宋" panose="02010600040101010101" pitchFamily="2" charset="-122"/>
                <a:sym typeface="Symbol" panose="05050102010706020507" pitchFamily="18" charset="2"/>
              </a:rPr>
              <a:t>，且指针</a:t>
            </a:r>
            <a:r>
              <a:rPr lang="en-US" altLang="zh-CN" dirty="0">
                <a:solidFill>
                  <a:srgbClr val="990000"/>
                </a:solidFill>
                <a:ea typeface="华文仿宋" panose="02010600040101010101" pitchFamily="2" charset="-122"/>
                <a:sym typeface="Symbol" panose="05050102010706020507" pitchFamily="18" charset="2"/>
              </a:rPr>
              <a:t>A</a:t>
            </a:r>
            <a:r>
              <a:rPr lang="en-US" altLang="zh-CN" baseline="-25000" dirty="0">
                <a:solidFill>
                  <a:srgbClr val="990000"/>
                </a:solidFill>
                <a:ea typeface="华文仿宋" panose="02010600040101010101" pitchFamily="2" charset="-122"/>
                <a:sym typeface="Symbol" panose="05050102010706020507" pitchFamily="18" charset="2"/>
              </a:rPr>
              <a:t>i-1</a:t>
            </a:r>
            <a:r>
              <a:rPr lang="zh-CN" altLang="en-US" dirty="0">
                <a:ea typeface="华文仿宋" panose="02010600040101010101" pitchFamily="2" charset="-122"/>
                <a:sym typeface="Symbol" panose="05050102010706020507" pitchFamily="18" charset="2"/>
              </a:rPr>
              <a:t>所指子树中所有结点的</a:t>
            </a:r>
            <a:r>
              <a:rPr lang="zh-CN" altLang="en-US" dirty="0">
                <a:solidFill>
                  <a:srgbClr val="990000"/>
                </a:solidFill>
                <a:ea typeface="华文仿宋" panose="02010600040101010101" pitchFamily="2" charset="-122"/>
                <a:sym typeface="Symbol" panose="05050102010706020507" pitchFamily="18" charset="2"/>
              </a:rPr>
              <a:t>关键字均小于</a:t>
            </a:r>
            <a:r>
              <a:rPr lang="en-US" altLang="zh-CN" dirty="0">
                <a:solidFill>
                  <a:srgbClr val="990000"/>
                </a:solidFill>
                <a:ea typeface="华文仿宋" panose="02010600040101010101" pitchFamily="2" charset="-122"/>
                <a:sym typeface="Symbol" panose="05050102010706020507" pitchFamily="18" charset="2"/>
              </a:rPr>
              <a:t>K</a:t>
            </a:r>
            <a:r>
              <a:rPr lang="en-US" altLang="zh-CN" baseline="-25000" dirty="0">
                <a:solidFill>
                  <a:srgbClr val="990000"/>
                </a:solidFill>
                <a:ea typeface="华文仿宋" panose="02010600040101010101" pitchFamily="2" charset="-122"/>
                <a:sym typeface="Symbol" panose="05050102010706020507" pitchFamily="18" charset="2"/>
              </a:rPr>
              <a:t>i</a:t>
            </a:r>
            <a:r>
              <a:rPr lang="en-US" altLang="zh-CN" dirty="0">
                <a:ea typeface="华文仿宋" panose="02010600040101010101" pitchFamily="2" charset="-122"/>
                <a:sym typeface="Symbol" panose="05050102010706020507" pitchFamily="18" charset="2"/>
              </a:rPr>
              <a:t>(</a:t>
            </a:r>
            <a:r>
              <a:rPr lang="en-US" altLang="zh-CN" dirty="0" err="1">
                <a:ea typeface="华文仿宋" panose="02010600040101010101" pitchFamily="2" charset="-122"/>
                <a:sym typeface="Symbol" panose="05050102010706020507" pitchFamily="18" charset="2"/>
              </a:rPr>
              <a:t>i</a:t>
            </a:r>
            <a:r>
              <a:rPr lang="en-US" altLang="zh-CN" dirty="0">
                <a:ea typeface="华文仿宋" panose="02010600040101010101" pitchFamily="2" charset="-122"/>
                <a:sym typeface="Symbol" panose="05050102010706020507" pitchFamily="18" charset="2"/>
              </a:rPr>
              <a:t>=1,…,n), </a:t>
            </a:r>
            <a:r>
              <a:rPr lang="en-US" altLang="zh-CN" dirty="0">
                <a:solidFill>
                  <a:srgbClr val="990000"/>
                </a:solidFill>
                <a:ea typeface="华文仿宋" panose="02010600040101010101" pitchFamily="2" charset="-122"/>
                <a:sym typeface="Symbol" panose="05050102010706020507" pitchFamily="18" charset="2"/>
              </a:rPr>
              <a:t>A</a:t>
            </a:r>
            <a:r>
              <a:rPr lang="en-US" altLang="zh-CN" baseline="-25000" dirty="0">
                <a:solidFill>
                  <a:srgbClr val="990000"/>
                </a:solidFill>
                <a:ea typeface="华文仿宋" panose="02010600040101010101" pitchFamily="2" charset="-122"/>
                <a:sym typeface="Symbol" panose="05050102010706020507" pitchFamily="18" charset="2"/>
              </a:rPr>
              <a:t>n</a:t>
            </a:r>
            <a:r>
              <a:rPr lang="zh-CN" altLang="en-US" dirty="0">
                <a:ea typeface="华文仿宋" panose="02010600040101010101" pitchFamily="2" charset="-122"/>
                <a:sym typeface="Symbol" panose="05050102010706020507" pitchFamily="18" charset="2"/>
              </a:rPr>
              <a:t>所指子树中所有结点的</a:t>
            </a:r>
            <a:r>
              <a:rPr lang="zh-CN" altLang="en-US" dirty="0">
                <a:solidFill>
                  <a:srgbClr val="990000"/>
                </a:solidFill>
                <a:ea typeface="华文仿宋" panose="02010600040101010101" pitchFamily="2" charset="-122"/>
                <a:sym typeface="Symbol" panose="05050102010706020507" pitchFamily="18" charset="2"/>
              </a:rPr>
              <a:t>关键字均大于</a:t>
            </a:r>
            <a:r>
              <a:rPr lang="en-US" altLang="zh-CN" dirty="0" err="1">
                <a:solidFill>
                  <a:srgbClr val="990000"/>
                </a:solidFill>
                <a:ea typeface="华文仿宋" panose="02010600040101010101" pitchFamily="2" charset="-122"/>
                <a:sym typeface="Symbol" panose="05050102010706020507" pitchFamily="18" charset="2"/>
              </a:rPr>
              <a:t>K</a:t>
            </a:r>
            <a:r>
              <a:rPr lang="en-US" altLang="zh-CN" baseline="-25000" dirty="0" err="1">
                <a:solidFill>
                  <a:srgbClr val="990000"/>
                </a:solidFill>
                <a:ea typeface="华文仿宋" panose="02010600040101010101" pitchFamily="2" charset="-122"/>
                <a:sym typeface="Symbol" panose="05050102010706020507" pitchFamily="18" charset="2"/>
              </a:rPr>
              <a:t>n</a:t>
            </a:r>
            <a:r>
              <a:rPr lang="en-US" altLang="zh-CN" dirty="0">
                <a:ea typeface="华文仿宋" panose="02010600040101010101" pitchFamily="2" charset="-122"/>
                <a:sym typeface="Symbol" panose="05050102010706020507" pitchFamily="18" charset="2"/>
              </a:rPr>
              <a:t>, </a:t>
            </a:r>
            <a:endParaRPr lang="en-US" altLang="zh-CN" dirty="0">
              <a:ea typeface="华文仿宋" panose="02010600040101010101" pitchFamily="2" charset="-122"/>
              <a:sym typeface="Symbol" panose="05050102010706020507" pitchFamily="18" charset="2"/>
            </a:endParaRPr>
          </a:p>
          <a:p>
            <a:pPr algn="just" eaLnBrk="1" hangingPunct="1">
              <a:lnSpc>
                <a:spcPct val="110000"/>
              </a:lnSpc>
              <a:spcBef>
                <a:spcPct val="50000"/>
              </a:spcBef>
            </a:pPr>
            <a:r>
              <a:rPr lang="en-US" altLang="zh-CN" dirty="0">
                <a:ea typeface="华文仿宋" panose="02010600040101010101" pitchFamily="2" charset="-122"/>
                <a:sym typeface="Symbol" panose="05050102010706020507" pitchFamily="18" charset="2"/>
              </a:rPr>
              <a:t>     </a:t>
            </a:r>
            <a:r>
              <a:rPr lang="en-US" altLang="zh-CN" dirty="0">
                <a:solidFill>
                  <a:srgbClr val="990000"/>
                </a:solidFill>
                <a:ea typeface="华文仿宋" panose="02010600040101010101" pitchFamily="2" charset="-122"/>
                <a:sym typeface="Symbol" panose="05050102010706020507" pitchFamily="18" charset="2"/>
              </a:rPr>
              <a:t>n</a:t>
            </a:r>
            <a:r>
              <a:rPr lang="en-US" altLang="zh-CN" dirty="0">
                <a:ea typeface="华文仿宋" panose="02010600040101010101" pitchFamily="2" charset="-122"/>
                <a:sym typeface="Symbol" panose="05050102010706020507" pitchFamily="18" charset="2"/>
              </a:rPr>
              <a:t> (</a:t>
            </a:r>
            <a:r>
              <a:rPr lang="en-US" altLang="zh-CN" dirty="0">
                <a:highlight>
                  <a:srgbClr val="FFFF00"/>
                </a:highlight>
                <a:ea typeface="华文仿宋" panose="02010600040101010101" pitchFamily="2" charset="-122"/>
                <a:sym typeface="Symbol" panose="05050102010706020507" pitchFamily="18" charset="2"/>
              </a:rPr>
              <a:t> m/2-1≤n≤m-1</a:t>
            </a:r>
            <a:r>
              <a:rPr lang="en-US" altLang="zh-CN" dirty="0">
                <a:ea typeface="华文仿宋" panose="02010600040101010101" pitchFamily="2" charset="-122"/>
                <a:sym typeface="Symbol" panose="05050102010706020507" pitchFamily="18" charset="2"/>
              </a:rPr>
              <a:t>)</a:t>
            </a:r>
            <a:r>
              <a:rPr lang="zh-CN" altLang="en-US" dirty="0">
                <a:ea typeface="华文仿宋" panose="02010600040101010101" pitchFamily="2" charset="-122"/>
                <a:sym typeface="Symbol" panose="05050102010706020507" pitchFamily="18" charset="2"/>
              </a:rPr>
              <a:t>为</a:t>
            </a:r>
            <a:r>
              <a:rPr lang="zh-CN" altLang="en-US" dirty="0">
                <a:solidFill>
                  <a:srgbClr val="990000"/>
                </a:solidFill>
                <a:ea typeface="华文仿宋" panose="02010600040101010101" pitchFamily="2" charset="-122"/>
                <a:sym typeface="Symbol" panose="05050102010706020507" pitchFamily="18" charset="2"/>
              </a:rPr>
              <a:t>关键字的个数</a:t>
            </a:r>
            <a:r>
              <a:rPr lang="en-US" altLang="zh-CN" dirty="0">
                <a:ea typeface="华文仿宋" panose="02010600040101010101" pitchFamily="2" charset="-122"/>
                <a:sym typeface="Symbol" panose="05050102010706020507" pitchFamily="18" charset="2"/>
              </a:rPr>
              <a:t>(</a:t>
            </a:r>
            <a:r>
              <a:rPr lang="zh-CN" altLang="en-US" dirty="0">
                <a:ea typeface="华文仿宋" panose="02010600040101010101" pitchFamily="2" charset="-122"/>
                <a:sym typeface="Symbol" panose="05050102010706020507" pitchFamily="18" charset="2"/>
              </a:rPr>
              <a:t>或</a:t>
            </a:r>
            <a:r>
              <a:rPr lang="en-US" altLang="zh-CN" dirty="0">
                <a:ea typeface="华文仿宋" panose="02010600040101010101" pitchFamily="2" charset="-122"/>
                <a:sym typeface="Symbol" panose="05050102010706020507" pitchFamily="18" charset="2"/>
              </a:rPr>
              <a:t>n+1</a:t>
            </a:r>
            <a:r>
              <a:rPr lang="zh-CN" altLang="en-US" dirty="0">
                <a:ea typeface="华文仿宋" panose="02010600040101010101" pitchFamily="2" charset="-122"/>
                <a:sym typeface="Symbol" panose="05050102010706020507" pitchFamily="18" charset="2"/>
              </a:rPr>
              <a:t>为子树个数</a:t>
            </a:r>
            <a:r>
              <a:rPr lang="en-US" altLang="zh-CN" dirty="0">
                <a:ea typeface="华文仿宋" panose="02010600040101010101" pitchFamily="2" charset="-122"/>
                <a:sym typeface="Symbol" panose="05050102010706020507" pitchFamily="18" charset="2"/>
              </a:rPr>
              <a:t>)</a:t>
            </a:r>
            <a:r>
              <a:rPr lang="zh-CN" altLang="en-US" dirty="0">
                <a:ea typeface="华文仿宋" panose="02010600040101010101" pitchFamily="2" charset="-122"/>
                <a:sym typeface="Symbol" panose="05050102010706020507" pitchFamily="18" charset="2"/>
              </a:rPr>
              <a:t>。</a:t>
            </a:r>
            <a:endParaRPr lang="zh-CN" altLang="en-US" dirty="0">
              <a:ea typeface="华文仿宋" panose="02010600040101010101" pitchFamily="2" charset="-122"/>
              <a:sym typeface="Symbol" panose="05050102010706020507" pitchFamily="18" charset="2"/>
            </a:endParaRPr>
          </a:p>
          <a:p>
            <a:pPr algn="just" eaLnBrk="1" hangingPunct="1">
              <a:lnSpc>
                <a:spcPct val="110000"/>
              </a:lnSpc>
              <a:spcBef>
                <a:spcPct val="50000"/>
              </a:spcBef>
            </a:pPr>
            <a:r>
              <a:rPr lang="zh-CN" altLang="en-US" dirty="0">
                <a:ea typeface="华文仿宋" panose="02010600040101010101" pitchFamily="2" charset="-122"/>
                <a:sym typeface="Symbol" panose="05050102010706020507" pitchFamily="18" charset="2"/>
              </a:rPr>
              <a:t>        ⑤ 所有的</a:t>
            </a:r>
            <a:r>
              <a:rPr lang="zh-CN" altLang="en-US" dirty="0">
                <a:solidFill>
                  <a:srgbClr val="990000"/>
                </a:solidFill>
                <a:ea typeface="华文仿宋" panose="02010600040101010101" pitchFamily="2" charset="-122"/>
                <a:sym typeface="Symbol" panose="05050102010706020507" pitchFamily="18" charset="2"/>
              </a:rPr>
              <a:t>叶子结点都出现在同一层次</a:t>
            </a:r>
            <a:r>
              <a:rPr lang="zh-CN" altLang="en-US" dirty="0">
                <a:ea typeface="华文仿宋" panose="02010600040101010101" pitchFamily="2" charset="-122"/>
                <a:sym typeface="Symbol" panose="05050102010706020507" pitchFamily="18" charset="2"/>
              </a:rPr>
              <a:t>上，并且</a:t>
            </a:r>
            <a:r>
              <a:rPr lang="zh-CN" altLang="en-US" dirty="0">
                <a:solidFill>
                  <a:srgbClr val="990000"/>
                </a:solidFill>
                <a:ea typeface="华文仿宋" panose="02010600040101010101" pitchFamily="2" charset="-122"/>
                <a:sym typeface="Symbol" panose="05050102010706020507" pitchFamily="18" charset="2"/>
              </a:rPr>
              <a:t>不带信息</a:t>
            </a:r>
            <a:r>
              <a:rPr lang="en-US" altLang="zh-CN" dirty="0">
                <a:ea typeface="华文仿宋" panose="02010600040101010101" pitchFamily="2" charset="-122"/>
                <a:sym typeface="Symbol" panose="05050102010706020507" pitchFamily="18" charset="2"/>
              </a:rPr>
              <a:t>(</a:t>
            </a:r>
            <a:r>
              <a:rPr lang="zh-CN" altLang="en-US" dirty="0">
                <a:ea typeface="华文仿宋" panose="02010600040101010101" pitchFamily="2" charset="-122"/>
                <a:sym typeface="Symbol" panose="05050102010706020507" pitchFamily="18" charset="2"/>
              </a:rPr>
              <a:t>可以看作是外部结点或查找失败的结点，实际上这些</a:t>
            </a:r>
            <a:r>
              <a:rPr lang="zh-CN" altLang="en-US" dirty="0">
                <a:solidFill>
                  <a:srgbClr val="990000"/>
                </a:solidFill>
                <a:ea typeface="华文仿宋" panose="02010600040101010101" pitchFamily="2" charset="-122"/>
                <a:sym typeface="Symbol" panose="05050102010706020507" pitchFamily="18" charset="2"/>
              </a:rPr>
              <a:t>结点不存在</a:t>
            </a:r>
            <a:r>
              <a:rPr lang="zh-CN" altLang="en-US" dirty="0">
                <a:ea typeface="华文仿宋" panose="02010600040101010101" pitchFamily="2" charset="-122"/>
                <a:sym typeface="Symbol" panose="05050102010706020507" pitchFamily="18" charset="2"/>
              </a:rPr>
              <a:t>，指向这些结点的指针为空</a:t>
            </a:r>
            <a:r>
              <a:rPr lang="en-US" altLang="zh-CN" dirty="0">
                <a:ea typeface="华文仿宋" panose="02010600040101010101" pitchFamily="2" charset="-122"/>
                <a:sym typeface="Symbol" panose="05050102010706020507" pitchFamily="18" charset="2"/>
              </a:rPr>
              <a:t>)</a:t>
            </a:r>
            <a:r>
              <a:rPr lang="zh-CN" altLang="en-US" dirty="0">
                <a:ea typeface="华文仿宋" panose="02010600040101010101" pitchFamily="2" charset="-122"/>
                <a:sym typeface="Symbol" panose="05050102010706020507" pitchFamily="18" charset="2"/>
              </a:rPr>
              <a:t>。</a:t>
            </a:r>
            <a:endParaRPr lang="zh-CN" altLang="en-US" dirty="0">
              <a:ea typeface="华文仿宋" panose="0201060004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9202">
                                            <p:txEl>
                                              <p:pRg st="0" end="0"/>
                                            </p:txEl>
                                          </p:spTgt>
                                        </p:tgtEl>
                                        <p:attrNameLst>
                                          <p:attrName>style.visibility</p:attrName>
                                        </p:attrNameLst>
                                      </p:cBhvr>
                                      <p:to>
                                        <p:strVal val="visible"/>
                                      </p:to>
                                    </p:set>
                                    <p:animEffect transition="in" filter="box(in)">
                                      <p:cBhvr>
                                        <p:cTn id="7" dur="500"/>
                                        <p:tgtEl>
                                          <p:spTgt spid="179202">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79202">
                                            <p:txEl>
                                              <p:pRg st="1" end="1"/>
                                            </p:txEl>
                                          </p:spTgt>
                                        </p:tgtEl>
                                        <p:attrNameLst>
                                          <p:attrName>style.visibility</p:attrName>
                                        </p:attrNameLst>
                                      </p:cBhvr>
                                      <p:to>
                                        <p:strVal val="visible"/>
                                      </p:to>
                                    </p:set>
                                    <p:animEffect transition="in" filter="box(in)">
                                      <p:cBhvr>
                                        <p:cTn id="10" dur="500"/>
                                        <p:tgtEl>
                                          <p:spTgt spid="17920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79202">
                                            <p:txEl>
                                              <p:pRg st="2" end="2"/>
                                            </p:txEl>
                                          </p:spTgt>
                                        </p:tgtEl>
                                        <p:attrNameLst>
                                          <p:attrName>style.visibility</p:attrName>
                                        </p:attrNameLst>
                                      </p:cBhvr>
                                      <p:to>
                                        <p:strVal val="visible"/>
                                      </p:to>
                                    </p:set>
                                    <p:animEffect transition="in" filter="box(in)">
                                      <p:cBhvr>
                                        <p:cTn id="15" dur="500"/>
                                        <p:tgtEl>
                                          <p:spTgt spid="17920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79202">
                                            <p:txEl>
                                              <p:pRg st="3" end="3"/>
                                            </p:txEl>
                                          </p:spTgt>
                                        </p:tgtEl>
                                        <p:attrNameLst>
                                          <p:attrName>style.visibility</p:attrName>
                                        </p:attrNameLst>
                                      </p:cBhvr>
                                      <p:to>
                                        <p:strVal val="visible"/>
                                      </p:to>
                                    </p:set>
                                    <p:animEffect transition="in" filter="box(in)">
                                      <p:cBhvr>
                                        <p:cTn id="20" dur="500"/>
                                        <p:tgtEl>
                                          <p:spTgt spid="17920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79202">
                                            <p:txEl>
                                              <p:pRg st="4" end="4"/>
                                            </p:txEl>
                                          </p:spTgt>
                                        </p:tgtEl>
                                        <p:attrNameLst>
                                          <p:attrName>style.visibility</p:attrName>
                                        </p:attrNameLst>
                                      </p:cBhvr>
                                      <p:to>
                                        <p:strVal val="visible"/>
                                      </p:to>
                                    </p:set>
                                    <p:animEffect transition="in" filter="box(in)">
                                      <p:cBhvr>
                                        <p:cTn id="25" dur="500"/>
                                        <p:tgtEl>
                                          <p:spTgt spid="17920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79202">
                                            <p:txEl>
                                              <p:pRg st="5" end="5"/>
                                            </p:txEl>
                                          </p:spTgt>
                                        </p:tgtEl>
                                        <p:attrNameLst>
                                          <p:attrName>style.visibility</p:attrName>
                                        </p:attrNameLst>
                                      </p:cBhvr>
                                      <p:to>
                                        <p:strVal val="visible"/>
                                      </p:to>
                                    </p:set>
                                    <p:animEffect transition="in" filter="box(in)">
                                      <p:cBhvr>
                                        <p:cTn id="30" dur="500"/>
                                        <p:tgtEl>
                                          <p:spTgt spid="1792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hlinkClick r:id="rId1" action="ppaction://hlinksldjump"/>
          </p:cNvPr>
          <p:cNvSpPr>
            <a:spLocks noChangeArrowheads="1"/>
          </p:cNvSpPr>
          <p:nvPr/>
        </p:nvSpPr>
        <p:spPr bwMode="auto">
          <a:xfrm>
            <a:off x="3124200" y="1447800"/>
            <a:ext cx="114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graphicFrame>
        <p:nvGraphicFramePr>
          <p:cNvPr id="180227" name="Object 3"/>
          <p:cNvGraphicFramePr>
            <a:graphicFrameLocks noChangeAspect="1"/>
          </p:cNvGraphicFramePr>
          <p:nvPr/>
        </p:nvGraphicFramePr>
        <p:xfrm>
          <a:off x="553792" y="2081820"/>
          <a:ext cx="8435662" cy="2828719"/>
        </p:xfrm>
        <a:graphic>
          <a:graphicData uri="http://schemas.openxmlformats.org/presentationml/2006/ole">
            <mc:AlternateContent xmlns:mc="http://schemas.openxmlformats.org/markup-compatibility/2006">
              <mc:Choice xmlns:v="urn:schemas-microsoft-com:vml" Requires="v">
                <p:oleObj spid="_x0000_s49293" name="Document" r:id="rId2" imgW="9251950" imgH="2670175" progId="Word.Document.8">
                  <p:embed/>
                </p:oleObj>
              </mc:Choice>
              <mc:Fallback>
                <p:oleObj name="Document" r:id="rId2" imgW="9251950" imgH="2670175" progId="Word.Document.8">
                  <p:embed/>
                  <p:pic>
                    <p:nvPicPr>
                      <p:cNvPr id="0" name="图片 49292"/>
                      <p:cNvPicPr>
                        <a:picLocks noChangeAspect="1" noChangeArrowheads="1"/>
                      </p:cNvPicPr>
                      <p:nvPr/>
                    </p:nvPicPr>
                    <p:blipFill>
                      <a:blip r:embed="rId3"/>
                      <a:srcRect/>
                      <a:stretch>
                        <a:fillRect/>
                      </a:stretch>
                    </p:blipFill>
                    <p:spPr bwMode="auto">
                      <a:xfrm>
                        <a:off x="553792" y="2081820"/>
                        <a:ext cx="8435662" cy="2828719"/>
                      </a:xfrm>
                      <a:prstGeom prst="rect">
                        <a:avLst/>
                      </a:prstGeom>
                      <a:noFill/>
                      <a:ln>
                        <a:noFill/>
                      </a:ln>
                      <a:effectLst/>
                    </p:spPr>
                  </p:pic>
                </p:oleObj>
              </mc:Fallback>
            </mc:AlternateContent>
          </a:graphicData>
        </a:graphic>
      </p:graphicFrame>
      <p:sp>
        <p:nvSpPr>
          <p:cNvPr id="180228" name="Text Box 4"/>
          <p:cNvSpPr txBox="1">
            <a:spLocks noChangeArrowheads="1"/>
          </p:cNvSpPr>
          <p:nvPr/>
        </p:nvSpPr>
        <p:spPr bwMode="auto">
          <a:xfrm>
            <a:off x="-198549" y="1130790"/>
            <a:ext cx="8583613" cy="6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lnSpc>
                <a:spcPct val="110000"/>
              </a:lnSpc>
            </a:pPr>
            <a:r>
              <a:rPr lang="en-US" altLang="zh-CN" sz="3200" b="0" dirty="0">
                <a:ea typeface="华文仿宋" panose="02010600040101010101" pitchFamily="2" charset="-122"/>
              </a:rPr>
              <a:t>        </a:t>
            </a:r>
            <a:r>
              <a:rPr lang="zh-CN" altLang="en-US" sz="3200" b="0" dirty="0">
                <a:ea typeface="华文仿宋" panose="02010600040101010101" pitchFamily="2" charset="-122"/>
              </a:rPr>
              <a:t>如图所示为一棵</a:t>
            </a:r>
            <a:r>
              <a:rPr lang="en-US" altLang="zh-CN" sz="3200" b="0" dirty="0">
                <a:ea typeface="华文仿宋" panose="02010600040101010101" pitchFamily="2" charset="-122"/>
              </a:rPr>
              <a:t>4</a:t>
            </a:r>
            <a:r>
              <a:rPr lang="zh-CN" altLang="en-US" sz="3200" b="0" dirty="0">
                <a:ea typeface="华文仿宋" panose="02010600040101010101" pitchFamily="2" charset="-122"/>
              </a:rPr>
              <a:t>阶的</a:t>
            </a:r>
            <a:r>
              <a:rPr lang="en-US" altLang="zh-CN" sz="3200" b="0" dirty="0">
                <a:ea typeface="华文仿宋" panose="02010600040101010101" pitchFamily="2" charset="-122"/>
              </a:rPr>
              <a:t>B-</a:t>
            </a:r>
            <a:r>
              <a:rPr lang="zh-CN" altLang="en-US" sz="3200" b="0" dirty="0">
                <a:ea typeface="华文仿宋" panose="02010600040101010101" pitchFamily="2" charset="-122"/>
              </a:rPr>
              <a:t>树，其深度为</a:t>
            </a:r>
            <a:r>
              <a:rPr lang="en-US" altLang="zh-CN" sz="3200" b="0" dirty="0">
                <a:ea typeface="华文仿宋" panose="02010600040101010101" pitchFamily="2" charset="-122"/>
              </a:rPr>
              <a:t>3</a:t>
            </a:r>
            <a:r>
              <a:rPr lang="zh-CN" altLang="en-US" sz="3200" b="0" dirty="0">
                <a:ea typeface="华文仿宋" panose="02010600040101010101" pitchFamily="2" charset="-122"/>
              </a:rPr>
              <a:t>。</a:t>
            </a:r>
            <a:endParaRPr lang="zh-CN" altLang="en-US" sz="20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0228"/>
                                        </p:tgtEl>
                                        <p:attrNameLst>
                                          <p:attrName>style.visibility</p:attrName>
                                        </p:attrNameLst>
                                      </p:cBhvr>
                                      <p:to>
                                        <p:strVal val="visible"/>
                                      </p:to>
                                    </p:set>
                                    <p:animEffect transition="in" filter="wipe(left)">
                                      <p:cBhvr>
                                        <p:cTn id="7" dur="500"/>
                                        <p:tgtEl>
                                          <p:spTgt spid="1802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0227"/>
                                        </p:tgtEl>
                                        <p:attrNameLst>
                                          <p:attrName>style.visibility</p:attrName>
                                        </p:attrNameLst>
                                      </p:cBhvr>
                                      <p:to>
                                        <p:strVal val="visible"/>
                                      </p:to>
                                    </p:set>
                                    <p:animEffect transition="in" filter="wipe(up)">
                                      <p:cBhvr>
                                        <p:cTn id="12" dur="500"/>
                                        <p:tgtEl>
                                          <p:spTgt spid="180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8"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304800" y="1120462"/>
            <a:ext cx="8534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50000"/>
              </a:lnSpc>
            </a:pPr>
            <a:r>
              <a:rPr lang="en-US" altLang="zh-CN" sz="3200" dirty="0">
                <a:ea typeface="华文仿宋" panose="02010600040101010101" pitchFamily="2" charset="-122"/>
              </a:rPr>
              <a:t>        </a:t>
            </a:r>
            <a:r>
              <a:rPr lang="zh-CN" altLang="en-US" sz="3200" dirty="0">
                <a:ea typeface="华文仿宋" panose="02010600040101010101" pitchFamily="2" charset="-122"/>
              </a:rPr>
              <a:t>在</a:t>
            </a:r>
            <a:r>
              <a:rPr lang="zh-CN" altLang="en-US" sz="3200" i="1" dirty="0">
                <a:ea typeface="华文仿宋" panose="02010600040101010101" pitchFamily="2" charset="-122"/>
              </a:rPr>
              <a:t> </a:t>
            </a:r>
            <a:r>
              <a:rPr lang="en-US" altLang="zh-CN" sz="3200" i="1" dirty="0">
                <a:ea typeface="华文仿宋" panose="02010600040101010101" pitchFamily="2" charset="-122"/>
              </a:rPr>
              <a:t>m</a:t>
            </a:r>
            <a:r>
              <a:rPr lang="en-US" altLang="zh-CN" sz="3200" dirty="0">
                <a:ea typeface="华文仿宋" panose="02010600040101010101" pitchFamily="2" charset="-122"/>
              </a:rPr>
              <a:t> </a:t>
            </a:r>
            <a:r>
              <a:rPr lang="zh-CN" altLang="en-US" sz="3200" dirty="0">
                <a:ea typeface="华文仿宋" panose="02010600040101010101" pitchFamily="2" charset="-122"/>
              </a:rPr>
              <a:t>阶的</a:t>
            </a:r>
            <a:r>
              <a:rPr lang="en-US" altLang="zh-CN" sz="3200" dirty="0">
                <a:ea typeface="华文仿宋" panose="02010600040101010101" pitchFamily="2" charset="-122"/>
              </a:rPr>
              <a:t>B-</a:t>
            </a:r>
            <a:r>
              <a:rPr lang="zh-CN" altLang="en-US" sz="3200" dirty="0">
                <a:ea typeface="华文仿宋" panose="02010600040101010101" pitchFamily="2" charset="-122"/>
              </a:rPr>
              <a:t>树上，每个</a:t>
            </a:r>
            <a:r>
              <a:rPr lang="zh-CN" altLang="en-US" sz="3200" dirty="0">
                <a:solidFill>
                  <a:srgbClr val="990000"/>
                </a:solidFill>
                <a:ea typeface="华文仿宋" panose="02010600040101010101" pitchFamily="2" charset="-122"/>
              </a:rPr>
              <a:t>非终端结点</a:t>
            </a:r>
            <a:r>
              <a:rPr lang="zh-CN" altLang="en-US" sz="3200" dirty="0">
                <a:ea typeface="华文仿宋" panose="02010600040101010101" pitchFamily="2" charset="-122"/>
              </a:rPr>
              <a:t>可能含有：</a:t>
            </a:r>
            <a:endParaRPr lang="zh-CN" altLang="en-US" sz="3200" dirty="0">
              <a:ea typeface="华文仿宋" panose="02010600040101010101" pitchFamily="2" charset="-122"/>
            </a:endParaRPr>
          </a:p>
          <a:p>
            <a:pPr algn="l" eaLnBrk="1" hangingPunct="1">
              <a:lnSpc>
                <a:spcPct val="150000"/>
              </a:lnSpc>
            </a:pPr>
            <a:r>
              <a:rPr lang="zh-CN" altLang="en-US" sz="3200" dirty="0">
                <a:ea typeface="华文仿宋" panose="02010600040101010101" pitchFamily="2" charset="-122"/>
              </a:rPr>
              <a:t>   </a:t>
            </a:r>
            <a:r>
              <a:rPr lang="zh-CN" altLang="en-US" sz="3200" i="1" dirty="0">
                <a:ea typeface="华文仿宋" panose="02010600040101010101" pitchFamily="2" charset="-122"/>
              </a:rPr>
              <a:t>     </a:t>
            </a:r>
            <a:r>
              <a:rPr lang="en-US" altLang="zh-CN" sz="3200" i="1" dirty="0">
                <a:solidFill>
                  <a:schemeClr val="hlink"/>
                </a:solidFill>
                <a:ea typeface="华文仿宋" panose="02010600040101010101" pitchFamily="2" charset="-122"/>
              </a:rPr>
              <a:t>n</a:t>
            </a:r>
            <a:r>
              <a:rPr lang="en-US" altLang="zh-CN" sz="3200" dirty="0">
                <a:ea typeface="华文仿宋" panose="02010600040101010101" pitchFamily="2" charset="-122"/>
              </a:rPr>
              <a:t> </a:t>
            </a:r>
            <a:r>
              <a:rPr lang="zh-CN" altLang="en-US" sz="3200" dirty="0">
                <a:ea typeface="华文仿宋" panose="02010600040101010101" pitchFamily="2" charset="-122"/>
              </a:rPr>
              <a:t>个</a:t>
            </a:r>
            <a:r>
              <a:rPr lang="zh-CN" altLang="en-US" sz="3200" dirty="0">
                <a:solidFill>
                  <a:srgbClr val="3333FF"/>
                </a:solidFill>
                <a:ea typeface="华文仿宋" panose="02010600040101010101" pitchFamily="2" charset="-122"/>
              </a:rPr>
              <a:t>关键字 </a:t>
            </a:r>
            <a:r>
              <a:rPr lang="en-US" altLang="zh-CN" sz="3200" dirty="0">
                <a:ea typeface="华文仿宋" panose="02010600040101010101" pitchFamily="2" charset="-122"/>
              </a:rPr>
              <a:t>K</a:t>
            </a:r>
            <a:r>
              <a:rPr lang="en-US" altLang="zh-CN" sz="3200" baseline="-25000" dirty="0">
                <a:ea typeface="华文仿宋" panose="02010600040101010101" pitchFamily="2" charset="-122"/>
              </a:rPr>
              <a:t>i</a:t>
            </a:r>
            <a:r>
              <a:rPr lang="zh-CN" altLang="en-US" sz="3200" dirty="0">
                <a:ea typeface="华文仿宋" panose="02010600040101010101" pitchFamily="2" charset="-122"/>
              </a:rPr>
              <a:t>（</a:t>
            </a:r>
            <a:r>
              <a:rPr lang="en-US" altLang="zh-CN" sz="3200" i="1" dirty="0">
                <a:ea typeface="华文仿宋" panose="02010600040101010101" pitchFamily="2" charset="-122"/>
              </a:rPr>
              <a:t>1</a:t>
            </a:r>
            <a:r>
              <a:rPr lang="en-US" altLang="zh-CN" sz="3200" dirty="0">
                <a:ea typeface="华文仿宋" panose="02010600040101010101" pitchFamily="2" charset="-122"/>
              </a:rPr>
              <a:t>≤ </a:t>
            </a:r>
            <a:r>
              <a:rPr lang="en-US" altLang="zh-CN" sz="3200" i="1" dirty="0" err="1">
                <a:ea typeface="华文仿宋" panose="02010600040101010101" pitchFamily="2" charset="-122"/>
              </a:rPr>
              <a:t>i</a:t>
            </a:r>
            <a:r>
              <a:rPr lang="en-US" altLang="zh-CN" sz="3200" dirty="0" err="1">
                <a:ea typeface="华文仿宋" panose="02010600040101010101" pitchFamily="2" charset="-122"/>
              </a:rPr>
              <a:t>≤</a:t>
            </a:r>
            <a:r>
              <a:rPr lang="en-US" altLang="zh-CN" sz="3200" i="1" dirty="0" err="1">
                <a:ea typeface="华文仿宋" panose="02010600040101010101" pitchFamily="2" charset="-122"/>
              </a:rPr>
              <a:t>n</a:t>
            </a:r>
            <a:r>
              <a:rPr lang="zh-CN" altLang="en-US" sz="3200" dirty="0">
                <a:latin typeface="华文仿宋" panose="02010600040101010101" pitchFamily="2" charset="-122"/>
                <a:ea typeface="华文仿宋" panose="02010600040101010101" pitchFamily="2" charset="-122"/>
              </a:rPr>
              <a:t>） </a:t>
            </a:r>
            <a:r>
              <a:rPr lang="en-US" altLang="zh-CN" sz="3200" i="1" dirty="0">
                <a:ea typeface="华文仿宋" panose="02010600040101010101" pitchFamily="2" charset="-122"/>
              </a:rPr>
              <a:t>n&lt;m</a:t>
            </a:r>
            <a:endParaRPr lang="en-US" altLang="zh-CN" sz="3200" dirty="0">
              <a:ea typeface="华文仿宋" panose="02010600040101010101" pitchFamily="2" charset="-122"/>
            </a:endParaRPr>
          </a:p>
          <a:p>
            <a:pPr algn="l" eaLnBrk="1" hangingPunct="1">
              <a:lnSpc>
                <a:spcPct val="150000"/>
              </a:lnSpc>
            </a:pPr>
            <a:r>
              <a:rPr lang="en-US" altLang="zh-CN" sz="3200" dirty="0">
                <a:ea typeface="华文仿宋" panose="02010600040101010101" pitchFamily="2" charset="-122"/>
              </a:rPr>
              <a:t>   </a:t>
            </a:r>
            <a:r>
              <a:rPr lang="en-US" altLang="zh-CN" sz="3200" i="1" dirty="0">
                <a:ea typeface="华文仿宋" panose="02010600040101010101" pitchFamily="2" charset="-122"/>
              </a:rPr>
              <a:t>     </a:t>
            </a:r>
            <a:r>
              <a:rPr lang="en-US" altLang="zh-CN" sz="3200" i="1" dirty="0">
                <a:solidFill>
                  <a:schemeClr val="hlink"/>
                </a:solidFill>
                <a:ea typeface="华文仿宋" panose="02010600040101010101" pitchFamily="2" charset="-122"/>
              </a:rPr>
              <a:t>n</a:t>
            </a:r>
            <a:r>
              <a:rPr lang="en-US" altLang="zh-CN" sz="3200" dirty="0">
                <a:ea typeface="华文仿宋" panose="02010600040101010101" pitchFamily="2" charset="-122"/>
              </a:rPr>
              <a:t> </a:t>
            </a:r>
            <a:r>
              <a:rPr lang="zh-CN" altLang="en-US" sz="3200" dirty="0">
                <a:ea typeface="华文仿宋" panose="02010600040101010101" pitchFamily="2" charset="-122"/>
              </a:rPr>
              <a:t>个</a:t>
            </a:r>
            <a:r>
              <a:rPr lang="zh-CN" altLang="en-US" sz="3200" dirty="0">
                <a:solidFill>
                  <a:srgbClr val="3333FF"/>
                </a:solidFill>
                <a:ea typeface="华文仿宋" panose="02010600040101010101" pitchFamily="2" charset="-122"/>
              </a:rPr>
              <a:t>指向记录的指针 </a:t>
            </a:r>
            <a:r>
              <a:rPr lang="en-US" altLang="zh-CN" sz="3200" dirty="0">
                <a:ea typeface="华文仿宋" panose="02010600040101010101" pitchFamily="2" charset="-122"/>
              </a:rPr>
              <a:t>D</a:t>
            </a:r>
            <a:r>
              <a:rPr lang="en-US" altLang="zh-CN" sz="3200" baseline="-25000" dirty="0">
                <a:ea typeface="华文仿宋" panose="02010600040101010101" pitchFamily="2" charset="-122"/>
              </a:rPr>
              <a:t>i</a:t>
            </a:r>
            <a:r>
              <a:rPr lang="zh-CN" altLang="en-US" sz="3200" dirty="0">
                <a:ea typeface="华文仿宋" panose="02010600040101010101" pitchFamily="2" charset="-122"/>
              </a:rPr>
              <a:t>（</a:t>
            </a:r>
            <a:r>
              <a:rPr lang="en-US" altLang="zh-CN" sz="3200" i="1" dirty="0">
                <a:ea typeface="华文仿宋" panose="02010600040101010101" pitchFamily="2" charset="-122"/>
              </a:rPr>
              <a:t>1≤i≤n</a:t>
            </a:r>
            <a:r>
              <a:rPr lang="zh-CN" altLang="en-US" sz="3200" dirty="0">
                <a:ea typeface="华文仿宋" panose="02010600040101010101" pitchFamily="2" charset="-122"/>
              </a:rPr>
              <a:t>）</a:t>
            </a:r>
            <a:endParaRPr lang="zh-CN" altLang="en-US" sz="3200" baseline="-25000" dirty="0">
              <a:ea typeface="华文仿宋" panose="02010600040101010101" pitchFamily="2" charset="-122"/>
            </a:endParaRPr>
          </a:p>
          <a:p>
            <a:pPr algn="l" eaLnBrk="1" hangingPunct="1">
              <a:lnSpc>
                <a:spcPct val="150000"/>
              </a:lnSpc>
            </a:pPr>
            <a:r>
              <a:rPr lang="zh-CN" altLang="en-US" sz="3200" dirty="0">
                <a:ea typeface="华文仿宋" panose="02010600040101010101" pitchFamily="2" charset="-122"/>
              </a:rPr>
              <a:t>        </a:t>
            </a:r>
            <a:r>
              <a:rPr lang="en-US" altLang="zh-CN" sz="3200" i="1" dirty="0">
                <a:solidFill>
                  <a:schemeClr val="hlink"/>
                </a:solidFill>
                <a:ea typeface="华文仿宋" panose="02010600040101010101" pitchFamily="2" charset="-122"/>
              </a:rPr>
              <a:t>n+1</a:t>
            </a:r>
            <a:r>
              <a:rPr lang="en-US" altLang="zh-CN" sz="3200" dirty="0">
                <a:ea typeface="华文仿宋" panose="02010600040101010101" pitchFamily="2" charset="-122"/>
              </a:rPr>
              <a:t> </a:t>
            </a:r>
            <a:r>
              <a:rPr lang="zh-CN" altLang="en-US" sz="3200" dirty="0">
                <a:ea typeface="华文仿宋" panose="02010600040101010101" pitchFamily="2" charset="-122"/>
              </a:rPr>
              <a:t>个</a:t>
            </a:r>
            <a:r>
              <a:rPr lang="zh-CN" altLang="en-US" sz="3200" dirty="0">
                <a:solidFill>
                  <a:srgbClr val="3333FF"/>
                </a:solidFill>
                <a:ea typeface="华文仿宋" panose="02010600040101010101" pitchFamily="2" charset="-122"/>
              </a:rPr>
              <a:t>指向子树的指针 </a:t>
            </a:r>
            <a:r>
              <a:rPr lang="en-US" altLang="zh-CN" sz="3200" dirty="0">
                <a:ea typeface="华文仿宋" panose="02010600040101010101" pitchFamily="2" charset="-122"/>
              </a:rPr>
              <a:t>A</a:t>
            </a:r>
            <a:r>
              <a:rPr lang="en-US" altLang="zh-CN" sz="3200" baseline="-25000" dirty="0">
                <a:ea typeface="华文仿宋" panose="02010600040101010101" pitchFamily="2" charset="-122"/>
              </a:rPr>
              <a:t>i</a:t>
            </a:r>
            <a:r>
              <a:rPr lang="zh-CN" altLang="en-US" sz="3200" dirty="0">
                <a:ea typeface="华文仿宋" panose="02010600040101010101" pitchFamily="2" charset="-122"/>
              </a:rPr>
              <a:t>（</a:t>
            </a:r>
            <a:r>
              <a:rPr lang="en-US" altLang="zh-CN" sz="3200" i="1" dirty="0">
                <a:ea typeface="华文仿宋" panose="02010600040101010101" pitchFamily="2" charset="-122"/>
              </a:rPr>
              <a:t>0≤i≤n</a:t>
            </a:r>
            <a:r>
              <a:rPr lang="zh-CN" altLang="en-US" sz="3200" dirty="0">
                <a:ea typeface="华文仿宋" panose="02010600040101010101" pitchFamily="2" charset="-122"/>
              </a:rPr>
              <a:t>）</a:t>
            </a:r>
            <a:endParaRPr lang="zh-CN" altLang="en-US" sz="3600" dirty="0">
              <a:ea typeface="华文仿宋" panose="02010600040101010101" pitchFamily="2" charset="-122"/>
            </a:endParaRPr>
          </a:p>
        </p:txBody>
      </p:sp>
      <p:sp>
        <p:nvSpPr>
          <p:cNvPr id="181251" name="Line 3"/>
          <p:cNvSpPr>
            <a:spLocks noChangeShapeType="1"/>
          </p:cNvSpPr>
          <p:nvPr/>
        </p:nvSpPr>
        <p:spPr bwMode="auto">
          <a:xfrm>
            <a:off x="4343400" y="5638800"/>
            <a:ext cx="1219200" cy="0"/>
          </a:xfrm>
          <a:prstGeom prst="line">
            <a:avLst/>
          </a:prstGeom>
          <a:noFill/>
          <a:ln w="9525">
            <a:solidFill>
              <a:srgbClr val="A50021"/>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81252" name="Text Box 4"/>
          <p:cNvSpPr txBox="1">
            <a:spLocks noChangeArrowheads="1"/>
          </p:cNvSpPr>
          <p:nvPr/>
        </p:nvSpPr>
        <p:spPr bwMode="auto">
          <a:xfrm>
            <a:off x="5613400" y="5257800"/>
            <a:ext cx="292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600" dirty="0">
                <a:solidFill>
                  <a:srgbClr val="A50021"/>
                </a:solidFill>
                <a:ea typeface="华文仿宋" panose="02010600040101010101" pitchFamily="2" charset="-122"/>
              </a:rPr>
              <a:t>多叉树的特性</a:t>
            </a:r>
            <a:endParaRPr lang="zh-CN" altLang="en-US" sz="2400" dirty="0">
              <a:solidFill>
                <a:srgbClr val="A50021"/>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1250"/>
                                        </p:tgtEl>
                                        <p:attrNameLst>
                                          <p:attrName>style.visibility</p:attrName>
                                        </p:attrNameLst>
                                      </p:cBhvr>
                                      <p:to>
                                        <p:strVal val="visible"/>
                                      </p:to>
                                    </p:set>
                                    <p:animEffect transition="in" filter="strips(downRight)">
                                      <p:cBhvr>
                                        <p:cTn id="7" dur="500"/>
                                        <p:tgtEl>
                                          <p:spTgt spid="18125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81251"/>
                                        </p:tgtEl>
                                        <p:attrNameLst>
                                          <p:attrName>style.visibility</p:attrName>
                                        </p:attrNameLst>
                                      </p:cBhvr>
                                      <p:to>
                                        <p:strVal val="visible"/>
                                      </p:to>
                                    </p:set>
                                    <p:anim calcmode="lin" valueType="num">
                                      <p:cBhvr>
                                        <p:cTn id="12" dur="500" fill="hold"/>
                                        <p:tgtEl>
                                          <p:spTgt spid="181251"/>
                                        </p:tgtEl>
                                        <p:attrNameLst>
                                          <p:attrName>ppt_x</p:attrName>
                                        </p:attrNameLst>
                                      </p:cBhvr>
                                      <p:tavLst>
                                        <p:tav tm="0">
                                          <p:val>
                                            <p:strVal val="#ppt_x-#ppt_w/2"/>
                                          </p:val>
                                        </p:tav>
                                        <p:tav tm="100000">
                                          <p:val>
                                            <p:strVal val="#ppt_x"/>
                                          </p:val>
                                        </p:tav>
                                      </p:tavLst>
                                    </p:anim>
                                    <p:anim calcmode="lin" valueType="num">
                                      <p:cBhvr>
                                        <p:cTn id="13" dur="500" fill="hold"/>
                                        <p:tgtEl>
                                          <p:spTgt spid="181251"/>
                                        </p:tgtEl>
                                        <p:attrNameLst>
                                          <p:attrName>ppt_y</p:attrName>
                                        </p:attrNameLst>
                                      </p:cBhvr>
                                      <p:tavLst>
                                        <p:tav tm="0">
                                          <p:val>
                                            <p:strVal val="#ppt_y"/>
                                          </p:val>
                                        </p:tav>
                                        <p:tav tm="100000">
                                          <p:val>
                                            <p:strVal val="#ppt_y"/>
                                          </p:val>
                                        </p:tav>
                                      </p:tavLst>
                                    </p:anim>
                                    <p:anim calcmode="lin" valueType="num">
                                      <p:cBhvr>
                                        <p:cTn id="14" dur="500" fill="hold"/>
                                        <p:tgtEl>
                                          <p:spTgt spid="181251"/>
                                        </p:tgtEl>
                                        <p:attrNameLst>
                                          <p:attrName>ppt_w</p:attrName>
                                        </p:attrNameLst>
                                      </p:cBhvr>
                                      <p:tavLst>
                                        <p:tav tm="0">
                                          <p:val>
                                            <p:fltVal val="0"/>
                                          </p:val>
                                        </p:tav>
                                        <p:tav tm="100000">
                                          <p:val>
                                            <p:strVal val="#ppt_w"/>
                                          </p:val>
                                        </p:tav>
                                      </p:tavLst>
                                    </p:anim>
                                    <p:anim calcmode="lin" valueType="num">
                                      <p:cBhvr>
                                        <p:cTn id="15" dur="500" fill="hold"/>
                                        <p:tgtEl>
                                          <p:spTgt spid="181251"/>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81252"/>
                                        </p:tgtEl>
                                        <p:attrNameLst>
                                          <p:attrName>style.visibility</p:attrName>
                                        </p:attrNameLst>
                                      </p:cBhvr>
                                      <p:to>
                                        <p:strVal val="visible"/>
                                      </p:to>
                                    </p:set>
                                    <p:animEffect transition="in" filter="wipe(left)">
                                      <p:cBhvr>
                                        <p:cTn id="19" dur="500"/>
                                        <p:tgtEl>
                                          <p:spTgt spid="18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utoUpdateAnimBg="0"/>
      <p:bldP spid="181251" grpId="0" animBg="1"/>
      <p:bldP spid="181252"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body" idx="4294967295"/>
          </p:nvPr>
        </p:nvSpPr>
        <p:spPr>
          <a:xfrm>
            <a:off x="457200" y="980941"/>
            <a:ext cx="8458200" cy="3657600"/>
          </a:xfrm>
          <a:noFill/>
        </p:spPr>
        <p:txBody>
          <a:bodyPr/>
          <a:lstStyle/>
          <a:p>
            <a:pPr eaLnBrk="1" hangingPunct="1">
              <a:lnSpc>
                <a:spcPct val="150000"/>
              </a:lnSpc>
            </a:pPr>
            <a:r>
              <a:rPr lang="zh-CN" altLang="en-US" sz="3200" b="1" dirty="0">
                <a:latin typeface="华文仿宋" panose="02010600040101010101" pitchFamily="2" charset="-122"/>
                <a:ea typeface="华文仿宋" panose="02010600040101010101" pitchFamily="2" charset="-122"/>
              </a:rPr>
              <a:t>非叶子结点中的</a:t>
            </a:r>
            <a:r>
              <a:rPr lang="zh-CN" altLang="en-US" sz="3200" b="1" dirty="0">
                <a:solidFill>
                  <a:srgbClr val="A50021"/>
                </a:solidFill>
                <a:latin typeface="华文仿宋" panose="02010600040101010101" pitchFamily="2" charset="-122"/>
                <a:ea typeface="华文仿宋" panose="02010600040101010101" pitchFamily="2" charset="-122"/>
              </a:rPr>
              <a:t>多个关键字</a:t>
            </a:r>
            <a:r>
              <a:rPr lang="zh-CN" altLang="en-US" sz="3200" b="1" dirty="0">
                <a:latin typeface="华文仿宋" panose="02010600040101010101" pitchFamily="2" charset="-122"/>
                <a:ea typeface="华文仿宋" panose="02010600040101010101" pitchFamily="2" charset="-122"/>
              </a:rPr>
              <a:t>均</a:t>
            </a:r>
            <a:r>
              <a:rPr lang="zh-CN" altLang="en-US" sz="3200" b="1" dirty="0">
                <a:solidFill>
                  <a:srgbClr val="A50021"/>
                </a:solidFill>
                <a:latin typeface="华文仿宋" panose="02010600040101010101" pitchFamily="2" charset="-122"/>
                <a:ea typeface="华文仿宋" panose="02010600040101010101" pitchFamily="2" charset="-122"/>
              </a:rPr>
              <a:t>自小至大</a:t>
            </a:r>
            <a:r>
              <a:rPr lang="zh-CN" altLang="en-US" sz="3200" b="1" dirty="0">
                <a:latin typeface="华文仿宋" panose="02010600040101010101" pitchFamily="2" charset="-122"/>
                <a:ea typeface="华文仿宋" panose="02010600040101010101" pitchFamily="2" charset="-122"/>
              </a:rPr>
              <a:t>有序排列，即：</a:t>
            </a:r>
            <a:r>
              <a:rPr lang="en-US" altLang="zh-CN" sz="3200" b="1" dirty="0">
                <a:latin typeface="华文仿宋" panose="02010600040101010101" pitchFamily="2" charset="-122"/>
                <a:ea typeface="华文仿宋" panose="02010600040101010101" pitchFamily="2" charset="-122"/>
              </a:rPr>
              <a:t>K</a:t>
            </a:r>
            <a:r>
              <a:rPr lang="en-US" altLang="zh-CN" sz="3200" b="1" baseline="-25000" dirty="0">
                <a:latin typeface="华文仿宋" panose="02010600040101010101" pitchFamily="2" charset="-122"/>
                <a:ea typeface="华文仿宋" panose="02010600040101010101" pitchFamily="2" charset="-122"/>
              </a:rPr>
              <a:t>1</a:t>
            </a:r>
            <a:r>
              <a:rPr lang="en-US" altLang="zh-CN" sz="3200" b="1" dirty="0">
                <a:latin typeface="华文仿宋" panose="02010600040101010101" pitchFamily="2" charset="-122"/>
                <a:ea typeface="华文仿宋" panose="02010600040101010101" pitchFamily="2" charset="-122"/>
              </a:rPr>
              <a:t>&lt; K</a:t>
            </a:r>
            <a:r>
              <a:rPr lang="en-US" altLang="zh-CN" sz="3200" b="1" baseline="-25000" dirty="0">
                <a:latin typeface="华文仿宋" panose="02010600040101010101" pitchFamily="2" charset="-122"/>
                <a:ea typeface="华文仿宋" panose="02010600040101010101" pitchFamily="2" charset="-122"/>
              </a:rPr>
              <a:t>2</a:t>
            </a:r>
            <a:r>
              <a:rPr lang="en-US" altLang="zh-CN" sz="3200" b="1" dirty="0">
                <a:latin typeface="华文仿宋" panose="02010600040101010101" pitchFamily="2" charset="-122"/>
                <a:ea typeface="华文仿宋" panose="02010600040101010101" pitchFamily="2" charset="-122"/>
              </a:rPr>
              <a:t> &lt; … &lt; </a:t>
            </a:r>
            <a:r>
              <a:rPr lang="en-US" altLang="zh-CN" sz="3200" b="1" dirty="0" err="1">
                <a:latin typeface="华文仿宋" panose="02010600040101010101" pitchFamily="2" charset="-122"/>
                <a:ea typeface="华文仿宋" panose="02010600040101010101" pitchFamily="2" charset="-122"/>
              </a:rPr>
              <a:t>K</a:t>
            </a:r>
            <a:r>
              <a:rPr lang="en-US" altLang="zh-CN" sz="3200" b="1" baseline="-25000" dirty="0" err="1">
                <a:latin typeface="华文仿宋" panose="02010600040101010101" pitchFamily="2" charset="-122"/>
                <a:ea typeface="华文仿宋" panose="02010600040101010101" pitchFamily="2" charset="-122"/>
              </a:rPr>
              <a:t>n</a:t>
            </a:r>
            <a:r>
              <a:rPr lang="en-US" altLang="zh-CN" sz="3200" b="1" baseline="-25000" dirty="0">
                <a:latin typeface="华文仿宋" panose="02010600040101010101" pitchFamily="2" charset="-122"/>
                <a:ea typeface="华文仿宋" panose="02010600040101010101" pitchFamily="2" charset="-122"/>
              </a:rPr>
              <a:t>  </a:t>
            </a:r>
            <a:r>
              <a:rPr lang="zh-CN" altLang="en-US" sz="3200" b="1" dirty="0">
                <a:latin typeface="华文仿宋" panose="02010600040101010101" pitchFamily="2" charset="-122"/>
                <a:ea typeface="华文仿宋" panose="02010600040101010101" pitchFamily="2" charset="-122"/>
              </a:rPr>
              <a:t>；</a:t>
            </a:r>
            <a:endParaRPr lang="zh-CN" altLang="en-US" sz="3200" b="1" dirty="0">
              <a:latin typeface="华文仿宋" panose="02010600040101010101" pitchFamily="2" charset="-122"/>
              <a:ea typeface="华文仿宋" panose="02010600040101010101" pitchFamily="2" charset="-122"/>
            </a:endParaRPr>
          </a:p>
          <a:p>
            <a:pPr eaLnBrk="1" hangingPunct="1">
              <a:lnSpc>
                <a:spcPct val="150000"/>
              </a:lnSpc>
            </a:pPr>
            <a:r>
              <a:rPr lang="zh-CN" altLang="en-US" sz="3200" b="1" dirty="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A</a:t>
            </a:r>
            <a:r>
              <a:rPr lang="en-US" altLang="zh-CN" sz="3200" b="1" baseline="-25000" dirty="0">
                <a:latin typeface="华文仿宋" panose="02010600040101010101" pitchFamily="2" charset="-122"/>
                <a:ea typeface="华文仿宋" panose="02010600040101010101" pitchFamily="2" charset="-122"/>
              </a:rPr>
              <a:t>i-1 </a:t>
            </a:r>
            <a:r>
              <a:rPr lang="zh-CN" altLang="en-US" sz="3200" b="1" dirty="0">
                <a:latin typeface="华文仿宋" panose="02010600040101010101" pitchFamily="2" charset="-122"/>
                <a:ea typeface="华文仿宋" panose="02010600040101010101" pitchFamily="2" charset="-122"/>
              </a:rPr>
              <a:t>所指子树上所有关键字均</a:t>
            </a:r>
            <a:r>
              <a:rPr lang="zh-CN" altLang="en-US" sz="3200" b="1" dirty="0">
                <a:solidFill>
                  <a:srgbClr val="A50021"/>
                </a:solidFill>
                <a:latin typeface="华文仿宋" panose="02010600040101010101" pitchFamily="2" charset="-122"/>
                <a:ea typeface="华文仿宋" panose="02010600040101010101" pitchFamily="2" charset="-122"/>
              </a:rPr>
              <a:t>小于</a:t>
            </a:r>
            <a:r>
              <a:rPr lang="en-US" altLang="zh-CN" sz="3200" b="1" dirty="0">
                <a:latin typeface="华文仿宋" panose="02010600040101010101" pitchFamily="2" charset="-122"/>
                <a:ea typeface="华文仿宋" panose="02010600040101010101" pitchFamily="2" charset="-122"/>
              </a:rPr>
              <a:t>K</a:t>
            </a:r>
            <a:r>
              <a:rPr lang="en-US" altLang="zh-CN" sz="3200" b="1" baseline="-25000" dirty="0">
                <a:latin typeface="华文仿宋" panose="02010600040101010101" pitchFamily="2" charset="-122"/>
                <a:ea typeface="华文仿宋" panose="02010600040101010101" pitchFamily="2" charset="-122"/>
              </a:rPr>
              <a:t>i  </a:t>
            </a:r>
            <a:r>
              <a:rPr lang="zh-CN" altLang="en-US" sz="3200" b="1" dirty="0">
                <a:latin typeface="华文仿宋" panose="02010600040101010101" pitchFamily="2" charset="-122"/>
                <a:ea typeface="华文仿宋" panose="02010600040101010101" pitchFamily="2" charset="-122"/>
              </a:rPr>
              <a:t>；</a:t>
            </a:r>
            <a:endParaRPr lang="zh-CN" altLang="en-US" sz="3200" b="1" dirty="0">
              <a:latin typeface="华文仿宋" panose="02010600040101010101" pitchFamily="2" charset="-122"/>
              <a:ea typeface="华文仿宋" panose="02010600040101010101" pitchFamily="2" charset="-122"/>
            </a:endParaRPr>
          </a:p>
          <a:p>
            <a:pPr eaLnBrk="1" hangingPunct="1">
              <a:lnSpc>
                <a:spcPct val="150000"/>
              </a:lnSpc>
            </a:pPr>
            <a:r>
              <a:rPr lang="zh-CN" altLang="en-US" sz="3200" b="1" dirty="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A</a:t>
            </a:r>
            <a:r>
              <a:rPr lang="en-US" altLang="zh-CN" sz="3200" b="1" baseline="-25000" dirty="0">
                <a:latin typeface="华文仿宋" panose="02010600040101010101" pitchFamily="2" charset="-122"/>
                <a:ea typeface="华文仿宋" panose="02010600040101010101" pitchFamily="2" charset="-122"/>
              </a:rPr>
              <a:t>i </a:t>
            </a:r>
            <a:r>
              <a:rPr lang="zh-CN" altLang="en-US" sz="3200" b="1" dirty="0">
                <a:latin typeface="华文仿宋" panose="02010600040101010101" pitchFamily="2" charset="-122"/>
                <a:ea typeface="华文仿宋" panose="02010600040101010101" pitchFamily="2" charset="-122"/>
              </a:rPr>
              <a:t>所指子树上所有关键字均</a:t>
            </a:r>
            <a:r>
              <a:rPr lang="zh-CN" altLang="en-US" sz="3200" b="1" dirty="0">
                <a:solidFill>
                  <a:srgbClr val="A50021"/>
                </a:solidFill>
                <a:latin typeface="华文仿宋" panose="02010600040101010101" pitchFamily="2" charset="-122"/>
                <a:ea typeface="华文仿宋" panose="02010600040101010101" pitchFamily="2" charset="-122"/>
              </a:rPr>
              <a:t>大于</a:t>
            </a:r>
            <a:r>
              <a:rPr lang="en-US" altLang="zh-CN" sz="3200" b="1" dirty="0">
                <a:latin typeface="华文仿宋" panose="02010600040101010101" pitchFamily="2" charset="-122"/>
                <a:ea typeface="华文仿宋" panose="02010600040101010101" pitchFamily="2" charset="-122"/>
              </a:rPr>
              <a:t>K</a:t>
            </a:r>
            <a:r>
              <a:rPr lang="en-US" altLang="zh-CN" sz="3200" b="1" baseline="-25000" dirty="0">
                <a:latin typeface="华文仿宋" panose="02010600040101010101" pitchFamily="2" charset="-122"/>
                <a:ea typeface="华文仿宋" panose="02010600040101010101" pitchFamily="2" charset="-122"/>
              </a:rPr>
              <a:t>i  </a:t>
            </a:r>
            <a:r>
              <a:rPr lang="zh-CN" altLang="en-US" sz="3200" b="1" dirty="0">
                <a:latin typeface="华文仿宋" panose="02010600040101010101" pitchFamily="2" charset="-122"/>
                <a:ea typeface="华文仿宋" panose="02010600040101010101" pitchFamily="2" charset="-122"/>
              </a:rPr>
              <a:t>；</a:t>
            </a:r>
            <a:endParaRPr lang="zh-CN" altLang="en-US" sz="3200" b="1" dirty="0">
              <a:latin typeface="华文仿宋" panose="02010600040101010101" pitchFamily="2" charset="-122"/>
              <a:ea typeface="华文仿宋" panose="02010600040101010101" pitchFamily="2" charset="-122"/>
            </a:endParaRPr>
          </a:p>
        </p:txBody>
      </p:sp>
      <p:sp>
        <p:nvSpPr>
          <p:cNvPr id="183299" name="Text Box 3">
            <a:hlinkClick r:id="" action="ppaction://hlinkshowjump?jump=lastslideviewed"/>
          </p:cNvPr>
          <p:cNvSpPr txBox="1">
            <a:spLocks noChangeArrowheads="1"/>
          </p:cNvSpPr>
          <p:nvPr/>
        </p:nvSpPr>
        <p:spPr bwMode="auto">
          <a:xfrm>
            <a:off x="5622925" y="4768850"/>
            <a:ext cx="292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eaLnBrk="1" hangingPunct="1">
              <a:defRPr kumimoji="1" sz="3600" b="1">
                <a:solidFill>
                  <a:srgbClr val="A50021"/>
                </a:solidFill>
                <a:latin typeface="Times New Roman" panose="02020603050405020304" charset="0"/>
                <a:ea typeface="华文仿宋" panose="0201060004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1143000" indent="-228600" eaLnBrk="0" hangingPunct="0">
              <a:defRPr kumimoji="1" sz="2800" b="1">
                <a:latin typeface="Times New Roman" panose="02020603050405020304" charset="0"/>
                <a:ea typeface="宋体" panose="0201060003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r>
              <a:rPr lang="zh-CN" altLang="en-US" dirty="0"/>
              <a:t>查找树的特性</a:t>
            </a:r>
            <a:endParaRPr lang="zh-CN" altLang="en-US" dirty="0"/>
          </a:p>
        </p:txBody>
      </p:sp>
      <p:sp>
        <p:nvSpPr>
          <p:cNvPr id="183300" name="Line 4"/>
          <p:cNvSpPr>
            <a:spLocks noChangeShapeType="1"/>
          </p:cNvSpPr>
          <p:nvPr/>
        </p:nvSpPr>
        <p:spPr bwMode="auto">
          <a:xfrm>
            <a:off x="4419600" y="5105400"/>
            <a:ext cx="1143000" cy="0"/>
          </a:xfrm>
          <a:prstGeom prst="line">
            <a:avLst/>
          </a:prstGeom>
          <a:noFill/>
          <a:ln w="9525">
            <a:solidFill>
              <a:srgbClr val="C0000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3298">
                                            <p:txEl>
                                              <p:pRg st="0" end="0"/>
                                            </p:txEl>
                                          </p:spTgt>
                                        </p:tgtEl>
                                        <p:attrNameLst>
                                          <p:attrName>style.visibility</p:attrName>
                                        </p:attrNameLst>
                                      </p:cBhvr>
                                      <p:to>
                                        <p:strVal val="visible"/>
                                      </p:to>
                                    </p:set>
                                    <p:animEffect transition="in" filter="strips(downRight)">
                                      <p:cBhvr>
                                        <p:cTn id="7" dur="500"/>
                                        <p:tgtEl>
                                          <p:spTgt spid="183298">
                                            <p:txEl>
                                              <p:pRg st="0" end="0"/>
                                            </p:txEl>
                                          </p:spTgt>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83298">
                                            <p:txEl>
                                              <p:pRg st="1" end="1"/>
                                            </p:txEl>
                                          </p:spTgt>
                                        </p:tgtEl>
                                        <p:attrNameLst>
                                          <p:attrName>style.visibility</p:attrName>
                                        </p:attrNameLst>
                                      </p:cBhvr>
                                      <p:to>
                                        <p:strVal val="visible"/>
                                      </p:to>
                                    </p:set>
                                    <p:animEffect transition="in" filter="strips(downRight)">
                                      <p:cBhvr>
                                        <p:cTn id="11" dur="500"/>
                                        <p:tgtEl>
                                          <p:spTgt spid="183298">
                                            <p:txEl>
                                              <p:pRg st="1" end="1"/>
                                            </p:txEl>
                                          </p:spTgt>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83298">
                                            <p:txEl>
                                              <p:pRg st="2" end="2"/>
                                            </p:txEl>
                                          </p:spTgt>
                                        </p:tgtEl>
                                        <p:attrNameLst>
                                          <p:attrName>style.visibility</p:attrName>
                                        </p:attrNameLst>
                                      </p:cBhvr>
                                      <p:to>
                                        <p:strVal val="visible"/>
                                      </p:to>
                                    </p:set>
                                    <p:animEffect transition="in" filter="strips(downRight)">
                                      <p:cBhvr>
                                        <p:cTn id="15" dur="500"/>
                                        <p:tgtEl>
                                          <p:spTgt spid="18329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183300"/>
                                        </p:tgtEl>
                                        <p:attrNameLst>
                                          <p:attrName>style.visibility</p:attrName>
                                        </p:attrNameLst>
                                      </p:cBhvr>
                                      <p:to>
                                        <p:strVal val="visible"/>
                                      </p:to>
                                    </p:set>
                                    <p:anim calcmode="lin" valueType="num">
                                      <p:cBhvr>
                                        <p:cTn id="20" dur="500" fill="hold"/>
                                        <p:tgtEl>
                                          <p:spTgt spid="183300"/>
                                        </p:tgtEl>
                                        <p:attrNameLst>
                                          <p:attrName>ppt_x</p:attrName>
                                        </p:attrNameLst>
                                      </p:cBhvr>
                                      <p:tavLst>
                                        <p:tav tm="0">
                                          <p:val>
                                            <p:strVal val="#ppt_x-#ppt_w/2"/>
                                          </p:val>
                                        </p:tav>
                                        <p:tav tm="100000">
                                          <p:val>
                                            <p:strVal val="#ppt_x"/>
                                          </p:val>
                                        </p:tav>
                                      </p:tavLst>
                                    </p:anim>
                                    <p:anim calcmode="lin" valueType="num">
                                      <p:cBhvr>
                                        <p:cTn id="21" dur="500" fill="hold"/>
                                        <p:tgtEl>
                                          <p:spTgt spid="183300"/>
                                        </p:tgtEl>
                                        <p:attrNameLst>
                                          <p:attrName>ppt_y</p:attrName>
                                        </p:attrNameLst>
                                      </p:cBhvr>
                                      <p:tavLst>
                                        <p:tav tm="0">
                                          <p:val>
                                            <p:strVal val="#ppt_y"/>
                                          </p:val>
                                        </p:tav>
                                        <p:tav tm="100000">
                                          <p:val>
                                            <p:strVal val="#ppt_y"/>
                                          </p:val>
                                        </p:tav>
                                      </p:tavLst>
                                    </p:anim>
                                    <p:anim calcmode="lin" valueType="num">
                                      <p:cBhvr>
                                        <p:cTn id="22" dur="500" fill="hold"/>
                                        <p:tgtEl>
                                          <p:spTgt spid="183300"/>
                                        </p:tgtEl>
                                        <p:attrNameLst>
                                          <p:attrName>ppt_w</p:attrName>
                                        </p:attrNameLst>
                                      </p:cBhvr>
                                      <p:tavLst>
                                        <p:tav tm="0">
                                          <p:val>
                                            <p:fltVal val="0"/>
                                          </p:val>
                                        </p:tav>
                                        <p:tav tm="100000">
                                          <p:val>
                                            <p:strVal val="#ppt_w"/>
                                          </p:val>
                                        </p:tav>
                                      </p:tavLst>
                                    </p:anim>
                                    <p:anim calcmode="lin" valueType="num">
                                      <p:cBhvr>
                                        <p:cTn id="23" dur="500" fill="hold"/>
                                        <p:tgtEl>
                                          <p:spTgt spid="183300"/>
                                        </p:tgtEl>
                                        <p:attrNameLst>
                                          <p:attrName>ppt_h</p:attrName>
                                        </p:attrNameLst>
                                      </p:cBhvr>
                                      <p:tavLst>
                                        <p:tav tm="0">
                                          <p:val>
                                            <p:strVal val="#ppt_h"/>
                                          </p:val>
                                        </p:tav>
                                        <p:tav tm="100000">
                                          <p:val>
                                            <p:strVal val="#ppt_h"/>
                                          </p:val>
                                        </p:tav>
                                      </p:tavLst>
                                    </p:anim>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83299"/>
                                        </p:tgtEl>
                                        <p:attrNameLst>
                                          <p:attrName>style.visibility</p:attrName>
                                        </p:attrNameLst>
                                      </p:cBhvr>
                                      <p:to>
                                        <p:strVal val="visible"/>
                                      </p:to>
                                    </p:set>
                                    <p:animEffect transition="in" filter="wipe(left)">
                                      <p:cBhvr>
                                        <p:cTn id="27" dur="500"/>
                                        <p:tgtEl>
                                          <p:spTgt spid="183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dvAuto="0" autoUpdateAnimBg="0" build="p"/>
      <p:bldP spid="183299" grpId="0" autoUpdateAnimBg="0"/>
      <p:bldP spid="183300"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a:hlinkClick r:id="" action="ppaction://hlinkshowjump?jump=lastslideviewed"/>
          </p:cNvPr>
          <p:cNvSpPr txBox="1">
            <a:spLocks noChangeArrowheads="1"/>
          </p:cNvSpPr>
          <p:nvPr/>
        </p:nvSpPr>
        <p:spPr bwMode="auto">
          <a:xfrm>
            <a:off x="5622925" y="5348397"/>
            <a:ext cx="292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600" dirty="0">
                <a:solidFill>
                  <a:srgbClr val="C00000"/>
                </a:solidFill>
                <a:ea typeface="华文仿宋" panose="02010600040101010101" pitchFamily="2" charset="-122"/>
              </a:rPr>
              <a:t>平衡树的特性</a:t>
            </a:r>
            <a:endParaRPr lang="zh-CN" altLang="en-US" sz="3600" dirty="0">
              <a:solidFill>
                <a:srgbClr val="C00000"/>
              </a:solidFill>
              <a:ea typeface="华文仿宋" panose="02010600040101010101" pitchFamily="2" charset="-122"/>
            </a:endParaRPr>
          </a:p>
        </p:txBody>
      </p:sp>
      <p:sp>
        <p:nvSpPr>
          <p:cNvPr id="184323" name="Line 3"/>
          <p:cNvSpPr>
            <a:spLocks noChangeShapeType="1"/>
          </p:cNvSpPr>
          <p:nvPr/>
        </p:nvSpPr>
        <p:spPr bwMode="auto">
          <a:xfrm>
            <a:off x="4419600" y="5684947"/>
            <a:ext cx="1143000" cy="0"/>
          </a:xfrm>
          <a:prstGeom prst="line">
            <a:avLst/>
          </a:prstGeom>
          <a:noFill/>
          <a:ln w="9525">
            <a:solidFill>
              <a:srgbClr val="C00000"/>
            </a:solidFill>
            <a:round/>
          </a:ln>
          <a:extLst>
            <a:ext uri="{909E8E84-426E-40DD-AFC4-6F175D3DCCD1}">
              <a14:hiddenFill xmlns:a14="http://schemas.microsoft.com/office/drawing/2010/main">
                <a:noFill/>
              </a14:hiddenFill>
            </a:ext>
          </a:extLst>
        </p:spPr>
        <p:txBody>
          <a:bodyPr wrap="none" anchor="ctr"/>
          <a:lstStyle/>
          <a:p>
            <a:endParaRPr lang="zh-CN" altLang="en-US" b="1" dirty="0">
              <a:solidFill>
                <a:srgbClr val="C00000"/>
              </a:solidFill>
              <a:ea typeface="华文仿宋" panose="02010600040101010101" pitchFamily="2" charset="-122"/>
            </a:endParaRPr>
          </a:p>
        </p:txBody>
      </p:sp>
      <p:sp>
        <p:nvSpPr>
          <p:cNvPr id="184324" name="Rectangle 4"/>
          <p:cNvSpPr>
            <a:spLocks noChangeArrowheads="1"/>
          </p:cNvSpPr>
          <p:nvPr/>
        </p:nvSpPr>
        <p:spPr bwMode="auto">
          <a:xfrm>
            <a:off x="304800" y="1001333"/>
            <a:ext cx="8458200" cy="468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30000"/>
              </a:lnSpc>
            </a:pPr>
            <a:r>
              <a:rPr lang="en-US" altLang="zh-CN" sz="3200" b="0" dirty="0">
                <a:latin typeface="华文仿宋" panose="02010600040101010101" pitchFamily="2" charset="-122"/>
                <a:ea typeface="华文仿宋" panose="02010600040101010101" pitchFamily="2" charset="-122"/>
              </a:rPr>
              <a:t>    </a:t>
            </a:r>
            <a:r>
              <a:rPr lang="zh-CN" altLang="en-US" sz="3200" dirty="0">
                <a:latin typeface="华文仿宋" panose="02010600040101010101" pitchFamily="2" charset="-122"/>
                <a:ea typeface="华文仿宋" panose="02010600040101010101" pitchFamily="2" charset="-122"/>
              </a:rPr>
              <a:t>树中所有</a:t>
            </a:r>
            <a:r>
              <a:rPr lang="zh-CN" altLang="en-US" sz="3200" dirty="0">
                <a:solidFill>
                  <a:srgbClr val="990000"/>
                </a:solidFill>
                <a:latin typeface="华文仿宋" panose="02010600040101010101" pitchFamily="2" charset="-122"/>
                <a:ea typeface="华文仿宋" panose="02010600040101010101" pitchFamily="2" charset="-122"/>
              </a:rPr>
              <a:t>叶子结点</a:t>
            </a:r>
            <a:r>
              <a:rPr lang="zh-CN" altLang="en-US" sz="3200" dirty="0">
                <a:latin typeface="华文仿宋" panose="02010600040101010101" pitchFamily="2" charset="-122"/>
                <a:ea typeface="华文仿宋" panose="02010600040101010101" pitchFamily="2" charset="-122"/>
              </a:rPr>
              <a:t>均</a:t>
            </a:r>
            <a:r>
              <a:rPr lang="zh-CN" altLang="en-US" sz="3200" dirty="0">
                <a:solidFill>
                  <a:srgbClr val="990000"/>
                </a:solidFill>
                <a:latin typeface="华文仿宋" panose="02010600040101010101" pitchFamily="2" charset="-122"/>
                <a:ea typeface="华文仿宋" panose="02010600040101010101" pitchFamily="2" charset="-122"/>
              </a:rPr>
              <a:t>不带信息</a:t>
            </a:r>
            <a:r>
              <a:rPr lang="zh-CN" altLang="en-US" sz="3200" dirty="0">
                <a:latin typeface="华文仿宋" panose="02010600040101010101" pitchFamily="2" charset="-122"/>
                <a:ea typeface="华文仿宋" panose="02010600040101010101" pitchFamily="2" charset="-122"/>
              </a:rPr>
              <a:t>，且</a:t>
            </a:r>
            <a:r>
              <a:rPr lang="zh-CN" altLang="en-US" sz="3200" dirty="0">
                <a:solidFill>
                  <a:srgbClr val="990000"/>
                </a:solidFill>
                <a:latin typeface="华文仿宋" panose="02010600040101010101" pitchFamily="2" charset="-122"/>
                <a:ea typeface="华文仿宋" panose="02010600040101010101" pitchFamily="2" charset="-122"/>
              </a:rPr>
              <a:t>在</a:t>
            </a:r>
            <a:r>
              <a:rPr lang="zh-CN" altLang="en-US" sz="3200" dirty="0">
                <a:latin typeface="华文仿宋" panose="02010600040101010101" pitchFamily="2" charset="-122"/>
                <a:ea typeface="华文仿宋" panose="02010600040101010101" pitchFamily="2" charset="-122"/>
              </a:rPr>
              <a:t>树中的</a:t>
            </a:r>
            <a:r>
              <a:rPr lang="zh-CN" altLang="en-US" sz="3200" dirty="0">
                <a:solidFill>
                  <a:srgbClr val="990000"/>
                </a:solidFill>
                <a:latin typeface="华文仿宋" panose="02010600040101010101" pitchFamily="2" charset="-122"/>
                <a:ea typeface="华文仿宋" panose="02010600040101010101" pitchFamily="2" charset="-122"/>
              </a:rPr>
              <a:t>同一层次</a:t>
            </a:r>
            <a:r>
              <a:rPr lang="zh-CN" altLang="en-US" sz="3200" dirty="0">
                <a:latin typeface="华文仿宋" panose="02010600040101010101" pitchFamily="2" charset="-122"/>
                <a:ea typeface="华文仿宋" panose="02010600040101010101" pitchFamily="2" charset="-122"/>
              </a:rPr>
              <a:t>上</a:t>
            </a:r>
            <a:r>
              <a:rPr lang="zh-CN" altLang="en-US" sz="3200" dirty="0">
                <a:ea typeface="华文仿宋" panose="02010600040101010101" pitchFamily="2" charset="-122"/>
              </a:rPr>
              <a:t>；</a:t>
            </a:r>
            <a:endParaRPr lang="zh-CN" altLang="en-US" sz="3200" dirty="0">
              <a:ea typeface="华文仿宋" panose="02010600040101010101" pitchFamily="2" charset="-122"/>
            </a:endParaRPr>
          </a:p>
          <a:p>
            <a:pPr algn="l" eaLnBrk="1" hangingPunct="1">
              <a:lnSpc>
                <a:spcPct val="130000"/>
              </a:lnSpc>
            </a:pPr>
            <a:r>
              <a:rPr lang="zh-CN" altLang="en-US" sz="3200" dirty="0">
                <a:latin typeface="华文仿宋" panose="02010600040101010101" pitchFamily="2" charset="-122"/>
                <a:ea typeface="华文仿宋" panose="02010600040101010101" pitchFamily="2" charset="-122"/>
              </a:rPr>
              <a:t>    </a:t>
            </a:r>
            <a:r>
              <a:rPr lang="zh-CN" altLang="en-US" sz="3200" dirty="0">
                <a:solidFill>
                  <a:srgbClr val="990000"/>
                </a:solidFill>
                <a:latin typeface="华文仿宋" panose="02010600040101010101" pitchFamily="2" charset="-122"/>
                <a:ea typeface="华文仿宋" panose="02010600040101010101" pitchFamily="2" charset="-122"/>
              </a:rPr>
              <a:t>根结点</a:t>
            </a:r>
            <a:r>
              <a:rPr lang="zh-CN" altLang="en-US" sz="3200" dirty="0">
                <a:latin typeface="华文仿宋" panose="02010600040101010101" pitchFamily="2" charset="-122"/>
                <a:ea typeface="华文仿宋" panose="02010600040101010101" pitchFamily="2" charset="-122"/>
              </a:rPr>
              <a:t>或为叶子结点，或</a:t>
            </a:r>
            <a:r>
              <a:rPr lang="zh-CN" altLang="en-US" sz="3200" dirty="0">
                <a:solidFill>
                  <a:srgbClr val="990000"/>
                </a:solidFill>
                <a:latin typeface="华文仿宋" panose="02010600040101010101" pitchFamily="2" charset="-122"/>
                <a:ea typeface="华文仿宋" panose="02010600040101010101" pitchFamily="2" charset="-122"/>
              </a:rPr>
              <a:t>至少含有两棵子树</a:t>
            </a:r>
            <a:r>
              <a:rPr lang="zh-CN" altLang="en-US" sz="2400" dirty="0">
                <a:solidFill>
                  <a:srgbClr val="3366FF"/>
                </a:solidFill>
                <a:latin typeface="华文仿宋" panose="02010600040101010101" pitchFamily="2" charset="-122"/>
                <a:ea typeface="华文仿宋" panose="02010600040101010101" pitchFamily="2" charset="-122"/>
              </a:rPr>
              <a:t>（</a:t>
            </a:r>
            <a:r>
              <a:rPr lang="zh-CN" altLang="en-US" sz="2400" dirty="0">
                <a:solidFill>
                  <a:srgbClr val="3366FF"/>
                </a:solidFill>
                <a:ea typeface="华文仿宋" panose="02010600040101010101" pitchFamily="2" charset="-122"/>
              </a:rPr>
              <a:t>至少含</a:t>
            </a:r>
            <a:r>
              <a:rPr lang="en-US" altLang="zh-CN" sz="2400" dirty="0">
                <a:solidFill>
                  <a:srgbClr val="3366FF"/>
                </a:solidFill>
                <a:ea typeface="华文仿宋" panose="02010600040101010101" pitchFamily="2" charset="-122"/>
              </a:rPr>
              <a:t>1</a:t>
            </a:r>
            <a:r>
              <a:rPr lang="zh-CN" altLang="en-US" sz="2400" dirty="0">
                <a:solidFill>
                  <a:srgbClr val="3366FF"/>
                </a:solidFill>
                <a:ea typeface="华文仿宋" panose="02010600040101010101" pitchFamily="2" charset="-122"/>
              </a:rPr>
              <a:t>个关键字）</a:t>
            </a:r>
            <a:r>
              <a:rPr lang="zh-CN" altLang="en-US" sz="3200" dirty="0">
                <a:solidFill>
                  <a:srgbClr val="990000"/>
                </a:solidFill>
                <a:ea typeface="华文仿宋" panose="02010600040101010101" pitchFamily="2" charset="-122"/>
              </a:rPr>
              <a:t>；</a:t>
            </a:r>
            <a:endParaRPr lang="zh-CN" altLang="en-US" sz="3200" dirty="0">
              <a:solidFill>
                <a:srgbClr val="990000"/>
              </a:solidFill>
              <a:ea typeface="华文仿宋" panose="02010600040101010101" pitchFamily="2" charset="-122"/>
            </a:endParaRPr>
          </a:p>
          <a:p>
            <a:pPr algn="l" eaLnBrk="1" hangingPunct="1">
              <a:lnSpc>
                <a:spcPct val="130000"/>
              </a:lnSpc>
            </a:pPr>
            <a:r>
              <a:rPr lang="zh-CN" altLang="en-US" sz="3200" dirty="0">
                <a:latin typeface="华文仿宋" panose="02010600040101010101" pitchFamily="2" charset="-122"/>
                <a:ea typeface="华文仿宋" panose="02010600040101010101" pitchFamily="2" charset="-122"/>
              </a:rPr>
              <a:t>    其余所有</a:t>
            </a:r>
            <a:r>
              <a:rPr lang="zh-CN" altLang="en-US" sz="3200" dirty="0">
                <a:solidFill>
                  <a:srgbClr val="990000"/>
                </a:solidFill>
                <a:latin typeface="华文仿宋" panose="02010600040101010101" pitchFamily="2" charset="-122"/>
                <a:ea typeface="华文仿宋" panose="02010600040101010101" pitchFamily="2" charset="-122"/>
              </a:rPr>
              <a:t>非叶子结点</a:t>
            </a:r>
            <a:r>
              <a:rPr lang="zh-CN" altLang="en-US" sz="3200" dirty="0">
                <a:latin typeface="华文仿宋" panose="02010600040101010101" pitchFamily="2" charset="-122"/>
                <a:ea typeface="华文仿宋" panose="02010600040101010101" pitchFamily="2" charset="-122"/>
              </a:rPr>
              <a:t>均至少含有</a:t>
            </a:r>
            <a:r>
              <a:rPr lang="zh-CN" altLang="en-US" sz="3200" dirty="0">
                <a:latin typeface="华文仿宋" panose="02010600040101010101" pitchFamily="2" charset="-122"/>
                <a:ea typeface="华文仿宋" panose="02010600040101010101" pitchFamily="2" charset="-122"/>
                <a:sym typeface="Symbol" panose="05050102010706020507" pitchFamily="18" charset="2"/>
              </a:rPr>
              <a:t></a:t>
            </a:r>
            <a:r>
              <a:rPr lang="en-US" altLang="zh-CN" sz="3200" i="1" dirty="0">
                <a:ea typeface="华文仿宋" panose="02010600040101010101" pitchFamily="2" charset="-122"/>
                <a:sym typeface="Symbol" panose="05050102010706020507" pitchFamily="18" charset="2"/>
              </a:rPr>
              <a:t>m/2</a:t>
            </a:r>
            <a:r>
              <a:rPr lang="en-US" altLang="zh-CN" sz="3200" dirty="0">
                <a:latin typeface="华文仿宋" panose="02010600040101010101" pitchFamily="2" charset="-122"/>
                <a:ea typeface="华文仿宋" panose="02010600040101010101" pitchFamily="2" charset="-122"/>
                <a:sym typeface="Symbol" panose="05050102010706020507" pitchFamily="18" charset="2"/>
              </a:rPr>
              <a:t></a:t>
            </a:r>
            <a:r>
              <a:rPr lang="zh-CN" altLang="en-US" sz="3200" dirty="0">
                <a:latin typeface="华文仿宋" panose="02010600040101010101" pitchFamily="2" charset="-122"/>
                <a:ea typeface="华文仿宋" panose="02010600040101010101" pitchFamily="2" charset="-122"/>
                <a:sym typeface="Symbol" panose="05050102010706020507" pitchFamily="18" charset="2"/>
              </a:rPr>
              <a:t>棵</a:t>
            </a:r>
            <a:r>
              <a:rPr lang="zh-CN" altLang="en-US" sz="3200" dirty="0">
                <a:latin typeface="华文仿宋" panose="02010600040101010101" pitchFamily="2" charset="-122"/>
                <a:ea typeface="华文仿宋" panose="02010600040101010101" pitchFamily="2" charset="-122"/>
              </a:rPr>
              <a:t>子树</a:t>
            </a:r>
            <a:r>
              <a:rPr lang="zh-CN" altLang="en-US" sz="2400" dirty="0">
                <a:solidFill>
                  <a:srgbClr val="3366FF"/>
                </a:solidFill>
                <a:latin typeface="华文仿宋" panose="02010600040101010101" pitchFamily="2" charset="-122"/>
                <a:ea typeface="华文仿宋" panose="02010600040101010101" pitchFamily="2" charset="-122"/>
              </a:rPr>
              <a:t>（</a:t>
            </a:r>
            <a:r>
              <a:rPr lang="zh-CN" altLang="en-US" sz="2400" dirty="0">
                <a:solidFill>
                  <a:srgbClr val="3366FF"/>
                </a:solidFill>
                <a:ea typeface="华文仿宋" panose="02010600040101010101" pitchFamily="2" charset="-122"/>
              </a:rPr>
              <a:t>至少含</a:t>
            </a:r>
            <a:r>
              <a:rPr lang="zh-CN" altLang="en-US" sz="2400" dirty="0">
                <a:solidFill>
                  <a:srgbClr val="3366FF"/>
                </a:solidFill>
                <a:latin typeface="华文仿宋" panose="02010600040101010101" pitchFamily="2" charset="-122"/>
                <a:ea typeface="华文仿宋" panose="02010600040101010101" pitchFamily="2" charset="-122"/>
                <a:sym typeface="Symbol" panose="05050102010706020507" pitchFamily="18" charset="2"/>
              </a:rPr>
              <a:t></a:t>
            </a:r>
            <a:r>
              <a:rPr lang="en-US" altLang="zh-CN" sz="2400" i="1" dirty="0">
                <a:solidFill>
                  <a:srgbClr val="3366FF"/>
                </a:solidFill>
                <a:ea typeface="华文仿宋" panose="02010600040101010101" pitchFamily="2" charset="-122"/>
                <a:sym typeface="Symbol" panose="05050102010706020507" pitchFamily="18" charset="2"/>
              </a:rPr>
              <a:t>m/2</a:t>
            </a:r>
            <a:r>
              <a:rPr lang="en-US" altLang="zh-CN" sz="2400" dirty="0">
                <a:solidFill>
                  <a:srgbClr val="3366FF"/>
                </a:solidFill>
                <a:latin typeface="华文仿宋" panose="02010600040101010101" pitchFamily="2" charset="-122"/>
                <a:ea typeface="华文仿宋" panose="02010600040101010101" pitchFamily="2" charset="-122"/>
                <a:sym typeface="Symbol" panose="05050102010706020507" pitchFamily="18" charset="2"/>
              </a:rPr>
              <a:t></a:t>
            </a:r>
            <a:r>
              <a:rPr lang="en-US" altLang="zh-CN" sz="2400" dirty="0">
                <a:solidFill>
                  <a:srgbClr val="3366FF"/>
                </a:solidFill>
                <a:ea typeface="华文仿宋" panose="02010600040101010101" pitchFamily="2" charset="-122"/>
              </a:rPr>
              <a:t> -1</a:t>
            </a:r>
            <a:r>
              <a:rPr lang="zh-CN" altLang="en-US" sz="2400" dirty="0">
                <a:solidFill>
                  <a:srgbClr val="3366FF"/>
                </a:solidFill>
                <a:ea typeface="华文仿宋" panose="02010600040101010101" pitchFamily="2" charset="-122"/>
              </a:rPr>
              <a:t>个关键字）</a:t>
            </a:r>
            <a:r>
              <a:rPr lang="zh-CN" altLang="en-US" sz="3200" dirty="0">
                <a:latin typeface="华文仿宋" panose="02010600040101010101" pitchFamily="2" charset="-122"/>
                <a:ea typeface="华文仿宋" panose="02010600040101010101" pitchFamily="2" charset="-122"/>
              </a:rPr>
              <a:t> ，</a:t>
            </a:r>
            <a:r>
              <a:rPr lang="zh-CN" altLang="en-US" sz="3200" dirty="0">
                <a:solidFill>
                  <a:srgbClr val="990000"/>
                </a:solidFill>
                <a:latin typeface="华文仿宋" panose="02010600040101010101" pitchFamily="2" charset="-122"/>
                <a:ea typeface="华文仿宋" panose="02010600040101010101" pitchFamily="2" charset="-122"/>
              </a:rPr>
              <a:t>至多含有 </a:t>
            </a:r>
            <a:r>
              <a:rPr lang="en-US" altLang="zh-CN" sz="3200" i="1" dirty="0">
                <a:solidFill>
                  <a:srgbClr val="990000"/>
                </a:solidFill>
                <a:ea typeface="华文仿宋" panose="02010600040101010101" pitchFamily="2" charset="-122"/>
              </a:rPr>
              <a:t>m</a:t>
            </a:r>
            <a:r>
              <a:rPr lang="en-US" altLang="zh-CN" sz="3200" dirty="0">
                <a:solidFill>
                  <a:srgbClr val="990000"/>
                </a:solidFill>
                <a:latin typeface="华文仿宋" panose="02010600040101010101" pitchFamily="2" charset="-122"/>
                <a:ea typeface="华文仿宋" panose="02010600040101010101" pitchFamily="2" charset="-122"/>
              </a:rPr>
              <a:t> </a:t>
            </a:r>
            <a:r>
              <a:rPr lang="zh-CN" altLang="en-US" sz="3200" dirty="0">
                <a:solidFill>
                  <a:srgbClr val="990000"/>
                </a:solidFill>
                <a:latin typeface="华文仿宋" panose="02010600040101010101" pitchFamily="2" charset="-122"/>
                <a:ea typeface="华文仿宋" panose="02010600040101010101" pitchFamily="2" charset="-122"/>
              </a:rPr>
              <a:t>棵子树</a:t>
            </a:r>
            <a:r>
              <a:rPr lang="zh-CN" altLang="en-US" sz="2400" dirty="0">
                <a:solidFill>
                  <a:srgbClr val="3366FF"/>
                </a:solidFill>
                <a:latin typeface="华文仿宋" panose="02010600040101010101" pitchFamily="2" charset="-122"/>
                <a:ea typeface="华文仿宋" panose="02010600040101010101" pitchFamily="2" charset="-122"/>
              </a:rPr>
              <a:t>（</a:t>
            </a:r>
            <a:r>
              <a:rPr lang="zh-CN" altLang="en-US" sz="2400" dirty="0">
                <a:solidFill>
                  <a:srgbClr val="3366FF"/>
                </a:solidFill>
                <a:ea typeface="华文仿宋" panose="02010600040101010101" pitchFamily="2" charset="-122"/>
              </a:rPr>
              <a:t>最多含</a:t>
            </a:r>
            <a:r>
              <a:rPr lang="en-US" altLang="zh-CN" sz="2400" dirty="0">
                <a:solidFill>
                  <a:srgbClr val="3366FF"/>
                </a:solidFill>
                <a:ea typeface="华文仿宋" panose="02010600040101010101" pitchFamily="2" charset="-122"/>
              </a:rPr>
              <a:t>m-1</a:t>
            </a:r>
            <a:r>
              <a:rPr lang="zh-CN" altLang="en-US" sz="2400" dirty="0">
                <a:solidFill>
                  <a:srgbClr val="3366FF"/>
                </a:solidFill>
                <a:ea typeface="华文仿宋" panose="02010600040101010101" pitchFamily="2" charset="-122"/>
              </a:rPr>
              <a:t>个关键字）</a:t>
            </a:r>
            <a:r>
              <a:rPr lang="zh-CN" altLang="en-US" sz="3200" dirty="0">
                <a:solidFill>
                  <a:srgbClr val="990000"/>
                </a:solidFill>
                <a:latin typeface="华文仿宋" panose="02010600040101010101" pitchFamily="2" charset="-122"/>
                <a:ea typeface="华文仿宋" panose="02010600040101010101" pitchFamily="2" charset="-122"/>
              </a:rPr>
              <a:t> </a:t>
            </a:r>
            <a:r>
              <a:rPr lang="zh-CN" altLang="en-US" sz="3200" b="0" dirty="0">
                <a:latin typeface="华文仿宋" panose="02010600040101010101" pitchFamily="2" charset="-122"/>
                <a:ea typeface="华文仿宋" panose="02010600040101010101" pitchFamily="2" charset="-122"/>
              </a:rPr>
              <a:t>；</a:t>
            </a:r>
            <a:endParaRPr lang="zh-CN" altLang="en-US" sz="3200" b="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4324">
                                            <p:txEl>
                                              <p:pRg st="0" end="0"/>
                                            </p:txEl>
                                          </p:spTgt>
                                        </p:tgtEl>
                                        <p:attrNameLst>
                                          <p:attrName>style.visibility</p:attrName>
                                        </p:attrNameLst>
                                      </p:cBhvr>
                                      <p:to>
                                        <p:strVal val="visible"/>
                                      </p:to>
                                    </p:set>
                                    <p:animEffect transition="in" filter="strips(downRight)">
                                      <p:cBhvr>
                                        <p:cTn id="7" dur="500"/>
                                        <p:tgtEl>
                                          <p:spTgt spid="184324">
                                            <p:txEl>
                                              <p:pRg st="0" end="0"/>
                                            </p:txEl>
                                          </p:spTgt>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84324">
                                            <p:txEl>
                                              <p:pRg st="1" end="1"/>
                                            </p:txEl>
                                          </p:spTgt>
                                        </p:tgtEl>
                                        <p:attrNameLst>
                                          <p:attrName>style.visibility</p:attrName>
                                        </p:attrNameLst>
                                      </p:cBhvr>
                                      <p:to>
                                        <p:strVal val="visible"/>
                                      </p:to>
                                    </p:set>
                                    <p:animEffect transition="in" filter="strips(downRight)">
                                      <p:cBhvr>
                                        <p:cTn id="11" dur="500"/>
                                        <p:tgtEl>
                                          <p:spTgt spid="184324">
                                            <p:txEl>
                                              <p:pRg st="1" end="1"/>
                                            </p:txEl>
                                          </p:spTgt>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84324">
                                            <p:txEl>
                                              <p:pRg st="2" end="2"/>
                                            </p:txEl>
                                          </p:spTgt>
                                        </p:tgtEl>
                                        <p:attrNameLst>
                                          <p:attrName>style.visibility</p:attrName>
                                        </p:attrNameLst>
                                      </p:cBhvr>
                                      <p:to>
                                        <p:strVal val="visible"/>
                                      </p:to>
                                    </p:set>
                                    <p:animEffect transition="in" filter="strips(downRight)">
                                      <p:cBhvr>
                                        <p:cTn id="15" dur="500"/>
                                        <p:tgtEl>
                                          <p:spTgt spid="18432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184323"/>
                                        </p:tgtEl>
                                        <p:attrNameLst>
                                          <p:attrName>style.visibility</p:attrName>
                                        </p:attrNameLst>
                                      </p:cBhvr>
                                      <p:to>
                                        <p:strVal val="visible"/>
                                      </p:to>
                                    </p:set>
                                    <p:anim calcmode="lin" valueType="num">
                                      <p:cBhvr>
                                        <p:cTn id="20" dur="500" fill="hold"/>
                                        <p:tgtEl>
                                          <p:spTgt spid="184323"/>
                                        </p:tgtEl>
                                        <p:attrNameLst>
                                          <p:attrName>ppt_x</p:attrName>
                                        </p:attrNameLst>
                                      </p:cBhvr>
                                      <p:tavLst>
                                        <p:tav tm="0">
                                          <p:val>
                                            <p:strVal val="#ppt_x-#ppt_w/2"/>
                                          </p:val>
                                        </p:tav>
                                        <p:tav tm="100000">
                                          <p:val>
                                            <p:strVal val="#ppt_x"/>
                                          </p:val>
                                        </p:tav>
                                      </p:tavLst>
                                    </p:anim>
                                    <p:anim calcmode="lin" valueType="num">
                                      <p:cBhvr>
                                        <p:cTn id="21" dur="500" fill="hold"/>
                                        <p:tgtEl>
                                          <p:spTgt spid="184323"/>
                                        </p:tgtEl>
                                        <p:attrNameLst>
                                          <p:attrName>ppt_y</p:attrName>
                                        </p:attrNameLst>
                                      </p:cBhvr>
                                      <p:tavLst>
                                        <p:tav tm="0">
                                          <p:val>
                                            <p:strVal val="#ppt_y"/>
                                          </p:val>
                                        </p:tav>
                                        <p:tav tm="100000">
                                          <p:val>
                                            <p:strVal val="#ppt_y"/>
                                          </p:val>
                                        </p:tav>
                                      </p:tavLst>
                                    </p:anim>
                                    <p:anim calcmode="lin" valueType="num">
                                      <p:cBhvr>
                                        <p:cTn id="22" dur="500" fill="hold"/>
                                        <p:tgtEl>
                                          <p:spTgt spid="184323"/>
                                        </p:tgtEl>
                                        <p:attrNameLst>
                                          <p:attrName>ppt_w</p:attrName>
                                        </p:attrNameLst>
                                      </p:cBhvr>
                                      <p:tavLst>
                                        <p:tav tm="0">
                                          <p:val>
                                            <p:fltVal val="0"/>
                                          </p:val>
                                        </p:tav>
                                        <p:tav tm="100000">
                                          <p:val>
                                            <p:strVal val="#ppt_w"/>
                                          </p:val>
                                        </p:tav>
                                      </p:tavLst>
                                    </p:anim>
                                    <p:anim calcmode="lin" valueType="num">
                                      <p:cBhvr>
                                        <p:cTn id="23" dur="500" fill="hold"/>
                                        <p:tgtEl>
                                          <p:spTgt spid="184323"/>
                                        </p:tgtEl>
                                        <p:attrNameLst>
                                          <p:attrName>ppt_h</p:attrName>
                                        </p:attrNameLst>
                                      </p:cBhvr>
                                      <p:tavLst>
                                        <p:tav tm="0">
                                          <p:val>
                                            <p:strVal val="#ppt_h"/>
                                          </p:val>
                                        </p:tav>
                                        <p:tav tm="100000">
                                          <p:val>
                                            <p:strVal val="#ppt_h"/>
                                          </p:val>
                                        </p:tav>
                                      </p:tavLst>
                                    </p:anim>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84322"/>
                                        </p:tgtEl>
                                        <p:attrNameLst>
                                          <p:attrName>style.visibility</p:attrName>
                                        </p:attrNameLst>
                                      </p:cBhvr>
                                      <p:to>
                                        <p:strVal val="visible"/>
                                      </p:to>
                                    </p:set>
                                    <p:animEffect transition="in" filter="wipe(left)">
                                      <p:cBhvr>
                                        <p:cTn id="27" dur="500"/>
                                        <p:tgtEl>
                                          <p:spTgt spid="184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autoUpdateAnimBg="0"/>
      <p:bldP spid="184323" grpId="0" animBg="1"/>
      <p:bldP spid="184324" grpId="0" advAuto="0" autoUpdateAnimBg="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367047" y="1193442"/>
            <a:ext cx="8991600" cy="48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200" dirty="0" err="1">
                <a:ea typeface="华文仿宋" panose="02010600040101010101" pitchFamily="2" charset="-122"/>
              </a:rPr>
              <a:t>typedef</a:t>
            </a:r>
            <a:r>
              <a:rPr lang="en-US" altLang="zh-CN" sz="3200" dirty="0">
                <a:ea typeface="华文仿宋" panose="02010600040101010101" pitchFamily="2" charset="-122"/>
              </a:rPr>
              <a:t> </a:t>
            </a:r>
            <a:r>
              <a:rPr lang="en-US" altLang="zh-CN" sz="3200" dirty="0" err="1">
                <a:ea typeface="华文仿宋" panose="02010600040101010101" pitchFamily="2" charset="-122"/>
              </a:rPr>
              <a:t>struct</a:t>
            </a:r>
            <a:r>
              <a:rPr lang="en-US" altLang="zh-CN" sz="3200" dirty="0">
                <a:ea typeface="华文仿宋" panose="02010600040101010101" pitchFamily="2" charset="-122"/>
              </a:rPr>
              <a:t> </a:t>
            </a:r>
            <a:r>
              <a:rPr lang="en-US" altLang="zh-CN" sz="3200" dirty="0" err="1">
                <a:ea typeface="华文仿宋" panose="02010600040101010101" pitchFamily="2" charset="-122"/>
              </a:rPr>
              <a:t>BTNode</a:t>
            </a:r>
            <a:r>
              <a:rPr lang="en-US" altLang="zh-CN" sz="3200" dirty="0">
                <a:ea typeface="华文仿宋" panose="02010600040101010101" pitchFamily="2" charset="-122"/>
              </a:rPr>
              <a:t> {</a:t>
            </a:r>
            <a:endParaRPr lang="en-US" altLang="zh-CN" sz="3200" dirty="0">
              <a:ea typeface="华文仿宋" panose="02010600040101010101" pitchFamily="2" charset="-122"/>
            </a:endParaRPr>
          </a:p>
          <a:p>
            <a:pPr algn="l" eaLnBrk="1" hangingPunct="1">
              <a:lnSpc>
                <a:spcPct val="120000"/>
              </a:lnSpc>
            </a:pPr>
            <a:r>
              <a:rPr lang="en-US" altLang="zh-CN" sz="3200" dirty="0">
                <a:ea typeface="华文仿宋" panose="02010600040101010101" pitchFamily="2" charset="-122"/>
              </a:rPr>
              <a:t>  </a:t>
            </a:r>
            <a:r>
              <a:rPr lang="en-US" altLang="zh-CN" sz="3200" dirty="0" err="1">
                <a:ea typeface="华文仿宋" panose="02010600040101010101" pitchFamily="2" charset="-122"/>
              </a:rPr>
              <a:t>int</a:t>
            </a:r>
            <a:r>
              <a:rPr lang="en-US" altLang="zh-CN" sz="3200" dirty="0">
                <a:solidFill>
                  <a:srgbClr val="A50021"/>
                </a:solidFill>
                <a:ea typeface="华文仿宋" panose="02010600040101010101" pitchFamily="2" charset="-122"/>
              </a:rPr>
              <a:t> </a:t>
            </a:r>
            <a:r>
              <a:rPr lang="en-US" altLang="zh-CN" sz="3200" b="0" dirty="0">
                <a:solidFill>
                  <a:srgbClr val="A50021"/>
                </a:solidFill>
                <a:ea typeface="华文仿宋" panose="02010600040101010101" pitchFamily="2" charset="-122"/>
              </a:rPr>
              <a:t> </a:t>
            </a:r>
            <a:r>
              <a:rPr lang="en-US" altLang="zh-CN" sz="3200" b="0" dirty="0" err="1">
                <a:ea typeface="华文仿宋" panose="02010600040101010101" pitchFamily="2" charset="-122"/>
              </a:rPr>
              <a:t>keynum</a:t>
            </a:r>
            <a:r>
              <a:rPr lang="en-US" altLang="zh-CN" sz="3200" b="0" dirty="0">
                <a:ea typeface="华文仿宋" panose="02010600040101010101" pitchFamily="2" charset="-122"/>
              </a:rPr>
              <a:t>;</a:t>
            </a:r>
            <a:r>
              <a:rPr lang="en-US" altLang="zh-CN" sz="3200" b="0" dirty="0">
                <a:solidFill>
                  <a:srgbClr val="A50021"/>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结点中关键字个数，结点大小</a:t>
            </a:r>
            <a:endParaRPr lang="zh-CN" altLang="en-US" sz="2400" dirty="0">
              <a:solidFill>
                <a:srgbClr val="006600"/>
              </a:solidFill>
              <a:ea typeface="华文仿宋" panose="02010600040101010101" pitchFamily="2" charset="-122"/>
            </a:endParaRPr>
          </a:p>
          <a:p>
            <a:pPr algn="l" eaLnBrk="1" hangingPunct="1">
              <a:lnSpc>
                <a:spcPct val="120000"/>
              </a:lnSpc>
            </a:pPr>
            <a:r>
              <a:rPr lang="zh-CN" altLang="en-US" sz="3200" dirty="0">
                <a:solidFill>
                  <a:srgbClr val="A50021"/>
                </a:solidFill>
                <a:ea typeface="华文仿宋" panose="02010600040101010101" pitchFamily="2" charset="-122"/>
              </a:rPr>
              <a:t>  </a:t>
            </a:r>
            <a:r>
              <a:rPr lang="en-US" altLang="zh-CN" sz="3200" dirty="0" err="1">
                <a:ea typeface="华文仿宋" panose="02010600040101010101" pitchFamily="2" charset="-122"/>
              </a:rPr>
              <a:t>struct</a:t>
            </a:r>
            <a:r>
              <a:rPr lang="en-US" altLang="zh-CN" sz="3200" dirty="0">
                <a:ea typeface="华文仿宋" panose="02010600040101010101" pitchFamily="2" charset="-122"/>
              </a:rPr>
              <a:t> </a:t>
            </a:r>
            <a:r>
              <a:rPr lang="en-US" altLang="zh-CN" sz="3200" b="0" dirty="0" err="1">
                <a:ea typeface="华文仿宋" panose="02010600040101010101" pitchFamily="2" charset="-122"/>
              </a:rPr>
              <a:t>BTNode</a:t>
            </a:r>
            <a:r>
              <a:rPr lang="en-US" altLang="zh-CN" sz="3200" b="0" dirty="0">
                <a:ea typeface="华文仿宋" panose="02010600040101010101" pitchFamily="2" charset="-122"/>
              </a:rPr>
              <a:t>  </a:t>
            </a:r>
            <a:r>
              <a:rPr lang="en-US" altLang="zh-CN" sz="3200" dirty="0">
                <a:ea typeface="华文仿宋" panose="02010600040101010101" pitchFamily="2" charset="-122"/>
              </a:rPr>
              <a:t>*</a:t>
            </a:r>
            <a:r>
              <a:rPr lang="en-US" altLang="zh-CN" sz="3200" b="0" dirty="0">
                <a:ea typeface="华文仿宋" panose="02010600040101010101" pitchFamily="2" charset="-122"/>
              </a:rPr>
              <a:t>parent;</a:t>
            </a:r>
            <a:r>
              <a:rPr lang="en-US" altLang="zh-CN" sz="3200" b="0" dirty="0">
                <a:solidFill>
                  <a:srgbClr val="A50021"/>
                </a:solidFill>
                <a:ea typeface="华文仿宋" panose="02010600040101010101" pitchFamily="2" charset="-122"/>
              </a:rPr>
              <a:t>  </a:t>
            </a:r>
            <a:endParaRPr lang="en-US" altLang="zh-CN" sz="3200" b="0" dirty="0">
              <a:solidFill>
                <a:srgbClr val="A50021"/>
              </a:solidFill>
              <a:ea typeface="华文仿宋" panose="02010600040101010101" pitchFamily="2" charset="-122"/>
            </a:endParaRPr>
          </a:p>
          <a:p>
            <a:pPr algn="l" eaLnBrk="1" hangingPunct="1">
              <a:lnSpc>
                <a:spcPct val="120000"/>
              </a:lnSpc>
            </a:pPr>
            <a:r>
              <a:rPr lang="en-US" altLang="zh-CN" sz="3200" b="0" dirty="0">
                <a:solidFill>
                  <a:srgbClr val="A50021"/>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指向双亲结点的指针</a:t>
            </a:r>
            <a:endParaRPr lang="zh-CN" altLang="en-US" sz="2400" dirty="0">
              <a:solidFill>
                <a:srgbClr val="006600"/>
              </a:solidFill>
              <a:ea typeface="华文仿宋" panose="02010600040101010101" pitchFamily="2" charset="-122"/>
            </a:endParaRPr>
          </a:p>
          <a:p>
            <a:pPr algn="l" eaLnBrk="1" hangingPunct="1">
              <a:lnSpc>
                <a:spcPct val="120000"/>
              </a:lnSpc>
            </a:pPr>
            <a:r>
              <a:rPr lang="zh-CN" altLang="en-US" sz="3200" b="0" dirty="0">
                <a:solidFill>
                  <a:srgbClr val="A50021"/>
                </a:solidFill>
                <a:ea typeface="华文仿宋" panose="02010600040101010101" pitchFamily="2" charset="-122"/>
              </a:rPr>
              <a:t>  </a:t>
            </a:r>
            <a:r>
              <a:rPr lang="en-US" altLang="zh-CN" sz="3200" b="0" dirty="0" err="1">
                <a:ea typeface="华文仿宋" panose="02010600040101010101" pitchFamily="2" charset="-122"/>
              </a:rPr>
              <a:t>KeyType</a:t>
            </a:r>
            <a:r>
              <a:rPr lang="en-US" altLang="zh-CN" sz="3200" b="0" dirty="0">
                <a:ea typeface="华文仿宋" panose="02010600040101010101" pitchFamily="2" charset="-122"/>
              </a:rPr>
              <a:t>   key[m+1];       </a:t>
            </a:r>
            <a:r>
              <a:rPr lang="en-US" altLang="zh-CN" sz="3200" b="0" dirty="0">
                <a:solidFill>
                  <a:srgbClr val="A50021"/>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关键字向量（</a:t>
            </a:r>
            <a:r>
              <a:rPr lang="en-US" altLang="zh-CN" sz="2400" dirty="0">
                <a:solidFill>
                  <a:srgbClr val="006600"/>
                </a:solidFill>
                <a:ea typeface="华文仿宋" panose="02010600040101010101" pitchFamily="2" charset="-122"/>
              </a:rPr>
              <a:t>0</a:t>
            </a:r>
            <a:r>
              <a:rPr lang="zh-CN" altLang="en-US" sz="2400" dirty="0">
                <a:solidFill>
                  <a:srgbClr val="006600"/>
                </a:solidFill>
                <a:ea typeface="华文仿宋" panose="02010600040101010101" pitchFamily="2" charset="-122"/>
              </a:rPr>
              <a:t>号单元不用）</a:t>
            </a:r>
            <a:endParaRPr lang="zh-CN" altLang="en-US" sz="2400" dirty="0">
              <a:solidFill>
                <a:srgbClr val="006600"/>
              </a:solidFill>
              <a:ea typeface="华文仿宋" panose="02010600040101010101" pitchFamily="2" charset="-122"/>
            </a:endParaRPr>
          </a:p>
          <a:p>
            <a:pPr algn="l" eaLnBrk="1" hangingPunct="1">
              <a:lnSpc>
                <a:spcPct val="120000"/>
              </a:lnSpc>
            </a:pPr>
            <a:r>
              <a:rPr lang="zh-CN" altLang="en-US" sz="3200" b="0" dirty="0">
                <a:solidFill>
                  <a:srgbClr val="A50021"/>
                </a:solidFill>
                <a:ea typeface="华文仿宋" panose="02010600040101010101" pitchFamily="2" charset="-122"/>
              </a:rPr>
              <a:t>  </a:t>
            </a:r>
            <a:r>
              <a:rPr lang="en-US" altLang="zh-CN" sz="3200" dirty="0" err="1">
                <a:ea typeface="华文仿宋" panose="02010600040101010101" pitchFamily="2" charset="-122"/>
              </a:rPr>
              <a:t>struct</a:t>
            </a:r>
            <a:r>
              <a:rPr lang="en-US" altLang="zh-CN" sz="3200" b="0" dirty="0">
                <a:ea typeface="华文仿宋" panose="02010600040101010101" pitchFamily="2" charset="-122"/>
              </a:rPr>
              <a:t> </a:t>
            </a:r>
            <a:r>
              <a:rPr lang="en-US" altLang="zh-CN" sz="3200" b="0" dirty="0" err="1">
                <a:ea typeface="华文仿宋" panose="02010600040101010101" pitchFamily="2" charset="-122"/>
              </a:rPr>
              <a:t>BTNode</a:t>
            </a:r>
            <a:r>
              <a:rPr lang="en-US" altLang="zh-CN" sz="3200" b="0" dirty="0">
                <a:ea typeface="华文仿宋" panose="02010600040101010101" pitchFamily="2" charset="-122"/>
              </a:rPr>
              <a:t>  </a:t>
            </a:r>
            <a:r>
              <a:rPr lang="en-US" altLang="zh-CN" sz="3200" dirty="0">
                <a:ea typeface="华文仿宋" panose="02010600040101010101" pitchFamily="2" charset="-122"/>
              </a:rPr>
              <a:t>*</a:t>
            </a:r>
            <a:r>
              <a:rPr lang="en-US" altLang="zh-CN" sz="3200" b="0" dirty="0" err="1">
                <a:ea typeface="华文仿宋" panose="02010600040101010101" pitchFamily="2" charset="-122"/>
              </a:rPr>
              <a:t>ptr</a:t>
            </a:r>
            <a:r>
              <a:rPr lang="en-US" altLang="zh-CN" sz="3200" b="0" dirty="0">
                <a:ea typeface="华文仿宋" panose="02010600040101010101" pitchFamily="2" charset="-122"/>
              </a:rPr>
              <a:t>[m+1];</a:t>
            </a:r>
            <a:r>
              <a:rPr lang="en-US" altLang="zh-CN" sz="3200" b="0" dirty="0">
                <a:solidFill>
                  <a:srgbClr val="A50021"/>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子树指针向量</a:t>
            </a:r>
            <a:endParaRPr lang="zh-CN" altLang="en-US" sz="2400" dirty="0">
              <a:solidFill>
                <a:srgbClr val="006600"/>
              </a:solidFill>
              <a:ea typeface="华文仿宋" panose="02010600040101010101" pitchFamily="2" charset="-122"/>
            </a:endParaRPr>
          </a:p>
          <a:p>
            <a:pPr algn="l" eaLnBrk="1" hangingPunct="1">
              <a:lnSpc>
                <a:spcPct val="120000"/>
              </a:lnSpc>
            </a:pPr>
            <a:r>
              <a:rPr lang="zh-CN" altLang="en-US" sz="3200" b="0" dirty="0">
                <a:solidFill>
                  <a:srgbClr val="A50021"/>
                </a:solidFill>
                <a:ea typeface="华文仿宋" panose="02010600040101010101" pitchFamily="2" charset="-122"/>
              </a:rPr>
              <a:t>  </a:t>
            </a:r>
            <a:r>
              <a:rPr lang="en-US" altLang="zh-CN" sz="3200" b="0" dirty="0">
                <a:ea typeface="华文仿宋" panose="02010600040101010101" pitchFamily="2" charset="-122"/>
              </a:rPr>
              <a:t>Record   </a:t>
            </a:r>
            <a:r>
              <a:rPr lang="en-US" altLang="zh-CN" sz="3200" dirty="0">
                <a:ea typeface="华文仿宋" panose="02010600040101010101" pitchFamily="2" charset="-122"/>
              </a:rPr>
              <a:t>*</a:t>
            </a:r>
            <a:r>
              <a:rPr lang="en-US" altLang="zh-CN" sz="3200" b="0" dirty="0" err="1">
                <a:ea typeface="华文仿宋" panose="02010600040101010101" pitchFamily="2" charset="-122"/>
              </a:rPr>
              <a:t>recptr</a:t>
            </a:r>
            <a:r>
              <a:rPr lang="en-US" altLang="zh-CN" sz="3200" b="0" dirty="0">
                <a:ea typeface="华文仿宋" panose="02010600040101010101" pitchFamily="2" charset="-122"/>
              </a:rPr>
              <a:t>[m+1];</a:t>
            </a:r>
            <a:r>
              <a:rPr lang="en-US" altLang="zh-CN" sz="3200" b="0" dirty="0">
                <a:solidFill>
                  <a:srgbClr val="A50021"/>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记录指针向量</a:t>
            </a:r>
            <a:r>
              <a:rPr lang="en-US" altLang="zh-CN" sz="2400" dirty="0">
                <a:solidFill>
                  <a:srgbClr val="006600"/>
                </a:solidFill>
                <a:ea typeface="华文仿宋" panose="02010600040101010101" pitchFamily="2" charset="-122"/>
              </a:rPr>
              <a:t>(0</a:t>
            </a:r>
            <a:r>
              <a:rPr lang="zh-CN" altLang="en-US" sz="2400" dirty="0">
                <a:solidFill>
                  <a:srgbClr val="006600"/>
                </a:solidFill>
                <a:ea typeface="华文仿宋" panose="02010600040101010101" pitchFamily="2" charset="-122"/>
              </a:rPr>
              <a:t>号单元不用</a:t>
            </a:r>
            <a:r>
              <a:rPr lang="en-US" altLang="zh-CN" sz="2400" dirty="0">
                <a:solidFill>
                  <a:srgbClr val="006600"/>
                </a:solidFill>
                <a:ea typeface="华文仿宋" panose="02010600040101010101" pitchFamily="2" charset="-122"/>
              </a:rPr>
              <a:t>)</a:t>
            </a:r>
            <a:endParaRPr lang="en-US" altLang="zh-CN" sz="2400" dirty="0">
              <a:solidFill>
                <a:srgbClr val="006600"/>
              </a:solidFill>
              <a:ea typeface="华文仿宋" panose="02010600040101010101" pitchFamily="2" charset="-122"/>
            </a:endParaRPr>
          </a:p>
          <a:p>
            <a:pPr algn="l" eaLnBrk="1" hangingPunct="1">
              <a:lnSpc>
                <a:spcPct val="120000"/>
              </a:lnSpc>
            </a:pPr>
            <a:r>
              <a:rPr lang="en-US" altLang="zh-CN" sz="3200" dirty="0">
                <a:ea typeface="华文仿宋" panose="02010600040101010101" pitchFamily="2" charset="-122"/>
              </a:rPr>
              <a:t>}</a:t>
            </a:r>
            <a:r>
              <a:rPr lang="en-US" altLang="zh-CN" sz="3200" b="0" dirty="0">
                <a:ea typeface="华文仿宋" panose="02010600040101010101" pitchFamily="2" charset="-122"/>
              </a:rPr>
              <a:t> </a:t>
            </a:r>
            <a:r>
              <a:rPr lang="en-US" altLang="zh-CN" sz="3200" b="0" dirty="0" err="1">
                <a:ea typeface="华文仿宋" panose="02010600040101010101" pitchFamily="2" charset="-122"/>
              </a:rPr>
              <a:t>BTNode</a:t>
            </a:r>
            <a:r>
              <a:rPr lang="en-US" altLang="zh-CN" sz="3200" b="0" dirty="0">
                <a:ea typeface="华文仿宋" panose="02010600040101010101" pitchFamily="2" charset="-122"/>
              </a:rPr>
              <a:t>, </a:t>
            </a:r>
            <a:r>
              <a:rPr lang="en-US" altLang="zh-CN" sz="3200" dirty="0">
                <a:ea typeface="华文仿宋" panose="02010600040101010101" pitchFamily="2" charset="-122"/>
              </a:rPr>
              <a:t>*</a:t>
            </a:r>
            <a:r>
              <a:rPr lang="en-US" altLang="zh-CN" sz="3200" b="0" dirty="0" err="1">
                <a:ea typeface="华文仿宋" panose="02010600040101010101" pitchFamily="2" charset="-122"/>
              </a:rPr>
              <a:t>BTree</a:t>
            </a:r>
            <a:r>
              <a:rPr lang="en-US" altLang="zh-CN" sz="3200" b="0" dirty="0">
                <a:ea typeface="华文仿宋" panose="02010600040101010101" pitchFamily="2" charset="-122"/>
              </a:rPr>
              <a:t>;</a:t>
            </a:r>
            <a:r>
              <a:rPr lang="en-US" altLang="zh-CN" sz="3200" b="0" dirty="0">
                <a:solidFill>
                  <a:srgbClr val="A50021"/>
                </a:solidFill>
                <a:ea typeface="华文仿宋" panose="02010600040101010101" pitchFamily="2" charset="-122"/>
              </a:rPr>
              <a:t>            </a:t>
            </a:r>
            <a:r>
              <a:rPr lang="en-US" altLang="zh-CN" sz="2400" dirty="0">
                <a:solidFill>
                  <a:srgbClr val="006600"/>
                </a:solidFill>
                <a:ea typeface="华文仿宋" panose="02010600040101010101" pitchFamily="2" charset="-122"/>
              </a:rPr>
              <a:t>// B-</a:t>
            </a:r>
            <a:r>
              <a:rPr lang="zh-CN" altLang="en-US" sz="2400" dirty="0">
                <a:solidFill>
                  <a:srgbClr val="006600"/>
                </a:solidFill>
                <a:ea typeface="华文仿宋" panose="02010600040101010101" pitchFamily="2" charset="-122"/>
              </a:rPr>
              <a:t>树结点和</a:t>
            </a:r>
            <a:r>
              <a:rPr lang="en-US" altLang="zh-CN" sz="2400" dirty="0">
                <a:solidFill>
                  <a:srgbClr val="006600"/>
                </a:solidFill>
                <a:ea typeface="华文仿宋" panose="02010600040101010101" pitchFamily="2" charset="-122"/>
              </a:rPr>
              <a:t>B-</a:t>
            </a:r>
            <a:r>
              <a:rPr lang="zh-CN" altLang="en-US" sz="2400" dirty="0">
                <a:solidFill>
                  <a:srgbClr val="006600"/>
                </a:solidFill>
                <a:ea typeface="华文仿宋" panose="02010600040101010101" pitchFamily="2" charset="-122"/>
              </a:rPr>
              <a:t>树的类型</a:t>
            </a:r>
            <a:endParaRPr lang="zh-CN" altLang="en-US" sz="2400" dirty="0">
              <a:solidFill>
                <a:srgbClr val="006600"/>
              </a:solidFill>
              <a:ea typeface="华文仿宋" panose="02010600040101010101" pitchFamily="2" charset="-122"/>
            </a:endParaRPr>
          </a:p>
        </p:txBody>
      </p:sp>
      <p:sp>
        <p:nvSpPr>
          <p:cNvPr id="182275" name="Text Box 3"/>
          <p:cNvSpPr txBox="1">
            <a:spLocks noChangeArrowheads="1"/>
          </p:cNvSpPr>
          <p:nvPr/>
        </p:nvSpPr>
        <p:spPr bwMode="auto">
          <a:xfrm>
            <a:off x="367047" y="132053"/>
            <a:ext cx="57502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eaLnBrk="1" hangingPunct="1">
              <a:defRPr kumimoji="1" sz="4000" b="1">
                <a:latin typeface="Times New Roman" panose="02020603050405020304" charset="0"/>
                <a:ea typeface="华文仿宋" panose="0201060004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1143000" indent="-228600" eaLnBrk="0" hangingPunct="0">
              <a:defRPr kumimoji="1" sz="2800" b="1">
                <a:latin typeface="Times New Roman" panose="02020603050405020304" charset="0"/>
                <a:ea typeface="宋体" panose="0201060003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r>
              <a:rPr lang="en-US" altLang="zh-CN" sz="3600" dirty="0"/>
              <a:t>B-</a:t>
            </a:r>
            <a:r>
              <a:rPr lang="zh-CN" altLang="en-US" sz="3600" dirty="0"/>
              <a:t>树结构的</a:t>
            </a:r>
            <a:r>
              <a:rPr lang="en-US" altLang="zh-CN" sz="3600" dirty="0"/>
              <a:t>C</a:t>
            </a:r>
            <a:r>
              <a:rPr lang="zh-CN" altLang="en-US" sz="3600" dirty="0"/>
              <a:t>语言描述如下</a:t>
            </a:r>
            <a:r>
              <a:rPr lang="en-US" altLang="zh-CN" sz="3600" dirty="0"/>
              <a:t>:</a:t>
            </a:r>
            <a:endParaRPr lang="en-US" altLang="zh-CN"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82275"/>
                                        </p:tgtEl>
                                        <p:attrNameLst>
                                          <p:attrName>style.visibility</p:attrName>
                                        </p:attrNameLst>
                                      </p:cBhvr>
                                      <p:to>
                                        <p:strVal val="visible"/>
                                      </p:to>
                                    </p:set>
                                    <p:anim calcmode="lin" valueType="num">
                                      <p:cBhvr additive="base">
                                        <p:cTn id="7" dur="500" fill="hold"/>
                                        <p:tgtEl>
                                          <p:spTgt spid="182275"/>
                                        </p:tgtEl>
                                        <p:attrNameLst>
                                          <p:attrName>ppt_x</p:attrName>
                                        </p:attrNameLst>
                                      </p:cBhvr>
                                      <p:tavLst>
                                        <p:tav tm="0">
                                          <p:val>
                                            <p:strVal val="#ppt_x"/>
                                          </p:val>
                                        </p:tav>
                                        <p:tav tm="100000">
                                          <p:val>
                                            <p:strVal val="#ppt_x"/>
                                          </p:val>
                                        </p:tav>
                                      </p:tavLst>
                                    </p:anim>
                                    <p:anim calcmode="lin" valueType="num">
                                      <p:cBhvr additive="base">
                                        <p:cTn id="8" dur="500" fill="hold"/>
                                        <p:tgtEl>
                                          <p:spTgt spid="18227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82274"/>
                                        </p:tgtEl>
                                        <p:attrNameLst>
                                          <p:attrName>style.visibility</p:attrName>
                                        </p:attrNameLst>
                                      </p:cBhvr>
                                      <p:to>
                                        <p:strVal val="visible"/>
                                      </p:to>
                                    </p:set>
                                    <p:animEffect transition="in" filter="strips(downRight)">
                                      <p:cBhvr>
                                        <p:cTn id="13" dur="500"/>
                                        <p:tgtEl>
                                          <p:spTgt spid="182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autoUpdateAnimBg="0"/>
      <p:bldP spid="182275"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392806" y="1225643"/>
            <a:ext cx="8184524"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ct val="130000"/>
              </a:lnSpc>
              <a:buFont typeface="Arial" panose="020B0604020202020204" pitchFamily="34" charset="0"/>
              <a:buChar char="•"/>
            </a:pPr>
            <a:r>
              <a:rPr lang="zh-CN" altLang="en-US" sz="3000" b="0" dirty="0">
                <a:ea typeface="华文仿宋" panose="02010600040101010101" pitchFamily="2" charset="-122"/>
              </a:rPr>
              <a:t>从根结点出发，沿指针</a:t>
            </a:r>
            <a:r>
              <a:rPr lang="zh-CN" altLang="en-US" sz="3000" dirty="0">
                <a:solidFill>
                  <a:srgbClr val="3333FF"/>
                </a:solidFill>
                <a:ea typeface="华文仿宋" panose="02010600040101010101" pitchFamily="2" charset="-122"/>
              </a:rPr>
              <a:t>搜索结点</a:t>
            </a:r>
            <a:r>
              <a:rPr lang="zh-CN" altLang="en-US" sz="3000" b="0" dirty="0">
                <a:ea typeface="华文仿宋" panose="02010600040101010101" pitchFamily="2" charset="-122"/>
              </a:rPr>
              <a:t>和</a:t>
            </a:r>
            <a:r>
              <a:rPr lang="zh-CN" altLang="en-US" sz="3000" dirty="0">
                <a:solidFill>
                  <a:srgbClr val="3333FF"/>
                </a:solidFill>
                <a:ea typeface="华文仿宋" panose="02010600040101010101" pitchFamily="2" charset="-122"/>
              </a:rPr>
              <a:t>在结点内进行</a:t>
            </a:r>
            <a:r>
              <a:rPr lang="zh-CN" altLang="en-US" sz="3000" b="0" dirty="0">
                <a:ea typeface="华文仿宋" panose="02010600040101010101" pitchFamily="2" charset="-122"/>
              </a:rPr>
              <a:t>顺序（或折半）</a:t>
            </a:r>
            <a:r>
              <a:rPr lang="zh-CN" altLang="en-US" sz="3000" dirty="0">
                <a:solidFill>
                  <a:srgbClr val="3333FF"/>
                </a:solidFill>
                <a:ea typeface="华文仿宋" panose="02010600040101010101" pitchFamily="2" charset="-122"/>
              </a:rPr>
              <a:t>查找</a:t>
            </a:r>
            <a:r>
              <a:rPr lang="zh-CN" altLang="en-US" sz="3000" b="0" dirty="0">
                <a:solidFill>
                  <a:schemeClr val="accent2"/>
                </a:solidFill>
                <a:ea typeface="华文仿宋" panose="02010600040101010101" pitchFamily="2" charset="-122"/>
              </a:rPr>
              <a:t> </a:t>
            </a:r>
            <a:r>
              <a:rPr lang="zh-CN" altLang="en-US" sz="3000" b="0" dirty="0">
                <a:ea typeface="华文仿宋" panose="02010600040101010101" pitchFamily="2" charset="-122"/>
              </a:rPr>
              <a:t>两个过程交叉进行</a:t>
            </a:r>
            <a:r>
              <a:rPr lang="en-US" altLang="zh-CN" sz="3000" b="0" dirty="0">
                <a:ea typeface="华文仿宋" panose="02010600040101010101" pitchFamily="2" charset="-122"/>
              </a:rPr>
              <a:t>(</a:t>
            </a:r>
            <a:r>
              <a:rPr lang="zh-CN" altLang="en-US" sz="3000" dirty="0">
                <a:solidFill>
                  <a:srgbClr val="3366FF"/>
                </a:solidFill>
                <a:ea typeface="华文仿宋" panose="02010600040101010101" pitchFamily="2" charset="-122"/>
              </a:rPr>
              <a:t>查找包含两个操作：</a:t>
            </a:r>
            <a:r>
              <a:rPr lang="zh-CN" altLang="en-US" sz="3000" dirty="0">
                <a:solidFill>
                  <a:srgbClr val="990000"/>
                </a:solidFill>
                <a:ea typeface="华文仿宋" panose="02010600040101010101" pitchFamily="2" charset="-122"/>
              </a:rPr>
              <a:t>在</a:t>
            </a:r>
            <a:r>
              <a:rPr lang="en-US" altLang="zh-CN" sz="3000" dirty="0">
                <a:solidFill>
                  <a:srgbClr val="990000"/>
                </a:solidFill>
                <a:ea typeface="华文仿宋" panose="02010600040101010101" pitchFamily="2" charset="-122"/>
              </a:rPr>
              <a:t>B-</a:t>
            </a:r>
            <a:r>
              <a:rPr lang="zh-CN" altLang="en-US" sz="3000" dirty="0">
                <a:solidFill>
                  <a:srgbClr val="990000"/>
                </a:solidFill>
                <a:ea typeface="华文仿宋" panose="02010600040101010101" pitchFamily="2" charset="-122"/>
              </a:rPr>
              <a:t>树中找结点、在结点中找关键字</a:t>
            </a:r>
            <a:r>
              <a:rPr lang="en-US" altLang="zh-CN" sz="3000" b="0" dirty="0">
                <a:ea typeface="华文仿宋" panose="02010600040101010101" pitchFamily="2" charset="-122"/>
              </a:rPr>
              <a:t>)</a:t>
            </a:r>
            <a:r>
              <a:rPr lang="zh-CN" altLang="en-US" sz="3000" b="0" dirty="0">
                <a:ea typeface="华文仿宋" panose="02010600040101010101" pitchFamily="2" charset="-122"/>
              </a:rPr>
              <a:t>。</a:t>
            </a:r>
            <a:endParaRPr lang="en-US" altLang="zh-CN" sz="3000" b="0" dirty="0">
              <a:ea typeface="华文仿宋" panose="02010600040101010101" pitchFamily="2" charset="-122"/>
            </a:endParaRPr>
          </a:p>
          <a:p>
            <a:pPr marL="457200" indent="-457200" algn="just" eaLnBrk="1" hangingPunct="1">
              <a:lnSpc>
                <a:spcPct val="130000"/>
              </a:lnSpc>
              <a:buFont typeface="Arial" panose="020B0604020202020204" pitchFamily="34" charset="0"/>
              <a:buChar char="•"/>
            </a:pPr>
            <a:r>
              <a:rPr lang="zh-CN" altLang="en-US" sz="3000" b="0" dirty="0">
                <a:ea typeface="华文仿宋" panose="02010600040101010101" pitchFamily="2" charset="-122"/>
              </a:rPr>
              <a:t>若</a:t>
            </a:r>
            <a:r>
              <a:rPr lang="zh-CN" altLang="en-US" sz="3000" dirty="0">
                <a:solidFill>
                  <a:srgbClr val="A50021"/>
                </a:solidFill>
                <a:ea typeface="华文仿宋" panose="02010600040101010101" pitchFamily="2" charset="-122"/>
              </a:rPr>
              <a:t>查找成功</a:t>
            </a:r>
            <a:r>
              <a:rPr lang="zh-CN" altLang="en-US" sz="3000" b="0" dirty="0">
                <a:ea typeface="华文仿宋" panose="02010600040101010101" pitchFamily="2" charset="-122"/>
              </a:rPr>
              <a:t>，则</a:t>
            </a:r>
            <a:r>
              <a:rPr lang="zh-CN" altLang="en-US" sz="3000" dirty="0">
                <a:solidFill>
                  <a:srgbClr val="A50021"/>
                </a:solidFill>
                <a:ea typeface="华文仿宋" panose="02010600040101010101" pitchFamily="2" charset="-122"/>
              </a:rPr>
              <a:t>返回指向</a:t>
            </a:r>
            <a:r>
              <a:rPr lang="zh-CN" altLang="en-US" sz="3000" b="0" dirty="0">
                <a:ea typeface="华文仿宋" panose="02010600040101010101" pitchFamily="2" charset="-122"/>
              </a:rPr>
              <a:t>被查关键字所在</a:t>
            </a:r>
            <a:r>
              <a:rPr lang="zh-CN" altLang="en-US" sz="3000" dirty="0">
                <a:solidFill>
                  <a:srgbClr val="A50021"/>
                </a:solidFill>
                <a:ea typeface="华文仿宋" panose="02010600040101010101" pitchFamily="2" charset="-122"/>
              </a:rPr>
              <a:t>结点的指针</a:t>
            </a:r>
            <a:r>
              <a:rPr lang="zh-CN" altLang="en-US" sz="3000" b="0" dirty="0">
                <a:ea typeface="华文仿宋" panose="02010600040101010101" pitchFamily="2" charset="-122"/>
              </a:rPr>
              <a:t>和</a:t>
            </a:r>
            <a:r>
              <a:rPr lang="zh-CN" altLang="en-US" sz="3000" dirty="0">
                <a:solidFill>
                  <a:srgbClr val="A50021"/>
                </a:solidFill>
                <a:ea typeface="华文仿宋" panose="02010600040101010101" pitchFamily="2" charset="-122"/>
              </a:rPr>
              <a:t>关键字在结点中的位置</a:t>
            </a:r>
            <a:r>
              <a:rPr lang="zh-CN" altLang="en-US" sz="3000" b="0" dirty="0">
                <a:ea typeface="华文仿宋" panose="02010600040101010101" pitchFamily="2" charset="-122"/>
              </a:rPr>
              <a:t>；</a:t>
            </a:r>
            <a:endParaRPr lang="zh-CN" altLang="en-US" sz="3000" b="0" dirty="0">
              <a:ea typeface="华文仿宋" panose="02010600040101010101" pitchFamily="2" charset="-122"/>
            </a:endParaRPr>
          </a:p>
          <a:p>
            <a:pPr marL="457200" indent="-457200" algn="just" eaLnBrk="1" hangingPunct="1">
              <a:lnSpc>
                <a:spcPct val="130000"/>
              </a:lnSpc>
              <a:buFont typeface="Arial" panose="020B0604020202020204" pitchFamily="34" charset="0"/>
              <a:buChar char="•"/>
            </a:pPr>
            <a:r>
              <a:rPr lang="zh-CN" altLang="en-US" sz="3000" b="0" dirty="0">
                <a:ea typeface="华文仿宋" panose="02010600040101010101" pitchFamily="2" charset="-122"/>
              </a:rPr>
              <a:t>若</a:t>
            </a:r>
            <a:r>
              <a:rPr lang="zh-CN" altLang="en-US" sz="3000" dirty="0">
                <a:solidFill>
                  <a:srgbClr val="A50021"/>
                </a:solidFill>
                <a:ea typeface="华文仿宋" panose="02010600040101010101" pitchFamily="2" charset="-122"/>
              </a:rPr>
              <a:t>查找不成功</a:t>
            </a:r>
            <a:r>
              <a:rPr lang="zh-CN" altLang="en-US" sz="3000" b="0" dirty="0">
                <a:ea typeface="华文仿宋" panose="02010600040101010101" pitchFamily="2" charset="-122"/>
              </a:rPr>
              <a:t>，则</a:t>
            </a:r>
            <a:r>
              <a:rPr lang="zh-CN" altLang="en-US" sz="3000" dirty="0">
                <a:solidFill>
                  <a:srgbClr val="A50021"/>
                </a:solidFill>
                <a:ea typeface="华文仿宋" panose="02010600040101010101" pitchFamily="2" charset="-122"/>
              </a:rPr>
              <a:t>返回插入位置</a:t>
            </a:r>
            <a:r>
              <a:rPr lang="zh-CN" altLang="en-US" sz="3000" b="0" dirty="0">
                <a:ea typeface="华文仿宋" panose="02010600040101010101" pitchFamily="2" charset="-122"/>
              </a:rPr>
              <a:t>。</a:t>
            </a:r>
            <a:endParaRPr lang="zh-CN" altLang="en-US" sz="3000" b="0" dirty="0">
              <a:ea typeface="华文仿宋" panose="02010600040101010101" pitchFamily="2" charset="-122"/>
            </a:endParaRPr>
          </a:p>
        </p:txBody>
      </p:sp>
      <p:sp>
        <p:nvSpPr>
          <p:cNvPr id="185347" name="Text Box 3"/>
          <p:cNvSpPr txBox="1">
            <a:spLocks noChangeArrowheads="1"/>
          </p:cNvSpPr>
          <p:nvPr/>
        </p:nvSpPr>
        <p:spPr bwMode="auto">
          <a:xfrm>
            <a:off x="392806" y="166111"/>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eaLnBrk="1" hangingPunct="1">
              <a:defRPr kumimoji="1" sz="4000" b="1">
                <a:latin typeface="Times New Roman" panose="02020603050405020304" charset="0"/>
                <a:ea typeface="华文仿宋" panose="0201060004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1143000" indent="-228600" eaLnBrk="0" hangingPunct="0">
              <a:defRPr kumimoji="1" sz="2800" b="1">
                <a:latin typeface="Times New Roman" panose="02020603050405020304" charset="0"/>
                <a:ea typeface="宋体" panose="0201060003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r>
              <a:rPr lang="en-US" altLang="zh-CN" sz="3600" dirty="0"/>
              <a:t>2. </a:t>
            </a:r>
            <a:r>
              <a:rPr lang="zh-CN" altLang="en-US" sz="3600" dirty="0"/>
              <a:t>查找过程：</a:t>
            </a:r>
            <a:endParaRPr lang="zh-CN" altLang="en-US" sz="3600" dirty="0"/>
          </a:p>
        </p:txBody>
      </p:sp>
      <p:sp>
        <p:nvSpPr>
          <p:cNvPr id="185348" name="Rectangle 4"/>
          <p:cNvSpPr>
            <a:spLocks noChangeArrowheads="1"/>
          </p:cNvSpPr>
          <p:nvPr/>
        </p:nvSpPr>
        <p:spPr bwMode="auto">
          <a:xfrm>
            <a:off x="392806" y="4056801"/>
            <a:ext cx="8642350" cy="668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30000"/>
              </a:lnSpc>
            </a:pPr>
            <a:r>
              <a:rPr lang="en-US" altLang="zh-CN" sz="3200" b="0" dirty="0">
                <a:ea typeface="华文仿宋" panose="02010600040101010101" pitchFamily="2" charset="-122"/>
              </a:rPr>
              <a:t>        </a:t>
            </a:r>
            <a:endParaRPr lang="zh-CN" altLang="en-US" sz="3200" b="0" dirty="0">
              <a:ea typeface="华文仿宋" panose="02010600040101010101" pitchFamily="2" charset="-122"/>
            </a:endParaRPr>
          </a:p>
        </p:txBody>
      </p:sp>
      <p:sp>
        <p:nvSpPr>
          <p:cNvPr id="185349" name="Rectangle 5"/>
          <p:cNvSpPr>
            <a:spLocks noChangeArrowheads="1"/>
          </p:cNvSpPr>
          <p:nvPr/>
        </p:nvSpPr>
        <p:spPr bwMode="auto">
          <a:xfrm>
            <a:off x="773806" y="5682401"/>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b="0" dirty="0">
                <a:solidFill>
                  <a:schemeClr val="accent2"/>
                </a:solidFill>
                <a:ea typeface="华文仿宋" panose="02010600040101010101" pitchFamily="2" charset="-122"/>
              </a:rPr>
              <a:t>    </a:t>
            </a:r>
            <a:endParaRPr lang="zh-CN" altLang="en-US" sz="32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5347"/>
                                        </p:tgtEl>
                                        <p:attrNameLst>
                                          <p:attrName>style.visibility</p:attrName>
                                        </p:attrNameLst>
                                      </p:cBhvr>
                                      <p:to>
                                        <p:strVal val="visible"/>
                                      </p:to>
                                    </p:set>
                                    <p:animEffect transition="in" filter="wipe(left)">
                                      <p:cBhvr>
                                        <p:cTn id="7" dur="500"/>
                                        <p:tgtEl>
                                          <p:spTgt spid="18534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85346"/>
                                        </p:tgtEl>
                                        <p:attrNameLst>
                                          <p:attrName>style.visibility</p:attrName>
                                        </p:attrNameLst>
                                      </p:cBhvr>
                                      <p:to>
                                        <p:strVal val="visible"/>
                                      </p:to>
                                    </p:set>
                                    <p:animEffect transition="in" filter="strips(upRight)">
                                      <p:cBhvr>
                                        <p:cTn id="12" dur="500"/>
                                        <p:tgtEl>
                                          <p:spTgt spid="18534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5348"/>
                                        </p:tgtEl>
                                        <p:attrNameLst>
                                          <p:attrName>style.visibility</p:attrName>
                                        </p:attrNameLst>
                                      </p:cBhvr>
                                      <p:to>
                                        <p:strVal val="visible"/>
                                      </p:to>
                                    </p:set>
                                    <p:animEffect transition="in" filter="strips(downRight)">
                                      <p:cBhvr>
                                        <p:cTn id="17" dur="500"/>
                                        <p:tgtEl>
                                          <p:spTgt spid="18534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5349"/>
                                        </p:tgtEl>
                                        <p:attrNameLst>
                                          <p:attrName>style.visibility</p:attrName>
                                        </p:attrNameLst>
                                      </p:cBhvr>
                                      <p:to>
                                        <p:strVal val="visible"/>
                                      </p:to>
                                    </p:set>
                                    <p:animEffect transition="in" filter="strips(downRight)">
                                      <p:cBhvr>
                                        <p:cTn id="22" dur="500"/>
                                        <p:tgtEl>
                                          <p:spTgt spid="185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utoUpdateAnimBg="0"/>
      <p:bldP spid="185347" grpId="0" autoUpdateAnimBg="0"/>
      <p:bldP spid="185348" grpId="0" autoUpdateAnimBg="0"/>
      <p:bldP spid="185349"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hlinkClick r:id="rId1" action="ppaction://hlinksldjump"/>
          </p:cNvPr>
          <p:cNvSpPr>
            <a:spLocks noChangeArrowheads="1"/>
          </p:cNvSpPr>
          <p:nvPr/>
        </p:nvSpPr>
        <p:spPr bwMode="auto">
          <a:xfrm>
            <a:off x="3124200" y="1447800"/>
            <a:ext cx="114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graphicFrame>
        <p:nvGraphicFramePr>
          <p:cNvPr id="186371" name="Object 3"/>
          <p:cNvGraphicFramePr>
            <a:graphicFrameLocks noChangeAspect="1"/>
          </p:cNvGraphicFramePr>
          <p:nvPr/>
        </p:nvGraphicFramePr>
        <p:xfrm>
          <a:off x="463639" y="2152650"/>
          <a:ext cx="8286661" cy="2827338"/>
        </p:xfrm>
        <a:graphic>
          <a:graphicData uri="http://schemas.openxmlformats.org/presentationml/2006/ole">
            <mc:AlternateContent xmlns:mc="http://schemas.openxmlformats.org/markup-compatibility/2006">
              <mc:Choice xmlns:v="urn:schemas-microsoft-com:vml" Requires="v">
                <p:oleObj spid="_x0000_s50316" name="Document" r:id="rId2" imgW="9162415" imgH="2987040" progId="Word.Document.8">
                  <p:embed/>
                </p:oleObj>
              </mc:Choice>
              <mc:Fallback>
                <p:oleObj name="Document" r:id="rId2" imgW="9162415" imgH="2987040" progId="Word.Document.8">
                  <p:embed/>
                  <p:pic>
                    <p:nvPicPr>
                      <p:cNvPr id="0" name="图片 50315"/>
                      <p:cNvPicPr>
                        <a:picLocks noChangeAspect="1" noChangeArrowheads="1"/>
                      </p:cNvPicPr>
                      <p:nvPr/>
                    </p:nvPicPr>
                    <p:blipFill>
                      <a:blip r:embed="rId3"/>
                      <a:srcRect/>
                      <a:stretch>
                        <a:fillRect/>
                      </a:stretch>
                    </p:blipFill>
                    <p:spPr bwMode="auto">
                      <a:xfrm>
                        <a:off x="463639" y="2152650"/>
                        <a:ext cx="8286661" cy="2827338"/>
                      </a:xfrm>
                      <a:prstGeom prst="rect">
                        <a:avLst/>
                      </a:prstGeom>
                      <a:noFill/>
                      <a:ln>
                        <a:noFill/>
                      </a:ln>
                      <a:effectLst/>
                    </p:spPr>
                  </p:pic>
                </p:oleObj>
              </mc:Fallback>
            </mc:AlternateContent>
          </a:graphicData>
        </a:graphic>
      </p:graphicFrame>
      <p:sp>
        <p:nvSpPr>
          <p:cNvPr id="186372" name="Text Box 4"/>
          <p:cNvSpPr txBox="1">
            <a:spLocks noChangeArrowheads="1"/>
          </p:cNvSpPr>
          <p:nvPr/>
        </p:nvSpPr>
        <p:spPr bwMode="auto">
          <a:xfrm>
            <a:off x="463639" y="1130790"/>
            <a:ext cx="8763000" cy="6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en-US" altLang="zh-CN" sz="3200" b="0" dirty="0">
                <a:ea typeface="华文仿宋" panose="02010600040101010101" pitchFamily="2" charset="-122"/>
              </a:rPr>
              <a:t> </a:t>
            </a:r>
            <a:r>
              <a:rPr lang="zh-CN" altLang="en-US" sz="3200" b="0" dirty="0">
                <a:ea typeface="华文仿宋" panose="02010600040101010101" pitchFamily="2" charset="-122"/>
              </a:rPr>
              <a:t>如图所示为一棵</a:t>
            </a:r>
            <a:r>
              <a:rPr lang="en-US" altLang="zh-CN" sz="3200" b="0" dirty="0">
                <a:ea typeface="华文仿宋" panose="02010600040101010101" pitchFamily="2" charset="-122"/>
              </a:rPr>
              <a:t>4</a:t>
            </a:r>
            <a:r>
              <a:rPr lang="zh-CN" altLang="en-US" sz="3200" b="0" dirty="0">
                <a:ea typeface="华文仿宋" panose="02010600040101010101" pitchFamily="2" charset="-122"/>
              </a:rPr>
              <a:t>阶的</a:t>
            </a:r>
            <a:r>
              <a:rPr lang="en-US" altLang="zh-CN" sz="3200" b="0" dirty="0">
                <a:ea typeface="华文仿宋" panose="02010600040101010101" pitchFamily="2" charset="-122"/>
              </a:rPr>
              <a:t>B-</a:t>
            </a:r>
            <a:r>
              <a:rPr lang="zh-CN" altLang="en-US" sz="3200" b="0" dirty="0">
                <a:ea typeface="华文仿宋" panose="02010600040101010101" pitchFamily="2" charset="-122"/>
              </a:rPr>
              <a:t>树，其深度为</a:t>
            </a:r>
            <a:r>
              <a:rPr lang="en-US" altLang="zh-CN" sz="3200" b="0" dirty="0">
                <a:ea typeface="华文仿宋" panose="02010600040101010101" pitchFamily="2" charset="-122"/>
              </a:rPr>
              <a:t>3</a:t>
            </a:r>
            <a:r>
              <a:rPr lang="zh-CN" altLang="en-US" sz="3200" b="0" dirty="0">
                <a:ea typeface="华文仿宋" panose="02010600040101010101" pitchFamily="2" charset="-122"/>
              </a:rPr>
              <a:t>。</a:t>
            </a:r>
            <a:endParaRPr lang="zh-CN" altLang="en-US" sz="20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6372"/>
                                        </p:tgtEl>
                                        <p:attrNameLst>
                                          <p:attrName>style.visibility</p:attrName>
                                        </p:attrNameLst>
                                      </p:cBhvr>
                                      <p:to>
                                        <p:strVal val="visible"/>
                                      </p:to>
                                    </p:set>
                                    <p:animEffect transition="in" filter="wipe(left)">
                                      <p:cBhvr>
                                        <p:cTn id="7" dur="500"/>
                                        <p:tgtEl>
                                          <p:spTgt spid="1863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6371"/>
                                        </p:tgtEl>
                                        <p:attrNameLst>
                                          <p:attrName>style.visibility</p:attrName>
                                        </p:attrNameLst>
                                      </p:cBhvr>
                                      <p:to>
                                        <p:strVal val="visible"/>
                                      </p:to>
                                    </p:set>
                                    <p:animEffect transition="in" filter="wipe(up)">
                                      <p:cBhvr>
                                        <p:cTn id="12" dur="500"/>
                                        <p:tgtEl>
                                          <p:spTgt spid="186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878983" y="1852568"/>
            <a:ext cx="7253909"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600" dirty="0" err="1">
                <a:ea typeface="华文仿宋" panose="02010600040101010101" pitchFamily="2" charset="-122"/>
              </a:rPr>
              <a:t>typedef</a:t>
            </a:r>
            <a:r>
              <a:rPr lang="en-US" altLang="zh-CN" sz="3600" dirty="0">
                <a:ea typeface="华文仿宋" panose="02010600040101010101" pitchFamily="2" charset="-122"/>
              </a:rPr>
              <a:t> </a:t>
            </a:r>
            <a:r>
              <a:rPr lang="en-US" altLang="zh-CN" sz="3600" dirty="0" err="1">
                <a:ea typeface="华文仿宋" panose="02010600040101010101" pitchFamily="2" charset="-122"/>
              </a:rPr>
              <a:t>struct</a:t>
            </a:r>
            <a:r>
              <a:rPr lang="en-US" altLang="zh-CN" sz="3600" dirty="0">
                <a:ea typeface="华文仿宋" panose="02010600040101010101" pitchFamily="2" charset="-122"/>
              </a:rPr>
              <a:t> {</a:t>
            </a:r>
            <a:endParaRPr lang="en-US" altLang="zh-CN" sz="3600" b="0" dirty="0">
              <a:ea typeface="华文仿宋" panose="02010600040101010101" pitchFamily="2" charset="-122"/>
            </a:endParaRPr>
          </a:p>
          <a:p>
            <a:pPr algn="l" eaLnBrk="1" hangingPunct="1">
              <a:lnSpc>
                <a:spcPct val="125000"/>
              </a:lnSpc>
            </a:pPr>
            <a:r>
              <a:rPr lang="en-US" altLang="zh-CN" sz="3600" b="0" dirty="0">
                <a:solidFill>
                  <a:srgbClr val="A50021"/>
                </a:solidFill>
                <a:ea typeface="华文仿宋" panose="02010600040101010101" pitchFamily="2" charset="-122"/>
              </a:rPr>
              <a:t>  </a:t>
            </a:r>
            <a:r>
              <a:rPr lang="en-US" altLang="zh-CN" sz="3600" b="0" dirty="0" err="1">
                <a:ea typeface="华文仿宋" panose="02010600040101010101" pitchFamily="2" charset="-122"/>
              </a:rPr>
              <a:t>BTNode</a:t>
            </a:r>
            <a:r>
              <a:rPr lang="en-US" altLang="zh-CN" sz="3600" b="0" dirty="0">
                <a:ea typeface="华文仿宋" panose="02010600040101010101" pitchFamily="2" charset="-122"/>
              </a:rPr>
              <a:t>  </a:t>
            </a:r>
            <a:r>
              <a:rPr lang="en-US" altLang="zh-CN" sz="3600" dirty="0">
                <a:ea typeface="华文仿宋" panose="02010600040101010101" pitchFamily="2" charset="-122"/>
              </a:rPr>
              <a:t>*</a:t>
            </a:r>
            <a:r>
              <a:rPr lang="en-US" altLang="zh-CN" sz="3600" b="0" dirty="0" err="1">
                <a:ea typeface="华文仿宋" panose="02010600040101010101" pitchFamily="2" charset="-122"/>
              </a:rPr>
              <a:t>pt</a:t>
            </a:r>
            <a:r>
              <a:rPr lang="en-US" altLang="zh-CN" sz="3600" b="0" dirty="0">
                <a:ea typeface="华文仿宋" panose="02010600040101010101" pitchFamily="2" charset="-122"/>
              </a:rPr>
              <a:t>;</a:t>
            </a:r>
            <a:r>
              <a:rPr lang="en-US" altLang="zh-CN" sz="3600" b="0" dirty="0">
                <a:solidFill>
                  <a:srgbClr val="A50021"/>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指向找到的结点的指针</a:t>
            </a:r>
            <a:endParaRPr lang="zh-CN" altLang="en-US" sz="2400" dirty="0">
              <a:solidFill>
                <a:srgbClr val="006600"/>
              </a:solidFill>
              <a:ea typeface="华文仿宋" panose="02010600040101010101" pitchFamily="2" charset="-122"/>
            </a:endParaRPr>
          </a:p>
          <a:p>
            <a:pPr algn="l" eaLnBrk="1" hangingPunct="1">
              <a:lnSpc>
                <a:spcPct val="125000"/>
              </a:lnSpc>
            </a:pPr>
            <a:r>
              <a:rPr lang="zh-CN" altLang="en-US" sz="3600" b="0" dirty="0">
                <a:solidFill>
                  <a:srgbClr val="A50021"/>
                </a:solidFill>
                <a:ea typeface="华文仿宋" panose="02010600040101010101" pitchFamily="2" charset="-122"/>
              </a:rPr>
              <a:t>  </a:t>
            </a:r>
            <a:r>
              <a:rPr lang="en-US" altLang="zh-CN" sz="3600" dirty="0" err="1">
                <a:ea typeface="华文仿宋" panose="02010600040101010101" pitchFamily="2" charset="-122"/>
              </a:rPr>
              <a:t>int</a:t>
            </a:r>
            <a:r>
              <a:rPr lang="en-US" altLang="zh-CN" sz="3600" b="0" dirty="0">
                <a:ea typeface="华文仿宋" panose="02010600040101010101" pitchFamily="2" charset="-122"/>
              </a:rPr>
              <a:t>  </a:t>
            </a:r>
            <a:r>
              <a:rPr lang="en-US" altLang="zh-CN" sz="3600" b="0" dirty="0" err="1">
                <a:ea typeface="华文仿宋" panose="02010600040101010101" pitchFamily="2" charset="-122"/>
              </a:rPr>
              <a:t>i</a:t>
            </a:r>
            <a:r>
              <a:rPr lang="en-US" altLang="zh-CN" sz="3600" b="0" dirty="0">
                <a:ea typeface="华文仿宋" panose="02010600040101010101" pitchFamily="2" charset="-122"/>
              </a:rPr>
              <a:t>;</a:t>
            </a:r>
            <a:r>
              <a:rPr lang="en-US" altLang="zh-CN" sz="3600" b="0" dirty="0">
                <a:solidFill>
                  <a:srgbClr val="A50021"/>
                </a:solidFill>
                <a:ea typeface="华文仿宋" panose="02010600040101010101" pitchFamily="2" charset="-122"/>
              </a:rPr>
              <a:t>              </a:t>
            </a:r>
            <a:r>
              <a:rPr lang="en-US" altLang="zh-CN" sz="2400" dirty="0">
                <a:solidFill>
                  <a:srgbClr val="006600"/>
                </a:solidFill>
                <a:ea typeface="华文仿宋" panose="02010600040101010101" pitchFamily="2" charset="-122"/>
              </a:rPr>
              <a:t>// 1..m</a:t>
            </a:r>
            <a:r>
              <a:rPr lang="zh-CN" altLang="en-US" sz="2400" dirty="0">
                <a:solidFill>
                  <a:srgbClr val="006600"/>
                </a:solidFill>
                <a:ea typeface="华文仿宋" panose="02010600040101010101" pitchFamily="2" charset="-122"/>
              </a:rPr>
              <a:t>，在结点中的关键字序号</a:t>
            </a:r>
            <a:endParaRPr lang="zh-CN" altLang="en-US" sz="2400" dirty="0">
              <a:solidFill>
                <a:srgbClr val="006600"/>
              </a:solidFill>
              <a:ea typeface="华文仿宋" panose="02010600040101010101" pitchFamily="2" charset="-122"/>
            </a:endParaRPr>
          </a:p>
          <a:p>
            <a:pPr algn="l" eaLnBrk="1" hangingPunct="1">
              <a:lnSpc>
                <a:spcPct val="125000"/>
              </a:lnSpc>
            </a:pPr>
            <a:r>
              <a:rPr lang="zh-CN" altLang="en-US" sz="3600" b="0" dirty="0">
                <a:solidFill>
                  <a:srgbClr val="A50021"/>
                </a:solidFill>
                <a:ea typeface="华文仿宋" panose="02010600040101010101" pitchFamily="2" charset="-122"/>
              </a:rPr>
              <a:t>  </a:t>
            </a:r>
            <a:r>
              <a:rPr lang="en-US" altLang="zh-CN" sz="3600" dirty="0" err="1">
                <a:ea typeface="华文仿宋" panose="02010600040101010101" pitchFamily="2" charset="-122"/>
              </a:rPr>
              <a:t>int</a:t>
            </a:r>
            <a:r>
              <a:rPr lang="en-US" altLang="zh-CN" sz="3600" b="0" dirty="0">
                <a:ea typeface="华文仿宋" panose="02010600040101010101" pitchFamily="2" charset="-122"/>
              </a:rPr>
              <a:t>  tag;</a:t>
            </a:r>
            <a:r>
              <a:rPr lang="en-US" altLang="zh-CN" sz="3600" b="0" dirty="0">
                <a:solidFill>
                  <a:srgbClr val="A50021"/>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标志查找成功</a:t>
            </a:r>
            <a:r>
              <a:rPr lang="en-US" altLang="zh-CN" sz="2400" dirty="0">
                <a:solidFill>
                  <a:srgbClr val="006600"/>
                </a:solidFill>
                <a:ea typeface="华文仿宋" panose="02010600040101010101" pitchFamily="2" charset="-122"/>
              </a:rPr>
              <a:t>(=1)</a:t>
            </a:r>
            <a:r>
              <a:rPr lang="zh-CN" altLang="en-US" sz="2400" dirty="0">
                <a:solidFill>
                  <a:srgbClr val="006600"/>
                </a:solidFill>
                <a:ea typeface="华文仿宋" panose="02010600040101010101" pitchFamily="2" charset="-122"/>
              </a:rPr>
              <a:t>或失败</a:t>
            </a:r>
            <a:r>
              <a:rPr lang="en-US" altLang="zh-CN" sz="2400" dirty="0">
                <a:solidFill>
                  <a:srgbClr val="006600"/>
                </a:solidFill>
                <a:ea typeface="华文仿宋" panose="02010600040101010101" pitchFamily="2" charset="-122"/>
              </a:rPr>
              <a:t>(=0)</a:t>
            </a:r>
            <a:endParaRPr lang="en-US" altLang="zh-CN" sz="2400" dirty="0">
              <a:solidFill>
                <a:srgbClr val="006600"/>
              </a:solidFill>
              <a:ea typeface="华文仿宋" panose="02010600040101010101" pitchFamily="2" charset="-122"/>
            </a:endParaRPr>
          </a:p>
          <a:p>
            <a:pPr algn="l" eaLnBrk="1" hangingPunct="1">
              <a:lnSpc>
                <a:spcPct val="125000"/>
              </a:lnSpc>
            </a:pPr>
            <a:r>
              <a:rPr lang="en-US" altLang="zh-CN" sz="3600" dirty="0">
                <a:ea typeface="华文仿宋" panose="02010600040101010101" pitchFamily="2" charset="-122"/>
              </a:rPr>
              <a:t>}</a:t>
            </a:r>
            <a:r>
              <a:rPr lang="en-US" altLang="zh-CN" sz="3600" b="0" dirty="0">
                <a:ea typeface="华文仿宋" panose="02010600040101010101" pitchFamily="2" charset="-122"/>
              </a:rPr>
              <a:t> Result;</a:t>
            </a:r>
            <a:r>
              <a:rPr lang="en-US" altLang="zh-CN" sz="3600" b="0" dirty="0">
                <a:solidFill>
                  <a:srgbClr val="A50021"/>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在</a:t>
            </a:r>
            <a:r>
              <a:rPr lang="en-US" altLang="zh-CN" sz="2400" dirty="0">
                <a:solidFill>
                  <a:srgbClr val="006600"/>
                </a:solidFill>
                <a:ea typeface="华文仿宋" panose="02010600040101010101" pitchFamily="2" charset="-122"/>
              </a:rPr>
              <a:t>B</a:t>
            </a:r>
            <a:r>
              <a:rPr lang="zh-CN" altLang="en-US" sz="2400" dirty="0">
                <a:solidFill>
                  <a:srgbClr val="006600"/>
                </a:solidFill>
                <a:ea typeface="华文仿宋" panose="02010600040101010101" pitchFamily="2" charset="-122"/>
              </a:rPr>
              <a:t>树的</a:t>
            </a:r>
            <a:r>
              <a:rPr lang="zh-CN" altLang="en-US" sz="2400" dirty="0">
                <a:solidFill>
                  <a:schemeClr val="hlink"/>
                </a:solidFill>
                <a:ea typeface="华文仿宋" panose="02010600040101010101" pitchFamily="2" charset="-122"/>
              </a:rPr>
              <a:t>查找结果类型</a:t>
            </a:r>
            <a:endParaRPr lang="zh-CN" altLang="en-US" sz="2400" dirty="0">
              <a:solidFill>
                <a:schemeClr val="hlink"/>
              </a:solidFill>
              <a:ea typeface="华文仿宋" panose="02010600040101010101" pitchFamily="2" charset="-122"/>
            </a:endParaRPr>
          </a:p>
        </p:txBody>
      </p:sp>
      <p:sp>
        <p:nvSpPr>
          <p:cNvPr id="187395" name="Text Box 3"/>
          <p:cNvSpPr txBox="1">
            <a:spLocks noChangeArrowheads="1"/>
          </p:cNvSpPr>
          <p:nvPr/>
        </p:nvSpPr>
        <p:spPr bwMode="auto">
          <a:xfrm>
            <a:off x="567225" y="1098930"/>
            <a:ext cx="63401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b="0" dirty="0">
                <a:ea typeface="华文仿宋" panose="02010600040101010101" pitchFamily="2" charset="-122"/>
              </a:rPr>
              <a:t>设返回的是如下所述结构的记录：</a:t>
            </a:r>
            <a:endParaRPr lang="zh-CN" altLang="en-US" sz="32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7395"/>
                                        </p:tgtEl>
                                        <p:attrNameLst>
                                          <p:attrName>style.visibility</p:attrName>
                                        </p:attrNameLst>
                                      </p:cBhvr>
                                      <p:to>
                                        <p:strVal val="visible"/>
                                      </p:to>
                                    </p:set>
                                    <p:animEffect transition="in" filter="wipe(left)">
                                      <p:cBhvr>
                                        <p:cTn id="7" dur="500"/>
                                        <p:tgtEl>
                                          <p:spTgt spid="18739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187394"/>
                                        </p:tgtEl>
                                        <p:attrNameLst>
                                          <p:attrName>style.visibility</p:attrName>
                                        </p:attrNameLst>
                                      </p:cBhvr>
                                      <p:to>
                                        <p:strVal val="visible"/>
                                      </p:to>
                                    </p:set>
                                    <p:animEffect transition="in" filter="strips(upLeft)">
                                      <p:cBhvr>
                                        <p:cTn id="12" dur="500"/>
                                        <p:tgtEl>
                                          <p:spTgt spid="187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P spid="187395"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728730" y="971281"/>
            <a:ext cx="749993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200" dirty="0">
                <a:ea typeface="华文仿宋" panose="02010600040101010101" pitchFamily="2" charset="-122"/>
              </a:rPr>
              <a:t>Result</a:t>
            </a:r>
            <a:r>
              <a:rPr lang="en-US" altLang="zh-CN" sz="3200" b="0" dirty="0">
                <a:ea typeface="华文仿宋" panose="02010600040101010101" pitchFamily="2" charset="-122"/>
              </a:rPr>
              <a:t> </a:t>
            </a:r>
            <a:r>
              <a:rPr lang="en-US" altLang="zh-CN" sz="3200" b="0" dirty="0" err="1">
                <a:ea typeface="华文仿宋" panose="02010600040101010101" pitchFamily="2" charset="-122"/>
              </a:rPr>
              <a:t>SearchBTree</a:t>
            </a:r>
            <a:r>
              <a:rPr lang="en-US" altLang="zh-CN" sz="3200" b="0" dirty="0">
                <a:ea typeface="华文仿宋" panose="02010600040101010101" pitchFamily="2" charset="-122"/>
              </a:rPr>
              <a:t>(</a:t>
            </a:r>
            <a:r>
              <a:rPr lang="en-US" altLang="zh-CN" sz="3200" b="0" dirty="0" err="1">
                <a:ea typeface="华文仿宋" panose="02010600040101010101" pitchFamily="2" charset="-122"/>
              </a:rPr>
              <a:t>BTree</a:t>
            </a:r>
            <a:r>
              <a:rPr lang="en-US" altLang="zh-CN" sz="3200" b="0" dirty="0">
                <a:ea typeface="华文仿宋" panose="02010600040101010101" pitchFamily="2" charset="-122"/>
              </a:rPr>
              <a:t> T, </a:t>
            </a:r>
            <a:r>
              <a:rPr lang="en-US" altLang="zh-CN" sz="3200" b="0" dirty="0" err="1">
                <a:ea typeface="华文仿宋" panose="02010600040101010101" pitchFamily="2" charset="-122"/>
              </a:rPr>
              <a:t>KeyType</a:t>
            </a:r>
            <a:r>
              <a:rPr lang="en-US" altLang="zh-CN" sz="3200" b="0" dirty="0">
                <a:ea typeface="华文仿宋" panose="02010600040101010101" pitchFamily="2" charset="-122"/>
              </a:rPr>
              <a:t> K) </a:t>
            </a:r>
            <a:r>
              <a:rPr lang="en-US" altLang="zh-CN" sz="3200" dirty="0">
                <a:ea typeface="华文仿宋" panose="02010600040101010101" pitchFamily="2" charset="-122"/>
              </a:rPr>
              <a:t>{</a:t>
            </a:r>
            <a:endParaRPr lang="en-US" altLang="zh-CN" sz="3200" dirty="0">
              <a:ea typeface="华文仿宋" panose="02010600040101010101" pitchFamily="2" charset="-122"/>
            </a:endParaRPr>
          </a:p>
          <a:p>
            <a:pPr algn="l" eaLnBrk="1" hangingPunct="1">
              <a:lnSpc>
                <a:spcPct val="125000"/>
              </a:lnSpc>
            </a:pPr>
            <a:r>
              <a:rPr lang="en-US" altLang="zh-CN" sz="3200" dirty="0">
                <a:solidFill>
                  <a:srgbClr val="A50021"/>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在</a:t>
            </a:r>
            <a:r>
              <a:rPr lang="en-US" altLang="zh-CN" sz="2400" dirty="0">
                <a:solidFill>
                  <a:srgbClr val="006600"/>
                </a:solidFill>
                <a:ea typeface="华文仿宋" panose="02010600040101010101" pitchFamily="2" charset="-122"/>
              </a:rPr>
              <a:t>m </a:t>
            </a:r>
            <a:r>
              <a:rPr lang="zh-CN" altLang="en-US" sz="2400" dirty="0">
                <a:solidFill>
                  <a:srgbClr val="006600"/>
                </a:solidFill>
                <a:ea typeface="华文仿宋" panose="02010600040101010101" pitchFamily="2" charset="-122"/>
              </a:rPr>
              <a:t>阶的</a:t>
            </a:r>
            <a:r>
              <a:rPr lang="en-US" altLang="zh-CN" sz="2400" dirty="0">
                <a:solidFill>
                  <a:srgbClr val="006600"/>
                </a:solidFill>
                <a:ea typeface="华文仿宋" panose="02010600040101010101" pitchFamily="2" charset="-122"/>
              </a:rPr>
              <a:t>B-</a:t>
            </a:r>
            <a:r>
              <a:rPr lang="zh-CN" altLang="en-US" sz="2400" dirty="0">
                <a:solidFill>
                  <a:srgbClr val="006600"/>
                </a:solidFill>
                <a:ea typeface="华文仿宋" panose="02010600040101010101" pitchFamily="2" charset="-122"/>
              </a:rPr>
              <a:t>树 </a:t>
            </a:r>
            <a:r>
              <a:rPr lang="en-US" altLang="zh-CN" sz="2400" dirty="0">
                <a:solidFill>
                  <a:srgbClr val="006600"/>
                </a:solidFill>
                <a:ea typeface="华文仿宋" panose="02010600040101010101" pitchFamily="2" charset="-122"/>
              </a:rPr>
              <a:t>T </a:t>
            </a:r>
            <a:r>
              <a:rPr lang="zh-CN" altLang="en-US" sz="2400" dirty="0">
                <a:solidFill>
                  <a:srgbClr val="006600"/>
                </a:solidFill>
                <a:ea typeface="华文仿宋" panose="02010600040101010101" pitchFamily="2" charset="-122"/>
              </a:rPr>
              <a:t>中查找关键字 </a:t>
            </a:r>
            <a:r>
              <a:rPr lang="en-US" altLang="zh-CN" sz="2400" dirty="0">
                <a:solidFill>
                  <a:srgbClr val="006600"/>
                </a:solidFill>
                <a:ea typeface="华文仿宋" panose="02010600040101010101" pitchFamily="2" charset="-122"/>
              </a:rPr>
              <a:t>K, </a:t>
            </a:r>
            <a:r>
              <a:rPr lang="zh-CN" altLang="en-US" sz="2400" dirty="0">
                <a:solidFill>
                  <a:srgbClr val="006600"/>
                </a:solidFill>
                <a:ea typeface="华文仿宋" panose="02010600040101010101" pitchFamily="2" charset="-122"/>
              </a:rPr>
              <a:t>返回</a:t>
            </a:r>
            <a:endParaRPr lang="zh-CN" altLang="en-US" sz="2400" dirty="0">
              <a:solidFill>
                <a:srgbClr val="006600"/>
              </a:solidFill>
              <a:ea typeface="华文仿宋" panose="02010600040101010101" pitchFamily="2" charset="-122"/>
            </a:endParaRPr>
          </a:p>
          <a:p>
            <a:pPr algn="l" eaLnBrk="1" hangingPunct="1">
              <a:lnSpc>
                <a:spcPct val="125000"/>
              </a:lnSpc>
            </a:pPr>
            <a:r>
              <a:rPr lang="zh-CN" altLang="en-US" sz="2400" dirty="0">
                <a:solidFill>
                  <a:srgbClr val="006600"/>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查找结果</a:t>
            </a:r>
            <a:r>
              <a:rPr lang="zh-CN" altLang="en-US" sz="3200" b="0" dirty="0">
                <a:solidFill>
                  <a:srgbClr val="A50021"/>
                </a:solidFill>
                <a:ea typeface="华文仿宋" panose="02010600040101010101" pitchFamily="2" charset="-122"/>
              </a:rPr>
              <a:t> </a:t>
            </a:r>
            <a:r>
              <a:rPr lang="en-US" altLang="zh-CN" sz="3200" b="0" dirty="0">
                <a:solidFill>
                  <a:srgbClr val="A50021"/>
                </a:solidFill>
                <a:ea typeface="华文仿宋" panose="02010600040101010101" pitchFamily="2" charset="-122"/>
              </a:rPr>
              <a:t>(</a:t>
            </a:r>
            <a:r>
              <a:rPr lang="en-US" altLang="zh-CN" sz="3200" b="0" dirty="0" err="1">
                <a:solidFill>
                  <a:srgbClr val="A50021"/>
                </a:solidFill>
                <a:ea typeface="华文仿宋" panose="02010600040101010101" pitchFamily="2" charset="-122"/>
              </a:rPr>
              <a:t>pt</a:t>
            </a:r>
            <a:r>
              <a:rPr lang="en-US" altLang="zh-CN" sz="3200" b="0" dirty="0">
                <a:solidFill>
                  <a:srgbClr val="A50021"/>
                </a:solidFill>
                <a:ea typeface="华文仿宋" panose="02010600040101010101" pitchFamily="2" charset="-122"/>
              </a:rPr>
              <a:t>, </a:t>
            </a:r>
            <a:r>
              <a:rPr lang="en-US" altLang="zh-CN" sz="3200" b="0" dirty="0" err="1">
                <a:solidFill>
                  <a:srgbClr val="A50021"/>
                </a:solidFill>
                <a:ea typeface="华文仿宋" panose="02010600040101010101" pitchFamily="2" charset="-122"/>
              </a:rPr>
              <a:t>i</a:t>
            </a:r>
            <a:r>
              <a:rPr lang="en-US" altLang="zh-CN" sz="3200" b="0" dirty="0">
                <a:solidFill>
                  <a:srgbClr val="A50021"/>
                </a:solidFill>
                <a:ea typeface="华文仿宋" panose="02010600040101010101" pitchFamily="2" charset="-122"/>
              </a:rPr>
              <a:t>, tag)</a:t>
            </a:r>
            <a:r>
              <a:rPr lang="zh-CN" altLang="en-US" sz="2400" dirty="0">
                <a:solidFill>
                  <a:srgbClr val="006600"/>
                </a:solidFill>
                <a:ea typeface="华文仿宋" panose="02010600040101010101" pitchFamily="2" charset="-122"/>
              </a:rPr>
              <a:t>。若查找成功，则</a:t>
            </a:r>
            <a:endParaRPr lang="zh-CN" altLang="en-US" sz="2400" dirty="0">
              <a:solidFill>
                <a:srgbClr val="006600"/>
              </a:solidFill>
              <a:ea typeface="华文仿宋" panose="02010600040101010101" pitchFamily="2" charset="-122"/>
            </a:endParaRPr>
          </a:p>
          <a:p>
            <a:pPr algn="l" eaLnBrk="1" hangingPunct="1">
              <a:lnSpc>
                <a:spcPct val="125000"/>
              </a:lnSpc>
            </a:pPr>
            <a:r>
              <a:rPr lang="zh-CN" altLang="en-US" sz="2400" dirty="0">
                <a:solidFill>
                  <a:srgbClr val="006600"/>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特征值 </a:t>
            </a:r>
            <a:r>
              <a:rPr lang="en-US" altLang="zh-CN" sz="2400" dirty="0">
                <a:solidFill>
                  <a:srgbClr val="006600"/>
                </a:solidFill>
                <a:ea typeface="华文仿宋" panose="02010600040101010101" pitchFamily="2" charset="-122"/>
              </a:rPr>
              <a:t>tag=1, </a:t>
            </a:r>
            <a:r>
              <a:rPr lang="zh-CN" altLang="en-US" sz="2400" dirty="0">
                <a:solidFill>
                  <a:srgbClr val="006600"/>
                </a:solidFill>
                <a:ea typeface="华文仿宋" panose="02010600040101010101" pitchFamily="2" charset="-122"/>
              </a:rPr>
              <a:t>指针 </a:t>
            </a:r>
            <a:r>
              <a:rPr lang="en-US" altLang="zh-CN" sz="2400" dirty="0" err="1">
                <a:solidFill>
                  <a:srgbClr val="006600"/>
                </a:solidFill>
                <a:ea typeface="华文仿宋" panose="02010600040101010101" pitchFamily="2" charset="-122"/>
              </a:rPr>
              <a:t>pt</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所指结点中第 </a:t>
            </a:r>
            <a:r>
              <a:rPr lang="en-US" altLang="zh-CN" sz="2400" dirty="0" err="1">
                <a:solidFill>
                  <a:srgbClr val="006600"/>
                </a:solidFill>
                <a:ea typeface="华文仿宋" panose="02010600040101010101" pitchFamily="2" charset="-122"/>
              </a:rPr>
              <a:t>i</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个</a:t>
            </a:r>
            <a:endParaRPr lang="zh-CN" altLang="en-US" sz="2400" dirty="0">
              <a:solidFill>
                <a:srgbClr val="006600"/>
              </a:solidFill>
              <a:ea typeface="华文仿宋" panose="02010600040101010101" pitchFamily="2" charset="-122"/>
            </a:endParaRPr>
          </a:p>
          <a:p>
            <a:pPr algn="l" eaLnBrk="1" hangingPunct="1">
              <a:lnSpc>
                <a:spcPct val="125000"/>
              </a:lnSpc>
            </a:pPr>
            <a:r>
              <a:rPr lang="zh-CN" altLang="en-US" sz="2400" dirty="0">
                <a:solidFill>
                  <a:srgbClr val="006600"/>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关键字等于 </a:t>
            </a:r>
            <a:r>
              <a:rPr lang="en-US" altLang="zh-CN" sz="2400" dirty="0">
                <a:solidFill>
                  <a:srgbClr val="006600"/>
                </a:solidFill>
                <a:ea typeface="华文仿宋" panose="02010600040101010101" pitchFamily="2" charset="-122"/>
              </a:rPr>
              <a:t>K</a:t>
            </a:r>
            <a:r>
              <a:rPr lang="zh-CN" altLang="en-US" sz="2400" dirty="0">
                <a:solidFill>
                  <a:srgbClr val="006600"/>
                </a:solidFill>
                <a:ea typeface="华文仿宋" panose="02010600040101010101" pitchFamily="2" charset="-122"/>
              </a:rPr>
              <a:t>； 否则特征值 </a:t>
            </a:r>
            <a:r>
              <a:rPr lang="en-US" altLang="zh-CN" sz="2400" dirty="0">
                <a:solidFill>
                  <a:srgbClr val="006600"/>
                </a:solidFill>
                <a:ea typeface="华文仿宋" panose="02010600040101010101" pitchFamily="2" charset="-122"/>
              </a:rPr>
              <a:t>tag=0, </a:t>
            </a:r>
            <a:r>
              <a:rPr lang="zh-CN" altLang="en-US" sz="2400" dirty="0">
                <a:solidFill>
                  <a:srgbClr val="006600"/>
                </a:solidFill>
                <a:ea typeface="华文仿宋" panose="02010600040101010101" pitchFamily="2" charset="-122"/>
              </a:rPr>
              <a:t>等于</a:t>
            </a:r>
            <a:endParaRPr lang="zh-CN" altLang="en-US" sz="2400" dirty="0">
              <a:solidFill>
                <a:srgbClr val="006600"/>
              </a:solidFill>
              <a:ea typeface="华文仿宋" panose="02010600040101010101" pitchFamily="2" charset="-122"/>
            </a:endParaRPr>
          </a:p>
          <a:p>
            <a:pPr algn="l" eaLnBrk="1" hangingPunct="1">
              <a:lnSpc>
                <a:spcPct val="125000"/>
              </a:lnSpc>
            </a:pPr>
            <a:r>
              <a:rPr lang="zh-CN" altLang="en-US" sz="2400" dirty="0">
                <a:solidFill>
                  <a:srgbClr val="006600"/>
                </a:solidFill>
                <a:ea typeface="华文仿宋" panose="02010600040101010101" pitchFamily="2" charset="-122"/>
              </a:rPr>
              <a:t>                  </a:t>
            </a:r>
            <a:r>
              <a:rPr lang="en-US" altLang="zh-CN" sz="2400" dirty="0">
                <a:solidFill>
                  <a:srgbClr val="006600"/>
                </a:solidFill>
                <a:ea typeface="华文仿宋" panose="02010600040101010101" pitchFamily="2" charset="-122"/>
              </a:rPr>
              <a:t>//  K </a:t>
            </a:r>
            <a:r>
              <a:rPr lang="zh-CN" altLang="en-US" sz="2400" dirty="0">
                <a:solidFill>
                  <a:srgbClr val="006600"/>
                </a:solidFill>
                <a:ea typeface="华文仿宋" panose="02010600040101010101" pitchFamily="2" charset="-122"/>
              </a:rPr>
              <a:t>的关键字应插入在指针 </a:t>
            </a:r>
            <a:r>
              <a:rPr lang="en-US" altLang="zh-CN" sz="2400" dirty="0" err="1">
                <a:solidFill>
                  <a:srgbClr val="006600"/>
                </a:solidFill>
                <a:ea typeface="华文仿宋" panose="02010600040101010101" pitchFamily="2" charset="-122"/>
              </a:rPr>
              <a:t>pt</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所指结点</a:t>
            </a:r>
            <a:endParaRPr lang="zh-CN" altLang="en-US" sz="2400" dirty="0">
              <a:solidFill>
                <a:srgbClr val="006600"/>
              </a:solidFill>
              <a:ea typeface="华文仿宋" panose="02010600040101010101" pitchFamily="2" charset="-122"/>
            </a:endParaRPr>
          </a:p>
          <a:p>
            <a:pPr algn="l" eaLnBrk="1" hangingPunct="1">
              <a:lnSpc>
                <a:spcPct val="125000"/>
              </a:lnSpc>
            </a:pPr>
            <a:r>
              <a:rPr lang="zh-CN" altLang="en-US" sz="2400" dirty="0">
                <a:solidFill>
                  <a:srgbClr val="006600"/>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中第 </a:t>
            </a:r>
            <a:r>
              <a:rPr lang="en-US" altLang="zh-CN" sz="2400" dirty="0" err="1">
                <a:solidFill>
                  <a:srgbClr val="006600"/>
                </a:solidFill>
                <a:ea typeface="华文仿宋" panose="02010600040101010101" pitchFamily="2" charset="-122"/>
              </a:rPr>
              <a:t>i</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个关键字和第 </a:t>
            </a:r>
            <a:r>
              <a:rPr lang="en-US" altLang="zh-CN" sz="2400" dirty="0">
                <a:solidFill>
                  <a:srgbClr val="006600"/>
                </a:solidFill>
                <a:ea typeface="华文仿宋" panose="02010600040101010101" pitchFamily="2" charset="-122"/>
              </a:rPr>
              <a:t>i+1</a:t>
            </a:r>
            <a:r>
              <a:rPr lang="zh-CN" altLang="en-US" sz="2400" dirty="0">
                <a:solidFill>
                  <a:srgbClr val="006600"/>
                </a:solidFill>
                <a:ea typeface="华文仿宋" panose="02010600040101010101" pitchFamily="2" charset="-122"/>
              </a:rPr>
              <a:t>个关键字之间</a:t>
            </a:r>
            <a:endParaRPr lang="zh-CN" altLang="en-US" sz="2400" dirty="0">
              <a:solidFill>
                <a:srgbClr val="006600"/>
              </a:solidFill>
              <a:ea typeface="华文仿宋" panose="02010600040101010101" pitchFamily="2" charset="-122"/>
            </a:endParaRPr>
          </a:p>
          <a:p>
            <a:pPr algn="l" eaLnBrk="1" hangingPunct="1">
              <a:lnSpc>
                <a:spcPct val="125000"/>
              </a:lnSpc>
            </a:pPr>
            <a:endParaRPr lang="zh-CN" altLang="en-US" sz="3200" dirty="0">
              <a:solidFill>
                <a:srgbClr val="A50021"/>
              </a:solidFill>
              <a:ea typeface="华文仿宋" panose="02010600040101010101" pitchFamily="2" charset="-122"/>
            </a:endParaRPr>
          </a:p>
          <a:p>
            <a:pPr algn="l" eaLnBrk="1" hangingPunct="1">
              <a:lnSpc>
                <a:spcPct val="125000"/>
              </a:lnSpc>
            </a:pPr>
            <a:r>
              <a:rPr lang="en-US" altLang="zh-CN" sz="3200" dirty="0">
                <a:ea typeface="华文仿宋" panose="02010600040101010101" pitchFamily="2" charset="-122"/>
              </a:rPr>
              <a:t>}</a:t>
            </a:r>
            <a:r>
              <a:rPr lang="en-US" altLang="zh-CN" sz="3200" b="0" dirty="0">
                <a:ea typeface="华文仿宋" panose="02010600040101010101" pitchFamily="2" charset="-122"/>
              </a:rPr>
              <a:t> </a:t>
            </a:r>
            <a:r>
              <a:rPr lang="en-US" altLang="zh-CN" sz="3200" b="0" dirty="0">
                <a:solidFill>
                  <a:srgbClr val="004A00"/>
                </a:solidFill>
                <a:ea typeface="华文仿宋" panose="02010600040101010101" pitchFamily="2" charset="-122"/>
              </a:rPr>
              <a:t>// </a:t>
            </a:r>
            <a:r>
              <a:rPr lang="en-US" altLang="zh-CN" sz="3200" b="0" dirty="0" err="1">
                <a:solidFill>
                  <a:srgbClr val="004A00"/>
                </a:solidFill>
                <a:ea typeface="华文仿宋" panose="02010600040101010101" pitchFamily="2" charset="-122"/>
              </a:rPr>
              <a:t>SearchBTree</a:t>
            </a:r>
            <a:endParaRPr lang="en-US" altLang="zh-CN" sz="3200" b="0" dirty="0">
              <a:solidFill>
                <a:srgbClr val="004A00"/>
              </a:solidFill>
              <a:ea typeface="华文仿宋" panose="02010600040101010101" pitchFamily="2" charset="-122"/>
            </a:endParaRPr>
          </a:p>
        </p:txBody>
      </p:sp>
      <p:sp>
        <p:nvSpPr>
          <p:cNvPr id="188419" name="Text Box 3">
            <a:hlinkClick r:id="" action="ppaction://hlinkshowjump?jump=nextslide"/>
          </p:cNvPr>
          <p:cNvSpPr txBox="1">
            <a:spLocks noChangeArrowheads="1"/>
          </p:cNvSpPr>
          <p:nvPr/>
        </p:nvSpPr>
        <p:spPr bwMode="auto">
          <a:xfrm>
            <a:off x="1281671" y="4558048"/>
            <a:ext cx="145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4000" dirty="0">
                <a:ea typeface="华文仿宋" panose="02010600040101010101" pitchFamily="2" charset="-122"/>
              </a:rPr>
              <a:t>…  …</a:t>
            </a:r>
            <a:endParaRPr lang="en-US" altLang="zh-CN" sz="24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strips(upLeft)">
                                      <p:cBhvr>
                                        <p:cTn id="7" dur="500"/>
                                        <p:tgtEl>
                                          <p:spTgt spid="188418"/>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88419"/>
                                        </p:tgtEl>
                                        <p:attrNameLst>
                                          <p:attrName>style.visibility</p:attrName>
                                        </p:attrNameLst>
                                      </p:cBhvr>
                                      <p:to>
                                        <p:strVal val="visible"/>
                                      </p:to>
                                    </p:set>
                                    <p:animEffect transition="in" filter="slide(fromRight)">
                                      <p:cBhvr>
                                        <p:cTn id="11" dur="500"/>
                                        <p:tgtEl>
                                          <p:spTgt spid="188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utoUpdateAnimBg="0"/>
      <p:bldP spid="18841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57200" y="1030310"/>
            <a:ext cx="86868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ts val="600"/>
              </a:spcBef>
            </a:pPr>
            <a:r>
              <a:rPr lang="zh-CN" altLang="en-US" sz="4000" dirty="0">
                <a:solidFill>
                  <a:srgbClr val="990000"/>
                </a:solidFill>
                <a:latin typeface="华文仿宋" panose="02010600040101010101" pitchFamily="2" charset="-122"/>
                <a:ea typeface="华文仿宋" panose="02010600040101010101" pitchFamily="2" charset="-122"/>
              </a:rPr>
              <a:t>宏定义（对两个关键字的比较约定）</a:t>
            </a:r>
            <a:endParaRPr lang="zh-CN" altLang="en-US" sz="4000" dirty="0">
              <a:solidFill>
                <a:srgbClr val="990000"/>
              </a:solidFill>
              <a:latin typeface="华文仿宋" panose="02010600040101010101" pitchFamily="2" charset="-122"/>
              <a:ea typeface="华文仿宋" panose="02010600040101010101" pitchFamily="2" charset="-122"/>
            </a:endParaRPr>
          </a:p>
          <a:p>
            <a:pPr algn="l" eaLnBrk="1" hangingPunct="1">
              <a:spcBef>
                <a:spcPts val="600"/>
              </a:spcBef>
            </a:pPr>
            <a:r>
              <a:rPr lang="zh-CN" altLang="en-US" sz="2400" dirty="0">
                <a:latin typeface="华文仿宋" panose="02010600040101010101" pitchFamily="2" charset="-122"/>
                <a:ea typeface="华文仿宋" panose="02010600040101010101" pitchFamily="2" charset="-122"/>
              </a:rPr>
              <a:t>  </a:t>
            </a:r>
            <a:r>
              <a:rPr lang="en-US" altLang="zh-CN" sz="3600" dirty="0">
                <a:latin typeface="华文仿宋" panose="02010600040101010101" pitchFamily="2" charset="-122"/>
                <a:ea typeface="华文仿宋" panose="02010600040101010101" pitchFamily="2" charset="-122"/>
              </a:rPr>
              <a:t>//</a:t>
            </a:r>
            <a:r>
              <a:rPr lang="zh-CN" altLang="en-US" sz="3600" dirty="0">
                <a:solidFill>
                  <a:srgbClr val="990000"/>
                </a:solidFill>
                <a:latin typeface="华文仿宋" panose="02010600040101010101" pitchFamily="2" charset="-122"/>
                <a:ea typeface="华文仿宋" panose="02010600040101010101" pitchFamily="2" charset="-122"/>
              </a:rPr>
              <a:t>对数值型关键字</a:t>
            </a:r>
            <a:endParaRPr lang="zh-CN" altLang="en-US" sz="3600" dirty="0">
              <a:solidFill>
                <a:srgbClr val="990000"/>
              </a:solidFill>
              <a:latin typeface="华文仿宋" panose="02010600040101010101" pitchFamily="2" charset="-122"/>
              <a:ea typeface="华文仿宋" panose="02010600040101010101" pitchFamily="2" charset="-122"/>
            </a:endParaRPr>
          </a:p>
          <a:p>
            <a:pPr algn="l" eaLnBrk="1" hangingPunct="1">
              <a:spcBef>
                <a:spcPts val="600"/>
              </a:spcBef>
            </a:pPr>
            <a:r>
              <a:rPr lang="zh-CN" altLang="en-US" sz="2400" dirty="0">
                <a:latin typeface="华文仿宋" panose="02010600040101010101" pitchFamily="2" charset="-122"/>
                <a:ea typeface="华文仿宋" panose="02010600040101010101" pitchFamily="2" charset="-122"/>
              </a:rPr>
              <a:t>             </a:t>
            </a:r>
            <a:r>
              <a:rPr lang="en-US" altLang="zh-CN" dirty="0">
                <a:latin typeface="华文仿宋" panose="02010600040101010101" pitchFamily="2" charset="-122"/>
                <a:ea typeface="华文仿宋" panose="02010600040101010101" pitchFamily="2" charset="-122"/>
              </a:rPr>
              <a:t>#define   EQ(</a:t>
            </a:r>
            <a:r>
              <a:rPr lang="en-US" altLang="zh-CN" dirty="0" err="1">
                <a:latin typeface="华文仿宋" panose="02010600040101010101" pitchFamily="2" charset="-122"/>
                <a:ea typeface="华文仿宋" panose="02010600040101010101" pitchFamily="2" charset="-122"/>
              </a:rPr>
              <a:t>a,b</a:t>
            </a:r>
            <a:r>
              <a:rPr lang="en-US" altLang="zh-CN" dirty="0">
                <a:latin typeface="华文仿宋" panose="02010600040101010101" pitchFamily="2" charset="-122"/>
                <a:ea typeface="华文仿宋" panose="02010600040101010101" pitchFamily="2" charset="-122"/>
              </a:rPr>
              <a:t>)    ((a)= = (b))</a:t>
            </a:r>
            <a:endParaRPr lang="en-US" altLang="zh-CN" dirty="0">
              <a:latin typeface="华文仿宋" panose="02010600040101010101" pitchFamily="2" charset="-122"/>
              <a:ea typeface="华文仿宋" panose="02010600040101010101" pitchFamily="2" charset="-122"/>
            </a:endParaRPr>
          </a:p>
          <a:p>
            <a:pPr algn="l" eaLnBrk="1" hangingPunct="1">
              <a:spcBef>
                <a:spcPts val="600"/>
              </a:spcBef>
            </a:pPr>
            <a:r>
              <a:rPr lang="en-US" altLang="zh-CN" dirty="0">
                <a:latin typeface="华文仿宋" panose="02010600040101010101" pitchFamily="2" charset="-122"/>
                <a:ea typeface="华文仿宋" panose="02010600040101010101" pitchFamily="2" charset="-122"/>
              </a:rPr>
              <a:t>           #define   LT(</a:t>
            </a:r>
            <a:r>
              <a:rPr lang="en-US" altLang="zh-CN" dirty="0" err="1">
                <a:latin typeface="华文仿宋" panose="02010600040101010101" pitchFamily="2" charset="-122"/>
                <a:ea typeface="华文仿宋" panose="02010600040101010101" pitchFamily="2" charset="-122"/>
              </a:rPr>
              <a:t>a,b</a:t>
            </a:r>
            <a:r>
              <a:rPr lang="en-US" altLang="zh-CN" dirty="0">
                <a:latin typeface="华文仿宋" panose="02010600040101010101" pitchFamily="2" charset="-122"/>
                <a:ea typeface="华文仿宋" panose="02010600040101010101" pitchFamily="2" charset="-122"/>
              </a:rPr>
              <a:t>)    ((a)  &lt;   (b))</a:t>
            </a:r>
            <a:endParaRPr lang="en-US" altLang="zh-CN" dirty="0">
              <a:latin typeface="华文仿宋" panose="02010600040101010101" pitchFamily="2" charset="-122"/>
              <a:ea typeface="华文仿宋" panose="02010600040101010101" pitchFamily="2" charset="-122"/>
            </a:endParaRPr>
          </a:p>
          <a:p>
            <a:pPr algn="l" eaLnBrk="1" hangingPunct="1">
              <a:spcBef>
                <a:spcPts val="600"/>
              </a:spcBef>
            </a:pPr>
            <a:r>
              <a:rPr lang="en-US" altLang="zh-CN" dirty="0">
                <a:latin typeface="华文仿宋" panose="02010600040101010101" pitchFamily="2" charset="-122"/>
                <a:ea typeface="华文仿宋" panose="02010600040101010101" pitchFamily="2" charset="-122"/>
              </a:rPr>
              <a:t>           #define   LQ(</a:t>
            </a:r>
            <a:r>
              <a:rPr lang="en-US" altLang="zh-CN" dirty="0" err="1">
                <a:latin typeface="华文仿宋" panose="02010600040101010101" pitchFamily="2" charset="-122"/>
                <a:ea typeface="华文仿宋" panose="02010600040101010101" pitchFamily="2" charset="-122"/>
              </a:rPr>
              <a:t>a,b</a:t>
            </a:r>
            <a:r>
              <a:rPr lang="en-US" altLang="zh-CN" dirty="0">
                <a:latin typeface="华文仿宋" panose="02010600040101010101" pitchFamily="2" charset="-122"/>
                <a:ea typeface="华文仿宋" panose="02010600040101010101" pitchFamily="2" charset="-122"/>
              </a:rPr>
              <a:t>)    ((a) &lt; = (b))</a:t>
            </a:r>
            <a:endParaRPr lang="en-US" altLang="zh-CN" dirty="0">
              <a:latin typeface="华文仿宋" panose="02010600040101010101" pitchFamily="2" charset="-122"/>
              <a:ea typeface="华文仿宋" panose="02010600040101010101" pitchFamily="2" charset="-122"/>
            </a:endParaRPr>
          </a:p>
          <a:p>
            <a:pPr algn="l" eaLnBrk="1" hangingPunct="1">
              <a:spcBef>
                <a:spcPts val="600"/>
              </a:spcBef>
            </a:pPr>
            <a:r>
              <a:rPr lang="en-US" altLang="zh-CN" sz="2400" dirty="0">
                <a:latin typeface="华文仿宋" panose="02010600040101010101" pitchFamily="2" charset="-122"/>
                <a:ea typeface="华文仿宋" panose="02010600040101010101" pitchFamily="2" charset="-122"/>
              </a:rPr>
              <a:t>  </a:t>
            </a:r>
            <a:r>
              <a:rPr lang="en-US" altLang="zh-CN" sz="3600" dirty="0">
                <a:latin typeface="华文仿宋" panose="02010600040101010101" pitchFamily="2" charset="-122"/>
                <a:ea typeface="华文仿宋" panose="02010600040101010101" pitchFamily="2" charset="-122"/>
              </a:rPr>
              <a:t>//</a:t>
            </a:r>
            <a:r>
              <a:rPr lang="zh-CN" altLang="en-US" sz="3600" dirty="0">
                <a:solidFill>
                  <a:srgbClr val="990000"/>
                </a:solidFill>
                <a:latin typeface="华文仿宋" panose="02010600040101010101" pitchFamily="2" charset="-122"/>
                <a:ea typeface="华文仿宋" panose="02010600040101010101" pitchFamily="2" charset="-122"/>
              </a:rPr>
              <a:t>对字符串型关键字</a:t>
            </a:r>
            <a:endParaRPr lang="zh-CN" altLang="en-US" sz="3600" dirty="0">
              <a:solidFill>
                <a:srgbClr val="990000"/>
              </a:solidFill>
              <a:latin typeface="华文仿宋" panose="02010600040101010101" pitchFamily="2" charset="-122"/>
              <a:ea typeface="华文仿宋" panose="02010600040101010101" pitchFamily="2" charset="-122"/>
            </a:endParaRPr>
          </a:p>
          <a:p>
            <a:pPr algn="l" eaLnBrk="1" hangingPunct="1">
              <a:spcBef>
                <a:spcPts val="600"/>
              </a:spcBef>
            </a:pPr>
            <a:r>
              <a:rPr lang="zh-CN" altLang="en-US" sz="2400" dirty="0">
                <a:latin typeface="华文仿宋" panose="02010600040101010101" pitchFamily="2" charset="-122"/>
                <a:ea typeface="华文仿宋" panose="02010600040101010101" pitchFamily="2" charset="-122"/>
              </a:rPr>
              <a:t>             </a:t>
            </a:r>
            <a:r>
              <a:rPr lang="en-US" altLang="zh-CN" dirty="0">
                <a:latin typeface="华文仿宋" panose="02010600040101010101" pitchFamily="2" charset="-122"/>
                <a:ea typeface="华文仿宋" panose="02010600040101010101" pitchFamily="2" charset="-122"/>
              </a:rPr>
              <a:t>#define   EQ(</a:t>
            </a:r>
            <a:r>
              <a:rPr lang="en-US" altLang="zh-CN" dirty="0" err="1">
                <a:latin typeface="华文仿宋" panose="02010600040101010101" pitchFamily="2" charset="-122"/>
                <a:ea typeface="华文仿宋" panose="02010600040101010101" pitchFamily="2" charset="-122"/>
              </a:rPr>
              <a:t>a,b</a:t>
            </a:r>
            <a:r>
              <a:rPr lang="en-US" altLang="zh-CN" dirty="0">
                <a:latin typeface="华文仿宋" panose="02010600040101010101" pitchFamily="2" charset="-122"/>
                <a:ea typeface="华文仿宋" panose="02010600040101010101" pitchFamily="2" charset="-122"/>
              </a:rPr>
              <a:t>)           (! </a:t>
            </a:r>
            <a:r>
              <a:rPr lang="en-US" altLang="zh-CN" dirty="0" err="1">
                <a:latin typeface="华文仿宋" panose="02010600040101010101" pitchFamily="2" charset="-122"/>
                <a:ea typeface="华文仿宋" panose="02010600040101010101" pitchFamily="2" charset="-122"/>
              </a:rPr>
              <a:t>strcmp</a:t>
            </a:r>
            <a:r>
              <a:rPr lang="en-US" altLang="zh-CN" dirty="0">
                <a:latin typeface="华文仿宋" panose="02010600040101010101" pitchFamily="2" charset="-122"/>
                <a:ea typeface="华文仿宋" panose="02010600040101010101" pitchFamily="2" charset="-122"/>
              </a:rPr>
              <a:t>((a) , (b)))</a:t>
            </a:r>
            <a:endParaRPr lang="en-US" altLang="zh-CN" dirty="0">
              <a:latin typeface="华文仿宋" panose="02010600040101010101" pitchFamily="2" charset="-122"/>
              <a:ea typeface="华文仿宋" panose="02010600040101010101" pitchFamily="2" charset="-122"/>
            </a:endParaRPr>
          </a:p>
          <a:p>
            <a:pPr algn="l" eaLnBrk="1" hangingPunct="1">
              <a:spcBef>
                <a:spcPts val="600"/>
              </a:spcBef>
            </a:pPr>
            <a:r>
              <a:rPr lang="en-US" altLang="zh-CN" dirty="0">
                <a:latin typeface="华文仿宋" panose="02010600040101010101" pitchFamily="2" charset="-122"/>
                <a:ea typeface="华文仿宋" panose="02010600040101010101" pitchFamily="2" charset="-122"/>
              </a:rPr>
              <a:t>           #define   LT(</a:t>
            </a:r>
            <a:r>
              <a:rPr lang="en-US" altLang="zh-CN" dirty="0" err="1">
                <a:latin typeface="华文仿宋" panose="02010600040101010101" pitchFamily="2" charset="-122"/>
                <a:ea typeface="华文仿宋" panose="02010600040101010101" pitchFamily="2" charset="-122"/>
              </a:rPr>
              <a:t>a,b</a:t>
            </a:r>
            <a:r>
              <a:rPr lang="en-US" altLang="zh-CN" dirty="0">
                <a:latin typeface="华文仿宋" panose="02010600040101010101" pitchFamily="2" charset="-122"/>
                <a:ea typeface="华文仿宋" panose="02010600040101010101" pitchFamily="2" charset="-122"/>
              </a:rPr>
              <a:t>)           (</a:t>
            </a:r>
            <a:r>
              <a:rPr lang="en-US" altLang="zh-CN" dirty="0" err="1">
                <a:latin typeface="华文仿宋" panose="02010600040101010101" pitchFamily="2" charset="-122"/>
                <a:ea typeface="华文仿宋" panose="02010600040101010101" pitchFamily="2" charset="-122"/>
              </a:rPr>
              <a:t>strcmp</a:t>
            </a:r>
            <a:r>
              <a:rPr lang="en-US" altLang="zh-CN" dirty="0">
                <a:latin typeface="华文仿宋" panose="02010600040101010101" pitchFamily="2" charset="-122"/>
                <a:ea typeface="华文仿宋" panose="02010600040101010101" pitchFamily="2" charset="-122"/>
              </a:rPr>
              <a:t>((a) , (b)) &lt; 0)</a:t>
            </a:r>
            <a:endParaRPr lang="en-US" altLang="zh-CN" dirty="0">
              <a:latin typeface="华文仿宋" panose="02010600040101010101" pitchFamily="2" charset="-122"/>
              <a:ea typeface="华文仿宋" panose="02010600040101010101" pitchFamily="2" charset="-122"/>
            </a:endParaRPr>
          </a:p>
          <a:p>
            <a:pPr algn="l" eaLnBrk="1" hangingPunct="1">
              <a:spcBef>
                <a:spcPts val="600"/>
              </a:spcBef>
            </a:pPr>
            <a:r>
              <a:rPr lang="en-US" altLang="zh-CN" dirty="0">
                <a:latin typeface="华文仿宋" panose="02010600040101010101" pitchFamily="2" charset="-122"/>
                <a:ea typeface="华文仿宋" panose="02010600040101010101" pitchFamily="2" charset="-122"/>
              </a:rPr>
              <a:t>           #define   LQ(</a:t>
            </a:r>
            <a:r>
              <a:rPr lang="en-US" altLang="zh-CN" dirty="0" err="1">
                <a:latin typeface="华文仿宋" panose="02010600040101010101" pitchFamily="2" charset="-122"/>
                <a:ea typeface="华文仿宋" panose="02010600040101010101" pitchFamily="2" charset="-122"/>
              </a:rPr>
              <a:t>a,b</a:t>
            </a:r>
            <a:r>
              <a:rPr lang="en-US" altLang="zh-CN" dirty="0">
                <a:latin typeface="华文仿宋" panose="02010600040101010101" pitchFamily="2" charset="-122"/>
                <a:ea typeface="华文仿宋" panose="02010600040101010101" pitchFamily="2" charset="-122"/>
              </a:rPr>
              <a:t>)           (</a:t>
            </a:r>
            <a:r>
              <a:rPr lang="en-US" altLang="zh-CN" dirty="0" err="1">
                <a:latin typeface="华文仿宋" panose="02010600040101010101" pitchFamily="2" charset="-122"/>
                <a:ea typeface="华文仿宋" panose="02010600040101010101" pitchFamily="2" charset="-122"/>
              </a:rPr>
              <a:t>strcmp</a:t>
            </a:r>
            <a:r>
              <a:rPr lang="en-US" altLang="zh-CN" dirty="0">
                <a:latin typeface="华文仿宋" panose="02010600040101010101" pitchFamily="2" charset="-122"/>
                <a:ea typeface="华文仿宋" panose="02010600040101010101" pitchFamily="2" charset="-122"/>
              </a:rPr>
              <a:t>((a) , (b)) &lt;= 0)</a:t>
            </a:r>
            <a:endParaRPr lang="en-US" altLang="zh-CN" dirty="0">
              <a:latin typeface="华文仿宋" panose="02010600040101010101" pitchFamily="2" charset="-122"/>
              <a:ea typeface="华文仿宋" panose="02010600040101010101" pitchFamily="2"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730876" y="1114180"/>
            <a:ext cx="7718780"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en-US" altLang="zh-CN" sz="3200" b="0" dirty="0">
                <a:ea typeface="华文仿宋" panose="02010600040101010101" pitchFamily="2" charset="-122"/>
              </a:rPr>
              <a:t> p=T;  q=</a:t>
            </a:r>
            <a:r>
              <a:rPr lang="en-US" altLang="zh-CN" sz="3200" dirty="0">
                <a:ea typeface="华文仿宋" panose="02010600040101010101" pitchFamily="2" charset="-122"/>
              </a:rPr>
              <a:t>NULL</a:t>
            </a:r>
            <a:r>
              <a:rPr lang="en-US" altLang="zh-CN" sz="3200" b="0" dirty="0">
                <a:ea typeface="华文仿宋" panose="02010600040101010101" pitchFamily="2" charset="-122"/>
              </a:rPr>
              <a:t>;  found=</a:t>
            </a:r>
            <a:r>
              <a:rPr lang="en-US" altLang="zh-CN" sz="3200" dirty="0">
                <a:ea typeface="华文仿宋" panose="02010600040101010101" pitchFamily="2" charset="-122"/>
              </a:rPr>
              <a:t>FALSE</a:t>
            </a:r>
            <a:r>
              <a:rPr lang="en-US" altLang="zh-CN" sz="3200" b="0" dirty="0">
                <a:ea typeface="华文仿宋" panose="02010600040101010101" pitchFamily="2" charset="-122"/>
              </a:rPr>
              <a:t>;  </a:t>
            </a:r>
            <a:r>
              <a:rPr lang="en-US" altLang="zh-CN" sz="3200" b="0" dirty="0" err="1">
                <a:ea typeface="华文仿宋" panose="02010600040101010101" pitchFamily="2" charset="-122"/>
              </a:rPr>
              <a:t>i</a:t>
            </a:r>
            <a:r>
              <a:rPr lang="en-US" altLang="zh-CN" sz="3200" b="0" dirty="0">
                <a:ea typeface="华文仿宋" panose="02010600040101010101" pitchFamily="2" charset="-122"/>
              </a:rPr>
              <a:t>=0; </a:t>
            </a:r>
            <a:endParaRPr lang="en-US" altLang="zh-CN" sz="3200" b="0" dirty="0">
              <a:ea typeface="华文仿宋" panose="02010600040101010101" pitchFamily="2" charset="-122"/>
            </a:endParaRPr>
          </a:p>
          <a:p>
            <a:pPr algn="l" eaLnBrk="1" hangingPunct="1">
              <a:lnSpc>
                <a:spcPct val="110000"/>
              </a:lnSpc>
            </a:pPr>
            <a:r>
              <a:rPr lang="en-US" altLang="zh-CN" sz="3200" b="0" dirty="0">
                <a:ea typeface="华文仿宋" panose="02010600040101010101" pitchFamily="2" charset="-122"/>
              </a:rPr>
              <a:t> </a:t>
            </a:r>
            <a:r>
              <a:rPr lang="en-US" altLang="zh-CN" sz="3200" dirty="0">
                <a:solidFill>
                  <a:srgbClr val="0000FF"/>
                </a:solidFill>
                <a:ea typeface="华文仿宋" panose="02010600040101010101" pitchFamily="2" charset="-122"/>
              </a:rPr>
              <a:t>while</a:t>
            </a:r>
            <a:r>
              <a:rPr lang="en-US" altLang="zh-CN" sz="3200" b="0" dirty="0">
                <a:solidFill>
                  <a:srgbClr val="0000FF"/>
                </a:solidFill>
                <a:ea typeface="华文仿宋" panose="02010600040101010101" pitchFamily="2" charset="-122"/>
              </a:rPr>
              <a:t> (p </a:t>
            </a:r>
            <a:r>
              <a:rPr lang="en-US" altLang="zh-CN" sz="3200" dirty="0">
                <a:solidFill>
                  <a:srgbClr val="0000FF"/>
                </a:solidFill>
                <a:ea typeface="华文仿宋" panose="02010600040101010101" pitchFamily="2" charset="-122"/>
              </a:rPr>
              <a:t>&amp;&amp; !</a:t>
            </a:r>
            <a:r>
              <a:rPr lang="en-US" altLang="zh-CN" sz="3200" b="0" dirty="0">
                <a:solidFill>
                  <a:srgbClr val="0000FF"/>
                </a:solidFill>
                <a:ea typeface="华文仿宋" panose="02010600040101010101" pitchFamily="2" charset="-122"/>
              </a:rPr>
              <a:t>found) </a:t>
            </a:r>
            <a:r>
              <a:rPr lang="en-US" altLang="zh-CN" sz="3200" dirty="0">
                <a:ea typeface="华文仿宋" panose="02010600040101010101" pitchFamily="2" charset="-122"/>
              </a:rPr>
              <a:t>{</a:t>
            </a:r>
            <a:endParaRPr lang="en-US" altLang="zh-CN" sz="3200" b="0" dirty="0">
              <a:ea typeface="华文仿宋" panose="02010600040101010101" pitchFamily="2" charset="-122"/>
            </a:endParaRPr>
          </a:p>
          <a:p>
            <a:pPr algn="l" eaLnBrk="1" hangingPunct="1">
              <a:lnSpc>
                <a:spcPct val="110000"/>
              </a:lnSpc>
            </a:pPr>
            <a:r>
              <a:rPr lang="en-US" altLang="zh-CN" sz="3200" b="0" dirty="0">
                <a:ea typeface="华文仿宋" panose="02010600040101010101" pitchFamily="2" charset="-122"/>
              </a:rPr>
              <a:t>    n=p-&gt;</a:t>
            </a:r>
            <a:r>
              <a:rPr lang="en-US" altLang="zh-CN" sz="3200" b="0" dirty="0" err="1">
                <a:ea typeface="华文仿宋" panose="02010600040101010101" pitchFamily="2" charset="-122"/>
              </a:rPr>
              <a:t>keynum</a:t>
            </a:r>
            <a:r>
              <a:rPr lang="en-US" altLang="zh-CN" sz="3200" b="0" dirty="0">
                <a:ea typeface="华文仿宋" panose="02010600040101010101" pitchFamily="2" charset="-122"/>
              </a:rPr>
              <a:t>;  </a:t>
            </a:r>
            <a:r>
              <a:rPr lang="en-US" altLang="zh-CN" sz="3200" b="0" dirty="0">
                <a:solidFill>
                  <a:srgbClr val="008080"/>
                </a:solidFill>
                <a:ea typeface="华文仿宋" panose="02010600040101010101" pitchFamily="2" charset="-122"/>
              </a:rPr>
              <a:t> </a:t>
            </a:r>
            <a:r>
              <a:rPr lang="en-US" altLang="zh-CN" sz="3200" dirty="0" err="1">
                <a:solidFill>
                  <a:srgbClr val="008080"/>
                </a:solidFill>
                <a:ea typeface="华文仿宋" panose="02010600040101010101" pitchFamily="2" charset="-122"/>
              </a:rPr>
              <a:t>i</a:t>
            </a:r>
            <a:r>
              <a:rPr lang="en-US" altLang="zh-CN" sz="3200" dirty="0">
                <a:solidFill>
                  <a:srgbClr val="008080"/>
                </a:solidFill>
                <a:ea typeface="华文仿宋" panose="02010600040101010101" pitchFamily="2" charset="-122"/>
              </a:rPr>
              <a:t>=Search(p, K);</a:t>
            </a:r>
            <a:r>
              <a:rPr lang="en-US" altLang="zh-CN" sz="3200" dirty="0">
                <a:ea typeface="华文仿宋" panose="02010600040101010101" pitchFamily="2" charset="-122"/>
              </a:rPr>
              <a:t>  </a:t>
            </a:r>
            <a:endParaRPr lang="en-US" altLang="zh-CN" sz="3200" dirty="0">
              <a:ea typeface="华文仿宋" panose="02010600040101010101" pitchFamily="2" charset="-122"/>
            </a:endParaRPr>
          </a:p>
          <a:p>
            <a:pPr algn="l" eaLnBrk="1" hangingPunct="1">
              <a:lnSpc>
                <a:spcPct val="110000"/>
              </a:lnSpc>
            </a:pPr>
            <a:r>
              <a:rPr lang="en-US" altLang="zh-CN" sz="3200" b="0" dirty="0">
                <a:ea typeface="华文仿宋" panose="02010600040101010101" pitchFamily="2" charset="-122"/>
              </a:rPr>
              <a:t>    </a:t>
            </a:r>
            <a:r>
              <a:rPr lang="en-US" altLang="zh-CN" sz="2000" dirty="0">
                <a:solidFill>
                  <a:srgbClr val="006600"/>
                </a:solidFill>
                <a:ea typeface="华文仿宋" panose="02010600040101010101" pitchFamily="2" charset="-122"/>
              </a:rPr>
              <a:t>// </a:t>
            </a:r>
            <a:r>
              <a:rPr lang="zh-CN" altLang="en-US" sz="2000" dirty="0">
                <a:solidFill>
                  <a:srgbClr val="006600"/>
                </a:solidFill>
                <a:ea typeface="华文仿宋" panose="02010600040101010101" pitchFamily="2" charset="-122"/>
              </a:rPr>
              <a:t>在</a:t>
            </a:r>
            <a:r>
              <a:rPr lang="en-US" altLang="zh-CN" sz="2000" dirty="0">
                <a:solidFill>
                  <a:srgbClr val="006600"/>
                </a:solidFill>
                <a:ea typeface="华文仿宋" panose="02010600040101010101" pitchFamily="2" charset="-122"/>
              </a:rPr>
              <a:t>p-&gt;key[1..n]</a:t>
            </a:r>
            <a:r>
              <a:rPr lang="zh-CN" altLang="en-US" sz="2000" dirty="0">
                <a:solidFill>
                  <a:srgbClr val="006600"/>
                </a:solidFill>
                <a:ea typeface="华文仿宋" panose="02010600040101010101" pitchFamily="2" charset="-122"/>
              </a:rPr>
              <a:t>中查找 </a:t>
            </a:r>
            <a:r>
              <a:rPr lang="en-US" altLang="zh-CN" sz="2000" dirty="0" err="1">
                <a:solidFill>
                  <a:srgbClr val="006600"/>
                </a:solidFill>
                <a:ea typeface="华文仿宋" panose="02010600040101010101" pitchFamily="2" charset="-122"/>
              </a:rPr>
              <a:t>i</a:t>
            </a:r>
            <a:r>
              <a:rPr lang="en-US" altLang="zh-CN" sz="2000" dirty="0">
                <a:solidFill>
                  <a:srgbClr val="006600"/>
                </a:solidFill>
                <a:ea typeface="华文仿宋" panose="02010600040101010101" pitchFamily="2" charset="-122"/>
              </a:rPr>
              <a:t> </a:t>
            </a:r>
            <a:r>
              <a:rPr lang="zh-CN" altLang="en-US" sz="2000" dirty="0">
                <a:solidFill>
                  <a:srgbClr val="006600"/>
                </a:solidFill>
                <a:ea typeface="华文仿宋" panose="02010600040101010101" pitchFamily="2" charset="-122"/>
              </a:rPr>
              <a:t>，  </a:t>
            </a:r>
            <a:r>
              <a:rPr lang="en-US" altLang="zh-CN" sz="2000" dirty="0">
                <a:solidFill>
                  <a:srgbClr val="006600"/>
                </a:solidFill>
                <a:ea typeface="华文仿宋" panose="02010600040101010101" pitchFamily="2" charset="-122"/>
              </a:rPr>
              <a:t>p-&gt;key[</a:t>
            </a:r>
            <a:r>
              <a:rPr lang="en-US" altLang="zh-CN" sz="2000" dirty="0" err="1">
                <a:solidFill>
                  <a:srgbClr val="006600"/>
                </a:solidFill>
                <a:ea typeface="华文仿宋" panose="02010600040101010101" pitchFamily="2" charset="-122"/>
              </a:rPr>
              <a:t>i</a:t>
            </a:r>
            <a:r>
              <a:rPr lang="en-US" altLang="zh-CN" sz="2000" dirty="0">
                <a:solidFill>
                  <a:srgbClr val="006600"/>
                </a:solidFill>
                <a:ea typeface="华文仿宋" panose="02010600040101010101" pitchFamily="2" charset="-122"/>
              </a:rPr>
              <a:t>]&lt;=K&lt;p-&gt;key[i+1]</a:t>
            </a:r>
            <a:endParaRPr lang="en-US" altLang="zh-CN" sz="2000" dirty="0">
              <a:solidFill>
                <a:srgbClr val="006600"/>
              </a:solidFill>
              <a:ea typeface="华文仿宋" panose="02010600040101010101" pitchFamily="2" charset="-122"/>
            </a:endParaRPr>
          </a:p>
          <a:p>
            <a:pPr algn="l" eaLnBrk="1" hangingPunct="1">
              <a:lnSpc>
                <a:spcPct val="110000"/>
              </a:lnSpc>
            </a:pPr>
            <a:r>
              <a:rPr lang="en-US" altLang="zh-CN" sz="3200" b="0" dirty="0">
                <a:ea typeface="华文仿宋" panose="02010600040101010101" pitchFamily="2" charset="-122"/>
              </a:rPr>
              <a:t>    </a:t>
            </a:r>
            <a:r>
              <a:rPr lang="en-US" altLang="zh-CN" sz="3200" dirty="0">
                <a:solidFill>
                  <a:srgbClr val="A50021"/>
                </a:solidFill>
                <a:ea typeface="华文仿宋" panose="02010600040101010101" pitchFamily="2" charset="-122"/>
              </a:rPr>
              <a:t>if</a:t>
            </a:r>
            <a:r>
              <a:rPr lang="en-US" altLang="zh-CN" sz="3200" b="0" dirty="0">
                <a:solidFill>
                  <a:srgbClr val="A50021"/>
                </a:solidFill>
                <a:ea typeface="华文仿宋" panose="02010600040101010101" pitchFamily="2" charset="-122"/>
              </a:rPr>
              <a:t> (</a:t>
            </a:r>
            <a:r>
              <a:rPr lang="en-US" altLang="zh-CN" sz="3200" b="0" dirty="0" err="1">
                <a:solidFill>
                  <a:srgbClr val="A50021"/>
                </a:solidFill>
                <a:ea typeface="华文仿宋" panose="02010600040101010101" pitchFamily="2" charset="-122"/>
              </a:rPr>
              <a:t>i</a:t>
            </a:r>
            <a:r>
              <a:rPr lang="en-US" altLang="zh-CN" sz="3200" b="0" dirty="0">
                <a:solidFill>
                  <a:srgbClr val="A50021"/>
                </a:solidFill>
                <a:ea typeface="华文仿宋" panose="02010600040101010101" pitchFamily="2" charset="-122"/>
              </a:rPr>
              <a:t>&gt;0 </a:t>
            </a:r>
            <a:r>
              <a:rPr lang="en-US" altLang="zh-CN" sz="3200" dirty="0">
                <a:solidFill>
                  <a:srgbClr val="A50021"/>
                </a:solidFill>
                <a:ea typeface="华文仿宋" panose="02010600040101010101" pitchFamily="2" charset="-122"/>
              </a:rPr>
              <a:t>&amp;&amp;</a:t>
            </a:r>
            <a:r>
              <a:rPr lang="en-US" altLang="zh-CN" sz="3200" b="0" dirty="0">
                <a:solidFill>
                  <a:srgbClr val="A50021"/>
                </a:solidFill>
                <a:ea typeface="华文仿宋" panose="02010600040101010101" pitchFamily="2" charset="-122"/>
              </a:rPr>
              <a:t> p-&gt;key[</a:t>
            </a:r>
            <a:r>
              <a:rPr lang="en-US" altLang="zh-CN" sz="3200" b="0" dirty="0" err="1">
                <a:solidFill>
                  <a:srgbClr val="A50021"/>
                </a:solidFill>
                <a:ea typeface="华文仿宋" panose="02010600040101010101" pitchFamily="2" charset="-122"/>
              </a:rPr>
              <a:t>i</a:t>
            </a:r>
            <a:r>
              <a:rPr lang="en-US" altLang="zh-CN" sz="3200" b="0" dirty="0">
                <a:solidFill>
                  <a:srgbClr val="A50021"/>
                </a:solidFill>
                <a:ea typeface="华文仿宋" panose="02010600040101010101" pitchFamily="2" charset="-122"/>
              </a:rPr>
              <a:t>]==K)  found=</a:t>
            </a:r>
            <a:r>
              <a:rPr lang="en-US" altLang="zh-CN" sz="3200" dirty="0">
                <a:solidFill>
                  <a:srgbClr val="A50021"/>
                </a:solidFill>
                <a:ea typeface="华文仿宋" panose="02010600040101010101" pitchFamily="2" charset="-122"/>
              </a:rPr>
              <a:t>TRUE</a:t>
            </a:r>
            <a:r>
              <a:rPr lang="en-US" altLang="zh-CN" sz="3200" b="0" dirty="0">
                <a:solidFill>
                  <a:srgbClr val="A50021"/>
                </a:solidFill>
                <a:ea typeface="华文仿宋" panose="02010600040101010101" pitchFamily="2" charset="-122"/>
              </a:rPr>
              <a:t>;</a:t>
            </a:r>
            <a:r>
              <a:rPr lang="en-US" altLang="zh-CN" sz="3200" b="0" dirty="0">
                <a:solidFill>
                  <a:srgbClr val="FF0000"/>
                </a:solidFill>
                <a:ea typeface="华文仿宋" panose="02010600040101010101" pitchFamily="2" charset="-122"/>
              </a:rPr>
              <a:t> </a:t>
            </a:r>
            <a:endParaRPr lang="en-US" altLang="zh-CN" sz="3200" b="0" dirty="0">
              <a:solidFill>
                <a:srgbClr val="FF0000"/>
              </a:solidFill>
              <a:ea typeface="华文仿宋" panose="02010600040101010101" pitchFamily="2" charset="-122"/>
            </a:endParaRPr>
          </a:p>
          <a:p>
            <a:pPr algn="l" eaLnBrk="1" hangingPunct="1">
              <a:lnSpc>
                <a:spcPct val="110000"/>
              </a:lnSpc>
            </a:pPr>
            <a:r>
              <a:rPr lang="en-US" altLang="zh-CN" sz="3200" dirty="0">
                <a:solidFill>
                  <a:srgbClr val="0000FF"/>
                </a:solidFill>
                <a:ea typeface="华文仿宋" panose="02010600040101010101" pitchFamily="2" charset="-122"/>
              </a:rPr>
              <a:t>    else {</a:t>
            </a:r>
            <a:r>
              <a:rPr lang="en-US" altLang="zh-CN" sz="3200" b="0" dirty="0">
                <a:solidFill>
                  <a:srgbClr val="0000FF"/>
                </a:solidFill>
                <a:ea typeface="华文仿宋" panose="02010600040101010101" pitchFamily="2" charset="-122"/>
              </a:rPr>
              <a:t> q=p;   p=p-&gt;</a:t>
            </a:r>
            <a:r>
              <a:rPr lang="en-US" altLang="zh-CN" sz="3200" b="0" dirty="0" err="1">
                <a:solidFill>
                  <a:srgbClr val="0000FF"/>
                </a:solidFill>
                <a:ea typeface="华文仿宋" panose="02010600040101010101" pitchFamily="2" charset="-122"/>
              </a:rPr>
              <a:t>ptr</a:t>
            </a:r>
            <a:r>
              <a:rPr lang="en-US" altLang="zh-CN" sz="3200" b="0" dirty="0">
                <a:solidFill>
                  <a:srgbClr val="0000FF"/>
                </a:solidFill>
                <a:ea typeface="华文仿宋" panose="02010600040101010101" pitchFamily="2" charset="-122"/>
              </a:rPr>
              <a:t>[</a:t>
            </a:r>
            <a:r>
              <a:rPr lang="en-US" altLang="zh-CN" sz="3200" b="0" dirty="0" err="1">
                <a:solidFill>
                  <a:srgbClr val="0000FF"/>
                </a:solidFill>
                <a:ea typeface="华文仿宋" panose="02010600040101010101" pitchFamily="2" charset="-122"/>
              </a:rPr>
              <a:t>i</a:t>
            </a:r>
            <a:r>
              <a:rPr lang="en-US" altLang="zh-CN" sz="3200" b="0" dirty="0">
                <a:solidFill>
                  <a:srgbClr val="0000FF"/>
                </a:solidFill>
                <a:ea typeface="华文仿宋" panose="02010600040101010101" pitchFamily="2" charset="-122"/>
              </a:rPr>
              <a:t>]; </a:t>
            </a:r>
            <a:r>
              <a:rPr lang="en-US" altLang="zh-CN" sz="3200" dirty="0">
                <a:solidFill>
                  <a:srgbClr val="0000FF"/>
                </a:solidFill>
                <a:ea typeface="华文仿宋" panose="02010600040101010101" pitchFamily="2" charset="-122"/>
              </a:rPr>
              <a:t>}  </a:t>
            </a:r>
            <a:r>
              <a:rPr lang="en-US" altLang="zh-CN" sz="2400" dirty="0">
                <a:solidFill>
                  <a:srgbClr val="006600"/>
                </a:solidFill>
                <a:ea typeface="华文仿宋" panose="02010600040101010101" pitchFamily="2" charset="-122"/>
              </a:rPr>
              <a:t>// q </a:t>
            </a:r>
            <a:r>
              <a:rPr lang="zh-CN" altLang="en-US" sz="2400" dirty="0">
                <a:solidFill>
                  <a:srgbClr val="006600"/>
                </a:solidFill>
                <a:ea typeface="华文仿宋" panose="02010600040101010101" pitchFamily="2" charset="-122"/>
              </a:rPr>
              <a:t>指示 </a:t>
            </a:r>
            <a:r>
              <a:rPr lang="en-US" altLang="zh-CN" sz="2400" dirty="0">
                <a:solidFill>
                  <a:srgbClr val="006600"/>
                </a:solidFill>
                <a:ea typeface="华文仿宋" panose="02010600040101010101" pitchFamily="2" charset="-122"/>
              </a:rPr>
              <a:t>p </a:t>
            </a:r>
            <a:r>
              <a:rPr lang="zh-CN" altLang="en-US" sz="2400" dirty="0">
                <a:solidFill>
                  <a:srgbClr val="006600"/>
                </a:solidFill>
                <a:ea typeface="华文仿宋" panose="02010600040101010101" pitchFamily="2" charset="-122"/>
              </a:rPr>
              <a:t>的双亲</a:t>
            </a:r>
            <a:endParaRPr lang="zh-CN" altLang="en-US" dirty="0">
              <a:solidFill>
                <a:srgbClr val="006600"/>
              </a:solidFill>
              <a:ea typeface="华文仿宋" panose="02010600040101010101" pitchFamily="2" charset="-122"/>
            </a:endParaRPr>
          </a:p>
          <a:p>
            <a:pPr algn="l" eaLnBrk="1" hangingPunct="1">
              <a:lnSpc>
                <a:spcPct val="110000"/>
              </a:lnSpc>
            </a:pPr>
            <a:r>
              <a:rPr lang="zh-CN" altLang="en-US" sz="3200" dirty="0">
                <a:ea typeface="华文仿宋" panose="02010600040101010101" pitchFamily="2" charset="-122"/>
              </a:rPr>
              <a:t> </a:t>
            </a:r>
            <a:r>
              <a:rPr lang="en-US" altLang="zh-CN" sz="3200" dirty="0">
                <a:ea typeface="华文仿宋" panose="02010600040101010101" pitchFamily="2" charset="-122"/>
              </a:rPr>
              <a:t>}</a:t>
            </a:r>
            <a:endParaRPr lang="en-US" altLang="zh-CN" sz="3200" b="0" dirty="0">
              <a:ea typeface="华文仿宋" panose="02010600040101010101" pitchFamily="2" charset="-122"/>
            </a:endParaRPr>
          </a:p>
          <a:p>
            <a:pPr algn="l" eaLnBrk="1" hangingPunct="1">
              <a:lnSpc>
                <a:spcPct val="110000"/>
              </a:lnSpc>
            </a:pPr>
            <a:r>
              <a:rPr lang="en-US" altLang="zh-CN" sz="3200" b="0" dirty="0">
                <a:ea typeface="华文仿宋" panose="02010600040101010101" pitchFamily="2" charset="-122"/>
              </a:rPr>
              <a:t> </a:t>
            </a:r>
            <a:r>
              <a:rPr lang="en-US" altLang="zh-CN" sz="3200" dirty="0">
                <a:ea typeface="华文仿宋" panose="02010600040101010101" pitchFamily="2" charset="-122"/>
              </a:rPr>
              <a:t>if</a:t>
            </a:r>
            <a:r>
              <a:rPr lang="en-US" altLang="zh-CN" sz="3200" b="0" dirty="0">
                <a:ea typeface="华文仿宋" panose="02010600040101010101" pitchFamily="2" charset="-122"/>
              </a:rPr>
              <a:t> (</a:t>
            </a:r>
            <a:r>
              <a:rPr lang="en-US" altLang="zh-CN" sz="3200" b="0" dirty="0">
                <a:solidFill>
                  <a:srgbClr val="A50021"/>
                </a:solidFill>
                <a:ea typeface="华文仿宋" panose="02010600040101010101" pitchFamily="2" charset="-122"/>
              </a:rPr>
              <a:t>found</a:t>
            </a:r>
            <a:r>
              <a:rPr lang="en-US" altLang="zh-CN" sz="3200" b="0" dirty="0">
                <a:ea typeface="华文仿宋" panose="02010600040101010101" pitchFamily="2" charset="-122"/>
              </a:rPr>
              <a:t>) </a:t>
            </a:r>
            <a:r>
              <a:rPr lang="en-US" altLang="zh-CN" sz="3200" dirty="0">
                <a:ea typeface="华文仿宋" panose="02010600040101010101" pitchFamily="2" charset="-122"/>
              </a:rPr>
              <a:t> return</a:t>
            </a:r>
            <a:r>
              <a:rPr lang="en-US" altLang="zh-CN" sz="3200" b="0" dirty="0">
                <a:ea typeface="华文仿宋" panose="02010600040101010101" pitchFamily="2" charset="-122"/>
              </a:rPr>
              <a:t> </a:t>
            </a:r>
            <a:r>
              <a:rPr lang="en-US" altLang="zh-CN" sz="3200" b="0" dirty="0">
                <a:solidFill>
                  <a:srgbClr val="A50021"/>
                </a:solidFill>
                <a:ea typeface="华文仿宋" panose="02010600040101010101" pitchFamily="2" charset="-122"/>
              </a:rPr>
              <a:t>(p,i,1);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查找成功</a:t>
            </a:r>
            <a:endParaRPr lang="zh-CN" altLang="en-US" sz="2400" dirty="0">
              <a:solidFill>
                <a:srgbClr val="006600"/>
              </a:solidFill>
              <a:ea typeface="华文仿宋" panose="02010600040101010101" pitchFamily="2" charset="-122"/>
            </a:endParaRPr>
          </a:p>
          <a:p>
            <a:pPr algn="l" eaLnBrk="1" hangingPunct="1">
              <a:lnSpc>
                <a:spcPct val="110000"/>
              </a:lnSpc>
            </a:pPr>
            <a:r>
              <a:rPr lang="zh-CN" altLang="en-US" sz="3200" b="0" dirty="0">
                <a:ea typeface="华文仿宋" panose="02010600040101010101" pitchFamily="2" charset="-122"/>
              </a:rPr>
              <a:t> </a:t>
            </a:r>
            <a:r>
              <a:rPr lang="en-US" altLang="zh-CN" sz="3200" dirty="0">
                <a:ea typeface="华文仿宋" panose="02010600040101010101" pitchFamily="2" charset="-122"/>
              </a:rPr>
              <a:t>else return</a:t>
            </a:r>
            <a:r>
              <a:rPr lang="en-US" altLang="zh-CN" sz="3200" b="0" dirty="0">
                <a:ea typeface="华文仿宋" panose="02010600040101010101" pitchFamily="2" charset="-122"/>
              </a:rPr>
              <a:t> </a:t>
            </a:r>
            <a:r>
              <a:rPr lang="en-US" altLang="zh-CN" sz="3200" b="0" dirty="0">
                <a:solidFill>
                  <a:srgbClr val="A50021"/>
                </a:solidFill>
                <a:ea typeface="华文仿宋" panose="02010600040101010101" pitchFamily="2" charset="-122"/>
              </a:rPr>
              <a:t>(q,i,0);</a:t>
            </a:r>
            <a:r>
              <a:rPr lang="en-US" altLang="zh-CN" sz="3200" b="0" dirty="0">
                <a:solidFill>
                  <a:srgbClr val="6600CC"/>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查找不成功</a:t>
            </a:r>
            <a:endParaRPr lang="zh-CN" altLang="en-US" sz="2400" dirty="0">
              <a:solidFill>
                <a:srgbClr val="006600"/>
              </a:solidFill>
              <a:ea typeface="华文仿宋" panose="02010600040101010101" pitchFamily="2"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816735" y="1684159"/>
            <a:ext cx="822960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zh-CN" altLang="en-US" sz="3200" dirty="0">
                <a:ea typeface="华文仿宋" panose="02010600040101010101" pitchFamily="2" charset="-122"/>
              </a:rPr>
              <a:t>在查找不成功之后，需进行插入。</a:t>
            </a:r>
            <a:endParaRPr lang="zh-CN" altLang="en-US" sz="3200" dirty="0">
              <a:ea typeface="华文仿宋" panose="02010600040101010101" pitchFamily="2" charset="-122"/>
            </a:endParaRPr>
          </a:p>
          <a:p>
            <a:pPr algn="l" eaLnBrk="1" hangingPunct="1">
              <a:lnSpc>
                <a:spcPct val="120000"/>
              </a:lnSpc>
            </a:pPr>
            <a:r>
              <a:rPr lang="zh-CN" altLang="en-US" sz="3200" dirty="0">
                <a:ea typeface="华文仿宋" panose="02010600040101010101" pitchFamily="2" charset="-122"/>
              </a:rPr>
              <a:t>显然，</a:t>
            </a:r>
            <a:r>
              <a:rPr lang="zh-CN" altLang="en-US" sz="3200" dirty="0">
                <a:solidFill>
                  <a:srgbClr val="A50021"/>
                </a:solidFill>
                <a:ea typeface="华文仿宋" panose="02010600040101010101" pitchFamily="2" charset="-122"/>
              </a:rPr>
              <a:t>关键字</a:t>
            </a:r>
            <a:r>
              <a:rPr lang="zh-CN" altLang="en-US" sz="3200" dirty="0">
                <a:solidFill>
                  <a:schemeClr val="accent2"/>
                </a:solidFill>
                <a:ea typeface="华文仿宋" panose="02010600040101010101" pitchFamily="2" charset="-122"/>
              </a:rPr>
              <a:t>插入的位置</a:t>
            </a:r>
            <a:r>
              <a:rPr lang="zh-CN" altLang="en-US" sz="3200" dirty="0">
                <a:solidFill>
                  <a:srgbClr val="A50021"/>
                </a:solidFill>
                <a:ea typeface="华文仿宋" panose="02010600040101010101" pitchFamily="2" charset="-122"/>
              </a:rPr>
              <a:t>必定在</a:t>
            </a:r>
            <a:r>
              <a:rPr lang="zh-CN" altLang="en-US" sz="3200" dirty="0">
                <a:solidFill>
                  <a:schemeClr val="accent2"/>
                </a:solidFill>
                <a:ea typeface="华文仿宋" panose="02010600040101010101" pitchFamily="2" charset="-122"/>
              </a:rPr>
              <a:t>最下</a:t>
            </a:r>
            <a:endParaRPr lang="zh-CN" altLang="en-US" sz="3200" dirty="0">
              <a:solidFill>
                <a:schemeClr val="accent2"/>
              </a:solidFill>
              <a:ea typeface="华文仿宋" panose="02010600040101010101" pitchFamily="2" charset="-122"/>
            </a:endParaRPr>
          </a:p>
          <a:p>
            <a:pPr algn="l" eaLnBrk="1" hangingPunct="1">
              <a:lnSpc>
                <a:spcPct val="120000"/>
              </a:lnSpc>
            </a:pPr>
            <a:r>
              <a:rPr lang="zh-CN" altLang="en-US" sz="3200" dirty="0">
                <a:solidFill>
                  <a:schemeClr val="accent2"/>
                </a:solidFill>
                <a:ea typeface="华文仿宋" panose="02010600040101010101" pitchFamily="2" charset="-122"/>
              </a:rPr>
              <a:t>层的非叶子结点</a:t>
            </a:r>
            <a:r>
              <a:rPr lang="zh-CN" altLang="en-US" sz="3200" dirty="0">
                <a:solidFill>
                  <a:srgbClr val="A50021"/>
                </a:solidFill>
                <a:ea typeface="华文仿宋" panose="02010600040101010101" pitchFamily="2" charset="-122"/>
              </a:rPr>
              <a:t>，</a:t>
            </a:r>
            <a:r>
              <a:rPr lang="zh-CN" altLang="en-US" sz="3200" dirty="0">
                <a:ea typeface="华文仿宋" panose="02010600040101010101" pitchFamily="2" charset="-122"/>
              </a:rPr>
              <a:t>有下列几种情况：</a:t>
            </a:r>
            <a:endParaRPr lang="zh-CN" altLang="en-US" sz="3200" dirty="0">
              <a:latin typeface="华文仿宋" panose="02010600040101010101" pitchFamily="2" charset="-122"/>
              <a:ea typeface="华文仿宋" panose="02010600040101010101" pitchFamily="2" charset="-122"/>
            </a:endParaRPr>
          </a:p>
        </p:txBody>
      </p:sp>
      <p:sp>
        <p:nvSpPr>
          <p:cNvPr id="190467" name="Text Box 3"/>
          <p:cNvSpPr txBox="1">
            <a:spLocks noChangeArrowheads="1"/>
          </p:cNvSpPr>
          <p:nvPr/>
        </p:nvSpPr>
        <p:spPr bwMode="auto">
          <a:xfrm>
            <a:off x="419100" y="264174"/>
            <a:ext cx="18004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eaLnBrk="1" hangingPunct="1">
              <a:defRPr kumimoji="1" sz="3600" b="1">
                <a:latin typeface="Times New Roman" panose="02020603050405020304" charset="0"/>
                <a:ea typeface="华文仿宋" panose="0201060004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1143000" indent="-228600" eaLnBrk="0" hangingPunct="0">
              <a:defRPr kumimoji="1" sz="2800" b="1">
                <a:latin typeface="Times New Roman" panose="02020603050405020304" charset="0"/>
                <a:ea typeface="宋体" panose="0201060003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r>
              <a:rPr lang="en-US" altLang="zh-CN" dirty="0"/>
              <a:t>3</a:t>
            </a:r>
            <a:r>
              <a:rPr lang="zh-CN" altLang="en-US" dirty="0"/>
              <a:t>．插入</a:t>
            </a:r>
            <a:endParaRPr lang="zh-CN" altLang="en-US" dirty="0"/>
          </a:p>
        </p:txBody>
      </p:sp>
      <p:sp>
        <p:nvSpPr>
          <p:cNvPr id="190468" name="Text Box 4"/>
          <p:cNvSpPr txBox="1">
            <a:spLocks noChangeArrowheads="1"/>
          </p:cNvSpPr>
          <p:nvPr/>
        </p:nvSpPr>
        <p:spPr bwMode="auto">
          <a:xfrm>
            <a:off x="909525" y="3886468"/>
            <a:ext cx="7128875" cy="123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200" dirty="0">
                <a:ea typeface="华文仿宋" panose="02010600040101010101" pitchFamily="2" charset="-122"/>
              </a:rPr>
              <a:t>1)</a:t>
            </a:r>
            <a:r>
              <a:rPr lang="en-US" altLang="zh-CN" sz="3200" dirty="0">
                <a:solidFill>
                  <a:srgbClr val="800080"/>
                </a:solidFill>
                <a:ea typeface="华文仿宋" panose="02010600040101010101" pitchFamily="2" charset="-122"/>
              </a:rPr>
              <a:t> </a:t>
            </a:r>
            <a:r>
              <a:rPr lang="zh-CN" altLang="en-US" sz="3200" dirty="0">
                <a:ea typeface="华文仿宋" panose="02010600040101010101" pitchFamily="2" charset="-122"/>
              </a:rPr>
              <a:t>插入后，该结点的关键字个数</a:t>
            </a:r>
            <a:r>
              <a:rPr lang="en-US" altLang="zh-CN" sz="3200" dirty="0">
                <a:ea typeface="华文仿宋" panose="02010600040101010101" pitchFamily="2" charset="-122"/>
              </a:rPr>
              <a:t>n&lt;m</a:t>
            </a:r>
            <a:r>
              <a:rPr lang="zh-CN" altLang="en-US" sz="3200" dirty="0">
                <a:ea typeface="华文仿宋" panose="02010600040101010101" pitchFamily="2" charset="-122"/>
              </a:rPr>
              <a:t>，</a:t>
            </a:r>
            <a:endParaRPr lang="zh-CN" altLang="en-US" sz="3200" dirty="0">
              <a:ea typeface="华文仿宋" panose="02010600040101010101" pitchFamily="2" charset="-122"/>
            </a:endParaRPr>
          </a:p>
          <a:p>
            <a:pPr algn="l" eaLnBrk="1" hangingPunct="1">
              <a:lnSpc>
                <a:spcPct val="120000"/>
              </a:lnSpc>
            </a:pPr>
            <a:r>
              <a:rPr lang="zh-CN" altLang="en-US" sz="3200" dirty="0">
                <a:ea typeface="华文仿宋" panose="02010600040101010101" pitchFamily="2" charset="-122"/>
              </a:rPr>
              <a:t>    </a:t>
            </a:r>
            <a:r>
              <a:rPr lang="zh-CN" altLang="en-US" sz="3200" dirty="0">
                <a:solidFill>
                  <a:srgbClr val="0000FF"/>
                </a:solidFill>
                <a:ea typeface="华文仿宋" panose="02010600040101010101" pitchFamily="2" charset="-122"/>
              </a:rPr>
              <a:t>不修改指针</a:t>
            </a:r>
            <a:r>
              <a:rPr lang="en-US" altLang="zh-CN" sz="3200" dirty="0">
                <a:latin typeface="华文仿宋" panose="02010600040101010101" pitchFamily="2" charset="-122"/>
                <a:ea typeface="华文仿宋" panose="02010600040101010101" pitchFamily="2" charset="-122"/>
              </a:rPr>
              <a:t>; </a:t>
            </a:r>
            <a:endParaRPr lang="en-US" altLang="zh-CN" sz="3200" dirty="0">
              <a:solidFill>
                <a:srgbClr val="A50021"/>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90467"/>
                                        </p:tgtEl>
                                        <p:attrNameLst>
                                          <p:attrName>style.visibility</p:attrName>
                                        </p:attrNameLst>
                                      </p:cBhvr>
                                      <p:to>
                                        <p:strVal val="visible"/>
                                      </p:to>
                                    </p:set>
                                    <p:animEffect transition="in" filter="slide(fromLeft)">
                                      <p:cBhvr>
                                        <p:cTn id="7" dur="500"/>
                                        <p:tgtEl>
                                          <p:spTgt spid="1904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9046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0468"/>
                                        </p:tgtEl>
                                        <p:attrNameLst>
                                          <p:attrName>style.visibility</p:attrName>
                                        </p:attrNameLst>
                                      </p:cBhvr>
                                      <p:to>
                                        <p:strVal val="visible"/>
                                      </p:to>
                                    </p:set>
                                    <p:animEffect transition="in" filter="wipe(left)">
                                      <p:cBhvr>
                                        <p:cTn id="16" dur="500"/>
                                        <p:tgtEl>
                                          <p:spTgt spid="190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autoUpdateAnimBg="0"/>
      <p:bldP spid="190467" grpId="0" autoUpdateAnimBg="0"/>
      <p:bldP spid="190468"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865410" y="1044262"/>
            <a:ext cx="7634645" cy="3678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dirty="0">
                <a:ea typeface="华文仿宋" panose="02010600040101010101" pitchFamily="2" charset="-122"/>
              </a:rPr>
              <a:t>2)</a:t>
            </a:r>
            <a:r>
              <a:rPr lang="en-US" altLang="zh-CN" dirty="0">
                <a:solidFill>
                  <a:srgbClr val="800080"/>
                </a:solidFill>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插入后，该结点的关键字个数 </a:t>
            </a:r>
            <a:r>
              <a:rPr lang="en-US" altLang="zh-CN" dirty="0">
                <a:ea typeface="华文仿宋" panose="02010600040101010101" pitchFamily="2" charset="-122"/>
              </a:rPr>
              <a:t>n=m</a:t>
            </a:r>
            <a:r>
              <a:rPr lang="zh-CN" altLang="en-US" dirty="0">
                <a:ea typeface="华文仿宋" panose="02010600040101010101" pitchFamily="2" charset="-122"/>
              </a:rPr>
              <a:t>，</a:t>
            </a:r>
            <a:endParaRPr lang="zh-CN" altLang="en-US" dirty="0">
              <a:ea typeface="华文仿宋" panose="02010600040101010101" pitchFamily="2" charset="-122"/>
            </a:endParaRPr>
          </a:p>
          <a:p>
            <a:pPr algn="l" eaLnBrk="1" hangingPunct="1">
              <a:lnSpc>
                <a:spcPct val="120000"/>
              </a:lnSpc>
            </a:pPr>
            <a:r>
              <a:rPr lang="zh-CN" altLang="en-US" dirty="0">
                <a:ea typeface="华文仿宋" panose="02010600040101010101" pitchFamily="2" charset="-122"/>
              </a:rPr>
              <a:t>      则</a:t>
            </a:r>
            <a:r>
              <a:rPr lang="zh-CN" altLang="en-US" dirty="0">
                <a:solidFill>
                  <a:srgbClr val="0000FF"/>
                </a:solidFill>
                <a:ea typeface="华文仿宋" panose="02010600040101010101" pitchFamily="2" charset="-122"/>
              </a:rPr>
              <a:t>需进行“结点分裂”</a:t>
            </a:r>
            <a:r>
              <a:rPr lang="zh-CN" altLang="en-US" dirty="0">
                <a:ea typeface="华文仿宋" panose="02010600040101010101" pitchFamily="2" charset="-122"/>
              </a:rPr>
              <a:t>，令 </a:t>
            </a:r>
            <a:r>
              <a:rPr lang="en-US" altLang="zh-CN" dirty="0">
                <a:ea typeface="华文仿宋" panose="02010600040101010101" pitchFamily="2" charset="-122"/>
              </a:rPr>
              <a:t>s = </a:t>
            </a:r>
            <a:r>
              <a:rPr lang="en-US" altLang="zh-CN" dirty="0">
                <a:ea typeface="华文仿宋" panose="02010600040101010101" pitchFamily="2" charset="-122"/>
                <a:sym typeface="Symbol" panose="05050102010706020507" pitchFamily="18" charset="2"/>
              </a:rPr>
              <a:t></a:t>
            </a:r>
            <a:r>
              <a:rPr lang="en-US" altLang="zh-CN" dirty="0">
                <a:ea typeface="华文仿宋" panose="02010600040101010101" pitchFamily="2" charset="-122"/>
              </a:rPr>
              <a:t>m/2</a:t>
            </a:r>
            <a:r>
              <a:rPr lang="en-US" altLang="zh-CN" dirty="0">
                <a:ea typeface="华文仿宋" panose="02010600040101010101" pitchFamily="2" charset="-122"/>
                <a:sym typeface="Symbol" panose="05050102010706020507" pitchFamily="18" charset="2"/>
              </a:rPr>
              <a:t></a:t>
            </a:r>
            <a:r>
              <a:rPr lang="zh-CN" altLang="en-US" dirty="0">
                <a:ea typeface="华文仿宋" panose="02010600040101010101" pitchFamily="2" charset="-122"/>
              </a:rPr>
              <a:t>，</a:t>
            </a:r>
            <a:endParaRPr lang="zh-CN" altLang="en-US" dirty="0">
              <a:ea typeface="华文仿宋" panose="02010600040101010101" pitchFamily="2" charset="-122"/>
            </a:endParaRPr>
          </a:p>
          <a:p>
            <a:pPr algn="l" eaLnBrk="1" hangingPunct="1">
              <a:lnSpc>
                <a:spcPct val="120000"/>
              </a:lnSpc>
            </a:pPr>
            <a:r>
              <a:rPr lang="zh-CN" altLang="en-US" dirty="0">
                <a:ea typeface="华文仿宋" panose="02010600040101010101" pitchFamily="2" charset="-122"/>
              </a:rPr>
              <a:t>      在原结点中保留</a:t>
            </a:r>
            <a:endParaRPr lang="zh-CN" altLang="en-US" dirty="0">
              <a:ea typeface="华文仿宋" panose="02010600040101010101" pitchFamily="2" charset="-122"/>
            </a:endParaRPr>
          </a:p>
          <a:p>
            <a:pPr algn="l" eaLnBrk="1" hangingPunct="1">
              <a:lnSpc>
                <a:spcPct val="120000"/>
              </a:lnSpc>
            </a:pPr>
            <a:r>
              <a:rPr lang="zh-CN" altLang="en-US" dirty="0">
                <a:ea typeface="华文仿宋" panose="02010600040101010101" pitchFamily="2" charset="-122"/>
              </a:rPr>
              <a:t>    </a:t>
            </a:r>
            <a:r>
              <a:rPr lang="zh-CN" altLang="en-US" dirty="0">
                <a:solidFill>
                  <a:srgbClr val="A50021"/>
                </a:solidFill>
                <a:ea typeface="华文仿宋" panose="02010600040101010101" pitchFamily="2" charset="-122"/>
              </a:rPr>
              <a:t>（</a:t>
            </a:r>
            <a:r>
              <a:rPr lang="en-US" altLang="zh-CN" dirty="0">
                <a:solidFill>
                  <a:srgbClr val="A50021"/>
                </a:solidFill>
                <a:ea typeface="华文仿宋" panose="02010600040101010101" pitchFamily="2" charset="-122"/>
              </a:rPr>
              <a:t>A</a:t>
            </a:r>
            <a:r>
              <a:rPr lang="en-US" altLang="zh-CN" baseline="-25000" dirty="0">
                <a:solidFill>
                  <a:srgbClr val="A50021"/>
                </a:solidFill>
                <a:ea typeface="华文仿宋" panose="02010600040101010101" pitchFamily="2" charset="-122"/>
              </a:rPr>
              <a:t>0</a:t>
            </a:r>
            <a:r>
              <a:rPr lang="zh-CN" altLang="en-US" dirty="0">
                <a:solidFill>
                  <a:srgbClr val="A50021"/>
                </a:solidFill>
                <a:ea typeface="华文仿宋" panose="02010600040101010101" pitchFamily="2" charset="-122"/>
              </a:rPr>
              <a:t>，</a:t>
            </a:r>
            <a:r>
              <a:rPr lang="en-US" altLang="zh-CN" dirty="0">
                <a:solidFill>
                  <a:srgbClr val="A50021"/>
                </a:solidFill>
                <a:ea typeface="华文仿宋" panose="02010600040101010101" pitchFamily="2" charset="-122"/>
              </a:rPr>
              <a:t>K</a:t>
            </a:r>
            <a:r>
              <a:rPr lang="en-US" altLang="zh-CN" baseline="-25000" dirty="0">
                <a:solidFill>
                  <a:srgbClr val="A50021"/>
                </a:solidFill>
                <a:ea typeface="华文仿宋" panose="02010600040101010101" pitchFamily="2" charset="-122"/>
              </a:rPr>
              <a:t>1</a:t>
            </a:r>
            <a:r>
              <a:rPr lang="zh-CN" altLang="en-US" dirty="0">
                <a:solidFill>
                  <a:srgbClr val="A50021"/>
                </a:solidFill>
                <a:ea typeface="华文仿宋" panose="02010600040101010101" pitchFamily="2" charset="-122"/>
              </a:rPr>
              <a:t>，</a:t>
            </a:r>
            <a:r>
              <a:rPr lang="en-US" altLang="zh-CN" dirty="0">
                <a:solidFill>
                  <a:srgbClr val="A50021"/>
                </a:solidFill>
                <a:ea typeface="华文仿宋" panose="02010600040101010101" pitchFamily="2" charset="-122"/>
              </a:rPr>
              <a:t>……  </a:t>
            </a:r>
            <a:r>
              <a:rPr lang="zh-CN" altLang="en-US" dirty="0">
                <a:solidFill>
                  <a:srgbClr val="A50021"/>
                </a:solidFill>
                <a:ea typeface="华文仿宋" panose="02010600040101010101" pitchFamily="2" charset="-122"/>
              </a:rPr>
              <a:t>， </a:t>
            </a:r>
            <a:r>
              <a:rPr lang="en-US" altLang="zh-CN" dirty="0">
                <a:solidFill>
                  <a:srgbClr val="A50021"/>
                </a:solidFill>
                <a:ea typeface="华文仿宋" panose="02010600040101010101" pitchFamily="2" charset="-122"/>
              </a:rPr>
              <a:t>K</a:t>
            </a:r>
            <a:r>
              <a:rPr lang="en-US" altLang="zh-CN" baseline="-25000" dirty="0">
                <a:solidFill>
                  <a:srgbClr val="A50021"/>
                </a:solidFill>
                <a:ea typeface="华文仿宋" panose="02010600040101010101" pitchFamily="2" charset="-122"/>
              </a:rPr>
              <a:t>s-1</a:t>
            </a:r>
            <a:r>
              <a:rPr lang="zh-CN" altLang="en-US" dirty="0">
                <a:solidFill>
                  <a:srgbClr val="A50021"/>
                </a:solidFill>
                <a:ea typeface="华文仿宋" panose="02010600040101010101" pitchFamily="2" charset="-122"/>
              </a:rPr>
              <a:t>，</a:t>
            </a:r>
            <a:r>
              <a:rPr lang="en-US" altLang="zh-CN" dirty="0">
                <a:solidFill>
                  <a:srgbClr val="A50021"/>
                </a:solidFill>
                <a:ea typeface="华文仿宋" panose="02010600040101010101" pitchFamily="2" charset="-122"/>
              </a:rPr>
              <a:t>A</a:t>
            </a:r>
            <a:r>
              <a:rPr lang="en-US" altLang="zh-CN" baseline="-25000" dirty="0">
                <a:solidFill>
                  <a:srgbClr val="A50021"/>
                </a:solidFill>
                <a:ea typeface="华文仿宋" panose="02010600040101010101" pitchFamily="2" charset="-122"/>
              </a:rPr>
              <a:t>s-1</a:t>
            </a:r>
            <a:r>
              <a:rPr lang="zh-CN" altLang="en-US" dirty="0">
                <a:solidFill>
                  <a:srgbClr val="A50021"/>
                </a:solidFill>
                <a:ea typeface="华文仿宋" panose="02010600040101010101" pitchFamily="2" charset="-122"/>
              </a:rPr>
              <a:t>）；</a:t>
            </a:r>
            <a:endParaRPr lang="zh-CN" altLang="en-US" dirty="0">
              <a:ea typeface="华文仿宋" panose="02010600040101010101" pitchFamily="2" charset="-122"/>
            </a:endParaRPr>
          </a:p>
          <a:p>
            <a:pPr algn="l" eaLnBrk="1" hangingPunct="1">
              <a:lnSpc>
                <a:spcPct val="120000"/>
              </a:lnSpc>
            </a:pPr>
            <a:r>
              <a:rPr lang="zh-CN" altLang="en-US" dirty="0">
                <a:ea typeface="华文仿宋" panose="02010600040101010101" pitchFamily="2" charset="-122"/>
              </a:rPr>
              <a:t>      建新结点</a:t>
            </a:r>
            <a:endParaRPr lang="zh-CN" altLang="en-US" dirty="0">
              <a:ea typeface="华文仿宋" panose="02010600040101010101" pitchFamily="2" charset="-122"/>
            </a:endParaRPr>
          </a:p>
          <a:p>
            <a:pPr algn="l" eaLnBrk="1" hangingPunct="1">
              <a:lnSpc>
                <a:spcPct val="120000"/>
              </a:lnSpc>
            </a:pPr>
            <a:r>
              <a:rPr lang="zh-CN" altLang="en-US" dirty="0">
                <a:ea typeface="华文仿宋" panose="02010600040101010101" pitchFamily="2" charset="-122"/>
              </a:rPr>
              <a:t>    </a:t>
            </a:r>
            <a:r>
              <a:rPr lang="zh-CN" altLang="en-US" dirty="0">
                <a:solidFill>
                  <a:srgbClr val="A50021"/>
                </a:solidFill>
                <a:ea typeface="华文仿宋" panose="02010600040101010101" pitchFamily="2" charset="-122"/>
              </a:rPr>
              <a:t>（</a:t>
            </a:r>
            <a:r>
              <a:rPr lang="en-US" altLang="zh-CN" dirty="0">
                <a:solidFill>
                  <a:srgbClr val="A50021"/>
                </a:solidFill>
                <a:ea typeface="华文仿宋" panose="02010600040101010101" pitchFamily="2" charset="-122"/>
              </a:rPr>
              <a:t>A</a:t>
            </a:r>
            <a:r>
              <a:rPr lang="en-US" altLang="zh-CN" baseline="-25000" dirty="0">
                <a:solidFill>
                  <a:srgbClr val="A50021"/>
                </a:solidFill>
                <a:ea typeface="华文仿宋" panose="02010600040101010101" pitchFamily="2" charset="-122"/>
              </a:rPr>
              <a:t>s</a:t>
            </a:r>
            <a:r>
              <a:rPr lang="zh-CN" altLang="en-US" dirty="0">
                <a:solidFill>
                  <a:srgbClr val="A50021"/>
                </a:solidFill>
                <a:ea typeface="华文仿宋" panose="02010600040101010101" pitchFamily="2" charset="-122"/>
              </a:rPr>
              <a:t>，</a:t>
            </a:r>
            <a:r>
              <a:rPr lang="en-US" altLang="zh-CN" dirty="0">
                <a:solidFill>
                  <a:srgbClr val="A50021"/>
                </a:solidFill>
                <a:ea typeface="华文仿宋" panose="02010600040101010101" pitchFamily="2" charset="-122"/>
              </a:rPr>
              <a:t>K</a:t>
            </a:r>
            <a:r>
              <a:rPr lang="en-US" altLang="zh-CN" baseline="-25000" dirty="0">
                <a:solidFill>
                  <a:srgbClr val="A50021"/>
                </a:solidFill>
                <a:ea typeface="华文仿宋" panose="02010600040101010101" pitchFamily="2" charset="-122"/>
              </a:rPr>
              <a:t>s+1</a:t>
            </a:r>
            <a:r>
              <a:rPr lang="zh-CN" altLang="en-US" dirty="0">
                <a:solidFill>
                  <a:srgbClr val="A50021"/>
                </a:solidFill>
                <a:ea typeface="华文仿宋" panose="02010600040101010101" pitchFamily="2" charset="-122"/>
              </a:rPr>
              <a:t>，</a:t>
            </a:r>
            <a:r>
              <a:rPr lang="en-US" altLang="zh-CN" dirty="0">
                <a:solidFill>
                  <a:srgbClr val="A50021"/>
                </a:solidFill>
                <a:ea typeface="华文仿宋" panose="02010600040101010101" pitchFamily="2" charset="-122"/>
              </a:rPr>
              <a:t>……  </a:t>
            </a:r>
            <a:r>
              <a:rPr lang="zh-CN" altLang="en-US" dirty="0">
                <a:solidFill>
                  <a:srgbClr val="A50021"/>
                </a:solidFill>
                <a:ea typeface="华文仿宋" panose="02010600040101010101" pitchFamily="2" charset="-122"/>
              </a:rPr>
              <a:t>，</a:t>
            </a:r>
            <a:r>
              <a:rPr lang="en-US" altLang="zh-CN" dirty="0" err="1">
                <a:solidFill>
                  <a:srgbClr val="A50021"/>
                </a:solidFill>
                <a:ea typeface="华文仿宋" panose="02010600040101010101" pitchFamily="2" charset="-122"/>
              </a:rPr>
              <a:t>K</a:t>
            </a:r>
            <a:r>
              <a:rPr lang="en-US" altLang="zh-CN" baseline="-25000" dirty="0" err="1">
                <a:solidFill>
                  <a:srgbClr val="A50021"/>
                </a:solidFill>
                <a:ea typeface="华文仿宋" panose="02010600040101010101" pitchFamily="2" charset="-122"/>
              </a:rPr>
              <a:t>n</a:t>
            </a:r>
            <a:r>
              <a:rPr lang="zh-CN" altLang="en-US" dirty="0">
                <a:solidFill>
                  <a:srgbClr val="A50021"/>
                </a:solidFill>
                <a:ea typeface="华文仿宋" panose="02010600040101010101" pitchFamily="2" charset="-122"/>
              </a:rPr>
              <a:t>，</a:t>
            </a:r>
            <a:r>
              <a:rPr lang="en-US" altLang="zh-CN" dirty="0">
                <a:solidFill>
                  <a:srgbClr val="A50021"/>
                </a:solidFill>
                <a:ea typeface="华文仿宋" panose="02010600040101010101" pitchFamily="2" charset="-122"/>
              </a:rPr>
              <a:t>A</a:t>
            </a:r>
            <a:r>
              <a:rPr lang="en-US" altLang="zh-CN" baseline="-25000" dirty="0">
                <a:solidFill>
                  <a:srgbClr val="A50021"/>
                </a:solidFill>
                <a:ea typeface="华文仿宋" panose="02010600040101010101" pitchFamily="2" charset="-122"/>
              </a:rPr>
              <a:t>n</a:t>
            </a:r>
            <a:r>
              <a:rPr lang="zh-CN" altLang="en-US" dirty="0">
                <a:solidFill>
                  <a:srgbClr val="A50021"/>
                </a:solidFill>
                <a:ea typeface="华文仿宋" panose="02010600040101010101" pitchFamily="2" charset="-122"/>
              </a:rPr>
              <a:t>）；</a:t>
            </a:r>
            <a:endParaRPr lang="zh-CN" altLang="en-US" dirty="0">
              <a:ea typeface="华文仿宋" panose="02010600040101010101" pitchFamily="2" charset="-122"/>
            </a:endParaRPr>
          </a:p>
          <a:p>
            <a:pPr algn="l" eaLnBrk="1" hangingPunct="1">
              <a:lnSpc>
                <a:spcPct val="120000"/>
              </a:lnSpc>
            </a:pPr>
            <a:r>
              <a:rPr lang="zh-CN" altLang="en-US" dirty="0">
                <a:ea typeface="华文仿宋" panose="02010600040101010101" pitchFamily="2" charset="-122"/>
              </a:rPr>
              <a:t>     </a:t>
            </a:r>
            <a:r>
              <a:rPr lang="zh-CN" altLang="en-US" dirty="0">
                <a:solidFill>
                  <a:srgbClr val="0000FF"/>
                </a:solidFill>
                <a:ea typeface="华文仿宋" panose="02010600040101010101" pitchFamily="2" charset="-122"/>
              </a:rPr>
              <a:t>将（</a:t>
            </a:r>
            <a:r>
              <a:rPr lang="en-US" altLang="zh-CN" dirty="0">
                <a:solidFill>
                  <a:srgbClr val="0000FF"/>
                </a:solidFill>
                <a:ea typeface="华文仿宋" panose="02010600040101010101" pitchFamily="2" charset="-122"/>
              </a:rPr>
              <a:t>K</a:t>
            </a:r>
            <a:r>
              <a:rPr lang="en-US" altLang="zh-CN" baseline="-25000" dirty="0">
                <a:solidFill>
                  <a:srgbClr val="0000FF"/>
                </a:solidFill>
                <a:ea typeface="华文仿宋" panose="02010600040101010101" pitchFamily="2" charset="-122"/>
              </a:rPr>
              <a:t>s</a:t>
            </a:r>
            <a:r>
              <a:rPr lang="zh-CN" altLang="en-US" dirty="0">
                <a:solidFill>
                  <a:srgbClr val="0000FF"/>
                </a:solidFill>
                <a:ea typeface="华文仿宋" panose="02010600040101010101" pitchFamily="2" charset="-122"/>
              </a:rPr>
              <a:t>，</a:t>
            </a:r>
            <a:r>
              <a:rPr lang="en-US" altLang="zh-CN" dirty="0">
                <a:solidFill>
                  <a:srgbClr val="0000FF"/>
                </a:solidFill>
                <a:ea typeface="华文仿宋" panose="02010600040101010101" pitchFamily="2" charset="-122"/>
              </a:rPr>
              <a:t>p</a:t>
            </a:r>
            <a:r>
              <a:rPr lang="zh-CN" altLang="en-US" dirty="0">
                <a:solidFill>
                  <a:srgbClr val="0000FF"/>
                </a:solidFill>
                <a:ea typeface="华文仿宋" panose="02010600040101010101" pitchFamily="2" charset="-122"/>
              </a:rPr>
              <a:t>）插入双亲结点</a:t>
            </a:r>
            <a:r>
              <a:rPr lang="zh-CN" altLang="en-US" dirty="0">
                <a:ea typeface="华文仿宋" panose="02010600040101010101" pitchFamily="2" charset="-122"/>
              </a:rPr>
              <a:t>；</a:t>
            </a:r>
            <a:endParaRPr lang="zh-CN" altLang="en-US" dirty="0">
              <a:ea typeface="华文仿宋" panose="02010600040101010101" pitchFamily="2" charset="-122"/>
            </a:endParaRPr>
          </a:p>
        </p:txBody>
      </p:sp>
      <p:sp>
        <p:nvSpPr>
          <p:cNvPr id="191491" name="Text Box 3"/>
          <p:cNvSpPr txBox="1">
            <a:spLocks noChangeArrowheads="1"/>
          </p:cNvSpPr>
          <p:nvPr/>
        </p:nvSpPr>
        <p:spPr bwMode="auto">
          <a:xfrm>
            <a:off x="865410" y="4859628"/>
            <a:ext cx="5690982"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dirty="0">
                <a:ea typeface="华文仿宋" panose="02010600040101010101" pitchFamily="2" charset="-122"/>
              </a:rPr>
              <a:t>3)</a:t>
            </a:r>
            <a:r>
              <a:rPr lang="en-US" altLang="zh-CN" dirty="0">
                <a:solidFill>
                  <a:srgbClr val="800080"/>
                </a:solidFill>
                <a:ea typeface="华文仿宋" panose="02010600040101010101" pitchFamily="2" charset="-122"/>
              </a:rPr>
              <a:t>  </a:t>
            </a:r>
            <a:r>
              <a:rPr lang="zh-CN" altLang="en-US" dirty="0">
                <a:ea typeface="华文仿宋" panose="02010600040101010101" pitchFamily="2" charset="-122"/>
              </a:rPr>
              <a:t>若双亲为空，则</a:t>
            </a:r>
            <a:r>
              <a:rPr lang="zh-CN" altLang="en-US" dirty="0">
                <a:solidFill>
                  <a:srgbClr val="0000FF"/>
                </a:solidFill>
                <a:ea typeface="华文仿宋" panose="02010600040101010101" pitchFamily="2" charset="-122"/>
              </a:rPr>
              <a:t>建新的根结点</a:t>
            </a:r>
            <a:r>
              <a:rPr lang="zh-CN" altLang="en-US" dirty="0">
                <a:ea typeface="华文仿宋" panose="02010600040101010101" pitchFamily="2" charset="-122"/>
              </a:rPr>
              <a:t>。</a:t>
            </a:r>
            <a:endParaRPr lang="zh-CN" altLang="en-US" dirty="0">
              <a:ea typeface="华文仿宋" panose="02010600040101010101" pitchFamily="2" charset="-122"/>
            </a:endParaRPr>
          </a:p>
          <a:p>
            <a:pPr algn="l" eaLnBrk="1" hangingPunct="1">
              <a:lnSpc>
                <a:spcPct val="120000"/>
              </a:lnSpc>
            </a:pPr>
            <a:r>
              <a:rPr lang="zh-CN" altLang="en-US" dirty="0">
                <a:ea typeface="华文仿宋" panose="02010600040101010101" pitchFamily="2" charset="-122"/>
              </a:rPr>
              <a:t>     （</a:t>
            </a:r>
            <a:r>
              <a:rPr lang="zh-CN" altLang="en-US" dirty="0">
                <a:solidFill>
                  <a:schemeClr val="hlink"/>
                </a:solidFill>
                <a:ea typeface="华文仿宋" panose="02010600040101010101" pitchFamily="2" charset="-122"/>
              </a:rPr>
              <a:t>算法见</a:t>
            </a:r>
            <a:r>
              <a:rPr lang="en-US" altLang="zh-CN" dirty="0">
                <a:solidFill>
                  <a:schemeClr val="hlink"/>
                </a:solidFill>
                <a:ea typeface="华文仿宋" panose="02010600040101010101" pitchFamily="2" charset="-122"/>
              </a:rPr>
              <a:t>P244</a:t>
            </a:r>
            <a:r>
              <a:rPr lang="zh-CN" altLang="en-US" dirty="0">
                <a:ea typeface="华文仿宋" panose="02010600040101010101" pitchFamily="2" charset="-122"/>
              </a:rPr>
              <a:t>）</a:t>
            </a:r>
            <a:endParaRPr lang="zh-CN" altLang="en-US" sz="18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91490"/>
                                        </p:tgtEl>
                                        <p:attrNameLst>
                                          <p:attrName>style.visibility</p:attrName>
                                        </p:attrNameLst>
                                      </p:cBhvr>
                                      <p:to>
                                        <p:strVal val="visible"/>
                                      </p:to>
                                    </p:set>
                                    <p:animEffect transition="in" filter="strips(downRight)">
                                      <p:cBhvr>
                                        <p:cTn id="7" dur="500"/>
                                        <p:tgtEl>
                                          <p:spTgt spid="1914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1491"/>
                                        </p:tgtEl>
                                        <p:attrNameLst>
                                          <p:attrName>style.visibility</p:attrName>
                                        </p:attrNameLst>
                                      </p:cBhvr>
                                      <p:to>
                                        <p:strVal val="visible"/>
                                      </p:to>
                                    </p:set>
                                    <p:animEffect transition="in" filter="wipe(left)">
                                      <p:cBhvr>
                                        <p:cTn id="12" dur="500"/>
                                        <p:tgtEl>
                                          <p:spTgt spid="191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autoUpdateAnimBg="0"/>
      <p:bldP spid="191491" grpId="0"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2133600" y="2880000"/>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effectLst/>
                <a:latin typeface="Arial" panose="020B0604020202020204" pitchFamily="34" charset="0"/>
                <a:ea typeface="黑体" panose="02010609060101010101" pitchFamily="2" charset="-122"/>
              </a:rPr>
              <a:t>25  30</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29" name="矩形 28"/>
          <p:cNvSpPr/>
          <p:nvPr/>
        </p:nvSpPr>
        <p:spPr bwMode="auto">
          <a:xfrm>
            <a:off x="5542800" y="2879413"/>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53  90 </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32" name="矩形 31"/>
          <p:cNvSpPr/>
          <p:nvPr/>
        </p:nvSpPr>
        <p:spPr bwMode="auto">
          <a:xfrm>
            <a:off x="685800" y="3812411"/>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 3   </a:t>
            </a: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12</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cxnSp>
        <p:nvCxnSpPr>
          <p:cNvPr id="37" name="直接连接符 36"/>
          <p:cNvCxnSpPr>
            <a:endCxn id="32" idx="0"/>
          </p:cNvCxnSpPr>
          <p:nvPr/>
        </p:nvCxnSpPr>
        <p:spPr bwMode="auto">
          <a:xfrm flipH="1">
            <a:off x="1405800" y="3124200"/>
            <a:ext cx="880200" cy="688211"/>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8" name="直接连接符 47"/>
          <p:cNvCxnSpPr>
            <a:stCxn id="36" idx="0"/>
          </p:cNvCxnSpPr>
          <p:nvPr/>
        </p:nvCxnSpPr>
        <p:spPr bwMode="auto">
          <a:xfrm flipH="1" flipV="1">
            <a:off x="3429000" y="3185200"/>
            <a:ext cx="512400" cy="6500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50" name="矩形 49"/>
          <p:cNvSpPr/>
          <p:nvPr/>
        </p:nvSpPr>
        <p:spPr bwMode="auto">
          <a:xfrm>
            <a:off x="4766400" y="38124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50</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52" name="矩形 51"/>
          <p:cNvSpPr/>
          <p:nvPr/>
        </p:nvSpPr>
        <p:spPr bwMode="auto">
          <a:xfrm>
            <a:off x="6027600" y="3822590"/>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61  70</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53" name="矩形 52"/>
          <p:cNvSpPr/>
          <p:nvPr/>
        </p:nvSpPr>
        <p:spPr bwMode="auto">
          <a:xfrm>
            <a:off x="7814400" y="38124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95</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cxnSp>
        <p:nvCxnSpPr>
          <p:cNvPr id="54" name="直接连接符 53"/>
          <p:cNvCxnSpPr>
            <a:endCxn id="50" idx="0"/>
          </p:cNvCxnSpPr>
          <p:nvPr/>
        </p:nvCxnSpPr>
        <p:spPr bwMode="auto">
          <a:xfrm flipH="1">
            <a:off x="5126400" y="3200400"/>
            <a:ext cx="588600" cy="61201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5" name="直接连接符 54"/>
          <p:cNvCxnSpPr>
            <a:endCxn id="52" idx="0"/>
          </p:cNvCxnSpPr>
          <p:nvPr/>
        </p:nvCxnSpPr>
        <p:spPr bwMode="auto">
          <a:xfrm>
            <a:off x="6400800" y="3200400"/>
            <a:ext cx="346800" cy="62219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6" name="直接连接符 55"/>
          <p:cNvCxnSpPr>
            <a:endCxn id="53" idx="0"/>
          </p:cNvCxnSpPr>
          <p:nvPr/>
        </p:nvCxnSpPr>
        <p:spPr bwMode="auto">
          <a:xfrm>
            <a:off x="7010400" y="3200400"/>
            <a:ext cx="1164000" cy="61201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34" name="直接连接符 33"/>
          <p:cNvCxnSpPr>
            <a:stCxn id="35" idx="0"/>
          </p:cNvCxnSpPr>
          <p:nvPr/>
        </p:nvCxnSpPr>
        <p:spPr bwMode="auto">
          <a:xfrm flipV="1">
            <a:off x="2798400" y="3205797"/>
            <a:ext cx="21000" cy="629403"/>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5" name="矩形 34"/>
          <p:cNvSpPr/>
          <p:nvPr/>
        </p:nvSpPr>
        <p:spPr bwMode="auto">
          <a:xfrm>
            <a:off x="2438400" y="38352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26</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36" name="矩形 35"/>
          <p:cNvSpPr/>
          <p:nvPr/>
        </p:nvSpPr>
        <p:spPr bwMode="auto">
          <a:xfrm>
            <a:off x="3581400" y="38352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37</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26" name="矩形 25"/>
          <p:cNvSpPr/>
          <p:nvPr/>
        </p:nvSpPr>
        <p:spPr bwMode="auto">
          <a:xfrm>
            <a:off x="4191000" y="22860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45</a:t>
            </a:r>
            <a:endParaRPr lang="zh-CN" altLang="en-US" sz="3000" dirty="0"/>
          </a:p>
        </p:txBody>
      </p:sp>
      <p:cxnSp>
        <p:nvCxnSpPr>
          <p:cNvPr id="30" name="直接连接符 29"/>
          <p:cNvCxnSpPr>
            <a:endCxn id="28" idx="0"/>
          </p:cNvCxnSpPr>
          <p:nvPr/>
        </p:nvCxnSpPr>
        <p:spPr bwMode="auto">
          <a:xfrm flipH="1">
            <a:off x="2853600" y="2438400"/>
            <a:ext cx="1489800" cy="4416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31" name="直接连接符 30"/>
          <p:cNvCxnSpPr>
            <a:stCxn id="29" idx="0"/>
          </p:cNvCxnSpPr>
          <p:nvPr/>
        </p:nvCxnSpPr>
        <p:spPr bwMode="auto">
          <a:xfrm flipH="1" flipV="1">
            <a:off x="4953000" y="2438401"/>
            <a:ext cx="1399800" cy="441012"/>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41" name="矩形 40"/>
          <p:cNvSpPr/>
          <p:nvPr/>
        </p:nvSpPr>
        <p:spPr>
          <a:xfrm>
            <a:off x="5542800" y="1198738"/>
            <a:ext cx="3352801" cy="492443"/>
          </a:xfrm>
          <a:prstGeom prst="rect">
            <a:avLst/>
          </a:prstGeom>
          <a:solidFill>
            <a:srgbClr val="CC3300"/>
          </a:solidFill>
        </p:spPr>
        <p:txBody>
          <a:bodyPr wrap="square">
            <a:spAutoFit/>
          </a:bodyPr>
          <a:lstStyle/>
          <a:p>
            <a:pPr>
              <a:lnSpc>
                <a:spcPct val="100000"/>
              </a:lnSpc>
              <a:spcBef>
                <a:spcPts val="0"/>
              </a:spcBef>
            </a:pPr>
            <a:r>
              <a:rPr lang="en-US" altLang="zh-CN" sz="2600" kern="0" dirty="0">
                <a:solidFill>
                  <a:schemeClr val="bg1"/>
                </a:solidFill>
              </a:rPr>
              <a:t> 3</a:t>
            </a:r>
            <a:r>
              <a:rPr lang="zh-CN" altLang="en-US" sz="2600" kern="0" dirty="0">
                <a:solidFill>
                  <a:schemeClr val="bg1"/>
                </a:solidFill>
              </a:rPr>
              <a:t>阶</a:t>
            </a:r>
            <a:r>
              <a:rPr lang="en-US" altLang="zh-CN" sz="2600" kern="0" dirty="0">
                <a:solidFill>
                  <a:schemeClr val="bg1"/>
                </a:solidFill>
              </a:rPr>
              <a:t>B-</a:t>
            </a:r>
            <a:r>
              <a:rPr lang="zh-CN" altLang="en-US" sz="2600" kern="0" dirty="0">
                <a:solidFill>
                  <a:schemeClr val="bg1"/>
                </a:solidFill>
              </a:rPr>
              <a:t>树，插入</a:t>
            </a:r>
            <a:r>
              <a:rPr lang="en-US" altLang="zh-CN" sz="2600" kern="0" dirty="0">
                <a:solidFill>
                  <a:schemeClr val="bg1"/>
                </a:solidFill>
              </a:rPr>
              <a:t>85 </a:t>
            </a:r>
            <a:r>
              <a:rPr lang="zh-CN" altLang="en-US" sz="2600" kern="0" dirty="0">
                <a:solidFill>
                  <a:schemeClr val="bg1"/>
                </a:solidFill>
              </a:rPr>
              <a:t>？</a:t>
            </a:r>
            <a:endParaRPr lang="zh-CN" altLang="en-US" sz="2600" kern="0" dirty="0">
              <a:solidFill>
                <a:schemeClr val="bg1"/>
              </a:solidFill>
            </a:endParaRPr>
          </a:p>
        </p:txBody>
      </p:sp>
      <p:sp>
        <p:nvSpPr>
          <p:cNvPr id="27" name="矩形 26"/>
          <p:cNvSpPr/>
          <p:nvPr/>
        </p:nvSpPr>
        <p:spPr bwMode="auto">
          <a:xfrm>
            <a:off x="6019800" y="4572000"/>
            <a:ext cx="19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61  70  </a:t>
            </a:r>
            <a:r>
              <a:rPr kumimoji="0" lang="en-US" altLang="zh-CN" sz="3000" b="0" i="0" u="none" strike="noStrike" cap="none" normalizeH="0" baseline="0" dirty="0">
                <a:ln>
                  <a:noFill/>
                </a:ln>
                <a:solidFill>
                  <a:srgbClr val="0000CC"/>
                </a:solidFill>
                <a:effectLst/>
                <a:latin typeface="Arial" panose="020B0604020202020204" pitchFamily="34" charset="0"/>
                <a:ea typeface="黑体" panose="02010609060101010101" pitchFamily="2" charset="-122"/>
              </a:rPr>
              <a:t>85</a:t>
            </a:r>
            <a:endParaRPr kumimoji="0" lang="zh-CN" altLang="en-US" sz="3000" b="0" i="0" u="none" strike="noStrike" cap="none" normalizeH="0" baseline="0" dirty="0">
              <a:ln>
                <a:noFill/>
              </a:ln>
              <a:solidFill>
                <a:srgbClr val="0000CC"/>
              </a:solidFill>
              <a:effectLst/>
              <a:latin typeface="Arial" panose="020B0604020202020204" pitchFamily="34" charset="0"/>
              <a:ea typeface="黑体" panose="02010609060101010101" pitchFamily="2" charset="-122"/>
            </a:endParaRPr>
          </a:p>
        </p:txBody>
      </p:sp>
      <p:sp>
        <p:nvSpPr>
          <p:cNvPr id="38" name="椭圆 37"/>
          <p:cNvSpPr/>
          <p:nvPr/>
        </p:nvSpPr>
        <p:spPr bwMode="auto">
          <a:xfrm>
            <a:off x="6705600" y="4495800"/>
            <a:ext cx="576000" cy="5760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25000"/>
              </a:lnSpc>
              <a:spcBef>
                <a:spcPct val="30000"/>
              </a:spcBef>
              <a:spcAft>
                <a:spcPct val="0"/>
              </a:spcAft>
              <a:buClrTx/>
              <a:buSzTx/>
              <a:buFontTx/>
              <a:buChar char="•"/>
            </a:pPr>
            <a:endParaRPr kumimoji="0" lang="zh-CN" altLang="en-US" sz="28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2133600" y="2880000"/>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effectLst/>
                <a:latin typeface="Arial" panose="020B0604020202020204" pitchFamily="34" charset="0"/>
                <a:ea typeface="黑体" panose="02010609060101010101" pitchFamily="2" charset="-122"/>
              </a:rPr>
              <a:t>25  30</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29" name="矩形 28"/>
          <p:cNvSpPr/>
          <p:nvPr/>
        </p:nvSpPr>
        <p:spPr bwMode="auto">
          <a:xfrm>
            <a:off x="5486400" y="2879413"/>
            <a:ext cx="216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53  </a:t>
            </a:r>
            <a:r>
              <a:rPr kumimoji="0" lang="en-US" altLang="zh-CN" sz="3000" b="0" i="0" u="none" strike="noStrike" cap="none" normalizeH="0" baseline="0" dirty="0">
                <a:ln>
                  <a:noFill/>
                </a:ln>
                <a:solidFill>
                  <a:srgbClr val="FF0000"/>
                </a:solidFill>
                <a:effectLst/>
                <a:latin typeface="Arial" panose="020B0604020202020204" pitchFamily="34" charset="0"/>
                <a:ea typeface="黑体" panose="02010609060101010101" pitchFamily="2" charset="-122"/>
              </a:rPr>
              <a:t>70</a:t>
            </a: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90</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32" name="矩形 31"/>
          <p:cNvSpPr/>
          <p:nvPr/>
        </p:nvSpPr>
        <p:spPr bwMode="auto">
          <a:xfrm>
            <a:off x="685800" y="3812411"/>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 3   </a:t>
            </a: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12</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cxnSp>
        <p:nvCxnSpPr>
          <p:cNvPr id="37" name="直接连接符 36"/>
          <p:cNvCxnSpPr>
            <a:endCxn id="32" idx="0"/>
          </p:cNvCxnSpPr>
          <p:nvPr/>
        </p:nvCxnSpPr>
        <p:spPr bwMode="auto">
          <a:xfrm flipH="1">
            <a:off x="1405800" y="3124200"/>
            <a:ext cx="880200" cy="688211"/>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8" name="直接连接符 47"/>
          <p:cNvCxnSpPr>
            <a:stCxn id="36" idx="0"/>
          </p:cNvCxnSpPr>
          <p:nvPr/>
        </p:nvCxnSpPr>
        <p:spPr bwMode="auto">
          <a:xfrm flipH="1" flipV="1">
            <a:off x="3429000" y="3185200"/>
            <a:ext cx="512400" cy="6500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50" name="矩形 49"/>
          <p:cNvSpPr/>
          <p:nvPr/>
        </p:nvSpPr>
        <p:spPr bwMode="auto">
          <a:xfrm>
            <a:off x="4766400" y="38124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50</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53" name="矩形 52"/>
          <p:cNvSpPr/>
          <p:nvPr/>
        </p:nvSpPr>
        <p:spPr bwMode="auto">
          <a:xfrm>
            <a:off x="7814400" y="38124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95</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cxnSp>
        <p:nvCxnSpPr>
          <p:cNvPr id="54" name="直接连接符 53"/>
          <p:cNvCxnSpPr>
            <a:endCxn id="50" idx="0"/>
          </p:cNvCxnSpPr>
          <p:nvPr/>
        </p:nvCxnSpPr>
        <p:spPr bwMode="auto">
          <a:xfrm flipH="1">
            <a:off x="5126400" y="3124200"/>
            <a:ext cx="512400" cy="68821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5" name="直接连接符 54"/>
          <p:cNvCxnSpPr/>
          <p:nvPr/>
        </p:nvCxnSpPr>
        <p:spPr bwMode="auto">
          <a:xfrm flipH="1">
            <a:off x="5943600" y="3124200"/>
            <a:ext cx="304800" cy="685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6" name="直接连接符 55"/>
          <p:cNvCxnSpPr>
            <a:endCxn id="53" idx="0"/>
          </p:cNvCxnSpPr>
          <p:nvPr/>
        </p:nvCxnSpPr>
        <p:spPr bwMode="auto">
          <a:xfrm>
            <a:off x="7543800" y="3124200"/>
            <a:ext cx="630600" cy="68821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34" name="直接连接符 33"/>
          <p:cNvCxnSpPr>
            <a:stCxn id="35" idx="0"/>
          </p:cNvCxnSpPr>
          <p:nvPr/>
        </p:nvCxnSpPr>
        <p:spPr bwMode="auto">
          <a:xfrm flipV="1">
            <a:off x="2798400" y="3205797"/>
            <a:ext cx="21000" cy="629403"/>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5" name="矩形 34"/>
          <p:cNvSpPr/>
          <p:nvPr/>
        </p:nvSpPr>
        <p:spPr bwMode="auto">
          <a:xfrm>
            <a:off x="2438400" y="38352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26</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36" name="矩形 35"/>
          <p:cNvSpPr/>
          <p:nvPr/>
        </p:nvSpPr>
        <p:spPr bwMode="auto">
          <a:xfrm>
            <a:off x="3581400" y="38352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37</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26" name="矩形 25"/>
          <p:cNvSpPr/>
          <p:nvPr/>
        </p:nvSpPr>
        <p:spPr bwMode="auto">
          <a:xfrm>
            <a:off x="4191000" y="22860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45</a:t>
            </a:r>
            <a:endParaRPr lang="zh-CN" altLang="en-US" sz="3000" dirty="0"/>
          </a:p>
        </p:txBody>
      </p:sp>
      <p:cxnSp>
        <p:nvCxnSpPr>
          <p:cNvPr id="30" name="直接连接符 29"/>
          <p:cNvCxnSpPr>
            <a:endCxn id="28" idx="0"/>
          </p:cNvCxnSpPr>
          <p:nvPr/>
        </p:nvCxnSpPr>
        <p:spPr bwMode="auto">
          <a:xfrm flipH="1">
            <a:off x="2853600" y="2438400"/>
            <a:ext cx="1489800" cy="4416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31" name="直接连接符 30"/>
          <p:cNvCxnSpPr>
            <a:stCxn id="29" idx="0"/>
          </p:cNvCxnSpPr>
          <p:nvPr/>
        </p:nvCxnSpPr>
        <p:spPr bwMode="auto">
          <a:xfrm flipH="1" flipV="1">
            <a:off x="4896600" y="2438401"/>
            <a:ext cx="1669800" cy="441012"/>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9" name="矩形 38"/>
          <p:cNvSpPr/>
          <p:nvPr/>
        </p:nvSpPr>
        <p:spPr bwMode="auto">
          <a:xfrm>
            <a:off x="5715000" y="38100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solidFill>
                  <a:srgbClr val="0000CC"/>
                </a:solidFill>
              </a:rPr>
              <a:t>61</a:t>
            </a:r>
            <a:endParaRPr kumimoji="0" lang="zh-CN" altLang="en-US" sz="3000" b="0" i="0" u="none" strike="noStrike" cap="none" normalizeH="0" baseline="0" dirty="0">
              <a:ln>
                <a:noFill/>
              </a:ln>
              <a:solidFill>
                <a:srgbClr val="0000CC"/>
              </a:solidFill>
              <a:effectLst/>
              <a:latin typeface="Arial" panose="020B0604020202020204" pitchFamily="34" charset="0"/>
              <a:ea typeface="黑体" panose="02010609060101010101" pitchFamily="2" charset="-122"/>
            </a:endParaRPr>
          </a:p>
        </p:txBody>
      </p:sp>
      <p:sp>
        <p:nvSpPr>
          <p:cNvPr id="42" name="矩形 41"/>
          <p:cNvSpPr/>
          <p:nvPr/>
        </p:nvSpPr>
        <p:spPr bwMode="auto">
          <a:xfrm>
            <a:off x="6781800" y="38100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solidFill>
                  <a:srgbClr val="0000CC"/>
                </a:solidFill>
              </a:rPr>
              <a:t>85</a:t>
            </a:r>
            <a:endParaRPr kumimoji="0" lang="zh-CN" altLang="en-US" sz="3000" b="0" i="0" u="none" strike="noStrike" cap="none" normalizeH="0" baseline="0" dirty="0">
              <a:ln>
                <a:noFill/>
              </a:ln>
              <a:solidFill>
                <a:srgbClr val="0000CC"/>
              </a:solidFill>
              <a:effectLst/>
              <a:latin typeface="Arial" panose="020B0604020202020204" pitchFamily="34" charset="0"/>
              <a:ea typeface="黑体" panose="02010609060101010101" pitchFamily="2" charset="-122"/>
            </a:endParaRPr>
          </a:p>
        </p:txBody>
      </p:sp>
      <p:cxnSp>
        <p:nvCxnSpPr>
          <p:cNvPr id="47" name="直接连接符 46"/>
          <p:cNvCxnSpPr>
            <a:endCxn id="42" idx="0"/>
          </p:cNvCxnSpPr>
          <p:nvPr/>
        </p:nvCxnSpPr>
        <p:spPr bwMode="auto">
          <a:xfrm>
            <a:off x="6858000" y="3124200"/>
            <a:ext cx="283800" cy="6858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57" name="矩形 56"/>
          <p:cNvSpPr/>
          <p:nvPr/>
        </p:nvSpPr>
        <p:spPr bwMode="auto">
          <a:xfrm>
            <a:off x="6019800" y="4572000"/>
            <a:ext cx="19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61  70  </a:t>
            </a:r>
            <a:r>
              <a:rPr kumimoji="0" lang="en-US" altLang="zh-CN" sz="3000" b="0" i="0" u="none" strike="noStrike" cap="none" normalizeH="0" baseline="0" dirty="0">
                <a:ln>
                  <a:noFill/>
                </a:ln>
                <a:solidFill>
                  <a:srgbClr val="0000CC"/>
                </a:solidFill>
                <a:effectLst/>
                <a:latin typeface="Arial" panose="020B0604020202020204" pitchFamily="34" charset="0"/>
                <a:ea typeface="黑体" panose="02010609060101010101" pitchFamily="2" charset="-122"/>
              </a:rPr>
              <a:t>85</a:t>
            </a:r>
            <a:endParaRPr kumimoji="0" lang="zh-CN" altLang="en-US" sz="3000" b="0" i="0" u="none" strike="noStrike" cap="none" normalizeH="0" baseline="0" dirty="0">
              <a:ln>
                <a:noFill/>
              </a:ln>
              <a:solidFill>
                <a:srgbClr val="0000CC"/>
              </a:solidFill>
              <a:effectLst/>
              <a:latin typeface="Arial" panose="020B0604020202020204" pitchFamily="34" charset="0"/>
              <a:ea typeface="黑体" panose="02010609060101010101" pitchFamily="2" charset="-122"/>
            </a:endParaRPr>
          </a:p>
        </p:txBody>
      </p:sp>
      <p:sp>
        <p:nvSpPr>
          <p:cNvPr id="58" name="椭圆 57"/>
          <p:cNvSpPr/>
          <p:nvPr/>
        </p:nvSpPr>
        <p:spPr bwMode="auto">
          <a:xfrm>
            <a:off x="6705600" y="4495800"/>
            <a:ext cx="576000" cy="5760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25000"/>
              </a:lnSpc>
              <a:spcBef>
                <a:spcPct val="30000"/>
              </a:spcBef>
              <a:spcAft>
                <a:spcPct val="0"/>
              </a:spcAft>
              <a:buClrTx/>
              <a:buSzTx/>
              <a:buFontTx/>
              <a:buChar char="•"/>
            </a:pPr>
            <a:endParaRPr kumimoji="0" lang="zh-CN" altLang="en-US" sz="28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59" name="矩形 58"/>
          <p:cNvSpPr/>
          <p:nvPr/>
        </p:nvSpPr>
        <p:spPr>
          <a:xfrm>
            <a:off x="5791200" y="1031557"/>
            <a:ext cx="3352801" cy="492443"/>
          </a:xfrm>
          <a:prstGeom prst="rect">
            <a:avLst/>
          </a:prstGeom>
          <a:solidFill>
            <a:srgbClr val="CC3300"/>
          </a:solidFill>
        </p:spPr>
        <p:txBody>
          <a:bodyPr wrap="square">
            <a:spAutoFit/>
          </a:bodyPr>
          <a:lstStyle/>
          <a:p>
            <a:pPr>
              <a:lnSpc>
                <a:spcPct val="100000"/>
              </a:lnSpc>
              <a:spcBef>
                <a:spcPts val="0"/>
              </a:spcBef>
            </a:pPr>
            <a:r>
              <a:rPr lang="en-US" altLang="zh-CN" sz="2600" kern="0" dirty="0">
                <a:solidFill>
                  <a:schemeClr val="bg1"/>
                </a:solidFill>
              </a:rPr>
              <a:t> 3</a:t>
            </a:r>
            <a:r>
              <a:rPr lang="zh-CN" altLang="en-US" sz="2600" kern="0" dirty="0">
                <a:solidFill>
                  <a:schemeClr val="bg1"/>
                </a:solidFill>
              </a:rPr>
              <a:t>阶</a:t>
            </a:r>
            <a:r>
              <a:rPr lang="en-US" altLang="zh-CN" sz="2600" kern="0" dirty="0">
                <a:solidFill>
                  <a:schemeClr val="bg1"/>
                </a:solidFill>
              </a:rPr>
              <a:t>B-</a:t>
            </a:r>
            <a:r>
              <a:rPr lang="zh-CN" altLang="en-US" sz="2600" kern="0" dirty="0">
                <a:solidFill>
                  <a:schemeClr val="bg1"/>
                </a:solidFill>
              </a:rPr>
              <a:t>树，插入</a:t>
            </a:r>
            <a:r>
              <a:rPr lang="en-US" altLang="zh-CN" sz="2600" kern="0" dirty="0">
                <a:solidFill>
                  <a:schemeClr val="bg1"/>
                </a:solidFill>
              </a:rPr>
              <a:t>85 </a:t>
            </a:r>
            <a:r>
              <a:rPr lang="zh-CN" altLang="en-US" sz="2600" kern="0" dirty="0">
                <a:solidFill>
                  <a:schemeClr val="bg1"/>
                </a:solidFill>
              </a:rPr>
              <a:t>？</a:t>
            </a:r>
            <a:endParaRPr lang="zh-CN" altLang="en-US" sz="2600" kern="0" dirty="0">
              <a:solidFill>
                <a:schemeClr val="bg1"/>
              </a:solidFill>
            </a:endParaRPr>
          </a:p>
        </p:txBody>
      </p:sp>
      <p:sp>
        <p:nvSpPr>
          <p:cNvPr id="61" name="椭圆 60"/>
          <p:cNvSpPr/>
          <p:nvPr/>
        </p:nvSpPr>
        <p:spPr bwMode="auto">
          <a:xfrm>
            <a:off x="6248400" y="2819400"/>
            <a:ext cx="576000" cy="5760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25000"/>
              </a:lnSpc>
              <a:spcBef>
                <a:spcPct val="30000"/>
              </a:spcBef>
              <a:spcAft>
                <a:spcPct val="0"/>
              </a:spcAft>
              <a:buClrTx/>
              <a:buSzTx/>
              <a:buFontTx/>
              <a:buChar char="•"/>
            </a:pPr>
            <a:endParaRPr kumimoji="0" lang="zh-CN" altLang="en-US" sz="28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2133600" y="2880000"/>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effectLst/>
                <a:latin typeface="Arial" panose="020B0604020202020204" pitchFamily="34" charset="0"/>
                <a:ea typeface="黑体" panose="02010609060101010101" pitchFamily="2" charset="-122"/>
              </a:rPr>
              <a:t>25  30</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32" name="矩形 31"/>
          <p:cNvSpPr/>
          <p:nvPr/>
        </p:nvSpPr>
        <p:spPr bwMode="auto">
          <a:xfrm>
            <a:off x="685800" y="3812411"/>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 3   </a:t>
            </a: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12</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cxnSp>
        <p:nvCxnSpPr>
          <p:cNvPr id="37" name="直接连接符 36"/>
          <p:cNvCxnSpPr>
            <a:endCxn id="32" idx="0"/>
          </p:cNvCxnSpPr>
          <p:nvPr/>
        </p:nvCxnSpPr>
        <p:spPr bwMode="auto">
          <a:xfrm flipH="1">
            <a:off x="1405800" y="3124200"/>
            <a:ext cx="880200" cy="688211"/>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8" name="直接连接符 47"/>
          <p:cNvCxnSpPr>
            <a:stCxn id="36" idx="0"/>
          </p:cNvCxnSpPr>
          <p:nvPr/>
        </p:nvCxnSpPr>
        <p:spPr bwMode="auto">
          <a:xfrm flipH="1" flipV="1">
            <a:off x="3429000" y="3185200"/>
            <a:ext cx="512400" cy="6500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50" name="矩形 49"/>
          <p:cNvSpPr/>
          <p:nvPr/>
        </p:nvSpPr>
        <p:spPr bwMode="auto">
          <a:xfrm>
            <a:off x="4766400" y="38124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50</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53" name="矩形 52"/>
          <p:cNvSpPr/>
          <p:nvPr/>
        </p:nvSpPr>
        <p:spPr bwMode="auto">
          <a:xfrm>
            <a:off x="7814400" y="38124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95</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cxnSp>
        <p:nvCxnSpPr>
          <p:cNvPr id="34" name="直接连接符 33"/>
          <p:cNvCxnSpPr>
            <a:stCxn id="35" idx="0"/>
          </p:cNvCxnSpPr>
          <p:nvPr/>
        </p:nvCxnSpPr>
        <p:spPr bwMode="auto">
          <a:xfrm flipV="1">
            <a:off x="2798400" y="3205797"/>
            <a:ext cx="21000" cy="629403"/>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5" name="矩形 34"/>
          <p:cNvSpPr/>
          <p:nvPr/>
        </p:nvSpPr>
        <p:spPr bwMode="auto">
          <a:xfrm>
            <a:off x="2438400" y="38352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26</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36" name="矩形 35"/>
          <p:cNvSpPr/>
          <p:nvPr/>
        </p:nvSpPr>
        <p:spPr bwMode="auto">
          <a:xfrm>
            <a:off x="3581400" y="38352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37</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39" name="矩形 38"/>
          <p:cNvSpPr/>
          <p:nvPr/>
        </p:nvSpPr>
        <p:spPr bwMode="auto">
          <a:xfrm>
            <a:off x="5715000" y="38100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61</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42" name="矩形 41"/>
          <p:cNvSpPr/>
          <p:nvPr/>
        </p:nvSpPr>
        <p:spPr bwMode="auto">
          <a:xfrm>
            <a:off x="6781800" y="38100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85</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57" name="矩形 56"/>
          <p:cNvSpPr/>
          <p:nvPr/>
        </p:nvSpPr>
        <p:spPr bwMode="auto">
          <a:xfrm>
            <a:off x="6019800" y="4572000"/>
            <a:ext cx="19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61  70  </a:t>
            </a:r>
            <a:r>
              <a:rPr kumimoji="0" lang="en-US" altLang="zh-CN" sz="3000" b="0" i="0" u="none" strike="noStrike" cap="none" normalizeH="0" baseline="0" dirty="0">
                <a:ln>
                  <a:noFill/>
                </a:ln>
                <a:solidFill>
                  <a:srgbClr val="0000CC"/>
                </a:solidFill>
                <a:effectLst/>
                <a:latin typeface="Arial" panose="020B0604020202020204" pitchFamily="34" charset="0"/>
                <a:ea typeface="黑体" panose="02010609060101010101" pitchFamily="2" charset="-122"/>
              </a:rPr>
              <a:t>85</a:t>
            </a:r>
            <a:endParaRPr kumimoji="0" lang="zh-CN" altLang="en-US" sz="3000" b="0" i="0" u="none" strike="noStrike" cap="none" normalizeH="0" baseline="0" dirty="0">
              <a:ln>
                <a:noFill/>
              </a:ln>
              <a:solidFill>
                <a:srgbClr val="0000CC"/>
              </a:solidFill>
              <a:effectLst/>
              <a:latin typeface="Arial" panose="020B0604020202020204" pitchFamily="34" charset="0"/>
              <a:ea typeface="黑体" panose="02010609060101010101" pitchFamily="2" charset="-122"/>
            </a:endParaRPr>
          </a:p>
        </p:txBody>
      </p:sp>
      <p:sp>
        <p:nvSpPr>
          <p:cNvPr id="58" name="椭圆 57"/>
          <p:cNvSpPr/>
          <p:nvPr/>
        </p:nvSpPr>
        <p:spPr bwMode="auto">
          <a:xfrm>
            <a:off x="6705600" y="4495800"/>
            <a:ext cx="576000" cy="5760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25000"/>
              </a:lnSpc>
              <a:spcBef>
                <a:spcPct val="30000"/>
              </a:spcBef>
              <a:spcAft>
                <a:spcPct val="0"/>
              </a:spcAft>
              <a:buClrTx/>
              <a:buSzTx/>
              <a:buFontTx/>
              <a:buChar char="•"/>
            </a:pPr>
            <a:endParaRPr kumimoji="0" lang="zh-CN" altLang="en-US" sz="28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59" name="矩形 58"/>
          <p:cNvSpPr/>
          <p:nvPr/>
        </p:nvSpPr>
        <p:spPr>
          <a:xfrm>
            <a:off x="5791200" y="1031557"/>
            <a:ext cx="3352801" cy="492443"/>
          </a:xfrm>
          <a:prstGeom prst="rect">
            <a:avLst/>
          </a:prstGeom>
          <a:solidFill>
            <a:srgbClr val="CC3300"/>
          </a:solidFill>
        </p:spPr>
        <p:txBody>
          <a:bodyPr wrap="square">
            <a:spAutoFit/>
          </a:bodyPr>
          <a:lstStyle/>
          <a:p>
            <a:pPr>
              <a:lnSpc>
                <a:spcPct val="100000"/>
              </a:lnSpc>
              <a:spcBef>
                <a:spcPts val="0"/>
              </a:spcBef>
            </a:pPr>
            <a:r>
              <a:rPr lang="en-US" altLang="zh-CN" sz="2600" kern="0" dirty="0">
                <a:solidFill>
                  <a:schemeClr val="bg1"/>
                </a:solidFill>
              </a:rPr>
              <a:t> 3</a:t>
            </a:r>
            <a:r>
              <a:rPr lang="zh-CN" altLang="en-US" sz="2600" kern="0" dirty="0">
                <a:solidFill>
                  <a:schemeClr val="bg1"/>
                </a:solidFill>
              </a:rPr>
              <a:t>阶</a:t>
            </a:r>
            <a:r>
              <a:rPr lang="en-US" altLang="zh-CN" sz="2600" kern="0" dirty="0">
                <a:solidFill>
                  <a:schemeClr val="bg1"/>
                </a:solidFill>
              </a:rPr>
              <a:t>B-</a:t>
            </a:r>
            <a:r>
              <a:rPr lang="zh-CN" altLang="en-US" sz="2600" kern="0" dirty="0">
                <a:solidFill>
                  <a:schemeClr val="bg1"/>
                </a:solidFill>
              </a:rPr>
              <a:t>树，插入</a:t>
            </a:r>
            <a:r>
              <a:rPr lang="en-US" altLang="zh-CN" sz="2600" kern="0" dirty="0">
                <a:solidFill>
                  <a:schemeClr val="bg1"/>
                </a:solidFill>
              </a:rPr>
              <a:t>85 </a:t>
            </a:r>
            <a:r>
              <a:rPr lang="zh-CN" altLang="en-US" sz="2600" kern="0" dirty="0">
                <a:solidFill>
                  <a:schemeClr val="bg1"/>
                </a:solidFill>
              </a:rPr>
              <a:t>？</a:t>
            </a:r>
            <a:endParaRPr lang="zh-CN" altLang="en-US" sz="2600" kern="0" dirty="0">
              <a:solidFill>
                <a:schemeClr val="bg1"/>
              </a:solidFill>
            </a:endParaRPr>
          </a:p>
        </p:txBody>
      </p:sp>
      <p:sp>
        <p:nvSpPr>
          <p:cNvPr id="38" name="矩形 37"/>
          <p:cNvSpPr/>
          <p:nvPr/>
        </p:nvSpPr>
        <p:spPr bwMode="auto">
          <a:xfrm>
            <a:off x="5029200" y="28446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solidFill>
                  <a:srgbClr val="0000CC"/>
                </a:solidFill>
              </a:rPr>
              <a:t>53</a:t>
            </a:r>
            <a:endParaRPr kumimoji="0" lang="zh-CN" altLang="en-US" sz="3000" b="0" i="0" u="none" strike="noStrike" cap="none" normalizeH="0" baseline="0" dirty="0">
              <a:ln>
                <a:noFill/>
              </a:ln>
              <a:solidFill>
                <a:srgbClr val="0000CC"/>
              </a:solidFill>
              <a:effectLst/>
              <a:latin typeface="Arial" panose="020B0604020202020204" pitchFamily="34" charset="0"/>
              <a:ea typeface="黑体" panose="02010609060101010101" pitchFamily="2" charset="-122"/>
            </a:endParaRPr>
          </a:p>
        </p:txBody>
      </p:sp>
      <p:sp>
        <p:nvSpPr>
          <p:cNvPr id="40" name="矩形 39"/>
          <p:cNvSpPr/>
          <p:nvPr/>
        </p:nvSpPr>
        <p:spPr bwMode="auto">
          <a:xfrm>
            <a:off x="6872400" y="28446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solidFill>
                  <a:srgbClr val="0000CC"/>
                </a:solidFill>
              </a:rPr>
              <a:t>90</a:t>
            </a:r>
            <a:endParaRPr kumimoji="0" lang="zh-CN" altLang="en-US" sz="3000" b="0" i="0" u="none" strike="noStrike" cap="none" normalizeH="0" baseline="0" dirty="0">
              <a:ln>
                <a:noFill/>
              </a:ln>
              <a:solidFill>
                <a:srgbClr val="0000CC"/>
              </a:solidFill>
              <a:effectLst/>
              <a:latin typeface="Arial" panose="020B0604020202020204" pitchFamily="34" charset="0"/>
              <a:ea typeface="黑体" panose="02010609060101010101" pitchFamily="2" charset="-122"/>
            </a:endParaRPr>
          </a:p>
        </p:txBody>
      </p:sp>
      <p:sp>
        <p:nvSpPr>
          <p:cNvPr id="41" name="矩形 40"/>
          <p:cNvSpPr/>
          <p:nvPr/>
        </p:nvSpPr>
        <p:spPr bwMode="auto">
          <a:xfrm>
            <a:off x="4046400" y="1981200"/>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 45  </a:t>
            </a:r>
            <a:r>
              <a:rPr kumimoji="0" lang="en-US" altLang="zh-CN" sz="3000" b="0" i="0" u="none" strike="noStrike" cap="none" normalizeH="0" baseline="0" dirty="0">
                <a:ln>
                  <a:noFill/>
                </a:ln>
                <a:solidFill>
                  <a:srgbClr val="FF0000"/>
                </a:solidFill>
                <a:effectLst/>
                <a:latin typeface="Arial" panose="020B0604020202020204" pitchFamily="34" charset="0"/>
                <a:ea typeface="黑体" panose="02010609060101010101" pitchFamily="2" charset="-122"/>
              </a:rPr>
              <a:t>70</a:t>
            </a:r>
            <a:endParaRPr kumimoji="0" lang="zh-CN" altLang="en-US" sz="3000" b="0" i="0" u="none" strike="noStrike" cap="none" normalizeH="0" baseline="0" dirty="0">
              <a:ln>
                <a:noFill/>
              </a:ln>
              <a:solidFill>
                <a:srgbClr val="FF0000"/>
              </a:solidFill>
              <a:effectLst/>
              <a:latin typeface="Arial" panose="020B0604020202020204" pitchFamily="34" charset="0"/>
              <a:ea typeface="黑体" panose="02010609060101010101" pitchFamily="2" charset="-122"/>
            </a:endParaRPr>
          </a:p>
        </p:txBody>
      </p:sp>
      <p:cxnSp>
        <p:nvCxnSpPr>
          <p:cNvPr id="31" name="直接连接符 30"/>
          <p:cNvCxnSpPr>
            <a:stCxn id="38" idx="0"/>
          </p:cNvCxnSpPr>
          <p:nvPr/>
        </p:nvCxnSpPr>
        <p:spPr bwMode="auto">
          <a:xfrm flipH="1" flipV="1">
            <a:off x="4800600" y="2209800"/>
            <a:ext cx="678600" cy="634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flipH="1">
            <a:off x="5105400" y="3048000"/>
            <a:ext cx="76200" cy="76441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5" name="直接连接符 54"/>
          <p:cNvCxnSpPr>
            <a:endCxn id="39" idx="0"/>
          </p:cNvCxnSpPr>
          <p:nvPr/>
        </p:nvCxnSpPr>
        <p:spPr bwMode="auto">
          <a:xfrm>
            <a:off x="5791200" y="3048000"/>
            <a:ext cx="283800" cy="7620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73" name="直接连接符 72"/>
          <p:cNvCxnSpPr>
            <a:stCxn id="40" idx="0"/>
          </p:cNvCxnSpPr>
          <p:nvPr/>
        </p:nvCxnSpPr>
        <p:spPr bwMode="auto">
          <a:xfrm flipH="1" flipV="1">
            <a:off x="5382600" y="2209800"/>
            <a:ext cx="1939800" cy="634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30" name="直接连接符 29"/>
          <p:cNvCxnSpPr>
            <a:endCxn id="28" idx="0"/>
          </p:cNvCxnSpPr>
          <p:nvPr/>
        </p:nvCxnSpPr>
        <p:spPr bwMode="auto">
          <a:xfrm flipH="1">
            <a:off x="2853600" y="2209800"/>
            <a:ext cx="1413600" cy="670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79" name="矩形 78"/>
          <p:cNvSpPr/>
          <p:nvPr/>
        </p:nvSpPr>
        <p:spPr bwMode="auto">
          <a:xfrm>
            <a:off x="6679200" y="1922413"/>
            <a:ext cx="216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53  </a:t>
            </a:r>
            <a:r>
              <a:rPr kumimoji="0" lang="en-US" altLang="zh-CN" sz="3000" b="0" i="0" u="none" strike="noStrike" cap="none" normalizeH="0" baseline="0" dirty="0">
                <a:ln>
                  <a:noFill/>
                </a:ln>
                <a:solidFill>
                  <a:srgbClr val="FF0000"/>
                </a:solidFill>
                <a:effectLst/>
                <a:latin typeface="Arial" panose="020B0604020202020204" pitchFamily="34" charset="0"/>
                <a:ea typeface="黑体" panose="02010609060101010101" pitchFamily="2" charset="-122"/>
              </a:rPr>
              <a:t>70</a:t>
            </a: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90</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80" name="椭圆 79"/>
          <p:cNvSpPr/>
          <p:nvPr/>
        </p:nvSpPr>
        <p:spPr bwMode="auto">
          <a:xfrm>
            <a:off x="7441200" y="1862400"/>
            <a:ext cx="576000" cy="5760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25000"/>
              </a:lnSpc>
              <a:spcBef>
                <a:spcPct val="30000"/>
              </a:spcBef>
              <a:spcAft>
                <a:spcPct val="0"/>
              </a:spcAft>
              <a:buClrTx/>
              <a:buSzTx/>
              <a:buFontTx/>
              <a:buChar char="•"/>
            </a:pPr>
            <a:endParaRPr kumimoji="0" lang="zh-CN" altLang="en-US" sz="28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81" name="矩形 80"/>
          <p:cNvSpPr/>
          <p:nvPr/>
        </p:nvSpPr>
        <p:spPr>
          <a:xfrm>
            <a:off x="228600" y="5155049"/>
            <a:ext cx="8915400" cy="566309"/>
          </a:xfrm>
          <a:prstGeom prst="rect">
            <a:avLst/>
          </a:prstGeom>
          <a:solidFill>
            <a:schemeClr val="bg2">
              <a:lumMod val="50000"/>
            </a:schemeClr>
          </a:solidFill>
        </p:spPr>
        <p:txBody>
          <a:bodyPr wrap="square">
            <a:spAutoFit/>
          </a:bodyPr>
          <a:lstStyle/>
          <a:p>
            <a:pPr algn="l">
              <a:lnSpc>
                <a:spcPct val="110000"/>
              </a:lnSpc>
              <a:spcBef>
                <a:spcPts val="0"/>
              </a:spcBef>
            </a:pPr>
            <a:r>
              <a:rPr lang="en-US" altLang="zh-CN" sz="2800" kern="0" dirty="0">
                <a:solidFill>
                  <a:schemeClr val="bg1"/>
                </a:solidFill>
                <a:ea typeface="黑体" panose="02010609060101010101" pitchFamily="2" charset="-122"/>
                <a:sym typeface="Wingdings" panose="05000000000000000000" pitchFamily="2" charset="2"/>
              </a:rPr>
              <a:t>  </a:t>
            </a:r>
            <a:r>
              <a:rPr lang="zh-CN" altLang="en-US" sz="2800" kern="0" dirty="0">
                <a:solidFill>
                  <a:schemeClr val="bg1"/>
                </a:solidFill>
                <a:ea typeface="黑体" panose="02010609060101010101" pitchFamily="2" charset="-122"/>
              </a:rPr>
              <a:t>从最下层开始的分裂，可能向上层“传递”</a:t>
            </a:r>
            <a:endParaRPr lang="zh-CN" altLang="en-US" sz="2800" kern="0" dirty="0">
              <a:solidFill>
                <a:schemeClr val="bg1"/>
              </a:solidFill>
              <a:ea typeface="黑体" panose="02010609060101010101" pitchFamily="2" charset="-122"/>
            </a:endParaRPr>
          </a:p>
        </p:txBody>
      </p:sp>
      <p:cxnSp>
        <p:nvCxnSpPr>
          <p:cNvPr id="84" name="直接连接符 83"/>
          <p:cNvCxnSpPr>
            <a:endCxn id="53" idx="0"/>
          </p:cNvCxnSpPr>
          <p:nvPr/>
        </p:nvCxnSpPr>
        <p:spPr bwMode="auto">
          <a:xfrm>
            <a:off x="7620000" y="3048000"/>
            <a:ext cx="554400" cy="76441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85" name="直接连接符 84"/>
          <p:cNvCxnSpPr>
            <a:endCxn id="42" idx="0"/>
          </p:cNvCxnSpPr>
          <p:nvPr/>
        </p:nvCxnSpPr>
        <p:spPr bwMode="auto">
          <a:xfrm>
            <a:off x="7010400" y="3048000"/>
            <a:ext cx="131400" cy="762000"/>
          </a:xfrm>
          <a:prstGeom prst="line">
            <a:avLst/>
          </a:prstGeom>
          <a:solidFill>
            <a:srgbClr val="B9FFB9"/>
          </a:solidFill>
          <a:ln w="222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2133600" y="3133800"/>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effectLst/>
                <a:latin typeface="Arial" panose="020B0604020202020204" pitchFamily="34" charset="0"/>
                <a:ea typeface="黑体" panose="02010609060101010101" pitchFamily="2" charset="-122"/>
              </a:rPr>
              <a:t>25  30</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32" name="矩形 31"/>
          <p:cNvSpPr/>
          <p:nvPr/>
        </p:nvSpPr>
        <p:spPr bwMode="auto">
          <a:xfrm>
            <a:off x="685800" y="4066211"/>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 3   </a:t>
            </a: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12</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cxnSp>
        <p:nvCxnSpPr>
          <p:cNvPr id="37" name="直接连接符 36"/>
          <p:cNvCxnSpPr>
            <a:endCxn id="32" idx="0"/>
          </p:cNvCxnSpPr>
          <p:nvPr/>
        </p:nvCxnSpPr>
        <p:spPr bwMode="auto">
          <a:xfrm flipH="1">
            <a:off x="1405800" y="3378000"/>
            <a:ext cx="880200" cy="688211"/>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8" name="直接连接符 47"/>
          <p:cNvCxnSpPr>
            <a:stCxn id="36" idx="0"/>
          </p:cNvCxnSpPr>
          <p:nvPr/>
        </p:nvCxnSpPr>
        <p:spPr bwMode="auto">
          <a:xfrm flipH="1" flipV="1">
            <a:off x="3429000" y="3439000"/>
            <a:ext cx="512400" cy="6500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50" name="矩形 49"/>
          <p:cNvSpPr/>
          <p:nvPr/>
        </p:nvSpPr>
        <p:spPr bwMode="auto">
          <a:xfrm>
            <a:off x="4766400" y="40662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50</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53" name="矩形 52"/>
          <p:cNvSpPr/>
          <p:nvPr/>
        </p:nvSpPr>
        <p:spPr bwMode="auto">
          <a:xfrm>
            <a:off x="7814400" y="40662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95</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cxnSp>
        <p:nvCxnSpPr>
          <p:cNvPr id="34" name="直接连接符 33"/>
          <p:cNvCxnSpPr>
            <a:stCxn id="35" idx="0"/>
          </p:cNvCxnSpPr>
          <p:nvPr/>
        </p:nvCxnSpPr>
        <p:spPr bwMode="auto">
          <a:xfrm flipV="1">
            <a:off x="2798400" y="3459597"/>
            <a:ext cx="21000" cy="629403"/>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5" name="矩形 34"/>
          <p:cNvSpPr/>
          <p:nvPr/>
        </p:nvSpPr>
        <p:spPr bwMode="auto">
          <a:xfrm>
            <a:off x="2438400" y="40890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26</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36" name="矩形 35"/>
          <p:cNvSpPr/>
          <p:nvPr/>
        </p:nvSpPr>
        <p:spPr bwMode="auto">
          <a:xfrm>
            <a:off x="3581400" y="40890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37</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39" name="矩形 38"/>
          <p:cNvSpPr/>
          <p:nvPr/>
        </p:nvSpPr>
        <p:spPr bwMode="auto">
          <a:xfrm>
            <a:off x="5715000" y="4063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61</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42" name="矩形 41"/>
          <p:cNvSpPr/>
          <p:nvPr/>
        </p:nvSpPr>
        <p:spPr bwMode="auto">
          <a:xfrm>
            <a:off x="6781800" y="4063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85</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59" name="矩形 58"/>
          <p:cNvSpPr/>
          <p:nvPr/>
        </p:nvSpPr>
        <p:spPr>
          <a:xfrm>
            <a:off x="5791200" y="1031557"/>
            <a:ext cx="3352801" cy="492443"/>
          </a:xfrm>
          <a:prstGeom prst="rect">
            <a:avLst/>
          </a:prstGeom>
          <a:solidFill>
            <a:srgbClr val="006600"/>
          </a:solidFill>
        </p:spPr>
        <p:txBody>
          <a:bodyPr wrap="square">
            <a:spAutoFit/>
          </a:bodyPr>
          <a:lstStyle/>
          <a:p>
            <a:pPr>
              <a:lnSpc>
                <a:spcPct val="100000"/>
              </a:lnSpc>
              <a:spcBef>
                <a:spcPts val="0"/>
              </a:spcBef>
            </a:pPr>
            <a:r>
              <a:rPr lang="en-US" altLang="zh-CN" sz="2600" kern="0" dirty="0">
                <a:solidFill>
                  <a:schemeClr val="bg1"/>
                </a:solidFill>
              </a:rPr>
              <a:t> 3</a:t>
            </a:r>
            <a:r>
              <a:rPr lang="zh-CN" altLang="en-US" sz="2600" kern="0" dirty="0">
                <a:solidFill>
                  <a:schemeClr val="bg1"/>
                </a:solidFill>
              </a:rPr>
              <a:t>阶</a:t>
            </a:r>
            <a:r>
              <a:rPr lang="en-US" altLang="zh-CN" sz="2600" kern="0" dirty="0">
                <a:solidFill>
                  <a:schemeClr val="bg1"/>
                </a:solidFill>
              </a:rPr>
              <a:t>B-</a:t>
            </a:r>
            <a:r>
              <a:rPr lang="zh-CN" altLang="en-US" sz="2600" kern="0" dirty="0">
                <a:solidFill>
                  <a:schemeClr val="bg1"/>
                </a:solidFill>
              </a:rPr>
              <a:t>树，插入</a:t>
            </a:r>
            <a:r>
              <a:rPr lang="en-US" altLang="zh-CN" sz="2600" kern="0" dirty="0">
                <a:solidFill>
                  <a:schemeClr val="bg1"/>
                </a:solidFill>
              </a:rPr>
              <a:t>7</a:t>
            </a:r>
            <a:r>
              <a:rPr lang="zh-CN" altLang="en-US" sz="2600" kern="0" dirty="0">
                <a:solidFill>
                  <a:schemeClr val="bg1"/>
                </a:solidFill>
              </a:rPr>
              <a:t>？</a:t>
            </a:r>
            <a:endParaRPr lang="zh-CN" altLang="en-US" sz="2600" kern="0" dirty="0">
              <a:solidFill>
                <a:schemeClr val="bg1"/>
              </a:solidFill>
            </a:endParaRPr>
          </a:p>
        </p:txBody>
      </p:sp>
      <p:sp>
        <p:nvSpPr>
          <p:cNvPr id="38" name="矩形 37"/>
          <p:cNvSpPr/>
          <p:nvPr/>
        </p:nvSpPr>
        <p:spPr bwMode="auto">
          <a:xfrm>
            <a:off x="5029200" y="30984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53</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40" name="矩形 39"/>
          <p:cNvSpPr/>
          <p:nvPr/>
        </p:nvSpPr>
        <p:spPr bwMode="auto">
          <a:xfrm>
            <a:off x="6872400" y="30984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90</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41" name="矩形 40"/>
          <p:cNvSpPr/>
          <p:nvPr/>
        </p:nvSpPr>
        <p:spPr bwMode="auto">
          <a:xfrm>
            <a:off x="4046400" y="2235000"/>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 45  </a:t>
            </a:r>
            <a:r>
              <a:rPr kumimoji="0" lang="en-US" altLang="zh-CN" sz="3000" b="0" i="0" u="none" strike="noStrike" cap="none" normalizeH="0" baseline="0" dirty="0">
                <a:ln>
                  <a:noFill/>
                </a:ln>
                <a:effectLst/>
                <a:latin typeface="Arial" panose="020B0604020202020204" pitchFamily="34" charset="0"/>
                <a:ea typeface="黑体" panose="02010609060101010101" pitchFamily="2" charset="-122"/>
              </a:rPr>
              <a:t>70</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cxnSp>
        <p:nvCxnSpPr>
          <p:cNvPr id="31" name="直接连接符 30"/>
          <p:cNvCxnSpPr>
            <a:stCxn id="38" idx="0"/>
          </p:cNvCxnSpPr>
          <p:nvPr/>
        </p:nvCxnSpPr>
        <p:spPr bwMode="auto">
          <a:xfrm flipH="1" flipV="1">
            <a:off x="4800600" y="2463600"/>
            <a:ext cx="678600" cy="634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flipH="1">
            <a:off x="5105400" y="3301800"/>
            <a:ext cx="76200" cy="76441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5" name="直接连接符 54"/>
          <p:cNvCxnSpPr>
            <a:endCxn id="39" idx="0"/>
          </p:cNvCxnSpPr>
          <p:nvPr/>
        </p:nvCxnSpPr>
        <p:spPr bwMode="auto">
          <a:xfrm>
            <a:off x="5791200" y="3301800"/>
            <a:ext cx="283800" cy="7620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6" name="直接连接符 55"/>
          <p:cNvCxnSpPr>
            <a:endCxn id="53" idx="0"/>
          </p:cNvCxnSpPr>
          <p:nvPr/>
        </p:nvCxnSpPr>
        <p:spPr bwMode="auto">
          <a:xfrm>
            <a:off x="7620000" y="3301800"/>
            <a:ext cx="554400" cy="76441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73" name="直接连接符 72"/>
          <p:cNvCxnSpPr>
            <a:stCxn id="40" idx="0"/>
          </p:cNvCxnSpPr>
          <p:nvPr/>
        </p:nvCxnSpPr>
        <p:spPr bwMode="auto">
          <a:xfrm flipH="1" flipV="1">
            <a:off x="5382600" y="2463600"/>
            <a:ext cx="1939800" cy="634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30" name="直接连接符 29"/>
          <p:cNvCxnSpPr>
            <a:endCxn id="28" idx="0"/>
          </p:cNvCxnSpPr>
          <p:nvPr/>
        </p:nvCxnSpPr>
        <p:spPr bwMode="auto">
          <a:xfrm flipH="1">
            <a:off x="2853600" y="2463600"/>
            <a:ext cx="1413600" cy="670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81" name="矩形 80"/>
          <p:cNvSpPr/>
          <p:nvPr/>
        </p:nvSpPr>
        <p:spPr>
          <a:xfrm>
            <a:off x="228600" y="5155049"/>
            <a:ext cx="8915400" cy="566309"/>
          </a:xfrm>
          <a:prstGeom prst="rect">
            <a:avLst/>
          </a:prstGeom>
          <a:solidFill>
            <a:schemeClr val="bg2">
              <a:lumMod val="50000"/>
            </a:schemeClr>
          </a:solidFill>
        </p:spPr>
        <p:txBody>
          <a:bodyPr wrap="square">
            <a:spAutoFit/>
          </a:bodyPr>
          <a:lstStyle/>
          <a:p>
            <a:pPr algn="l">
              <a:lnSpc>
                <a:spcPct val="110000"/>
              </a:lnSpc>
              <a:spcBef>
                <a:spcPts val="0"/>
              </a:spcBef>
            </a:pPr>
            <a:r>
              <a:rPr lang="en-US" altLang="zh-CN" sz="2800" kern="0" dirty="0">
                <a:solidFill>
                  <a:schemeClr val="bg1"/>
                </a:solidFill>
                <a:ea typeface="黑体" panose="02010609060101010101" pitchFamily="2" charset="-122"/>
                <a:sym typeface="Wingdings" panose="05000000000000000000" pitchFamily="2" charset="2"/>
              </a:rPr>
              <a:t>  </a:t>
            </a:r>
            <a:r>
              <a:rPr lang="zh-CN" altLang="en-US" sz="2800" kern="0" dirty="0">
                <a:solidFill>
                  <a:schemeClr val="bg1"/>
                </a:solidFill>
                <a:ea typeface="黑体" panose="02010609060101010101" pitchFamily="2" charset="-122"/>
              </a:rPr>
              <a:t>从最下层开始的分裂，可能向上层“传递”</a:t>
            </a:r>
            <a:endParaRPr lang="zh-CN" altLang="en-US" sz="2800" kern="0" dirty="0">
              <a:solidFill>
                <a:schemeClr val="bg1"/>
              </a:solidFill>
              <a:ea typeface="黑体" panose="02010609060101010101" pitchFamily="2" charset="-122"/>
            </a:endParaRPr>
          </a:p>
        </p:txBody>
      </p:sp>
      <p:sp>
        <p:nvSpPr>
          <p:cNvPr id="43" name="Oval 30"/>
          <p:cNvSpPr>
            <a:spLocks noChangeArrowheads="1"/>
          </p:cNvSpPr>
          <p:nvPr/>
        </p:nvSpPr>
        <p:spPr bwMode="auto">
          <a:xfrm>
            <a:off x="1143000" y="4368600"/>
            <a:ext cx="468000" cy="432000"/>
          </a:xfrm>
          <a:prstGeom prst="ellipse">
            <a:avLst/>
          </a:prstGeom>
          <a:solidFill>
            <a:schemeClr val="accent5"/>
          </a:solidFill>
          <a:ln w="28575">
            <a:solidFill>
              <a:srgbClr val="FF0000"/>
            </a:solidFill>
            <a:round/>
          </a:ln>
          <a:effectLst/>
        </p:spPr>
        <p:txBody>
          <a:bodyPr wrap="none" anchor="ctr"/>
          <a:lstStyle/>
          <a:p>
            <a:pPr algn="ctr">
              <a:buNone/>
            </a:pPr>
            <a:r>
              <a:rPr lang="en-US" altLang="zh-CN" dirty="0"/>
              <a:t>7</a:t>
            </a:r>
            <a:endParaRPr lang="en-US" altLang="zh-CN" dirty="0"/>
          </a:p>
        </p:txBody>
      </p:sp>
      <p:cxnSp>
        <p:nvCxnSpPr>
          <p:cNvPr id="44" name="直接连接符 43"/>
          <p:cNvCxnSpPr>
            <a:endCxn id="42" idx="0"/>
          </p:cNvCxnSpPr>
          <p:nvPr/>
        </p:nvCxnSpPr>
        <p:spPr bwMode="auto">
          <a:xfrm>
            <a:off x="7010400" y="3301800"/>
            <a:ext cx="131400" cy="7620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2" name="直接箭头连接符 51"/>
          <p:cNvCxnSpPr/>
          <p:nvPr/>
        </p:nvCxnSpPr>
        <p:spPr bwMode="auto">
          <a:xfrm>
            <a:off x="4038600" y="1828800"/>
            <a:ext cx="457200" cy="381000"/>
          </a:xfrm>
          <a:prstGeom prst="straightConnector1">
            <a:avLst/>
          </a:prstGeom>
          <a:solidFill>
            <a:srgbClr val="B9FFB9"/>
          </a:solidFill>
          <a:ln w="28575" cap="flat" cmpd="sng" algn="ctr">
            <a:solidFill>
              <a:srgbClr val="008000"/>
            </a:solidFill>
            <a:prstDash val="solid"/>
            <a:round/>
            <a:headEnd type="none" w="med" len="med"/>
            <a:tailEnd type="arrow"/>
          </a:ln>
          <a:effectLst/>
        </p:spPr>
      </p:cxnSp>
      <p:sp>
        <p:nvSpPr>
          <p:cNvPr id="60" name="矩形 59"/>
          <p:cNvSpPr/>
          <p:nvPr/>
        </p:nvSpPr>
        <p:spPr>
          <a:xfrm>
            <a:off x="3657600" y="1447800"/>
            <a:ext cx="484428" cy="578043"/>
          </a:xfrm>
          <a:prstGeom prst="rect">
            <a:avLst/>
          </a:prstGeom>
        </p:spPr>
        <p:txBody>
          <a:bodyPr wrap="none">
            <a:spAutoFit/>
          </a:bodyPr>
          <a:lstStyle/>
          <a:p>
            <a:pPr>
              <a:buNone/>
            </a:pPr>
            <a:r>
              <a:rPr lang="en-US" altLang="zh-CN" dirty="0" err="1">
                <a:solidFill>
                  <a:srgbClr val="008000"/>
                </a:solidFill>
              </a:rPr>
              <a:t>bt</a:t>
            </a:r>
            <a:endParaRPr lang="zh-CN" altLang="en-US" dirty="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381000" y="907450"/>
            <a:ext cx="8277225" cy="36513"/>
          </a:xfrm>
          <a:prstGeom prst="rect">
            <a:avLst/>
          </a:prstGeom>
          <a:gradFill rotWithShape="1">
            <a:gsLst>
              <a:gs pos="0">
                <a:srgbClr val="0066FF"/>
              </a:gs>
              <a:gs pos="100000">
                <a:srgbClr val="F7EFFF"/>
              </a:gs>
            </a:gsLst>
            <a:lin ang="0" scaled="1"/>
          </a:gradFill>
          <a:ln w="9525">
            <a:noFill/>
            <a:miter lim="800000"/>
          </a:ln>
        </p:spPr>
        <p:txBody>
          <a:bodyPr wrap="none" anchor="ctr"/>
          <a:lstStyle/>
          <a:p>
            <a:pPr algn="ctr">
              <a:lnSpc>
                <a:spcPct val="100000"/>
              </a:lnSpc>
              <a:spcBef>
                <a:spcPct val="0"/>
              </a:spcBef>
              <a:buFontTx/>
              <a:buNone/>
            </a:pPr>
            <a:endParaRPr lang="zh-CN" altLang="zh-CN" sz="1300">
              <a:latin typeface="Times New Roman" panose="02020603050405020304" charset="0"/>
              <a:ea typeface="宋体" panose="02010600030101010101" pitchFamily="2" charset="-122"/>
            </a:endParaRPr>
          </a:p>
        </p:txBody>
      </p:sp>
      <p:sp>
        <p:nvSpPr>
          <p:cNvPr id="28" name="矩形 27"/>
          <p:cNvSpPr/>
          <p:nvPr/>
        </p:nvSpPr>
        <p:spPr bwMode="auto">
          <a:xfrm>
            <a:off x="1447800" y="3108600"/>
            <a:ext cx="19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effectLst/>
                <a:latin typeface="Arial" panose="020B0604020202020204" pitchFamily="34" charset="0"/>
                <a:ea typeface="黑体" panose="02010609060101010101" pitchFamily="2" charset="-122"/>
              </a:rPr>
              <a:t>      25  30</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cxnSp>
        <p:nvCxnSpPr>
          <p:cNvPr id="37" name="直接连接符 36"/>
          <p:cNvCxnSpPr>
            <a:stCxn id="43" idx="2"/>
            <a:endCxn id="29" idx="0"/>
          </p:cNvCxnSpPr>
          <p:nvPr/>
        </p:nvCxnSpPr>
        <p:spPr bwMode="auto">
          <a:xfrm flipH="1">
            <a:off x="859200" y="3340200"/>
            <a:ext cx="730200" cy="7236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8" name="直接连接符 47"/>
          <p:cNvCxnSpPr>
            <a:stCxn id="36" idx="0"/>
          </p:cNvCxnSpPr>
          <p:nvPr/>
        </p:nvCxnSpPr>
        <p:spPr bwMode="auto">
          <a:xfrm flipH="1" flipV="1">
            <a:off x="3352800" y="3276600"/>
            <a:ext cx="588600" cy="787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50" name="矩形 49"/>
          <p:cNvSpPr/>
          <p:nvPr/>
        </p:nvSpPr>
        <p:spPr bwMode="auto">
          <a:xfrm>
            <a:off x="4766400" y="40410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50</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53" name="矩形 52"/>
          <p:cNvSpPr/>
          <p:nvPr/>
        </p:nvSpPr>
        <p:spPr bwMode="auto">
          <a:xfrm>
            <a:off x="7814400" y="40410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95</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cxnSp>
        <p:nvCxnSpPr>
          <p:cNvPr id="34" name="直接连接符 33"/>
          <p:cNvCxnSpPr>
            <a:stCxn id="35" idx="0"/>
          </p:cNvCxnSpPr>
          <p:nvPr/>
        </p:nvCxnSpPr>
        <p:spPr bwMode="auto">
          <a:xfrm flipH="1" flipV="1">
            <a:off x="2743200" y="3352800"/>
            <a:ext cx="55200" cy="7110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5" name="矩形 34"/>
          <p:cNvSpPr/>
          <p:nvPr/>
        </p:nvSpPr>
        <p:spPr bwMode="auto">
          <a:xfrm>
            <a:off x="2438400" y="4063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26</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36" name="矩形 35"/>
          <p:cNvSpPr/>
          <p:nvPr/>
        </p:nvSpPr>
        <p:spPr bwMode="auto">
          <a:xfrm>
            <a:off x="3581400" y="4063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37</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39" name="矩形 38"/>
          <p:cNvSpPr/>
          <p:nvPr/>
        </p:nvSpPr>
        <p:spPr bwMode="auto">
          <a:xfrm>
            <a:off x="5715000" y="40386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61</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42" name="矩形 41"/>
          <p:cNvSpPr/>
          <p:nvPr/>
        </p:nvSpPr>
        <p:spPr bwMode="auto">
          <a:xfrm>
            <a:off x="6781800" y="40386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85</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59" name="矩形 58"/>
          <p:cNvSpPr/>
          <p:nvPr/>
        </p:nvSpPr>
        <p:spPr>
          <a:xfrm>
            <a:off x="5791200" y="1031557"/>
            <a:ext cx="3352801" cy="492443"/>
          </a:xfrm>
          <a:prstGeom prst="rect">
            <a:avLst/>
          </a:prstGeom>
          <a:solidFill>
            <a:srgbClr val="006600"/>
          </a:solidFill>
        </p:spPr>
        <p:txBody>
          <a:bodyPr wrap="square">
            <a:spAutoFit/>
          </a:bodyPr>
          <a:lstStyle/>
          <a:p>
            <a:pPr>
              <a:lnSpc>
                <a:spcPct val="100000"/>
              </a:lnSpc>
              <a:spcBef>
                <a:spcPts val="0"/>
              </a:spcBef>
            </a:pPr>
            <a:r>
              <a:rPr lang="en-US" altLang="zh-CN" sz="2600" kern="0" dirty="0">
                <a:solidFill>
                  <a:schemeClr val="bg1"/>
                </a:solidFill>
              </a:rPr>
              <a:t> 3</a:t>
            </a:r>
            <a:r>
              <a:rPr lang="zh-CN" altLang="en-US" sz="2600" kern="0" dirty="0">
                <a:solidFill>
                  <a:schemeClr val="bg1"/>
                </a:solidFill>
              </a:rPr>
              <a:t>阶</a:t>
            </a:r>
            <a:r>
              <a:rPr lang="en-US" altLang="zh-CN" sz="2600" kern="0" dirty="0">
                <a:solidFill>
                  <a:schemeClr val="bg1"/>
                </a:solidFill>
              </a:rPr>
              <a:t>B-</a:t>
            </a:r>
            <a:r>
              <a:rPr lang="zh-CN" altLang="en-US" sz="2600" kern="0" dirty="0">
                <a:solidFill>
                  <a:schemeClr val="bg1"/>
                </a:solidFill>
              </a:rPr>
              <a:t>树，插入</a:t>
            </a:r>
            <a:r>
              <a:rPr lang="en-US" altLang="zh-CN" sz="2600" kern="0" dirty="0">
                <a:solidFill>
                  <a:schemeClr val="bg1"/>
                </a:solidFill>
              </a:rPr>
              <a:t>7</a:t>
            </a:r>
            <a:r>
              <a:rPr lang="zh-CN" altLang="en-US" sz="2600" kern="0" dirty="0">
                <a:solidFill>
                  <a:schemeClr val="bg1"/>
                </a:solidFill>
              </a:rPr>
              <a:t>？</a:t>
            </a:r>
            <a:endParaRPr lang="zh-CN" altLang="en-US" sz="2600" kern="0" dirty="0">
              <a:solidFill>
                <a:schemeClr val="bg1"/>
              </a:solidFill>
            </a:endParaRPr>
          </a:p>
        </p:txBody>
      </p:sp>
      <p:sp>
        <p:nvSpPr>
          <p:cNvPr id="38" name="矩形 37"/>
          <p:cNvSpPr/>
          <p:nvPr/>
        </p:nvSpPr>
        <p:spPr bwMode="auto">
          <a:xfrm>
            <a:off x="5029200" y="30732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53</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40" name="矩形 39"/>
          <p:cNvSpPr/>
          <p:nvPr/>
        </p:nvSpPr>
        <p:spPr bwMode="auto">
          <a:xfrm>
            <a:off x="6872400" y="30732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90</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41" name="矩形 40"/>
          <p:cNvSpPr/>
          <p:nvPr/>
        </p:nvSpPr>
        <p:spPr bwMode="auto">
          <a:xfrm>
            <a:off x="4046400" y="2209800"/>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 45  </a:t>
            </a:r>
            <a:r>
              <a:rPr kumimoji="0" lang="en-US" altLang="zh-CN" sz="3000" b="0" i="0" u="none" strike="noStrike" cap="none" normalizeH="0" baseline="0" dirty="0">
                <a:ln>
                  <a:noFill/>
                </a:ln>
                <a:effectLst/>
                <a:latin typeface="Arial" panose="020B0604020202020204" pitchFamily="34" charset="0"/>
                <a:ea typeface="黑体" panose="02010609060101010101" pitchFamily="2" charset="-122"/>
              </a:rPr>
              <a:t>70</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cxnSp>
        <p:nvCxnSpPr>
          <p:cNvPr id="31" name="直接连接符 30"/>
          <p:cNvCxnSpPr>
            <a:stCxn id="38" idx="0"/>
          </p:cNvCxnSpPr>
          <p:nvPr/>
        </p:nvCxnSpPr>
        <p:spPr bwMode="auto">
          <a:xfrm flipH="1" flipV="1">
            <a:off x="4800600" y="2438400"/>
            <a:ext cx="678600" cy="634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flipH="1">
            <a:off x="5105400" y="3276600"/>
            <a:ext cx="76200" cy="76441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5" name="直接连接符 54"/>
          <p:cNvCxnSpPr>
            <a:endCxn id="39" idx="0"/>
          </p:cNvCxnSpPr>
          <p:nvPr/>
        </p:nvCxnSpPr>
        <p:spPr bwMode="auto">
          <a:xfrm>
            <a:off x="5791200" y="3276600"/>
            <a:ext cx="283800" cy="7620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6" name="直接连接符 55"/>
          <p:cNvCxnSpPr>
            <a:endCxn id="53" idx="0"/>
          </p:cNvCxnSpPr>
          <p:nvPr/>
        </p:nvCxnSpPr>
        <p:spPr bwMode="auto">
          <a:xfrm>
            <a:off x="7620000" y="3276600"/>
            <a:ext cx="554400" cy="76441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73" name="直接连接符 72"/>
          <p:cNvCxnSpPr>
            <a:stCxn id="40" idx="0"/>
          </p:cNvCxnSpPr>
          <p:nvPr/>
        </p:nvCxnSpPr>
        <p:spPr bwMode="auto">
          <a:xfrm flipH="1" flipV="1">
            <a:off x="5382600" y="2438400"/>
            <a:ext cx="1939800" cy="634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30" name="直接连接符 29"/>
          <p:cNvCxnSpPr>
            <a:endCxn id="28" idx="0"/>
          </p:cNvCxnSpPr>
          <p:nvPr/>
        </p:nvCxnSpPr>
        <p:spPr bwMode="auto">
          <a:xfrm flipH="1">
            <a:off x="2437800" y="2438400"/>
            <a:ext cx="1753200" cy="670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81" name="矩形 80"/>
          <p:cNvSpPr/>
          <p:nvPr/>
        </p:nvSpPr>
        <p:spPr>
          <a:xfrm>
            <a:off x="228600" y="5155049"/>
            <a:ext cx="8915400" cy="566309"/>
          </a:xfrm>
          <a:prstGeom prst="rect">
            <a:avLst/>
          </a:prstGeom>
          <a:solidFill>
            <a:schemeClr val="bg2">
              <a:lumMod val="50000"/>
            </a:schemeClr>
          </a:solidFill>
        </p:spPr>
        <p:txBody>
          <a:bodyPr wrap="square">
            <a:spAutoFit/>
          </a:bodyPr>
          <a:lstStyle/>
          <a:p>
            <a:pPr algn="l">
              <a:lnSpc>
                <a:spcPct val="110000"/>
              </a:lnSpc>
              <a:spcBef>
                <a:spcPts val="0"/>
              </a:spcBef>
            </a:pPr>
            <a:r>
              <a:rPr lang="en-US" altLang="zh-CN" sz="2800" kern="0" dirty="0">
                <a:solidFill>
                  <a:schemeClr val="bg1"/>
                </a:solidFill>
                <a:ea typeface="黑体" panose="02010609060101010101" pitchFamily="2" charset="-122"/>
                <a:sym typeface="Wingdings" panose="05000000000000000000" pitchFamily="2" charset="2"/>
              </a:rPr>
              <a:t> </a:t>
            </a:r>
            <a:r>
              <a:rPr lang="en-US" altLang="zh-CN" sz="2800" kern="0">
                <a:solidFill>
                  <a:schemeClr val="bg1"/>
                </a:solidFill>
                <a:ea typeface="黑体" panose="02010609060101010101" pitchFamily="2" charset="-122"/>
                <a:sym typeface="Wingdings" panose="05000000000000000000" pitchFamily="2" charset="2"/>
              </a:rPr>
              <a:t> </a:t>
            </a:r>
            <a:r>
              <a:rPr lang="zh-CN" altLang="en-US" sz="2800" kern="0" dirty="0">
                <a:solidFill>
                  <a:schemeClr val="bg1"/>
                </a:solidFill>
                <a:ea typeface="黑体" panose="02010609060101010101" pitchFamily="2" charset="-122"/>
              </a:rPr>
              <a:t>从最下层开始的分裂，可能向</a:t>
            </a:r>
            <a:r>
              <a:rPr lang="zh-CN" altLang="en-US" sz="2800" kern="0">
                <a:solidFill>
                  <a:schemeClr val="bg1"/>
                </a:solidFill>
                <a:ea typeface="黑体" panose="02010609060101010101" pitchFamily="2" charset="-122"/>
              </a:rPr>
              <a:t>上层“传递”</a:t>
            </a:r>
            <a:endParaRPr lang="zh-CN" altLang="en-US" sz="2800" kern="0" dirty="0">
              <a:solidFill>
                <a:schemeClr val="bg1"/>
              </a:solidFill>
              <a:ea typeface="黑体" panose="02010609060101010101" pitchFamily="2" charset="-122"/>
            </a:endParaRPr>
          </a:p>
        </p:txBody>
      </p:sp>
      <p:sp>
        <p:nvSpPr>
          <p:cNvPr id="43" name="Oval 30"/>
          <p:cNvSpPr>
            <a:spLocks noChangeArrowheads="1"/>
          </p:cNvSpPr>
          <p:nvPr/>
        </p:nvSpPr>
        <p:spPr bwMode="auto">
          <a:xfrm>
            <a:off x="1589400" y="3124200"/>
            <a:ext cx="468000" cy="432000"/>
          </a:xfrm>
          <a:prstGeom prst="ellipse">
            <a:avLst/>
          </a:prstGeom>
          <a:solidFill>
            <a:schemeClr val="accent5"/>
          </a:solidFill>
          <a:ln w="28575">
            <a:solidFill>
              <a:srgbClr val="FF0000"/>
            </a:solidFill>
            <a:round/>
          </a:ln>
          <a:effectLst/>
        </p:spPr>
        <p:txBody>
          <a:bodyPr wrap="none" anchor="ctr"/>
          <a:lstStyle/>
          <a:p>
            <a:pPr algn="ctr">
              <a:buNone/>
            </a:pPr>
            <a:r>
              <a:rPr lang="en-US" altLang="zh-CN" sz="2400" dirty="0"/>
              <a:t>7</a:t>
            </a:r>
            <a:endParaRPr lang="en-US" altLang="zh-CN" sz="2400" dirty="0"/>
          </a:p>
        </p:txBody>
      </p:sp>
      <p:cxnSp>
        <p:nvCxnSpPr>
          <p:cNvPr id="44" name="直接连接符 43"/>
          <p:cNvCxnSpPr>
            <a:endCxn id="42" idx="0"/>
          </p:cNvCxnSpPr>
          <p:nvPr/>
        </p:nvCxnSpPr>
        <p:spPr bwMode="auto">
          <a:xfrm>
            <a:off x="7010400" y="3276600"/>
            <a:ext cx="131400" cy="7620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9" name="矩形 28"/>
          <p:cNvSpPr/>
          <p:nvPr/>
        </p:nvSpPr>
        <p:spPr bwMode="auto">
          <a:xfrm>
            <a:off x="499200" y="4063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solidFill>
                  <a:srgbClr val="0000CC"/>
                </a:solidFill>
              </a:rPr>
              <a:t>3</a:t>
            </a:r>
            <a:endParaRPr kumimoji="0" lang="zh-CN" altLang="en-US" sz="3000" b="0" i="0" u="none" strike="noStrike" cap="none" normalizeH="0" baseline="0" dirty="0">
              <a:ln>
                <a:noFill/>
              </a:ln>
              <a:solidFill>
                <a:srgbClr val="0000CC"/>
              </a:solidFill>
              <a:effectLst/>
              <a:latin typeface="Arial" panose="020B0604020202020204" pitchFamily="34" charset="0"/>
              <a:ea typeface="黑体" panose="02010609060101010101" pitchFamily="2" charset="-122"/>
            </a:endParaRPr>
          </a:p>
        </p:txBody>
      </p:sp>
      <p:sp>
        <p:nvSpPr>
          <p:cNvPr id="45" name="矩形 44"/>
          <p:cNvSpPr/>
          <p:nvPr/>
        </p:nvSpPr>
        <p:spPr bwMode="auto">
          <a:xfrm>
            <a:off x="1524000" y="4063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solidFill>
                  <a:srgbClr val="0000CC"/>
                </a:solidFill>
              </a:rPr>
              <a:t>12</a:t>
            </a:r>
            <a:endParaRPr kumimoji="0" lang="zh-CN" altLang="en-US" sz="3000" b="0" i="0" u="none" strike="noStrike" cap="none" normalizeH="0" baseline="0" dirty="0">
              <a:ln>
                <a:noFill/>
              </a:ln>
              <a:solidFill>
                <a:srgbClr val="0000CC"/>
              </a:solidFill>
              <a:effectLst/>
              <a:latin typeface="Arial" panose="020B0604020202020204" pitchFamily="34" charset="0"/>
              <a:ea typeface="黑体" panose="02010609060101010101" pitchFamily="2" charset="-122"/>
            </a:endParaRPr>
          </a:p>
        </p:txBody>
      </p:sp>
      <p:cxnSp>
        <p:nvCxnSpPr>
          <p:cNvPr id="51" name="直接连接符 50"/>
          <p:cNvCxnSpPr>
            <a:endCxn id="45" idx="0"/>
          </p:cNvCxnSpPr>
          <p:nvPr/>
        </p:nvCxnSpPr>
        <p:spPr bwMode="auto">
          <a:xfrm flipH="1">
            <a:off x="1884000" y="3352800"/>
            <a:ext cx="294000" cy="7110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61" name="直接箭头连接符 60"/>
          <p:cNvCxnSpPr/>
          <p:nvPr/>
        </p:nvCxnSpPr>
        <p:spPr bwMode="auto">
          <a:xfrm>
            <a:off x="4038600" y="1828800"/>
            <a:ext cx="457200" cy="381000"/>
          </a:xfrm>
          <a:prstGeom prst="straightConnector1">
            <a:avLst/>
          </a:prstGeom>
          <a:solidFill>
            <a:srgbClr val="B9FFB9"/>
          </a:solidFill>
          <a:ln w="28575" cap="flat" cmpd="sng" algn="ctr">
            <a:solidFill>
              <a:srgbClr val="008000"/>
            </a:solidFill>
            <a:prstDash val="solid"/>
            <a:round/>
            <a:headEnd type="none" w="med" len="med"/>
            <a:tailEnd type="arrow"/>
          </a:ln>
          <a:effectLst/>
        </p:spPr>
      </p:cxnSp>
      <p:sp>
        <p:nvSpPr>
          <p:cNvPr id="62" name="矩形 61"/>
          <p:cNvSpPr/>
          <p:nvPr/>
        </p:nvSpPr>
        <p:spPr>
          <a:xfrm>
            <a:off x="3657600" y="1447800"/>
            <a:ext cx="484428" cy="578043"/>
          </a:xfrm>
          <a:prstGeom prst="rect">
            <a:avLst/>
          </a:prstGeom>
        </p:spPr>
        <p:txBody>
          <a:bodyPr wrap="none">
            <a:spAutoFit/>
          </a:bodyPr>
          <a:lstStyle/>
          <a:p>
            <a:pPr>
              <a:buNone/>
            </a:pPr>
            <a:r>
              <a:rPr lang="en-US" altLang="zh-CN" dirty="0" err="1">
                <a:solidFill>
                  <a:srgbClr val="008000"/>
                </a:solidFill>
              </a:rPr>
              <a:t>bt</a:t>
            </a:r>
            <a:endParaRPr lang="zh-CN" altLang="en-US" dirty="0">
              <a:solidFill>
                <a:srgbClr val="008000"/>
              </a:solidFill>
            </a:endParaRPr>
          </a:p>
        </p:txBody>
      </p:sp>
      <p:sp>
        <p:nvSpPr>
          <p:cNvPr id="3" name="Title 2"/>
          <p:cNvSpPr>
            <a:spLocks noGrp="1"/>
          </p:cNvSpPr>
          <p:nvPr>
            <p:ph type="title"/>
          </p:nvPr>
        </p:nvSpPr>
        <p:spPr/>
        <p:txBody>
          <a:bodyPr/>
          <a:lstStyle/>
          <a:p>
            <a:endParaRPr 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bwMode="auto">
          <a:xfrm>
            <a:off x="1143000" y="30732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solidFill>
                  <a:srgbClr val="0000CC"/>
                </a:solidFill>
              </a:rPr>
              <a:t>7</a:t>
            </a:r>
            <a:endParaRPr kumimoji="0" lang="zh-CN" altLang="en-US" sz="3000" b="0" i="0" u="none" strike="noStrike" cap="none" normalizeH="0" baseline="0" dirty="0">
              <a:ln>
                <a:noFill/>
              </a:ln>
              <a:solidFill>
                <a:srgbClr val="0000CC"/>
              </a:solidFill>
              <a:effectLst/>
              <a:latin typeface="Arial" panose="020B0604020202020204" pitchFamily="34" charset="0"/>
              <a:ea typeface="黑体" panose="02010609060101010101" pitchFamily="2" charset="-122"/>
            </a:endParaRPr>
          </a:p>
        </p:txBody>
      </p:sp>
      <p:sp>
        <p:nvSpPr>
          <p:cNvPr id="46" name="矩形 45"/>
          <p:cNvSpPr/>
          <p:nvPr/>
        </p:nvSpPr>
        <p:spPr bwMode="auto">
          <a:xfrm>
            <a:off x="2861400" y="30732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solidFill>
                  <a:srgbClr val="0000CC"/>
                </a:solidFill>
              </a:rPr>
              <a:t>30</a:t>
            </a:r>
            <a:endParaRPr kumimoji="0" lang="zh-CN" altLang="en-US" sz="3000" b="0" i="0" u="none" strike="noStrike" cap="none" normalizeH="0" baseline="0" dirty="0">
              <a:ln>
                <a:noFill/>
              </a:ln>
              <a:solidFill>
                <a:srgbClr val="0000CC"/>
              </a:solidFill>
              <a:effectLst/>
              <a:latin typeface="Arial" panose="020B0604020202020204" pitchFamily="34" charset="0"/>
              <a:ea typeface="黑体" panose="02010609060101010101" pitchFamily="2" charset="-122"/>
            </a:endParaRPr>
          </a:p>
        </p:txBody>
      </p:sp>
      <p:cxnSp>
        <p:nvCxnSpPr>
          <p:cNvPr id="37" name="直接连接符 36"/>
          <p:cNvCxnSpPr>
            <a:endCxn id="29" idx="0"/>
          </p:cNvCxnSpPr>
          <p:nvPr/>
        </p:nvCxnSpPr>
        <p:spPr bwMode="auto">
          <a:xfrm flipH="1">
            <a:off x="859200" y="3276600"/>
            <a:ext cx="436200" cy="7872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8" name="直接连接符 47"/>
          <p:cNvCxnSpPr>
            <a:stCxn id="36" idx="0"/>
          </p:cNvCxnSpPr>
          <p:nvPr/>
        </p:nvCxnSpPr>
        <p:spPr bwMode="auto">
          <a:xfrm flipH="1" flipV="1">
            <a:off x="3657600" y="3276600"/>
            <a:ext cx="283800" cy="787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50" name="矩形 49"/>
          <p:cNvSpPr/>
          <p:nvPr/>
        </p:nvSpPr>
        <p:spPr bwMode="auto">
          <a:xfrm>
            <a:off x="4766400" y="40410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50</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53" name="矩形 52"/>
          <p:cNvSpPr/>
          <p:nvPr/>
        </p:nvSpPr>
        <p:spPr bwMode="auto">
          <a:xfrm>
            <a:off x="7814400" y="40410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95</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cxnSp>
        <p:nvCxnSpPr>
          <p:cNvPr id="34" name="直接连接符 33"/>
          <p:cNvCxnSpPr>
            <a:stCxn id="35" idx="0"/>
          </p:cNvCxnSpPr>
          <p:nvPr/>
        </p:nvCxnSpPr>
        <p:spPr bwMode="auto">
          <a:xfrm flipV="1">
            <a:off x="2798400" y="3276600"/>
            <a:ext cx="270600" cy="787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5" name="矩形 34"/>
          <p:cNvSpPr/>
          <p:nvPr/>
        </p:nvSpPr>
        <p:spPr bwMode="auto">
          <a:xfrm>
            <a:off x="2438400" y="4063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26</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36" name="矩形 35"/>
          <p:cNvSpPr/>
          <p:nvPr/>
        </p:nvSpPr>
        <p:spPr bwMode="auto">
          <a:xfrm>
            <a:off x="3581400" y="4063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37</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39" name="矩形 38"/>
          <p:cNvSpPr/>
          <p:nvPr/>
        </p:nvSpPr>
        <p:spPr bwMode="auto">
          <a:xfrm>
            <a:off x="5715000" y="40386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61</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42" name="矩形 41"/>
          <p:cNvSpPr/>
          <p:nvPr/>
        </p:nvSpPr>
        <p:spPr bwMode="auto">
          <a:xfrm>
            <a:off x="6781800" y="40386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85</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59" name="矩形 58"/>
          <p:cNvSpPr/>
          <p:nvPr/>
        </p:nvSpPr>
        <p:spPr>
          <a:xfrm>
            <a:off x="5791200" y="1031557"/>
            <a:ext cx="3352801" cy="492443"/>
          </a:xfrm>
          <a:prstGeom prst="rect">
            <a:avLst/>
          </a:prstGeom>
          <a:solidFill>
            <a:srgbClr val="006600"/>
          </a:solidFill>
        </p:spPr>
        <p:txBody>
          <a:bodyPr wrap="square">
            <a:spAutoFit/>
          </a:bodyPr>
          <a:lstStyle/>
          <a:p>
            <a:pPr>
              <a:lnSpc>
                <a:spcPct val="100000"/>
              </a:lnSpc>
              <a:spcBef>
                <a:spcPts val="0"/>
              </a:spcBef>
            </a:pPr>
            <a:r>
              <a:rPr lang="en-US" altLang="zh-CN" sz="2600" kern="0" dirty="0">
                <a:solidFill>
                  <a:schemeClr val="bg1"/>
                </a:solidFill>
              </a:rPr>
              <a:t> 3</a:t>
            </a:r>
            <a:r>
              <a:rPr lang="zh-CN" altLang="en-US" sz="2600" kern="0" dirty="0">
                <a:solidFill>
                  <a:schemeClr val="bg1"/>
                </a:solidFill>
              </a:rPr>
              <a:t>阶</a:t>
            </a:r>
            <a:r>
              <a:rPr lang="en-US" altLang="zh-CN" sz="2600" kern="0" dirty="0">
                <a:solidFill>
                  <a:schemeClr val="bg1"/>
                </a:solidFill>
              </a:rPr>
              <a:t>B-</a:t>
            </a:r>
            <a:r>
              <a:rPr lang="zh-CN" altLang="en-US" sz="2600" kern="0" dirty="0">
                <a:solidFill>
                  <a:schemeClr val="bg1"/>
                </a:solidFill>
              </a:rPr>
              <a:t>树，插入</a:t>
            </a:r>
            <a:r>
              <a:rPr lang="en-US" altLang="zh-CN" sz="2600" kern="0" dirty="0">
                <a:solidFill>
                  <a:schemeClr val="bg1"/>
                </a:solidFill>
              </a:rPr>
              <a:t>7</a:t>
            </a:r>
            <a:r>
              <a:rPr lang="zh-CN" altLang="en-US" sz="2600" kern="0" dirty="0">
                <a:solidFill>
                  <a:schemeClr val="bg1"/>
                </a:solidFill>
              </a:rPr>
              <a:t>？</a:t>
            </a:r>
            <a:endParaRPr lang="zh-CN" altLang="en-US" sz="2600" kern="0" dirty="0">
              <a:solidFill>
                <a:schemeClr val="bg1"/>
              </a:solidFill>
            </a:endParaRPr>
          </a:p>
        </p:txBody>
      </p:sp>
      <p:sp>
        <p:nvSpPr>
          <p:cNvPr id="38" name="矩形 37"/>
          <p:cNvSpPr/>
          <p:nvPr/>
        </p:nvSpPr>
        <p:spPr bwMode="auto">
          <a:xfrm>
            <a:off x="5029200" y="30732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53</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40" name="矩形 39"/>
          <p:cNvSpPr/>
          <p:nvPr/>
        </p:nvSpPr>
        <p:spPr bwMode="auto">
          <a:xfrm>
            <a:off x="6872400" y="30732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90</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41" name="矩形 40"/>
          <p:cNvSpPr/>
          <p:nvPr/>
        </p:nvSpPr>
        <p:spPr bwMode="auto">
          <a:xfrm>
            <a:off x="3276600" y="2209800"/>
            <a:ext cx="216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      45  </a:t>
            </a:r>
            <a:r>
              <a:rPr kumimoji="0" lang="en-US" altLang="zh-CN" sz="3000" b="0" i="0" u="none" strike="noStrike" cap="none" normalizeH="0" baseline="0" dirty="0">
                <a:ln>
                  <a:noFill/>
                </a:ln>
                <a:effectLst/>
                <a:latin typeface="Arial" panose="020B0604020202020204" pitchFamily="34" charset="0"/>
                <a:ea typeface="黑体" panose="02010609060101010101" pitchFamily="2" charset="-122"/>
              </a:rPr>
              <a:t>70</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cxnSp>
        <p:nvCxnSpPr>
          <p:cNvPr id="31" name="直接连接符 30"/>
          <p:cNvCxnSpPr>
            <a:stCxn id="38" idx="0"/>
          </p:cNvCxnSpPr>
          <p:nvPr/>
        </p:nvCxnSpPr>
        <p:spPr bwMode="auto">
          <a:xfrm flipH="1" flipV="1">
            <a:off x="4648200" y="2438400"/>
            <a:ext cx="831000" cy="634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flipH="1">
            <a:off x="5105400" y="3276600"/>
            <a:ext cx="76200" cy="76441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5" name="直接连接符 54"/>
          <p:cNvCxnSpPr>
            <a:endCxn id="39" idx="0"/>
          </p:cNvCxnSpPr>
          <p:nvPr/>
        </p:nvCxnSpPr>
        <p:spPr bwMode="auto">
          <a:xfrm>
            <a:off x="5791200" y="3276600"/>
            <a:ext cx="283800" cy="7620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6" name="直接连接符 55"/>
          <p:cNvCxnSpPr>
            <a:endCxn id="53" idx="0"/>
          </p:cNvCxnSpPr>
          <p:nvPr/>
        </p:nvCxnSpPr>
        <p:spPr bwMode="auto">
          <a:xfrm>
            <a:off x="7620000" y="3276600"/>
            <a:ext cx="554400" cy="76441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73" name="直接连接符 72"/>
          <p:cNvCxnSpPr>
            <a:stCxn id="40" idx="0"/>
          </p:cNvCxnSpPr>
          <p:nvPr/>
        </p:nvCxnSpPr>
        <p:spPr bwMode="auto">
          <a:xfrm flipH="1" flipV="1">
            <a:off x="5257800" y="2438400"/>
            <a:ext cx="2064600" cy="634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30" name="直接连接符 29"/>
          <p:cNvCxnSpPr>
            <a:stCxn id="63" idx="2"/>
            <a:endCxn id="32" idx="0"/>
          </p:cNvCxnSpPr>
          <p:nvPr/>
        </p:nvCxnSpPr>
        <p:spPr bwMode="auto">
          <a:xfrm flipH="1">
            <a:off x="1503000" y="2425800"/>
            <a:ext cx="1926000" cy="6474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81" name="矩形 80"/>
          <p:cNvSpPr/>
          <p:nvPr/>
        </p:nvSpPr>
        <p:spPr>
          <a:xfrm>
            <a:off x="228600" y="5155049"/>
            <a:ext cx="8915400" cy="566309"/>
          </a:xfrm>
          <a:prstGeom prst="rect">
            <a:avLst/>
          </a:prstGeom>
          <a:solidFill>
            <a:schemeClr val="bg2">
              <a:lumMod val="50000"/>
            </a:schemeClr>
          </a:solidFill>
        </p:spPr>
        <p:txBody>
          <a:bodyPr wrap="square">
            <a:spAutoFit/>
          </a:bodyPr>
          <a:lstStyle/>
          <a:p>
            <a:pPr algn="l">
              <a:lnSpc>
                <a:spcPct val="110000"/>
              </a:lnSpc>
              <a:spcBef>
                <a:spcPts val="0"/>
              </a:spcBef>
            </a:pPr>
            <a:r>
              <a:rPr lang="en-US" altLang="zh-CN" sz="2800" kern="0" dirty="0">
                <a:solidFill>
                  <a:schemeClr val="bg1"/>
                </a:solidFill>
                <a:ea typeface="黑体" panose="02010609060101010101" pitchFamily="2" charset="-122"/>
                <a:sym typeface="Wingdings" panose="05000000000000000000" pitchFamily="2" charset="2"/>
              </a:rPr>
              <a:t> </a:t>
            </a:r>
            <a:r>
              <a:rPr lang="en-US" altLang="zh-CN" sz="2800" kern="0">
                <a:solidFill>
                  <a:schemeClr val="bg1"/>
                </a:solidFill>
                <a:ea typeface="黑体" panose="02010609060101010101" pitchFamily="2" charset="-122"/>
                <a:sym typeface="Wingdings" panose="05000000000000000000" pitchFamily="2" charset="2"/>
              </a:rPr>
              <a:t> </a:t>
            </a:r>
            <a:r>
              <a:rPr lang="zh-CN" altLang="en-US" sz="2800" kern="0" dirty="0">
                <a:solidFill>
                  <a:schemeClr val="bg1"/>
                </a:solidFill>
                <a:ea typeface="黑体" panose="02010609060101010101" pitchFamily="2" charset="-122"/>
              </a:rPr>
              <a:t>从最下层开始的分裂，可能向</a:t>
            </a:r>
            <a:r>
              <a:rPr lang="zh-CN" altLang="en-US" sz="2800" kern="0">
                <a:solidFill>
                  <a:schemeClr val="bg1"/>
                </a:solidFill>
                <a:ea typeface="黑体" panose="02010609060101010101" pitchFamily="2" charset="-122"/>
              </a:rPr>
              <a:t>上层“传递”</a:t>
            </a:r>
            <a:endParaRPr lang="zh-CN" altLang="en-US" sz="2800" kern="0" dirty="0">
              <a:solidFill>
                <a:schemeClr val="bg1"/>
              </a:solidFill>
              <a:ea typeface="黑体" panose="02010609060101010101" pitchFamily="2" charset="-122"/>
            </a:endParaRPr>
          </a:p>
        </p:txBody>
      </p:sp>
      <p:cxnSp>
        <p:nvCxnSpPr>
          <p:cNvPr id="44" name="直接连接符 43"/>
          <p:cNvCxnSpPr>
            <a:endCxn id="42" idx="0"/>
          </p:cNvCxnSpPr>
          <p:nvPr/>
        </p:nvCxnSpPr>
        <p:spPr bwMode="auto">
          <a:xfrm>
            <a:off x="7010400" y="3276600"/>
            <a:ext cx="131400" cy="7620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9" name="矩形 28"/>
          <p:cNvSpPr/>
          <p:nvPr/>
        </p:nvSpPr>
        <p:spPr bwMode="auto">
          <a:xfrm>
            <a:off x="499200" y="4063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3</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45" name="矩形 44"/>
          <p:cNvSpPr/>
          <p:nvPr/>
        </p:nvSpPr>
        <p:spPr bwMode="auto">
          <a:xfrm>
            <a:off x="1524000" y="4063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12</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cxnSp>
        <p:nvCxnSpPr>
          <p:cNvPr id="51" name="直接连接符 50"/>
          <p:cNvCxnSpPr>
            <a:endCxn id="45" idx="0"/>
          </p:cNvCxnSpPr>
          <p:nvPr/>
        </p:nvCxnSpPr>
        <p:spPr bwMode="auto">
          <a:xfrm>
            <a:off x="1676400" y="3276600"/>
            <a:ext cx="207600" cy="787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63" name="Oval 30"/>
          <p:cNvSpPr>
            <a:spLocks noChangeArrowheads="1"/>
          </p:cNvSpPr>
          <p:nvPr/>
        </p:nvSpPr>
        <p:spPr bwMode="auto">
          <a:xfrm>
            <a:off x="3429000" y="2209800"/>
            <a:ext cx="468000" cy="432000"/>
          </a:xfrm>
          <a:prstGeom prst="ellipse">
            <a:avLst/>
          </a:prstGeom>
          <a:solidFill>
            <a:schemeClr val="accent5"/>
          </a:solidFill>
          <a:ln w="28575">
            <a:solidFill>
              <a:srgbClr val="FF0000"/>
            </a:solidFill>
            <a:round/>
          </a:ln>
          <a:effectLst/>
        </p:spPr>
        <p:txBody>
          <a:bodyPr wrap="none" anchor="ctr"/>
          <a:lstStyle/>
          <a:p>
            <a:pPr algn="ctr">
              <a:buNone/>
            </a:pPr>
            <a:r>
              <a:rPr lang="en-US" altLang="zh-CN" dirty="0"/>
              <a:t>25</a:t>
            </a:r>
            <a:endParaRPr lang="en-US" altLang="zh-CN" dirty="0"/>
          </a:p>
        </p:txBody>
      </p:sp>
      <p:cxnSp>
        <p:nvCxnSpPr>
          <p:cNvPr id="66" name="直接连接符 65"/>
          <p:cNvCxnSpPr>
            <a:stCxn id="46" idx="0"/>
          </p:cNvCxnSpPr>
          <p:nvPr/>
        </p:nvCxnSpPr>
        <p:spPr bwMode="auto">
          <a:xfrm flipV="1">
            <a:off x="3311400" y="2438400"/>
            <a:ext cx="803400" cy="634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71" name="直接箭头连接符 70"/>
          <p:cNvCxnSpPr/>
          <p:nvPr/>
        </p:nvCxnSpPr>
        <p:spPr bwMode="auto">
          <a:xfrm>
            <a:off x="4038600" y="1828800"/>
            <a:ext cx="457200" cy="381000"/>
          </a:xfrm>
          <a:prstGeom prst="straightConnector1">
            <a:avLst/>
          </a:prstGeom>
          <a:solidFill>
            <a:srgbClr val="B9FFB9"/>
          </a:solidFill>
          <a:ln w="28575" cap="flat" cmpd="sng" algn="ctr">
            <a:solidFill>
              <a:srgbClr val="008000"/>
            </a:solidFill>
            <a:prstDash val="solid"/>
            <a:round/>
            <a:headEnd type="none" w="med" len="med"/>
            <a:tailEnd type="arrow"/>
          </a:ln>
          <a:effectLst/>
        </p:spPr>
      </p:cxnSp>
      <p:sp>
        <p:nvSpPr>
          <p:cNvPr id="72" name="矩形 71"/>
          <p:cNvSpPr/>
          <p:nvPr/>
        </p:nvSpPr>
        <p:spPr>
          <a:xfrm>
            <a:off x="3657600" y="1447800"/>
            <a:ext cx="484428" cy="578043"/>
          </a:xfrm>
          <a:prstGeom prst="rect">
            <a:avLst/>
          </a:prstGeom>
        </p:spPr>
        <p:txBody>
          <a:bodyPr wrap="none">
            <a:spAutoFit/>
          </a:bodyPr>
          <a:lstStyle/>
          <a:p>
            <a:pPr>
              <a:buNone/>
            </a:pPr>
            <a:r>
              <a:rPr lang="en-US" altLang="zh-CN" dirty="0" err="1">
                <a:solidFill>
                  <a:srgbClr val="008000"/>
                </a:solidFill>
              </a:rPr>
              <a:t>bt</a:t>
            </a:r>
            <a:endParaRPr lang="zh-CN" altLang="en-US" dirty="0">
              <a:solidFill>
                <a:srgbClr val="008000"/>
              </a:solidFill>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bwMode="auto">
          <a:xfrm>
            <a:off x="2133600" y="22098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solidFill>
                  <a:srgbClr val="0000CC"/>
                </a:solidFill>
              </a:rPr>
              <a:t>25</a:t>
            </a:r>
            <a:endParaRPr kumimoji="0" lang="zh-CN" altLang="en-US" sz="3000" b="0" i="0" u="none" strike="noStrike" cap="none" normalizeH="0" baseline="0" dirty="0">
              <a:ln>
                <a:noFill/>
              </a:ln>
              <a:solidFill>
                <a:srgbClr val="0000CC"/>
              </a:solidFill>
              <a:effectLst/>
              <a:latin typeface="Arial" panose="020B0604020202020204" pitchFamily="34" charset="0"/>
              <a:ea typeface="黑体" panose="02010609060101010101" pitchFamily="2" charset="-122"/>
            </a:endParaRPr>
          </a:p>
        </p:txBody>
      </p:sp>
      <p:sp>
        <p:nvSpPr>
          <p:cNvPr id="47" name="矩形 46"/>
          <p:cNvSpPr/>
          <p:nvPr/>
        </p:nvSpPr>
        <p:spPr bwMode="auto">
          <a:xfrm>
            <a:off x="5943600" y="22098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solidFill>
                  <a:srgbClr val="0000CC"/>
                </a:solidFill>
              </a:rPr>
              <a:t>70</a:t>
            </a:r>
            <a:endParaRPr kumimoji="0" lang="zh-CN" altLang="en-US" sz="3000" b="0" i="0" u="none" strike="noStrike" cap="none" normalizeH="0" baseline="0" dirty="0">
              <a:ln>
                <a:noFill/>
              </a:ln>
              <a:solidFill>
                <a:srgbClr val="0000CC"/>
              </a:solidFill>
              <a:effectLst/>
              <a:latin typeface="Arial" panose="020B0604020202020204" pitchFamily="34" charset="0"/>
              <a:ea typeface="黑体" panose="02010609060101010101" pitchFamily="2" charset="-122"/>
            </a:endParaRPr>
          </a:p>
        </p:txBody>
      </p:sp>
      <p:sp>
        <p:nvSpPr>
          <p:cNvPr id="32" name="矩形 31"/>
          <p:cNvSpPr/>
          <p:nvPr/>
        </p:nvSpPr>
        <p:spPr bwMode="auto">
          <a:xfrm>
            <a:off x="1143000" y="30732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7</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46" name="矩形 45"/>
          <p:cNvSpPr/>
          <p:nvPr/>
        </p:nvSpPr>
        <p:spPr bwMode="auto">
          <a:xfrm>
            <a:off x="2861400" y="30732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30</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cxnSp>
        <p:nvCxnSpPr>
          <p:cNvPr id="37" name="直接连接符 36"/>
          <p:cNvCxnSpPr>
            <a:endCxn id="29" idx="0"/>
          </p:cNvCxnSpPr>
          <p:nvPr/>
        </p:nvCxnSpPr>
        <p:spPr bwMode="auto">
          <a:xfrm flipH="1">
            <a:off x="859200" y="3276600"/>
            <a:ext cx="436200" cy="7872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8" name="直接连接符 47"/>
          <p:cNvCxnSpPr>
            <a:stCxn id="36" idx="0"/>
          </p:cNvCxnSpPr>
          <p:nvPr/>
        </p:nvCxnSpPr>
        <p:spPr bwMode="auto">
          <a:xfrm flipH="1" flipV="1">
            <a:off x="3657600" y="3276600"/>
            <a:ext cx="283800" cy="787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50" name="矩形 49"/>
          <p:cNvSpPr/>
          <p:nvPr/>
        </p:nvSpPr>
        <p:spPr bwMode="auto">
          <a:xfrm>
            <a:off x="4766400" y="40410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50</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53" name="矩形 52"/>
          <p:cNvSpPr/>
          <p:nvPr/>
        </p:nvSpPr>
        <p:spPr bwMode="auto">
          <a:xfrm>
            <a:off x="7814400" y="40410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95</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cxnSp>
        <p:nvCxnSpPr>
          <p:cNvPr id="34" name="直接连接符 33"/>
          <p:cNvCxnSpPr>
            <a:stCxn id="35" idx="0"/>
          </p:cNvCxnSpPr>
          <p:nvPr/>
        </p:nvCxnSpPr>
        <p:spPr bwMode="auto">
          <a:xfrm flipV="1">
            <a:off x="2798400" y="3276600"/>
            <a:ext cx="270600" cy="787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5" name="矩形 34"/>
          <p:cNvSpPr/>
          <p:nvPr/>
        </p:nvSpPr>
        <p:spPr bwMode="auto">
          <a:xfrm>
            <a:off x="2438400" y="4063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26</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36" name="矩形 35"/>
          <p:cNvSpPr/>
          <p:nvPr/>
        </p:nvSpPr>
        <p:spPr bwMode="auto">
          <a:xfrm>
            <a:off x="3581400" y="4063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37</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39" name="矩形 38"/>
          <p:cNvSpPr/>
          <p:nvPr/>
        </p:nvSpPr>
        <p:spPr bwMode="auto">
          <a:xfrm>
            <a:off x="5715000" y="40386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61</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42" name="矩形 41"/>
          <p:cNvSpPr/>
          <p:nvPr/>
        </p:nvSpPr>
        <p:spPr bwMode="auto">
          <a:xfrm>
            <a:off x="6781800" y="40386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85</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59" name="矩形 58"/>
          <p:cNvSpPr/>
          <p:nvPr/>
        </p:nvSpPr>
        <p:spPr>
          <a:xfrm>
            <a:off x="5791200" y="1031557"/>
            <a:ext cx="3352801" cy="492443"/>
          </a:xfrm>
          <a:prstGeom prst="rect">
            <a:avLst/>
          </a:prstGeom>
          <a:solidFill>
            <a:srgbClr val="006600"/>
          </a:solidFill>
        </p:spPr>
        <p:txBody>
          <a:bodyPr wrap="square">
            <a:spAutoFit/>
          </a:bodyPr>
          <a:lstStyle/>
          <a:p>
            <a:pPr>
              <a:lnSpc>
                <a:spcPct val="100000"/>
              </a:lnSpc>
              <a:spcBef>
                <a:spcPts val="0"/>
              </a:spcBef>
            </a:pPr>
            <a:r>
              <a:rPr lang="en-US" altLang="zh-CN" sz="2600" kern="0" dirty="0">
                <a:solidFill>
                  <a:schemeClr val="bg1"/>
                </a:solidFill>
              </a:rPr>
              <a:t> 3</a:t>
            </a:r>
            <a:r>
              <a:rPr lang="zh-CN" altLang="en-US" sz="2600" kern="0" dirty="0">
                <a:solidFill>
                  <a:schemeClr val="bg1"/>
                </a:solidFill>
              </a:rPr>
              <a:t>阶</a:t>
            </a:r>
            <a:r>
              <a:rPr lang="en-US" altLang="zh-CN" sz="2600" kern="0" dirty="0">
                <a:solidFill>
                  <a:schemeClr val="bg1"/>
                </a:solidFill>
              </a:rPr>
              <a:t>B-</a:t>
            </a:r>
            <a:r>
              <a:rPr lang="zh-CN" altLang="en-US" sz="2600" kern="0" dirty="0">
                <a:solidFill>
                  <a:schemeClr val="bg1"/>
                </a:solidFill>
              </a:rPr>
              <a:t>树，插入</a:t>
            </a:r>
            <a:r>
              <a:rPr lang="en-US" altLang="zh-CN" sz="2600" kern="0" dirty="0">
                <a:solidFill>
                  <a:schemeClr val="bg1"/>
                </a:solidFill>
              </a:rPr>
              <a:t>7</a:t>
            </a:r>
            <a:r>
              <a:rPr lang="zh-CN" altLang="en-US" sz="2600" kern="0" dirty="0">
                <a:solidFill>
                  <a:schemeClr val="bg1"/>
                </a:solidFill>
              </a:rPr>
              <a:t>？</a:t>
            </a:r>
            <a:endParaRPr lang="zh-CN" altLang="en-US" sz="2600" kern="0" dirty="0">
              <a:solidFill>
                <a:schemeClr val="bg1"/>
              </a:solidFill>
            </a:endParaRPr>
          </a:p>
        </p:txBody>
      </p:sp>
      <p:sp>
        <p:nvSpPr>
          <p:cNvPr id="38" name="矩形 37"/>
          <p:cNvSpPr/>
          <p:nvPr/>
        </p:nvSpPr>
        <p:spPr bwMode="auto">
          <a:xfrm>
            <a:off x="5029200" y="30732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53</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40" name="矩形 39"/>
          <p:cNvSpPr/>
          <p:nvPr/>
        </p:nvSpPr>
        <p:spPr bwMode="auto">
          <a:xfrm>
            <a:off x="6872400" y="30732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90</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cxnSp>
        <p:nvCxnSpPr>
          <p:cNvPr id="31" name="直接连接符 30"/>
          <p:cNvCxnSpPr>
            <a:stCxn id="38" idx="0"/>
          </p:cNvCxnSpPr>
          <p:nvPr/>
        </p:nvCxnSpPr>
        <p:spPr bwMode="auto">
          <a:xfrm flipV="1">
            <a:off x="5479200" y="2438400"/>
            <a:ext cx="616800" cy="634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flipH="1">
            <a:off x="5105400" y="3276600"/>
            <a:ext cx="76200" cy="76441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5" name="直接连接符 54"/>
          <p:cNvCxnSpPr>
            <a:endCxn id="39" idx="0"/>
          </p:cNvCxnSpPr>
          <p:nvPr/>
        </p:nvCxnSpPr>
        <p:spPr bwMode="auto">
          <a:xfrm>
            <a:off x="5791200" y="3276600"/>
            <a:ext cx="283800" cy="7620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6" name="直接连接符 55"/>
          <p:cNvCxnSpPr>
            <a:endCxn id="53" idx="0"/>
          </p:cNvCxnSpPr>
          <p:nvPr/>
        </p:nvCxnSpPr>
        <p:spPr bwMode="auto">
          <a:xfrm>
            <a:off x="7620000" y="3276600"/>
            <a:ext cx="554400" cy="76441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73" name="直接连接符 72"/>
          <p:cNvCxnSpPr>
            <a:stCxn id="40" idx="0"/>
          </p:cNvCxnSpPr>
          <p:nvPr/>
        </p:nvCxnSpPr>
        <p:spPr bwMode="auto">
          <a:xfrm flipH="1" flipV="1">
            <a:off x="6705600" y="2438400"/>
            <a:ext cx="616800" cy="634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30" name="直接连接符 29"/>
          <p:cNvCxnSpPr>
            <a:endCxn id="32" idx="0"/>
          </p:cNvCxnSpPr>
          <p:nvPr/>
        </p:nvCxnSpPr>
        <p:spPr bwMode="auto">
          <a:xfrm flipH="1">
            <a:off x="1503000" y="2438400"/>
            <a:ext cx="783000" cy="6348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81" name="矩形 80"/>
          <p:cNvSpPr/>
          <p:nvPr/>
        </p:nvSpPr>
        <p:spPr>
          <a:xfrm>
            <a:off x="228600" y="5155049"/>
            <a:ext cx="8915400" cy="1169551"/>
          </a:xfrm>
          <a:prstGeom prst="rect">
            <a:avLst/>
          </a:prstGeom>
          <a:solidFill>
            <a:schemeClr val="bg2">
              <a:lumMod val="50000"/>
            </a:schemeClr>
          </a:solidFill>
        </p:spPr>
        <p:txBody>
          <a:bodyPr wrap="square">
            <a:spAutoFit/>
          </a:bodyPr>
          <a:lstStyle/>
          <a:p>
            <a:pPr algn="l">
              <a:lnSpc>
                <a:spcPct val="110000"/>
              </a:lnSpc>
              <a:spcBef>
                <a:spcPts val="0"/>
              </a:spcBef>
            </a:pPr>
            <a:r>
              <a:rPr lang="en-US" altLang="zh-CN" sz="2800" kern="0" dirty="0">
                <a:solidFill>
                  <a:schemeClr val="bg1"/>
                </a:solidFill>
                <a:ea typeface="黑体" panose="02010609060101010101" pitchFamily="2" charset="-122"/>
                <a:sym typeface="Wingdings" panose="05000000000000000000" pitchFamily="2" charset="2"/>
              </a:rPr>
              <a:t> </a:t>
            </a:r>
            <a:r>
              <a:rPr lang="en-US" altLang="zh-CN" sz="2800" kern="0">
                <a:solidFill>
                  <a:schemeClr val="bg1"/>
                </a:solidFill>
                <a:ea typeface="黑体" panose="02010609060101010101" pitchFamily="2" charset="-122"/>
                <a:sym typeface="Wingdings" panose="05000000000000000000" pitchFamily="2" charset="2"/>
              </a:rPr>
              <a:t> </a:t>
            </a:r>
            <a:r>
              <a:rPr lang="zh-CN" altLang="en-US" sz="2800" kern="0" dirty="0">
                <a:solidFill>
                  <a:schemeClr val="bg1"/>
                </a:solidFill>
                <a:ea typeface="黑体" panose="02010609060101010101" pitchFamily="2" charset="-122"/>
              </a:rPr>
              <a:t>从最下层开始的分裂，可能向上层“传递”</a:t>
            </a:r>
            <a:endParaRPr lang="en-US" altLang="zh-CN" sz="2800" kern="0" dirty="0">
              <a:solidFill>
                <a:schemeClr val="bg1"/>
              </a:solidFill>
              <a:ea typeface="黑体" panose="02010609060101010101" pitchFamily="2" charset="-122"/>
            </a:endParaRPr>
          </a:p>
          <a:p>
            <a:pPr algn="l">
              <a:lnSpc>
                <a:spcPct val="110000"/>
              </a:lnSpc>
              <a:spcBef>
                <a:spcPts val="0"/>
              </a:spcBef>
            </a:pPr>
            <a:r>
              <a:rPr lang="en-US" altLang="zh-CN" sz="2800" kern="0">
                <a:solidFill>
                  <a:schemeClr val="bg1"/>
                </a:solidFill>
                <a:ea typeface="黑体" panose="02010609060101010101" pitchFamily="2" charset="-122"/>
              </a:rPr>
              <a:t>     </a:t>
            </a:r>
            <a:r>
              <a:rPr lang="zh-CN" altLang="en-US" sz="2800" kern="0" dirty="0">
                <a:solidFill>
                  <a:schemeClr val="bg1"/>
                </a:solidFill>
                <a:ea typeface="黑体" panose="02010609060101010101" pitchFamily="2" charset="-122"/>
              </a:rPr>
              <a:t>极限</a:t>
            </a:r>
            <a:r>
              <a:rPr lang="zh-CN" altLang="en-US" sz="2800" kern="0">
                <a:solidFill>
                  <a:schemeClr val="bg1"/>
                </a:solidFill>
                <a:ea typeface="黑体" panose="02010609060101010101" pitchFamily="2" charset="-122"/>
              </a:rPr>
              <a:t>情况：</a:t>
            </a:r>
            <a:r>
              <a:rPr lang="zh-CN" altLang="en-US" sz="2800" kern="0" dirty="0">
                <a:solidFill>
                  <a:schemeClr val="bg1"/>
                </a:solidFill>
                <a:ea typeface="黑体" panose="02010609060101010101" pitchFamily="2" charset="-122"/>
              </a:rPr>
              <a:t>一直分裂到根结点，并建立新</a:t>
            </a:r>
            <a:r>
              <a:rPr lang="zh-CN" altLang="en-US" sz="2800" kern="0">
                <a:solidFill>
                  <a:schemeClr val="bg1"/>
                </a:solidFill>
                <a:ea typeface="黑体" panose="02010609060101010101" pitchFamily="2" charset="-122"/>
              </a:rPr>
              <a:t>的树根</a:t>
            </a:r>
            <a:endParaRPr lang="zh-CN" altLang="en-US" sz="2800" kern="0" dirty="0">
              <a:solidFill>
                <a:schemeClr val="bg1"/>
              </a:solidFill>
              <a:ea typeface="黑体" panose="02010609060101010101" pitchFamily="2" charset="-122"/>
            </a:endParaRPr>
          </a:p>
        </p:txBody>
      </p:sp>
      <p:cxnSp>
        <p:nvCxnSpPr>
          <p:cNvPr id="44" name="直接连接符 43"/>
          <p:cNvCxnSpPr>
            <a:endCxn id="42" idx="0"/>
          </p:cNvCxnSpPr>
          <p:nvPr/>
        </p:nvCxnSpPr>
        <p:spPr bwMode="auto">
          <a:xfrm>
            <a:off x="7010400" y="3276600"/>
            <a:ext cx="131400" cy="7620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9" name="矩形 28"/>
          <p:cNvSpPr/>
          <p:nvPr/>
        </p:nvSpPr>
        <p:spPr bwMode="auto">
          <a:xfrm>
            <a:off x="499200" y="4063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3</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sp>
        <p:nvSpPr>
          <p:cNvPr id="45" name="矩形 44"/>
          <p:cNvSpPr/>
          <p:nvPr/>
        </p:nvSpPr>
        <p:spPr bwMode="auto">
          <a:xfrm>
            <a:off x="1524000" y="4063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12</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cxnSp>
        <p:nvCxnSpPr>
          <p:cNvPr id="51" name="直接连接符 50"/>
          <p:cNvCxnSpPr>
            <a:endCxn id="45" idx="0"/>
          </p:cNvCxnSpPr>
          <p:nvPr/>
        </p:nvCxnSpPr>
        <p:spPr bwMode="auto">
          <a:xfrm>
            <a:off x="1676400" y="3276600"/>
            <a:ext cx="207600" cy="7872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66" name="直接连接符 65"/>
          <p:cNvCxnSpPr>
            <a:stCxn id="46" idx="0"/>
          </p:cNvCxnSpPr>
          <p:nvPr/>
        </p:nvCxnSpPr>
        <p:spPr bwMode="auto">
          <a:xfrm flipH="1" flipV="1">
            <a:off x="2895600" y="2438400"/>
            <a:ext cx="415800" cy="6348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62" name="矩形 61"/>
          <p:cNvSpPr/>
          <p:nvPr/>
        </p:nvSpPr>
        <p:spPr bwMode="auto">
          <a:xfrm>
            <a:off x="4038600" y="1701600"/>
            <a:ext cx="900000" cy="432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45</a:t>
            </a:r>
            <a:endParaRPr kumimoji="0" lang="zh-CN" altLang="en-US" sz="3000" b="0" i="0" u="none" strike="noStrike" cap="none" normalizeH="0" baseline="0" dirty="0">
              <a:ln>
                <a:noFill/>
              </a:ln>
              <a:effectLst/>
              <a:latin typeface="Arial" panose="020B0604020202020204" pitchFamily="34" charset="0"/>
              <a:ea typeface="黑体" panose="02010609060101010101" pitchFamily="2" charset="-122"/>
            </a:endParaRPr>
          </a:p>
        </p:txBody>
      </p:sp>
      <p:cxnSp>
        <p:nvCxnSpPr>
          <p:cNvPr id="65" name="直接连接符 64"/>
          <p:cNvCxnSpPr>
            <a:endCxn id="43" idx="0"/>
          </p:cNvCxnSpPr>
          <p:nvPr/>
        </p:nvCxnSpPr>
        <p:spPr bwMode="auto">
          <a:xfrm flipH="1">
            <a:off x="2583600" y="1905000"/>
            <a:ext cx="1607400" cy="304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68" name="直接连接符 67"/>
          <p:cNvCxnSpPr>
            <a:endCxn id="47" idx="0"/>
          </p:cNvCxnSpPr>
          <p:nvPr/>
        </p:nvCxnSpPr>
        <p:spPr bwMode="auto">
          <a:xfrm>
            <a:off x="4800600" y="1905000"/>
            <a:ext cx="1593000" cy="304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79" name="直接箭头连接符 78"/>
          <p:cNvCxnSpPr/>
          <p:nvPr/>
        </p:nvCxnSpPr>
        <p:spPr bwMode="auto">
          <a:xfrm>
            <a:off x="3962400" y="1524000"/>
            <a:ext cx="304800" cy="152400"/>
          </a:xfrm>
          <a:prstGeom prst="straightConnector1">
            <a:avLst/>
          </a:prstGeom>
          <a:solidFill>
            <a:srgbClr val="B9FFB9"/>
          </a:solidFill>
          <a:ln w="28575" cap="flat" cmpd="sng" algn="ctr">
            <a:solidFill>
              <a:srgbClr val="008000"/>
            </a:solidFill>
            <a:prstDash val="solid"/>
            <a:round/>
            <a:headEnd type="none" w="med" len="med"/>
            <a:tailEnd type="arrow"/>
          </a:ln>
          <a:effectLst/>
        </p:spPr>
      </p:cxnSp>
      <p:sp>
        <p:nvSpPr>
          <p:cNvPr id="80" name="矩形 79"/>
          <p:cNvSpPr/>
          <p:nvPr/>
        </p:nvSpPr>
        <p:spPr>
          <a:xfrm>
            <a:off x="3554172" y="1174557"/>
            <a:ext cx="484428" cy="578043"/>
          </a:xfrm>
          <a:prstGeom prst="rect">
            <a:avLst/>
          </a:prstGeom>
        </p:spPr>
        <p:txBody>
          <a:bodyPr wrap="none">
            <a:spAutoFit/>
          </a:bodyPr>
          <a:lstStyle/>
          <a:p>
            <a:pPr>
              <a:buNone/>
            </a:pPr>
            <a:r>
              <a:rPr lang="en-US" altLang="zh-CN" dirty="0" err="1">
                <a:solidFill>
                  <a:srgbClr val="008000"/>
                </a:solidFill>
              </a:rPr>
              <a:t>bt</a:t>
            </a:r>
            <a:endParaRPr lang="zh-CN" altLang="en-US" dirty="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hlinkClick r:id="" action="ppaction://hlinkshowjump?jump=nextslide" highlightClick="1"/>
          </p:cNvPr>
          <p:cNvSpPr txBox="1">
            <a:spLocks noChangeArrowheads="1"/>
          </p:cNvSpPr>
          <p:nvPr/>
        </p:nvSpPr>
        <p:spPr bwMode="auto">
          <a:xfrm>
            <a:off x="703641" y="1169988"/>
            <a:ext cx="332655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eaLnBrk="1" hangingPunct="1">
              <a:buFont typeface="Arial" panose="020B0604020202020204" pitchFamily="34" charset="0"/>
              <a:buChar char="•"/>
            </a:pPr>
            <a:r>
              <a:rPr lang="zh-CN" altLang="en-US" sz="4000" dirty="0">
                <a:latin typeface="华文仿宋" panose="02010600040101010101" pitchFamily="2" charset="-122"/>
                <a:ea typeface="华文仿宋" panose="02010600040101010101" pitchFamily="2" charset="-122"/>
              </a:rPr>
              <a:t>顺序查找表</a:t>
            </a:r>
            <a:endParaRPr lang="zh-CN" altLang="en-US" sz="2000" b="0" dirty="0">
              <a:latin typeface="华文仿宋" panose="02010600040101010101" pitchFamily="2" charset="-122"/>
              <a:ea typeface="华文仿宋" panose="02010600040101010101" pitchFamily="2" charset="-122"/>
            </a:endParaRPr>
          </a:p>
        </p:txBody>
      </p:sp>
      <p:sp>
        <p:nvSpPr>
          <p:cNvPr id="17411" name="Text Box 3">
            <a:hlinkClick r:id="rId1" action="ppaction://hlinksldjump" highlightClick="1"/>
          </p:cNvPr>
          <p:cNvSpPr txBox="1">
            <a:spLocks noChangeArrowheads="1"/>
          </p:cNvSpPr>
          <p:nvPr/>
        </p:nvSpPr>
        <p:spPr bwMode="auto">
          <a:xfrm>
            <a:off x="703641" y="2216289"/>
            <a:ext cx="332655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eaLnBrk="1" hangingPunct="1">
              <a:buFont typeface="Arial" panose="020B0604020202020204" pitchFamily="34" charset="0"/>
              <a:buChar char="•"/>
            </a:pPr>
            <a:r>
              <a:rPr lang="zh-CN" altLang="en-US" sz="4000" dirty="0">
                <a:latin typeface="华文仿宋" panose="02010600040101010101" pitchFamily="2" charset="-122"/>
                <a:ea typeface="华文仿宋" panose="02010600040101010101" pitchFamily="2" charset="-122"/>
              </a:rPr>
              <a:t>有序查找表</a:t>
            </a:r>
            <a:endParaRPr lang="zh-CN" altLang="en-US" sz="2000" b="0" dirty="0">
              <a:latin typeface="华文仿宋" panose="02010600040101010101" pitchFamily="2" charset="-122"/>
              <a:ea typeface="华文仿宋" panose="02010600040101010101" pitchFamily="2" charset="-122"/>
            </a:endParaRPr>
          </a:p>
        </p:txBody>
      </p:sp>
      <p:sp>
        <p:nvSpPr>
          <p:cNvPr id="17412" name="Text Box 4">
            <a:hlinkClick r:id="rId2" action="ppaction://hlinksldjump" highlightClick="1"/>
          </p:cNvPr>
          <p:cNvSpPr txBox="1">
            <a:spLocks noChangeArrowheads="1"/>
          </p:cNvSpPr>
          <p:nvPr/>
        </p:nvSpPr>
        <p:spPr bwMode="auto">
          <a:xfrm>
            <a:off x="703641" y="3961237"/>
            <a:ext cx="38395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eaLnBrk="1" hangingPunct="1">
              <a:buFont typeface="Arial" panose="020B0604020202020204" pitchFamily="34" charset="0"/>
              <a:buChar char="•"/>
            </a:pPr>
            <a:r>
              <a:rPr lang="zh-CN" altLang="en-US" sz="4000" dirty="0">
                <a:solidFill>
                  <a:schemeClr val="tx2">
                    <a:lumMod val="60000"/>
                    <a:lumOff val="40000"/>
                  </a:schemeClr>
                </a:solidFill>
                <a:latin typeface="华文仿宋" panose="02010600040101010101" pitchFamily="2" charset="-122"/>
                <a:ea typeface="华文仿宋" panose="02010600040101010101" pitchFamily="2" charset="-122"/>
              </a:rPr>
              <a:t>静态查找树表</a:t>
            </a:r>
            <a:endParaRPr lang="zh-CN" altLang="en-US" sz="4000" dirty="0">
              <a:solidFill>
                <a:schemeClr val="tx2">
                  <a:lumMod val="60000"/>
                  <a:lumOff val="40000"/>
                </a:schemeClr>
              </a:solidFill>
              <a:latin typeface="华文仿宋" panose="02010600040101010101" pitchFamily="2" charset="-122"/>
              <a:ea typeface="华文仿宋" panose="02010600040101010101" pitchFamily="2" charset="-122"/>
            </a:endParaRPr>
          </a:p>
        </p:txBody>
      </p:sp>
      <p:sp>
        <p:nvSpPr>
          <p:cNvPr id="17413" name="Text Box 5">
            <a:hlinkClick r:id="rId3" action="ppaction://hlinksldjump" highlightClick="1"/>
          </p:cNvPr>
          <p:cNvSpPr txBox="1">
            <a:spLocks noChangeArrowheads="1"/>
          </p:cNvSpPr>
          <p:nvPr/>
        </p:nvSpPr>
        <p:spPr bwMode="auto">
          <a:xfrm>
            <a:off x="703641" y="5056613"/>
            <a:ext cx="332655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eaLnBrk="1" hangingPunct="1">
              <a:buFont typeface="Arial" panose="020B0604020202020204" pitchFamily="34" charset="0"/>
              <a:buChar char="•"/>
            </a:pPr>
            <a:r>
              <a:rPr lang="zh-CN" altLang="en-US" sz="4000" dirty="0">
                <a:latin typeface="华文仿宋" panose="02010600040101010101" pitchFamily="2" charset="-122"/>
                <a:ea typeface="华文仿宋" panose="02010600040101010101" pitchFamily="2" charset="-122"/>
              </a:rPr>
              <a:t>索引顺序表</a:t>
            </a:r>
            <a:endParaRPr lang="zh-CN" altLang="en-US" sz="2000" b="0" dirty="0">
              <a:latin typeface="华文仿宋" panose="02010600040101010101" pitchFamily="2" charset="-122"/>
              <a:ea typeface="华文仿宋" panose="02010600040101010101" pitchFamily="2" charset="-122"/>
            </a:endParaRPr>
          </a:p>
        </p:txBody>
      </p:sp>
      <mc:AlternateContent xmlns:mc="http://schemas.openxmlformats.org/markup-compatibility/2006">
        <mc:Choice xmlns:a14="http://schemas.microsoft.com/office/drawing/2010/main" Requires="a14">
          <p:sp>
            <p:nvSpPr>
              <p:cNvPr id="17416" name="Object 8"/>
              <p:cNvSpPr txBox="1"/>
              <p:nvPr/>
            </p:nvSpPr>
            <p:spPr bwMode="auto">
              <a:xfrm>
                <a:off x="4564951" y="1196975"/>
                <a:ext cx="4166299" cy="953797"/>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𝐴𝑆</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𝑠𝑠</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𝑛</m:t>
                          </m:r>
                        </m:den>
                      </m:f>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𝑛</m:t>
                          </m:r>
                        </m:sup>
                        <m:e>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m:t>
                          </m:r>
                        </m:e>
                      </m:nary>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oMath>
                  </m:oMathPara>
                </a14:m>
                <a:endParaRPr lang="en-US"/>
              </a:p>
            </p:txBody>
          </p:sp>
        </mc:Choice>
        <mc:Fallback>
          <p:sp>
            <p:nvSpPr>
              <p:cNvPr id="17416" name="Object 8"/>
              <p:cNvSpPr txBox="1">
                <a:spLocks noRot="1" noChangeAspect="1" noMove="1" noResize="1" noEditPoints="1" noAdjustHandles="1" noChangeArrowheads="1" noChangeShapeType="1" noTextEdit="1"/>
              </p:cNvSpPr>
              <p:nvPr/>
            </p:nvSpPr>
            <p:spPr bwMode="auto">
              <a:xfrm>
                <a:off x="4564951" y="1196975"/>
                <a:ext cx="4166299" cy="953797"/>
              </a:xfrm>
              <a:prstGeom prst="rect">
                <a:avLst/>
              </a:prstGeom>
              <a:blipFill rotWithShape="1">
                <a:blip r:embed="rId4"/>
                <a:stretch>
                  <a:fillRect l="-14" b="3"/>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417" name="Object 9"/>
              <p:cNvSpPr txBox="1"/>
              <p:nvPr/>
            </p:nvSpPr>
            <p:spPr bwMode="auto">
              <a:xfrm>
                <a:off x="2491008" y="2924174"/>
                <a:ext cx="6473605" cy="1037063"/>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𝐴𝑆</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𝑏𝑠</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𝑛</m:t>
                          </m:r>
                        </m:den>
                      </m:f>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𝑛</m:t>
                          </m:r>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𝑖</m:t>
                              </m:r>
                            </m:sub>
                          </m:sSub>
                        </m:e>
                      </m:nary>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𝑛</m:t>
                          </m:r>
                        </m:den>
                      </m:f>
                      <m:d>
                        <m:dPr>
                          <m:begChr m:val="["/>
                          <m:endChr m:val="]"/>
                          <m:ctrlPr>
                            <a:rPr lang="en-US" i="1">
                              <a:solidFill>
                                <a:srgbClr val="000000"/>
                              </a:solidFill>
                              <a:latin typeface="Cambria Math" panose="02040503050406030204" pitchFamily="18" charset="0"/>
                            </a:rPr>
                          </m:ctrlPr>
                        </m:dPr>
                        <m:e>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ℎ</m:t>
                              </m:r>
                            </m:sup>
                            <m:e>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1</m:t>
                                  </m:r>
                                </m:sup>
                              </m:sSup>
                            </m:e>
                          </m:nary>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𝑛</m:t>
                          </m:r>
                        </m:den>
                      </m:f>
                      <m:func>
                        <m:funcPr>
                          <m:ctrlPr>
                            <a:rPr lang="en-US" i="1">
                              <a:solidFill>
                                <a:srgbClr val="000000"/>
                              </a:solidFill>
                              <a:latin typeface="Cambria Math" panose="02040503050406030204" pitchFamily="18" charset="0"/>
                            </a:rPr>
                          </m:ctrlPr>
                        </m:funcPr>
                        <m:fName>
                          <m:sSub>
                            <m:sSubPr>
                              <m:ctrlPr>
                                <a:rPr lang="en-US" i="1">
                                  <a:solidFill>
                                    <a:srgbClr val="000000"/>
                                  </a:solidFill>
                                  <a:latin typeface="Cambria Math" panose="02040503050406030204" pitchFamily="18" charset="0"/>
                                </a:rPr>
                              </m:ctrlPr>
                            </m:sSubPr>
                            <m:e>
                              <m:r>
                                <m:rPr>
                                  <m:sty m:val="p"/>
                                </m:rPr>
                                <a:rPr lang="en-US" i="0">
                                  <a:solidFill>
                                    <a:srgbClr val="000000"/>
                                  </a:solidFill>
                                  <a:latin typeface="Cambria Math" panose="02040503050406030204" pitchFamily="18" charset="0"/>
                                </a:rPr>
                                <m:t>log</m:t>
                              </m:r>
                            </m:e>
                            <m:sub>
                              <m:r>
                                <a:rPr lang="en-US" i="1">
                                  <a:solidFill>
                                    <a:srgbClr val="000000"/>
                                  </a:solidFill>
                                  <a:latin typeface="Cambria Math" panose="02040503050406030204" pitchFamily="18" charset="0"/>
                                </a:rPr>
                                <m:t>2</m:t>
                              </m:r>
                            </m:sub>
                          </m:sSub>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1</m:t>
                      </m:r>
                    </m:oMath>
                  </m:oMathPara>
                </a14:m>
                <a:endParaRPr lang="en-US"/>
              </a:p>
            </p:txBody>
          </p:sp>
        </mc:Choice>
        <mc:Fallback>
          <p:sp>
            <p:nvSpPr>
              <p:cNvPr id="17417" name="Object 9"/>
              <p:cNvSpPr txBox="1">
                <a:spLocks noRot="1" noChangeAspect="1" noMove="1" noResize="1" noEditPoints="1" noAdjustHandles="1" noChangeArrowheads="1" noChangeShapeType="1" noTextEdit="1"/>
              </p:cNvSpPr>
              <p:nvPr/>
            </p:nvSpPr>
            <p:spPr bwMode="auto">
              <a:xfrm>
                <a:off x="2491008" y="2924174"/>
                <a:ext cx="6473605" cy="1037063"/>
              </a:xfrm>
              <a:prstGeom prst="rect">
                <a:avLst/>
              </a:prstGeom>
              <a:blipFill rotWithShape="1">
                <a:blip r:embed="rId5"/>
                <a:stretch>
                  <a:fillRect l="-8" t="-61" r="5" b="10"/>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ipe(left)">
                                      <p:cBhvr>
                                        <p:cTn id="7" dur="500"/>
                                        <p:tgtEl>
                                          <p:spTgt spid="174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411"/>
                                        </p:tgtEl>
                                        <p:attrNameLst>
                                          <p:attrName>style.visibility</p:attrName>
                                        </p:attrNameLst>
                                      </p:cBhvr>
                                      <p:to>
                                        <p:strVal val="visible"/>
                                      </p:to>
                                    </p:set>
                                    <p:animEffect transition="in" filter="wipe(left)">
                                      <p:cBhvr>
                                        <p:cTn id="11" dur="500"/>
                                        <p:tgtEl>
                                          <p:spTgt spid="174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412"/>
                                        </p:tgtEl>
                                        <p:attrNameLst>
                                          <p:attrName>style.visibility</p:attrName>
                                        </p:attrNameLst>
                                      </p:cBhvr>
                                      <p:to>
                                        <p:strVal val="visible"/>
                                      </p:to>
                                    </p:set>
                                    <p:animEffect transition="in" filter="wipe(left)">
                                      <p:cBhvr>
                                        <p:cTn id="15" dur="500"/>
                                        <p:tgtEl>
                                          <p:spTgt spid="174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413"/>
                                        </p:tgtEl>
                                        <p:attrNameLst>
                                          <p:attrName>style.visibility</p:attrName>
                                        </p:attrNameLst>
                                      </p:cBhvr>
                                      <p:to>
                                        <p:strVal val="visible"/>
                                      </p:to>
                                    </p:set>
                                    <p:animEffect transition="in" filter="wipe(left)">
                                      <p:cBhvr>
                                        <p:cTn id="19"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autoUpdateAnimBg="0"/>
      <p:bldP spid="17412" grpId="0" autoUpdateAnimBg="0"/>
      <p:bldP spid="17413" grpId="0"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
          <p:cNvSpPr txBox="1">
            <a:spLocks noChangeArrowheads="1"/>
          </p:cNvSpPr>
          <p:nvPr/>
        </p:nvSpPr>
        <p:spPr bwMode="auto">
          <a:xfrm>
            <a:off x="0" y="860633"/>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 B_</a:t>
            </a:r>
            <a:r>
              <a:rPr kumimoji="0" lang="zh-CN" altLang="en-US"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树的删除，</a:t>
            </a:r>
            <a:endPar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endParaRPr>
          </a:p>
          <a:p>
            <a:pPr marL="107950" marR="0" lvl="0" indent="0" algn="just"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a:t>
            </a:r>
            <a:r>
              <a:rPr kumimoji="0" lang="en-US" altLang="zh-CN" sz="2800" b="0" i="0" u="none" strike="noStrike" kern="0" cap="none" spc="0" normalizeH="0" noProof="0" dirty="0">
                <a:ln>
                  <a:noFill/>
                </a:ln>
                <a:solidFill>
                  <a:srgbClr val="000000"/>
                </a:solidFill>
                <a:effectLst/>
                <a:uLnTx/>
                <a:uFillTx/>
                <a:latin typeface="Arial" panose="020B0604020202020204" pitchFamily="34" charset="0"/>
                <a:ea typeface="黑体" panose="02010609060101010101" pitchFamily="2"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除根外，每个分枝结点</a:t>
            </a:r>
            <a:r>
              <a:rPr kumimoji="0" lang="zh-CN" altLang="en-US"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至少有</a:t>
            </a:r>
            <a:r>
              <a:rPr kumimoji="0" lang="en-US" altLang="zh-CN" sz="2800" b="1"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800" b="1"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a:t>
            </a: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棵子树；</a:t>
            </a:r>
            <a:endPar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endParaRPr>
          </a:p>
        </p:txBody>
      </p:sp>
      <p:sp>
        <p:nvSpPr>
          <p:cNvPr id="25" name="矩形 24"/>
          <p:cNvSpPr/>
          <p:nvPr/>
        </p:nvSpPr>
        <p:spPr>
          <a:xfrm>
            <a:off x="2895600" y="896037"/>
            <a:ext cx="2339102" cy="574196"/>
          </a:xfrm>
          <a:prstGeom prst="rect">
            <a:avLst/>
          </a:prstGeom>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zh-CN" altLang="en-US"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主要受限于：</a:t>
            </a:r>
            <a:endPar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2" name="矩形 61"/>
          <p:cNvSpPr/>
          <p:nvPr/>
        </p:nvSpPr>
        <p:spPr>
          <a:xfrm>
            <a:off x="0" y="2135211"/>
            <a:ext cx="9144000" cy="4013406"/>
          </a:xfrm>
          <a:prstGeom prst="rect">
            <a:avLst/>
          </a:prstGeom>
          <a:solidFill>
            <a:schemeClr val="accent5"/>
          </a:solidFill>
          <a:ln w="28575">
            <a:solidFill>
              <a:srgbClr val="003366"/>
            </a:solidFill>
          </a:ln>
        </p:spPr>
        <p:txBody>
          <a:bodyPr wrap="square">
            <a:spAutoFit/>
          </a:bodyPr>
          <a:lstStyle/>
          <a:p>
            <a:pPr marL="0" marR="0" lvl="0" indent="0" algn="l" defTabSz="914400" rtl="0" eaLnBrk="1" fontAlgn="base" latinLnBrk="0" hangingPunct="1">
              <a:lnSpc>
                <a:spcPct val="130000"/>
              </a:lnSpc>
              <a:spcBef>
                <a:spcPts val="0"/>
              </a:spcBef>
              <a:spcAft>
                <a:spcPct val="0"/>
              </a:spcAft>
              <a:buClrTx/>
              <a:buSzTx/>
              <a:buFontTx/>
              <a:buChar char="•"/>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从</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B-</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树中删除</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key</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a:t>
            </a:r>
            <a:endPar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   1) </a:t>
            </a:r>
            <a:r>
              <a:rPr kumimoji="0" lang="zh-CN" altLang="en-US"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若</a:t>
            </a:r>
            <a:r>
              <a:rPr kumimoji="0" lang="en-US" altLang="zh-CN"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key</a:t>
            </a:r>
            <a:r>
              <a:rPr kumimoji="0" lang="zh-CN" altLang="en-US"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在最下层结点中，</a:t>
            </a:r>
            <a:endParaRPr kumimoji="0" lang="en-US" altLang="zh-CN"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1.1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若结点中关键码</a:t>
            </a:r>
            <a:r>
              <a:rPr kumimoji="0" lang="zh-CN" altLang="en-US"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个数 </a:t>
            </a:r>
            <a:r>
              <a:rPr kumimoji="0" lang="en-US" altLang="zh-CN"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&gt; </a:t>
            </a:r>
            <a:r>
              <a:rPr kumimoji="0" lang="en-US" altLang="zh-CN" sz="2800" b="1"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800" b="1"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，则直接删</a:t>
            </a:r>
            <a:endPar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endParaRPr>
          </a:p>
          <a:p>
            <a:pPr marL="0" marR="0" lvl="0" indent="0" algn="l"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        1.2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若结点中关键码个数</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a:t>
            </a:r>
            <a:endPar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endParaRPr>
          </a:p>
          <a:p>
            <a:pPr marL="0" marR="0" lvl="0" indent="0" algn="l"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且其</a:t>
            </a:r>
            <a:r>
              <a:rPr kumimoji="0" lang="zh-CN" altLang="en-US"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左</a:t>
            </a:r>
            <a:r>
              <a:rPr kumimoji="0" lang="en-US" altLang="zh-CN"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or</a:t>
            </a:r>
            <a:r>
              <a:rPr kumimoji="0" lang="zh-CN" altLang="en-US"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右兄弟</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中的</a:t>
            </a:r>
            <a:r>
              <a:rPr kumimoji="0" lang="zh-CN" altLang="en-US"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关键码个数 </a:t>
            </a:r>
            <a:r>
              <a:rPr kumimoji="0" lang="en-US" altLang="zh-CN"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&gt; </a:t>
            </a:r>
            <a:r>
              <a:rPr kumimoji="0" lang="en-US" altLang="zh-CN" sz="2800" b="1" i="0" u="none" strike="noStrike" kern="120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800" b="0" i="0" u="none" strike="noStrike" kern="120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800" b="1" i="0" u="none" strike="noStrike" kern="120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a:t>
            </a:r>
            <a:endParaRPr kumimoji="0" lang="en-US" altLang="zh-CN"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endParaRPr>
          </a:p>
          <a:p>
            <a:pPr marL="0" marR="0" lvl="0" indent="0" algn="l" defTabSz="914400" rtl="0" eaLnBrk="1" fontAlgn="base" latinLnBrk="0" hangingPunct="1">
              <a:lnSpc>
                <a:spcPct val="130000"/>
              </a:lnSpc>
              <a:spcBef>
                <a:spcPts val="0"/>
              </a:spcBef>
              <a:spcAft>
                <a:spcPct val="0"/>
              </a:spcAft>
              <a:buClrTx/>
              <a:buSzTx/>
              <a:buFontTx/>
              <a:buNone/>
              <a:defRPr/>
            </a:pP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              则，</a:t>
            </a:r>
            <a:r>
              <a:rPr kumimoji="0" lang="zh-CN" altLang="en-US"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左兄弟中最大</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or</a:t>
            </a:r>
            <a:r>
              <a:rPr kumimoji="0" lang="zh-CN" altLang="en-US"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右兄弟中最小值</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上移至父亲，</a:t>
            </a:r>
            <a:endPar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endParaRPr>
          </a:p>
          <a:p>
            <a:pPr marL="0" marR="0" lvl="0" indent="0" algn="l"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父结点中</a:t>
            </a:r>
            <a:r>
              <a:rPr kumimoji="0" lang="en-US" altLang="zh-CN"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a:t>
            </a:r>
            <a:r>
              <a:rPr kumimoji="0" lang="zh-CN" altLang="en-US"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大小紧邻</a:t>
            </a:r>
            <a:r>
              <a:rPr kumimoji="0" lang="en-US" altLang="zh-CN"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”key</a:t>
            </a:r>
            <a:r>
              <a:rPr kumimoji="0" lang="zh-CN" altLang="en-US"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的关键码下移</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，取代</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key</a:t>
            </a:r>
            <a:endPar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5" name="矩形 64"/>
          <p:cNvSpPr/>
          <p:nvPr/>
        </p:nvSpPr>
        <p:spPr>
          <a:xfrm>
            <a:off x="4756260" y="2003633"/>
            <a:ext cx="4387740" cy="539763"/>
          </a:xfrm>
          <a:prstGeom prst="rect">
            <a:avLst/>
          </a:prstGeom>
          <a:solidFill>
            <a:srgbClr val="003366"/>
          </a:solidFill>
        </p:spPr>
        <p:txBody>
          <a:bodyPr wrap="squar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即，至少有</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个关键</a:t>
            </a:r>
            <a:r>
              <a:rPr lang="zh-CN" altLang="en-US" sz="2600" kern="0" dirty="0">
                <a:solidFill>
                  <a:srgbClr val="FFFFFF"/>
                </a:solidFill>
                <a:ea typeface="黑体" panose="02010609060101010101" pitchFamily="2" charset="-122"/>
                <a:sym typeface="Symbol" panose="05050102010706020507"/>
              </a:rPr>
              <a:t>字</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67" name="矩形 66"/>
          <p:cNvSpPr/>
          <p:nvPr/>
        </p:nvSpPr>
        <p:spPr>
          <a:xfrm>
            <a:off x="548709" y="4746833"/>
            <a:ext cx="518091" cy="1532727"/>
          </a:xfrm>
          <a:prstGeom prst="rect">
            <a:avLst/>
          </a:prstGeom>
          <a:solidFill>
            <a:srgbClr val="006600"/>
          </a:solidFill>
        </p:spPr>
        <p:txBody>
          <a:bodyPr wrap="none">
            <a:spAutoFit/>
          </a:bodyPr>
          <a:lstStyle/>
          <a:p>
            <a:pPr marL="0" marR="0" lvl="0" indent="0" algn="l" defTabSz="914400" rtl="0" eaLnBrk="1" fontAlgn="base" latinLnBrk="0" hangingPunct="1">
              <a:lnSpc>
                <a:spcPct val="90000"/>
              </a:lnSpc>
              <a:spcBef>
                <a:spcPts val="0"/>
              </a:spcBef>
              <a:spcAft>
                <a:spcPct val="0"/>
              </a:spcAft>
              <a:buClrTx/>
              <a:buSzTx/>
              <a:buFontTx/>
              <a:buNone/>
              <a:defRPr/>
            </a:pP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父</a:t>
            </a:r>
            <a:endPar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endParaRPr>
          </a:p>
          <a:p>
            <a:pPr marL="0" marR="0" lvl="0" indent="0" algn="l" defTabSz="914400" rtl="0" eaLnBrk="1" fontAlgn="base" latinLnBrk="0" hangingPunct="1">
              <a:lnSpc>
                <a:spcPct val="90000"/>
              </a:lnSpc>
              <a:spcBef>
                <a:spcPts val="0"/>
              </a:spcBef>
              <a:spcAft>
                <a:spcPct val="0"/>
              </a:spcAft>
              <a:buClrTx/>
              <a:buSzTx/>
              <a:buFontTx/>
              <a:buNone/>
              <a:defRPr/>
            </a:pP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子</a:t>
            </a:r>
            <a:endPar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endParaRPr>
          </a:p>
          <a:p>
            <a:pPr marL="0" marR="0" lvl="0" indent="0" algn="l" defTabSz="914400" rtl="0" eaLnBrk="1" fontAlgn="base" latinLnBrk="0" hangingPunct="1">
              <a:lnSpc>
                <a:spcPct val="90000"/>
              </a:lnSpc>
              <a:spcBef>
                <a:spcPts val="0"/>
              </a:spcBef>
              <a:spcAft>
                <a:spcPct val="0"/>
              </a:spcAft>
              <a:buClrTx/>
              <a:buSzTx/>
              <a:buFontTx/>
              <a:buNone/>
              <a:defRPr/>
            </a:pP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换</a:t>
            </a:r>
            <a:endPar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endParaRPr>
          </a:p>
          <a:p>
            <a:pPr marL="0" marR="0" lvl="0" indent="0" algn="l" defTabSz="914400" rtl="0" eaLnBrk="1" fontAlgn="base" latinLnBrk="0" hangingPunct="1">
              <a:lnSpc>
                <a:spcPct val="90000"/>
              </a:lnSpc>
              <a:spcBef>
                <a:spcPts val="0"/>
              </a:spcBef>
              <a:spcAft>
                <a:spcPct val="0"/>
              </a:spcAft>
              <a:buClrTx/>
              <a:buSzTx/>
              <a:buFontTx/>
              <a:buNone/>
              <a:defRPr/>
            </a:pP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位</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68" name="左大括号 67"/>
          <p:cNvSpPr/>
          <p:nvPr/>
        </p:nvSpPr>
        <p:spPr bwMode="auto">
          <a:xfrm>
            <a:off x="1066800" y="5204033"/>
            <a:ext cx="228600" cy="685800"/>
          </a:xfrm>
          <a:prstGeom prst="leftBrace">
            <a:avLst/>
          </a:prstGeom>
          <a:noFill/>
          <a:ln w="38100"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lvl="0" indent="0" algn="l" defTabSz="914400" rtl="0" eaLnBrk="1" fontAlgn="base" latinLnBrk="0" hangingPunct="1">
              <a:lnSpc>
                <a:spcPct val="125000"/>
              </a:lnSpc>
              <a:spcBef>
                <a:spcPct val="30000"/>
              </a:spcBef>
              <a:spcAft>
                <a:spcPct val="0"/>
              </a:spcAft>
              <a:buClrTx/>
              <a:buSzTx/>
              <a:buFontTx/>
              <a:buChar char="•"/>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2" name="Text Box 3"/>
          <p:cNvSpPr txBox="1">
            <a:spLocks noChangeArrowheads="1"/>
          </p:cNvSpPr>
          <p:nvPr/>
        </p:nvSpPr>
        <p:spPr bwMode="auto">
          <a:xfrm>
            <a:off x="393879" y="123422"/>
            <a:ext cx="18004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eaLnBrk="1" hangingPunct="1">
              <a:defRPr kumimoji="1" sz="3600" b="1">
                <a:latin typeface="Times New Roman" panose="02020603050405020304" charset="0"/>
                <a:ea typeface="华文仿宋" panose="0201060004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1143000" indent="-228600" eaLnBrk="0" hangingPunct="0">
              <a:defRPr kumimoji="1" sz="2800" b="1">
                <a:latin typeface="Times New Roman" panose="02020603050405020304" charset="0"/>
                <a:ea typeface="宋体" panose="0201060003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r>
              <a:rPr lang="en-US" altLang="zh-CN" dirty="0"/>
              <a:t>4</a:t>
            </a:r>
            <a:r>
              <a:rPr lang="zh-CN" altLang="en-US" dirty="0"/>
              <a:t>．删除</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2">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animBg="1"/>
      <p:bldP spid="68"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
          <p:cNvSpPr txBox="1">
            <a:spLocks noChangeArrowheads="1"/>
          </p:cNvSpPr>
          <p:nvPr/>
        </p:nvSpPr>
        <p:spPr bwMode="auto">
          <a:xfrm>
            <a:off x="0" y="647700"/>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30000"/>
              </a:lnSpc>
              <a:spcBef>
                <a:spcPts val="0"/>
              </a:spcBef>
              <a:spcAft>
                <a:spcPct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endParaRPr>
          </a:p>
        </p:txBody>
      </p:sp>
      <p:sp>
        <p:nvSpPr>
          <p:cNvPr id="65" name="矩形 64"/>
          <p:cNvSpPr/>
          <p:nvPr/>
        </p:nvSpPr>
        <p:spPr>
          <a:xfrm>
            <a:off x="4756260" y="1790700"/>
            <a:ext cx="4387740" cy="539763"/>
          </a:xfrm>
          <a:prstGeom prst="rect">
            <a:avLst/>
          </a:prstGeom>
          <a:solidFill>
            <a:srgbClr val="003366"/>
          </a:solidFill>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即，至少有</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个关键码</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9" name="矩形 8"/>
          <p:cNvSpPr/>
          <p:nvPr/>
        </p:nvSpPr>
        <p:spPr bwMode="auto">
          <a:xfrm>
            <a:off x="3928200" y="259051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45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0" name="直接连接符 9"/>
          <p:cNvCxnSpPr>
            <a:endCxn id="12" idx="0"/>
          </p:cNvCxnSpPr>
          <p:nvPr/>
        </p:nvCxnSpPr>
        <p:spPr bwMode="auto">
          <a:xfrm flipH="1">
            <a:off x="2445000" y="2778521"/>
            <a:ext cx="1669800" cy="622391"/>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1" name="直接连接符 10"/>
          <p:cNvCxnSpPr>
            <a:stCxn id="13" idx="0"/>
          </p:cNvCxnSpPr>
          <p:nvPr/>
        </p:nvCxnSpPr>
        <p:spPr bwMode="auto">
          <a:xfrm flipH="1" flipV="1">
            <a:off x="4696800" y="2778523"/>
            <a:ext cx="1198800" cy="5326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12" name="矩形 11"/>
          <p:cNvSpPr/>
          <p:nvPr/>
        </p:nvSpPr>
        <p:spPr bwMode="auto">
          <a:xfrm>
            <a:off x="1905000" y="3400912"/>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3" name="矩形 12"/>
          <p:cNvSpPr/>
          <p:nvPr/>
        </p:nvSpPr>
        <p:spPr bwMode="auto">
          <a:xfrm>
            <a:off x="5085600" y="3311123"/>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53  90 </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4" name="矩形 13"/>
          <p:cNvSpPr/>
          <p:nvPr/>
        </p:nvSpPr>
        <p:spPr bwMode="auto">
          <a:xfrm>
            <a:off x="533400" y="4396521"/>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3   12</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5" name="矩形 14"/>
          <p:cNvSpPr/>
          <p:nvPr/>
        </p:nvSpPr>
        <p:spPr bwMode="auto">
          <a:xfrm>
            <a:off x="2819400" y="43941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37</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6" name="直接连接符 15"/>
          <p:cNvCxnSpPr>
            <a:endCxn id="26" idx="0"/>
          </p:cNvCxnSpPr>
          <p:nvPr/>
        </p:nvCxnSpPr>
        <p:spPr bwMode="auto">
          <a:xfrm flipH="1">
            <a:off x="1316400" y="3632110"/>
            <a:ext cx="817200" cy="74939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7" name="直接连接符 16"/>
          <p:cNvCxnSpPr>
            <a:stCxn id="15" idx="0"/>
          </p:cNvCxnSpPr>
          <p:nvPr/>
        </p:nvCxnSpPr>
        <p:spPr bwMode="auto">
          <a:xfrm flipH="1" flipV="1">
            <a:off x="2819400" y="3555910"/>
            <a:ext cx="360000" cy="838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18" name="矩形 17"/>
          <p:cNvSpPr/>
          <p:nvPr/>
        </p:nvSpPr>
        <p:spPr bwMode="auto">
          <a:xfrm>
            <a:off x="4309200" y="439652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50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9" name="矩形 18"/>
          <p:cNvSpPr/>
          <p:nvPr/>
        </p:nvSpPr>
        <p:spPr bwMode="auto">
          <a:xfrm>
            <a:off x="5570400" y="4406700"/>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61  70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0" name="矩形 19"/>
          <p:cNvSpPr/>
          <p:nvPr/>
        </p:nvSpPr>
        <p:spPr bwMode="auto">
          <a:xfrm>
            <a:off x="7357200" y="439652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95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21" name="直接连接符 20"/>
          <p:cNvCxnSpPr>
            <a:endCxn id="18" idx="0"/>
          </p:cNvCxnSpPr>
          <p:nvPr/>
        </p:nvCxnSpPr>
        <p:spPr bwMode="auto">
          <a:xfrm flipH="1">
            <a:off x="4669200" y="3555910"/>
            <a:ext cx="588600" cy="84061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22" name="直接连接符 21"/>
          <p:cNvCxnSpPr>
            <a:endCxn id="19" idx="0"/>
          </p:cNvCxnSpPr>
          <p:nvPr/>
        </p:nvCxnSpPr>
        <p:spPr bwMode="auto">
          <a:xfrm>
            <a:off x="5867400" y="3632110"/>
            <a:ext cx="423000" cy="77459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23" name="直接连接符 22"/>
          <p:cNvCxnSpPr>
            <a:endCxn id="20" idx="0"/>
          </p:cNvCxnSpPr>
          <p:nvPr/>
        </p:nvCxnSpPr>
        <p:spPr bwMode="auto">
          <a:xfrm>
            <a:off x="6553200" y="3555910"/>
            <a:ext cx="1164000" cy="84061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4" name="矩形 23"/>
          <p:cNvSpPr/>
          <p:nvPr/>
        </p:nvSpPr>
        <p:spPr>
          <a:xfrm>
            <a:off x="5764549" y="4991100"/>
            <a:ext cx="3379451" cy="592470"/>
          </a:xfrm>
          <a:prstGeom prst="rect">
            <a:avLst/>
          </a:prstGeom>
          <a:solidFill>
            <a:srgbClr val="006600"/>
          </a:solidFill>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Char char="•"/>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 3</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阶</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B-</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树，删除</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12 </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26" name="矩形 25"/>
          <p:cNvSpPr/>
          <p:nvPr/>
        </p:nvSpPr>
        <p:spPr bwMode="auto">
          <a:xfrm>
            <a:off x="956400" y="4381500"/>
            <a:ext cx="720000" cy="432000"/>
          </a:xfrm>
          <a:prstGeom prst="rect">
            <a:avLst/>
          </a:prstGeom>
          <a:solidFill>
            <a:srgbClr val="FFCCCC"/>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29" name="直接箭头连接符 28"/>
          <p:cNvCxnSpPr/>
          <p:nvPr/>
        </p:nvCxnSpPr>
        <p:spPr bwMode="auto">
          <a:xfrm>
            <a:off x="3962400" y="2400300"/>
            <a:ext cx="304800" cy="152400"/>
          </a:xfrm>
          <a:prstGeom prst="straightConnector1">
            <a:avLst/>
          </a:prstGeom>
          <a:solidFill>
            <a:srgbClr val="B9FFB9"/>
          </a:solidFill>
          <a:ln w="28575" cap="flat" cmpd="sng" algn="ctr">
            <a:solidFill>
              <a:srgbClr val="008000"/>
            </a:solidFill>
            <a:prstDash val="solid"/>
            <a:round/>
            <a:headEnd type="none" w="med" len="med"/>
            <a:tailEnd type="arrow"/>
          </a:ln>
          <a:effectLst/>
        </p:spPr>
      </p:cxnSp>
      <p:sp>
        <p:nvSpPr>
          <p:cNvPr id="30" name="矩形 29"/>
          <p:cNvSpPr/>
          <p:nvPr/>
        </p:nvSpPr>
        <p:spPr>
          <a:xfrm>
            <a:off x="3554172" y="2050857"/>
            <a:ext cx="484428" cy="578043"/>
          </a:xfrm>
          <a:prstGeom prst="rect">
            <a:avLst/>
          </a:prstGeom>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en-US" altLang="zh-CN" sz="2800" b="0" i="0" u="none" strike="noStrike" kern="1200" cap="none" spc="0" normalizeH="0" baseline="0" noProof="0" dirty="0" err="1">
                <a:ln>
                  <a:noFill/>
                </a:ln>
                <a:solidFill>
                  <a:srgbClr val="008000"/>
                </a:solidFill>
                <a:effectLst/>
                <a:uLnTx/>
                <a:uFillTx/>
                <a:latin typeface="Arial" panose="020B0604020202020204" pitchFamily="34" charset="0"/>
                <a:ea typeface="黑体" panose="02010609060101010101" pitchFamily="2" charset="-122"/>
                <a:cs typeface="+mn-cs"/>
              </a:rPr>
              <a:t>bt</a:t>
            </a:r>
            <a:endParaRPr kumimoji="0" lang="zh-CN" altLang="en-US" sz="2800" b="0" i="0" u="none" strike="noStrike" kern="120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endParaRPr>
          </a:p>
        </p:txBody>
      </p:sp>
      <p:sp>
        <p:nvSpPr>
          <p:cNvPr id="27" name="椭圆 26"/>
          <p:cNvSpPr/>
          <p:nvPr/>
        </p:nvSpPr>
        <p:spPr bwMode="auto">
          <a:xfrm>
            <a:off x="1295400" y="4229100"/>
            <a:ext cx="609600" cy="685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lvl="0" indent="0" algn="l" defTabSz="914400" rtl="0" eaLnBrk="1" fontAlgn="base" latinLnBrk="0" hangingPunct="1">
              <a:lnSpc>
                <a:spcPct val="125000"/>
              </a:lnSpc>
              <a:spcBef>
                <a:spcPct val="30000"/>
              </a:spcBef>
              <a:spcAft>
                <a:spcPct val="0"/>
              </a:spcAft>
              <a:buClrTx/>
              <a:buSzTx/>
              <a:buFontTx/>
              <a:buChar char="•"/>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27"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
          <p:cNvSpPr txBox="1">
            <a:spLocks noChangeArrowheads="1"/>
          </p:cNvSpPr>
          <p:nvPr/>
        </p:nvSpPr>
        <p:spPr bwMode="auto">
          <a:xfrm>
            <a:off x="0" y="990600"/>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 </a:t>
            </a:r>
            <a:endPar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endParaRPr>
          </a:p>
        </p:txBody>
      </p:sp>
      <p:sp>
        <p:nvSpPr>
          <p:cNvPr id="65" name="矩形 64"/>
          <p:cNvSpPr/>
          <p:nvPr/>
        </p:nvSpPr>
        <p:spPr>
          <a:xfrm>
            <a:off x="4645420" y="1870357"/>
            <a:ext cx="4387740" cy="539763"/>
          </a:xfrm>
          <a:prstGeom prst="rect">
            <a:avLst/>
          </a:prstGeom>
          <a:solidFill>
            <a:srgbClr val="003366"/>
          </a:solidFill>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即，至少有</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个关键码</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9" name="矩形 8"/>
          <p:cNvSpPr/>
          <p:nvPr/>
        </p:nvSpPr>
        <p:spPr bwMode="auto">
          <a:xfrm>
            <a:off x="3817360" y="2670167"/>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45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0" name="直接连接符 9"/>
          <p:cNvCxnSpPr>
            <a:endCxn id="12" idx="0"/>
          </p:cNvCxnSpPr>
          <p:nvPr/>
        </p:nvCxnSpPr>
        <p:spPr bwMode="auto">
          <a:xfrm flipH="1">
            <a:off x="2334160" y="2858178"/>
            <a:ext cx="1669800" cy="622391"/>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1" name="直接连接符 10"/>
          <p:cNvCxnSpPr>
            <a:stCxn id="13" idx="0"/>
          </p:cNvCxnSpPr>
          <p:nvPr/>
        </p:nvCxnSpPr>
        <p:spPr bwMode="auto">
          <a:xfrm flipH="1" flipV="1">
            <a:off x="4585960" y="2858180"/>
            <a:ext cx="1198800" cy="5326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12" name="矩形 11"/>
          <p:cNvSpPr/>
          <p:nvPr/>
        </p:nvSpPr>
        <p:spPr bwMode="auto">
          <a:xfrm>
            <a:off x="1794160" y="3480569"/>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3" name="矩形 12"/>
          <p:cNvSpPr/>
          <p:nvPr/>
        </p:nvSpPr>
        <p:spPr bwMode="auto">
          <a:xfrm>
            <a:off x="4974760" y="3390780"/>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53  90 </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5" name="矩形 14"/>
          <p:cNvSpPr/>
          <p:nvPr/>
        </p:nvSpPr>
        <p:spPr bwMode="auto">
          <a:xfrm>
            <a:off x="2708560" y="4473767"/>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37</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6" name="直接连接符 15"/>
          <p:cNvCxnSpPr>
            <a:endCxn id="26" idx="0"/>
          </p:cNvCxnSpPr>
          <p:nvPr/>
        </p:nvCxnSpPr>
        <p:spPr bwMode="auto">
          <a:xfrm flipH="1">
            <a:off x="1205560" y="3711767"/>
            <a:ext cx="817200" cy="74939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7" name="直接连接符 16"/>
          <p:cNvCxnSpPr>
            <a:stCxn id="15" idx="0"/>
          </p:cNvCxnSpPr>
          <p:nvPr/>
        </p:nvCxnSpPr>
        <p:spPr bwMode="auto">
          <a:xfrm flipH="1" flipV="1">
            <a:off x="2708560" y="3635567"/>
            <a:ext cx="360000" cy="838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18" name="矩形 17"/>
          <p:cNvSpPr/>
          <p:nvPr/>
        </p:nvSpPr>
        <p:spPr bwMode="auto">
          <a:xfrm>
            <a:off x="4198360" y="4476177"/>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50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9" name="矩形 18"/>
          <p:cNvSpPr/>
          <p:nvPr/>
        </p:nvSpPr>
        <p:spPr bwMode="auto">
          <a:xfrm>
            <a:off x="5459560" y="4486357"/>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61  70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0" name="矩形 19"/>
          <p:cNvSpPr/>
          <p:nvPr/>
        </p:nvSpPr>
        <p:spPr bwMode="auto">
          <a:xfrm>
            <a:off x="7246360" y="4476177"/>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95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21" name="直接连接符 20"/>
          <p:cNvCxnSpPr>
            <a:endCxn id="18" idx="0"/>
          </p:cNvCxnSpPr>
          <p:nvPr/>
        </p:nvCxnSpPr>
        <p:spPr bwMode="auto">
          <a:xfrm flipH="1">
            <a:off x="4558360" y="3635567"/>
            <a:ext cx="588600" cy="84061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22" name="直接连接符 21"/>
          <p:cNvCxnSpPr>
            <a:endCxn id="19" idx="0"/>
          </p:cNvCxnSpPr>
          <p:nvPr/>
        </p:nvCxnSpPr>
        <p:spPr bwMode="auto">
          <a:xfrm>
            <a:off x="5756560" y="3711767"/>
            <a:ext cx="423000" cy="77459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23" name="直接连接符 22"/>
          <p:cNvCxnSpPr>
            <a:endCxn id="20" idx="0"/>
          </p:cNvCxnSpPr>
          <p:nvPr/>
        </p:nvCxnSpPr>
        <p:spPr bwMode="auto">
          <a:xfrm>
            <a:off x="6442360" y="3635567"/>
            <a:ext cx="1164000" cy="84061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6" name="矩形 25"/>
          <p:cNvSpPr/>
          <p:nvPr/>
        </p:nvSpPr>
        <p:spPr bwMode="auto">
          <a:xfrm>
            <a:off x="845560" y="4461157"/>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7" name="矩形 26"/>
          <p:cNvSpPr/>
          <p:nvPr/>
        </p:nvSpPr>
        <p:spPr>
          <a:xfrm>
            <a:off x="5653709" y="5070757"/>
            <a:ext cx="3379451" cy="592470"/>
          </a:xfrm>
          <a:prstGeom prst="rect">
            <a:avLst/>
          </a:prstGeom>
          <a:solidFill>
            <a:srgbClr val="006600"/>
          </a:solidFill>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Char char="•"/>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 3</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阶</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B-</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树，删除</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50 </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29" name="Oval 30"/>
          <p:cNvSpPr>
            <a:spLocks noChangeArrowheads="1"/>
          </p:cNvSpPr>
          <p:nvPr/>
        </p:nvSpPr>
        <p:spPr bwMode="auto">
          <a:xfrm>
            <a:off x="5223160" y="3394357"/>
            <a:ext cx="540000" cy="504000"/>
          </a:xfrm>
          <a:prstGeom prst="ellipse">
            <a:avLst/>
          </a:prstGeom>
          <a:solidFill>
            <a:srgbClr val="FFCCCC"/>
          </a:solidFill>
          <a:ln w="28575">
            <a:solidFill>
              <a:srgbClr val="FF0000"/>
            </a:solidFill>
            <a:round/>
          </a:ln>
          <a:effectLst/>
        </p:spPr>
        <p:txBody>
          <a:bodyPr wrap="none" anchor="ctr"/>
          <a:lstStyle/>
          <a:p>
            <a:pPr marL="0" marR="0" lvl="0" indent="0" algn="ctr" defTabSz="914400" rtl="0" eaLnBrk="1" fontAlgn="base" latinLnBrk="0" hangingPunct="1">
              <a:lnSpc>
                <a:spcPct val="125000"/>
              </a:lnSpc>
              <a:spcBef>
                <a:spcPct val="30000"/>
              </a:spcBef>
              <a:spcAft>
                <a:spcPct val="0"/>
              </a:spcAft>
              <a:buClrTx/>
              <a:buSzTx/>
              <a:buFontTx/>
              <a:buNone/>
              <a:defRPr/>
            </a:pPr>
            <a:r>
              <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61</a:t>
            </a:r>
            <a:endPar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30" name="Oval 30"/>
          <p:cNvSpPr>
            <a:spLocks noChangeArrowheads="1"/>
          </p:cNvSpPr>
          <p:nvPr/>
        </p:nvSpPr>
        <p:spPr bwMode="auto">
          <a:xfrm>
            <a:off x="4308760" y="4461157"/>
            <a:ext cx="540000" cy="504000"/>
          </a:xfrm>
          <a:prstGeom prst="ellipse">
            <a:avLst/>
          </a:prstGeom>
          <a:solidFill>
            <a:srgbClr val="FFCCCC"/>
          </a:solidFill>
          <a:ln w="28575">
            <a:solidFill>
              <a:srgbClr val="FF0000"/>
            </a:solidFill>
            <a:round/>
          </a:ln>
          <a:effectLst/>
        </p:spPr>
        <p:txBody>
          <a:bodyPr wrap="none" anchor="ctr"/>
          <a:lstStyle/>
          <a:p>
            <a:pPr marL="0" marR="0" lvl="0" indent="0" algn="ctr" defTabSz="914400" rtl="0" eaLnBrk="1" fontAlgn="base" latinLnBrk="0" hangingPunct="1">
              <a:lnSpc>
                <a:spcPct val="125000"/>
              </a:lnSpc>
              <a:spcBef>
                <a:spcPct val="30000"/>
              </a:spcBef>
              <a:spcAft>
                <a:spcPct val="0"/>
              </a:spcAft>
              <a:buClrTx/>
              <a:buSzTx/>
              <a:buFontTx/>
              <a:buNone/>
              <a:defRPr/>
            </a:pPr>
            <a:r>
              <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53</a:t>
            </a:r>
            <a:endPar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31" name="矩形 30"/>
          <p:cNvSpPr/>
          <p:nvPr/>
        </p:nvSpPr>
        <p:spPr bwMode="auto">
          <a:xfrm>
            <a:off x="5604160" y="4522357"/>
            <a:ext cx="609600" cy="360000"/>
          </a:xfrm>
          <a:prstGeom prst="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lvl="0" indent="0" algn="l" defTabSz="914400" rtl="0" eaLnBrk="1" fontAlgn="base" latinLnBrk="0" hangingPunct="1">
              <a:lnSpc>
                <a:spcPct val="125000"/>
              </a:lnSpc>
              <a:spcBef>
                <a:spcPct val="30000"/>
              </a:spcBef>
              <a:spcAft>
                <a:spcPct val="0"/>
              </a:spcAft>
              <a:buClrTx/>
              <a:buSzTx/>
              <a:buFontTx/>
              <a:buChar char="•"/>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35" name="直接箭头连接符 34"/>
          <p:cNvCxnSpPr/>
          <p:nvPr/>
        </p:nvCxnSpPr>
        <p:spPr bwMode="auto">
          <a:xfrm>
            <a:off x="3851560" y="2479957"/>
            <a:ext cx="304800" cy="152400"/>
          </a:xfrm>
          <a:prstGeom prst="straightConnector1">
            <a:avLst/>
          </a:prstGeom>
          <a:solidFill>
            <a:srgbClr val="B9FFB9"/>
          </a:solidFill>
          <a:ln w="28575" cap="flat" cmpd="sng" algn="ctr">
            <a:solidFill>
              <a:srgbClr val="008000"/>
            </a:solidFill>
            <a:prstDash val="solid"/>
            <a:round/>
            <a:headEnd type="none" w="med" len="med"/>
            <a:tailEnd type="arrow"/>
          </a:ln>
          <a:effectLst/>
        </p:spPr>
      </p:cxnSp>
      <p:sp>
        <p:nvSpPr>
          <p:cNvPr id="36" name="矩形 35"/>
          <p:cNvSpPr/>
          <p:nvPr/>
        </p:nvSpPr>
        <p:spPr>
          <a:xfrm>
            <a:off x="3443332" y="2130514"/>
            <a:ext cx="484428" cy="578043"/>
          </a:xfrm>
          <a:prstGeom prst="rect">
            <a:avLst/>
          </a:prstGeom>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en-US" altLang="zh-CN" sz="2800" b="0" i="0" u="none" strike="noStrike" kern="1200" cap="none" spc="0" normalizeH="0" baseline="0" noProof="0" dirty="0" err="1">
                <a:ln>
                  <a:noFill/>
                </a:ln>
                <a:solidFill>
                  <a:srgbClr val="008000"/>
                </a:solidFill>
                <a:effectLst/>
                <a:uLnTx/>
                <a:uFillTx/>
                <a:latin typeface="Arial" panose="020B0604020202020204" pitchFamily="34" charset="0"/>
                <a:ea typeface="黑体" panose="02010609060101010101" pitchFamily="2" charset="-122"/>
                <a:cs typeface="+mn-cs"/>
              </a:rPr>
              <a:t>bt</a:t>
            </a:r>
            <a:endParaRPr kumimoji="0" lang="zh-CN" altLang="en-US" sz="2800" b="0" i="0" u="none" strike="noStrike" kern="120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endParaRPr>
          </a:p>
        </p:txBody>
      </p:sp>
      <p:sp>
        <p:nvSpPr>
          <p:cNvPr id="28" name="椭圆 27"/>
          <p:cNvSpPr/>
          <p:nvPr/>
        </p:nvSpPr>
        <p:spPr bwMode="auto">
          <a:xfrm>
            <a:off x="4232560" y="4384957"/>
            <a:ext cx="609600" cy="685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lvl="0" indent="0" algn="l" defTabSz="914400" rtl="0" eaLnBrk="1" fontAlgn="base" latinLnBrk="0" hangingPunct="1">
              <a:lnSpc>
                <a:spcPct val="125000"/>
              </a:lnSpc>
              <a:spcBef>
                <a:spcPct val="30000"/>
              </a:spcBef>
              <a:spcAft>
                <a:spcPct val="0"/>
              </a:spcAft>
              <a:buClrTx/>
              <a:buSzTx/>
              <a:buFontTx/>
              <a:buChar char="•"/>
              <a:defRPr/>
            </a:pPr>
            <a:endPar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28"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
          <p:cNvSpPr txBox="1">
            <a:spLocks noChangeArrowheads="1"/>
          </p:cNvSpPr>
          <p:nvPr/>
        </p:nvSpPr>
        <p:spPr bwMode="auto">
          <a:xfrm>
            <a:off x="0" y="810491"/>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 B_</a:t>
            </a:r>
            <a:r>
              <a:rPr kumimoji="0" lang="zh-CN" altLang="en-US"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树的删除，</a:t>
            </a:r>
            <a:endPar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endParaRPr>
          </a:p>
          <a:p>
            <a:pPr marL="107950" marR="0" lvl="0" indent="0" algn="just"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除根外，每个分枝结点</a:t>
            </a:r>
            <a:r>
              <a:rPr kumimoji="0" lang="zh-CN" altLang="en-US"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至少有</a:t>
            </a:r>
            <a:r>
              <a:rPr kumimoji="0" lang="en-US" altLang="zh-CN" sz="2800" b="1"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800" b="1"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a:t>
            </a: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棵子树；</a:t>
            </a:r>
            <a:endPar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endParaRPr>
          </a:p>
        </p:txBody>
      </p:sp>
      <p:sp>
        <p:nvSpPr>
          <p:cNvPr id="25" name="矩形 24"/>
          <p:cNvSpPr/>
          <p:nvPr/>
        </p:nvSpPr>
        <p:spPr>
          <a:xfrm>
            <a:off x="2895600" y="845895"/>
            <a:ext cx="2339102" cy="574196"/>
          </a:xfrm>
          <a:prstGeom prst="rect">
            <a:avLst/>
          </a:prstGeom>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zh-CN" altLang="en-US"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主要受限于：</a:t>
            </a:r>
            <a:endPar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2" name="矩形 61"/>
          <p:cNvSpPr/>
          <p:nvPr/>
        </p:nvSpPr>
        <p:spPr>
          <a:xfrm>
            <a:off x="0" y="2085069"/>
            <a:ext cx="9144000" cy="4344266"/>
          </a:xfrm>
          <a:prstGeom prst="rect">
            <a:avLst/>
          </a:prstGeom>
          <a:solidFill>
            <a:schemeClr val="accent5"/>
          </a:solidFill>
          <a:ln w="28575">
            <a:solidFill>
              <a:srgbClr val="003366"/>
            </a:solidFill>
          </a:ln>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Char char="•"/>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从</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B-</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树中删除</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key</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a:t>
            </a:r>
            <a:endPar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20000"/>
              </a:lnSpc>
              <a:spcBef>
                <a:spcPts val="300"/>
              </a:spcBef>
              <a:spcAft>
                <a:spcPct val="0"/>
              </a:spcAft>
              <a:buClrTx/>
              <a:buSzTx/>
              <a:buFontTx/>
              <a:buNone/>
              <a:defRPr/>
            </a:pPr>
            <a:r>
              <a:rPr kumimoji="0" lang="en-US" altLang="zh-CN"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   1) </a:t>
            </a:r>
            <a:r>
              <a:rPr kumimoji="0" lang="zh-CN" altLang="en-US"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若</a:t>
            </a:r>
            <a:r>
              <a:rPr kumimoji="0" lang="en-US" altLang="zh-CN"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key</a:t>
            </a:r>
            <a:r>
              <a:rPr kumimoji="0" lang="zh-CN" altLang="en-US"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在最下层结点中，</a:t>
            </a:r>
            <a:endParaRPr kumimoji="0" lang="en-US" altLang="zh-CN"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20000"/>
              </a:lnSpc>
              <a:spcBef>
                <a:spcPts val="300"/>
              </a:spcBef>
              <a:spcAft>
                <a:spcPct val="0"/>
              </a:spcAft>
              <a:buClrTx/>
              <a:buSzTx/>
              <a:buFontTx/>
              <a:buNone/>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1.1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若结点中关键码</a:t>
            </a:r>
            <a:r>
              <a:rPr kumimoji="0" lang="zh-CN" altLang="en-US"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个数 </a:t>
            </a:r>
            <a:r>
              <a:rPr kumimoji="0" lang="en-US" altLang="zh-CN"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&gt; </a:t>
            </a:r>
            <a:r>
              <a:rPr kumimoji="0" lang="en-US" altLang="zh-CN" sz="2800" b="1"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800" b="1"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，则直接删</a:t>
            </a:r>
            <a:endPar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endParaRPr>
          </a:p>
          <a:p>
            <a:pPr marL="0" marR="0" lvl="0" indent="0" algn="l" defTabSz="914400" rtl="0" eaLnBrk="1" fontAlgn="base" latinLnBrk="0" hangingPunct="1">
              <a:lnSpc>
                <a:spcPct val="120000"/>
              </a:lnSpc>
              <a:spcBef>
                <a:spcPts val="300"/>
              </a:spcBef>
              <a:spcAft>
                <a:spcPct val="0"/>
              </a:spcAft>
              <a:buClrTx/>
              <a:buSzTx/>
              <a:buFontTx/>
              <a:buNone/>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        1.2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若结点中关键码个数</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a:t>
            </a:r>
            <a:endPar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且其</a:t>
            </a:r>
            <a:r>
              <a:rPr kumimoji="0" lang="zh-CN" altLang="en-US"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左</a:t>
            </a:r>
            <a:r>
              <a:rPr kumimoji="0" lang="en-US" altLang="zh-CN"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or</a:t>
            </a:r>
            <a:r>
              <a:rPr kumimoji="0" lang="zh-CN" altLang="en-US"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右兄弟</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中的</a:t>
            </a:r>
            <a:r>
              <a:rPr kumimoji="0" lang="zh-CN" altLang="en-US"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关键码个数 </a:t>
            </a:r>
            <a:r>
              <a:rPr kumimoji="0" lang="en-US" altLang="zh-CN"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&gt; </a:t>
            </a:r>
            <a:r>
              <a:rPr kumimoji="0" lang="en-US" altLang="zh-CN" sz="2800" b="1" i="0" u="none" strike="noStrike" kern="120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800" b="0" i="0" u="none" strike="noStrike" kern="120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800" b="1" i="0" u="none" strike="noStrike" kern="120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a:t>
            </a:r>
            <a:endParaRPr kumimoji="0" lang="en-US" altLang="zh-CN"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1.3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若结点、其兄弟的关键码个数</a:t>
            </a:r>
            <a:r>
              <a:rPr kumimoji="0" lang="zh-CN" altLang="en-US"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都</a:t>
            </a:r>
            <a:r>
              <a:rPr kumimoji="0" lang="en-US" altLang="zh-CN"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800" b="1"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800" b="1"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a:t>
            </a:r>
            <a:endParaRPr kumimoji="0" lang="en-US" altLang="zh-CN"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则，</a:t>
            </a:r>
            <a:r>
              <a:rPr kumimoji="0" lang="en-US" altLang="zh-CN"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a:t>
            </a:r>
            <a:r>
              <a:rPr kumimoji="0" lang="zh-CN" altLang="en-US"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兄弟</a:t>
            </a:r>
            <a:r>
              <a:rPr kumimoji="0" lang="en-US" altLang="zh-CN"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a:t>
            </a:r>
            <a:r>
              <a:rPr kumimoji="0" lang="zh-CN" altLang="en-US"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合并：</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将</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key</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删除后的剩余关键码、</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              </a:t>
            </a:r>
            <a:endPar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父亲中的</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个关键码，合并到其左</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右</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兄弟中</a:t>
            </a:r>
            <a:endPar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endParaRPr>
          </a:p>
        </p:txBody>
      </p:sp>
      <p:sp>
        <p:nvSpPr>
          <p:cNvPr id="65" name="矩形 64"/>
          <p:cNvSpPr/>
          <p:nvPr/>
        </p:nvSpPr>
        <p:spPr>
          <a:xfrm>
            <a:off x="4756260" y="1953491"/>
            <a:ext cx="4387740" cy="539763"/>
          </a:xfrm>
          <a:prstGeom prst="rect">
            <a:avLst/>
          </a:prstGeom>
          <a:solidFill>
            <a:srgbClr val="003366"/>
          </a:solidFill>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即，至少有</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个关键码</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
          <p:cNvSpPr txBox="1">
            <a:spLocks noChangeArrowheads="1"/>
          </p:cNvSpPr>
          <p:nvPr/>
        </p:nvSpPr>
        <p:spPr bwMode="auto">
          <a:xfrm>
            <a:off x="0" y="990600"/>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30000"/>
              </a:lnSpc>
              <a:spcBef>
                <a:spcPts val="0"/>
              </a:spcBef>
              <a:spcAft>
                <a:spcPct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endParaRPr>
          </a:p>
        </p:txBody>
      </p:sp>
      <p:sp>
        <p:nvSpPr>
          <p:cNvPr id="65" name="矩形 64"/>
          <p:cNvSpPr/>
          <p:nvPr/>
        </p:nvSpPr>
        <p:spPr>
          <a:xfrm>
            <a:off x="4756260" y="2133600"/>
            <a:ext cx="4387740" cy="539763"/>
          </a:xfrm>
          <a:prstGeom prst="rect">
            <a:avLst/>
          </a:prstGeom>
          <a:solidFill>
            <a:srgbClr val="003366"/>
          </a:solidFill>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即，至少有</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个关键码</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9" name="矩形 8"/>
          <p:cNvSpPr/>
          <p:nvPr/>
        </p:nvSpPr>
        <p:spPr bwMode="auto">
          <a:xfrm>
            <a:off x="3928200" y="293341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45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0" name="直接连接符 9"/>
          <p:cNvCxnSpPr>
            <a:endCxn id="12" idx="0"/>
          </p:cNvCxnSpPr>
          <p:nvPr/>
        </p:nvCxnSpPr>
        <p:spPr bwMode="auto">
          <a:xfrm flipH="1">
            <a:off x="2445000" y="3121421"/>
            <a:ext cx="1669800" cy="622391"/>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1" name="直接连接符 10"/>
          <p:cNvCxnSpPr>
            <a:stCxn id="13" idx="0"/>
          </p:cNvCxnSpPr>
          <p:nvPr/>
        </p:nvCxnSpPr>
        <p:spPr bwMode="auto">
          <a:xfrm flipH="1" flipV="1">
            <a:off x="4696800" y="3121423"/>
            <a:ext cx="1198800" cy="5326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12" name="矩形 11"/>
          <p:cNvSpPr/>
          <p:nvPr/>
        </p:nvSpPr>
        <p:spPr bwMode="auto">
          <a:xfrm>
            <a:off x="1905000" y="3743812"/>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3" name="矩形 12"/>
          <p:cNvSpPr/>
          <p:nvPr/>
        </p:nvSpPr>
        <p:spPr bwMode="auto">
          <a:xfrm>
            <a:off x="5085600" y="3654023"/>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61  90 </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5" name="矩形 14"/>
          <p:cNvSpPr/>
          <p:nvPr/>
        </p:nvSpPr>
        <p:spPr bwMode="auto">
          <a:xfrm>
            <a:off x="2819400" y="47370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37</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6" name="直接连接符 15"/>
          <p:cNvCxnSpPr>
            <a:endCxn id="26" idx="0"/>
          </p:cNvCxnSpPr>
          <p:nvPr/>
        </p:nvCxnSpPr>
        <p:spPr bwMode="auto">
          <a:xfrm flipH="1">
            <a:off x="1316400" y="3975010"/>
            <a:ext cx="817200" cy="74939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7" name="直接连接符 16"/>
          <p:cNvCxnSpPr>
            <a:stCxn id="15" idx="0"/>
          </p:cNvCxnSpPr>
          <p:nvPr/>
        </p:nvCxnSpPr>
        <p:spPr bwMode="auto">
          <a:xfrm flipH="1" flipV="1">
            <a:off x="2819400" y="3898810"/>
            <a:ext cx="360000" cy="838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18" name="矩形 17"/>
          <p:cNvSpPr/>
          <p:nvPr/>
        </p:nvSpPr>
        <p:spPr bwMode="auto">
          <a:xfrm>
            <a:off x="4309200" y="473942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53</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9" name="矩形 18"/>
          <p:cNvSpPr/>
          <p:nvPr/>
        </p:nvSpPr>
        <p:spPr bwMode="auto">
          <a:xfrm>
            <a:off x="5680800" y="47496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70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0" name="矩形 19"/>
          <p:cNvSpPr/>
          <p:nvPr/>
        </p:nvSpPr>
        <p:spPr bwMode="auto">
          <a:xfrm>
            <a:off x="7357200" y="473942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95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21" name="直接连接符 20"/>
          <p:cNvCxnSpPr>
            <a:endCxn id="18" idx="0"/>
          </p:cNvCxnSpPr>
          <p:nvPr/>
        </p:nvCxnSpPr>
        <p:spPr bwMode="auto">
          <a:xfrm flipH="1">
            <a:off x="4669200" y="3898810"/>
            <a:ext cx="588600" cy="84061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22" name="直接连接符 21"/>
          <p:cNvCxnSpPr>
            <a:endCxn id="19" idx="0"/>
          </p:cNvCxnSpPr>
          <p:nvPr/>
        </p:nvCxnSpPr>
        <p:spPr bwMode="auto">
          <a:xfrm>
            <a:off x="5943600" y="3886200"/>
            <a:ext cx="97200" cy="8634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23" name="直接连接符 22"/>
          <p:cNvCxnSpPr>
            <a:endCxn id="20" idx="0"/>
          </p:cNvCxnSpPr>
          <p:nvPr/>
        </p:nvCxnSpPr>
        <p:spPr bwMode="auto">
          <a:xfrm>
            <a:off x="6553200" y="3898810"/>
            <a:ext cx="1164000" cy="84061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6" name="矩形 25"/>
          <p:cNvSpPr/>
          <p:nvPr/>
        </p:nvSpPr>
        <p:spPr bwMode="auto">
          <a:xfrm>
            <a:off x="956400" y="47244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7" name="矩形 26"/>
          <p:cNvSpPr/>
          <p:nvPr/>
        </p:nvSpPr>
        <p:spPr>
          <a:xfrm>
            <a:off x="5764549" y="5334000"/>
            <a:ext cx="3379451" cy="592470"/>
          </a:xfrm>
          <a:prstGeom prst="rect">
            <a:avLst/>
          </a:prstGeom>
          <a:solidFill>
            <a:srgbClr val="006600"/>
          </a:solidFill>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Char char="•"/>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 3</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阶</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B-</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树，删除</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53 </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34" name="矩形 33"/>
          <p:cNvSpPr/>
          <p:nvPr/>
        </p:nvSpPr>
        <p:spPr bwMode="auto">
          <a:xfrm>
            <a:off x="4191000" y="5486400"/>
            <a:ext cx="1440000" cy="432000"/>
          </a:xfrm>
          <a:prstGeom prst="rect">
            <a:avLst/>
          </a:prstGeom>
          <a:solidFill>
            <a:srgbClr val="FFCCCC"/>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61   70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35" name="Oval 30"/>
          <p:cNvSpPr>
            <a:spLocks noChangeArrowheads="1"/>
          </p:cNvSpPr>
          <p:nvPr/>
        </p:nvSpPr>
        <p:spPr bwMode="auto">
          <a:xfrm>
            <a:off x="4419600" y="4724400"/>
            <a:ext cx="540000" cy="504000"/>
          </a:xfrm>
          <a:prstGeom prst="ellipse">
            <a:avLst/>
          </a:prstGeom>
          <a:solidFill>
            <a:srgbClr val="FFCCCC">
              <a:alpha val="70000"/>
            </a:srgbClr>
          </a:solidFill>
          <a:ln w="28575">
            <a:solidFill>
              <a:srgbClr val="FF0000"/>
            </a:solidFill>
            <a:round/>
          </a:ln>
          <a:effectLst/>
        </p:spPr>
        <p:txBody>
          <a:bodyPr wrap="none" anchor="ctr"/>
          <a:lstStyle/>
          <a:p>
            <a:pPr marL="0" marR="0" lvl="0" indent="0" algn="ctr" defTabSz="914400" rtl="0" eaLnBrk="1" fontAlgn="base" latinLnBrk="0" hangingPunct="1">
              <a:lnSpc>
                <a:spcPct val="125000"/>
              </a:lnSpc>
              <a:spcBef>
                <a:spcPct val="30000"/>
              </a:spcBef>
              <a:spcAft>
                <a:spcPct val="0"/>
              </a:spcAft>
              <a:buClrTx/>
              <a:buSzTx/>
              <a:buFontTx/>
              <a:buNone/>
              <a:defRPr/>
            </a:pPr>
            <a:endPar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9" name="Oval 30"/>
          <p:cNvSpPr>
            <a:spLocks noChangeArrowheads="1"/>
          </p:cNvSpPr>
          <p:nvPr/>
        </p:nvSpPr>
        <p:spPr bwMode="auto">
          <a:xfrm>
            <a:off x="5334000" y="3657600"/>
            <a:ext cx="540000" cy="504000"/>
          </a:xfrm>
          <a:prstGeom prst="ellipse">
            <a:avLst/>
          </a:prstGeom>
          <a:solidFill>
            <a:srgbClr val="FFCCCC">
              <a:alpha val="73000"/>
            </a:srgbClr>
          </a:solidFill>
          <a:ln w="28575">
            <a:solidFill>
              <a:srgbClr val="FF0000"/>
            </a:solidFill>
            <a:round/>
          </a:ln>
          <a:effectLst/>
        </p:spPr>
        <p:txBody>
          <a:bodyPr wrap="none" anchor="ctr"/>
          <a:lstStyle/>
          <a:p>
            <a:pPr marL="0" marR="0" lvl="0" indent="0" algn="ctr" defTabSz="914400" rtl="0" eaLnBrk="1" fontAlgn="base" latinLnBrk="0" hangingPunct="1">
              <a:lnSpc>
                <a:spcPct val="125000"/>
              </a:lnSpc>
              <a:spcBef>
                <a:spcPct val="30000"/>
              </a:spcBef>
              <a:spcAft>
                <a:spcPct val="0"/>
              </a:spcAft>
              <a:buClrTx/>
              <a:buSzTx/>
              <a:buFontTx/>
              <a:buNone/>
              <a:defRPr/>
            </a:pPr>
            <a:endPar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30" name="直接箭头连接符 29"/>
          <p:cNvCxnSpPr/>
          <p:nvPr/>
        </p:nvCxnSpPr>
        <p:spPr bwMode="auto">
          <a:xfrm>
            <a:off x="3962400" y="2743200"/>
            <a:ext cx="304800" cy="152400"/>
          </a:xfrm>
          <a:prstGeom prst="straightConnector1">
            <a:avLst/>
          </a:prstGeom>
          <a:solidFill>
            <a:srgbClr val="B9FFB9"/>
          </a:solidFill>
          <a:ln w="28575" cap="flat" cmpd="sng" algn="ctr">
            <a:solidFill>
              <a:srgbClr val="008000"/>
            </a:solidFill>
            <a:prstDash val="solid"/>
            <a:round/>
            <a:headEnd type="none" w="med" len="med"/>
            <a:tailEnd type="arrow"/>
          </a:ln>
          <a:effectLst/>
        </p:spPr>
      </p:cxnSp>
      <p:sp>
        <p:nvSpPr>
          <p:cNvPr id="31" name="矩形 30"/>
          <p:cNvSpPr/>
          <p:nvPr/>
        </p:nvSpPr>
        <p:spPr>
          <a:xfrm>
            <a:off x="3554172" y="2393757"/>
            <a:ext cx="484428" cy="578043"/>
          </a:xfrm>
          <a:prstGeom prst="rect">
            <a:avLst/>
          </a:prstGeom>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en-US" altLang="zh-CN" sz="2800" b="0" i="0" u="none" strike="noStrike" kern="1200" cap="none" spc="0" normalizeH="0" baseline="0" noProof="0" dirty="0" err="1">
                <a:ln>
                  <a:noFill/>
                </a:ln>
                <a:solidFill>
                  <a:srgbClr val="008000"/>
                </a:solidFill>
                <a:effectLst/>
                <a:uLnTx/>
                <a:uFillTx/>
                <a:latin typeface="Arial" panose="020B0604020202020204" pitchFamily="34" charset="0"/>
                <a:ea typeface="黑体" panose="02010609060101010101" pitchFamily="2" charset="-122"/>
                <a:cs typeface="+mn-cs"/>
              </a:rPr>
              <a:t>bt</a:t>
            </a:r>
            <a:endParaRPr kumimoji="0" lang="zh-CN" altLang="en-US" sz="2800" b="0" i="0" u="none" strike="noStrike" kern="120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endParaRPr>
          </a:p>
        </p:txBody>
      </p:sp>
      <p:sp>
        <p:nvSpPr>
          <p:cNvPr id="28" name="椭圆 27"/>
          <p:cNvSpPr/>
          <p:nvPr/>
        </p:nvSpPr>
        <p:spPr bwMode="auto">
          <a:xfrm>
            <a:off x="4343400" y="4648200"/>
            <a:ext cx="609600" cy="685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lvl="0" indent="0" algn="l" defTabSz="914400" rtl="0" eaLnBrk="1" fontAlgn="base" latinLnBrk="0" hangingPunct="1">
              <a:lnSpc>
                <a:spcPct val="125000"/>
              </a:lnSpc>
              <a:spcBef>
                <a:spcPct val="30000"/>
              </a:spcBef>
              <a:spcAft>
                <a:spcPct val="0"/>
              </a:spcAft>
              <a:buClrTx/>
              <a:buSzTx/>
              <a:buFontTx/>
              <a:buChar char="•"/>
              <a:defRPr/>
            </a:pPr>
            <a:endPar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29" grpId="0" animBg="1"/>
      <p:bldP spid="28"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
          <p:cNvSpPr txBox="1">
            <a:spLocks noChangeArrowheads="1"/>
          </p:cNvSpPr>
          <p:nvPr/>
        </p:nvSpPr>
        <p:spPr bwMode="auto">
          <a:xfrm>
            <a:off x="0" y="990600"/>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 </a:t>
            </a:r>
            <a:endPar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endParaRPr>
          </a:p>
        </p:txBody>
      </p:sp>
      <p:sp>
        <p:nvSpPr>
          <p:cNvPr id="65" name="矩形 64"/>
          <p:cNvSpPr/>
          <p:nvPr/>
        </p:nvSpPr>
        <p:spPr>
          <a:xfrm>
            <a:off x="4756260" y="2133600"/>
            <a:ext cx="4387740" cy="539763"/>
          </a:xfrm>
          <a:prstGeom prst="rect">
            <a:avLst/>
          </a:prstGeom>
          <a:solidFill>
            <a:srgbClr val="003366"/>
          </a:solidFill>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即，至少有</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个关键码</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9" name="矩形 8"/>
          <p:cNvSpPr/>
          <p:nvPr/>
        </p:nvSpPr>
        <p:spPr bwMode="auto">
          <a:xfrm>
            <a:off x="3928200" y="293341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45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0" name="直接连接符 9"/>
          <p:cNvCxnSpPr>
            <a:endCxn id="12" idx="0"/>
          </p:cNvCxnSpPr>
          <p:nvPr/>
        </p:nvCxnSpPr>
        <p:spPr bwMode="auto">
          <a:xfrm flipH="1">
            <a:off x="2445000" y="3121421"/>
            <a:ext cx="1669800" cy="622391"/>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12" name="矩形 11"/>
          <p:cNvSpPr/>
          <p:nvPr/>
        </p:nvSpPr>
        <p:spPr bwMode="auto">
          <a:xfrm>
            <a:off x="1905000" y="3743812"/>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3" name="矩形 12"/>
          <p:cNvSpPr/>
          <p:nvPr/>
        </p:nvSpPr>
        <p:spPr bwMode="auto">
          <a:xfrm>
            <a:off x="5805600" y="3654023"/>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90 </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5" name="矩形 14"/>
          <p:cNvSpPr/>
          <p:nvPr/>
        </p:nvSpPr>
        <p:spPr bwMode="auto">
          <a:xfrm>
            <a:off x="2819400" y="47370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37</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6" name="直接连接符 15"/>
          <p:cNvCxnSpPr>
            <a:endCxn id="26" idx="0"/>
          </p:cNvCxnSpPr>
          <p:nvPr/>
        </p:nvCxnSpPr>
        <p:spPr bwMode="auto">
          <a:xfrm flipH="1">
            <a:off x="1316400" y="3975010"/>
            <a:ext cx="817200" cy="74939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7" name="直接连接符 16"/>
          <p:cNvCxnSpPr>
            <a:stCxn id="15" idx="0"/>
          </p:cNvCxnSpPr>
          <p:nvPr/>
        </p:nvCxnSpPr>
        <p:spPr bwMode="auto">
          <a:xfrm flipH="1" flipV="1">
            <a:off x="2819400" y="3898810"/>
            <a:ext cx="360000" cy="838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0" name="矩形 19"/>
          <p:cNvSpPr/>
          <p:nvPr/>
        </p:nvSpPr>
        <p:spPr bwMode="auto">
          <a:xfrm>
            <a:off x="7357200" y="473942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95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21" name="直接连接符 20"/>
          <p:cNvCxnSpPr>
            <a:endCxn id="34" idx="0"/>
          </p:cNvCxnSpPr>
          <p:nvPr/>
        </p:nvCxnSpPr>
        <p:spPr bwMode="auto">
          <a:xfrm flipH="1">
            <a:off x="5368200" y="3886200"/>
            <a:ext cx="575400" cy="8382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23" name="直接连接符 22"/>
          <p:cNvCxnSpPr>
            <a:endCxn id="20" idx="0"/>
          </p:cNvCxnSpPr>
          <p:nvPr/>
        </p:nvCxnSpPr>
        <p:spPr bwMode="auto">
          <a:xfrm>
            <a:off x="6553200" y="3898810"/>
            <a:ext cx="1164000" cy="84061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6" name="矩形 25"/>
          <p:cNvSpPr/>
          <p:nvPr/>
        </p:nvSpPr>
        <p:spPr bwMode="auto">
          <a:xfrm>
            <a:off x="956400" y="47244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7" name="矩形 26"/>
          <p:cNvSpPr/>
          <p:nvPr/>
        </p:nvSpPr>
        <p:spPr>
          <a:xfrm>
            <a:off x="5764549" y="5334000"/>
            <a:ext cx="3379451" cy="592470"/>
          </a:xfrm>
          <a:prstGeom prst="rect">
            <a:avLst/>
          </a:prstGeom>
          <a:solidFill>
            <a:srgbClr val="006600"/>
          </a:solidFill>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Char char="•"/>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 3</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阶</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B-</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树，删除</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53 </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34" name="矩形 33"/>
          <p:cNvSpPr/>
          <p:nvPr/>
        </p:nvSpPr>
        <p:spPr bwMode="auto">
          <a:xfrm>
            <a:off x="4648200" y="4724400"/>
            <a:ext cx="1440000" cy="432000"/>
          </a:xfrm>
          <a:prstGeom prst="rect">
            <a:avLst/>
          </a:prstGeom>
          <a:solidFill>
            <a:srgbClr val="FFCCCC"/>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61   70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31" name="直接连接符 30"/>
          <p:cNvCxnSpPr/>
          <p:nvPr/>
        </p:nvCxnSpPr>
        <p:spPr bwMode="auto">
          <a:xfrm flipH="1" flipV="1">
            <a:off x="4696800" y="3121423"/>
            <a:ext cx="1198800" cy="5326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32" name="直接箭头连接符 31"/>
          <p:cNvCxnSpPr/>
          <p:nvPr/>
        </p:nvCxnSpPr>
        <p:spPr bwMode="auto">
          <a:xfrm>
            <a:off x="3962400" y="2743200"/>
            <a:ext cx="304800" cy="152400"/>
          </a:xfrm>
          <a:prstGeom prst="straightConnector1">
            <a:avLst/>
          </a:prstGeom>
          <a:solidFill>
            <a:srgbClr val="B9FFB9"/>
          </a:solidFill>
          <a:ln w="28575" cap="flat" cmpd="sng" algn="ctr">
            <a:solidFill>
              <a:srgbClr val="008000"/>
            </a:solidFill>
            <a:prstDash val="solid"/>
            <a:round/>
            <a:headEnd type="none" w="med" len="med"/>
            <a:tailEnd type="arrow"/>
          </a:ln>
          <a:effectLst/>
        </p:spPr>
      </p:cxnSp>
      <p:sp>
        <p:nvSpPr>
          <p:cNvPr id="36" name="矩形 35"/>
          <p:cNvSpPr/>
          <p:nvPr/>
        </p:nvSpPr>
        <p:spPr>
          <a:xfrm>
            <a:off x="3554172" y="2393757"/>
            <a:ext cx="484428" cy="578043"/>
          </a:xfrm>
          <a:prstGeom prst="rect">
            <a:avLst/>
          </a:prstGeom>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en-US" altLang="zh-CN" sz="2800" b="0" i="0" u="none" strike="noStrike" kern="1200" cap="none" spc="0" normalizeH="0" baseline="0" noProof="0" dirty="0" err="1">
                <a:ln>
                  <a:noFill/>
                </a:ln>
                <a:solidFill>
                  <a:srgbClr val="008000"/>
                </a:solidFill>
                <a:effectLst/>
                <a:uLnTx/>
                <a:uFillTx/>
                <a:latin typeface="Arial" panose="020B0604020202020204" pitchFamily="34" charset="0"/>
                <a:ea typeface="黑体" panose="02010609060101010101" pitchFamily="2" charset="-122"/>
                <a:cs typeface="+mn-cs"/>
              </a:rPr>
              <a:t>bt</a:t>
            </a:r>
            <a:endParaRPr kumimoji="0" lang="zh-CN" altLang="en-US" sz="2800" b="0" i="0" u="none" strike="noStrike" kern="120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381000" y="907450"/>
            <a:ext cx="8277225" cy="36513"/>
          </a:xfrm>
          <a:prstGeom prst="rect">
            <a:avLst/>
          </a:prstGeom>
          <a:gradFill rotWithShape="1">
            <a:gsLst>
              <a:gs pos="0">
                <a:srgbClr val="0066FF"/>
              </a:gs>
              <a:gs pos="100000">
                <a:srgbClr val="F7EFFF"/>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300" b="0" i="0" u="none" strike="noStrike" kern="1200" cap="none" spc="0" normalizeH="0" baseline="0" noProof="0">
              <a:ln>
                <a:noFill/>
              </a:ln>
              <a:solidFill>
                <a:srgbClr val="000000"/>
              </a:solidFill>
              <a:effectLst/>
              <a:uLnTx/>
              <a:uFillTx/>
              <a:latin typeface="Times New Roman" panose="02020603050405020304" charset="0"/>
              <a:ea typeface="宋体" panose="02010600030101010101" pitchFamily="2" charset="-122"/>
              <a:cs typeface="+mn-cs"/>
            </a:endParaRPr>
          </a:p>
        </p:txBody>
      </p:sp>
      <p:sp>
        <p:nvSpPr>
          <p:cNvPr id="33" name="Rectangle 3"/>
          <p:cNvSpPr txBox="1">
            <a:spLocks noChangeArrowheads="1"/>
          </p:cNvSpPr>
          <p:nvPr/>
        </p:nvSpPr>
        <p:spPr bwMode="auto">
          <a:xfrm>
            <a:off x="0" y="990600"/>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 </a:t>
            </a:r>
            <a:endPar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endParaRPr>
          </a:p>
        </p:txBody>
      </p:sp>
      <p:sp>
        <p:nvSpPr>
          <p:cNvPr id="65" name="矩形 64"/>
          <p:cNvSpPr/>
          <p:nvPr/>
        </p:nvSpPr>
        <p:spPr>
          <a:xfrm>
            <a:off x="4756260" y="2133600"/>
            <a:ext cx="4387740" cy="539763"/>
          </a:xfrm>
          <a:prstGeom prst="rect">
            <a:avLst/>
          </a:prstGeom>
          <a:solidFill>
            <a:srgbClr val="003366"/>
          </a:solidFill>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即，至少有</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个关键码</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9" name="矩形 8"/>
          <p:cNvSpPr/>
          <p:nvPr/>
        </p:nvSpPr>
        <p:spPr bwMode="auto">
          <a:xfrm>
            <a:off x="3928200" y="293341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45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0" name="直接连接符 9"/>
          <p:cNvCxnSpPr>
            <a:endCxn id="12" idx="0"/>
          </p:cNvCxnSpPr>
          <p:nvPr/>
        </p:nvCxnSpPr>
        <p:spPr bwMode="auto">
          <a:xfrm flipH="1">
            <a:off x="2445000" y="3121421"/>
            <a:ext cx="1669800" cy="622391"/>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12" name="矩形 11"/>
          <p:cNvSpPr/>
          <p:nvPr/>
        </p:nvSpPr>
        <p:spPr bwMode="auto">
          <a:xfrm>
            <a:off x="1905000" y="3743812"/>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5" name="矩形 14"/>
          <p:cNvSpPr/>
          <p:nvPr/>
        </p:nvSpPr>
        <p:spPr bwMode="auto">
          <a:xfrm>
            <a:off x="2819400" y="473701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37</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6" name="直接连接符 15"/>
          <p:cNvCxnSpPr>
            <a:endCxn id="26" idx="0"/>
          </p:cNvCxnSpPr>
          <p:nvPr/>
        </p:nvCxnSpPr>
        <p:spPr bwMode="auto">
          <a:xfrm flipH="1">
            <a:off x="1316400" y="3975010"/>
            <a:ext cx="817200" cy="74939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7" name="直接连接符 16"/>
          <p:cNvCxnSpPr>
            <a:stCxn id="15" idx="0"/>
          </p:cNvCxnSpPr>
          <p:nvPr/>
        </p:nvCxnSpPr>
        <p:spPr bwMode="auto">
          <a:xfrm flipH="1" flipV="1">
            <a:off x="2819400" y="3898810"/>
            <a:ext cx="360000" cy="838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6" name="矩形 25"/>
          <p:cNvSpPr/>
          <p:nvPr/>
        </p:nvSpPr>
        <p:spPr bwMode="auto">
          <a:xfrm>
            <a:off x="956400" y="47244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7" name="矩形 26"/>
          <p:cNvSpPr/>
          <p:nvPr/>
        </p:nvSpPr>
        <p:spPr>
          <a:xfrm>
            <a:off x="5764549" y="5334000"/>
            <a:ext cx="3379451" cy="592470"/>
          </a:xfrm>
          <a:prstGeom prst="rect">
            <a:avLst/>
          </a:prstGeom>
          <a:solidFill>
            <a:srgbClr val="006600"/>
          </a:solidFill>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Char char="•"/>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 3</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阶</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B-</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树，删除</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37 </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34" name="矩形 33"/>
          <p:cNvSpPr/>
          <p:nvPr/>
        </p:nvSpPr>
        <p:spPr bwMode="auto">
          <a:xfrm>
            <a:off x="1219200" y="5562600"/>
            <a:ext cx="1440000" cy="432000"/>
          </a:xfrm>
          <a:prstGeom prst="rect">
            <a:avLst/>
          </a:prstGeom>
          <a:solidFill>
            <a:srgbClr val="FFCCCC"/>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3   25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35" name="Oval 30"/>
          <p:cNvSpPr>
            <a:spLocks noChangeArrowheads="1"/>
          </p:cNvSpPr>
          <p:nvPr/>
        </p:nvSpPr>
        <p:spPr bwMode="auto">
          <a:xfrm>
            <a:off x="2895600" y="4724400"/>
            <a:ext cx="540000" cy="504000"/>
          </a:xfrm>
          <a:prstGeom prst="ellipse">
            <a:avLst/>
          </a:prstGeom>
          <a:solidFill>
            <a:srgbClr val="FFCCCC">
              <a:alpha val="72000"/>
            </a:srgbClr>
          </a:solidFill>
          <a:ln w="28575">
            <a:solidFill>
              <a:srgbClr val="FF0000"/>
            </a:solidFill>
            <a:round/>
          </a:ln>
          <a:effectLst/>
        </p:spPr>
        <p:txBody>
          <a:bodyPr wrap="none" anchor="ctr"/>
          <a:lstStyle/>
          <a:p>
            <a:pPr marL="0" marR="0" lvl="0" indent="0" algn="ctr" defTabSz="914400" rtl="0" eaLnBrk="1" fontAlgn="base" latinLnBrk="0" hangingPunct="1">
              <a:lnSpc>
                <a:spcPct val="125000"/>
              </a:lnSpc>
              <a:spcBef>
                <a:spcPct val="30000"/>
              </a:spcBef>
              <a:spcAft>
                <a:spcPct val="0"/>
              </a:spcAft>
              <a:buClrTx/>
              <a:buSzTx/>
              <a:buFontTx/>
              <a:buNone/>
              <a:defRPr/>
            </a:pPr>
            <a:endPar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36" name="矩形 35"/>
          <p:cNvSpPr/>
          <p:nvPr/>
        </p:nvSpPr>
        <p:spPr bwMode="auto">
          <a:xfrm>
            <a:off x="5805600" y="3654023"/>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90 </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37" name="矩形 36"/>
          <p:cNvSpPr/>
          <p:nvPr/>
        </p:nvSpPr>
        <p:spPr bwMode="auto">
          <a:xfrm>
            <a:off x="7357200" y="473942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95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38" name="直接连接符 37"/>
          <p:cNvCxnSpPr>
            <a:endCxn id="40" idx="0"/>
          </p:cNvCxnSpPr>
          <p:nvPr/>
        </p:nvCxnSpPr>
        <p:spPr bwMode="auto">
          <a:xfrm flipH="1">
            <a:off x="5368200" y="3886200"/>
            <a:ext cx="575400" cy="8382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39" name="直接连接符 38"/>
          <p:cNvCxnSpPr>
            <a:endCxn id="37" idx="0"/>
          </p:cNvCxnSpPr>
          <p:nvPr/>
        </p:nvCxnSpPr>
        <p:spPr bwMode="auto">
          <a:xfrm>
            <a:off x="6553200" y="3898810"/>
            <a:ext cx="1164000" cy="84061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40" name="矩形 39"/>
          <p:cNvSpPr/>
          <p:nvPr/>
        </p:nvSpPr>
        <p:spPr bwMode="auto">
          <a:xfrm>
            <a:off x="4648200" y="4724400"/>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61   70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41" name="直接连接符 40"/>
          <p:cNvCxnSpPr/>
          <p:nvPr/>
        </p:nvCxnSpPr>
        <p:spPr bwMode="auto">
          <a:xfrm flipH="1" flipV="1">
            <a:off x="4696800" y="3121423"/>
            <a:ext cx="1198800" cy="5326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42" name="Oval 30"/>
          <p:cNvSpPr>
            <a:spLocks noChangeArrowheads="1"/>
          </p:cNvSpPr>
          <p:nvPr/>
        </p:nvSpPr>
        <p:spPr bwMode="auto">
          <a:xfrm>
            <a:off x="2203200" y="3687000"/>
            <a:ext cx="540000" cy="504000"/>
          </a:xfrm>
          <a:prstGeom prst="ellipse">
            <a:avLst/>
          </a:prstGeom>
          <a:solidFill>
            <a:srgbClr val="FFCCCC">
              <a:alpha val="75000"/>
            </a:srgbClr>
          </a:solidFill>
          <a:ln w="28575">
            <a:solidFill>
              <a:srgbClr val="FF0000"/>
            </a:solidFill>
            <a:round/>
          </a:ln>
          <a:effectLst/>
        </p:spPr>
        <p:txBody>
          <a:bodyPr wrap="none" anchor="ctr"/>
          <a:lstStyle/>
          <a:p>
            <a:pPr marL="0" marR="0" lvl="0" indent="0" algn="ctr" defTabSz="914400" rtl="0" eaLnBrk="1" fontAlgn="base" latinLnBrk="0" hangingPunct="1">
              <a:lnSpc>
                <a:spcPct val="125000"/>
              </a:lnSpc>
              <a:spcBef>
                <a:spcPct val="30000"/>
              </a:spcBef>
              <a:spcAft>
                <a:spcPct val="0"/>
              </a:spcAft>
              <a:buClrTx/>
              <a:buSzTx/>
              <a:buFontTx/>
              <a:buNone/>
              <a:defRPr/>
            </a:pPr>
            <a:endPar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43" name="直接箭头连接符 42"/>
          <p:cNvCxnSpPr/>
          <p:nvPr/>
        </p:nvCxnSpPr>
        <p:spPr bwMode="auto">
          <a:xfrm>
            <a:off x="3962400" y="2743200"/>
            <a:ext cx="304800" cy="152400"/>
          </a:xfrm>
          <a:prstGeom prst="straightConnector1">
            <a:avLst/>
          </a:prstGeom>
          <a:solidFill>
            <a:srgbClr val="B9FFB9"/>
          </a:solidFill>
          <a:ln w="28575" cap="flat" cmpd="sng" algn="ctr">
            <a:solidFill>
              <a:srgbClr val="008000"/>
            </a:solidFill>
            <a:prstDash val="solid"/>
            <a:round/>
            <a:headEnd type="none" w="med" len="med"/>
            <a:tailEnd type="arrow"/>
          </a:ln>
          <a:effectLst/>
        </p:spPr>
      </p:cxnSp>
      <p:sp>
        <p:nvSpPr>
          <p:cNvPr id="44" name="矩形 43"/>
          <p:cNvSpPr/>
          <p:nvPr/>
        </p:nvSpPr>
        <p:spPr>
          <a:xfrm>
            <a:off x="3554172" y="2393757"/>
            <a:ext cx="484428" cy="578043"/>
          </a:xfrm>
          <a:prstGeom prst="rect">
            <a:avLst/>
          </a:prstGeom>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en-US" altLang="zh-CN" sz="2800" b="0" i="0" u="none" strike="noStrike" kern="1200" cap="none" spc="0" normalizeH="0" baseline="0" noProof="0" dirty="0" err="1">
                <a:ln>
                  <a:noFill/>
                </a:ln>
                <a:solidFill>
                  <a:srgbClr val="008000"/>
                </a:solidFill>
                <a:effectLst/>
                <a:uLnTx/>
                <a:uFillTx/>
                <a:latin typeface="Arial" panose="020B0604020202020204" pitchFamily="34" charset="0"/>
                <a:ea typeface="黑体" panose="02010609060101010101" pitchFamily="2" charset="-122"/>
                <a:cs typeface="+mn-cs"/>
              </a:rPr>
              <a:t>bt</a:t>
            </a:r>
            <a:endParaRPr kumimoji="0" lang="zh-CN" altLang="en-US" sz="2800" b="0" i="0" u="none" strike="noStrike" kern="120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endParaRPr>
          </a:p>
        </p:txBody>
      </p:sp>
      <p:sp>
        <p:nvSpPr>
          <p:cNvPr id="28" name="椭圆 27"/>
          <p:cNvSpPr/>
          <p:nvPr/>
        </p:nvSpPr>
        <p:spPr bwMode="auto">
          <a:xfrm>
            <a:off x="2895600" y="4648200"/>
            <a:ext cx="609600" cy="685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lvl="0" indent="0" algn="l" defTabSz="914400" rtl="0" eaLnBrk="1" fontAlgn="base" latinLnBrk="0" hangingPunct="1">
              <a:lnSpc>
                <a:spcPct val="125000"/>
              </a:lnSpc>
              <a:spcBef>
                <a:spcPct val="30000"/>
              </a:spcBef>
              <a:spcAft>
                <a:spcPct val="0"/>
              </a:spcAft>
              <a:buClrTx/>
              <a:buSzTx/>
              <a:buFontTx/>
              <a:buChar char="•"/>
              <a:defRPr/>
            </a:pPr>
            <a:endPar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2" grpId="0" animBg="1"/>
      <p:bldP spid="28"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381000" y="907450"/>
            <a:ext cx="8277225" cy="36513"/>
          </a:xfrm>
          <a:prstGeom prst="rect">
            <a:avLst/>
          </a:prstGeom>
          <a:gradFill rotWithShape="1">
            <a:gsLst>
              <a:gs pos="0">
                <a:srgbClr val="0066FF"/>
              </a:gs>
              <a:gs pos="100000">
                <a:srgbClr val="F7EFFF"/>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300" b="0" i="0" u="none" strike="noStrike" kern="1200" cap="none" spc="0" normalizeH="0" baseline="0" noProof="0">
              <a:ln>
                <a:noFill/>
              </a:ln>
              <a:solidFill>
                <a:srgbClr val="000000"/>
              </a:solidFill>
              <a:effectLst/>
              <a:uLnTx/>
              <a:uFillTx/>
              <a:latin typeface="Times New Roman" panose="02020603050405020304" charset="0"/>
              <a:ea typeface="宋体" panose="02010600030101010101" pitchFamily="2" charset="-122"/>
              <a:cs typeface="+mn-cs"/>
            </a:endParaRPr>
          </a:p>
        </p:txBody>
      </p:sp>
      <p:sp>
        <p:nvSpPr>
          <p:cNvPr id="33" name="Rectangle 3"/>
          <p:cNvSpPr txBox="1">
            <a:spLocks noChangeArrowheads="1"/>
          </p:cNvSpPr>
          <p:nvPr/>
        </p:nvSpPr>
        <p:spPr bwMode="auto">
          <a:xfrm>
            <a:off x="0" y="990600"/>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30000"/>
              </a:lnSpc>
              <a:spcBef>
                <a:spcPts val="0"/>
              </a:spcBef>
              <a:spcAft>
                <a:spcPct val="0"/>
              </a:spcAft>
              <a:buClrTx/>
              <a:buSzTx/>
              <a:buFontTx/>
              <a:buNone/>
              <a:defRPr/>
            </a:pPr>
            <a:endPar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endParaRPr>
          </a:p>
          <a:p>
            <a:pPr marL="107950" marR="0" lvl="0" indent="0" algn="just" defTabSz="914400" rtl="0" eaLnBrk="1" fontAlgn="base" latinLnBrk="0" hangingPunct="1">
              <a:lnSpc>
                <a:spcPct val="120000"/>
              </a:lnSpc>
              <a:spcBef>
                <a:spcPts val="0"/>
              </a:spcBef>
              <a:spcAft>
                <a:spcPct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endParaRPr>
          </a:p>
        </p:txBody>
      </p:sp>
      <p:sp>
        <p:nvSpPr>
          <p:cNvPr id="65" name="矩形 64"/>
          <p:cNvSpPr/>
          <p:nvPr/>
        </p:nvSpPr>
        <p:spPr>
          <a:xfrm>
            <a:off x="4756260" y="2133600"/>
            <a:ext cx="4387740" cy="539763"/>
          </a:xfrm>
          <a:prstGeom prst="rect">
            <a:avLst/>
          </a:prstGeom>
          <a:solidFill>
            <a:srgbClr val="003366"/>
          </a:solidFill>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即，至少有</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个关键码</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9" name="矩形 8"/>
          <p:cNvSpPr/>
          <p:nvPr/>
        </p:nvSpPr>
        <p:spPr bwMode="auto">
          <a:xfrm>
            <a:off x="3928200" y="293341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45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0" name="直接连接符 9"/>
          <p:cNvCxnSpPr>
            <a:endCxn id="12" idx="0"/>
          </p:cNvCxnSpPr>
          <p:nvPr/>
        </p:nvCxnSpPr>
        <p:spPr bwMode="auto">
          <a:xfrm flipH="1">
            <a:off x="2445000" y="3121421"/>
            <a:ext cx="1669800" cy="622391"/>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12" name="矩形 11"/>
          <p:cNvSpPr/>
          <p:nvPr/>
        </p:nvSpPr>
        <p:spPr bwMode="auto">
          <a:xfrm>
            <a:off x="1905000" y="3743812"/>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6" name="直接连接符 15"/>
          <p:cNvCxnSpPr/>
          <p:nvPr/>
        </p:nvCxnSpPr>
        <p:spPr bwMode="auto">
          <a:xfrm flipH="1">
            <a:off x="1316400" y="3975010"/>
            <a:ext cx="817200" cy="74939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7" name="矩形 26"/>
          <p:cNvSpPr/>
          <p:nvPr/>
        </p:nvSpPr>
        <p:spPr>
          <a:xfrm>
            <a:off x="5764549" y="5334000"/>
            <a:ext cx="3379451" cy="592470"/>
          </a:xfrm>
          <a:prstGeom prst="rect">
            <a:avLst/>
          </a:prstGeom>
          <a:solidFill>
            <a:srgbClr val="006600"/>
          </a:solidFill>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Char char="•"/>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 3</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阶</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B-</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树，删除</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37 </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24" name="矩形 23"/>
          <p:cNvSpPr/>
          <p:nvPr/>
        </p:nvSpPr>
        <p:spPr bwMode="auto">
          <a:xfrm>
            <a:off x="762000" y="4724400"/>
            <a:ext cx="1440000" cy="432000"/>
          </a:xfrm>
          <a:prstGeom prst="rect">
            <a:avLst/>
          </a:prstGeom>
          <a:solidFill>
            <a:srgbClr val="FFCCCC"/>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3   25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8" name="Oval 30"/>
          <p:cNvSpPr>
            <a:spLocks noChangeArrowheads="1"/>
          </p:cNvSpPr>
          <p:nvPr/>
        </p:nvSpPr>
        <p:spPr bwMode="auto">
          <a:xfrm>
            <a:off x="2203200" y="3687000"/>
            <a:ext cx="540000" cy="504000"/>
          </a:xfrm>
          <a:prstGeom prst="ellipse">
            <a:avLst/>
          </a:prstGeom>
          <a:solidFill>
            <a:srgbClr val="FFCCCC">
              <a:alpha val="69000"/>
            </a:srgbClr>
          </a:solidFill>
          <a:ln w="28575">
            <a:solidFill>
              <a:srgbClr val="FF0000"/>
            </a:solidFill>
            <a:round/>
          </a:ln>
          <a:effectLst/>
        </p:spPr>
        <p:txBody>
          <a:bodyPr wrap="none" anchor="ctr"/>
          <a:lstStyle/>
          <a:p>
            <a:pPr marL="0" marR="0" lvl="0" indent="0" algn="ctr" defTabSz="914400" rtl="0" eaLnBrk="1" fontAlgn="base" latinLnBrk="0" hangingPunct="1">
              <a:lnSpc>
                <a:spcPct val="125000"/>
              </a:lnSpc>
              <a:spcBef>
                <a:spcPct val="30000"/>
              </a:spcBef>
              <a:spcAft>
                <a:spcPct val="0"/>
              </a:spcAft>
              <a:buClrTx/>
              <a:buSzTx/>
              <a:buFontTx/>
              <a:buNone/>
              <a:defRPr/>
            </a:pPr>
            <a:endPar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9" name="矩形 28"/>
          <p:cNvSpPr/>
          <p:nvPr/>
        </p:nvSpPr>
        <p:spPr bwMode="auto">
          <a:xfrm>
            <a:off x="5805600" y="3654023"/>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90 </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30" name="矩形 29"/>
          <p:cNvSpPr/>
          <p:nvPr/>
        </p:nvSpPr>
        <p:spPr bwMode="auto">
          <a:xfrm>
            <a:off x="7357200" y="473942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95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31" name="直接连接符 30"/>
          <p:cNvCxnSpPr>
            <a:endCxn id="34" idx="0"/>
          </p:cNvCxnSpPr>
          <p:nvPr/>
        </p:nvCxnSpPr>
        <p:spPr bwMode="auto">
          <a:xfrm flipH="1">
            <a:off x="5368200" y="3886200"/>
            <a:ext cx="575400" cy="8382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32" name="直接连接符 31"/>
          <p:cNvCxnSpPr>
            <a:endCxn id="30" idx="0"/>
          </p:cNvCxnSpPr>
          <p:nvPr/>
        </p:nvCxnSpPr>
        <p:spPr bwMode="auto">
          <a:xfrm>
            <a:off x="6553200" y="3898810"/>
            <a:ext cx="1164000" cy="84061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4" name="矩形 33"/>
          <p:cNvSpPr/>
          <p:nvPr/>
        </p:nvSpPr>
        <p:spPr bwMode="auto">
          <a:xfrm>
            <a:off x="4648200" y="4724400"/>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61   70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35" name="直接连接符 34"/>
          <p:cNvCxnSpPr/>
          <p:nvPr/>
        </p:nvCxnSpPr>
        <p:spPr bwMode="auto">
          <a:xfrm flipH="1" flipV="1">
            <a:off x="4696800" y="3121423"/>
            <a:ext cx="1198800" cy="5326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62400" y="2743200"/>
            <a:ext cx="304800" cy="152400"/>
          </a:xfrm>
          <a:prstGeom prst="straightConnector1">
            <a:avLst/>
          </a:prstGeom>
          <a:solidFill>
            <a:srgbClr val="B9FFB9"/>
          </a:solidFill>
          <a:ln w="28575" cap="flat" cmpd="sng" algn="ctr">
            <a:solidFill>
              <a:srgbClr val="008000"/>
            </a:solidFill>
            <a:prstDash val="solid"/>
            <a:round/>
            <a:headEnd type="none" w="med" len="med"/>
            <a:tailEnd type="arrow"/>
          </a:ln>
          <a:effectLst/>
        </p:spPr>
      </p:cxnSp>
      <p:sp>
        <p:nvSpPr>
          <p:cNvPr id="37" name="矩形 36"/>
          <p:cNvSpPr/>
          <p:nvPr/>
        </p:nvSpPr>
        <p:spPr>
          <a:xfrm>
            <a:off x="3554172" y="2393757"/>
            <a:ext cx="484428" cy="578043"/>
          </a:xfrm>
          <a:prstGeom prst="rect">
            <a:avLst/>
          </a:prstGeom>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en-US" altLang="zh-CN" sz="2800" b="0" i="0" u="none" strike="noStrike" kern="1200" cap="none" spc="0" normalizeH="0" baseline="0" noProof="0" dirty="0" err="1">
                <a:ln>
                  <a:noFill/>
                </a:ln>
                <a:solidFill>
                  <a:srgbClr val="008000"/>
                </a:solidFill>
                <a:effectLst/>
                <a:uLnTx/>
                <a:uFillTx/>
                <a:latin typeface="Arial" panose="020B0604020202020204" pitchFamily="34" charset="0"/>
                <a:ea typeface="黑体" panose="02010609060101010101" pitchFamily="2" charset="-122"/>
                <a:cs typeface="+mn-cs"/>
              </a:rPr>
              <a:t>bt</a:t>
            </a:r>
            <a:endParaRPr kumimoji="0" lang="zh-CN" altLang="en-US" sz="2800" b="0" i="0" u="none" strike="noStrike" kern="120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
          <p:cNvSpPr txBox="1">
            <a:spLocks noChangeArrowheads="1"/>
          </p:cNvSpPr>
          <p:nvPr/>
        </p:nvSpPr>
        <p:spPr bwMode="auto">
          <a:xfrm>
            <a:off x="0" y="990600"/>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 </a:t>
            </a:r>
            <a:endPar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endParaRPr>
          </a:p>
        </p:txBody>
      </p:sp>
      <p:sp>
        <p:nvSpPr>
          <p:cNvPr id="65" name="矩形 64"/>
          <p:cNvSpPr/>
          <p:nvPr/>
        </p:nvSpPr>
        <p:spPr>
          <a:xfrm>
            <a:off x="4572000" y="1773382"/>
            <a:ext cx="4387740" cy="539763"/>
          </a:xfrm>
          <a:prstGeom prst="rect">
            <a:avLst/>
          </a:prstGeom>
          <a:solidFill>
            <a:srgbClr val="003366"/>
          </a:solidFill>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即，至少有</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个关键码</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27" name="矩形 26"/>
          <p:cNvSpPr/>
          <p:nvPr/>
        </p:nvSpPr>
        <p:spPr>
          <a:xfrm>
            <a:off x="5580289" y="4973782"/>
            <a:ext cx="3379451" cy="592470"/>
          </a:xfrm>
          <a:prstGeom prst="rect">
            <a:avLst/>
          </a:prstGeom>
          <a:solidFill>
            <a:srgbClr val="006600"/>
          </a:solidFill>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Char char="•"/>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 3</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阶</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B-</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树，删除</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37 </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24" name="矩形 23"/>
          <p:cNvSpPr/>
          <p:nvPr/>
        </p:nvSpPr>
        <p:spPr bwMode="auto">
          <a:xfrm>
            <a:off x="577740" y="4364182"/>
            <a:ext cx="1440000" cy="432000"/>
          </a:xfrm>
          <a:prstGeom prst="rect">
            <a:avLst/>
          </a:prstGeom>
          <a:solidFill>
            <a:srgbClr val="FFCCCC"/>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3   25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30" name="矩形 29"/>
          <p:cNvSpPr/>
          <p:nvPr/>
        </p:nvSpPr>
        <p:spPr bwMode="auto">
          <a:xfrm>
            <a:off x="7172940" y="4379202"/>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95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34" name="矩形 33"/>
          <p:cNvSpPr/>
          <p:nvPr/>
        </p:nvSpPr>
        <p:spPr bwMode="auto">
          <a:xfrm>
            <a:off x="4463940" y="4364182"/>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61   70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0" name="矩形 19"/>
          <p:cNvSpPr/>
          <p:nvPr/>
        </p:nvSpPr>
        <p:spPr bwMode="auto">
          <a:xfrm>
            <a:off x="3549540" y="2840182"/>
            <a:ext cx="1800000" cy="432000"/>
          </a:xfrm>
          <a:prstGeom prst="rect">
            <a:avLst/>
          </a:prstGeom>
          <a:solidFill>
            <a:srgbClr val="FFCCCC"/>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45   90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6" name="直接连接符 15"/>
          <p:cNvCxnSpPr/>
          <p:nvPr/>
        </p:nvCxnSpPr>
        <p:spPr bwMode="auto">
          <a:xfrm flipH="1">
            <a:off x="1132140" y="3068782"/>
            <a:ext cx="2569800" cy="12954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31" name="直接连接符 30"/>
          <p:cNvCxnSpPr>
            <a:endCxn id="34" idx="0"/>
          </p:cNvCxnSpPr>
          <p:nvPr/>
        </p:nvCxnSpPr>
        <p:spPr bwMode="auto">
          <a:xfrm>
            <a:off x="4463940" y="3068782"/>
            <a:ext cx="720000" cy="12954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32" name="直接连接符 31"/>
          <p:cNvCxnSpPr>
            <a:endCxn id="30" idx="0"/>
          </p:cNvCxnSpPr>
          <p:nvPr/>
        </p:nvCxnSpPr>
        <p:spPr bwMode="auto">
          <a:xfrm>
            <a:off x="5149740" y="3068782"/>
            <a:ext cx="2383200" cy="131042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778140" y="2656225"/>
            <a:ext cx="304800" cy="152400"/>
          </a:xfrm>
          <a:prstGeom prst="straightConnector1">
            <a:avLst/>
          </a:prstGeom>
          <a:solidFill>
            <a:srgbClr val="B9FFB9"/>
          </a:solidFill>
          <a:ln w="28575" cap="flat" cmpd="sng" algn="ctr">
            <a:solidFill>
              <a:srgbClr val="008000"/>
            </a:solidFill>
            <a:prstDash val="solid"/>
            <a:round/>
            <a:headEnd type="none" w="med" len="med"/>
            <a:tailEnd type="arrow"/>
          </a:ln>
          <a:effectLst/>
        </p:spPr>
      </p:cxnSp>
      <p:sp>
        <p:nvSpPr>
          <p:cNvPr id="37" name="矩形 36"/>
          <p:cNvSpPr/>
          <p:nvPr/>
        </p:nvSpPr>
        <p:spPr>
          <a:xfrm>
            <a:off x="3369912" y="2306782"/>
            <a:ext cx="484428" cy="578043"/>
          </a:xfrm>
          <a:prstGeom prst="rect">
            <a:avLst/>
          </a:prstGeom>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en-US" altLang="zh-CN" sz="2800" b="0" i="0" u="none" strike="noStrike" kern="1200" cap="none" spc="0" normalizeH="0" baseline="0" noProof="0" dirty="0" err="1">
                <a:ln>
                  <a:noFill/>
                </a:ln>
                <a:solidFill>
                  <a:srgbClr val="008000"/>
                </a:solidFill>
                <a:effectLst/>
                <a:uLnTx/>
                <a:uFillTx/>
                <a:latin typeface="Arial" panose="020B0604020202020204" pitchFamily="34" charset="0"/>
                <a:ea typeface="黑体" panose="02010609060101010101" pitchFamily="2" charset="-122"/>
                <a:cs typeface="+mn-cs"/>
              </a:rPr>
              <a:t>bt</a:t>
            </a:r>
            <a:endParaRPr kumimoji="0" lang="zh-CN" altLang="en-US" sz="2800" b="0" i="0" u="none" strike="noStrike" kern="120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
          <p:cNvSpPr txBox="1">
            <a:spLocks noChangeArrowheads="1"/>
          </p:cNvSpPr>
          <p:nvPr/>
        </p:nvSpPr>
        <p:spPr bwMode="auto">
          <a:xfrm>
            <a:off x="0" y="990600"/>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 B_</a:t>
            </a:r>
            <a:r>
              <a:rPr kumimoji="0" lang="zh-CN" altLang="en-US"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树的删除  </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注意“父子交换”、“兄弟合并”</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endParaRPr>
          </a:p>
        </p:txBody>
      </p:sp>
      <p:sp>
        <p:nvSpPr>
          <p:cNvPr id="17" name="矩形 16"/>
          <p:cNvSpPr/>
          <p:nvPr/>
        </p:nvSpPr>
        <p:spPr bwMode="auto">
          <a:xfrm>
            <a:off x="4275000" y="2663423"/>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50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8" name="直接连接符 17"/>
          <p:cNvCxnSpPr>
            <a:endCxn id="21" idx="0"/>
          </p:cNvCxnSpPr>
          <p:nvPr/>
        </p:nvCxnSpPr>
        <p:spPr bwMode="auto">
          <a:xfrm>
            <a:off x="5037000" y="2892023"/>
            <a:ext cx="1759200" cy="57179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9" name="直接连接符 18"/>
          <p:cNvCxnSpPr>
            <a:stCxn id="22" idx="0"/>
          </p:cNvCxnSpPr>
          <p:nvPr/>
        </p:nvCxnSpPr>
        <p:spPr bwMode="auto">
          <a:xfrm flipV="1">
            <a:off x="2474400" y="2892023"/>
            <a:ext cx="2029200" cy="5334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1" name="矩形 20"/>
          <p:cNvSpPr/>
          <p:nvPr/>
        </p:nvSpPr>
        <p:spPr bwMode="auto">
          <a:xfrm>
            <a:off x="6256200" y="3463813"/>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63</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2" name="矩形 21"/>
          <p:cNvSpPr/>
          <p:nvPr/>
        </p:nvSpPr>
        <p:spPr bwMode="auto">
          <a:xfrm>
            <a:off x="1664400" y="3425423"/>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20  35 </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3" name="矩形 22"/>
          <p:cNvSpPr/>
          <p:nvPr/>
        </p:nvSpPr>
        <p:spPr bwMode="auto">
          <a:xfrm>
            <a:off x="5578200" y="4459422"/>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56</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6" name="矩形 25"/>
          <p:cNvSpPr/>
          <p:nvPr/>
        </p:nvSpPr>
        <p:spPr bwMode="auto">
          <a:xfrm>
            <a:off x="7281000" y="4457011"/>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90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28" name="直接连接符 27"/>
          <p:cNvCxnSpPr>
            <a:endCxn id="23" idx="0"/>
          </p:cNvCxnSpPr>
          <p:nvPr/>
        </p:nvCxnSpPr>
        <p:spPr bwMode="auto">
          <a:xfrm flipH="1">
            <a:off x="6028200" y="3654023"/>
            <a:ext cx="456600" cy="805399"/>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29" name="直接连接符 28"/>
          <p:cNvCxnSpPr>
            <a:stCxn id="26" idx="0"/>
          </p:cNvCxnSpPr>
          <p:nvPr/>
        </p:nvCxnSpPr>
        <p:spPr bwMode="auto">
          <a:xfrm flipH="1" flipV="1">
            <a:off x="7170600" y="3654023"/>
            <a:ext cx="470400" cy="802988"/>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5" name="矩形 34"/>
          <p:cNvSpPr/>
          <p:nvPr/>
        </p:nvSpPr>
        <p:spPr bwMode="auto">
          <a:xfrm>
            <a:off x="769800" y="4510820"/>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3   7</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38" name="矩形 37"/>
          <p:cNvSpPr/>
          <p:nvPr/>
        </p:nvSpPr>
        <p:spPr bwMode="auto">
          <a:xfrm>
            <a:off x="2149200" y="4521000"/>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23   30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39" name="矩形 38"/>
          <p:cNvSpPr/>
          <p:nvPr/>
        </p:nvSpPr>
        <p:spPr bwMode="auto">
          <a:xfrm>
            <a:off x="4088400" y="451082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42</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40" name="直接连接符 39"/>
          <p:cNvCxnSpPr>
            <a:endCxn id="35" idx="0"/>
          </p:cNvCxnSpPr>
          <p:nvPr/>
        </p:nvCxnSpPr>
        <p:spPr bwMode="auto">
          <a:xfrm flipH="1">
            <a:off x="1309800" y="3577823"/>
            <a:ext cx="603000" cy="932997"/>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1" name="直接连接符 40"/>
          <p:cNvCxnSpPr>
            <a:endCxn id="38" idx="0"/>
          </p:cNvCxnSpPr>
          <p:nvPr/>
        </p:nvCxnSpPr>
        <p:spPr bwMode="auto">
          <a:xfrm>
            <a:off x="2522400" y="3654023"/>
            <a:ext cx="436800" cy="866977"/>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2" name="直接连接符 41"/>
          <p:cNvCxnSpPr>
            <a:endCxn id="39" idx="0"/>
          </p:cNvCxnSpPr>
          <p:nvPr/>
        </p:nvCxnSpPr>
        <p:spPr bwMode="auto">
          <a:xfrm>
            <a:off x="3132000" y="3654023"/>
            <a:ext cx="1316400" cy="856797"/>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62" name="矩形 61"/>
          <p:cNvSpPr/>
          <p:nvPr/>
        </p:nvSpPr>
        <p:spPr>
          <a:xfrm>
            <a:off x="5715001" y="1676400"/>
            <a:ext cx="3429000" cy="1052596"/>
          </a:xfrm>
          <a:prstGeom prst="rect">
            <a:avLst/>
          </a:prstGeom>
          <a:solidFill>
            <a:srgbClr val="003366"/>
          </a:solidFill>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Char char="•"/>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 3</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阶</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B-</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树，删除</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42 </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a:t>
            </a:r>
            <a:endPar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   </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Wingdings" panose="05000000000000000000" pitchFamily="2" charset="2"/>
              </a:rPr>
              <a:t> </a:t>
            </a:r>
            <a:r>
              <a:rPr kumimoji="0" lang="zh-CN" altLang="en-US" sz="2600" b="0" i="0" u="none" strike="noStrike" kern="0" cap="none" spc="0" normalizeH="0" baseline="0" noProof="0" dirty="0">
                <a:ln>
                  <a:noFill/>
                </a:ln>
                <a:solidFill>
                  <a:srgbClr val="FFFF00"/>
                </a:solidFill>
                <a:effectLst/>
                <a:uLnTx/>
                <a:uFillTx/>
                <a:latin typeface="Arial" panose="020B0604020202020204" pitchFamily="34" charset="0"/>
                <a:ea typeface="黑体" panose="02010609060101010101" pitchFamily="2" charset="-122"/>
                <a:cs typeface="+mn-cs"/>
                <a:sym typeface="Wingdings" panose="05000000000000000000" pitchFamily="2" charset="2"/>
              </a:rPr>
              <a:t>“父子交换”</a:t>
            </a:r>
            <a:endParaRPr kumimoji="0" lang="zh-CN" altLang="en-US" sz="2600" b="0" i="0" u="none" strike="noStrike" kern="1200" cap="none" spc="0" normalizeH="0" baseline="0" noProof="0" dirty="0">
              <a:ln>
                <a:noFill/>
              </a:ln>
              <a:solidFill>
                <a:srgbClr val="FFFF00"/>
              </a:solidFill>
              <a:effectLst/>
              <a:uLnTx/>
              <a:uFillTx/>
              <a:latin typeface="Arial" panose="020B0604020202020204" pitchFamily="34" charset="0"/>
              <a:ea typeface="黑体" panose="02010609060101010101" pitchFamily="2" charset="-122"/>
              <a:cs typeface="+mn-cs"/>
            </a:endParaRPr>
          </a:p>
        </p:txBody>
      </p:sp>
      <p:sp>
        <p:nvSpPr>
          <p:cNvPr id="69" name="Oval 30"/>
          <p:cNvSpPr>
            <a:spLocks noChangeArrowheads="1"/>
          </p:cNvSpPr>
          <p:nvPr/>
        </p:nvSpPr>
        <p:spPr bwMode="auto">
          <a:xfrm>
            <a:off x="4184400" y="4495800"/>
            <a:ext cx="540000" cy="504000"/>
          </a:xfrm>
          <a:prstGeom prst="ellipse">
            <a:avLst/>
          </a:prstGeom>
          <a:solidFill>
            <a:srgbClr val="FFCCCC">
              <a:alpha val="72000"/>
            </a:srgbClr>
          </a:solidFill>
          <a:ln w="28575">
            <a:solidFill>
              <a:srgbClr val="FF0000"/>
            </a:solidFill>
            <a:round/>
          </a:ln>
          <a:effectLst/>
        </p:spPr>
        <p:txBody>
          <a:bodyPr wrap="none" anchor="ctr"/>
          <a:lstStyle/>
          <a:p>
            <a:pPr marL="0" marR="0" lvl="0" indent="0" algn="ctr" defTabSz="914400" rtl="0" eaLnBrk="1" fontAlgn="base" latinLnBrk="0" hangingPunct="1">
              <a:lnSpc>
                <a:spcPct val="125000"/>
              </a:lnSpc>
              <a:spcBef>
                <a:spcPct val="30000"/>
              </a:spcBef>
              <a:spcAft>
                <a:spcPct val="0"/>
              </a:spcAft>
              <a:buClrTx/>
              <a:buSzTx/>
              <a:buFontTx/>
              <a:buNone/>
              <a:defRPr/>
            </a:pPr>
            <a:endPar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219200" y="2047741"/>
            <a:ext cx="6705600" cy="190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40000"/>
              </a:lnSpc>
            </a:pPr>
            <a:r>
              <a:rPr lang="zh-CN" altLang="en-US" sz="4400" dirty="0">
                <a:latin typeface="华文仿宋" panose="02010600040101010101" pitchFamily="2" charset="-122"/>
                <a:ea typeface="华文仿宋" panose="02010600040101010101" pitchFamily="2" charset="-122"/>
              </a:rPr>
              <a:t>以顺序表或线性链表表示静态查找表</a:t>
            </a:r>
            <a:endParaRPr lang="zh-CN" altLang="en-US" sz="2000" dirty="0">
              <a:latin typeface="华文仿宋" panose="02010600040101010101" pitchFamily="2" charset="-122"/>
              <a:ea typeface="华文仿宋" panose="02010600040101010101" pitchFamily="2" charset="-122"/>
            </a:endParaRPr>
          </a:p>
        </p:txBody>
      </p:sp>
      <p:sp>
        <p:nvSpPr>
          <p:cNvPr id="38915" name="Text Box 3"/>
          <p:cNvSpPr txBox="1">
            <a:spLocks noChangeArrowheads="1"/>
          </p:cNvSpPr>
          <p:nvPr/>
        </p:nvSpPr>
        <p:spPr bwMode="auto">
          <a:xfrm>
            <a:off x="364074" y="257578"/>
            <a:ext cx="3679892"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en-US" altLang="zh-CN" dirty="0"/>
              <a:t>9.1.1 </a:t>
            </a:r>
            <a:r>
              <a:rPr lang="zh-CN" altLang="en-US" dirty="0"/>
              <a:t>顺序查找表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fltVal val="0"/>
                                          </p:val>
                                        </p:tav>
                                        <p:tav tm="100000">
                                          <p:val>
                                            <p:strVal val="#ppt_h"/>
                                          </p:val>
                                        </p:tav>
                                      </p:tavLst>
                                    </p:anim>
                                    <p:anim calcmode="lin" valueType="num">
                                      <p:cBhvr>
                                        <p:cTn id="9" dur="500" fill="hold"/>
                                        <p:tgtEl>
                                          <p:spTgt spid="18434"/>
                                        </p:tgtEl>
                                        <p:attrNameLst>
                                          <p:attrName>ppt_x</p:attrName>
                                        </p:attrNameLst>
                                      </p:cBhvr>
                                      <p:tavLst>
                                        <p:tav tm="0">
                                          <p:val>
                                            <p:fltVal val="0.5"/>
                                          </p:val>
                                        </p:tav>
                                        <p:tav tm="100000">
                                          <p:val>
                                            <p:strVal val="#ppt_x"/>
                                          </p:val>
                                        </p:tav>
                                      </p:tavLst>
                                    </p:anim>
                                    <p:anim calcmode="lin" valueType="num">
                                      <p:cBhvr>
                                        <p:cTn id="10" dur="500" fill="hold"/>
                                        <p:tgtEl>
                                          <p:spTgt spid="1843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381000" y="907450"/>
            <a:ext cx="8277225" cy="36513"/>
          </a:xfrm>
          <a:prstGeom prst="rect">
            <a:avLst/>
          </a:prstGeom>
          <a:gradFill rotWithShape="1">
            <a:gsLst>
              <a:gs pos="0">
                <a:srgbClr val="0066FF"/>
              </a:gs>
              <a:gs pos="100000">
                <a:srgbClr val="F7EFFF"/>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300" b="0" i="0" u="none" strike="noStrike" kern="1200" cap="none" spc="0" normalizeH="0" baseline="0" noProof="0">
              <a:ln>
                <a:noFill/>
              </a:ln>
              <a:solidFill>
                <a:srgbClr val="000000"/>
              </a:solidFill>
              <a:effectLst/>
              <a:uLnTx/>
              <a:uFillTx/>
              <a:latin typeface="Times New Roman" panose="02020603050405020304" charset="0"/>
              <a:ea typeface="宋体" panose="02010600030101010101" pitchFamily="2" charset="-122"/>
              <a:cs typeface="+mn-cs"/>
            </a:endParaRPr>
          </a:p>
        </p:txBody>
      </p:sp>
      <p:sp>
        <p:nvSpPr>
          <p:cNvPr id="33" name="Rectangle 3"/>
          <p:cNvSpPr txBox="1">
            <a:spLocks noChangeArrowheads="1"/>
          </p:cNvSpPr>
          <p:nvPr/>
        </p:nvSpPr>
        <p:spPr bwMode="auto">
          <a:xfrm>
            <a:off x="0" y="990600"/>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 B_</a:t>
            </a:r>
            <a:r>
              <a:rPr kumimoji="0" lang="zh-CN" altLang="en-US"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树的删除  </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注意“父子交换”、“兄弟合并”</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endParaRPr>
          </a:p>
        </p:txBody>
      </p:sp>
      <p:sp>
        <p:nvSpPr>
          <p:cNvPr id="17" name="矩形 16"/>
          <p:cNvSpPr/>
          <p:nvPr/>
        </p:nvSpPr>
        <p:spPr bwMode="auto">
          <a:xfrm>
            <a:off x="4275000" y="2663423"/>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50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8" name="直接连接符 17"/>
          <p:cNvCxnSpPr>
            <a:endCxn id="21" idx="0"/>
          </p:cNvCxnSpPr>
          <p:nvPr/>
        </p:nvCxnSpPr>
        <p:spPr bwMode="auto">
          <a:xfrm>
            <a:off x="5037000" y="2892023"/>
            <a:ext cx="1759200" cy="57179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9" name="直接连接符 18"/>
          <p:cNvCxnSpPr>
            <a:stCxn id="68" idx="0"/>
          </p:cNvCxnSpPr>
          <p:nvPr/>
        </p:nvCxnSpPr>
        <p:spPr bwMode="auto">
          <a:xfrm flipV="1">
            <a:off x="2542800" y="2892023"/>
            <a:ext cx="1960800" cy="562177"/>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1" name="矩形 20"/>
          <p:cNvSpPr/>
          <p:nvPr/>
        </p:nvSpPr>
        <p:spPr bwMode="auto">
          <a:xfrm>
            <a:off x="6256200" y="3463813"/>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63</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3" name="矩形 22"/>
          <p:cNvSpPr/>
          <p:nvPr/>
        </p:nvSpPr>
        <p:spPr bwMode="auto">
          <a:xfrm>
            <a:off x="5578200" y="4459422"/>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56</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6" name="矩形 25"/>
          <p:cNvSpPr/>
          <p:nvPr/>
        </p:nvSpPr>
        <p:spPr bwMode="auto">
          <a:xfrm>
            <a:off x="7281000" y="4457011"/>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90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28" name="直接连接符 27"/>
          <p:cNvCxnSpPr>
            <a:endCxn id="23" idx="0"/>
          </p:cNvCxnSpPr>
          <p:nvPr/>
        </p:nvCxnSpPr>
        <p:spPr bwMode="auto">
          <a:xfrm flipH="1">
            <a:off x="6028200" y="3654023"/>
            <a:ext cx="456600" cy="805399"/>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29" name="直接连接符 28"/>
          <p:cNvCxnSpPr>
            <a:stCxn id="26" idx="0"/>
          </p:cNvCxnSpPr>
          <p:nvPr/>
        </p:nvCxnSpPr>
        <p:spPr bwMode="auto">
          <a:xfrm flipH="1" flipV="1">
            <a:off x="7170600" y="3654023"/>
            <a:ext cx="470400" cy="802988"/>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5" name="矩形 34"/>
          <p:cNvSpPr/>
          <p:nvPr/>
        </p:nvSpPr>
        <p:spPr bwMode="auto">
          <a:xfrm>
            <a:off x="769800" y="4510820"/>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3   7</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2" name="矩形 61"/>
          <p:cNvSpPr/>
          <p:nvPr/>
        </p:nvSpPr>
        <p:spPr>
          <a:xfrm>
            <a:off x="5715001" y="1676400"/>
            <a:ext cx="3429000" cy="572464"/>
          </a:xfrm>
          <a:prstGeom prst="rect">
            <a:avLst/>
          </a:prstGeom>
          <a:solidFill>
            <a:srgbClr val="003366"/>
          </a:solidFill>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Char char="•"/>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 3</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阶</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B-</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树，删除</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42 </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后</a:t>
            </a:r>
            <a:endParaRPr kumimoji="0" lang="zh-CN" altLang="en-US" sz="2600" b="0" i="0" u="none" strike="noStrike" kern="1200" cap="none" spc="0" normalizeH="0" baseline="0" noProof="0" dirty="0">
              <a:ln>
                <a:noFill/>
              </a:ln>
              <a:solidFill>
                <a:srgbClr val="FFFF00"/>
              </a:solidFill>
              <a:effectLst/>
              <a:uLnTx/>
              <a:uFillTx/>
              <a:latin typeface="Arial" panose="020B0604020202020204" pitchFamily="34" charset="0"/>
              <a:ea typeface="黑体" panose="02010609060101010101" pitchFamily="2" charset="-122"/>
              <a:cs typeface="+mn-cs"/>
            </a:endParaRPr>
          </a:p>
        </p:txBody>
      </p:sp>
      <p:sp>
        <p:nvSpPr>
          <p:cNvPr id="64" name="矩形 63"/>
          <p:cNvSpPr/>
          <p:nvPr/>
        </p:nvSpPr>
        <p:spPr bwMode="auto">
          <a:xfrm>
            <a:off x="4038600" y="4495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6" name="矩形 65"/>
          <p:cNvSpPr/>
          <p:nvPr/>
        </p:nvSpPr>
        <p:spPr bwMode="auto">
          <a:xfrm>
            <a:off x="2667000" y="4495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23</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8" name="矩形 67"/>
          <p:cNvSpPr/>
          <p:nvPr/>
        </p:nvSpPr>
        <p:spPr bwMode="auto">
          <a:xfrm>
            <a:off x="1732800" y="3454200"/>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20   30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41" name="直接连接符 40"/>
          <p:cNvCxnSpPr>
            <a:endCxn id="66" idx="0"/>
          </p:cNvCxnSpPr>
          <p:nvPr/>
        </p:nvCxnSpPr>
        <p:spPr bwMode="auto">
          <a:xfrm>
            <a:off x="2522400" y="3654023"/>
            <a:ext cx="504600" cy="841777"/>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3132000" y="3654023"/>
            <a:ext cx="1316400" cy="856797"/>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0" name="直接连接符 39"/>
          <p:cNvCxnSpPr>
            <a:endCxn id="35" idx="0"/>
          </p:cNvCxnSpPr>
          <p:nvPr/>
        </p:nvCxnSpPr>
        <p:spPr bwMode="auto">
          <a:xfrm flipH="1">
            <a:off x="1309800" y="3577823"/>
            <a:ext cx="603000" cy="932997"/>
          </a:xfrm>
          <a:prstGeom prst="line">
            <a:avLst/>
          </a:prstGeom>
          <a:solidFill>
            <a:srgbClr val="B9FFB9"/>
          </a:solidFill>
          <a:ln w="22225" cap="flat" cmpd="sng" algn="ctr">
            <a:solidFill>
              <a:schemeClr val="tx1"/>
            </a:solidFill>
            <a:prstDash val="solid"/>
            <a:round/>
            <a:headEnd type="none" w="med" len="med"/>
            <a:tailEnd type="none" w="med" len="med"/>
          </a:ln>
          <a:effectLst/>
        </p:spPr>
      </p:cxn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381000" y="907450"/>
            <a:ext cx="8277225" cy="36513"/>
          </a:xfrm>
          <a:prstGeom prst="rect">
            <a:avLst/>
          </a:prstGeom>
          <a:gradFill rotWithShape="1">
            <a:gsLst>
              <a:gs pos="0">
                <a:srgbClr val="0066FF"/>
              </a:gs>
              <a:gs pos="100000">
                <a:srgbClr val="F7EFFF"/>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300" b="0" i="0" u="none" strike="noStrike" kern="1200" cap="none" spc="0" normalizeH="0" baseline="0" noProof="0">
              <a:ln>
                <a:noFill/>
              </a:ln>
              <a:solidFill>
                <a:srgbClr val="000000"/>
              </a:solidFill>
              <a:effectLst/>
              <a:uLnTx/>
              <a:uFillTx/>
              <a:latin typeface="Times New Roman" panose="02020603050405020304" charset="0"/>
              <a:ea typeface="宋体" panose="02010600030101010101" pitchFamily="2" charset="-122"/>
              <a:cs typeface="+mn-cs"/>
            </a:endParaRPr>
          </a:p>
        </p:txBody>
      </p:sp>
      <p:sp>
        <p:nvSpPr>
          <p:cNvPr id="33" name="Rectangle 3"/>
          <p:cNvSpPr txBox="1">
            <a:spLocks noChangeArrowheads="1"/>
          </p:cNvSpPr>
          <p:nvPr/>
        </p:nvSpPr>
        <p:spPr bwMode="auto">
          <a:xfrm>
            <a:off x="0" y="990600"/>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 B_</a:t>
            </a:r>
            <a:r>
              <a:rPr kumimoji="0" lang="zh-CN" altLang="en-US"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树的删除  </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注意“父子交换”、“兄弟合并”</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endParaRPr>
          </a:p>
        </p:txBody>
      </p:sp>
      <p:sp>
        <p:nvSpPr>
          <p:cNvPr id="17" name="矩形 16"/>
          <p:cNvSpPr/>
          <p:nvPr/>
        </p:nvSpPr>
        <p:spPr bwMode="auto">
          <a:xfrm>
            <a:off x="4275000" y="2663423"/>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50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8" name="直接连接符 17"/>
          <p:cNvCxnSpPr>
            <a:endCxn id="21" idx="0"/>
          </p:cNvCxnSpPr>
          <p:nvPr/>
        </p:nvCxnSpPr>
        <p:spPr bwMode="auto">
          <a:xfrm>
            <a:off x="5037000" y="2892023"/>
            <a:ext cx="1759200" cy="57179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9" name="直接连接符 18"/>
          <p:cNvCxnSpPr>
            <a:stCxn id="68" idx="0"/>
          </p:cNvCxnSpPr>
          <p:nvPr/>
        </p:nvCxnSpPr>
        <p:spPr bwMode="auto">
          <a:xfrm flipV="1">
            <a:off x="2542800" y="2892023"/>
            <a:ext cx="1960800" cy="562177"/>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1" name="矩形 20"/>
          <p:cNvSpPr/>
          <p:nvPr/>
        </p:nvSpPr>
        <p:spPr bwMode="auto">
          <a:xfrm>
            <a:off x="6256200" y="3463813"/>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63</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3" name="矩形 22"/>
          <p:cNvSpPr/>
          <p:nvPr/>
        </p:nvSpPr>
        <p:spPr bwMode="auto">
          <a:xfrm>
            <a:off x="5578200" y="4459422"/>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56</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6" name="矩形 25"/>
          <p:cNvSpPr/>
          <p:nvPr/>
        </p:nvSpPr>
        <p:spPr bwMode="auto">
          <a:xfrm>
            <a:off x="7281000" y="4457011"/>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90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28" name="直接连接符 27"/>
          <p:cNvCxnSpPr>
            <a:endCxn id="23" idx="0"/>
          </p:cNvCxnSpPr>
          <p:nvPr/>
        </p:nvCxnSpPr>
        <p:spPr bwMode="auto">
          <a:xfrm flipH="1">
            <a:off x="6028200" y="3654023"/>
            <a:ext cx="456600" cy="805399"/>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29" name="直接连接符 28"/>
          <p:cNvCxnSpPr>
            <a:stCxn id="26" idx="0"/>
          </p:cNvCxnSpPr>
          <p:nvPr/>
        </p:nvCxnSpPr>
        <p:spPr bwMode="auto">
          <a:xfrm flipH="1" flipV="1">
            <a:off x="7170600" y="3654023"/>
            <a:ext cx="470400" cy="802988"/>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5" name="矩形 34"/>
          <p:cNvSpPr/>
          <p:nvPr/>
        </p:nvSpPr>
        <p:spPr bwMode="auto">
          <a:xfrm>
            <a:off x="769800" y="4510820"/>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3   7</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4" name="矩形 63"/>
          <p:cNvSpPr/>
          <p:nvPr/>
        </p:nvSpPr>
        <p:spPr bwMode="auto">
          <a:xfrm>
            <a:off x="4038600" y="4495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6" name="矩形 65"/>
          <p:cNvSpPr/>
          <p:nvPr/>
        </p:nvSpPr>
        <p:spPr bwMode="auto">
          <a:xfrm>
            <a:off x="2667000" y="4495800"/>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23</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8" name="矩形 67"/>
          <p:cNvSpPr/>
          <p:nvPr/>
        </p:nvSpPr>
        <p:spPr bwMode="auto">
          <a:xfrm>
            <a:off x="1732800" y="3454200"/>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20   30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41" name="直接连接符 40"/>
          <p:cNvCxnSpPr>
            <a:endCxn id="66" idx="0"/>
          </p:cNvCxnSpPr>
          <p:nvPr/>
        </p:nvCxnSpPr>
        <p:spPr bwMode="auto">
          <a:xfrm>
            <a:off x="2522400" y="3654023"/>
            <a:ext cx="504600" cy="841777"/>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3132000" y="3654023"/>
            <a:ext cx="1316400" cy="856797"/>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0" name="直接连接符 39"/>
          <p:cNvCxnSpPr>
            <a:endCxn id="35" idx="0"/>
          </p:cNvCxnSpPr>
          <p:nvPr/>
        </p:nvCxnSpPr>
        <p:spPr bwMode="auto">
          <a:xfrm flipH="1">
            <a:off x="1309800" y="3577823"/>
            <a:ext cx="603000" cy="932997"/>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7" name="矩形 26"/>
          <p:cNvSpPr/>
          <p:nvPr/>
        </p:nvSpPr>
        <p:spPr>
          <a:xfrm>
            <a:off x="5715001" y="1676400"/>
            <a:ext cx="3429000" cy="1052596"/>
          </a:xfrm>
          <a:prstGeom prst="rect">
            <a:avLst/>
          </a:prstGeom>
          <a:solidFill>
            <a:srgbClr val="003366"/>
          </a:solidFill>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Char char="•"/>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 3</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阶</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B-</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树，删除</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35 </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a:t>
            </a:r>
            <a:endPar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   </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Wingdings" panose="05000000000000000000" pitchFamily="2" charset="2"/>
              </a:rPr>
              <a:t> </a:t>
            </a:r>
            <a:r>
              <a:rPr kumimoji="0" lang="zh-CN" altLang="en-US" sz="2600" b="0" i="0" u="none" strike="noStrike" kern="0" cap="none" spc="0" normalizeH="0" baseline="0" noProof="0" dirty="0">
                <a:ln>
                  <a:noFill/>
                </a:ln>
                <a:solidFill>
                  <a:srgbClr val="FFFF00"/>
                </a:solidFill>
                <a:effectLst/>
                <a:uLnTx/>
                <a:uFillTx/>
                <a:latin typeface="Arial" panose="020B0604020202020204" pitchFamily="34" charset="0"/>
                <a:ea typeface="黑体" panose="02010609060101010101" pitchFamily="2" charset="-122"/>
                <a:cs typeface="+mn-cs"/>
                <a:sym typeface="Wingdings" panose="05000000000000000000" pitchFamily="2" charset="2"/>
              </a:rPr>
              <a:t>“兄弟合并”</a:t>
            </a:r>
            <a:endParaRPr kumimoji="0" lang="zh-CN" altLang="en-US" sz="2600" b="0" i="0" u="none" strike="noStrike" kern="1200" cap="none" spc="0" normalizeH="0" baseline="0" noProof="0" dirty="0">
              <a:ln>
                <a:noFill/>
              </a:ln>
              <a:solidFill>
                <a:srgbClr val="FFFF00"/>
              </a:solidFill>
              <a:effectLst/>
              <a:uLnTx/>
              <a:uFillTx/>
              <a:latin typeface="Arial" panose="020B0604020202020204" pitchFamily="34" charset="0"/>
              <a:ea typeface="黑体" panose="02010609060101010101" pitchFamily="2" charset="-122"/>
              <a:cs typeface="+mn-cs"/>
            </a:endParaRPr>
          </a:p>
        </p:txBody>
      </p:sp>
      <p:sp>
        <p:nvSpPr>
          <p:cNvPr id="31" name="Oval 30"/>
          <p:cNvSpPr>
            <a:spLocks noChangeArrowheads="1"/>
          </p:cNvSpPr>
          <p:nvPr/>
        </p:nvSpPr>
        <p:spPr bwMode="auto">
          <a:xfrm>
            <a:off x="4114800" y="4449000"/>
            <a:ext cx="540000" cy="504000"/>
          </a:xfrm>
          <a:prstGeom prst="ellipse">
            <a:avLst/>
          </a:prstGeom>
          <a:solidFill>
            <a:srgbClr val="FFCCCC">
              <a:alpha val="72000"/>
            </a:srgbClr>
          </a:solidFill>
          <a:ln w="28575">
            <a:solidFill>
              <a:srgbClr val="FF0000"/>
            </a:solidFill>
            <a:round/>
          </a:ln>
          <a:effectLst/>
        </p:spPr>
        <p:txBody>
          <a:bodyPr wrap="none" anchor="ctr"/>
          <a:lstStyle/>
          <a:p>
            <a:pPr marL="0" marR="0" lvl="0" indent="0" algn="ctr" defTabSz="914400" rtl="0" eaLnBrk="1" fontAlgn="base" latinLnBrk="0" hangingPunct="1">
              <a:lnSpc>
                <a:spcPct val="125000"/>
              </a:lnSpc>
              <a:spcBef>
                <a:spcPct val="30000"/>
              </a:spcBef>
              <a:spcAft>
                <a:spcPct val="0"/>
              </a:spcAft>
              <a:buClrTx/>
              <a:buSzTx/>
              <a:buFontTx/>
              <a:buNone/>
              <a:defRPr/>
            </a:pPr>
            <a:endPar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
          <p:cNvSpPr txBox="1">
            <a:spLocks noChangeArrowheads="1"/>
          </p:cNvSpPr>
          <p:nvPr/>
        </p:nvSpPr>
        <p:spPr bwMode="auto">
          <a:xfrm>
            <a:off x="0" y="990600"/>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 B_</a:t>
            </a:r>
            <a:r>
              <a:rPr kumimoji="0" lang="zh-CN" altLang="en-US"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树的删除  </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注意“父子交换”、“兄弟合并”</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endParaRPr>
          </a:p>
        </p:txBody>
      </p:sp>
      <p:sp>
        <p:nvSpPr>
          <p:cNvPr id="17" name="矩形 16"/>
          <p:cNvSpPr/>
          <p:nvPr/>
        </p:nvSpPr>
        <p:spPr bwMode="auto">
          <a:xfrm>
            <a:off x="4275000" y="2663423"/>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50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8" name="直接连接符 17"/>
          <p:cNvCxnSpPr>
            <a:endCxn id="21" idx="0"/>
          </p:cNvCxnSpPr>
          <p:nvPr/>
        </p:nvCxnSpPr>
        <p:spPr bwMode="auto">
          <a:xfrm>
            <a:off x="5037000" y="2892023"/>
            <a:ext cx="1759200" cy="57179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9" name="直接连接符 18"/>
          <p:cNvCxnSpPr>
            <a:stCxn id="68" idx="0"/>
          </p:cNvCxnSpPr>
          <p:nvPr/>
        </p:nvCxnSpPr>
        <p:spPr bwMode="auto">
          <a:xfrm flipV="1">
            <a:off x="2182800" y="2892024"/>
            <a:ext cx="2320800" cy="562176"/>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1" name="矩形 20"/>
          <p:cNvSpPr/>
          <p:nvPr/>
        </p:nvSpPr>
        <p:spPr bwMode="auto">
          <a:xfrm>
            <a:off x="6256200" y="3463813"/>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63</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3" name="矩形 22"/>
          <p:cNvSpPr/>
          <p:nvPr/>
        </p:nvSpPr>
        <p:spPr bwMode="auto">
          <a:xfrm>
            <a:off x="5578200" y="4459422"/>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56</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6" name="矩形 25"/>
          <p:cNvSpPr/>
          <p:nvPr/>
        </p:nvSpPr>
        <p:spPr bwMode="auto">
          <a:xfrm>
            <a:off x="7281000" y="4457011"/>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90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28" name="直接连接符 27"/>
          <p:cNvCxnSpPr>
            <a:endCxn id="23" idx="0"/>
          </p:cNvCxnSpPr>
          <p:nvPr/>
        </p:nvCxnSpPr>
        <p:spPr bwMode="auto">
          <a:xfrm flipH="1">
            <a:off x="6028200" y="3654023"/>
            <a:ext cx="456600" cy="805399"/>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29" name="直接连接符 28"/>
          <p:cNvCxnSpPr>
            <a:stCxn id="26" idx="0"/>
          </p:cNvCxnSpPr>
          <p:nvPr/>
        </p:nvCxnSpPr>
        <p:spPr bwMode="auto">
          <a:xfrm flipH="1" flipV="1">
            <a:off x="7170600" y="3654023"/>
            <a:ext cx="470400" cy="802988"/>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5" name="矩形 34"/>
          <p:cNvSpPr/>
          <p:nvPr/>
        </p:nvSpPr>
        <p:spPr bwMode="auto">
          <a:xfrm>
            <a:off x="769800" y="4510820"/>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3   7</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6" name="矩形 65"/>
          <p:cNvSpPr/>
          <p:nvPr/>
        </p:nvSpPr>
        <p:spPr bwMode="auto">
          <a:xfrm>
            <a:off x="2667000" y="4495800"/>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23   30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8" name="矩形 67"/>
          <p:cNvSpPr/>
          <p:nvPr/>
        </p:nvSpPr>
        <p:spPr bwMode="auto">
          <a:xfrm>
            <a:off x="1732800" y="34542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20 </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41" name="直接连接符 40"/>
          <p:cNvCxnSpPr>
            <a:endCxn id="66" idx="0"/>
          </p:cNvCxnSpPr>
          <p:nvPr/>
        </p:nvCxnSpPr>
        <p:spPr bwMode="auto">
          <a:xfrm>
            <a:off x="2438400" y="3581400"/>
            <a:ext cx="1038600" cy="9144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0" name="直接连接符 39"/>
          <p:cNvCxnSpPr>
            <a:endCxn id="35" idx="0"/>
          </p:cNvCxnSpPr>
          <p:nvPr/>
        </p:nvCxnSpPr>
        <p:spPr bwMode="auto">
          <a:xfrm flipH="1">
            <a:off x="1309800" y="3577823"/>
            <a:ext cx="603000" cy="932997"/>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2" name="矩形 31"/>
          <p:cNvSpPr/>
          <p:nvPr/>
        </p:nvSpPr>
        <p:spPr>
          <a:xfrm>
            <a:off x="5715001" y="1676400"/>
            <a:ext cx="3429000" cy="572464"/>
          </a:xfrm>
          <a:prstGeom prst="rect">
            <a:avLst/>
          </a:prstGeom>
          <a:solidFill>
            <a:srgbClr val="003366"/>
          </a:solidFill>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Char char="•"/>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 3</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阶</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B-</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树，删除</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35 </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后</a:t>
            </a:r>
            <a:endParaRPr kumimoji="0" lang="zh-CN" altLang="en-US" sz="2600" b="0" i="0" u="none" strike="noStrike" kern="1200" cap="none" spc="0" normalizeH="0" baseline="0" noProof="0" dirty="0">
              <a:ln>
                <a:noFill/>
              </a:ln>
              <a:solidFill>
                <a:srgbClr val="FFFF00"/>
              </a:solidFill>
              <a:effectLst/>
              <a:uLnTx/>
              <a:uFillTx/>
              <a:latin typeface="Arial" panose="020B0604020202020204" pitchFamily="34" charset="0"/>
              <a:ea typeface="黑体" panose="02010609060101010101" pitchFamily="2" charset="-122"/>
              <a:cs typeface="+mn-cs"/>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381000" y="907450"/>
            <a:ext cx="8277225" cy="36513"/>
          </a:xfrm>
          <a:prstGeom prst="rect">
            <a:avLst/>
          </a:prstGeom>
          <a:gradFill rotWithShape="1">
            <a:gsLst>
              <a:gs pos="0">
                <a:srgbClr val="0066FF"/>
              </a:gs>
              <a:gs pos="100000">
                <a:srgbClr val="F7EFFF"/>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300" b="0" i="0" u="none" strike="noStrike" kern="1200" cap="none" spc="0" normalizeH="0" baseline="0" noProof="0">
              <a:ln>
                <a:noFill/>
              </a:ln>
              <a:solidFill>
                <a:srgbClr val="000000"/>
              </a:solidFill>
              <a:effectLst/>
              <a:uLnTx/>
              <a:uFillTx/>
              <a:latin typeface="Times New Roman" panose="02020603050405020304" charset="0"/>
              <a:ea typeface="宋体" panose="02010600030101010101" pitchFamily="2" charset="-122"/>
              <a:cs typeface="+mn-cs"/>
            </a:endParaRPr>
          </a:p>
        </p:txBody>
      </p:sp>
      <p:sp>
        <p:nvSpPr>
          <p:cNvPr id="33" name="Rectangle 3"/>
          <p:cNvSpPr txBox="1">
            <a:spLocks noChangeArrowheads="1"/>
          </p:cNvSpPr>
          <p:nvPr/>
        </p:nvSpPr>
        <p:spPr bwMode="auto">
          <a:xfrm>
            <a:off x="0" y="990600"/>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 B_</a:t>
            </a:r>
            <a:r>
              <a:rPr kumimoji="0" lang="zh-CN" altLang="en-US"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树的删除  </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注意“父子交换”、“兄弟合并”</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endParaRPr>
          </a:p>
        </p:txBody>
      </p:sp>
      <p:sp>
        <p:nvSpPr>
          <p:cNvPr id="17" name="矩形 16"/>
          <p:cNvSpPr/>
          <p:nvPr/>
        </p:nvSpPr>
        <p:spPr bwMode="auto">
          <a:xfrm>
            <a:off x="4038600" y="2815823"/>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50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8" name="直接连接符 17"/>
          <p:cNvCxnSpPr>
            <a:endCxn id="21" idx="0"/>
          </p:cNvCxnSpPr>
          <p:nvPr/>
        </p:nvCxnSpPr>
        <p:spPr bwMode="auto">
          <a:xfrm>
            <a:off x="4800600" y="3044423"/>
            <a:ext cx="1759200" cy="57179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9" name="直接连接符 18"/>
          <p:cNvCxnSpPr>
            <a:stCxn id="68" idx="0"/>
          </p:cNvCxnSpPr>
          <p:nvPr/>
        </p:nvCxnSpPr>
        <p:spPr bwMode="auto">
          <a:xfrm flipV="1">
            <a:off x="1946400" y="3044424"/>
            <a:ext cx="2320800" cy="562176"/>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1" name="矩形 20"/>
          <p:cNvSpPr/>
          <p:nvPr/>
        </p:nvSpPr>
        <p:spPr bwMode="auto">
          <a:xfrm>
            <a:off x="6019800" y="3616213"/>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63</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3" name="矩形 22"/>
          <p:cNvSpPr/>
          <p:nvPr/>
        </p:nvSpPr>
        <p:spPr bwMode="auto">
          <a:xfrm>
            <a:off x="5341800" y="4611822"/>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56</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6" name="矩形 25"/>
          <p:cNvSpPr/>
          <p:nvPr/>
        </p:nvSpPr>
        <p:spPr bwMode="auto">
          <a:xfrm>
            <a:off x="7044600" y="4609411"/>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90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28" name="直接连接符 27"/>
          <p:cNvCxnSpPr>
            <a:endCxn id="23" idx="0"/>
          </p:cNvCxnSpPr>
          <p:nvPr/>
        </p:nvCxnSpPr>
        <p:spPr bwMode="auto">
          <a:xfrm flipH="1">
            <a:off x="5791800" y="3806423"/>
            <a:ext cx="456600" cy="805399"/>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29" name="直接连接符 28"/>
          <p:cNvCxnSpPr>
            <a:stCxn id="26" idx="0"/>
          </p:cNvCxnSpPr>
          <p:nvPr/>
        </p:nvCxnSpPr>
        <p:spPr bwMode="auto">
          <a:xfrm flipH="1" flipV="1">
            <a:off x="6934200" y="3806423"/>
            <a:ext cx="470400" cy="802988"/>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5" name="矩形 34"/>
          <p:cNvSpPr/>
          <p:nvPr/>
        </p:nvSpPr>
        <p:spPr bwMode="auto">
          <a:xfrm>
            <a:off x="533400" y="4663220"/>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3   7</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6" name="矩形 65"/>
          <p:cNvSpPr/>
          <p:nvPr/>
        </p:nvSpPr>
        <p:spPr bwMode="auto">
          <a:xfrm>
            <a:off x="2430600" y="4648200"/>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23   30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8" name="矩形 67"/>
          <p:cNvSpPr/>
          <p:nvPr/>
        </p:nvSpPr>
        <p:spPr bwMode="auto">
          <a:xfrm>
            <a:off x="1496400" y="360660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20 </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41" name="直接连接符 40"/>
          <p:cNvCxnSpPr>
            <a:endCxn id="66" idx="0"/>
          </p:cNvCxnSpPr>
          <p:nvPr/>
        </p:nvCxnSpPr>
        <p:spPr bwMode="auto">
          <a:xfrm>
            <a:off x="2202000" y="3733800"/>
            <a:ext cx="1038600" cy="9144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0" name="直接连接符 39"/>
          <p:cNvCxnSpPr>
            <a:endCxn id="35" idx="0"/>
          </p:cNvCxnSpPr>
          <p:nvPr/>
        </p:nvCxnSpPr>
        <p:spPr bwMode="auto">
          <a:xfrm flipH="1">
            <a:off x="1073400" y="3730223"/>
            <a:ext cx="603000" cy="932997"/>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0" name="矩形 29"/>
          <p:cNvSpPr/>
          <p:nvPr/>
        </p:nvSpPr>
        <p:spPr>
          <a:xfrm>
            <a:off x="5638801" y="1676400"/>
            <a:ext cx="3505200" cy="1052596"/>
          </a:xfrm>
          <a:prstGeom prst="rect">
            <a:avLst/>
          </a:prstGeom>
          <a:solidFill>
            <a:srgbClr val="003366"/>
          </a:solidFill>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Char char="•"/>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 3</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阶</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B-</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树，删除</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56 </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a:t>
            </a:r>
            <a:endPar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   </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Wingdings" panose="05000000000000000000" pitchFamily="2" charset="2"/>
              </a:rPr>
              <a:t> </a:t>
            </a:r>
            <a:r>
              <a:rPr kumimoji="0" lang="zh-CN" altLang="en-US" sz="2600" b="0" i="0" u="none" strike="noStrike" kern="0" cap="none" spc="0" normalizeH="0" baseline="0" noProof="0" dirty="0">
                <a:ln>
                  <a:noFill/>
                </a:ln>
                <a:solidFill>
                  <a:srgbClr val="FFFF00"/>
                </a:solidFill>
                <a:effectLst/>
                <a:uLnTx/>
                <a:uFillTx/>
                <a:latin typeface="Arial" panose="020B0604020202020204" pitchFamily="34" charset="0"/>
                <a:ea typeface="黑体" panose="02010609060101010101" pitchFamily="2" charset="-122"/>
                <a:cs typeface="+mn-cs"/>
                <a:sym typeface="Wingdings" panose="05000000000000000000" pitchFamily="2" charset="2"/>
              </a:rPr>
              <a:t>“兄弟合并”</a:t>
            </a:r>
            <a:endParaRPr kumimoji="0" lang="zh-CN" altLang="en-US" sz="2600" b="0" i="0" u="none" strike="noStrike" kern="1200" cap="none" spc="0" normalizeH="0" baseline="0" noProof="0" dirty="0">
              <a:ln>
                <a:noFill/>
              </a:ln>
              <a:solidFill>
                <a:srgbClr val="FFFF00"/>
              </a:solidFill>
              <a:effectLst/>
              <a:uLnTx/>
              <a:uFillTx/>
              <a:latin typeface="Arial" panose="020B0604020202020204" pitchFamily="34" charset="0"/>
              <a:ea typeface="黑体" panose="02010609060101010101" pitchFamily="2" charset="-122"/>
              <a:cs typeface="+mn-cs"/>
            </a:endParaRPr>
          </a:p>
        </p:txBody>
      </p:sp>
      <p:sp>
        <p:nvSpPr>
          <p:cNvPr id="20" name="Oval 30"/>
          <p:cNvSpPr>
            <a:spLocks noChangeArrowheads="1"/>
          </p:cNvSpPr>
          <p:nvPr/>
        </p:nvSpPr>
        <p:spPr bwMode="auto">
          <a:xfrm>
            <a:off x="5554800" y="4601400"/>
            <a:ext cx="540000" cy="504000"/>
          </a:xfrm>
          <a:prstGeom prst="ellipse">
            <a:avLst/>
          </a:prstGeom>
          <a:solidFill>
            <a:srgbClr val="FFCCCC">
              <a:alpha val="72000"/>
            </a:srgbClr>
          </a:solidFill>
          <a:ln w="28575">
            <a:solidFill>
              <a:srgbClr val="FF0000"/>
            </a:solidFill>
            <a:round/>
          </a:ln>
          <a:effectLst/>
        </p:spPr>
        <p:txBody>
          <a:bodyPr wrap="none" anchor="ctr"/>
          <a:lstStyle/>
          <a:p>
            <a:pPr marL="0" marR="0" lvl="0" indent="0" algn="ctr" defTabSz="914400" rtl="0" eaLnBrk="1" fontAlgn="base" latinLnBrk="0" hangingPunct="1">
              <a:lnSpc>
                <a:spcPct val="125000"/>
              </a:lnSpc>
              <a:spcBef>
                <a:spcPct val="30000"/>
              </a:spcBef>
              <a:spcAft>
                <a:spcPct val="0"/>
              </a:spcAft>
              <a:buClrTx/>
              <a:buSzTx/>
              <a:buFontTx/>
              <a:buNone/>
              <a:defRPr/>
            </a:pPr>
            <a:endPar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381000" y="907450"/>
            <a:ext cx="8277225" cy="36513"/>
          </a:xfrm>
          <a:prstGeom prst="rect">
            <a:avLst/>
          </a:prstGeom>
          <a:gradFill rotWithShape="1">
            <a:gsLst>
              <a:gs pos="0">
                <a:srgbClr val="0066FF"/>
              </a:gs>
              <a:gs pos="100000">
                <a:srgbClr val="F7EFFF"/>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300" b="0" i="0" u="none" strike="noStrike" kern="1200" cap="none" spc="0" normalizeH="0" baseline="0" noProof="0">
              <a:ln>
                <a:noFill/>
              </a:ln>
              <a:solidFill>
                <a:srgbClr val="000000"/>
              </a:solidFill>
              <a:effectLst/>
              <a:uLnTx/>
              <a:uFillTx/>
              <a:latin typeface="Times New Roman" panose="02020603050405020304" charset="0"/>
              <a:ea typeface="宋体" panose="02010600030101010101" pitchFamily="2" charset="-122"/>
              <a:cs typeface="+mn-cs"/>
            </a:endParaRPr>
          </a:p>
        </p:txBody>
      </p:sp>
      <p:sp>
        <p:nvSpPr>
          <p:cNvPr id="33" name="Rectangle 3"/>
          <p:cNvSpPr txBox="1">
            <a:spLocks noChangeArrowheads="1"/>
          </p:cNvSpPr>
          <p:nvPr/>
        </p:nvSpPr>
        <p:spPr bwMode="auto">
          <a:xfrm>
            <a:off x="0" y="990600"/>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 B_</a:t>
            </a:r>
            <a:r>
              <a:rPr kumimoji="0" lang="zh-CN" altLang="en-US"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树的删除  </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注意“父子交换”、“兄弟合并”</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endParaRPr>
          </a:p>
        </p:txBody>
      </p:sp>
      <p:sp>
        <p:nvSpPr>
          <p:cNvPr id="17" name="矩形 16"/>
          <p:cNvSpPr/>
          <p:nvPr/>
        </p:nvSpPr>
        <p:spPr bwMode="auto">
          <a:xfrm>
            <a:off x="4038600" y="2826003"/>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50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18" name="直接连接符 17"/>
          <p:cNvCxnSpPr>
            <a:endCxn id="21" idx="0"/>
          </p:cNvCxnSpPr>
          <p:nvPr/>
        </p:nvCxnSpPr>
        <p:spPr bwMode="auto">
          <a:xfrm>
            <a:off x="4800600" y="3054603"/>
            <a:ext cx="1759200" cy="57179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9" name="直接连接符 18"/>
          <p:cNvCxnSpPr>
            <a:stCxn id="68" idx="0"/>
          </p:cNvCxnSpPr>
          <p:nvPr/>
        </p:nvCxnSpPr>
        <p:spPr bwMode="auto">
          <a:xfrm flipV="1">
            <a:off x="1946400" y="3054604"/>
            <a:ext cx="2320800" cy="562176"/>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1" name="矩形 20"/>
          <p:cNvSpPr/>
          <p:nvPr/>
        </p:nvSpPr>
        <p:spPr bwMode="auto">
          <a:xfrm>
            <a:off x="6019800" y="3626393"/>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63</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29" name="直接连接符 28"/>
          <p:cNvCxnSpPr/>
          <p:nvPr/>
        </p:nvCxnSpPr>
        <p:spPr bwMode="auto">
          <a:xfrm flipH="1" flipV="1">
            <a:off x="6934200" y="3816603"/>
            <a:ext cx="470400" cy="802988"/>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5" name="矩形 34"/>
          <p:cNvSpPr/>
          <p:nvPr/>
        </p:nvSpPr>
        <p:spPr bwMode="auto">
          <a:xfrm>
            <a:off x="533400" y="4673400"/>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3   7</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6" name="矩形 65"/>
          <p:cNvSpPr/>
          <p:nvPr/>
        </p:nvSpPr>
        <p:spPr bwMode="auto">
          <a:xfrm>
            <a:off x="2430600" y="4658380"/>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23   30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8" name="矩形 67"/>
          <p:cNvSpPr/>
          <p:nvPr/>
        </p:nvSpPr>
        <p:spPr bwMode="auto">
          <a:xfrm>
            <a:off x="1496400" y="3616780"/>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20 </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41" name="直接连接符 40"/>
          <p:cNvCxnSpPr>
            <a:endCxn id="66" idx="0"/>
          </p:cNvCxnSpPr>
          <p:nvPr/>
        </p:nvCxnSpPr>
        <p:spPr bwMode="auto">
          <a:xfrm>
            <a:off x="2202000" y="3743980"/>
            <a:ext cx="1038600" cy="9144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0" name="直接连接符 39"/>
          <p:cNvCxnSpPr>
            <a:endCxn id="35" idx="0"/>
          </p:cNvCxnSpPr>
          <p:nvPr/>
        </p:nvCxnSpPr>
        <p:spPr bwMode="auto">
          <a:xfrm flipH="1">
            <a:off x="1073400" y="3740403"/>
            <a:ext cx="603000" cy="932997"/>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0" name="矩形 29"/>
          <p:cNvSpPr/>
          <p:nvPr/>
        </p:nvSpPr>
        <p:spPr>
          <a:xfrm>
            <a:off x="5638801" y="1676400"/>
            <a:ext cx="3505200" cy="1532727"/>
          </a:xfrm>
          <a:prstGeom prst="rect">
            <a:avLst/>
          </a:prstGeom>
          <a:solidFill>
            <a:srgbClr val="003366"/>
          </a:solidFill>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Char char="•"/>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 3</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阶</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B-</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树，删除</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56 </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a:t>
            </a:r>
            <a:endPar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   </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Wingdings" panose="05000000000000000000" pitchFamily="2" charset="2"/>
              </a:rPr>
              <a:t> </a:t>
            </a:r>
            <a:r>
              <a:rPr kumimoji="0" lang="zh-CN" altLang="en-US" sz="2600" b="0" i="0" u="none" strike="noStrike" kern="0" cap="none" spc="0" normalizeH="0" baseline="0" noProof="0" dirty="0">
                <a:ln>
                  <a:noFill/>
                </a:ln>
                <a:solidFill>
                  <a:srgbClr val="FFFF00"/>
                </a:solidFill>
                <a:effectLst/>
                <a:uLnTx/>
                <a:uFillTx/>
                <a:latin typeface="Arial" panose="020B0604020202020204" pitchFamily="34" charset="0"/>
                <a:ea typeface="黑体" panose="02010609060101010101" pitchFamily="2" charset="-122"/>
                <a:cs typeface="+mn-cs"/>
                <a:sym typeface="Wingdings" panose="05000000000000000000" pitchFamily="2" charset="2"/>
              </a:rPr>
              <a:t>“兄弟合并”</a:t>
            </a:r>
            <a:endParaRPr kumimoji="0" lang="en-US" altLang="zh-CN" sz="2600" b="0" i="0" u="none" strike="noStrike" kern="1200" cap="none" spc="0" normalizeH="0" baseline="0" noProof="0" dirty="0">
              <a:ln>
                <a:noFill/>
              </a:ln>
              <a:solidFill>
                <a:srgbClr val="FFFF00"/>
              </a:solidFill>
              <a:effectLst/>
              <a:uLnTx/>
              <a:uFillTx/>
              <a:latin typeface="Arial" panose="020B0604020202020204" pitchFamily="34" charset="0"/>
              <a:ea typeface="黑体" panose="02010609060101010101" pitchFamily="2" charset="-122"/>
              <a:cs typeface="+mn-cs"/>
              <a:sym typeface="Wingdings" panose="05000000000000000000" pitchFamily="2" charset="2"/>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Wingdings" panose="05000000000000000000" pitchFamily="2" charset="2"/>
              </a:rPr>
              <a:t>     </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Wingdings" panose="05000000000000000000" pitchFamily="2" charset="2"/>
              </a:rPr>
              <a:t>再合并</a:t>
            </a:r>
            <a:endPar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Wingdings" panose="05000000000000000000" pitchFamily="2" charset="2"/>
            </a:endParaRPr>
          </a:p>
        </p:txBody>
      </p:sp>
      <p:sp>
        <p:nvSpPr>
          <p:cNvPr id="22" name="矩形 21"/>
          <p:cNvSpPr/>
          <p:nvPr/>
        </p:nvSpPr>
        <p:spPr bwMode="auto">
          <a:xfrm>
            <a:off x="6601800" y="4582180"/>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63   90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24" name="Oval 30"/>
          <p:cNvSpPr>
            <a:spLocks noChangeArrowheads="1"/>
          </p:cNvSpPr>
          <p:nvPr/>
        </p:nvSpPr>
        <p:spPr bwMode="auto">
          <a:xfrm>
            <a:off x="6318000" y="3620980"/>
            <a:ext cx="540000" cy="504000"/>
          </a:xfrm>
          <a:prstGeom prst="ellipse">
            <a:avLst/>
          </a:prstGeom>
          <a:solidFill>
            <a:srgbClr val="FFCCCC">
              <a:alpha val="72000"/>
            </a:srgbClr>
          </a:solidFill>
          <a:ln w="28575">
            <a:solidFill>
              <a:srgbClr val="FF0000"/>
            </a:solidFill>
            <a:round/>
          </a:ln>
          <a:effectLst/>
        </p:spPr>
        <p:txBody>
          <a:bodyPr wrap="none" anchor="ctr"/>
          <a:lstStyle/>
          <a:p>
            <a:pPr marL="0" marR="0" lvl="0" indent="0" algn="ctr" defTabSz="914400" rtl="0" eaLnBrk="1" fontAlgn="base" latinLnBrk="0" hangingPunct="1">
              <a:lnSpc>
                <a:spcPct val="125000"/>
              </a:lnSpc>
              <a:spcBef>
                <a:spcPct val="30000"/>
              </a:spcBef>
              <a:spcAft>
                <a:spcPct val="0"/>
              </a:spcAft>
              <a:buClrTx/>
              <a:buSzTx/>
              <a:buFontTx/>
              <a:buNone/>
              <a:defRPr/>
            </a:pPr>
            <a:endPar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
          <p:cNvSpPr txBox="1">
            <a:spLocks noChangeArrowheads="1"/>
          </p:cNvSpPr>
          <p:nvPr/>
        </p:nvSpPr>
        <p:spPr bwMode="auto">
          <a:xfrm>
            <a:off x="0" y="990600"/>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 B_</a:t>
            </a:r>
            <a:r>
              <a:rPr kumimoji="0" lang="zh-CN" altLang="en-US"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树的删除  </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注意“父子交换”、“兄弟合并”</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endParaRPr>
          </a:p>
        </p:txBody>
      </p:sp>
      <p:sp>
        <p:nvSpPr>
          <p:cNvPr id="20" name="矩形 19"/>
          <p:cNvSpPr/>
          <p:nvPr/>
        </p:nvSpPr>
        <p:spPr bwMode="auto">
          <a:xfrm>
            <a:off x="2895600" y="3505200"/>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20   50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8" name="Rectangle 8"/>
          <p:cNvSpPr>
            <a:spLocks noChangeArrowheads="1"/>
          </p:cNvSpPr>
          <p:nvPr/>
        </p:nvSpPr>
        <p:spPr bwMode="auto">
          <a:xfrm>
            <a:off x="381000" y="907450"/>
            <a:ext cx="8277225" cy="36513"/>
          </a:xfrm>
          <a:prstGeom prst="rect">
            <a:avLst/>
          </a:prstGeom>
          <a:gradFill rotWithShape="1">
            <a:gsLst>
              <a:gs pos="0">
                <a:srgbClr val="0066FF"/>
              </a:gs>
              <a:gs pos="100000">
                <a:srgbClr val="F7EFFF"/>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300" b="0" i="0" u="none" strike="noStrike" kern="1200" cap="none" spc="0" normalizeH="0" baseline="0" noProof="0">
              <a:ln>
                <a:noFill/>
              </a:ln>
              <a:solidFill>
                <a:srgbClr val="000000"/>
              </a:solidFill>
              <a:effectLst/>
              <a:uLnTx/>
              <a:uFillTx/>
              <a:latin typeface="Times New Roman" panose="02020603050405020304" charset="0"/>
              <a:ea typeface="宋体" panose="02010600030101010101" pitchFamily="2" charset="-122"/>
              <a:cs typeface="+mn-cs"/>
            </a:endParaRPr>
          </a:p>
        </p:txBody>
      </p:sp>
      <p:cxnSp>
        <p:nvCxnSpPr>
          <p:cNvPr id="29" name="直接连接符 28"/>
          <p:cNvCxnSpPr/>
          <p:nvPr/>
        </p:nvCxnSpPr>
        <p:spPr bwMode="auto">
          <a:xfrm flipH="1" flipV="1">
            <a:off x="4343400" y="3733800"/>
            <a:ext cx="3061200" cy="885792"/>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5" name="矩形 34"/>
          <p:cNvSpPr/>
          <p:nvPr/>
        </p:nvSpPr>
        <p:spPr bwMode="auto">
          <a:xfrm>
            <a:off x="533400" y="4673400"/>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3   7</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6" name="矩形 65"/>
          <p:cNvSpPr/>
          <p:nvPr/>
        </p:nvSpPr>
        <p:spPr bwMode="auto">
          <a:xfrm>
            <a:off x="2430600" y="4658380"/>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23   30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cxnSp>
        <p:nvCxnSpPr>
          <p:cNvPr id="41" name="直接连接符 40"/>
          <p:cNvCxnSpPr>
            <a:endCxn id="66" idx="0"/>
          </p:cNvCxnSpPr>
          <p:nvPr/>
        </p:nvCxnSpPr>
        <p:spPr bwMode="auto">
          <a:xfrm flipH="1">
            <a:off x="3240600" y="3733800"/>
            <a:ext cx="493200" cy="92458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0" name="直接连接符 39"/>
          <p:cNvCxnSpPr>
            <a:endCxn id="35" idx="0"/>
          </p:cNvCxnSpPr>
          <p:nvPr/>
        </p:nvCxnSpPr>
        <p:spPr bwMode="auto">
          <a:xfrm flipH="1">
            <a:off x="1073400" y="3733800"/>
            <a:ext cx="1974600" cy="9396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0" name="矩形 29"/>
          <p:cNvSpPr/>
          <p:nvPr/>
        </p:nvSpPr>
        <p:spPr>
          <a:xfrm>
            <a:off x="5638801" y="1676400"/>
            <a:ext cx="3505200" cy="2012859"/>
          </a:xfrm>
          <a:prstGeom prst="rect">
            <a:avLst/>
          </a:prstGeom>
          <a:solidFill>
            <a:srgbClr val="003366"/>
          </a:solidFill>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Char char="•"/>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 3</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阶</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B-</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树，删除</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56 </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a:t>
            </a:r>
            <a:endPar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   </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Wingdings" panose="05000000000000000000" pitchFamily="2" charset="2"/>
              </a:rPr>
              <a:t> </a:t>
            </a:r>
            <a:r>
              <a:rPr kumimoji="0" lang="zh-CN" altLang="en-US" sz="2600" b="0" i="0" u="none" strike="noStrike" kern="0" cap="none" spc="0" normalizeH="0" baseline="0" noProof="0" dirty="0">
                <a:ln>
                  <a:noFill/>
                </a:ln>
                <a:solidFill>
                  <a:srgbClr val="FFFF00"/>
                </a:solidFill>
                <a:effectLst/>
                <a:uLnTx/>
                <a:uFillTx/>
                <a:latin typeface="Arial" panose="020B0604020202020204" pitchFamily="34" charset="0"/>
                <a:ea typeface="黑体" panose="02010609060101010101" pitchFamily="2" charset="-122"/>
                <a:cs typeface="+mn-cs"/>
                <a:sym typeface="Wingdings" panose="05000000000000000000" pitchFamily="2" charset="2"/>
              </a:rPr>
              <a:t>“兄弟合并”</a:t>
            </a:r>
            <a:endParaRPr kumimoji="0" lang="en-US" altLang="zh-CN" sz="2600" b="0" i="0" u="none" strike="noStrike" kern="1200" cap="none" spc="0" normalizeH="0" baseline="0" noProof="0" dirty="0">
              <a:ln>
                <a:noFill/>
              </a:ln>
              <a:solidFill>
                <a:srgbClr val="FFFF00"/>
              </a:solidFill>
              <a:effectLst/>
              <a:uLnTx/>
              <a:uFillTx/>
              <a:latin typeface="Arial" panose="020B0604020202020204" pitchFamily="34" charset="0"/>
              <a:ea typeface="黑体" panose="02010609060101010101" pitchFamily="2" charset="-122"/>
              <a:cs typeface="+mn-cs"/>
              <a:sym typeface="Wingdings" panose="05000000000000000000" pitchFamily="2" charset="2"/>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Wingdings" panose="05000000000000000000" pitchFamily="2" charset="2"/>
              </a:rPr>
              <a:t>     </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Wingdings" panose="05000000000000000000" pitchFamily="2" charset="2"/>
              </a:rPr>
              <a:t>再合并</a:t>
            </a:r>
            <a:endPar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Wingdings" panose="05000000000000000000" pitchFamily="2" charset="2"/>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600" b="0" i="0" u="none" strike="noStrike" kern="0" cap="none" spc="0" normalizeH="0" baseline="0" noProof="0" dirty="0">
                <a:ln>
                  <a:noFill/>
                </a:ln>
                <a:solidFill>
                  <a:srgbClr val="00B050"/>
                </a:solidFill>
                <a:effectLst/>
                <a:uLnTx/>
                <a:uFillTx/>
                <a:latin typeface="Arial" panose="020B0604020202020204" pitchFamily="34" charset="0"/>
                <a:ea typeface="黑体" panose="02010609060101010101" pitchFamily="2" charset="-122"/>
                <a:cs typeface="+mn-cs"/>
                <a:sym typeface="Wingdings" panose="05000000000000000000" pitchFamily="2" charset="2"/>
              </a:rPr>
              <a:t>     </a:t>
            </a:r>
            <a:r>
              <a:rPr kumimoji="0" lang="zh-CN" altLang="en-US" sz="2600" b="0" i="0" u="none" strike="noStrike" kern="0" cap="none" spc="0" normalizeH="0" baseline="0" noProof="0" dirty="0">
                <a:ln>
                  <a:noFill/>
                </a:ln>
                <a:solidFill>
                  <a:srgbClr val="00B050"/>
                </a:solidFill>
                <a:effectLst/>
                <a:uLnTx/>
                <a:uFillTx/>
                <a:latin typeface="Arial" panose="020B0604020202020204" pitchFamily="34" charset="0"/>
                <a:ea typeface="黑体" panose="02010609060101010101" pitchFamily="2" charset="-122"/>
                <a:cs typeface="+mn-cs"/>
                <a:sym typeface="Wingdings" panose="05000000000000000000" pitchFamily="2" charset="2"/>
              </a:rPr>
              <a:t>新树根</a:t>
            </a:r>
            <a:endParaRPr kumimoji="0" lang="en-US" altLang="zh-CN" sz="2600" b="0" i="0" u="none" strike="noStrike" kern="0" cap="none" spc="0" normalizeH="0" baseline="0" noProof="0" dirty="0">
              <a:ln>
                <a:noFill/>
              </a:ln>
              <a:solidFill>
                <a:srgbClr val="00B050"/>
              </a:solidFill>
              <a:effectLst/>
              <a:uLnTx/>
              <a:uFillTx/>
              <a:latin typeface="Arial" panose="020B0604020202020204" pitchFamily="34" charset="0"/>
              <a:ea typeface="黑体" panose="02010609060101010101" pitchFamily="2" charset="-122"/>
              <a:cs typeface="+mn-cs"/>
              <a:sym typeface="Wingdings" panose="05000000000000000000" pitchFamily="2" charset="2"/>
            </a:endParaRPr>
          </a:p>
        </p:txBody>
      </p:sp>
      <p:sp>
        <p:nvSpPr>
          <p:cNvPr id="22" name="矩形 21"/>
          <p:cNvSpPr/>
          <p:nvPr/>
        </p:nvSpPr>
        <p:spPr bwMode="auto">
          <a:xfrm>
            <a:off x="6601800" y="4582180"/>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63   90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381000" y="907450"/>
            <a:ext cx="8277225" cy="36513"/>
          </a:xfrm>
          <a:prstGeom prst="rect">
            <a:avLst/>
          </a:prstGeom>
          <a:gradFill rotWithShape="1">
            <a:gsLst>
              <a:gs pos="0">
                <a:srgbClr val="0066FF"/>
              </a:gs>
              <a:gs pos="100000">
                <a:srgbClr val="F7EFFF"/>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300" b="0" i="0" u="none" strike="noStrike" kern="1200" cap="none" spc="0" normalizeH="0" baseline="0" noProof="0">
              <a:ln>
                <a:noFill/>
              </a:ln>
              <a:solidFill>
                <a:srgbClr val="000000"/>
              </a:solidFill>
              <a:effectLst/>
              <a:uLnTx/>
              <a:uFillTx/>
              <a:latin typeface="Times New Roman" panose="02020603050405020304" charset="0"/>
              <a:ea typeface="宋体" panose="02010600030101010101" pitchFamily="2" charset="-122"/>
              <a:cs typeface="+mn-cs"/>
            </a:endParaRPr>
          </a:p>
        </p:txBody>
      </p:sp>
      <p:sp>
        <p:nvSpPr>
          <p:cNvPr id="33" name="Rectangle 3"/>
          <p:cNvSpPr txBox="1">
            <a:spLocks noChangeArrowheads="1"/>
          </p:cNvSpPr>
          <p:nvPr/>
        </p:nvSpPr>
        <p:spPr bwMode="auto">
          <a:xfrm>
            <a:off x="0" y="990600"/>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3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B_</a:t>
            </a:r>
            <a:r>
              <a:rPr kumimoji="0" lang="zh-CN" altLang="en-US"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树的删除，</a:t>
            </a:r>
            <a:endPar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endParaRPr>
          </a:p>
          <a:p>
            <a:pPr marL="107950" marR="0" lvl="0" indent="0" algn="just"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除根外，每个分枝结点</a:t>
            </a:r>
            <a:r>
              <a:rPr kumimoji="0" lang="zh-CN" altLang="en-US"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至少有</a:t>
            </a:r>
            <a:r>
              <a:rPr kumimoji="0" lang="en-US" altLang="zh-CN" sz="2800" b="1"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800" b="1"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a:t>
            </a: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棵子树；</a:t>
            </a:r>
            <a:endPar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endParaRPr>
          </a:p>
        </p:txBody>
      </p:sp>
      <p:sp>
        <p:nvSpPr>
          <p:cNvPr id="25" name="矩形 24"/>
          <p:cNvSpPr/>
          <p:nvPr/>
        </p:nvSpPr>
        <p:spPr>
          <a:xfrm>
            <a:off x="2895600" y="1026004"/>
            <a:ext cx="2339102" cy="574196"/>
          </a:xfrm>
          <a:prstGeom prst="rect">
            <a:avLst/>
          </a:prstGeom>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zh-CN" altLang="en-US"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主要受限于：</a:t>
            </a:r>
            <a:endPar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2" name="矩形 61"/>
          <p:cNvSpPr/>
          <p:nvPr/>
        </p:nvSpPr>
        <p:spPr>
          <a:xfrm>
            <a:off x="0" y="2265178"/>
            <a:ext cx="9144000" cy="4194995"/>
          </a:xfrm>
          <a:prstGeom prst="rect">
            <a:avLst/>
          </a:prstGeom>
          <a:solidFill>
            <a:schemeClr val="accent5"/>
          </a:solidFill>
          <a:ln w="28575">
            <a:solidFill>
              <a:srgbClr val="003366"/>
            </a:solidFill>
          </a:ln>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Char char="•"/>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从</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B-</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树中删除</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key</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a:t>
            </a:r>
            <a:endPar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   1) </a:t>
            </a:r>
            <a:r>
              <a:rPr kumimoji="0" lang="zh-CN" altLang="en-US"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若</a:t>
            </a:r>
            <a:r>
              <a:rPr kumimoji="0" lang="en-US" altLang="zh-CN"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key</a:t>
            </a:r>
            <a:r>
              <a:rPr kumimoji="0" lang="zh-CN" altLang="en-US"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在最下层结点中，</a:t>
            </a:r>
            <a:endParaRPr kumimoji="0" lang="en-US" altLang="zh-CN"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6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1.1 </a:t>
            </a:r>
            <a:r>
              <a:rPr kumimoji="0" lang="zh-CN" altLang="en-US" sz="26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结点中关键码</a:t>
            </a:r>
            <a:r>
              <a:rPr kumimoji="0" lang="zh-CN" altLang="en-US" sz="26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个数 </a:t>
            </a:r>
            <a:r>
              <a:rPr kumimoji="0" lang="en-US" altLang="zh-CN" sz="26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&gt; </a:t>
            </a:r>
            <a:r>
              <a:rPr kumimoji="0" lang="en-US" altLang="zh-CN" sz="2600" b="1"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6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600" b="1"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6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en-US" altLang="zh-CN" sz="26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zh-CN" altLang="en-US" sz="26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则直接删</a:t>
            </a:r>
            <a:endParaRPr kumimoji="0" lang="en-US" altLang="zh-CN" sz="26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6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        1.2 </a:t>
            </a:r>
            <a:r>
              <a:rPr kumimoji="0" lang="zh-CN" altLang="en-US" sz="26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结点中关键码个数</a:t>
            </a:r>
            <a:r>
              <a:rPr kumimoji="0" lang="en-US" altLang="zh-CN" sz="26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600" b="1" i="0" u="none" strike="noStrike" kern="120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600" b="0" i="0" u="none" strike="noStrike" kern="120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600" b="1" i="0" u="none" strike="noStrike" kern="120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6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-1, </a:t>
            </a:r>
            <a:r>
              <a:rPr kumimoji="0" lang="zh-CN" altLang="en-US" sz="26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且</a:t>
            </a:r>
            <a:r>
              <a:rPr kumimoji="0" lang="zh-CN" altLang="en-US" sz="26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兄弟</a:t>
            </a:r>
            <a:r>
              <a:rPr kumimoji="0" lang="en-US" altLang="zh-CN" sz="2600" b="1"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6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 &gt; </a:t>
            </a:r>
            <a:r>
              <a:rPr kumimoji="0" lang="en-US" altLang="zh-CN" sz="2600" b="1" i="0" u="none" strike="noStrike" kern="120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600" b="0" i="0" u="none" strike="noStrike" kern="120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600" b="1" i="0" u="none" strike="noStrike" kern="120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6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-1        </a:t>
            </a:r>
            <a:endParaRPr kumimoji="0" lang="en-US" altLang="zh-CN" sz="26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6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6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1.3 </a:t>
            </a:r>
            <a:r>
              <a:rPr kumimoji="0" lang="zh-CN" altLang="en-US" sz="26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Symbol" panose="05050102010706020507"/>
              </a:rPr>
              <a:t>结点、其兄弟的关键码个数</a:t>
            </a:r>
            <a:r>
              <a:rPr kumimoji="0" lang="zh-CN" altLang="en-US" sz="26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都</a:t>
            </a:r>
            <a:r>
              <a:rPr kumimoji="0" lang="en-US" altLang="zh-CN" sz="26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600" b="1"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6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600" b="1"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6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rPr>
              <a:t>-1</a:t>
            </a:r>
            <a:endParaRPr kumimoji="0" lang="en-US" altLang="zh-CN" sz="26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sym typeface="Symbol" panose="05050102010706020507"/>
            </a:endParaRPr>
          </a:p>
          <a:p>
            <a:pPr marL="0" marR="0" lvl="0" indent="0" algn="l" defTabSz="914400" rtl="0" eaLnBrk="1" fontAlgn="base" latinLnBrk="0" hangingPunct="1">
              <a:lnSpc>
                <a:spcPct val="120000"/>
              </a:lnSpc>
              <a:spcBef>
                <a:spcPts val="600"/>
              </a:spcBef>
              <a:spcAft>
                <a:spcPct val="0"/>
              </a:spcAft>
              <a:buClrTx/>
              <a:buSzTx/>
              <a:buFontTx/>
              <a:buNone/>
              <a:defRPr/>
            </a:pPr>
            <a:r>
              <a:rPr kumimoji="0" lang="en-US" altLang="zh-CN" sz="2800" b="0" i="0" u="none" strike="noStrike" kern="0" cap="none" spc="0" normalizeH="0" baseline="0" noProof="0" dirty="0">
                <a:ln>
                  <a:noFill/>
                </a:ln>
                <a:solidFill>
                  <a:srgbClr val="C00000"/>
                </a:solidFill>
                <a:effectLst/>
                <a:uLnTx/>
                <a:uFillTx/>
                <a:latin typeface="Arial" panose="020B0604020202020204" pitchFamily="34" charset="0"/>
                <a:ea typeface="黑体" panose="02010609060101010101" pitchFamily="2" charset="-122"/>
                <a:cs typeface="+mn-cs"/>
                <a:sym typeface="Symbol" panose="05050102010706020507"/>
              </a:rPr>
              <a:t>    2) </a:t>
            </a:r>
            <a:r>
              <a:rPr kumimoji="0" lang="zh-CN" altLang="en-US" sz="2800" b="0" i="0" u="none" strike="noStrike" kern="0" cap="none" spc="0" normalizeH="0" baseline="0" noProof="0" dirty="0">
                <a:ln>
                  <a:noFill/>
                </a:ln>
                <a:solidFill>
                  <a:srgbClr val="C00000"/>
                </a:solidFill>
                <a:effectLst/>
                <a:uLnTx/>
                <a:uFillTx/>
                <a:latin typeface="Arial" panose="020B0604020202020204" pitchFamily="34" charset="0"/>
                <a:ea typeface="黑体" panose="02010609060101010101" pitchFamily="2" charset="-122"/>
                <a:cs typeface="+mn-cs"/>
              </a:rPr>
              <a:t>若</a:t>
            </a:r>
            <a:r>
              <a:rPr kumimoji="0" lang="en-US" altLang="zh-CN" sz="2800" b="0" i="0" u="none" strike="noStrike" kern="0" cap="none" spc="0" normalizeH="0" baseline="0" noProof="0" dirty="0">
                <a:ln>
                  <a:noFill/>
                </a:ln>
                <a:solidFill>
                  <a:srgbClr val="C00000"/>
                </a:solidFill>
                <a:effectLst/>
                <a:uLnTx/>
                <a:uFillTx/>
                <a:latin typeface="Arial" panose="020B0604020202020204" pitchFamily="34" charset="0"/>
                <a:ea typeface="黑体" panose="02010609060101010101" pitchFamily="2" charset="-122"/>
                <a:cs typeface="+mn-cs"/>
              </a:rPr>
              <a:t>key</a:t>
            </a:r>
            <a:r>
              <a:rPr kumimoji="0" lang="zh-CN" altLang="en-US" sz="2800" b="0" i="0" u="none" strike="noStrike" kern="0" cap="none" spc="0" normalizeH="0" baseline="0" noProof="0" dirty="0">
                <a:ln>
                  <a:noFill/>
                </a:ln>
                <a:solidFill>
                  <a:srgbClr val="C00000"/>
                </a:solidFill>
                <a:effectLst/>
                <a:uLnTx/>
                <a:uFillTx/>
                <a:latin typeface="Arial" panose="020B0604020202020204" pitchFamily="34" charset="0"/>
                <a:ea typeface="黑体" panose="02010609060101010101" pitchFamily="2" charset="-122"/>
                <a:cs typeface="+mn-cs"/>
              </a:rPr>
              <a:t>不在最下层，为了“中序有序”，</a:t>
            </a:r>
            <a:endParaRPr kumimoji="0" lang="en-US" altLang="zh-CN" sz="2800" b="0" i="0" u="none" strike="noStrike" kern="0" cap="none" spc="0" normalizeH="0" baseline="0" noProof="0" dirty="0">
              <a:ln>
                <a:noFill/>
              </a:ln>
              <a:solidFill>
                <a:srgbClr val="C00000"/>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用</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key</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的</a:t>
            </a:r>
            <a:r>
              <a:rPr kumimoji="0" lang="zh-CN" altLang="en-US"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左子树中的最大字</a:t>
            </a:r>
            <a:r>
              <a:rPr kumimoji="0" lang="en-US" altLang="zh-CN"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 </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or </a:t>
            </a:r>
            <a:r>
              <a:rPr kumimoji="0" lang="zh-CN" altLang="en-US" sz="2800" b="0"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右子树中的最小字</a:t>
            </a:r>
            <a:r>
              <a:rPr kumimoji="0" lang="en-US" altLang="zh-CN" sz="2800" b="1" i="1"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k</a:t>
            </a:r>
            <a:endParaRPr kumimoji="0" lang="en-US" altLang="zh-CN" sz="2800" b="1" i="1"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取代</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key</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sym typeface="Wingdings" panose="05000000000000000000" pitchFamily="2" charset="2"/>
              </a:rPr>
              <a:t></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从该子树中删除</a:t>
            </a:r>
            <a:r>
              <a:rPr kumimoji="0" lang="en-US" altLang="zh-CN" sz="2800" b="1" i="1"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k</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即可</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a:t>
            </a:r>
            <a:r>
              <a:rPr kumimoji="0" lang="en-US" altLang="zh-CN" sz="2800" b="1" i="1"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rPr>
              <a:t>k</a:t>
            </a:r>
            <a:r>
              <a:rPr kumimoji="0" lang="zh-CN" altLang="en-US"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rPr>
              <a:t>一定在最下层</a:t>
            </a: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a:t>
            </a:r>
            <a:endPar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65" name="矩形 64"/>
          <p:cNvSpPr/>
          <p:nvPr/>
        </p:nvSpPr>
        <p:spPr>
          <a:xfrm>
            <a:off x="4756260" y="2133600"/>
            <a:ext cx="4387740" cy="539763"/>
          </a:xfrm>
          <a:prstGeom prst="rect">
            <a:avLst/>
          </a:prstGeom>
          <a:solidFill>
            <a:srgbClr val="003366"/>
          </a:solidFill>
        </p:spPr>
        <p:txBody>
          <a:bodyPr wrap="none">
            <a:spAutoFit/>
          </a:bodyPr>
          <a:lstStyle/>
          <a:p>
            <a:pPr marL="0" marR="0" lvl="0" indent="0" algn="l" defTabSz="914400" rtl="0" eaLnBrk="1" fontAlgn="base" latinLnBrk="0" hangingPunct="1">
              <a:lnSpc>
                <a:spcPct val="125000"/>
              </a:lnSpc>
              <a:spcBef>
                <a:spcPct val="30000"/>
              </a:spcBef>
              <a:spcAft>
                <a:spcPct val="0"/>
              </a:spcAft>
              <a:buClrTx/>
              <a:buSzTx/>
              <a:buFontTx/>
              <a:buNone/>
              <a:defRPr/>
            </a:pP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即，至少有</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a:t>
            </a:r>
            <a:r>
              <a:rPr kumimoji="0" lang="en-US" altLang="zh-CN"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m/2</a:t>
            </a:r>
            <a:r>
              <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 </a:t>
            </a:r>
            <a:r>
              <a:rPr kumimoji="0" lang="en-US" altLang="zh-CN"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-1</a:t>
            </a:r>
            <a:r>
              <a:rPr kumimoji="0" lang="zh-CN" altLang="en-US" sz="2600" b="0" i="0" u="none" strike="noStrike" kern="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sym typeface="Symbol" panose="05050102010706020507"/>
              </a:rPr>
              <a:t>个关键码</a:t>
            </a:r>
            <a:endParaRPr kumimoji="0" lang="zh-CN" altLang="en-US" sz="26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10" name="Text Box 3"/>
          <p:cNvSpPr txBox="1">
            <a:spLocks noChangeArrowheads="1"/>
          </p:cNvSpPr>
          <p:nvPr/>
        </p:nvSpPr>
        <p:spPr bwMode="auto">
          <a:xfrm>
            <a:off x="393879" y="123422"/>
            <a:ext cx="18004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eaLnBrk="1" hangingPunct="1">
              <a:defRPr kumimoji="1" sz="3600" b="1">
                <a:latin typeface="Times New Roman" panose="02020603050405020304" charset="0"/>
                <a:ea typeface="华文仿宋" panose="0201060004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1143000" indent="-228600" eaLnBrk="0" hangingPunct="0">
              <a:defRPr kumimoji="1" sz="2800" b="1">
                <a:latin typeface="Times New Roman" panose="02020603050405020304" charset="0"/>
                <a:ea typeface="宋体" panose="0201060003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r>
              <a:rPr lang="en-US" altLang="zh-CN" dirty="0"/>
              <a:t>4</a:t>
            </a:r>
            <a:r>
              <a:rPr lang="zh-CN" altLang="en-US" dirty="0"/>
              <a:t>．删除</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bwMode="auto">
          <a:xfrm>
            <a:off x="3900055" y="1475509"/>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 35</a:t>
            </a:r>
            <a:endParaRPr lang="zh-CN" altLang="en-US" sz="3000" dirty="0"/>
          </a:p>
        </p:txBody>
      </p:sp>
      <p:cxnSp>
        <p:nvCxnSpPr>
          <p:cNvPr id="18" name="直接连接符 17"/>
          <p:cNvCxnSpPr>
            <a:endCxn id="21" idx="0"/>
          </p:cNvCxnSpPr>
          <p:nvPr/>
        </p:nvCxnSpPr>
        <p:spPr bwMode="auto">
          <a:xfrm flipH="1">
            <a:off x="2272255" y="1707686"/>
            <a:ext cx="1856400" cy="568612"/>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9" name="直接连接符 18"/>
          <p:cNvCxnSpPr>
            <a:stCxn id="68" idx="0"/>
          </p:cNvCxnSpPr>
          <p:nvPr/>
        </p:nvCxnSpPr>
        <p:spPr bwMode="auto">
          <a:xfrm flipH="1" flipV="1">
            <a:off x="4662055" y="1707686"/>
            <a:ext cx="1876800" cy="457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1" name="矩形 20"/>
          <p:cNvSpPr/>
          <p:nvPr/>
        </p:nvSpPr>
        <p:spPr bwMode="auto">
          <a:xfrm>
            <a:off x="1732255" y="2276298"/>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18</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23" name="矩形 22"/>
          <p:cNvSpPr/>
          <p:nvPr/>
        </p:nvSpPr>
        <p:spPr bwMode="auto">
          <a:xfrm>
            <a:off x="471055" y="3333086"/>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11   13</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26" name="矩形 25"/>
          <p:cNvSpPr/>
          <p:nvPr/>
        </p:nvSpPr>
        <p:spPr bwMode="auto">
          <a:xfrm>
            <a:off x="2680855" y="3307886"/>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27</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cxnSp>
        <p:nvCxnSpPr>
          <p:cNvPr id="28" name="直接连接符 27"/>
          <p:cNvCxnSpPr>
            <a:endCxn id="23" idx="0"/>
          </p:cNvCxnSpPr>
          <p:nvPr/>
        </p:nvCxnSpPr>
        <p:spPr bwMode="auto">
          <a:xfrm flipH="1">
            <a:off x="1191055" y="2418686"/>
            <a:ext cx="804000" cy="9144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29" name="直接连接符 28"/>
          <p:cNvCxnSpPr>
            <a:stCxn id="26" idx="0"/>
          </p:cNvCxnSpPr>
          <p:nvPr/>
        </p:nvCxnSpPr>
        <p:spPr bwMode="auto">
          <a:xfrm flipH="1" flipV="1">
            <a:off x="2604655" y="2469686"/>
            <a:ext cx="436200" cy="838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5" name="矩形 34"/>
          <p:cNvSpPr/>
          <p:nvPr/>
        </p:nvSpPr>
        <p:spPr bwMode="auto">
          <a:xfrm>
            <a:off x="5500255" y="3409286"/>
            <a:ext cx="216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47   53  64</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64" name="矩形 63"/>
          <p:cNvSpPr/>
          <p:nvPr/>
        </p:nvSpPr>
        <p:spPr bwMode="auto">
          <a:xfrm>
            <a:off x="7938655" y="3409286"/>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99</a:t>
            </a:r>
            <a:endParaRPr lang="zh-CN" altLang="en-US" sz="3000" dirty="0"/>
          </a:p>
        </p:txBody>
      </p:sp>
      <p:sp>
        <p:nvSpPr>
          <p:cNvPr id="66" name="矩形 65"/>
          <p:cNvSpPr/>
          <p:nvPr/>
        </p:nvSpPr>
        <p:spPr bwMode="auto">
          <a:xfrm>
            <a:off x="4551655" y="3409286"/>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39</a:t>
            </a:r>
            <a:endParaRPr lang="zh-CN" altLang="en-US" sz="3000" dirty="0"/>
          </a:p>
        </p:txBody>
      </p:sp>
      <p:sp>
        <p:nvSpPr>
          <p:cNvPr id="68" name="矩形 67"/>
          <p:cNvSpPr/>
          <p:nvPr/>
        </p:nvSpPr>
        <p:spPr bwMode="auto">
          <a:xfrm>
            <a:off x="5728855" y="2164886"/>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43   78</a:t>
            </a:r>
            <a:endParaRPr lang="zh-CN" altLang="en-US" sz="3000" dirty="0"/>
          </a:p>
        </p:txBody>
      </p:sp>
      <p:cxnSp>
        <p:nvCxnSpPr>
          <p:cNvPr id="41" name="直接连接符 40"/>
          <p:cNvCxnSpPr>
            <a:endCxn id="66" idx="0"/>
          </p:cNvCxnSpPr>
          <p:nvPr/>
        </p:nvCxnSpPr>
        <p:spPr bwMode="auto">
          <a:xfrm flipH="1">
            <a:off x="4911655" y="2393486"/>
            <a:ext cx="969600" cy="1015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2" name="直接连接符 41"/>
          <p:cNvCxnSpPr>
            <a:endCxn id="64" idx="0"/>
          </p:cNvCxnSpPr>
          <p:nvPr/>
        </p:nvCxnSpPr>
        <p:spPr bwMode="auto">
          <a:xfrm>
            <a:off x="7176655" y="2393486"/>
            <a:ext cx="1122000" cy="1015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0" name="直接连接符 39"/>
          <p:cNvCxnSpPr>
            <a:endCxn id="35" idx="0"/>
          </p:cNvCxnSpPr>
          <p:nvPr/>
        </p:nvCxnSpPr>
        <p:spPr bwMode="auto">
          <a:xfrm>
            <a:off x="6567055" y="2393486"/>
            <a:ext cx="13200" cy="10158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44" name="矩形 43"/>
          <p:cNvSpPr/>
          <p:nvPr/>
        </p:nvSpPr>
        <p:spPr>
          <a:xfrm>
            <a:off x="4890654" y="4142509"/>
            <a:ext cx="3962401" cy="1532727"/>
          </a:xfrm>
          <a:prstGeom prst="rect">
            <a:avLst/>
          </a:prstGeom>
          <a:solidFill>
            <a:srgbClr val="003366"/>
          </a:solidFill>
        </p:spPr>
        <p:txBody>
          <a:bodyPr wrap="square">
            <a:spAutoFit/>
          </a:bodyPr>
          <a:lstStyle/>
          <a:p>
            <a:pPr>
              <a:lnSpc>
                <a:spcPct val="120000"/>
              </a:lnSpc>
              <a:spcBef>
                <a:spcPts val="0"/>
              </a:spcBef>
            </a:pPr>
            <a:r>
              <a:rPr lang="en-US" altLang="zh-CN" sz="2600" b="1" kern="0" dirty="0">
                <a:solidFill>
                  <a:schemeClr val="bg1"/>
                </a:solidFill>
              </a:rPr>
              <a:t> 4</a:t>
            </a:r>
            <a:r>
              <a:rPr lang="zh-CN" altLang="en-US" sz="2600" b="1" kern="0" dirty="0">
                <a:solidFill>
                  <a:schemeClr val="bg1"/>
                </a:solidFill>
              </a:rPr>
              <a:t>阶</a:t>
            </a:r>
            <a:r>
              <a:rPr lang="en-US" altLang="zh-CN" sz="2600" b="1" kern="0" dirty="0">
                <a:solidFill>
                  <a:schemeClr val="bg1"/>
                </a:solidFill>
              </a:rPr>
              <a:t>B-</a:t>
            </a:r>
            <a:r>
              <a:rPr lang="zh-CN" altLang="en-US" sz="2600" b="1" kern="0" dirty="0">
                <a:solidFill>
                  <a:schemeClr val="bg1"/>
                </a:solidFill>
              </a:rPr>
              <a:t>树，删除</a:t>
            </a:r>
            <a:r>
              <a:rPr lang="en-US" altLang="zh-CN" sz="2600" b="1" kern="0" dirty="0">
                <a:solidFill>
                  <a:schemeClr val="bg1"/>
                </a:solidFill>
              </a:rPr>
              <a:t>43 </a:t>
            </a:r>
            <a:r>
              <a:rPr lang="zh-CN" altLang="en-US" sz="2600" b="1" kern="0" dirty="0">
                <a:solidFill>
                  <a:schemeClr val="bg1"/>
                </a:solidFill>
              </a:rPr>
              <a:t>？</a:t>
            </a:r>
            <a:endParaRPr lang="en-US" altLang="zh-CN" sz="2600" b="1" kern="0" dirty="0">
              <a:solidFill>
                <a:schemeClr val="bg1"/>
              </a:solidFill>
            </a:endParaRPr>
          </a:p>
          <a:p>
            <a:pPr>
              <a:lnSpc>
                <a:spcPct val="120000"/>
              </a:lnSpc>
              <a:spcBef>
                <a:spcPts val="0"/>
              </a:spcBef>
              <a:buNone/>
            </a:pPr>
            <a:r>
              <a:rPr lang="en-US" altLang="zh-CN" sz="2600" b="1" kern="0" dirty="0">
                <a:solidFill>
                  <a:schemeClr val="bg1"/>
                </a:solidFill>
              </a:rPr>
              <a:t>   </a:t>
            </a:r>
            <a:r>
              <a:rPr lang="en-US" altLang="zh-CN" sz="2600" b="1" kern="0" dirty="0">
                <a:solidFill>
                  <a:srgbClr val="FFC000"/>
                </a:solidFill>
              </a:rPr>
              <a:t>-- </a:t>
            </a:r>
            <a:r>
              <a:rPr lang="zh-CN" altLang="en-US" sz="2600" b="1" kern="0" dirty="0">
                <a:solidFill>
                  <a:srgbClr val="FFC000"/>
                </a:solidFill>
              </a:rPr>
              <a:t>用右子树中的最小值</a:t>
            </a:r>
            <a:endParaRPr lang="en-US" altLang="zh-CN" sz="2600" b="1" kern="0" dirty="0">
              <a:solidFill>
                <a:srgbClr val="FFC000"/>
              </a:solidFill>
            </a:endParaRPr>
          </a:p>
          <a:p>
            <a:pPr>
              <a:lnSpc>
                <a:spcPct val="120000"/>
              </a:lnSpc>
              <a:spcBef>
                <a:spcPts val="0"/>
              </a:spcBef>
              <a:buNone/>
            </a:pPr>
            <a:r>
              <a:rPr lang="en-US" altLang="zh-CN" sz="2600" b="1" kern="0" dirty="0">
                <a:solidFill>
                  <a:srgbClr val="FFC000"/>
                </a:solidFill>
              </a:rPr>
              <a:t>      or </a:t>
            </a:r>
            <a:r>
              <a:rPr lang="zh-CN" altLang="en-US" sz="2600" b="1" kern="0" dirty="0">
                <a:solidFill>
                  <a:srgbClr val="FFC000"/>
                </a:solidFill>
              </a:rPr>
              <a:t>左</a:t>
            </a:r>
            <a:r>
              <a:rPr lang="en-US" altLang="zh-CN" sz="2600" b="1" kern="0" dirty="0">
                <a:solidFill>
                  <a:srgbClr val="FFC000"/>
                </a:solidFill>
              </a:rPr>
              <a:t>…………</a:t>
            </a:r>
            <a:r>
              <a:rPr lang="zh-CN" altLang="en-US" sz="2600" b="1" kern="0" dirty="0">
                <a:solidFill>
                  <a:srgbClr val="FFC000"/>
                </a:solidFill>
              </a:rPr>
              <a:t>最大值</a:t>
            </a:r>
            <a:endParaRPr lang="zh-CN" altLang="en-US" sz="2600" b="1" dirty="0">
              <a:solidFill>
                <a:srgbClr val="FFC000"/>
              </a:solidFill>
            </a:endParaRPr>
          </a:p>
        </p:txBody>
      </p:sp>
      <p:sp>
        <p:nvSpPr>
          <p:cNvPr id="45" name="矩形 44"/>
          <p:cNvSpPr/>
          <p:nvPr/>
        </p:nvSpPr>
        <p:spPr bwMode="auto">
          <a:xfrm>
            <a:off x="5881255" y="2161309"/>
            <a:ext cx="720000" cy="432000"/>
          </a:xfrm>
          <a:prstGeom prst="rect">
            <a:avLst/>
          </a:prstGeom>
          <a:solidFill>
            <a:srgbClr val="FFCCC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47</a:t>
            </a:r>
            <a:endParaRPr lang="zh-CN" altLang="en-US" sz="3000" dirty="0"/>
          </a:p>
        </p:txBody>
      </p:sp>
      <p:sp>
        <p:nvSpPr>
          <p:cNvPr id="46" name="矩形 45"/>
          <p:cNvSpPr/>
          <p:nvPr/>
        </p:nvSpPr>
        <p:spPr bwMode="auto">
          <a:xfrm>
            <a:off x="5576455" y="3456709"/>
            <a:ext cx="720000" cy="432000"/>
          </a:xfrm>
          <a:prstGeom prst="rect">
            <a:avLst/>
          </a:prstGeom>
          <a:solidFill>
            <a:srgbClr val="FFCCC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endParaRPr lang="zh-CN" alt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bwMode="auto">
          <a:xfrm>
            <a:off x="3844631" y="1641761"/>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 35</a:t>
            </a:r>
            <a:endParaRPr lang="zh-CN" altLang="en-US" sz="3000" dirty="0"/>
          </a:p>
        </p:txBody>
      </p:sp>
      <p:cxnSp>
        <p:nvCxnSpPr>
          <p:cNvPr id="18" name="直接连接符 17"/>
          <p:cNvCxnSpPr>
            <a:endCxn id="21" idx="0"/>
          </p:cNvCxnSpPr>
          <p:nvPr/>
        </p:nvCxnSpPr>
        <p:spPr bwMode="auto">
          <a:xfrm flipH="1">
            <a:off x="2216831" y="1873938"/>
            <a:ext cx="1856400" cy="568612"/>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9" name="直接连接符 18"/>
          <p:cNvCxnSpPr>
            <a:stCxn id="68" idx="0"/>
          </p:cNvCxnSpPr>
          <p:nvPr/>
        </p:nvCxnSpPr>
        <p:spPr bwMode="auto">
          <a:xfrm flipH="1" flipV="1">
            <a:off x="4606631" y="1873938"/>
            <a:ext cx="1876800" cy="457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1" name="矩形 20"/>
          <p:cNvSpPr/>
          <p:nvPr/>
        </p:nvSpPr>
        <p:spPr bwMode="auto">
          <a:xfrm>
            <a:off x="1676831" y="2442550"/>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18</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23" name="矩形 22"/>
          <p:cNvSpPr/>
          <p:nvPr/>
        </p:nvSpPr>
        <p:spPr bwMode="auto">
          <a:xfrm>
            <a:off x="415631" y="3499338"/>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11   13</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26" name="矩形 25"/>
          <p:cNvSpPr/>
          <p:nvPr/>
        </p:nvSpPr>
        <p:spPr bwMode="auto">
          <a:xfrm>
            <a:off x="2625431" y="3474138"/>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27</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cxnSp>
        <p:nvCxnSpPr>
          <p:cNvPr id="28" name="直接连接符 27"/>
          <p:cNvCxnSpPr>
            <a:endCxn id="23" idx="0"/>
          </p:cNvCxnSpPr>
          <p:nvPr/>
        </p:nvCxnSpPr>
        <p:spPr bwMode="auto">
          <a:xfrm flipH="1">
            <a:off x="1135631" y="2584938"/>
            <a:ext cx="804000" cy="9144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29" name="直接连接符 28"/>
          <p:cNvCxnSpPr>
            <a:stCxn id="26" idx="0"/>
          </p:cNvCxnSpPr>
          <p:nvPr/>
        </p:nvCxnSpPr>
        <p:spPr bwMode="auto">
          <a:xfrm flipH="1" flipV="1">
            <a:off x="2549231" y="2635938"/>
            <a:ext cx="436200" cy="838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5" name="矩形 34"/>
          <p:cNvSpPr/>
          <p:nvPr/>
        </p:nvSpPr>
        <p:spPr bwMode="auto">
          <a:xfrm>
            <a:off x="5444831" y="3575538"/>
            <a:ext cx="216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53   64</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64" name="矩形 63"/>
          <p:cNvSpPr/>
          <p:nvPr/>
        </p:nvSpPr>
        <p:spPr bwMode="auto">
          <a:xfrm>
            <a:off x="7883231" y="3575538"/>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99</a:t>
            </a:r>
            <a:endParaRPr lang="zh-CN" altLang="en-US" sz="3000" dirty="0"/>
          </a:p>
        </p:txBody>
      </p:sp>
      <p:sp>
        <p:nvSpPr>
          <p:cNvPr id="66" name="矩形 65"/>
          <p:cNvSpPr/>
          <p:nvPr/>
        </p:nvSpPr>
        <p:spPr bwMode="auto">
          <a:xfrm>
            <a:off x="4496231" y="3575538"/>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39</a:t>
            </a:r>
            <a:endParaRPr lang="zh-CN" altLang="en-US" sz="3000" dirty="0"/>
          </a:p>
        </p:txBody>
      </p:sp>
      <p:sp>
        <p:nvSpPr>
          <p:cNvPr id="68" name="矩形 67"/>
          <p:cNvSpPr/>
          <p:nvPr/>
        </p:nvSpPr>
        <p:spPr bwMode="auto">
          <a:xfrm>
            <a:off x="5673431" y="2331138"/>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47   78</a:t>
            </a:r>
            <a:endParaRPr lang="zh-CN" altLang="en-US" sz="3000" dirty="0"/>
          </a:p>
        </p:txBody>
      </p:sp>
      <p:cxnSp>
        <p:nvCxnSpPr>
          <p:cNvPr id="41" name="直接连接符 40"/>
          <p:cNvCxnSpPr>
            <a:endCxn id="66" idx="0"/>
          </p:cNvCxnSpPr>
          <p:nvPr/>
        </p:nvCxnSpPr>
        <p:spPr bwMode="auto">
          <a:xfrm flipH="1">
            <a:off x="4856231" y="2559738"/>
            <a:ext cx="969600" cy="1015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2" name="直接连接符 41"/>
          <p:cNvCxnSpPr>
            <a:endCxn id="64" idx="0"/>
          </p:cNvCxnSpPr>
          <p:nvPr/>
        </p:nvCxnSpPr>
        <p:spPr bwMode="auto">
          <a:xfrm>
            <a:off x="7121231" y="2559738"/>
            <a:ext cx="1122000" cy="1015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0" name="直接连接符 39"/>
          <p:cNvCxnSpPr>
            <a:endCxn id="35" idx="0"/>
          </p:cNvCxnSpPr>
          <p:nvPr/>
        </p:nvCxnSpPr>
        <p:spPr bwMode="auto">
          <a:xfrm>
            <a:off x="6511631" y="2559738"/>
            <a:ext cx="13200" cy="10158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44" name="矩形 43"/>
          <p:cNvSpPr/>
          <p:nvPr/>
        </p:nvSpPr>
        <p:spPr>
          <a:xfrm>
            <a:off x="4835230" y="4308761"/>
            <a:ext cx="3962401" cy="1532727"/>
          </a:xfrm>
          <a:prstGeom prst="rect">
            <a:avLst/>
          </a:prstGeom>
          <a:solidFill>
            <a:srgbClr val="003366"/>
          </a:solidFill>
        </p:spPr>
        <p:txBody>
          <a:bodyPr wrap="square">
            <a:spAutoFit/>
          </a:bodyPr>
          <a:lstStyle/>
          <a:p>
            <a:pPr>
              <a:lnSpc>
                <a:spcPct val="120000"/>
              </a:lnSpc>
              <a:spcBef>
                <a:spcPts val="0"/>
              </a:spcBef>
            </a:pPr>
            <a:r>
              <a:rPr lang="en-US" altLang="zh-CN" sz="2600" b="1" kern="0" dirty="0">
                <a:solidFill>
                  <a:schemeClr val="bg1"/>
                </a:solidFill>
              </a:rPr>
              <a:t> 4</a:t>
            </a:r>
            <a:r>
              <a:rPr lang="zh-CN" altLang="en-US" sz="2600" b="1" kern="0" dirty="0">
                <a:solidFill>
                  <a:schemeClr val="bg1"/>
                </a:solidFill>
              </a:rPr>
              <a:t>阶</a:t>
            </a:r>
            <a:r>
              <a:rPr lang="en-US" altLang="zh-CN" sz="2600" b="1" kern="0" dirty="0">
                <a:solidFill>
                  <a:schemeClr val="bg1"/>
                </a:solidFill>
              </a:rPr>
              <a:t>B-</a:t>
            </a:r>
            <a:r>
              <a:rPr lang="zh-CN" altLang="en-US" sz="2600" b="1" kern="0" dirty="0">
                <a:solidFill>
                  <a:schemeClr val="bg1"/>
                </a:solidFill>
              </a:rPr>
              <a:t>树，删除</a:t>
            </a:r>
            <a:r>
              <a:rPr lang="en-US" altLang="zh-CN" sz="2600" b="1" kern="0" dirty="0">
                <a:solidFill>
                  <a:schemeClr val="bg1"/>
                </a:solidFill>
              </a:rPr>
              <a:t>35 </a:t>
            </a:r>
            <a:r>
              <a:rPr lang="zh-CN" altLang="en-US" sz="2600" b="1" kern="0" dirty="0">
                <a:solidFill>
                  <a:schemeClr val="bg1"/>
                </a:solidFill>
              </a:rPr>
              <a:t>？</a:t>
            </a:r>
            <a:endParaRPr lang="en-US" altLang="zh-CN" sz="2600" b="1" kern="0" dirty="0">
              <a:solidFill>
                <a:schemeClr val="bg1"/>
              </a:solidFill>
            </a:endParaRPr>
          </a:p>
          <a:p>
            <a:pPr>
              <a:lnSpc>
                <a:spcPct val="120000"/>
              </a:lnSpc>
              <a:spcBef>
                <a:spcPts val="0"/>
              </a:spcBef>
              <a:buNone/>
            </a:pPr>
            <a:r>
              <a:rPr lang="en-US" altLang="zh-CN" sz="2600" b="1" kern="0" dirty="0">
                <a:solidFill>
                  <a:schemeClr val="bg1"/>
                </a:solidFill>
              </a:rPr>
              <a:t>   </a:t>
            </a:r>
            <a:r>
              <a:rPr lang="en-US" altLang="zh-CN" sz="2600" b="1" kern="0" dirty="0">
                <a:solidFill>
                  <a:srgbClr val="FFC000"/>
                </a:solidFill>
              </a:rPr>
              <a:t>-- </a:t>
            </a:r>
            <a:r>
              <a:rPr lang="zh-CN" altLang="en-US" sz="2600" b="1" kern="0" dirty="0">
                <a:solidFill>
                  <a:srgbClr val="FFC000"/>
                </a:solidFill>
              </a:rPr>
              <a:t>用右子树中的最小值</a:t>
            </a:r>
            <a:endParaRPr lang="en-US" altLang="zh-CN" sz="2600" b="1" kern="0" dirty="0">
              <a:solidFill>
                <a:srgbClr val="FFC000"/>
              </a:solidFill>
            </a:endParaRPr>
          </a:p>
          <a:p>
            <a:pPr>
              <a:lnSpc>
                <a:spcPct val="120000"/>
              </a:lnSpc>
              <a:spcBef>
                <a:spcPts val="0"/>
              </a:spcBef>
              <a:buNone/>
            </a:pPr>
            <a:r>
              <a:rPr lang="en-US" altLang="zh-CN" sz="2600" b="1" kern="0" dirty="0">
                <a:solidFill>
                  <a:srgbClr val="FFC000"/>
                </a:solidFill>
              </a:rPr>
              <a:t>      or </a:t>
            </a:r>
            <a:r>
              <a:rPr lang="zh-CN" altLang="en-US" sz="2600" b="1" kern="0" dirty="0">
                <a:solidFill>
                  <a:srgbClr val="FFC000"/>
                </a:solidFill>
              </a:rPr>
              <a:t>左</a:t>
            </a:r>
            <a:r>
              <a:rPr lang="en-US" altLang="zh-CN" sz="2600" b="1" kern="0" dirty="0">
                <a:solidFill>
                  <a:srgbClr val="FFC000"/>
                </a:solidFill>
              </a:rPr>
              <a:t>…………</a:t>
            </a:r>
            <a:r>
              <a:rPr lang="zh-CN" altLang="en-US" sz="2600" b="1" kern="0" dirty="0">
                <a:solidFill>
                  <a:srgbClr val="FFC000"/>
                </a:solidFill>
              </a:rPr>
              <a:t>最大值</a:t>
            </a:r>
            <a:endParaRPr lang="zh-CN" altLang="en-US" sz="2600" b="1" dirty="0">
              <a:solidFill>
                <a:srgbClr val="FFC000"/>
              </a:solidFill>
            </a:endParaRPr>
          </a:p>
        </p:txBody>
      </p:sp>
      <p:sp>
        <p:nvSpPr>
          <p:cNvPr id="24" name="矩形 23"/>
          <p:cNvSpPr/>
          <p:nvPr/>
        </p:nvSpPr>
        <p:spPr bwMode="auto">
          <a:xfrm>
            <a:off x="3920831" y="1641761"/>
            <a:ext cx="720000" cy="432000"/>
          </a:xfrm>
          <a:prstGeom prst="rect">
            <a:avLst/>
          </a:prstGeom>
          <a:solidFill>
            <a:srgbClr val="FFCCC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27</a:t>
            </a:r>
            <a:endParaRPr lang="zh-CN" altLang="en-US" sz="3000" dirty="0"/>
          </a:p>
        </p:txBody>
      </p:sp>
      <p:sp>
        <p:nvSpPr>
          <p:cNvPr id="25" name="矩形 24"/>
          <p:cNvSpPr/>
          <p:nvPr/>
        </p:nvSpPr>
        <p:spPr bwMode="auto">
          <a:xfrm>
            <a:off x="2625431" y="3470561"/>
            <a:ext cx="720000" cy="432000"/>
          </a:xfrm>
          <a:prstGeom prst="rect">
            <a:avLst/>
          </a:prstGeom>
          <a:solidFill>
            <a:srgbClr val="FFCCC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endParaRPr lang="zh-CN" alt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bwMode="auto">
          <a:xfrm>
            <a:off x="3872345" y="1697182"/>
            <a:ext cx="9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 35</a:t>
            </a:r>
            <a:endParaRPr lang="zh-CN" altLang="en-US" sz="3000" dirty="0"/>
          </a:p>
        </p:txBody>
      </p:sp>
      <p:cxnSp>
        <p:nvCxnSpPr>
          <p:cNvPr id="18" name="直接连接符 17"/>
          <p:cNvCxnSpPr>
            <a:endCxn id="21" idx="0"/>
          </p:cNvCxnSpPr>
          <p:nvPr/>
        </p:nvCxnSpPr>
        <p:spPr bwMode="auto">
          <a:xfrm flipH="1">
            <a:off x="2244545" y="1929359"/>
            <a:ext cx="1856400" cy="568612"/>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9" name="直接连接符 18"/>
          <p:cNvCxnSpPr>
            <a:stCxn id="68" idx="0"/>
          </p:cNvCxnSpPr>
          <p:nvPr/>
        </p:nvCxnSpPr>
        <p:spPr bwMode="auto">
          <a:xfrm flipH="1" flipV="1">
            <a:off x="4634345" y="1929359"/>
            <a:ext cx="1876800" cy="457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21" name="矩形 20"/>
          <p:cNvSpPr/>
          <p:nvPr/>
        </p:nvSpPr>
        <p:spPr bwMode="auto">
          <a:xfrm>
            <a:off x="1704545" y="2497971"/>
            <a:ext cx="10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13</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23" name="矩形 22"/>
          <p:cNvSpPr/>
          <p:nvPr/>
        </p:nvSpPr>
        <p:spPr bwMode="auto">
          <a:xfrm>
            <a:off x="443345" y="3554759"/>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11</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26" name="矩形 25"/>
          <p:cNvSpPr/>
          <p:nvPr/>
        </p:nvSpPr>
        <p:spPr bwMode="auto">
          <a:xfrm>
            <a:off x="2653145" y="3529559"/>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kumimoji="0" lang="en-US" altLang="zh-CN"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18</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cxnSp>
        <p:nvCxnSpPr>
          <p:cNvPr id="28" name="直接连接符 27"/>
          <p:cNvCxnSpPr>
            <a:endCxn id="23" idx="0"/>
          </p:cNvCxnSpPr>
          <p:nvPr/>
        </p:nvCxnSpPr>
        <p:spPr bwMode="auto">
          <a:xfrm flipH="1">
            <a:off x="1163345" y="2640359"/>
            <a:ext cx="804000" cy="9144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29" name="直接连接符 28"/>
          <p:cNvCxnSpPr>
            <a:stCxn id="26" idx="0"/>
          </p:cNvCxnSpPr>
          <p:nvPr/>
        </p:nvCxnSpPr>
        <p:spPr bwMode="auto">
          <a:xfrm flipH="1" flipV="1">
            <a:off x="2576945" y="2691359"/>
            <a:ext cx="436200" cy="8382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35" name="矩形 34"/>
          <p:cNvSpPr/>
          <p:nvPr/>
        </p:nvSpPr>
        <p:spPr bwMode="auto">
          <a:xfrm>
            <a:off x="5472545" y="3630959"/>
            <a:ext cx="216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ts val="0"/>
              </a:spcBef>
              <a:spcAft>
                <a:spcPct val="0"/>
              </a:spcAft>
              <a:buClrTx/>
              <a:buSzTx/>
              <a:buNone/>
            </a:pPr>
            <a:r>
              <a:rPr lang="en-US" altLang="zh-CN" sz="3000" dirty="0"/>
              <a:t>53   64</a:t>
            </a:r>
            <a:endParaRPr kumimoji="0" lang="zh-CN" altLang="en-US" sz="30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64" name="矩形 63"/>
          <p:cNvSpPr/>
          <p:nvPr/>
        </p:nvSpPr>
        <p:spPr bwMode="auto">
          <a:xfrm>
            <a:off x="7910945" y="3630959"/>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99</a:t>
            </a:r>
            <a:endParaRPr lang="zh-CN" altLang="en-US" sz="3000" dirty="0"/>
          </a:p>
        </p:txBody>
      </p:sp>
      <p:sp>
        <p:nvSpPr>
          <p:cNvPr id="66" name="矩形 65"/>
          <p:cNvSpPr/>
          <p:nvPr/>
        </p:nvSpPr>
        <p:spPr bwMode="auto">
          <a:xfrm>
            <a:off x="4523945" y="3630959"/>
            <a:ext cx="7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39</a:t>
            </a:r>
            <a:endParaRPr lang="zh-CN" altLang="en-US" sz="3000" dirty="0"/>
          </a:p>
        </p:txBody>
      </p:sp>
      <p:sp>
        <p:nvSpPr>
          <p:cNvPr id="68" name="矩形 67"/>
          <p:cNvSpPr/>
          <p:nvPr/>
        </p:nvSpPr>
        <p:spPr bwMode="auto">
          <a:xfrm>
            <a:off x="5701145" y="2386559"/>
            <a:ext cx="162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47   78</a:t>
            </a:r>
            <a:endParaRPr lang="zh-CN" altLang="en-US" sz="3000" dirty="0"/>
          </a:p>
        </p:txBody>
      </p:sp>
      <p:cxnSp>
        <p:nvCxnSpPr>
          <p:cNvPr id="41" name="直接连接符 40"/>
          <p:cNvCxnSpPr>
            <a:endCxn id="66" idx="0"/>
          </p:cNvCxnSpPr>
          <p:nvPr/>
        </p:nvCxnSpPr>
        <p:spPr bwMode="auto">
          <a:xfrm flipH="1">
            <a:off x="4883945" y="2615159"/>
            <a:ext cx="969600" cy="1015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2" name="直接连接符 41"/>
          <p:cNvCxnSpPr>
            <a:endCxn id="64" idx="0"/>
          </p:cNvCxnSpPr>
          <p:nvPr/>
        </p:nvCxnSpPr>
        <p:spPr bwMode="auto">
          <a:xfrm>
            <a:off x="7148945" y="2615159"/>
            <a:ext cx="1122000" cy="10158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40" name="直接连接符 39"/>
          <p:cNvCxnSpPr>
            <a:endCxn id="35" idx="0"/>
          </p:cNvCxnSpPr>
          <p:nvPr/>
        </p:nvCxnSpPr>
        <p:spPr bwMode="auto">
          <a:xfrm>
            <a:off x="6539345" y="2615159"/>
            <a:ext cx="13200" cy="10158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44" name="矩形 43"/>
          <p:cNvSpPr/>
          <p:nvPr/>
        </p:nvSpPr>
        <p:spPr>
          <a:xfrm>
            <a:off x="4862944" y="4364182"/>
            <a:ext cx="3962401" cy="572464"/>
          </a:xfrm>
          <a:prstGeom prst="rect">
            <a:avLst/>
          </a:prstGeom>
          <a:solidFill>
            <a:srgbClr val="003366"/>
          </a:solidFill>
        </p:spPr>
        <p:txBody>
          <a:bodyPr wrap="square">
            <a:spAutoFit/>
          </a:bodyPr>
          <a:lstStyle/>
          <a:p>
            <a:pPr>
              <a:lnSpc>
                <a:spcPct val="120000"/>
              </a:lnSpc>
              <a:spcBef>
                <a:spcPts val="0"/>
              </a:spcBef>
            </a:pPr>
            <a:r>
              <a:rPr lang="en-US" altLang="zh-CN" sz="2600" kern="0" dirty="0">
                <a:solidFill>
                  <a:schemeClr val="bg1"/>
                </a:solidFill>
              </a:rPr>
              <a:t> 4</a:t>
            </a:r>
            <a:r>
              <a:rPr lang="zh-CN" altLang="en-US" sz="2600" kern="0" dirty="0">
                <a:solidFill>
                  <a:schemeClr val="bg1"/>
                </a:solidFill>
              </a:rPr>
              <a:t>阶</a:t>
            </a:r>
            <a:r>
              <a:rPr lang="en-US" altLang="zh-CN" sz="2600" kern="0" dirty="0">
                <a:solidFill>
                  <a:schemeClr val="bg1"/>
                </a:solidFill>
              </a:rPr>
              <a:t>B-</a:t>
            </a:r>
            <a:r>
              <a:rPr lang="zh-CN" altLang="en-US" sz="2600" kern="0" dirty="0">
                <a:solidFill>
                  <a:schemeClr val="bg1"/>
                </a:solidFill>
              </a:rPr>
              <a:t>树，删除</a:t>
            </a:r>
            <a:r>
              <a:rPr lang="en-US" altLang="zh-CN" sz="2600" kern="0" dirty="0">
                <a:solidFill>
                  <a:schemeClr val="bg1"/>
                </a:solidFill>
              </a:rPr>
              <a:t>35 </a:t>
            </a:r>
            <a:r>
              <a:rPr lang="zh-CN" altLang="en-US" sz="2600" kern="0" dirty="0">
                <a:solidFill>
                  <a:schemeClr val="bg1"/>
                </a:solidFill>
              </a:rPr>
              <a:t>后</a:t>
            </a:r>
            <a:endParaRPr lang="zh-CN" altLang="en-US" sz="2600" dirty="0">
              <a:solidFill>
                <a:srgbClr val="FFC000"/>
              </a:solidFill>
            </a:endParaRPr>
          </a:p>
        </p:txBody>
      </p:sp>
      <p:sp>
        <p:nvSpPr>
          <p:cNvPr id="24" name="矩形 23"/>
          <p:cNvSpPr/>
          <p:nvPr/>
        </p:nvSpPr>
        <p:spPr bwMode="auto">
          <a:xfrm>
            <a:off x="3948545" y="1697182"/>
            <a:ext cx="720000" cy="432000"/>
          </a:xfrm>
          <a:prstGeom prst="rect">
            <a:avLst/>
          </a:prstGeom>
          <a:solidFill>
            <a:srgbClr val="FFCCC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lnSpc>
                <a:spcPct val="100000"/>
              </a:lnSpc>
              <a:spcBef>
                <a:spcPts val="0"/>
              </a:spcBef>
              <a:buNone/>
            </a:pPr>
            <a:r>
              <a:rPr lang="en-US" altLang="zh-CN" sz="3000" dirty="0"/>
              <a:t>27</a:t>
            </a:r>
            <a:endParaRPr lang="zh-CN" altLang="en-US"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nvGraphicFramePr>
        <p:xfrm>
          <a:off x="855663" y="2215322"/>
          <a:ext cx="8188325" cy="1725612"/>
        </p:xfrm>
        <a:graphic>
          <a:graphicData uri="http://schemas.openxmlformats.org/presentationml/2006/ole">
            <mc:AlternateContent xmlns:mc="http://schemas.openxmlformats.org/markup-compatibility/2006">
              <mc:Choice xmlns:v="urn:schemas-microsoft-com:vml" Requires="v">
                <p:oleObj spid="_x0000_s35979" name="文档" r:id="rId1" imgW="8187055" imgH="1728470" progId="Word.Document.8">
                  <p:embed/>
                </p:oleObj>
              </mc:Choice>
              <mc:Fallback>
                <p:oleObj name="文档" r:id="rId1" imgW="8187055" imgH="1728470" progId="Word.Document.8">
                  <p:embed/>
                  <p:pic>
                    <p:nvPicPr>
                      <p:cNvPr id="0" name="图片 359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663" y="2215322"/>
                        <a:ext cx="8188325" cy="172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9" name="Text Box 3"/>
          <p:cNvSpPr txBox="1">
            <a:spLocks noChangeArrowheads="1"/>
          </p:cNvSpPr>
          <p:nvPr/>
        </p:nvSpPr>
        <p:spPr bwMode="auto">
          <a:xfrm>
            <a:off x="190500" y="1667634"/>
            <a:ext cx="1377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b="0" dirty="0" err="1">
                <a:ea typeface="华文仿宋" panose="02010600040101010101" pitchFamily="2" charset="-122"/>
              </a:rPr>
              <a:t>ST.elem</a:t>
            </a:r>
            <a:endParaRPr lang="en-US" altLang="zh-CN" sz="2400" b="0" dirty="0">
              <a:ea typeface="华文仿宋" panose="02010600040101010101" pitchFamily="2" charset="-122"/>
            </a:endParaRPr>
          </a:p>
        </p:txBody>
      </p:sp>
      <p:sp>
        <p:nvSpPr>
          <p:cNvPr id="19460" name="Line 4"/>
          <p:cNvSpPr>
            <a:spLocks noChangeShapeType="1"/>
          </p:cNvSpPr>
          <p:nvPr/>
        </p:nvSpPr>
        <p:spPr bwMode="auto">
          <a:xfrm>
            <a:off x="1720850" y="1296159"/>
            <a:ext cx="0" cy="914400"/>
          </a:xfrm>
          <a:prstGeom prst="line">
            <a:avLst/>
          </a:prstGeom>
          <a:noFill/>
          <a:ln w="12700">
            <a:solidFill>
              <a:srgbClr val="990000"/>
            </a:solidFill>
            <a:round/>
            <a:tailEnd type="stealth" w="med" len="lg"/>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9461" name="Line 5"/>
          <p:cNvSpPr>
            <a:spLocks noChangeShapeType="1"/>
          </p:cNvSpPr>
          <p:nvPr/>
        </p:nvSpPr>
        <p:spPr bwMode="auto">
          <a:xfrm>
            <a:off x="5530850" y="1296159"/>
            <a:ext cx="0" cy="914400"/>
          </a:xfrm>
          <a:prstGeom prst="line">
            <a:avLst/>
          </a:prstGeom>
          <a:noFill/>
          <a:ln w="12700">
            <a:solidFill>
              <a:srgbClr val="990000"/>
            </a:solidFill>
            <a:round/>
            <a:tailEnd type="stealth" w="med" len="lg"/>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3078" name="Text Box 6"/>
          <p:cNvSpPr txBox="1">
            <a:spLocks noChangeArrowheads="1"/>
          </p:cNvSpPr>
          <p:nvPr/>
        </p:nvSpPr>
        <p:spPr bwMode="auto">
          <a:xfrm>
            <a:off x="79039" y="233953"/>
            <a:ext cx="5747086"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zh-CN" altLang="en-US" dirty="0"/>
              <a:t>（</a:t>
            </a:r>
            <a:r>
              <a:rPr lang="en-US" altLang="zh-CN" dirty="0"/>
              <a:t>1</a:t>
            </a:r>
            <a:r>
              <a:rPr lang="zh-CN" altLang="en-US" dirty="0"/>
              <a:t>）回顾顺序表的查找过程：</a:t>
            </a:r>
            <a:endParaRPr lang="zh-CN" altLang="en-US" dirty="0"/>
          </a:p>
        </p:txBody>
      </p:sp>
      <p:sp>
        <p:nvSpPr>
          <p:cNvPr id="19463" name="Text Box 7"/>
          <p:cNvSpPr txBox="1">
            <a:spLocks noChangeArrowheads="1"/>
          </p:cNvSpPr>
          <p:nvPr/>
        </p:nvSpPr>
        <p:spPr bwMode="auto">
          <a:xfrm>
            <a:off x="1126928" y="4187376"/>
            <a:ext cx="646561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zh-CN" altLang="en-US" sz="4000" b="0" dirty="0">
                <a:ea typeface="华文仿宋" panose="02010600040101010101" pitchFamily="2" charset="-122"/>
              </a:rPr>
              <a:t>假设给定值 </a:t>
            </a:r>
            <a:r>
              <a:rPr lang="en-US" altLang="zh-CN" sz="4000" b="0" dirty="0">
                <a:ea typeface="华文仿宋" panose="02010600040101010101" pitchFamily="2" charset="-122"/>
              </a:rPr>
              <a:t>e=64,</a:t>
            </a:r>
            <a:endParaRPr lang="en-US" altLang="zh-CN" sz="4000" b="0" dirty="0">
              <a:ea typeface="华文仿宋" panose="02010600040101010101" pitchFamily="2" charset="-122"/>
            </a:endParaRPr>
          </a:p>
          <a:p>
            <a:pPr algn="l" eaLnBrk="1" hangingPunct="1">
              <a:lnSpc>
                <a:spcPct val="125000"/>
              </a:lnSpc>
            </a:pPr>
            <a:r>
              <a:rPr lang="zh-CN" altLang="en-US" sz="4000" b="0" dirty="0">
                <a:ea typeface="华文仿宋" panose="02010600040101010101" pitchFamily="2" charset="-122"/>
              </a:rPr>
              <a:t>要求 </a:t>
            </a:r>
            <a:r>
              <a:rPr lang="en-US" altLang="zh-CN" sz="4000" b="0" dirty="0" err="1">
                <a:ea typeface="华文仿宋" panose="02010600040101010101" pitchFamily="2" charset="-122"/>
              </a:rPr>
              <a:t>ST.elem</a:t>
            </a:r>
            <a:r>
              <a:rPr lang="en-US" altLang="zh-CN" sz="4000" b="0" dirty="0">
                <a:ea typeface="华文仿宋" panose="02010600040101010101" pitchFamily="2" charset="-122"/>
              </a:rPr>
              <a:t>[k] = e, </a:t>
            </a:r>
            <a:r>
              <a:rPr lang="zh-CN" altLang="en-US" sz="4000" b="0" dirty="0">
                <a:ea typeface="华文仿宋" panose="02010600040101010101" pitchFamily="2" charset="-122"/>
              </a:rPr>
              <a:t>问</a:t>
            </a:r>
            <a:r>
              <a:rPr lang="en-US" altLang="zh-CN" sz="4000" b="0" dirty="0">
                <a:ea typeface="华文仿宋" panose="02010600040101010101" pitchFamily="2" charset="-122"/>
              </a:rPr>
              <a:t>: k = ?</a:t>
            </a:r>
            <a:endParaRPr lang="en-US" altLang="zh-CN" sz="2400" b="0" dirty="0">
              <a:ea typeface="华文仿宋" panose="02010600040101010101" pitchFamily="2" charset="-122"/>
            </a:endParaRPr>
          </a:p>
        </p:txBody>
      </p:sp>
      <p:sp>
        <p:nvSpPr>
          <p:cNvPr id="19464" name="Rectangle 8"/>
          <p:cNvSpPr>
            <a:spLocks noChangeArrowheads="1"/>
          </p:cNvSpPr>
          <p:nvPr/>
        </p:nvSpPr>
        <p:spPr bwMode="auto">
          <a:xfrm>
            <a:off x="1816100" y="1045334"/>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4000" b="0" dirty="0">
                <a:solidFill>
                  <a:srgbClr val="A50021"/>
                </a:solidFill>
                <a:ea typeface="华文仿宋" panose="02010600040101010101" pitchFamily="2" charset="-122"/>
              </a:rPr>
              <a:t>k</a:t>
            </a:r>
            <a:endParaRPr lang="en-US" altLang="zh-CN" sz="4000" b="0" dirty="0">
              <a:solidFill>
                <a:srgbClr val="A50021"/>
              </a:solidFill>
              <a:ea typeface="华文仿宋" panose="02010600040101010101" pitchFamily="2" charset="-122"/>
            </a:endParaRPr>
          </a:p>
        </p:txBody>
      </p:sp>
      <p:sp>
        <p:nvSpPr>
          <p:cNvPr id="19465" name="Rectangle 9"/>
          <p:cNvSpPr>
            <a:spLocks noChangeArrowheads="1"/>
          </p:cNvSpPr>
          <p:nvPr/>
        </p:nvSpPr>
        <p:spPr bwMode="auto">
          <a:xfrm>
            <a:off x="5607050" y="1045334"/>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4000" b="0" dirty="0">
                <a:solidFill>
                  <a:srgbClr val="A50021"/>
                </a:solidFill>
                <a:ea typeface="华文仿宋" panose="02010600040101010101" pitchFamily="2" charset="-122"/>
              </a:rPr>
              <a:t>k</a:t>
            </a:r>
            <a:endParaRPr lang="en-US" altLang="zh-CN" sz="4000" b="0" dirty="0">
              <a:solidFill>
                <a:srgbClr val="A50021"/>
              </a:solidFill>
              <a:ea typeface="华文仿宋" panose="02010600040101010101" pitchFamily="2" charset="-122"/>
            </a:endParaRPr>
          </a:p>
        </p:txBody>
      </p:sp>
      <p:sp>
        <p:nvSpPr>
          <p:cNvPr id="19466" name="Rectangle 10"/>
          <p:cNvSpPr>
            <a:spLocks noChangeArrowheads="1"/>
          </p:cNvSpPr>
          <p:nvPr/>
        </p:nvSpPr>
        <p:spPr bwMode="auto">
          <a:xfrm>
            <a:off x="1524000" y="1121534"/>
            <a:ext cx="685800" cy="1066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9467" name="Line 11"/>
          <p:cNvSpPr>
            <a:spLocks noChangeShapeType="1"/>
          </p:cNvSpPr>
          <p:nvPr/>
        </p:nvSpPr>
        <p:spPr bwMode="auto">
          <a:xfrm>
            <a:off x="2286000" y="1273934"/>
            <a:ext cx="0" cy="914400"/>
          </a:xfrm>
          <a:prstGeom prst="line">
            <a:avLst/>
          </a:prstGeom>
          <a:noFill/>
          <a:ln w="12700">
            <a:solidFill>
              <a:srgbClr val="990000"/>
            </a:solidFill>
            <a:round/>
            <a:tailEnd type="stealth" w="med" len="lg"/>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9468" name="Rectangle 12"/>
          <p:cNvSpPr>
            <a:spLocks noChangeArrowheads="1"/>
          </p:cNvSpPr>
          <p:nvPr/>
        </p:nvSpPr>
        <p:spPr bwMode="auto">
          <a:xfrm>
            <a:off x="2381250" y="1004059"/>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4000" b="0" dirty="0">
                <a:solidFill>
                  <a:srgbClr val="A50021"/>
                </a:solidFill>
                <a:ea typeface="华文仿宋" panose="02010600040101010101" pitchFamily="2" charset="-122"/>
              </a:rPr>
              <a:t>k</a:t>
            </a:r>
            <a:endParaRPr lang="en-US" altLang="zh-CN" sz="4000" b="0" dirty="0">
              <a:solidFill>
                <a:srgbClr val="A50021"/>
              </a:solidFill>
              <a:ea typeface="华文仿宋" panose="02010600040101010101" pitchFamily="2" charset="-122"/>
            </a:endParaRPr>
          </a:p>
        </p:txBody>
      </p:sp>
      <p:sp>
        <p:nvSpPr>
          <p:cNvPr id="19469" name="Rectangle 13"/>
          <p:cNvSpPr>
            <a:spLocks noChangeArrowheads="1"/>
          </p:cNvSpPr>
          <p:nvPr/>
        </p:nvSpPr>
        <p:spPr bwMode="auto">
          <a:xfrm>
            <a:off x="2089150" y="1121534"/>
            <a:ext cx="685800" cy="1066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wipe(up)">
                                      <p:cBhvr>
                                        <p:cTn id="7" dur="500"/>
                                        <p:tgtEl>
                                          <p:spTgt spid="1945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9459"/>
                                        </p:tgtEl>
                                        <p:attrNameLst>
                                          <p:attrName>style.visibility</p:attrName>
                                        </p:attrNameLst>
                                      </p:cBhvr>
                                      <p:to>
                                        <p:strVal val="visible"/>
                                      </p:to>
                                    </p:set>
                                    <p:anim calcmode="lin" valueType="num">
                                      <p:cBhvr additive="base">
                                        <p:cTn id="11" dur="500" fill="hold"/>
                                        <p:tgtEl>
                                          <p:spTgt spid="19459"/>
                                        </p:tgtEl>
                                        <p:attrNameLst>
                                          <p:attrName>ppt_x</p:attrName>
                                        </p:attrNameLst>
                                      </p:cBhvr>
                                      <p:tavLst>
                                        <p:tav tm="0">
                                          <p:val>
                                            <p:strVal val="0-#ppt_w/2"/>
                                          </p:val>
                                        </p:tav>
                                        <p:tav tm="100000">
                                          <p:val>
                                            <p:strVal val="#ppt_x"/>
                                          </p:val>
                                        </p:tav>
                                      </p:tavLst>
                                    </p:anim>
                                    <p:anim calcmode="lin" valueType="num">
                                      <p:cBhvr additive="base">
                                        <p:cTn id="12" dur="500" fill="hold"/>
                                        <p:tgtEl>
                                          <p:spTgt spid="1945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463"/>
                                        </p:tgtEl>
                                        <p:attrNameLst>
                                          <p:attrName>style.visibility</p:attrName>
                                        </p:attrNameLst>
                                      </p:cBhvr>
                                      <p:to>
                                        <p:strVal val="visible"/>
                                      </p:to>
                                    </p:set>
                                    <p:anim calcmode="lin" valueType="num">
                                      <p:cBhvr additive="base">
                                        <p:cTn id="17" dur="500" fill="hold"/>
                                        <p:tgtEl>
                                          <p:spTgt spid="19463"/>
                                        </p:tgtEl>
                                        <p:attrNameLst>
                                          <p:attrName>ppt_x</p:attrName>
                                        </p:attrNameLst>
                                      </p:cBhvr>
                                      <p:tavLst>
                                        <p:tav tm="0">
                                          <p:val>
                                            <p:strVal val="#ppt_x"/>
                                          </p:val>
                                        </p:tav>
                                        <p:tav tm="100000">
                                          <p:val>
                                            <p:strVal val="#ppt_x"/>
                                          </p:val>
                                        </p:tav>
                                      </p:tavLst>
                                    </p:anim>
                                    <p:anim calcmode="lin" valueType="num">
                                      <p:cBhvr additive="base">
                                        <p:cTn id="18" dur="500" fill="hold"/>
                                        <p:tgtEl>
                                          <p:spTgt spid="1946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9460"/>
                                        </p:tgtEl>
                                        <p:attrNameLst>
                                          <p:attrName>style.visibility</p:attrName>
                                        </p:attrNameLst>
                                      </p:cBhvr>
                                      <p:to>
                                        <p:strVal val="visible"/>
                                      </p:to>
                                    </p:set>
                                    <p:animEffect transition="in" filter="wipe(up)">
                                      <p:cBhvr>
                                        <p:cTn id="23" dur="500"/>
                                        <p:tgtEl>
                                          <p:spTgt spid="19460"/>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9464"/>
                                        </p:tgtEl>
                                        <p:attrNameLst>
                                          <p:attrName>style.visibility</p:attrName>
                                        </p:attrNameLst>
                                      </p:cBhvr>
                                      <p:to>
                                        <p:strVal val="visible"/>
                                      </p:to>
                                    </p:set>
                                    <p:animEffect transition="in" filter="wipe(up)">
                                      <p:cBhvr>
                                        <p:cTn id="27" dur="500"/>
                                        <p:tgtEl>
                                          <p:spTgt spid="1946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946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9467"/>
                                        </p:tgtEl>
                                        <p:attrNameLst>
                                          <p:attrName>style.visibility</p:attrName>
                                        </p:attrNameLst>
                                      </p:cBhvr>
                                      <p:to>
                                        <p:strVal val="visible"/>
                                      </p:to>
                                    </p:set>
                                    <p:animEffect transition="in" filter="wipe(up)">
                                      <p:cBhvr>
                                        <p:cTn id="36" dur="500"/>
                                        <p:tgtEl>
                                          <p:spTgt spid="19467"/>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9468"/>
                                        </p:tgtEl>
                                        <p:attrNameLst>
                                          <p:attrName>style.visibility</p:attrName>
                                        </p:attrNameLst>
                                      </p:cBhvr>
                                      <p:to>
                                        <p:strVal val="visible"/>
                                      </p:to>
                                    </p:set>
                                    <p:animEffect transition="in" filter="wipe(up)">
                                      <p:cBhvr>
                                        <p:cTn id="40" dur="500"/>
                                        <p:tgtEl>
                                          <p:spTgt spid="1946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946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9461"/>
                                        </p:tgtEl>
                                        <p:attrNameLst>
                                          <p:attrName>style.visibility</p:attrName>
                                        </p:attrNameLst>
                                      </p:cBhvr>
                                      <p:to>
                                        <p:strVal val="visible"/>
                                      </p:to>
                                    </p:set>
                                    <p:animEffect transition="in" filter="wipe(up)">
                                      <p:cBhvr>
                                        <p:cTn id="49" dur="500"/>
                                        <p:tgtEl>
                                          <p:spTgt spid="19461"/>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19465"/>
                                        </p:tgtEl>
                                        <p:attrNameLst>
                                          <p:attrName>style.visibility</p:attrName>
                                        </p:attrNameLst>
                                      </p:cBhvr>
                                      <p:to>
                                        <p:strVal val="visible"/>
                                      </p:to>
                                    </p:set>
                                    <p:animEffect transition="in" filter="wipe(up)">
                                      <p:cBhvr>
                                        <p:cTn id="53" dur="500"/>
                                        <p:tgtEl>
                                          <p:spTgt spid="19465"/>
                                        </p:tgtEl>
                                      </p:cBhvr>
                                    </p:animEffect>
                                  </p:childTnLst>
                                  <p:subTnLst>
                                    <p:set>
                                      <p:cBhvr override="childStyle">
                                        <p:cTn dur="1" fill="hold" display="0" masterRel="nextClick" afterEffect="1"/>
                                        <p:tgtEl>
                                          <p:spTgt spid="1946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P spid="19460" grpId="0" animBg="1"/>
      <p:bldP spid="19461" grpId="0" animBg="1"/>
      <p:bldP spid="19463" grpId="0" autoUpdateAnimBg="0"/>
      <p:bldP spid="19464" grpId="0" autoUpdateAnimBg="0"/>
      <p:bldP spid="19465" grpId="0" autoUpdateAnimBg="0"/>
      <p:bldP spid="19466" grpId="0" animBg="1"/>
      <p:bldP spid="19467" grpId="0" animBg="1"/>
      <p:bldP spid="19468" grpId="0" autoUpdateAnimBg="0"/>
      <p:bldP spid="19469"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609600" y="895350"/>
            <a:ext cx="81534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40000"/>
              </a:lnSpc>
            </a:pPr>
            <a:r>
              <a:rPr lang="en-US" altLang="zh-CN" sz="4000" b="0" dirty="0">
                <a:latin typeface="华文仿宋" panose="02010600040101010101" pitchFamily="2" charset="-122"/>
                <a:ea typeface="华文仿宋" panose="02010600040101010101" pitchFamily="2" charset="-122"/>
              </a:rPr>
              <a:t>       </a:t>
            </a:r>
            <a:r>
              <a:rPr lang="zh-CN" altLang="en-US" sz="3200" dirty="0">
                <a:latin typeface="华文仿宋" panose="02010600040101010101" pitchFamily="2" charset="-122"/>
                <a:ea typeface="华文仿宋" panose="02010600040101010101" pitchFamily="2" charset="-122"/>
              </a:rPr>
              <a:t>在</a:t>
            </a:r>
            <a:r>
              <a:rPr lang="en-US" altLang="zh-CN" sz="3200" dirty="0">
                <a:latin typeface="华文仿宋" panose="02010600040101010101" pitchFamily="2" charset="-122"/>
                <a:ea typeface="华文仿宋" panose="02010600040101010101" pitchFamily="2" charset="-122"/>
              </a:rPr>
              <a:t>B-</a:t>
            </a:r>
            <a:r>
              <a:rPr lang="zh-CN" altLang="en-US" sz="3200" dirty="0">
                <a:latin typeface="华文仿宋" panose="02010600040101010101" pitchFamily="2" charset="-122"/>
                <a:ea typeface="华文仿宋" panose="02010600040101010101" pitchFamily="2" charset="-122"/>
              </a:rPr>
              <a:t>树中进行查找时，其查找时间花费在搜索结点（访问</a:t>
            </a:r>
            <a:r>
              <a:rPr lang="zh-CN" altLang="en-US" sz="3200" dirty="0">
                <a:solidFill>
                  <a:srgbClr val="990000"/>
                </a:solidFill>
                <a:latin typeface="华文仿宋" panose="02010600040101010101" pitchFamily="2" charset="-122"/>
                <a:ea typeface="华文仿宋" panose="02010600040101010101" pitchFamily="2" charset="-122"/>
              </a:rPr>
              <a:t>外存</a:t>
            </a:r>
            <a:r>
              <a:rPr lang="zh-CN" altLang="en-US" sz="3200" dirty="0">
                <a:latin typeface="华文仿宋" panose="02010600040101010101" pitchFamily="2" charset="-122"/>
                <a:ea typeface="华文仿宋" panose="02010600040101010101" pitchFamily="2" charset="-122"/>
              </a:rPr>
              <a:t>）和在结点内找关键字（访问</a:t>
            </a:r>
            <a:r>
              <a:rPr lang="zh-CN" altLang="en-US" sz="3200" dirty="0">
                <a:solidFill>
                  <a:srgbClr val="990000"/>
                </a:solidFill>
                <a:latin typeface="华文仿宋" panose="02010600040101010101" pitchFamily="2" charset="-122"/>
                <a:ea typeface="华文仿宋" panose="02010600040101010101" pitchFamily="2" charset="-122"/>
              </a:rPr>
              <a:t>内存</a:t>
            </a:r>
            <a:r>
              <a:rPr lang="zh-CN" altLang="en-US" sz="3200" dirty="0">
                <a:latin typeface="华文仿宋" panose="02010600040101010101" pitchFamily="2" charset="-122"/>
                <a:ea typeface="华文仿宋" panose="02010600040101010101" pitchFamily="2" charset="-122"/>
              </a:rPr>
              <a:t>）上，主要花费在搜索结点上。磁盘上查找结点的次数取决于</a:t>
            </a:r>
            <a:r>
              <a:rPr lang="en-US" altLang="zh-CN" sz="3200" dirty="0">
                <a:latin typeface="华文仿宋" panose="02010600040101010101" pitchFamily="2" charset="-122"/>
                <a:ea typeface="华文仿宋" panose="02010600040101010101" pitchFamily="2" charset="-122"/>
              </a:rPr>
              <a:t>B-</a:t>
            </a:r>
            <a:r>
              <a:rPr lang="zh-CN" altLang="en-US" sz="3200" dirty="0">
                <a:latin typeface="华文仿宋" panose="02010600040101010101" pitchFamily="2" charset="-122"/>
                <a:ea typeface="华文仿宋" panose="02010600040101010101" pitchFamily="2" charset="-122"/>
              </a:rPr>
              <a:t>树的深度。即主要取决于</a:t>
            </a:r>
            <a:r>
              <a:rPr lang="en-US" altLang="zh-CN" sz="3200" dirty="0">
                <a:solidFill>
                  <a:srgbClr val="A50021"/>
                </a:solidFill>
                <a:latin typeface="华文仿宋" panose="02010600040101010101" pitchFamily="2" charset="-122"/>
                <a:ea typeface="华文仿宋" panose="02010600040101010101" pitchFamily="2" charset="-122"/>
              </a:rPr>
              <a:t>B-</a:t>
            </a:r>
            <a:r>
              <a:rPr lang="zh-CN" altLang="en-US" sz="3200" dirty="0">
                <a:solidFill>
                  <a:srgbClr val="A50021"/>
                </a:solidFill>
                <a:latin typeface="华文仿宋" panose="02010600040101010101" pitchFamily="2" charset="-122"/>
                <a:ea typeface="华文仿宋" panose="02010600040101010101" pitchFamily="2" charset="-122"/>
              </a:rPr>
              <a:t>树的深度</a:t>
            </a:r>
            <a:r>
              <a:rPr lang="zh-CN" altLang="en-US" sz="3200" dirty="0">
                <a:latin typeface="华文仿宋" panose="02010600040101010101" pitchFamily="2" charset="-122"/>
                <a:ea typeface="华文仿宋" panose="02010600040101010101" pitchFamily="2" charset="-122"/>
              </a:rPr>
              <a:t>。</a:t>
            </a:r>
            <a:endParaRPr lang="zh-CN" altLang="en-US" sz="3200" dirty="0">
              <a:latin typeface="华文仿宋" panose="02010600040101010101" pitchFamily="2" charset="-122"/>
              <a:ea typeface="华文仿宋" panose="02010600040101010101" pitchFamily="2" charset="-122"/>
            </a:endParaRPr>
          </a:p>
        </p:txBody>
      </p:sp>
      <p:sp>
        <p:nvSpPr>
          <p:cNvPr id="194563" name="Text Box 3"/>
          <p:cNvSpPr txBox="1">
            <a:spLocks noChangeArrowheads="1"/>
          </p:cNvSpPr>
          <p:nvPr/>
        </p:nvSpPr>
        <p:spPr bwMode="auto">
          <a:xfrm>
            <a:off x="391732" y="172819"/>
            <a:ext cx="4108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eaLnBrk="1" hangingPunct="1">
              <a:defRPr kumimoji="1" sz="3600" b="1">
                <a:latin typeface="Times New Roman" panose="02020603050405020304" charset="0"/>
                <a:ea typeface="华文仿宋" panose="0201060004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1143000" indent="-228600" eaLnBrk="0" hangingPunct="0">
              <a:defRPr kumimoji="1" sz="2800" b="1">
                <a:latin typeface="Times New Roman" panose="02020603050405020304" charset="0"/>
                <a:ea typeface="宋体" panose="0201060003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r>
              <a:rPr lang="en-US" altLang="zh-CN" dirty="0"/>
              <a:t>5</a:t>
            </a:r>
            <a:r>
              <a:rPr lang="zh-CN" altLang="en-US" dirty="0"/>
              <a:t>．查找性能的分析</a:t>
            </a:r>
            <a:endParaRPr lang="zh-CN" altLang="en-US" dirty="0"/>
          </a:p>
        </p:txBody>
      </p:sp>
      <p:sp>
        <p:nvSpPr>
          <p:cNvPr id="194564" name="Text Box 4"/>
          <p:cNvSpPr txBox="1">
            <a:spLocks noChangeArrowheads="1"/>
          </p:cNvSpPr>
          <p:nvPr/>
        </p:nvSpPr>
        <p:spPr bwMode="auto">
          <a:xfrm>
            <a:off x="533400" y="4572000"/>
            <a:ext cx="8305800" cy="1283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zh-CN" altLang="en-US" sz="3200" dirty="0">
                <a:solidFill>
                  <a:srgbClr val="A50021"/>
                </a:solidFill>
                <a:latin typeface="华文仿宋" panose="02010600040101010101" pitchFamily="2" charset="-122"/>
                <a:ea typeface="华文仿宋" panose="02010600040101010101" pitchFamily="2" charset="-122"/>
              </a:rPr>
              <a:t>问：</a:t>
            </a:r>
            <a:r>
              <a:rPr lang="zh-CN" altLang="en-US" sz="3200" dirty="0">
                <a:solidFill>
                  <a:srgbClr val="000080"/>
                </a:solidFill>
                <a:latin typeface="华文仿宋" panose="02010600040101010101" pitchFamily="2" charset="-122"/>
                <a:ea typeface="华文仿宋" panose="02010600040101010101" pitchFamily="2" charset="-122"/>
              </a:rPr>
              <a:t>含 </a:t>
            </a:r>
            <a:r>
              <a:rPr lang="en-US" altLang="zh-CN" sz="3200" dirty="0">
                <a:solidFill>
                  <a:srgbClr val="000080"/>
                </a:solidFill>
                <a:latin typeface="华文仿宋" panose="02010600040101010101" pitchFamily="2" charset="-122"/>
                <a:ea typeface="华文仿宋" panose="02010600040101010101" pitchFamily="2" charset="-122"/>
              </a:rPr>
              <a:t>N </a:t>
            </a:r>
            <a:r>
              <a:rPr lang="zh-CN" altLang="en-US" sz="3200" dirty="0">
                <a:solidFill>
                  <a:srgbClr val="000080"/>
                </a:solidFill>
                <a:latin typeface="华文仿宋" panose="02010600040101010101" pitchFamily="2" charset="-122"/>
                <a:ea typeface="华文仿宋" panose="02010600040101010101" pitchFamily="2" charset="-122"/>
              </a:rPr>
              <a:t>个关键字的 </a:t>
            </a:r>
            <a:r>
              <a:rPr lang="en-US" altLang="zh-CN" sz="3200" i="1" dirty="0">
                <a:solidFill>
                  <a:srgbClr val="000080"/>
                </a:solidFill>
                <a:latin typeface="华文仿宋" panose="02010600040101010101" pitchFamily="2" charset="-122"/>
                <a:ea typeface="华文仿宋" panose="02010600040101010101" pitchFamily="2" charset="-122"/>
              </a:rPr>
              <a:t>m </a:t>
            </a:r>
            <a:r>
              <a:rPr lang="zh-CN" altLang="en-US" sz="3200" dirty="0">
                <a:solidFill>
                  <a:srgbClr val="000080"/>
                </a:solidFill>
                <a:latin typeface="华文仿宋" panose="02010600040101010101" pitchFamily="2" charset="-122"/>
                <a:ea typeface="华文仿宋" panose="02010600040101010101" pitchFamily="2" charset="-122"/>
              </a:rPr>
              <a:t>阶 </a:t>
            </a:r>
            <a:r>
              <a:rPr lang="en-US" altLang="zh-CN" sz="3200" dirty="0">
                <a:solidFill>
                  <a:srgbClr val="000080"/>
                </a:solidFill>
                <a:latin typeface="华文仿宋" panose="02010600040101010101" pitchFamily="2" charset="-122"/>
                <a:ea typeface="华文仿宋" panose="02010600040101010101" pitchFamily="2" charset="-122"/>
              </a:rPr>
              <a:t>B-</a:t>
            </a:r>
            <a:r>
              <a:rPr lang="zh-CN" altLang="en-US" sz="3200" dirty="0">
                <a:solidFill>
                  <a:srgbClr val="000080"/>
                </a:solidFill>
                <a:latin typeface="华文仿宋" panose="02010600040101010101" pitchFamily="2" charset="-122"/>
                <a:ea typeface="华文仿宋" panose="02010600040101010101" pitchFamily="2" charset="-122"/>
              </a:rPr>
              <a:t>树可能达到的</a:t>
            </a:r>
            <a:r>
              <a:rPr lang="zh-CN" altLang="zh-CN" sz="3200" dirty="0">
                <a:solidFill>
                  <a:srgbClr val="000080"/>
                </a:solidFill>
                <a:latin typeface="华文仿宋" panose="02010600040101010101" pitchFamily="2" charset="-122"/>
                <a:ea typeface="华文仿宋" panose="02010600040101010101" pitchFamily="2" charset="-122"/>
              </a:rPr>
              <a:t>最大</a:t>
            </a:r>
            <a:r>
              <a:rPr lang="zh-CN" altLang="en-US" sz="3200" dirty="0">
                <a:solidFill>
                  <a:srgbClr val="000080"/>
                </a:solidFill>
                <a:latin typeface="华文仿宋" panose="02010600040101010101" pitchFamily="2" charset="-122"/>
                <a:ea typeface="华文仿宋" panose="02010600040101010101" pitchFamily="2" charset="-122"/>
              </a:rPr>
              <a:t>深度 </a:t>
            </a:r>
            <a:r>
              <a:rPr lang="en-US" altLang="zh-CN" sz="3200" dirty="0">
                <a:solidFill>
                  <a:srgbClr val="000080"/>
                </a:solidFill>
                <a:latin typeface="华文仿宋" panose="02010600040101010101" pitchFamily="2" charset="-122"/>
                <a:ea typeface="华文仿宋" panose="02010600040101010101" pitchFamily="2" charset="-122"/>
              </a:rPr>
              <a:t>H </a:t>
            </a:r>
            <a:r>
              <a:rPr lang="zh-CN" altLang="en-US" sz="3200" dirty="0">
                <a:solidFill>
                  <a:srgbClr val="000080"/>
                </a:solidFill>
                <a:latin typeface="华文仿宋" panose="02010600040101010101" pitchFamily="2" charset="-122"/>
                <a:ea typeface="华文仿宋" panose="02010600040101010101" pitchFamily="2" charset="-122"/>
              </a:rPr>
              <a:t>为多少？</a:t>
            </a:r>
            <a:endParaRPr lang="zh-CN" altLang="en-US" sz="3200" dirty="0">
              <a:solidFill>
                <a:srgbClr val="000080"/>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4563"/>
                                        </p:tgtEl>
                                        <p:attrNameLst>
                                          <p:attrName>style.visibility</p:attrName>
                                        </p:attrNameLst>
                                      </p:cBhvr>
                                      <p:to>
                                        <p:strVal val="visible"/>
                                      </p:to>
                                    </p:set>
                                    <p:animEffect transition="in" filter="dissolve">
                                      <p:cBhvr>
                                        <p:cTn id="7" dur="500"/>
                                        <p:tgtEl>
                                          <p:spTgt spid="1945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62"/>
                                        </p:tgtEl>
                                        <p:attrNameLst>
                                          <p:attrName>style.visibility</p:attrName>
                                        </p:attrNameLst>
                                      </p:cBhvr>
                                      <p:to>
                                        <p:strVal val="visible"/>
                                      </p:to>
                                    </p:set>
                                    <p:animEffect transition="in" filter="wipe(left)">
                                      <p:cBhvr>
                                        <p:cTn id="12" dur="500"/>
                                        <p:tgtEl>
                                          <p:spTgt spid="1945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64"/>
                                        </p:tgtEl>
                                        <p:attrNameLst>
                                          <p:attrName>style.visibility</p:attrName>
                                        </p:attrNameLst>
                                      </p:cBhvr>
                                      <p:to>
                                        <p:strVal val="visible"/>
                                      </p:to>
                                    </p:set>
                                    <p:animEffect transition="in" filter="wipe(left)">
                                      <p:cBhvr>
                                        <p:cTn id="17" dur="5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P spid="194563" grpId="0" autoUpdateAnimBg="0"/>
      <p:bldP spid="194564" grpId="0"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1576946" y="3130544"/>
            <a:ext cx="14029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solidFill>
                  <a:srgbClr val="006600"/>
                </a:solidFill>
                <a:latin typeface="华文仿宋" panose="02010600040101010101" pitchFamily="2" charset="-122"/>
                <a:ea typeface="华文仿宋" panose="02010600040101010101" pitchFamily="2" charset="-122"/>
              </a:rPr>
              <a:t>第 </a:t>
            </a:r>
            <a:r>
              <a:rPr lang="en-US" altLang="zh-CN" sz="3200" dirty="0">
                <a:solidFill>
                  <a:srgbClr val="990099"/>
                </a:solidFill>
                <a:latin typeface="华文仿宋" panose="02010600040101010101" pitchFamily="2" charset="-122"/>
                <a:ea typeface="华文仿宋" panose="02010600040101010101" pitchFamily="2" charset="-122"/>
              </a:rPr>
              <a:t>2 </a:t>
            </a:r>
            <a:r>
              <a:rPr lang="zh-CN" altLang="en-US" sz="3200" dirty="0">
                <a:solidFill>
                  <a:srgbClr val="006600"/>
                </a:solidFill>
                <a:latin typeface="华文仿宋" panose="02010600040101010101" pitchFamily="2" charset="-122"/>
                <a:ea typeface="华文仿宋" panose="02010600040101010101" pitchFamily="2" charset="-122"/>
              </a:rPr>
              <a:t>层</a:t>
            </a:r>
            <a:endParaRPr lang="zh-CN" altLang="en-US" sz="2000" dirty="0">
              <a:solidFill>
                <a:srgbClr val="006600"/>
              </a:solidFill>
              <a:latin typeface="华文仿宋" panose="02010600040101010101" pitchFamily="2" charset="-122"/>
              <a:ea typeface="华文仿宋" panose="02010600040101010101" pitchFamily="2" charset="-122"/>
            </a:endParaRPr>
          </a:p>
        </p:txBody>
      </p:sp>
      <p:sp>
        <p:nvSpPr>
          <p:cNvPr id="195587" name="Text Box 3"/>
          <p:cNvSpPr txBox="1">
            <a:spLocks noChangeArrowheads="1"/>
          </p:cNvSpPr>
          <p:nvPr/>
        </p:nvSpPr>
        <p:spPr bwMode="auto">
          <a:xfrm>
            <a:off x="1237891" y="1718704"/>
            <a:ext cx="59298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200" dirty="0">
                <a:latin typeface="华文仿宋" panose="02010600040101010101" pitchFamily="2" charset="-122"/>
                <a:ea typeface="华文仿宋" panose="02010600040101010101" pitchFamily="2" charset="-122"/>
              </a:rPr>
              <a:t>先推导每一层所含最少结点数：</a:t>
            </a:r>
            <a:endParaRPr lang="zh-CN" altLang="en-US" sz="2000" dirty="0">
              <a:latin typeface="华文仿宋" panose="02010600040101010101" pitchFamily="2" charset="-122"/>
              <a:ea typeface="华文仿宋" panose="02010600040101010101" pitchFamily="2" charset="-122"/>
            </a:endParaRPr>
          </a:p>
        </p:txBody>
      </p:sp>
      <p:sp>
        <p:nvSpPr>
          <p:cNvPr id="195588" name="Text Box 4"/>
          <p:cNvSpPr txBox="1">
            <a:spLocks noChangeArrowheads="1"/>
          </p:cNvSpPr>
          <p:nvPr/>
        </p:nvSpPr>
        <p:spPr bwMode="auto">
          <a:xfrm>
            <a:off x="1623777" y="2444744"/>
            <a:ext cx="18133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solidFill>
                  <a:srgbClr val="006600"/>
                </a:solidFill>
                <a:latin typeface="华文仿宋" panose="02010600040101010101" pitchFamily="2" charset="-122"/>
                <a:ea typeface="华文仿宋" panose="02010600040101010101" pitchFamily="2" charset="-122"/>
              </a:rPr>
              <a:t>第 </a:t>
            </a:r>
            <a:r>
              <a:rPr lang="en-US" altLang="zh-CN" sz="3200" dirty="0">
                <a:solidFill>
                  <a:srgbClr val="990099"/>
                </a:solidFill>
                <a:latin typeface="华文仿宋" panose="02010600040101010101" pitchFamily="2" charset="-122"/>
                <a:ea typeface="华文仿宋" panose="02010600040101010101" pitchFamily="2" charset="-122"/>
              </a:rPr>
              <a:t>1 </a:t>
            </a:r>
            <a:r>
              <a:rPr lang="zh-CN" altLang="en-US" sz="3200" dirty="0">
                <a:solidFill>
                  <a:srgbClr val="006600"/>
                </a:solidFill>
                <a:latin typeface="华文仿宋" panose="02010600040101010101" pitchFamily="2" charset="-122"/>
                <a:ea typeface="华文仿宋" panose="02010600040101010101" pitchFamily="2" charset="-122"/>
              </a:rPr>
              <a:t>层    </a:t>
            </a:r>
            <a:endParaRPr lang="zh-CN" altLang="en-US" sz="2000" dirty="0">
              <a:latin typeface="华文仿宋" panose="02010600040101010101" pitchFamily="2" charset="-122"/>
              <a:ea typeface="华文仿宋" panose="02010600040101010101" pitchFamily="2" charset="-122"/>
            </a:endParaRPr>
          </a:p>
        </p:txBody>
      </p:sp>
      <p:sp>
        <p:nvSpPr>
          <p:cNvPr id="195589" name="Text Box 5"/>
          <p:cNvSpPr txBox="1">
            <a:spLocks noChangeArrowheads="1"/>
          </p:cNvSpPr>
          <p:nvPr/>
        </p:nvSpPr>
        <p:spPr bwMode="auto">
          <a:xfrm>
            <a:off x="1529997" y="5608632"/>
            <a:ext cx="19896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solidFill>
                  <a:srgbClr val="006600"/>
                </a:solidFill>
                <a:latin typeface="华文仿宋" panose="02010600040101010101" pitchFamily="2" charset="-122"/>
                <a:ea typeface="华文仿宋" panose="02010600040101010101" pitchFamily="2" charset="-122"/>
              </a:rPr>
              <a:t>第 </a:t>
            </a:r>
            <a:r>
              <a:rPr lang="en-US" altLang="zh-CN" sz="3200" dirty="0">
                <a:solidFill>
                  <a:srgbClr val="990099"/>
                </a:solidFill>
                <a:latin typeface="华文仿宋" panose="02010600040101010101" pitchFamily="2" charset="-122"/>
                <a:ea typeface="华文仿宋" panose="02010600040101010101" pitchFamily="2" charset="-122"/>
              </a:rPr>
              <a:t>H+1 </a:t>
            </a:r>
            <a:r>
              <a:rPr lang="zh-CN" altLang="en-US" sz="3200" dirty="0">
                <a:solidFill>
                  <a:srgbClr val="006600"/>
                </a:solidFill>
                <a:latin typeface="华文仿宋" panose="02010600040101010101" pitchFamily="2" charset="-122"/>
                <a:ea typeface="华文仿宋" panose="02010600040101010101" pitchFamily="2" charset="-122"/>
              </a:rPr>
              <a:t>层</a:t>
            </a:r>
            <a:endParaRPr lang="zh-CN" altLang="en-US" sz="3200" dirty="0">
              <a:solidFill>
                <a:srgbClr val="CC6600"/>
              </a:solidFill>
              <a:latin typeface="华文仿宋" panose="02010600040101010101" pitchFamily="2" charset="-122"/>
              <a:ea typeface="华文仿宋" panose="02010600040101010101" pitchFamily="2" charset="-122"/>
            </a:endParaRPr>
          </a:p>
        </p:txBody>
      </p:sp>
      <p:sp>
        <p:nvSpPr>
          <p:cNvPr id="195590" name="Text Box 6"/>
          <p:cNvSpPr txBox="1">
            <a:spLocks noChangeArrowheads="1"/>
          </p:cNvSpPr>
          <p:nvPr/>
        </p:nvSpPr>
        <p:spPr bwMode="auto">
          <a:xfrm>
            <a:off x="1637668" y="4510082"/>
            <a:ext cx="20185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solidFill>
                  <a:srgbClr val="006600"/>
                </a:solidFill>
                <a:latin typeface="华文仿宋" panose="02010600040101010101" pitchFamily="2" charset="-122"/>
                <a:ea typeface="华文仿宋" panose="02010600040101010101" pitchFamily="2" charset="-122"/>
              </a:rPr>
              <a:t>第 </a:t>
            </a:r>
            <a:r>
              <a:rPr lang="en-US" altLang="zh-CN" sz="3200" dirty="0">
                <a:solidFill>
                  <a:srgbClr val="990099"/>
                </a:solidFill>
                <a:latin typeface="华文仿宋" panose="02010600040101010101" pitchFamily="2" charset="-122"/>
                <a:ea typeface="华文仿宋" panose="02010600040101010101" pitchFamily="2" charset="-122"/>
              </a:rPr>
              <a:t>4 </a:t>
            </a:r>
            <a:r>
              <a:rPr lang="zh-CN" altLang="en-US" sz="3200" dirty="0">
                <a:solidFill>
                  <a:srgbClr val="006600"/>
                </a:solidFill>
                <a:latin typeface="华文仿宋" panose="02010600040101010101" pitchFamily="2" charset="-122"/>
                <a:ea typeface="华文仿宋" panose="02010600040101010101" pitchFamily="2" charset="-122"/>
              </a:rPr>
              <a:t>层      </a:t>
            </a:r>
            <a:endParaRPr lang="zh-CN" altLang="en-US" sz="3200" dirty="0">
              <a:solidFill>
                <a:srgbClr val="CC6600"/>
              </a:solidFill>
              <a:latin typeface="华文仿宋" panose="02010600040101010101" pitchFamily="2" charset="-122"/>
              <a:ea typeface="华文仿宋" panose="02010600040101010101" pitchFamily="2" charset="-122"/>
            </a:endParaRPr>
          </a:p>
        </p:txBody>
      </p:sp>
      <p:sp>
        <p:nvSpPr>
          <p:cNvPr id="195591" name="Text Box 7"/>
          <p:cNvSpPr txBox="1">
            <a:spLocks noChangeArrowheads="1"/>
          </p:cNvSpPr>
          <p:nvPr/>
        </p:nvSpPr>
        <p:spPr bwMode="auto">
          <a:xfrm>
            <a:off x="1576946" y="3824282"/>
            <a:ext cx="14029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solidFill>
                  <a:srgbClr val="006600"/>
                </a:solidFill>
                <a:latin typeface="华文仿宋" panose="02010600040101010101" pitchFamily="2" charset="-122"/>
                <a:ea typeface="华文仿宋" panose="02010600040101010101" pitchFamily="2" charset="-122"/>
              </a:rPr>
              <a:t>第 </a:t>
            </a:r>
            <a:r>
              <a:rPr lang="en-US" altLang="zh-CN" sz="3200" dirty="0">
                <a:solidFill>
                  <a:srgbClr val="990099"/>
                </a:solidFill>
                <a:latin typeface="华文仿宋" panose="02010600040101010101" pitchFamily="2" charset="-122"/>
                <a:ea typeface="华文仿宋" panose="02010600040101010101" pitchFamily="2" charset="-122"/>
              </a:rPr>
              <a:t>3 </a:t>
            </a:r>
            <a:r>
              <a:rPr lang="zh-CN" altLang="en-US" sz="3200" dirty="0">
                <a:solidFill>
                  <a:srgbClr val="006600"/>
                </a:solidFill>
                <a:latin typeface="华文仿宋" panose="02010600040101010101" pitchFamily="2" charset="-122"/>
                <a:ea typeface="华文仿宋" panose="02010600040101010101" pitchFamily="2" charset="-122"/>
              </a:rPr>
              <a:t>层</a:t>
            </a:r>
            <a:endParaRPr lang="zh-CN" altLang="en-US" sz="2000" dirty="0">
              <a:latin typeface="华文仿宋" panose="02010600040101010101" pitchFamily="2" charset="-122"/>
              <a:ea typeface="华文仿宋" panose="02010600040101010101" pitchFamily="2" charset="-122"/>
            </a:endParaRPr>
          </a:p>
        </p:txBody>
      </p:sp>
      <p:sp>
        <p:nvSpPr>
          <p:cNvPr id="195592" name="Text Box 8"/>
          <p:cNvSpPr txBox="1">
            <a:spLocks noChangeArrowheads="1"/>
          </p:cNvSpPr>
          <p:nvPr/>
        </p:nvSpPr>
        <p:spPr bwMode="auto">
          <a:xfrm>
            <a:off x="586581" y="257175"/>
            <a:ext cx="78581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zh-CN" altLang="en-US" sz="3200" dirty="0">
                <a:ea typeface="华文仿宋" panose="02010600040101010101" pitchFamily="2" charset="-122"/>
              </a:rPr>
              <a:t>反过来问： 深度为</a:t>
            </a:r>
            <a:r>
              <a:rPr lang="en-US" altLang="zh-CN" sz="3200" dirty="0">
                <a:ea typeface="华文仿宋" panose="02010600040101010101" pitchFamily="2" charset="-122"/>
              </a:rPr>
              <a:t>H</a:t>
            </a:r>
            <a:r>
              <a:rPr lang="zh-CN" altLang="en-US" sz="3200" dirty="0">
                <a:ea typeface="华文仿宋" panose="02010600040101010101" pitchFamily="2" charset="-122"/>
              </a:rPr>
              <a:t>的</a:t>
            </a:r>
            <a:r>
              <a:rPr lang="en-US" altLang="zh-CN" sz="3200" dirty="0">
                <a:ea typeface="华文仿宋" panose="02010600040101010101" pitchFamily="2" charset="-122"/>
              </a:rPr>
              <a:t>m</a:t>
            </a:r>
            <a:r>
              <a:rPr lang="zh-CN" altLang="en-US" sz="3200" dirty="0">
                <a:ea typeface="华文仿宋" panose="02010600040101010101" pitchFamily="2" charset="-122"/>
              </a:rPr>
              <a:t>阶</a:t>
            </a:r>
            <a:r>
              <a:rPr lang="en-US" altLang="zh-CN" sz="3200" dirty="0">
                <a:ea typeface="华文仿宋" panose="02010600040101010101" pitchFamily="2" charset="-122"/>
              </a:rPr>
              <a:t>B-</a:t>
            </a:r>
            <a:r>
              <a:rPr lang="zh-CN" altLang="en-US" sz="3200" dirty="0">
                <a:ea typeface="华文仿宋" panose="02010600040101010101" pitchFamily="2" charset="-122"/>
              </a:rPr>
              <a:t>树中，</a:t>
            </a:r>
            <a:endParaRPr lang="zh-CN" altLang="en-US" sz="3200" dirty="0">
              <a:ea typeface="华文仿宋" panose="02010600040101010101" pitchFamily="2" charset="-122"/>
            </a:endParaRPr>
          </a:p>
          <a:p>
            <a:pPr algn="l" eaLnBrk="1" hangingPunct="1">
              <a:lnSpc>
                <a:spcPct val="125000"/>
              </a:lnSpc>
            </a:pPr>
            <a:r>
              <a:rPr lang="zh-CN" altLang="en-US" sz="3200" dirty="0">
                <a:ea typeface="华文仿宋" panose="02010600040101010101" pitchFamily="2" charset="-122"/>
              </a:rPr>
              <a:t>                  至少含有多少个结点？</a:t>
            </a:r>
            <a:endParaRPr lang="zh-CN" altLang="en-US" sz="3200" dirty="0">
              <a:ea typeface="华文仿宋" panose="02010600040101010101" pitchFamily="2" charset="-122"/>
            </a:endParaRPr>
          </a:p>
        </p:txBody>
      </p:sp>
      <p:sp>
        <p:nvSpPr>
          <p:cNvPr id="195593" name="Text Box 9"/>
          <p:cNvSpPr txBox="1">
            <a:spLocks noChangeArrowheads="1"/>
          </p:cNvSpPr>
          <p:nvPr/>
        </p:nvSpPr>
        <p:spPr bwMode="auto">
          <a:xfrm>
            <a:off x="1492287" y="4983157"/>
            <a:ext cx="16209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latin typeface="华文仿宋" panose="02010600040101010101" pitchFamily="2" charset="-122"/>
                <a:ea typeface="华文仿宋" panose="02010600040101010101" pitchFamily="2" charset="-122"/>
              </a:rPr>
              <a:t>  </a:t>
            </a:r>
            <a:r>
              <a:rPr lang="en-US" altLang="zh-CN" sz="3200" dirty="0">
                <a:solidFill>
                  <a:srgbClr val="006600"/>
                </a:solidFill>
                <a:latin typeface="华文仿宋" panose="02010600040101010101" pitchFamily="2" charset="-122"/>
                <a:ea typeface="华文仿宋" panose="02010600040101010101" pitchFamily="2" charset="-122"/>
              </a:rPr>
              <a:t> …   …</a:t>
            </a:r>
            <a:endParaRPr lang="en-US" altLang="zh-CN" sz="3200" dirty="0">
              <a:latin typeface="华文仿宋" panose="02010600040101010101" pitchFamily="2" charset="-122"/>
              <a:ea typeface="华文仿宋" panose="02010600040101010101" pitchFamily="2" charset="-122"/>
            </a:endParaRPr>
          </a:p>
        </p:txBody>
      </p:sp>
      <p:sp>
        <p:nvSpPr>
          <p:cNvPr id="195599" name="Text Box 15"/>
          <p:cNvSpPr txBox="1">
            <a:spLocks noChangeArrowheads="1"/>
          </p:cNvSpPr>
          <p:nvPr/>
        </p:nvSpPr>
        <p:spPr bwMode="auto">
          <a:xfrm>
            <a:off x="3879218" y="2441569"/>
            <a:ext cx="8899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CC6600"/>
                </a:solidFill>
                <a:latin typeface="华文仿宋" panose="02010600040101010101" pitchFamily="2" charset="-122"/>
                <a:ea typeface="华文仿宋" panose="02010600040101010101" pitchFamily="2" charset="-122"/>
              </a:rPr>
              <a:t>1 </a:t>
            </a:r>
            <a:r>
              <a:rPr lang="zh-CN" altLang="en-US" sz="3200" dirty="0">
                <a:solidFill>
                  <a:srgbClr val="CC6600"/>
                </a:solidFill>
                <a:latin typeface="华文仿宋" panose="02010600040101010101" pitchFamily="2" charset="-122"/>
                <a:ea typeface="华文仿宋" panose="02010600040101010101" pitchFamily="2" charset="-122"/>
              </a:rPr>
              <a:t>个</a:t>
            </a:r>
            <a:endParaRPr lang="zh-CN" altLang="en-US" sz="2000" dirty="0">
              <a:latin typeface="华文仿宋" panose="02010600040101010101" pitchFamily="2" charset="-122"/>
              <a:ea typeface="华文仿宋" panose="02010600040101010101" pitchFamily="2" charset="-122"/>
            </a:endParaRPr>
          </a:p>
        </p:txBody>
      </p:sp>
      <p:sp>
        <p:nvSpPr>
          <p:cNvPr id="195600" name="Text Box 16"/>
          <p:cNvSpPr txBox="1">
            <a:spLocks noChangeArrowheads="1"/>
          </p:cNvSpPr>
          <p:nvPr/>
        </p:nvSpPr>
        <p:spPr bwMode="auto">
          <a:xfrm>
            <a:off x="3879218" y="3162294"/>
            <a:ext cx="8899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CC6600"/>
                </a:solidFill>
                <a:latin typeface="华文仿宋" panose="02010600040101010101" pitchFamily="2" charset="-122"/>
                <a:ea typeface="华文仿宋" panose="02010600040101010101" pitchFamily="2" charset="-122"/>
              </a:rPr>
              <a:t>2 </a:t>
            </a:r>
            <a:r>
              <a:rPr lang="zh-CN" altLang="en-US" sz="3200" dirty="0">
                <a:solidFill>
                  <a:srgbClr val="CC6600"/>
                </a:solidFill>
                <a:latin typeface="华文仿宋" panose="02010600040101010101" pitchFamily="2" charset="-122"/>
                <a:ea typeface="华文仿宋" panose="02010600040101010101" pitchFamily="2" charset="-122"/>
              </a:rPr>
              <a:t>个</a:t>
            </a:r>
            <a:endParaRPr lang="zh-CN" altLang="en-US" sz="2000" dirty="0">
              <a:solidFill>
                <a:srgbClr val="006600"/>
              </a:solidFill>
              <a:latin typeface="华文仿宋" panose="02010600040101010101" pitchFamily="2" charset="-122"/>
              <a:ea typeface="华文仿宋" panose="02010600040101010101" pitchFamily="2" charset="-122"/>
            </a:endParaRPr>
          </a:p>
        </p:txBody>
      </p:sp>
      <p:sp>
        <p:nvSpPr>
          <p:cNvPr id="195601" name="Text Box 17"/>
          <p:cNvSpPr txBox="1">
            <a:spLocks noChangeArrowheads="1"/>
          </p:cNvSpPr>
          <p:nvPr/>
        </p:nvSpPr>
        <p:spPr bwMode="auto">
          <a:xfrm>
            <a:off x="3879218" y="3809994"/>
            <a:ext cx="21451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CC6600"/>
                </a:solidFill>
                <a:latin typeface="华文仿宋" panose="02010600040101010101" pitchFamily="2" charset="-122"/>
                <a:ea typeface="华文仿宋" panose="02010600040101010101" pitchFamily="2" charset="-122"/>
              </a:rPr>
              <a:t>2</a:t>
            </a:r>
            <a:r>
              <a:rPr lang="en-US" altLang="zh-CN" sz="3200" dirty="0">
                <a:solidFill>
                  <a:srgbClr val="CC6600"/>
                </a:solidFill>
                <a:latin typeface="华文仿宋" panose="02010600040101010101" pitchFamily="2" charset="-122"/>
                <a:ea typeface="华文仿宋" panose="02010600040101010101" pitchFamily="2" charset="-122"/>
                <a:sym typeface="Symbol" panose="05050102010706020507" pitchFamily="18" charset="2"/>
              </a:rPr>
              <a:t></a:t>
            </a:r>
            <a:r>
              <a:rPr lang="en-US" altLang="zh-CN" sz="3200" dirty="0">
                <a:solidFill>
                  <a:srgbClr val="CC6600"/>
                </a:solidFill>
                <a:latin typeface="华文仿宋" panose="02010600040101010101" pitchFamily="2" charset="-122"/>
                <a:ea typeface="华文仿宋" panose="02010600040101010101" pitchFamily="2" charset="-122"/>
              </a:rPr>
              <a:t>m/2</a:t>
            </a:r>
            <a:r>
              <a:rPr lang="en-US" altLang="zh-CN" sz="3200" dirty="0">
                <a:solidFill>
                  <a:srgbClr val="CC6600"/>
                </a:solidFill>
                <a:latin typeface="华文仿宋" panose="02010600040101010101" pitchFamily="2" charset="-122"/>
                <a:ea typeface="华文仿宋" panose="02010600040101010101" pitchFamily="2" charset="-122"/>
                <a:sym typeface="Symbol" panose="05050102010706020507" pitchFamily="18" charset="2"/>
              </a:rPr>
              <a:t> </a:t>
            </a:r>
            <a:r>
              <a:rPr lang="zh-CN" altLang="en-US" sz="3200" dirty="0">
                <a:solidFill>
                  <a:srgbClr val="CC6600"/>
                </a:solidFill>
                <a:latin typeface="华文仿宋" panose="02010600040101010101" pitchFamily="2" charset="-122"/>
                <a:ea typeface="华文仿宋" panose="02010600040101010101" pitchFamily="2" charset="-122"/>
                <a:sym typeface="Symbol" panose="05050102010706020507" pitchFamily="18" charset="2"/>
              </a:rPr>
              <a:t>个</a:t>
            </a:r>
            <a:endParaRPr lang="zh-CN" altLang="en-US" sz="2000" dirty="0">
              <a:latin typeface="华文仿宋" panose="02010600040101010101" pitchFamily="2" charset="-122"/>
              <a:ea typeface="华文仿宋" panose="02010600040101010101" pitchFamily="2" charset="-122"/>
            </a:endParaRPr>
          </a:p>
        </p:txBody>
      </p:sp>
      <p:sp>
        <p:nvSpPr>
          <p:cNvPr id="195602" name="Text Box 18"/>
          <p:cNvSpPr txBox="1">
            <a:spLocks noChangeArrowheads="1"/>
          </p:cNvSpPr>
          <p:nvPr/>
        </p:nvSpPr>
        <p:spPr bwMode="auto">
          <a:xfrm>
            <a:off x="3879218" y="4457694"/>
            <a:ext cx="24801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CC6600"/>
                </a:solidFill>
                <a:latin typeface="华文仿宋" panose="02010600040101010101" pitchFamily="2" charset="-122"/>
                <a:ea typeface="华文仿宋" panose="02010600040101010101" pitchFamily="2" charset="-122"/>
              </a:rPr>
              <a:t>2</a:t>
            </a:r>
            <a:r>
              <a:rPr lang="en-US" altLang="zh-CN" sz="3200" dirty="0">
                <a:solidFill>
                  <a:srgbClr val="CC6600"/>
                </a:solidFill>
                <a:latin typeface="华文仿宋" panose="02010600040101010101" pitchFamily="2" charset="-122"/>
                <a:ea typeface="华文仿宋" panose="02010600040101010101" pitchFamily="2" charset="-122"/>
                <a:sym typeface="Symbol" panose="05050102010706020507" pitchFamily="18" charset="2"/>
              </a:rPr>
              <a:t></a:t>
            </a:r>
            <a:r>
              <a:rPr lang="en-US" altLang="zh-CN" sz="3200" dirty="0">
                <a:solidFill>
                  <a:srgbClr val="CC6600"/>
                </a:solidFill>
                <a:latin typeface="华文仿宋" panose="02010600040101010101" pitchFamily="2" charset="-122"/>
                <a:ea typeface="华文仿宋" panose="02010600040101010101" pitchFamily="2" charset="-122"/>
              </a:rPr>
              <a:t>(</a:t>
            </a:r>
            <a:r>
              <a:rPr lang="en-US" altLang="zh-CN" sz="3200" dirty="0">
                <a:solidFill>
                  <a:srgbClr val="CC6600"/>
                </a:solidFill>
                <a:latin typeface="华文仿宋" panose="02010600040101010101" pitchFamily="2" charset="-122"/>
                <a:ea typeface="华文仿宋" panose="02010600040101010101" pitchFamily="2" charset="-122"/>
                <a:sym typeface="Symbol" panose="05050102010706020507" pitchFamily="18" charset="2"/>
              </a:rPr>
              <a:t></a:t>
            </a:r>
            <a:r>
              <a:rPr lang="en-US" altLang="zh-CN" sz="3200" dirty="0">
                <a:solidFill>
                  <a:srgbClr val="CC6600"/>
                </a:solidFill>
                <a:latin typeface="华文仿宋" panose="02010600040101010101" pitchFamily="2" charset="-122"/>
                <a:ea typeface="华文仿宋" panose="02010600040101010101" pitchFamily="2" charset="-122"/>
              </a:rPr>
              <a:t>m/2</a:t>
            </a:r>
            <a:r>
              <a:rPr lang="en-US" altLang="zh-CN" sz="3200" dirty="0">
                <a:solidFill>
                  <a:srgbClr val="CC6600"/>
                </a:solidFill>
                <a:latin typeface="华文仿宋" panose="02010600040101010101" pitchFamily="2" charset="-122"/>
                <a:ea typeface="华文仿宋" panose="02010600040101010101" pitchFamily="2" charset="-122"/>
                <a:sym typeface="Symbol" panose="05050102010706020507" pitchFamily="18" charset="2"/>
              </a:rPr>
              <a:t></a:t>
            </a:r>
            <a:r>
              <a:rPr lang="en-US" altLang="zh-CN" sz="3200" dirty="0">
                <a:solidFill>
                  <a:srgbClr val="CC6600"/>
                </a:solidFill>
                <a:latin typeface="华文仿宋" panose="02010600040101010101" pitchFamily="2" charset="-122"/>
                <a:ea typeface="华文仿宋" panose="02010600040101010101" pitchFamily="2" charset="-122"/>
              </a:rPr>
              <a:t>)</a:t>
            </a:r>
            <a:r>
              <a:rPr lang="en-US" altLang="zh-CN" sz="3200" baseline="30000" dirty="0">
                <a:solidFill>
                  <a:srgbClr val="CC6600"/>
                </a:solidFill>
                <a:latin typeface="华文仿宋" panose="02010600040101010101" pitchFamily="2" charset="-122"/>
                <a:ea typeface="华文仿宋" panose="02010600040101010101" pitchFamily="2" charset="-122"/>
              </a:rPr>
              <a:t>2 </a:t>
            </a:r>
            <a:r>
              <a:rPr lang="zh-CN" altLang="en-US" sz="3200" dirty="0">
                <a:solidFill>
                  <a:srgbClr val="CC6600"/>
                </a:solidFill>
                <a:latin typeface="华文仿宋" panose="02010600040101010101" pitchFamily="2" charset="-122"/>
                <a:ea typeface="华文仿宋" panose="02010600040101010101" pitchFamily="2" charset="-122"/>
              </a:rPr>
              <a:t>个</a:t>
            </a:r>
            <a:endParaRPr lang="zh-CN" altLang="en-US" sz="3200" dirty="0">
              <a:solidFill>
                <a:srgbClr val="CC6600"/>
              </a:solidFill>
              <a:latin typeface="华文仿宋" panose="02010600040101010101" pitchFamily="2" charset="-122"/>
              <a:ea typeface="华文仿宋" panose="02010600040101010101" pitchFamily="2" charset="-122"/>
            </a:endParaRPr>
          </a:p>
        </p:txBody>
      </p:sp>
      <p:sp>
        <p:nvSpPr>
          <p:cNvPr id="195603" name="Text Box 19"/>
          <p:cNvSpPr txBox="1">
            <a:spLocks noChangeArrowheads="1"/>
          </p:cNvSpPr>
          <p:nvPr/>
        </p:nvSpPr>
        <p:spPr bwMode="auto">
          <a:xfrm>
            <a:off x="3879218" y="5538782"/>
            <a:ext cx="28777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CC6600"/>
                </a:solidFill>
                <a:latin typeface="华文仿宋" panose="02010600040101010101" pitchFamily="2" charset="-122"/>
                <a:ea typeface="华文仿宋" panose="02010600040101010101" pitchFamily="2" charset="-122"/>
              </a:rPr>
              <a:t>2</a:t>
            </a:r>
            <a:r>
              <a:rPr lang="en-US" altLang="zh-CN" sz="3200" dirty="0">
                <a:solidFill>
                  <a:srgbClr val="CC6600"/>
                </a:solidFill>
                <a:latin typeface="华文仿宋" panose="02010600040101010101" pitchFamily="2" charset="-122"/>
                <a:ea typeface="华文仿宋" panose="02010600040101010101" pitchFamily="2" charset="-122"/>
                <a:sym typeface="Symbol" panose="05050102010706020507" pitchFamily="18" charset="2"/>
              </a:rPr>
              <a:t></a:t>
            </a:r>
            <a:r>
              <a:rPr lang="en-US" altLang="zh-CN" sz="3200" dirty="0">
                <a:solidFill>
                  <a:srgbClr val="CC6600"/>
                </a:solidFill>
                <a:latin typeface="华文仿宋" panose="02010600040101010101" pitchFamily="2" charset="-122"/>
                <a:ea typeface="华文仿宋" panose="02010600040101010101" pitchFamily="2" charset="-122"/>
              </a:rPr>
              <a:t>(</a:t>
            </a:r>
            <a:r>
              <a:rPr lang="en-US" altLang="zh-CN" sz="3200" dirty="0">
                <a:solidFill>
                  <a:srgbClr val="CC6600"/>
                </a:solidFill>
                <a:latin typeface="华文仿宋" panose="02010600040101010101" pitchFamily="2" charset="-122"/>
                <a:ea typeface="华文仿宋" panose="02010600040101010101" pitchFamily="2" charset="-122"/>
                <a:sym typeface="Symbol" panose="05050102010706020507" pitchFamily="18" charset="2"/>
              </a:rPr>
              <a:t></a:t>
            </a:r>
            <a:r>
              <a:rPr lang="en-US" altLang="zh-CN" sz="3200" dirty="0">
                <a:solidFill>
                  <a:srgbClr val="CC6600"/>
                </a:solidFill>
                <a:latin typeface="华文仿宋" panose="02010600040101010101" pitchFamily="2" charset="-122"/>
                <a:ea typeface="华文仿宋" panose="02010600040101010101" pitchFamily="2" charset="-122"/>
              </a:rPr>
              <a:t>m/2</a:t>
            </a:r>
            <a:r>
              <a:rPr lang="en-US" altLang="zh-CN" sz="3200" dirty="0">
                <a:solidFill>
                  <a:srgbClr val="CC6600"/>
                </a:solidFill>
                <a:latin typeface="华文仿宋" panose="02010600040101010101" pitchFamily="2" charset="-122"/>
                <a:ea typeface="华文仿宋" panose="02010600040101010101" pitchFamily="2" charset="-122"/>
                <a:sym typeface="Symbol" panose="05050102010706020507" pitchFamily="18" charset="2"/>
              </a:rPr>
              <a:t></a:t>
            </a:r>
            <a:r>
              <a:rPr lang="en-US" altLang="zh-CN" sz="3200" dirty="0">
                <a:solidFill>
                  <a:srgbClr val="CC6600"/>
                </a:solidFill>
                <a:latin typeface="华文仿宋" panose="02010600040101010101" pitchFamily="2" charset="-122"/>
                <a:ea typeface="华文仿宋" panose="02010600040101010101" pitchFamily="2" charset="-122"/>
              </a:rPr>
              <a:t>) </a:t>
            </a:r>
            <a:r>
              <a:rPr lang="en-US" altLang="zh-CN" sz="3200" baseline="30000" dirty="0">
                <a:solidFill>
                  <a:srgbClr val="CC6600"/>
                </a:solidFill>
                <a:latin typeface="华文仿宋" panose="02010600040101010101" pitchFamily="2" charset="-122"/>
                <a:ea typeface="华文仿宋" panose="02010600040101010101" pitchFamily="2" charset="-122"/>
              </a:rPr>
              <a:t>H-1 </a:t>
            </a:r>
            <a:r>
              <a:rPr lang="zh-CN" altLang="en-US" sz="3200" dirty="0">
                <a:solidFill>
                  <a:srgbClr val="CC6600"/>
                </a:solidFill>
                <a:latin typeface="华文仿宋" panose="02010600040101010101" pitchFamily="2" charset="-122"/>
                <a:ea typeface="华文仿宋" panose="02010600040101010101" pitchFamily="2" charset="-122"/>
              </a:rPr>
              <a:t>个</a:t>
            </a:r>
            <a:endParaRPr lang="zh-CN" altLang="en-US" sz="3200" dirty="0">
              <a:solidFill>
                <a:srgbClr val="CC6600"/>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5592"/>
                                        </p:tgtEl>
                                        <p:attrNameLst>
                                          <p:attrName>style.visibility</p:attrName>
                                        </p:attrNameLst>
                                      </p:cBhvr>
                                      <p:to>
                                        <p:strVal val="visible"/>
                                      </p:to>
                                    </p:set>
                                    <p:anim calcmode="lin" valueType="num">
                                      <p:cBhvr additive="base">
                                        <p:cTn id="7" dur="500" fill="hold"/>
                                        <p:tgtEl>
                                          <p:spTgt spid="195592"/>
                                        </p:tgtEl>
                                        <p:attrNameLst>
                                          <p:attrName>ppt_x</p:attrName>
                                        </p:attrNameLst>
                                      </p:cBhvr>
                                      <p:tavLst>
                                        <p:tav tm="0">
                                          <p:val>
                                            <p:strVal val="0-#ppt_w/2"/>
                                          </p:val>
                                        </p:tav>
                                        <p:tav tm="100000">
                                          <p:val>
                                            <p:strVal val="#ppt_x"/>
                                          </p:val>
                                        </p:tav>
                                      </p:tavLst>
                                    </p:anim>
                                    <p:anim calcmode="lin" valueType="num">
                                      <p:cBhvr additive="base">
                                        <p:cTn id="8" dur="500" fill="hold"/>
                                        <p:tgtEl>
                                          <p:spTgt spid="1955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195587"/>
                                        </p:tgtEl>
                                        <p:attrNameLst>
                                          <p:attrName>style.visibility</p:attrName>
                                        </p:attrNameLst>
                                      </p:cBhvr>
                                      <p:to>
                                        <p:strVal val="visible"/>
                                      </p:to>
                                    </p:set>
                                    <p:anim calcmode="lin" valueType="num">
                                      <p:cBhvr>
                                        <p:cTn id="13" dur="500" fill="hold"/>
                                        <p:tgtEl>
                                          <p:spTgt spid="195587"/>
                                        </p:tgtEl>
                                        <p:attrNameLst>
                                          <p:attrName>ppt_x</p:attrName>
                                        </p:attrNameLst>
                                      </p:cBhvr>
                                      <p:tavLst>
                                        <p:tav tm="0">
                                          <p:val>
                                            <p:strVal val="#ppt_x"/>
                                          </p:val>
                                        </p:tav>
                                        <p:tav tm="100000">
                                          <p:val>
                                            <p:strVal val="#ppt_x"/>
                                          </p:val>
                                        </p:tav>
                                      </p:tavLst>
                                    </p:anim>
                                    <p:anim calcmode="lin" valueType="num">
                                      <p:cBhvr>
                                        <p:cTn id="14" dur="500" fill="hold"/>
                                        <p:tgtEl>
                                          <p:spTgt spid="195587"/>
                                        </p:tgtEl>
                                        <p:attrNameLst>
                                          <p:attrName>ppt_y</p:attrName>
                                        </p:attrNameLst>
                                      </p:cBhvr>
                                      <p:tavLst>
                                        <p:tav tm="0">
                                          <p:val>
                                            <p:strVal val="#ppt_y-#ppt_h/2"/>
                                          </p:val>
                                        </p:tav>
                                        <p:tav tm="100000">
                                          <p:val>
                                            <p:strVal val="#ppt_y"/>
                                          </p:val>
                                        </p:tav>
                                      </p:tavLst>
                                    </p:anim>
                                    <p:anim calcmode="lin" valueType="num">
                                      <p:cBhvr>
                                        <p:cTn id="15" dur="500" fill="hold"/>
                                        <p:tgtEl>
                                          <p:spTgt spid="195587"/>
                                        </p:tgtEl>
                                        <p:attrNameLst>
                                          <p:attrName>ppt_w</p:attrName>
                                        </p:attrNameLst>
                                      </p:cBhvr>
                                      <p:tavLst>
                                        <p:tav tm="0">
                                          <p:val>
                                            <p:strVal val="#ppt_w"/>
                                          </p:val>
                                        </p:tav>
                                        <p:tav tm="100000">
                                          <p:val>
                                            <p:strVal val="#ppt_w"/>
                                          </p:val>
                                        </p:tav>
                                      </p:tavLst>
                                    </p:anim>
                                    <p:anim calcmode="lin" valueType="num">
                                      <p:cBhvr>
                                        <p:cTn id="16" dur="500" fill="hold"/>
                                        <p:tgtEl>
                                          <p:spTgt spid="195587"/>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95588"/>
                                        </p:tgtEl>
                                        <p:attrNameLst>
                                          <p:attrName>style.visibility</p:attrName>
                                        </p:attrNameLst>
                                      </p:cBhvr>
                                      <p:to>
                                        <p:strVal val="visible"/>
                                      </p:to>
                                    </p:set>
                                    <p:animEffect transition="in" filter="blinds(horizontal)">
                                      <p:cBhvr>
                                        <p:cTn id="21" dur="500"/>
                                        <p:tgtEl>
                                          <p:spTgt spid="19558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95599"/>
                                        </p:tgtEl>
                                        <p:attrNameLst>
                                          <p:attrName>style.visibility</p:attrName>
                                        </p:attrNameLst>
                                      </p:cBhvr>
                                      <p:to>
                                        <p:strVal val="visible"/>
                                      </p:to>
                                    </p:set>
                                    <p:animEffect transition="in" filter="blinds(horizontal)">
                                      <p:cBhvr>
                                        <p:cTn id="26" dur="500"/>
                                        <p:tgtEl>
                                          <p:spTgt spid="19559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95586"/>
                                        </p:tgtEl>
                                        <p:attrNameLst>
                                          <p:attrName>style.visibility</p:attrName>
                                        </p:attrNameLst>
                                      </p:cBhvr>
                                      <p:to>
                                        <p:strVal val="visible"/>
                                      </p:to>
                                    </p:set>
                                    <p:animEffect transition="in" filter="blinds(horizontal)">
                                      <p:cBhvr>
                                        <p:cTn id="31" dur="500"/>
                                        <p:tgtEl>
                                          <p:spTgt spid="19558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95600"/>
                                        </p:tgtEl>
                                        <p:attrNameLst>
                                          <p:attrName>style.visibility</p:attrName>
                                        </p:attrNameLst>
                                      </p:cBhvr>
                                      <p:to>
                                        <p:strVal val="visible"/>
                                      </p:to>
                                    </p:set>
                                    <p:animEffect transition="in" filter="blinds(horizontal)">
                                      <p:cBhvr>
                                        <p:cTn id="36" dur="500"/>
                                        <p:tgtEl>
                                          <p:spTgt spid="19560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95591"/>
                                        </p:tgtEl>
                                        <p:attrNameLst>
                                          <p:attrName>style.visibility</p:attrName>
                                        </p:attrNameLst>
                                      </p:cBhvr>
                                      <p:to>
                                        <p:strVal val="visible"/>
                                      </p:to>
                                    </p:set>
                                    <p:animEffect transition="in" filter="blinds(horizontal)">
                                      <p:cBhvr>
                                        <p:cTn id="41" dur="500"/>
                                        <p:tgtEl>
                                          <p:spTgt spid="19559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95601"/>
                                        </p:tgtEl>
                                        <p:attrNameLst>
                                          <p:attrName>style.visibility</p:attrName>
                                        </p:attrNameLst>
                                      </p:cBhvr>
                                      <p:to>
                                        <p:strVal val="visible"/>
                                      </p:to>
                                    </p:set>
                                    <p:animEffect transition="in" filter="blinds(horizontal)">
                                      <p:cBhvr>
                                        <p:cTn id="46" dur="500"/>
                                        <p:tgtEl>
                                          <p:spTgt spid="19560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95590"/>
                                        </p:tgtEl>
                                        <p:attrNameLst>
                                          <p:attrName>style.visibility</p:attrName>
                                        </p:attrNameLst>
                                      </p:cBhvr>
                                      <p:to>
                                        <p:strVal val="visible"/>
                                      </p:to>
                                    </p:set>
                                    <p:animEffect transition="in" filter="blinds(horizontal)">
                                      <p:cBhvr>
                                        <p:cTn id="51" dur="500"/>
                                        <p:tgtEl>
                                          <p:spTgt spid="195590"/>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95602"/>
                                        </p:tgtEl>
                                        <p:attrNameLst>
                                          <p:attrName>style.visibility</p:attrName>
                                        </p:attrNameLst>
                                      </p:cBhvr>
                                      <p:to>
                                        <p:strVal val="visible"/>
                                      </p:to>
                                    </p:set>
                                    <p:animEffect transition="in" filter="blinds(horizontal)">
                                      <p:cBhvr>
                                        <p:cTn id="56" dur="500"/>
                                        <p:tgtEl>
                                          <p:spTgt spid="195602"/>
                                        </p:tgtEl>
                                      </p:cBhvr>
                                    </p:animEffect>
                                  </p:childTnLst>
                                </p:cTn>
                              </p:par>
                            </p:childTnLst>
                          </p:cTn>
                        </p:par>
                        <p:par>
                          <p:cTn id="57" fill="hold">
                            <p:stCondLst>
                              <p:cond delay="500"/>
                            </p:stCondLst>
                            <p:childTnLst>
                              <p:par>
                                <p:cTn id="58" presetID="3" presetClass="entr" presetSubtype="5" fill="hold" grpId="0" nodeType="afterEffect">
                                  <p:stCondLst>
                                    <p:cond delay="0"/>
                                  </p:stCondLst>
                                  <p:childTnLst>
                                    <p:set>
                                      <p:cBhvr>
                                        <p:cTn id="59" dur="1" fill="hold">
                                          <p:stCondLst>
                                            <p:cond delay="0"/>
                                          </p:stCondLst>
                                        </p:cTn>
                                        <p:tgtEl>
                                          <p:spTgt spid="195593"/>
                                        </p:tgtEl>
                                        <p:attrNameLst>
                                          <p:attrName>style.visibility</p:attrName>
                                        </p:attrNameLst>
                                      </p:cBhvr>
                                      <p:to>
                                        <p:strVal val="visible"/>
                                      </p:to>
                                    </p:set>
                                    <p:animEffect transition="in" filter="blinds(vertical)">
                                      <p:cBhvr>
                                        <p:cTn id="60" dur="500"/>
                                        <p:tgtEl>
                                          <p:spTgt spid="195593"/>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95589"/>
                                        </p:tgtEl>
                                        <p:attrNameLst>
                                          <p:attrName>style.visibility</p:attrName>
                                        </p:attrNameLst>
                                      </p:cBhvr>
                                      <p:to>
                                        <p:strVal val="visible"/>
                                      </p:to>
                                    </p:set>
                                    <p:animEffect transition="in" filter="blinds(horizontal)">
                                      <p:cBhvr>
                                        <p:cTn id="65" dur="500"/>
                                        <p:tgtEl>
                                          <p:spTgt spid="195589"/>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95603"/>
                                        </p:tgtEl>
                                        <p:attrNameLst>
                                          <p:attrName>style.visibility</p:attrName>
                                        </p:attrNameLst>
                                      </p:cBhvr>
                                      <p:to>
                                        <p:strVal val="visible"/>
                                      </p:to>
                                    </p:set>
                                    <p:animEffect transition="in" filter="blinds(horizontal)">
                                      <p:cBhvr>
                                        <p:cTn id="70" dur="500"/>
                                        <p:tgtEl>
                                          <p:spTgt spid="19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P spid="195587" grpId="0" autoUpdateAnimBg="0"/>
      <p:bldP spid="195588" grpId="0" autoUpdateAnimBg="0"/>
      <p:bldP spid="195589" grpId="0" autoUpdateAnimBg="0"/>
      <p:bldP spid="195590" grpId="0" autoUpdateAnimBg="0"/>
      <p:bldP spid="195591" grpId="0" autoUpdateAnimBg="0"/>
      <p:bldP spid="195592" grpId="0" autoUpdateAnimBg="0"/>
      <p:bldP spid="195593" grpId="0" autoUpdateAnimBg="0"/>
      <p:bldP spid="195599" grpId="0" autoUpdateAnimBg="0"/>
      <p:bldP spid="195600" grpId="0" autoUpdateAnimBg="0"/>
      <p:bldP spid="195601" grpId="0" autoUpdateAnimBg="0"/>
      <p:bldP spid="195602" grpId="0" autoUpdateAnimBg="0"/>
      <p:bldP spid="195603" grpId="0" autoUpdateAnimBg="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394952" y="919791"/>
            <a:ext cx="801495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200" b="0" dirty="0">
                <a:solidFill>
                  <a:srgbClr val="A50021"/>
                </a:solidFill>
                <a:ea typeface="华文仿宋" panose="02010600040101010101" pitchFamily="2" charset="-122"/>
              </a:rPr>
              <a:t>        </a:t>
            </a:r>
            <a:r>
              <a:rPr lang="zh-CN" altLang="en-US" sz="3200" b="0" dirty="0">
                <a:ea typeface="华文仿宋" panose="02010600040101010101" pitchFamily="2" charset="-122"/>
              </a:rPr>
              <a:t>假设 </a:t>
            </a:r>
            <a:r>
              <a:rPr lang="en-US" altLang="zh-CN" sz="3200" dirty="0">
                <a:ea typeface="华文仿宋" panose="02010600040101010101" pitchFamily="2" charset="-122"/>
              </a:rPr>
              <a:t>m</a:t>
            </a:r>
            <a:r>
              <a:rPr lang="en-US" altLang="zh-CN" sz="3200" b="0" dirty="0">
                <a:ea typeface="华文仿宋" panose="02010600040101010101" pitchFamily="2" charset="-122"/>
              </a:rPr>
              <a:t> </a:t>
            </a:r>
            <a:r>
              <a:rPr lang="zh-CN" altLang="en-US" sz="3200" b="0" dirty="0">
                <a:ea typeface="华文仿宋" panose="02010600040101010101" pitchFamily="2" charset="-122"/>
              </a:rPr>
              <a:t>阶 </a:t>
            </a:r>
            <a:r>
              <a:rPr lang="en-US" altLang="zh-CN" sz="3200" b="0" dirty="0">
                <a:ea typeface="华文仿宋" panose="02010600040101010101" pitchFamily="2" charset="-122"/>
              </a:rPr>
              <a:t>B-</a:t>
            </a:r>
            <a:r>
              <a:rPr lang="zh-CN" altLang="en-US" sz="3200" b="0" dirty="0">
                <a:ea typeface="华文仿宋" panose="02010600040101010101" pitchFamily="2" charset="-122"/>
              </a:rPr>
              <a:t>树的深度为</a:t>
            </a:r>
            <a:r>
              <a:rPr lang="zh-CN" altLang="en-US" sz="3200" b="0" dirty="0">
                <a:solidFill>
                  <a:srgbClr val="A50021"/>
                </a:solidFill>
                <a:ea typeface="华文仿宋" panose="02010600040101010101" pitchFamily="2" charset="-122"/>
              </a:rPr>
              <a:t> </a:t>
            </a:r>
            <a:r>
              <a:rPr lang="en-US" altLang="zh-CN" sz="3200" i="1" dirty="0">
                <a:solidFill>
                  <a:srgbClr val="A50021"/>
                </a:solidFill>
                <a:ea typeface="华文仿宋" panose="02010600040101010101" pitchFamily="2" charset="-122"/>
              </a:rPr>
              <a:t>H</a:t>
            </a:r>
            <a:r>
              <a:rPr lang="en-US" altLang="zh-CN" sz="3200" dirty="0">
                <a:solidFill>
                  <a:srgbClr val="A50021"/>
                </a:solidFill>
                <a:ea typeface="华文仿宋" panose="02010600040101010101" pitchFamily="2" charset="-122"/>
              </a:rPr>
              <a:t>+1</a:t>
            </a:r>
            <a:r>
              <a:rPr lang="zh-CN" altLang="en-US" sz="3200" b="0" dirty="0">
                <a:ea typeface="华文仿宋" panose="02010600040101010101" pitchFamily="2" charset="-122"/>
              </a:rPr>
              <a:t>，由于第 </a:t>
            </a:r>
            <a:r>
              <a:rPr lang="en-US" altLang="zh-CN" sz="3200" b="0" dirty="0">
                <a:ea typeface="华文仿宋" panose="02010600040101010101" pitchFamily="2" charset="-122"/>
              </a:rPr>
              <a:t>H+1 </a:t>
            </a:r>
            <a:r>
              <a:rPr lang="zh-CN" altLang="en-US" sz="3200" b="0" dirty="0">
                <a:ea typeface="华文仿宋" panose="02010600040101010101" pitchFamily="2" charset="-122"/>
              </a:rPr>
              <a:t>层为</a:t>
            </a:r>
            <a:r>
              <a:rPr lang="zh-CN" altLang="en-US" sz="3200" dirty="0">
                <a:solidFill>
                  <a:srgbClr val="A50021"/>
                </a:solidFill>
                <a:ea typeface="华文仿宋" panose="02010600040101010101" pitchFamily="2" charset="-122"/>
              </a:rPr>
              <a:t>叶子</a:t>
            </a:r>
            <a:r>
              <a:rPr lang="zh-CN" altLang="en-US" sz="3200" b="0" dirty="0">
                <a:ea typeface="华文仿宋" panose="02010600040101010101" pitchFamily="2" charset="-122"/>
              </a:rPr>
              <a:t>结点，而当前树中</a:t>
            </a:r>
            <a:r>
              <a:rPr lang="zh-CN" altLang="en-US" sz="3200" dirty="0">
                <a:solidFill>
                  <a:srgbClr val="990000"/>
                </a:solidFill>
                <a:ea typeface="华文仿宋" panose="02010600040101010101" pitchFamily="2" charset="-122"/>
              </a:rPr>
              <a:t>含有 </a:t>
            </a:r>
            <a:r>
              <a:rPr lang="en-US" altLang="zh-CN" sz="3200" i="1" dirty="0">
                <a:solidFill>
                  <a:srgbClr val="990000"/>
                </a:solidFill>
                <a:ea typeface="华文仿宋" panose="02010600040101010101" pitchFamily="2" charset="-122"/>
              </a:rPr>
              <a:t>N</a:t>
            </a:r>
            <a:r>
              <a:rPr lang="en-US" altLang="zh-CN" sz="3200" dirty="0">
                <a:solidFill>
                  <a:srgbClr val="990000"/>
                </a:solidFill>
                <a:ea typeface="华文仿宋" panose="02010600040101010101" pitchFamily="2" charset="-122"/>
              </a:rPr>
              <a:t> </a:t>
            </a:r>
            <a:r>
              <a:rPr lang="zh-CN" altLang="en-US" sz="3200" dirty="0">
                <a:solidFill>
                  <a:srgbClr val="990000"/>
                </a:solidFill>
                <a:ea typeface="华文仿宋" panose="02010600040101010101" pitchFamily="2" charset="-122"/>
              </a:rPr>
              <a:t>个关键字，则叶子结点必为 </a:t>
            </a:r>
            <a:r>
              <a:rPr lang="zh-CN" altLang="en-US" sz="3200" i="1" dirty="0">
                <a:solidFill>
                  <a:srgbClr val="990000"/>
                </a:solidFill>
                <a:ea typeface="华文仿宋" panose="02010600040101010101" pitchFamily="2" charset="-122"/>
              </a:rPr>
              <a:t>       </a:t>
            </a:r>
            <a:r>
              <a:rPr lang="zh-CN" altLang="en-US" sz="3200" dirty="0">
                <a:solidFill>
                  <a:srgbClr val="990000"/>
                </a:solidFill>
                <a:ea typeface="华文仿宋" panose="02010600040101010101" pitchFamily="2" charset="-122"/>
              </a:rPr>
              <a:t> 个</a:t>
            </a:r>
            <a:r>
              <a:rPr lang="zh-CN" altLang="en-US" sz="3200" b="0" dirty="0">
                <a:ea typeface="华文仿宋" panose="02010600040101010101" pitchFamily="2" charset="-122"/>
              </a:rPr>
              <a:t>，</a:t>
            </a:r>
            <a:endParaRPr lang="zh-CN" altLang="en-US" sz="3600" b="0" dirty="0">
              <a:ea typeface="华文仿宋" panose="02010600040101010101" pitchFamily="2" charset="-122"/>
            </a:endParaRPr>
          </a:p>
        </p:txBody>
      </p:sp>
      <p:sp>
        <p:nvSpPr>
          <p:cNvPr id="196611" name="Text Box 3"/>
          <p:cNvSpPr txBox="1">
            <a:spLocks noChangeArrowheads="1"/>
          </p:cNvSpPr>
          <p:nvPr/>
        </p:nvSpPr>
        <p:spPr bwMode="auto">
          <a:xfrm>
            <a:off x="1542224" y="3680742"/>
            <a:ext cx="4456669" cy="221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50000"/>
              </a:lnSpc>
            </a:pPr>
            <a:r>
              <a:rPr lang="en-US" altLang="zh-CN" sz="3200" dirty="0">
                <a:ea typeface="华文仿宋" panose="02010600040101010101" pitchFamily="2" charset="-122"/>
              </a:rPr>
              <a:t>     N+1≥2(</a:t>
            </a:r>
            <a:r>
              <a:rPr lang="en-US" altLang="zh-CN" sz="3200" dirty="0">
                <a:ea typeface="华文仿宋" panose="02010600040101010101" pitchFamily="2" charset="-122"/>
                <a:sym typeface="Symbol" panose="05050102010706020507" pitchFamily="18" charset="2"/>
              </a:rPr>
              <a:t></a:t>
            </a:r>
            <a:r>
              <a:rPr lang="en-US" altLang="zh-CN" sz="3200" dirty="0">
                <a:ea typeface="华文仿宋" panose="02010600040101010101" pitchFamily="2" charset="-122"/>
              </a:rPr>
              <a:t>m/2</a:t>
            </a:r>
            <a:r>
              <a:rPr lang="en-US" altLang="zh-CN" sz="3200" dirty="0">
                <a:ea typeface="华文仿宋" panose="02010600040101010101" pitchFamily="2" charset="-122"/>
                <a:sym typeface="Symbol" panose="05050102010706020507" pitchFamily="18" charset="2"/>
              </a:rPr>
              <a:t></a:t>
            </a:r>
            <a:r>
              <a:rPr lang="en-US" altLang="zh-CN" sz="3200" dirty="0">
                <a:ea typeface="华文仿宋" panose="02010600040101010101" pitchFamily="2" charset="-122"/>
              </a:rPr>
              <a:t>)</a:t>
            </a:r>
            <a:r>
              <a:rPr lang="en-US" altLang="zh-CN" sz="3200" baseline="30000" dirty="0">
                <a:ea typeface="华文仿宋" panose="02010600040101010101" pitchFamily="2" charset="-122"/>
              </a:rPr>
              <a:t>H-1</a:t>
            </a:r>
            <a:endParaRPr lang="en-US" altLang="zh-CN" sz="3200" dirty="0">
              <a:ea typeface="华文仿宋" panose="02010600040101010101" pitchFamily="2" charset="-122"/>
            </a:endParaRPr>
          </a:p>
          <a:p>
            <a:pPr algn="l" eaLnBrk="1" hangingPunct="1">
              <a:lnSpc>
                <a:spcPct val="150000"/>
              </a:lnSpc>
            </a:pPr>
            <a:r>
              <a:rPr lang="en-US" altLang="zh-CN" sz="3200" dirty="0">
                <a:ea typeface="华文仿宋" panose="02010600040101010101" pitchFamily="2" charset="-122"/>
              </a:rPr>
              <a:t>     H-1≤log</a:t>
            </a:r>
            <a:r>
              <a:rPr lang="en-US" altLang="zh-CN" sz="3200" baseline="-25000" dirty="0">
                <a:ea typeface="华文仿宋" panose="02010600040101010101" pitchFamily="2" charset="-122"/>
                <a:sym typeface="Symbol" panose="05050102010706020507" pitchFamily="18" charset="2"/>
              </a:rPr>
              <a:t></a:t>
            </a:r>
            <a:r>
              <a:rPr lang="en-US" altLang="zh-CN" sz="3200" baseline="-25000" dirty="0">
                <a:ea typeface="华文仿宋" panose="02010600040101010101" pitchFamily="2" charset="-122"/>
              </a:rPr>
              <a:t>m/2</a:t>
            </a:r>
            <a:r>
              <a:rPr lang="en-US" altLang="zh-CN" sz="3200" baseline="-25000" dirty="0">
                <a:ea typeface="华文仿宋" panose="02010600040101010101" pitchFamily="2" charset="-122"/>
                <a:sym typeface="Symbol" panose="05050102010706020507" pitchFamily="18" charset="2"/>
              </a:rPr>
              <a:t></a:t>
            </a:r>
            <a:r>
              <a:rPr lang="en-US" altLang="zh-CN" sz="3200" dirty="0">
                <a:ea typeface="华文仿宋" panose="02010600040101010101" pitchFamily="2" charset="-122"/>
              </a:rPr>
              <a:t>((N+1)/2)</a:t>
            </a:r>
            <a:endParaRPr lang="en-US" altLang="zh-CN" sz="3200" dirty="0">
              <a:ea typeface="华文仿宋" panose="02010600040101010101" pitchFamily="2" charset="-122"/>
            </a:endParaRPr>
          </a:p>
          <a:p>
            <a:pPr algn="l" eaLnBrk="1" hangingPunct="1">
              <a:lnSpc>
                <a:spcPct val="150000"/>
              </a:lnSpc>
            </a:pPr>
            <a:r>
              <a:rPr lang="en-US" altLang="zh-CN" sz="3200" dirty="0">
                <a:ea typeface="华文仿宋" panose="02010600040101010101" pitchFamily="2" charset="-122"/>
              </a:rPr>
              <a:t>     </a:t>
            </a:r>
            <a:r>
              <a:rPr lang="en-US" altLang="zh-CN" sz="3200" dirty="0" err="1">
                <a:ea typeface="华文仿宋" panose="02010600040101010101" pitchFamily="2" charset="-122"/>
              </a:rPr>
              <a:t>H≤log</a:t>
            </a:r>
            <a:r>
              <a:rPr lang="en-US" altLang="zh-CN" sz="3200" baseline="-25000" dirty="0" err="1">
                <a:ea typeface="华文仿宋" panose="02010600040101010101" pitchFamily="2" charset="-122"/>
                <a:sym typeface="Symbol" panose="05050102010706020507" pitchFamily="18" charset="2"/>
              </a:rPr>
              <a:t></a:t>
            </a:r>
            <a:r>
              <a:rPr lang="en-US" altLang="zh-CN" sz="3200" baseline="-25000" dirty="0" err="1">
                <a:ea typeface="华文仿宋" panose="02010600040101010101" pitchFamily="2" charset="-122"/>
              </a:rPr>
              <a:t>m</a:t>
            </a:r>
            <a:r>
              <a:rPr lang="en-US" altLang="zh-CN" sz="3200" baseline="-25000" dirty="0">
                <a:ea typeface="华文仿宋" panose="02010600040101010101" pitchFamily="2" charset="-122"/>
              </a:rPr>
              <a:t>/2</a:t>
            </a:r>
            <a:r>
              <a:rPr lang="en-US" altLang="zh-CN" sz="3200" baseline="-25000" dirty="0">
                <a:ea typeface="华文仿宋" panose="02010600040101010101" pitchFamily="2" charset="-122"/>
                <a:sym typeface="Symbol" panose="05050102010706020507" pitchFamily="18" charset="2"/>
              </a:rPr>
              <a:t></a:t>
            </a:r>
            <a:r>
              <a:rPr lang="en-US" altLang="zh-CN" sz="3200" dirty="0">
                <a:ea typeface="华文仿宋" panose="02010600040101010101" pitchFamily="2" charset="-122"/>
              </a:rPr>
              <a:t>((N+1)/2)+1</a:t>
            </a:r>
            <a:endParaRPr lang="en-US" altLang="zh-CN" sz="3200" b="0" dirty="0">
              <a:ea typeface="华文仿宋" panose="02010600040101010101" pitchFamily="2" charset="-122"/>
            </a:endParaRPr>
          </a:p>
        </p:txBody>
      </p:sp>
      <p:sp>
        <p:nvSpPr>
          <p:cNvPr id="196612" name="Text Box 4"/>
          <p:cNvSpPr txBox="1">
            <a:spLocks noChangeArrowheads="1"/>
          </p:cNvSpPr>
          <p:nvPr/>
        </p:nvSpPr>
        <p:spPr bwMode="auto">
          <a:xfrm>
            <a:off x="273588" y="3053391"/>
            <a:ext cx="4288353" cy="62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15000"/>
              </a:lnSpc>
            </a:pPr>
            <a:r>
              <a:rPr lang="zh-CN" altLang="en-US" sz="3200" b="0" dirty="0">
                <a:ea typeface="华文仿宋" panose="02010600040101010101" pitchFamily="2" charset="-122"/>
              </a:rPr>
              <a:t>由此可推得下列结果：</a:t>
            </a:r>
            <a:endParaRPr lang="zh-CN" altLang="en-US" sz="3200" b="0" dirty="0">
              <a:ea typeface="华文仿宋" panose="02010600040101010101" pitchFamily="2" charset="-122"/>
            </a:endParaRPr>
          </a:p>
        </p:txBody>
      </p:sp>
      <p:sp>
        <p:nvSpPr>
          <p:cNvPr id="196613" name="Text Box 5"/>
          <p:cNvSpPr txBox="1">
            <a:spLocks noChangeArrowheads="1"/>
          </p:cNvSpPr>
          <p:nvPr/>
        </p:nvSpPr>
        <p:spPr bwMode="auto">
          <a:xfrm>
            <a:off x="4343444" y="2103230"/>
            <a:ext cx="1150938" cy="71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lnSpc>
                <a:spcPct val="125000"/>
              </a:lnSpc>
            </a:pPr>
            <a:r>
              <a:rPr lang="en-US" altLang="zh-CN" sz="3600" i="1" dirty="0">
                <a:solidFill>
                  <a:schemeClr val="hlink"/>
                </a:solidFill>
                <a:ea typeface="华文仿宋" panose="02010600040101010101" pitchFamily="2" charset="-122"/>
              </a:rPr>
              <a:t>N+1</a:t>
            </a:r>
            <a:endParaRPr lang="en-US" altLang="zh-CN" sz="4000" b="0" dirty="0">
              <a:solidFill>
                <a:schemeClr val="hlink"/>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96610"/>
                                        </p:tgtEl>
                                        <p:attrNameLst>
                                          <p:attrName>style.visibility</p:attrName>
                                        </p:attrNameLst>
                                      </p:cBhvr>
                                      <p:to>
                                        <p:strVal val="visible"/>
                                      </p:to>
                                    </p:set>
                                    <p:animEffect transition="in" filter="strips(downLeft)">
                                      <p:cBhvr>
                                        <p:cTn id="7" dur="500"/>
                                        <p:tgtEl>
                                          <p:spTgt spid="1966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96613"/>
                                        </p:tgtEl>
                                        <p:attrNameLst>
                                          <p:attrName>style.visibility</p:attrName>
                                        </p:attrNameLst>
                                      </p:cBhvr>
                                      <p:to>
                                        <p:strVal val="visible"/>
                                      </p:to>
                                    </p:set>
                                    <p:animEffect transition="in" filter="strips(downLeft)">
                                      <p:cBhvr>
                                        <p:cTn id="12" dur="500"/>
                                        <p:tgtEl>
                                          <p:spTgt spid="1966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6612"/>
                                        </p:tgtEl>
                                        <p:attrNameLst>
                                          <p:attrName>style.visibility</p:attrName>
                                        </p:attrNameLst>
                                      </p:cBhvr>
                                      <p:to>
                                        <p:strVal val="visible"/>
                                      </p:to>
                                    </p:set>
                                    <p:animEffect transition="in" filter="wipe(left)">
                                      <p:cBhvr>
                                        <p:cTn id="17" dur="500"/>
                                        <p:tgtEl>
                                          <p:spTgt spid="1966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6611">
                                            <p:txEl>
                                              <p:pRg st="0" end="0"/>
                                            </p:txEl>
                                          </p:spTgt>
                                        </p:tgtEl>
                                        <p:attrNameLst>
                                          <p:attrName>style.visibility</p:attrName>
                                        </p:attrNameLst>
                                      </p:cBhvr>
                                      <p:to>
                                        <p:strVal val="visible"/>
                                      </p:to>
                                    </p:set>
                                    <p:animEffect transition="in" filter="wipe(left)">
                                      <p:cBhvr>
                                        <p:cTn id="22" dur="500"/>
                                        <p:tgtEl>
                                          <p:spTgt spid="1966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6611">
                                            <p:txEl>
                                              <p:pRg st="1" end="1"/>
                                            </p:txEl>
                                          </p:spTgt>
                                        </p:tgtEl>
                                        <p:attrNameLst>
                                          <p:attrName>style.visibility</p:attrName>
                                        </p:attrNameLst>
                                      </p:cBhvr>
                                      <p:to>
                                        <p:strVal val="visible"/>
                                      </p:to>
                                    </p:set>
                                    <p:animEffect transition="in" filter="wipe(left)">
                                      <p:cBhvr>
                                        <p:cTn id="27" dur="500"/>
                                        <p:tgtEl>
                                          <p:spTgt spid="19661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6611">
                                            <p:txEl>
                                              <p:pRg st="2" end="2"/>
                                            </p:txEl>
                                          </p:spTgt>
                                        </p:tgtEl>
                                        <p:attrNameLst>
                                          <p:attrName>style.visibility</p:attrName>
                                        </p:attrNameLst>
                                      </p:cBhvr>
                                      <p:to>
                                        <p:strVal val="visible"/>
                                      </p:to>
                                    </p:set>
                                    <p:animEffect transition="in" filter="wipe(left)">
                                      <p:cBhvr>
                                        <p:cTn id="32" dur="500"/>
                                        <p:tgtEl>
                                          <p:spTgt spid="1966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autoUpdateAnimBg="0"/>
      <p:bldP spid="196611" grpId="0" autoUpdateAnimBg="0" build="p"/>
      <p:bldP spid="196612" grpId="0" autoUpdateAnimBg="0"/>
      <p:bldP spid="196613" grpId="0" autoUpdateAnimBg="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533400" y="1967471"/>
            <a:ext cx="8077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50000"/>
              </a:lnSpc>
            </a:pPr>
            <a:r>
              <a:rPr lang="en-US" altLang="zh-CN" sz="4000" dirty="0">
                <a:latin typeface="华文仿宋" panose="02010600040101010101" pitchFamily="2" charset="-122"/>
                <a:ea typeface="华文仿宋" panose="02010600040101010101" pitchFamily="2" charset="-122"/>
              </a:rPr>
              <a:t>    </a:t>
            </a:r>
            <a:r>
              <a:rPr lang="zh-CN" altLang="en-US" sz="4000" dirty="0">
                <a:latin typeface="华文仿宋" panose="02010600040101010101" pitchFamily="2" charset="-122"/>
                <a:ea typeface="华文仿宋" panose="02010600040101010101" pitchFamily="2" charset="-122"/>
              </a:rPr>
              <a:t>在含 </a:t>
            </a:r>
            <a:r>
              <a:rPr lang="en-US" altLang="zh-CN" sz="4000" dirty="0">
                <a:ea typeface="华文仿宋" panose="02010600040101010101" pitchFamily="2" charset="-122"/>
              </a:rPr>
              <a:t>N</a:t>
            </a:r>
            <a:r>
              <a:rPr lang="en-US" altLang="zh-CN" sz="4000" dirty="0">
                <a:latin typeface="华文仿宋" panose="02010600040101010101" pitchFamily="2" charset="-122"/>
                <a:ea typeface="华文仿宋" panose="02010600040101010101" pitchFamily="2" charset="-122"/>
              </a:rPr>
              <a:t> </a:t>
            </a:r>
            <a:r>
              <a:rPr lang="zh-CN" altLang="en-US" sz="4000" dirty="0">
                <a:latin typeface="华文仿宋" panose="02010600040101010101" pitchFamily="2" charset="-122"/>
                <a:ea typeface="华文仿宋" panose="02010600040101010101" pitchFamily="2" charset="-122"/>
              </a:rPr>
              <a:t>个关键字的 </a:t>
            </a:r>
            <a:r>
              <a:rPr lang="en-US" altLang="zh-CN" sz="4000" dirty="0">
                <a:ea typeface="华文仿宋" panose="02010600040101010101" pitchFamily="2" charset="-122"/>
              </a:rPr>
              <a:t>B-</a:t>
            </a:r>
            <a:r>
              <a:rPr lang="zh-CN" altLang="en-US" sz="4000" dirty="0">
                <a:latin typeface="华文仿宋" panose="02010600040101010101" pitchFamily="2" charset="-122"/>
                <a:ea typeface="华文仿宋" panose="02010600040101010101" pitchFamily="2" charset="-122"/>
              </a:rPr>
              <a:t>树上进行一次查找，需访问的结点个数不超过</a:t>
            </a:r>
            <a:endParaRPr lang="zh-CN" altLang="en-US" sz="4000" dirty="0">
              <a:latin typeface="华文仿宋" panose="02010600040101010101" pitchFamily="2" charset="-122"/>
              <a:ea typeface="华文仿宋" panose="02010600040101010101" pitchFamily="2" charset="-122"/>
            </a:endParaRPr>
          </a:p>
          <a:p>
            <a:pPr algn="l" eaLnBrk="1" hangingPunct="1">
              <a:lnSpc>
                <a:spcPct val="150000"/>
              </a:lnSpc>
            </a:pPr>
            <a:r>
              <a:rPr lang="zh-CN" altLang="en-US" sz="4000" dirty="0">
                <a:latin typeface="华文仿宋" panose="02010600040101010101" pitchFamily="2" charset="-122"/>
                <a:ea typeface="华文仿宋" panose="02010600040101010101" pitchFamily="2" charset="-122"/>
              </a:rPr>
              <a:t>     </a:t>
            </a:r>
            <a:r>
              <a:rPr lang="en-US" altLang="zh-CN" sz="4000" dirty="0" err="1">
                <a:ea typeface="华文仿宋" panose="02010600040101010101" pitchFamily="2" charset="-122"/>
              </a:rPr>
              <a:t>log</a:t>
            </a:r>
            <a:r>
              <a:rPr lang="en-US" altLang="zh-CN" sz="4000" baseline="-25000" dirty="0" err="1">
                <a:ea typeface="华文仿宋" panose="02010600040101010101" pitchFamily="2" charset="-122"/>
                <a:sym typeface="Symbol" panose="05050102010706020507" pitchFamily="18" charset="2"/>
              </a:rPr>
              <a:t></a:t>
            </a:r>
            <a:r>
              <a:rPr lang="en-US" altLang="zh-CN" sz="4000" baseline="-25000" dirty="0" err="1">
                <a:ea typeface="华文仿宋" panose="02010600040101010101" pitchFamily="2" charset="-122"/>
              </a:rPr>
              <a:t>m</a:t>
            </a:r>
            <a:r>
              <a:rPr lang="en-US" altLang="zh-CN" sz="4000" baseline="-25000" dirty="0">
                <a:ea typeface="华文仿宋" panose="02010600040101010101" pitchFamily="2" charset="-122"/>
              </a:rPr>
              <a:t>/2</a:t>
            </a:r>
            <a:r>
              <a:rPr lang="en-US" altLang="zh-CN" sz="4000" baseline="-25000" dirty="0">
                <a:ea typeface="华文仿宋" panose="02010600040101010101" pitchFamily="2" charset="-122"/>
                <a:sym typeface="Symbol" panose="05050102010706020507" pitchFamily="18" charset="2"/>
              </a:rPr>
              <a:t></a:t>
            </a:r>
            <a:r>
              <a:rPr lang="en-US" altLang="zh-CN" sz="4000" dirty="0">
                <a:ea typeface="华文仿宋" panose="02010600040101010101" pitchFamily="2" charset="-122"/>
              </a:rPr>
              <a:t>((N+1)/2)+1</a:t>
            </a:r>
            <a:endParaRPr lang="en-US" altLang="zh-CN" sz="3600" b="0" dirty="0">
              <a:ea typeface="华文仿宋" panose="02010600040101010101" pitchFamily="2" charset="-122"/>
            </a:endParaRPr>
          </a:p>
        </p:txBody>
      </p:sp>
      <p:sp>
        <p:nvSpPr>
          <p:cNvPr id="197635" name="Text Box 3"/>
          <p:cNvSpPr txBox="1">
            <a:spLocks noChangeArrowheads="1"/>
          </p:cNvSpPr>
          <p:nvPr/>
        </p:nvSpPr>
        <p:spPr bwMode="auto">
          <a:xfrm>
            <a:off x="533400" y="1111250"/>
            <a:ext cx="2484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4000" dirty="0">
                <a:solidFill>
                  <a:srgbClr val="A50021"/>
                </a:solidFill>
                <a:ea typeface="华文仿宋" panose="02010600040101010101" pitchFamily="2" charset="-122"/>
              </a:rPr>
              <a:t>结论：</a:t>
            </a:r>
            <a:endParaRPr lang="zh-CN" altLang="en-US" sz="4000" b="0" dirty="0">
              <a:solidFill>
                <a:srgbClr val="A50021"/>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7635"/>
                                        </p:tgtEl>
                                        <p:attrNameLst>
                                          <p:attrName>style.visibility</p:attrName>
                                        </p:attrNameLst>
                                      </p:cBhvr>
                                      <p:to>
                                        <p:strVal val="visible"/>
                                      </p:to>
                                    </p:set>
                                    <p:anim calcmode="lin" valueType="num">
                                      <p:cBhvr additive="base">
                                        <p:cTn id="7" dur="500" fill="hold"/>
                                        <p:tgtEl>
                                          <p:spTgt spid="197635"/>
                                        </p:tgtEl>
                                        <p:attrNameLst>
                                          <p:attrName>ppt_x</p:attrName>
                                        </p:attrNameLst>
                                      </p:cBhvr>
                                      <p:tavLst>
                                        <p:tav tm="0">
                                          <p:val>
                                            <p:strVal val="0-#ppt_w/2"/>
                                          </p:val>
                                        </p:tav>
                                        <p:tav tm="100000">
                                          <p:val>
                                            <p:strVal val="#ppt_x"/>
                                          </p:val>
                                        </p:tav>
                                      </p:tavLst>
                                    </p:anim>
                                    <p:anim calcmode="lin" valueType="num">
                                      <p:cBhvr additive="base">
                                        <p:cTn id="8" dur="500" fill="hold"/>
                                        <p:tgtEl>
                                          <p:spTgt spid="1976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97634"/>
                                        </p:tgtEl>
                                        <p:attrNameLst>
                                          <p:attrName>style.visibility</p:attrName>
                                        </p:attrNameLst>
                                      </p:cBhvr>
                                      <p:to>
                                        <p:strVal val="visible"/>
                                      </p:to>
                                    </p:set>
                                    <p:animEffect transition="in" filter="strips(downRight)">
                                      <p:cBhvr>
                                        <p:cTn id="13" dur="500"/>
                                        <p:tgtEl>
                                          <p:spTgt spid="197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autoUpdateAnimBg="0"/>
      <p:bldP spid="197635" grpId="0"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72000" y="-152400"/>
            <a:ext cx="8229600" cy="1143000"/>
          </a:xfrm>
          <a:prstGeom prst="rect">
            <a:avLst/>
          </a:prstGeom>
          <a:noFill/>
          <a:ln w="9525">
            <a:noFill/>
            <a:miter lim="800000"/>
          </a:ln>
          <a:effectLst/>
        </p:spPr>
        <p:txBody>
          <a:bodyPr vert="horz" wrap="square" lIns="91440" tIns="45720" rIns="91440" bIns="45720" numCol="1" anchor="ctr" anchorCtr="0" compatLnSpc="1"/>
          <a:lstStyle>
            <a:lvl1pPr algn="l">
              <a:defRPr sz="4400">
                <a:solidFill>
                  <a:schemeClr val="tx2"/>
                </a:solidFill>
                <a:latin typeface="黑体" panose="02010609060101010101" pitchFamily="2" charset="-122"/>
                <a:ea typeface="黑体" panose="02010609060101010101" pitchFamily="2" charset="-122"/>
                <a:cs typeface="+mj-cs"/>
              </a:defRPr>
            </a:lvl1pPr>
            <a:lvl2pPr algn="ctr">
              <a:defRPr sz="4400">
                <a:solidFill>
                  <a:schemeClr val="tx2"/>
                </a:solidFill>
                <a:ea typeface="宋体" panose="02010600030101010101" pitchFamily="2" charset="-122"/>
              </a:defRPr>
            </a:lvl2pPr>
            <a:lvl3pPr algn="ctr">
              <a:defRPr sz="4400">
                <a:solidFill>
                  <a:schemeClr val="tx2"/>
                </a:solidFill>
                <a:ea typeface="宋体" panose="02010600030101010101" pitchFamily="2" charset="-122"/>
              </a:defRPr>
            </a:lvl3pPr>
            <a:lvl4pPr algn="ctr">
              <a:defRPr sz="4400">
                <a:solidFill>
                  <a:schemeClr val="tx2"/>
                </a:solidFill>
                <a:ea typeface="宋体" panose="02010600030101010101" pitchFamily="2" charset="-122"/>
              </a:defRPr>
            </a:lvl4pPr>
            <a:lvl5pPr algn="ctr">
              <a:defRPr sz="4400">
                <a:solidFill>
                  <a:schemeClr val="tx2"/>
                </a:solidFill>
                <a:ea typeface="宋体" panose="02010600030101010101" pitchFamily="2" charset="-122"/>
              </a:defRPr>
            </a:lvl5pPr>
            <a:lvl6pPr marL="457200" algn="ctr" fontAlgn="base">
              <a:spcBef>
                <a:spcPct val="0"/>
              </a:spcBef>
              <a:spcAft>
                <a:spcPct val="0"/>
              </a:spcAft>
              <a:defRPr sz="4400">
                <a:solidFill>
                  <a:schemeClr val="tx2"/>
                </a:solidFill>
                <a:ea typeface="宋体" panose="02010600030101010101" pitchFamily="2" charset="-122"/>
              </a:defRPr>
            </a:lvl6pPr>
            <a:lvl7pPr marL="914400" algn="ctr" fontAlgn="base">
              <a:spcBef>
                <a:spcPct val="0"/>
              </a:spcBef>
              <a:spcAft>
                <a:spcPct val="0"/>
              </a:spcAft>
              <a:defRPr sz="4400">
                <a:solidFill>
                  <a:schemeClr val="tx2"/>
                </a:solidFill>
                <a:ea typeface="宋体" panose="02010600030101010101" pitchFamily="2" charset="-122"/>
              </a:defRPr>
            </a:lvl7pPr>
            <a:lvl8pPr marL="1371600" algn="ctr" fontAlgn="base">
              <a:spcBef>
                <a:spcPct val="0"/>
              </a:spcBef>
              <a:spcAft>
                <a:spcPct val="0"/>
              </a:spcAft>
              <a:defRPr sz="4400">
                <a:solidFill>
                  <a:schemeClr val="tx2"/>
                </a:solidFill>
                <a:ea typeface="宋体" panose="02010600030101010101" pitchFamily="2" charset="-122"/>
              </a:defRPr>
            </a:lvl8pPr>
            <a:lvl9pPr marL="1828800" algn="ctr" fontAlgn="base">
              <a:spcBef>
                <a:spcPct val="0"/>
              </a:spcBef>
              <a:spcAft>
                <a:spcPct val="0"/>
              </a:spcAft>
              <a:defRPr sz="4400">
                <a:solidFill>
                  <a:schemeClr val="tx2"/>
                </a:solidFill>
                <a:ea typeface="宋体" panose="02010600030101010101" pitchFamily="2" charset="-122"/>
              </a:defRPr>
            </a:lvl9pPr>
          </a:lstStyle>
          <a:p>
            <a:r>
              <a:rPr lang="en-US" altLang="zh-CN" dirty="0"/>
              <a:t>B+</a:t>
            </a:r>
            <a:r>
              <a:rPr lang="zh-CN" altLang="en-US" dirty="0"/>
              <a:t>树</a:t>
            </a:r>
            <a:endParaRPr lang="zh-CN" altLang="en-US" dirty="0"/>
          </a:p>
        </p:txBody>
      </p:sp>
      <p:sp>
        <p:nvSpPr>
          <p:cNvPr id="4" name="Rectangle 3"/>
          <p:cNvSpPr txBox="1">
            <a:spLocks noChangeArrowheads="1"/>
          </p:cNvSpPr>
          <p:nvPr/>
        </p:nvSpPr>
        <p:spPr bwMode="auto">
          <a:xfrm>
            <a:off x="0" y="990600"/>
            <a:ext cx="9144000" cy="58674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20000"/>
              </a:lnSpc>
              <a:spcBef>
                <a:spcPts val="0"/>
              </a:spcBef>
              <a:spcAft>
                <a:spcPct val="0"/>
              </a:spcAft>
              <a:buClrTx/>
              <a:buSzTx/>
              <a:buFontTx/>
              <a:buChar char="•"/>
              <a:defRPr/>
            </a:pPr>
            <a:r>
              <a:rPr kumimoji="0" lang="en-US" altLang="zh-CN"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 B+</a:t>
            </a:r>
            <a:r>
              <a:rPr kumimoji="0" lang="zh-CN" altLang="en-US"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树与</a:t>
            </a:r>
            <a:r>
              <a:rPr kumimoji="0" lang="en-US" altLang="zh-CN"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B_</a:t>
            </a:r>
            <a:r>
              <a:rPr kumimoji="0" lang="zh-CN" altLang="en-US"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树的区别（</a:t>
            </a:r>
            <a:r>
              <a:rPr kumimoji="0" lang="en-US" altLang="zh-CN"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 m</a:t>
            </a:r>
            <a:r>
              <a:rPr kumimoji="0" lang="zh-CN" altLang="en-US"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阶）：</a:t>
            </a:r>
            <a:endParaRPr kumimoji="0" lang="en-US" altLang="zh-CN" sz="2800" b="0" i="0" u="none" strike="noStrike" kern="0" cap="none" spc="0" normalizeH="0" baseline="0" noProof="0" dirty="0">
              <a:ln>
                <a:noFill/>
              </a:ln>
              <a:solidFill>
                <a:srgbClr val="008000"/>
              </a:solidFill>
              <a:effectLst/>
              <a:uLnTx/>
              <a:uFillTx/>
              <a:latin typeface="Arial" panose="020B0604020202020204"/>
              <a:ea typeface="黑体" panose="02010609060101010101" pitchFamily="2" charset="-122"/>
              <a:cs typeface="+mn-cs"/>
            </a:endParaRPr>
          </a:p>
          <a:p>
            <a:pPr marL="0" marR="0" lvl="0" indent="0" algn="just" defTabSz="914400" rtl="0" eaLnBrk="1" fontAlgn="base" latinLnBrk="0" hangingPunct="1">
              <a:lnSpc>
                <a:spcPct val="120000"/>
              </a:lnSpc>
              <a:spcBef>
                <a:spcPts val="0"/>
              </a:spcBef>
              <a:spcAft>
                <a:spcPct val="0"/>
              </a:spcAft>
              <a:buClrTx/>
              <a:buSzTx/>
              <a:buFontTx/>
              <a:buNone/>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    </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1. B_</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树，有</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m</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棵子树的结点，有</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m-1</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个关键字；</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endParaRPr>
          </a:p>
          <a:p>
            <a:pPr marL="0" marR="0" lvl="0" indent="0" algn="just"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C00000"/>
                </a:solidFill>
                <a:effectLst/>
                <a:uLnTx/>
                <a:uFillTx/>
                <a:latin typeface="Arial" panose="020B0604020202020204"/>
                <a:ea typeface="黑体" panose="02010609060101010101" pitchFamily="2" charset="-122"/>
                <a:cs typeface="+mn-cs"/>
              </a:rPr>
              <a:t>        </a:t>
            </a: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B+</a:t>
            </a:r>
            <a:r>
              <a:rPr kumimoji="0" lang="zh-CN" altLang="en-US"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树，</a:t>
            </a: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……………………..….m</a:t>
            </a:r>
            <a:r>
              <a:rPr kumimoji="0" lang="zh-CN" altLang="en-US"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个</a:t>
            </a: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a:t>
            </a:r>
            <a:r>
              <a:rPr kumimoji="0" lang="zh-CN" altLang="en-US"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a:t>
            </a:r>
            <a:endPar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endParaRPr>
          </a:p>
          <a:p>
            <a:pPr marL="0" marR="0" lvl="0" indent="0" algn="just" defTabSz="914400" rtl="0" eaLnBrk="1" fontAlgn="base" latinLnBrk="0" hangingPunct="1">
              <a:lnSpc>
                <a:spcPct val="120000"/>
              </a:lnSpc>
              <a:spcBef>
                <a:spcPts val="300"/>
              </a:spcBef>
              <a:spcAft>
                <a:spcPct val="0"/>
              </a:spcAft>
              <a:buClrTx/>
              <a:buSzTx/>
              <a:buFontTx/>
              <a:buNone/>
              <a:defRPr/>
            </a:pPr>
            <a:r>
              <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    2. B_</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树，关键码不重复；</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endParaRPr>
          </a:p>
          <a:p>
            <a:pPr marL="0" marR="0" lvl="0" indent="0" algn="just"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        B+</a:t>
            </a:r>
            <a:r>
              <a:rPr kumimoji="0" lang="zh-CN" altLang="en-US"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rPr>
              <a:t>树，叶子结点包含完整的关键字；</a:t>
            </a:r>
            <a:endParaRPr kumimoji="0" lang="en-US" altLang="zh-CN" sz="2800" b="0" i="0" u="none" strike="noStrike" kern="0" cap="none" spc="0" normalizeH="0" baseline="0" noProof="0" dirty="0">
              <a:ln>
                <a:noFill/>
              </a:ln>
              <a:solidFill>
                <a:srgbClr val="0000CC"/>
              </a:solidFill>
              <a:effectLst/>
              <a:uLnTx/>
              <a:uFillTx/>
              <a:latin typeface="Arial" panose="020B0604020202020204"/>
              <a:ea typeface="黑体" panose="02010609060101010101" pitchFamily="2" charset="-122"/>
              <a:cs typeface="+mn-cs"/>
            </a:endParaRPr>
          </a:p>
          <a:p>
            <a:pPr marL="0" marR="0" lvl="0" indent="0" algn="just" defTabSz="914400" rtl="0" eaLnBrk="1" fontAlgn="base" latinLnBrk="0" hangingPunct="1">
              <a:lnSpc>
                <a:spcPct val="120000"/>
              </a:lnSpc>
              <a:spcBef>
                <a:spcPts val="300"/>
              </a:spcBef>
              <a:spcAft>
                <a:spcPct val="0"/>
              </a:spcAft>
              <a:buClrTx/>
              <a:buSzTx/>
              <a:buFontTx/>
              <a:buNone/>
              <a:defRPr/>
            </a:pPr>
            <a:r>
              <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3. B+</a:t>
            </a:r>
            <a:r>
              <a:rPr kumimoji="0" lang="zh-CN" altLang="en-US"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树，分枝结点中的关键字为</a:t>
            </a:r>
            <a:endParaRPr kumimoji="0" lang="en-US" altLang="zh-CN" sz="2800" b="0"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a:p>
            <a:pPr marL="0" marR="0" lvl="0" indent="0" algn="just"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rPr>
              <a:t>                    </a:t>
            </a:r>
            <a:r>
              <a:rPr kumimoji="0" lang="zh-CN" altLang="en-US"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rPr>
              <a:t>其子结点中关键字的最大</a:t>
            </a:r>
            <a:r>
              <a:rPr kumimoji="0" lang="en-US" altLang="zh-CN"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rPr>
              <a:t>or</a:t>
            </a:r>
            <a:r>
              <a:rPr kumimoji="0" lang="zh-CN" altLang="en-US" sz="2800" b="0" i="0" u="none" strike="noStrike" kern="0" cap="none" spc="0" normalizeH="0" baseline="0" noProof="0" dirty="0">
                <a:ln>
                  <a:noFill/>
                </a:ln>
                <a:solidFill>
                  <a:srgbClr val="990099"/>
                </a:solidFill>
                <a:effectLst/>
                <a:uLnTx/>
                <a:uFillTx/>
                <a:latin typeface="Arial" panose="020B0604020202020204" pitchFamily="34" charset="0"/>
                <a:ea typeface="黑体" panose="02010609060101010101" pitchFamily="2" charset="-122"/>
                <a:cs typeface="+mn-cs"/>
              </a:rPr>
              <a:t>最小值</a:t>
            </a:r>
            <a:endParaRPr kumimoji="0" lang="en-US" altLang="zh-CN" sz="2800" b="0" i="0" u="none" strike="noStrike" kern="0" cap="none" spc="0" normalizeH="0" baseline="0" noProof="0" dirty="0">
              <a:ln>
                <a:noFill/>
              </a:ln>
              <a:solidFill>
                <a:srgbClr val="990099"/>
              </a:solidFill>
              <a:effectLst/>
              <a:uLnTx/>
              <a:uFillTx/>
              <a:latin typeface="Arial" panose="020B0604020202020204"/>
              <a:ea typeface="黑体" panose="02010609060101010101" pitchFamily="2" charset="-122"/>
              <a:cs typeface="+mn-cs"/>
            </a:endParaRPr>
          </a:p>
        </p:txBody>
      </p:sp>
      <p:sp>
        <p:nvSpPr>
          <p:cNvPr id="5" name="矩形 5"/>
          <p:cNvSpPr/>
          <p:nvPr/>
        </p:nvSpPr>
        <p:spPr bwMode="auto">
          <a:xfrm>
            <a:off x="4219800" y="4724400"/>
            <a:ext cx="18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a:t>
            </a:r>
            <a:r>
              <a:rPr kumimoji="0" lang="en-US" altLang="zh-CN" sz="30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60     99</a:t>
            </a:r>
            <a:endParaRPr kumimoji="0" lang="zh-CN" altLang="en-US" sz="30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endParaRPr>
          </a:p>
        </p:txBody>
      </p:sp>
      <p:cxnSp>
        <p:nvCxnSpPr>
          <p:cNvPr id="6" name="直接连接符 8"/>
          <p:cNvCxnSpPr/>
          <p:nvPr/>
        </p:nvCxnSpPr>
        <p:spPr bwMode="auto">
          <a:xfrm>
            <a:off x="5334000" y="4953000"/>
            <a:ext cx="1896000" cy="5334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7" name="直接连接符 9"/>
          <p:cNvCxnSpPr>
            <a:stCxn id="13" idx="0"/>
          </p:cNvCxnSpPr>
          <p:nvPr/>
        </p:nvCxnSpPr>
        <p:spPr bwMode="auto">
          <a:xfrm flipV="1">
            <a:off x="2887200" y="4953000"/>
            <a:ext cx="1532400" cy="3810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8" name="矩形 10"/>
          <p:cNvSpPr/>
          <p:nvPr/>
        </p:nvSpPr>
        <p:spPr bwMode="auto">
          <a:xfrm>
            <a:off x="7043400" y="5511600"/>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85  99</a:t>
            </a:r>
            <a:endParaRPr kumimoji="0" lang="zh-CN" altLang="en-US" sz="30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endParaRPr>
          </a:p>
        </p:txBody>
      </p:sp>
      <p:cxnSp>
        <p:nvCxnSpPr>
          <p:cNvPr id="9" name="直接连接符 11"/>
          <p:cNvCxnSpPr/>
          <p:nvPr/>
        </p:nvCxnSpPr>
        <p:spPr bwMode="auto">
          <a:xfrm flipH="1">
            <a:off x="6730800" y="5715000"/>
            <a:ext cx="423000" cy="624788"/>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0" name="直接连接符 12"/>
          <p:cNvCxnSpPr/>
          <p:nvPr/>
        </p:nvCxnSpPr>
        <p:spPr bwMode="auto">
          <a:xfrm flipH="1" flipV="1">
            <a:off x="7763400" y="5715000"/>
            <a:ext cx="228600" cy="6858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11" name="矩形 13"/>
          <p:cNvSpPr/>
          <p:nvPr/>
        </p:nvSpPr>
        <p:spPr bwMode="auto">
          <a:xfrm>
            <a:off x="1743600" y="6096000"/>
            <a:ext cx="1728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27 36 39</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2" name="矩形 14"/>
          <p:cNvSpPr/>
          <p:nvPr/>
        </p:nvSpPr>
        <p:spPr bwMode="auto">
          <a:xfrm>
            <a:off x="372000" y="6096000"/>
            <a:ext cx="1152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10 20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3" name="矩形 15"/>
          <p:cNvSpPr/>
          <p:nvPr/>
        </p:nvSpPr>
        <p:spPr bwMode="auto">
          <a:xfrm>
            <a:off x="1897200" y="5334000"/>
            <a:ext cx="19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20  39  60</a:t>
            </a:r>
            <a:endParaRPr kumimoji="0" lang="zh-CN" altLang="en-US" sz="30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endParaRPr>
          </a:p>
        </p:txBody>
      </p:sp>
      <p:cxnSp>
        <p:nvCxnSpPr>
          <p:cNvPr id="14" name="直接连接符 16"/>
          <p:cNvCxnSpPr>
            <a:endCxn id="12" idx="0"/>
          </p:cNvCxnSpPr>
          <p:nvPr/>
        </p:nvCxnSpPr>
        <p:spPr bwMode="auto">
          <a:xfrm flipH="1">
            <a:off x="948000" y="5562600"/>
            <a:ext cx="1109400" cy="5334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5" name="直接连接符 17"/>
          <p:cNvCxnSpPr/>
          <p:nvPr/>
        </p:nvCxnSpPr>
        <p:spPr bwMode="auto">
          <a:xfrm>
            <a:off x="3191400" y="5638800"/>
            <a:ext cx="1350600" cy="7110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6" name="直接连接符 18"/>
          <p:cNvCxnSpPr>
            <a:endCxn id="11" idx="0"/>
          </p:cNvCxnSpPr>
          <p:nvPr/>
        </p:nvCxnSpPr>
        <p:spPr bwMode="auto">
          <a:xfrm>
            <a:off x="2590800" y="5562600"/>
            <a:ext cx="16800" cy="5334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17" name="矩形 19"/>
          <p:cNvSpPr/>
          <p:nvPr/>
        </p:nvSpPr>
        <p:spPr bwMode="auto">
          <a:xfrm>
            <a:off x="3648600" y="6096000"/>
            <a:ext cx="18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46 51 60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8" name="矩形 20"/>
          <p:cNvSpPr/>
          <p:nvPr/>
        </p:nvSpPr>
        <p:spPr bwMode="auto">
          <a:xfrm>
            <a:off x="5706000" y="6096000"/>
            <a:ext cx="18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65 79 85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9" name="矩形 21"/>
          <p:cNvSpPr/>
          <p:nvPr/>
        </p:nvSpPr>
        <p:spPr bwMode="auto">
          <a:xfrm>
            <a:off x="7763400" y="6096000"/>
            <a:ext cx="1152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92 99</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990600"/>
            <a:ext cx="9144000" cy="5562600"/>
          </a:xfrm>
          <a:prstGeom prst="rect">
            <a:avLst/>
          </a:prstGeom>
          <a:solidFill>
            <a:schemeClr val="bg1">
              <a:lumMod val="95000"/>
            </a:schemeClr>
          </a:solidFill>
          <a:ln w="28575">
            <a:noFill/>
            <a:miter lim="800000"/>
          </a:ln>
          <a:effectLst/>
        </p:spPr>
        <p:txBody>
          <a:bodyPr vert="horz" wrap="square" lIns="91440" tIns="45720" rIns="91440" bIns="45720" numCol="1" anchor="t" anchorCtr="0" compatLnSpc="1"/>
          <a:lstStyle/>
          <a:p>
            <a:pPr marL="107950" marR="0" lvl="0" indent="0" algn="just" defTabSz="914400" rtl="0" eaLnBrk="1" fontAlgn="base" latinLnBrk="0" hangingPunct="1">
              <a:lnSpc>
                <a:spcPct val="120000"/>
              </a:lnSpc>
              <a:spcBef>
                <a:spcPts val="0"/>
              </a:spcBef>
              <a:spcAft>
                <a:spcPct val="0"/>
              </a:spcAft>
              <a:buClrTx/>
              <a:buSzTx/>
              <a:buFontTx/>
              <a:buChar char="•"/>
              <a:defRPr/>
            </a:pPr>
            <a:r>
              <a:rPr kumimoji="0" lang="en-US" altLang="zh-CN"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 B+</a:t>
            </a:r>
            <a:r>
              <a:rPr kumimoji="0" lang="zh-CN" altLang="en-US" sz="2800" b="0" i="0" u="none" strike="noStrike" kern="0" cap="none" spc="0" normalizeH="0" baseline="0" noProof="0" dirty="0">
                <a:ln>
                  <a:noFill/>
                </a:ln>
                <a:solidFill>
                  <a:srgbClr val="008000"/>
                </a:solidFill>
                <a:effectLst/>
                <a:uLnTx/>
                <a:uFillTx/>
                <a:latin typeface="Arial" panose="020B0604020202020204" pitchFamily="34" charset="0"/>
                <a:ea typeface="黑体" panose="02010609060101010101" pitchFamily="2" charset="-122"/>
                <a:cs typeface="+mn-cs"/>
              </a:rPr>
              <a:t>树的基本操作：</a:t>
            </a:r>
            <a:endParaRPr kumimoji="0" lang="en-US" altLang="zh-CN" sz="2800" b="0" i="0" u="none" strike="noStrike" kern="0" cap="none" spc="0" normalizeH="0" baseline="0" noProof="0" dirty="0">
              <a:ln>
                <a:noFill/>
              </a:ln>
              <a:solidFill>
                <a:srgbClr val="008000"/>
              </a:solidFill>
              <a:effectLst/>
              <a:uLnTx/>
              <a:uFillTx/>
              <a:latin typeface="Arial" panose="020B0604020202020204"/>
              <a:ea typeface="黑体" panose="02010609060101010101" pitchFamily="2" charset="-122"/>
              <a:cs typeface="+mn-cs"/>
            </a:endParaRPr>
          </a:p>
          <a:p>
            <a:pPr marL="0" marR="0" lvl="0" indent="0" algn="just" defTabSz="914400" rtl="0" eaLnBrk="1" fontAlgn="base" latinLnBrk="0" hangingPunct="1">
              <a:lnSpc>
                <a:spcPct val="120000"/>
              </a:lnSpc>
              <a:spcBef>
                <a:spcPts val="2400"/>
              </a:spcBef>
              <a:spcAft>
                <a:spcPct val="0"/>
              </a:spcAft>
              <a:buClrTx/>
              <a:buSzTx/>
              <a:buFontTx/>
              <a:buNone/>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    </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1. </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检索，必须查找到叶子</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endParaRPr>
          </a:p>
          <a:p>
            <a:pPr marL="0" marR="0" lvl="0" indent="0" algn="just" defTabSz="914400" rtl="0" eaLnBrk="1" fontAlgn="base" latinLnBrk="0" hangingPunct="1">
              <a:lnSpc>
                <a:spcPct val="120000"/>
              </a:lnSpc>
              <a:spcBef>
                <a:spcPts val="2400"/>
              </a:spcBef>
              <a:spcAft>
                <a:spcPct val="0"/>
              </a:spcAft>
              <a:buClrTx/>
              <a:buSzTx/>
              <a:buFontTx/>
              <a:buNone/>
              <a:defRPr/>
            </a:pPr>
            <a:r>
              <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    2. </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rPr>
              <a:t>插入、删除，都在叶子上进行</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黑体" panose="02010609060101010101" pitchFamily="2" charset="-122"/>
              <a:cs typeface="+mn-cs"/>
            </a:endParaRPr>
          </a:p>
        </p:txBody>
      </p:sp>
      <p:sp>
        <p:nvSpPr>
          <p:cNvPr id="3" name="矩形 5"/>
          <p:cNvSpPr/>
          <p:nvPr/>
        </p:nvSpPr>
        <p:spPr bwMode="auto">
          <a:xfrm>
            <a:off x="4114800" y="3733800"/>
            <a:ext cx="18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  </a:t>
            </a:r>
            <a:r>
              <a:rPr kumimoji="0" lang="en-US" altLang="zh-CN" sz="30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60     99</a:t>
            </a:r>
            <a:endParaRPr kumimoji="0" lang="zh-CN" altLang="en-US" sz="30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endParaRPr>
          </a:p>
        </p:txBody>
      </p:sp>
      <p:cxnSp>
        <p:nvCxnSpPr>
          <p:cNvPr id="4" name="直接连接符 8"/>
          <p:cNvCxnSpPr/>
          <p:nvPr/>
        </p:nvCxnSpPr>
        <p:spPr bwMode="auto">
          <a:xfrm>
            <a:off x="5229000" y="3962400"/>
            <a:ext cx="1896000" cy="5334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5" name="直接连接符 9"/>
          <p:cNvCxnSpPr>
            <a:stCxn id="11" idx="0"/>
          </p:cNvCxnSpPr>
          <p:nvPr/>
        </p:nvCxnSpPr>
        <p:spPr bwMode="auto">
          <a:xfrm flipV="1">
            <a:off x="2782200" y="3962400"/>
            <a:ext cx="1532400" cy="3810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6" name="矩形 10"/>
          <p:cNvSpPr/>
          <p:nvPr/>
        </p:nvSpPr>
        <p:spPr bwMode="auto">
          <a:xfrm>
            <a:off x="6938400" y="4521000"/>
            <a:ext cx="144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85  99</a:t>
            </a:r>
            <a:endParaRPr kumimoji="0" lang="zh-CN" altLang="en-US" sz="30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endParaRPr>
          </a:p>
        </p:txBody>
      </p:sp>
      <p:cxnSp>
        <p:nvCxnSpPr>
          <p:cNvPr id="7" name="直接连接符 11"/>
          <p:cNvCxnSpPr/>
          <p:nvPr/>
        </p:nvCxnSpPr>
        <p:spPr bwMode="auto">
          <a:xfrm flipH="1">
            <a:off x="6625800" y="4724400"/>
            <a:ext cx="423000" cy="624788"/>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8" name="直接连接符 12"/>
          <p:cNvCxnSpPr/>
          <p:nvPr/>
        </p:nvCxnSpPr>
        <p:spPr bwMode="auto">
          <a:xfrm flipH="1" flipV="1">
            <a:off x="7658400" y="4724400"/>
            <a:ext cx="228600" cy="6858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9" name="矩形 13"/>
          <p:cNvSpPr/>
          <p:nvPr/>
        </p:nvSpPr>
        <p:spPr bwMode="auto">
          <a:xfrm>
            <a:off x="1638600" y="5105400"/>
            <a:ext cx="1728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27 36 39</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0" name="矩形 14"/>
          <p:cNvSpPr/>
          <p:nvPr/>
        </p:nvSpPr>
        <p:spPr bwMode="auto">
          <a:xfrm>
            <a:off x="267000" y="5105400"/>
            <a:ext cx="1152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10 20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1" name="矩形 15"/>
          <p:cNvSpPr/>
          <p:nvPr/>
        </p:nvSpPr>
        <p:spPr bwMode="auto">
          <a:xfrm>
            <a:off x="1792200" y="4343400"/>
            <a:ext cx="198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rPr>
              <a:t>20  39  60</a:t>
            </a:r>
            <a:endParaRPr kumimoji="0" lang="zh-CN" altLang="en-US" sz="3000" b="0" i="0" u="none" strike="noStrike" kern="1200" cap="none" spc="0" normalizeH="0" baseline="0" noProof="0" dirty="0">
              <a:ln>
                <a:noFill/>
              </a:ln>
              <a:solidFill>
                <a:srgbClr val="0000CC"/>
              </a:solidFill>
              <a:effectLst/>
              <a:uLnTx/>
              <a:uFillTx/>
              <a:latin typeface="Arial" panose="020B0604020202020204" pitchFamily="34" charset="0"/>
              <a:ea typeface="黑体" panose="02010609060101010101" pitchFamily="2" charset="-122"/>
              <a:cs typeface="+mn-cs"/>
            </a:endParaRPr>
          </a:p>
        </p:txBody>
      </p:sp>
      <p:cxnSp>
        <p:nvCxnSpPr>
          <p:cNvPr id="12" name="直接连接符 16"/>
          <p:cNvCxnSpPr>
            <a:endCxn id="10" idx="0"/>
          </p:cNvCxnSpPr>
          <p:nvPr/>
        </p:nvCxnSpPr>
        <p:spPr bwMode="auto">
          <a:xfrm flipH="1">
            <a:off x="843000" y="4572000"/>
            <a:ext cx="1109400" cy="5334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3" name="直接连接符 17"/>
          <p:cNvCxnSpPr/>
          <p:nvPr/>
        </p:nvCxnSpPr>
        <p:spPr bwMode="auto">
          <a:xfrm>
            <a:off x="3086400" y="4648200"/>
            <a:ext cx="1350600" cy="711000"/>
          </a:xfrm>
          <a:prstGeom prst="line">
            <a:avLst/>
          </a:prstGeom>
          <a:solidFill>
            <a:srgbClr val="B9FFB9"/>
          </a:solidFill>
          <a:ln w="22225" cap="flat" cmpd="sng" algn="ctr">
            <a:solidFill>
              <a:schemeClr val="tx1"/>
            </a:solidFill>
            <a:prstDash val="solid"/>
            <a:round/>
            <a:headEnd type="none" w="med" len="med"/>
            <a:tailEnd type="none" w="med" len="med"/>
          </a:ln>
          <a:effectLst/>
        </p:spPr>
      </p:cxnSp>
      <p:cxnSp>
        <p:nvCxnSpPr>
          <p:cNvPr id="14" name="直接连接符 18"/>
          <p:cNvCxnSpPr>
            <a:endCxn id="9" idx="0"/>
          </p:cNvCxnSpPr>
          <p:nvPr/>
        </p:nvCxnSpPr>
        <p:spPr bwMode="auto">
          <a:xfrm>
            <a:off x="2485800" y="4572000"/>
            <a:ext cx="16800" cy="533400"/>
          </a:xfrm>
          <a:prstGeom prst="line">
            <a:avLst/>
          </a:prstGeom>
          <a:solidFill>
            <a:srgbClr val="B9FFB9"/>
          </a:solidFill>
          <a:ln w="22225" cap="flat" cmpd="sng" algn="ctr">
            <a:solidFill>
              <a:schemeClr val="tx1"/>
            </a:solidFill>
            <a:prstDash val="solid"/>
            <a:round/>
            <a:headEnd type="none" w="med" len="med"/>
            <a:tailEnd type="none" w="med" len="med"/>
          </a:ln>
          <a:effectLst/>
        </p:spPr>
      </p:cxnSp>
      <p:sp>
        <p:nvSpPr>
          <p:cNvPr id="15" name="矩形 19"/>
          <p:cNvSpPr/>
          <p:nvPr/>
        </p:nvSpPr>
        <p:spPr bwMode="auto">
          <a:xfrm>
            <a:off x="3543600" y="5105400"/>
            <a:ext cx="18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46 51 60</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6" name="矩形 20"/>
          <p:cNvSpPr/>
          <p:nvPr/>
        </p:nvSpPr>
        <p:spPr bwMode="auto">
          <a:xfrm>
            <a:off x="5601000" y="5105400"/>
            <a:ext cx="1800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65 79 85</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7" name="矩形 21"/>
          <p:cNvSpPr/>
          <p:nvPr/>
        </p:nvSpPr>
        <p:spPr bwMode="auto">
          <a:xfrm>
            <a:off x="7658400" y="5105400"/>
            <a:ext cx="1152000" cy="432000"/>
          </a:xfrm>
          <a:prstGeom prst="rect">
            <a:avLst/>
          </a:prstGeom>
          <a:solidFill>
            <a:srgbClr val="FFFF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pPr marL="0" marR="0" lvl="0" indent="0" algn="ctr" defTabSz="914400" rtl="0" eaLnBrk="1" fontAlgn="base" latinLnBrk="0" hangingPunct="1">
              <a:lnSpc>
                <a:spcPct val="100000"/>
              </a:lnSpc>
              <a:spcBef>
                <a:spcPts val="0"/>
              </a:spcBef>
              <a:spcAft>
                <a:spcPct val="0"/>
              </a:spcAft>
              <a:buClrTx/>
              <a:buSzTx/>
              <a:buFontTx/>
              <a:buNone/>
              <a:defRPr/>
            </a:pPr>
            <a:r>
              <a:rPr kumimoji="0" lang="en-US" altLang="zh-CN"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rPr>
              <a:t>92 99</a:t>
            </a:r>
            <a:endParaRPr kumimoji="0" lang="zh-CN" altLang="en-US" sz="30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19" name="Rectangle 2"/>
          <p:cNvSpPr txBox="1">
            <a:spLocks noChangeArrowheads="1"/>
          </p:cNvSpPr>
          <p:nvPr/>
        </p:nvSpPr>
        <p:spPr bwMode="auto">
          <a:xfrm>
            <a:off x="457200" y="0"/>
            <a:ext cx="8229600" cy="1143000"/>
          </a:xfrm>
          <a:prstGeom prst="rect">
            <a:avLst/>
          </a:prstGeom>
          <a:noFill/>
          <a:ln w="9525">
            <a:noFill/>
            <a:miter lim="800000"/>
          </a:ln>
          <a:effectLst/>
        </p:spPr>
        <p:txBody>
          <a:bodyPr vert="horz" wrap="square" lIns="91440" tIns="45720" rIns="91440" bIns="45720" numCol="1" anchor="ctr" anchorCtr="0" compatLnSpc="1"/>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kern="0" dirty="0">
                <a:latin typeface="黑体" panose="02010609060101010101" pitchFamily="2" charset="-122"/>
                <a:ea typeface="黑体" panose="02010609060101010101" pitchFamily="2" charset="-122"/>
              </a:rPr>
              <a:t>B+</a:t>
            </a:r>
            <a:r>
              <a:rPr lang="zh-CN" altLang="en-US" kern="0" dirty="0">
                <a:latin typeface="黑体" panose="02010609060101010101" pitchFamily="2" charset="-122"/>
                <a:ea typeface="黑体" panose="02010609060101010101" pitchFamily="2" charset="-122"/>
              </a:rPr>
              <a:t>树</a:t>
            </a:r>
            <a:endParaRPr lang="zh-CN" altLang="en-US" kern="0" dirty="0">
              <a:latin typeface="黑体" panose="02010609060101010101" pitchFamily="2" charset="-122"/>
              <a:ea typeface="黑体" panose="02010609060101010101" pitchFamily="2" charset="-122"/>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495300" y="1504950"/>
            <a:ext cx="8153400" cy="388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ct val="120000"/>
              </a:lnSpc>
              <a:spcBef>
                <a:spcPts val="2400"/>
              </a:spcBef>
              <a:buFont typeface="Wingdings" panose="05000000000000000000" pitchFamily="2" charset="2"/>
              <a:buChar char="§"/>
              <a:defRPr/>
            </a:pPr>
            <a:r>
              <a:rPr kumimoji="0" lang="en-US" altLang="zh-CN" sz="3200" b="0" kern="0" dirty="0">
                <a:solidFill>
                  <a:srgbClr val="FF0000"/>
                </a:solidFill>
                <a:latin typeface="Arial" panose="020B0604020202020204"/>
                <a:ea typeface="黑体" panose="02010609060101010101" pitchFamily="2" charset="-122"/>
              </a:rPr>
              <a:t>B+ </a:t>
            </a:r>
            <a:r>
              <a:rPr kumimoji="0" lang="zh-CN" altLang="en-US" sz="3200" b="0" kern="0" dirty="0">
                <a:solidFill>
                  <a:srgbClr val="FF0000"/>
                </a:solidFill>
                <a:latin typeface="Arial" panose="020B0604020202020204"/>
                <a:ea typeface="黑体" panose="02010609060101010101" pitchFamily="2" charset="-122"/>
              </a:rPr>
              <a:t>树的磁盘读写代价更低：</a:t>
            </a:r>
            <a:endParaRPr kumimoji="0" lang="en-US" altLang="zh-CN" sz="3200" b="0" kern="0" dirty="0">
              <a:solidFill>
                <a:srgbClr val="FF0000"/>
              </a:solidFill>
              <a:latin typeface="Arial" panose="020B0604020202020204"/>
              <a:ea typeface="黑体" panose="02010609060101010101" pitchFamily="2" charset="-122"/>
            </a:endParaRPr>
          </a:p>
          <a:p>
            <a:pPr algn="just" eaLnBrk="1" hangingPunct="1">
              <a:lnSpc>
                <a:spcPct val="120000"/>
              </a:lnSpc>
              <a:spcBef>
                <a:spcPts val="2400"/>
              </a:spcBef>
              <a:defRPr/>
            </a:pPr>
            <a:r>
              <a:rPr kumimoji="0" lang="en-US" altLang="zh-CN" sz="3200" b="0" kern="0" dirty="0">
                <a:solidFill>
                  <a:srgbClr val="000000"/>
                </a:solidFill>
                <a:latin typeface="Arial" panose="020B0604020202020204"/>
                <a:ea typeface="黑体" panose="02010609060101010101" pitchFamily="2" charset="-122"/>
              </a:rPr>
              <a:t>B+ </a:t>
            </a:r>
            <a:r>
              <a:rPr kumimoji="0" lang="zh-CN" altLang="en-US" sz="3200" b="0" kern="0" dirty="0">
                <a:solidFill>
                  <a:srgbClr val="000000"/>
                </a:solidFill>
                <a:latin typeface="Arial" panose="020B0604020202020204"/>
                <a:ea typeface="黑体" panose="02010609060101010101" pitchFamily="2" charset="-122"/>
              </a:rPr>
              <a:t>树的内部结点并没有指向关键字具体信息的指针，所以其内部结点相对 </a:t>
            </a:r>
            <a:r>
              <a:rPr kumimoji="0" lang="en-US" altLang="zh-CN" sz="3200" b="0" kern="0" dirty="0">
                <a:solidFill>
                  <a:srgbClr val="000000"/>
                </a:solidFill>
                <a:latin typeface="Arial" panose="020B0604020202020204"/>
                <a:ea typeface="黑体" panose="02010609060101010101" pitchFamily="2" charset="-122"/>
              </a:rPr>
              <a:t>B </a:t>
            </a:r>
            <a:r>
              <a:rPr kumimoji="0" lang="zh-CN" altLang="en-US" sz="3200" b="0" kern="0" dirty="0">
                <a:solidFill>
                  <a:srgbClr val="000000"/>
                </a:solidFill>
                <a:latin typeface="Arial" panose="020B0604020202020204"/>
                <a:ea typeface="黑体" panose="02010609060101010101" pitchFamily="2" charset="-122"/>
              </a:rPr>
              <a:t>树更小。一次性读入内存中的需要查找的关键字也就越多。 </a:t>
            </a:r>
            <a:r>
              <a:rPr kumimoji="0" lang="en-US" altLang="zh-CN" sz="3200" b="0" kern="0" dirty="0">
                <a:solidFill>
                  <a:srgbClr val="000000"/>
                </a:solidFill>
                <a:latin typeface="Arial" panose="020B0604020202020204"/>
                <a:ea typeface="黑体" panose="02010609060101010101" pitchFamily="2" charset="-122"/>
              </a:rPr>
              <a:t>IO </a:t>
            </a:r>
            <a:r>
              <a:rPr kumimoji="0" lang="zh-CN" altLang="en-US" sz="3200" b="0" kern="0" dirty="0">
                <a:solidFill>
                  <a:srgbClr val="000000"/>
                </a:solidFill>
                <a:latin typeface="Arial" panose="020B0604020202020204"/>
                <a:ea typeface="黑体" panose="02010609060101010101" pitchFamily="2" charset="-122"/>
              </a:rPr>
              <a:t>读写次数也就降低了，查找速度就更快了。</a:t>
            </a:r>
            <a:endParaRPr kumimoji="0" lang="zh-CN" altLang="en-US" sz="3200" b="0" kern="0" dirty="0">
              <a:solidFill>
                <a:srgbClr val="000000"/>
              </a:solidFill>
              <a:latin typeface="Arial" panose="020B0604020202020204"/>
              <a:ea typeface="黑体" panose="02010609060101010101" pitchFamily="2" charset="-122"/>
            </a:endParaRPr>
          </a:p>
        </p:txBody>
      </p:sp>
      <p:sp>
        <p:nvSpPr>
          <p:cNvPr id="194563" name="Text Box 3"/>
          <p:cNvSpPr txBox="1">
            <a:spLocks noChangeArrowheads="1"/>
          </p:cNvSpPr>
          <p:nvPr/>
        </p:nvSpPr>
        <p:spPr bwMode="auto">
          <a:xfrm>
            <a:off x="391732" y="172819"/>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eaLnBrk="1" hangingPunct="1">
              <a:defRPr kumimoji="1" sz="3600" b="1">
                <a:latin typeface="Times New Roman" panose="02020603050405020304" charset="0"/>
                <a:ea typeface="华文仿宋" panose="0201060004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1143000" indent="-228600" eaLnBrk="0" hangingPunct="0">
              <a:defRPr kumimoji="1" sz="2800" b="1">
                <a:latin typeface="Times New Roman" panose="02020603050405020304" charset="0"/>
                <a:ea typeface="宋体" panose="0201060003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r>
              <a:rPr lang="zh-CN" altLang="en-US" dirty="0"/>
              <a:t>总结</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4563"/>
                                        </p:tgtEl>
                                        <p:attrNameLst>
                                          <p:attrName>style.visibility</p:attrName>
                                        </p:attrNameLst>
                                      </p:cBhvr>
                                      <p:to>
                                        <p:strVal val="visible"/>
                                      </p:to>
                                    </p:set>
                                    <p:animEffect transition="in" filter="dissolve">
                                      <p:cBhvr>
                                        <p:cTn id="7" dur="500"/>
                                        <p:tgtEl>
                                          <p:spTgt spid="1945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62"/>
                                        </p:tgtEl>
                                        <p:attrNameLst>
                                          <p:attrName>style.visibility</p:attrName>
                                        </p:attrNameLst>
                                      </p:cBhvr>
                                      <p:to>
                                        <p:strVal val="visible"/>
                                      </p:to>
                                    </p:set>
                                    <p:animEffect transition="in" filter="wipe(left)">
                                      <p:cBhvr>
                                        <p:cTn id="12" dur="500"/>
                                        <p:tgtEl>
                                          <p:spTgt spid="194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P spid="194563" grpId="0" autoUpdateAnimBg="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609600" y="895350"/>
            <a:ext cx="8153400" cy="475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algn="just" eaLnBrk="1" hangingPunct="1">
              <a:lnSpc>
                <a:spcPct val="120000"/>
              </a:lnSpc>
              <a:spcBef>
                <a:spcPts val="2400"/>
              </a:spcBef>
              <a:buFont typeface="Wingdings" panose="05000000000000000000" pitchFamily="2" charset="2"/>
              <a:buChar char="§"/>
              <a:defRPr/>
            </a:pPr>
            <a:r>
              <a:rPr kumimoji="0" lang="en-US" altLang="zh-CN" sz="3200" b="0" kern="0" dirty="0">
                <a:solidFill>
                  <a:srgbClr val="FF0000"/>
                </a:solidFill>
                <a:latin typeface="Arial" panose="020B0604020202020204"/>
                <a:ea typeface="黑体" panose="02010609060101010101" pitchFamily="2" charset="-122"/>
              </a:rPr>
              <a:t>B+ </a:t>
            </a:r>
            <a:r>
              <a:rPr kumimoji="0" lang="zh-CN" altLang="en-US" sz="3200" b="0" kern="0" dirty="0">
                <a:solidFill>
                  <a:srgbClr val="FF0000"/>
                </a:solidFill>
                <a:latin typeface="Arial" panose="020B0604020202020204"/>
                <a:ea typeface="黑体" panose="02010609060101010101" pitchFamily="2" charset="-122"/>
              </a:rPr>
              <a:t>树查询效率更加稳定</a:t>
            </a:r>
            <a:endParaRPr kumimoji="0" lang="zh-CN" altLang="en-US" sz="3200" b="0" kern="0" dirty="0">
              <a:solidFill>
                <a:srgbClr val="FF0000"/>
              </a:solidFill>
              <a:latin typeface="Arial" panose="020B0604020202020204"/>
              <a:ea typeface="黑体" panose="02010609060101010101" pitchFamily="2" charset="-122"/>
            </a:endParaRPr>
          </a:p>
          <a:p>
            <a:pPr algn="just" eaLnBrk="1" hangingPunct="1">
              <a:lnSpc>
                <a:spcPct val="120000"/>
              </a:lnSpc>
              <a:spcBef>
                <a:spcPts val="2400"/>
              </a:spcBef>
              <a:defRPr/>
            </a:pPr>
            <a:r>
              <a:rPr kumimoji="0" lang="zh-CN" altLang="en-US" sz="3200" b="0" kern="0" dirty="0">
                <a:latin typeface="Arial" panose="020B0604020202020204"/>
                <a:ea typeface="黑体" panose="02010609060101010101" pitchFamily="2" charset="-122"/>
              </a:rPr>
              <a:t>由于非终结点并不是最终指向文件内容的结点，而只是叶子结点中关键字的索引。所以 </a:t>
            </a:r>
            <a:r>
              <a:rPr kumimoji="0" lang="en-US" altLang="zh-CN" sz="3200" b="0" kern="0" dirty="0">
                <a:latin typeface="Arial" panose="020B0604020202020204"/>
                <a:ea typeface="黑体" panose="02010609060101010101" pitchFamily="2" charset="-122"/>
              </a:rPr>
              <a:t>B+ </a:t>
            </a:r>
            <a:r>
              <a:rPr kumimoji="0" lang="zh-CN" altLang="en-US" sz="3200" b="0" kern="0" dirty="0">
                <a:latin typeface="Arial" panose="020B0604020202020204"/>
                <a:ea typeface="黑体" panose="02010609060101010101" pitchFamily="2" charset="-122"/>
              </a:rPr>
              <a:t>树中任何关键字的查找必须走一条从根结点到叶子结点的路。所有关键字查询的路径长度相同，导致每一个数据的查询效率相当。</a:t>
            </a:r>
            <a:endParaRPr kumimoji="0" lang="zh-CN" altLang="en-US" sz="3200" b="0" kern="0" dirty="0">
              <a:latin typeface="Arial" panose="020B0604020202020204"/>
              <a:ea typeface="黑体" panose="02010609060101010101" pitchFamily="2" charset="-122"/>
            </a:endParaRPr>
          </a:p>
          <a:p>
            <a:pPr marL="571500" indent="-571500" algn="just" eaLnBrk="1" hangingPunct="1">
              <a:lnSpc>
                <a:spcPct val="120000"/>
              </a:lnSpc>
              <a:spcBef>
                <a:spcPts val="2400"/>
              </a:spcBef>
              <a:buFont typeface="Wingdings" panose="05000000000000000000" pitchFamily="2" charset="2"/>
              <a:buChar char="§"/>
              <a:defRPr/>
            </a:pPr>
            <a:r>
              <a:rPr kumimoji="0" lang="en-US" altLang="zh-CN" sz="3200" b="0" kern="0" dirty="0">
                <a:solidFill>
                  <a:srgbClr val="FF0000"/>
                </a:solidFill>
                <a:latin typeface="Arial" panose="020B0604020202020204"/>
                <a:ea typeface="黑体" panose="02010609060101010101" pitchFamily="2" charset="-122"/>
              </a:rPr>
              <a:t>B+ </a:t>
            </a:r>
            <a:r>
              <a:rPr kumimoji="0" lang="zh-CN" altLang="en-US" sz="3200" b="0" kern="0" dirty="0">
                <a:solidFill>
                  <a:srgbClr val="FF0000"/>
                </a:solidFill>
                <a:latin typeface="Arial" panose="020B0604020202020204"/>
                <a:ea typeface="黑体" panose="02010609060101010101" pitchFamily="2" charset="-122"/>
              </a:rPr>
              <a:t>树便于范围查询</a:t>
            </a:r>
            <a:endParaRPr kumimoji="0" lang="zh-CN" altLang="en-US" sz="3200" b="0" kern="0" dirty="0">
              <a:solidFill>
                <a:srgbClr val="FF0000"/>
              </a:solidFill>
              <a:latin typeface="Arial" panose="020B0604020202020204"/>
              <a:ea typeface="黑体" panose="02010609060101010101" pitchFamily="2" charset="-122"/>
            </a:endParaRPr>
          </a:p>
        </p:txBody>
      </p:sp>
      <p:sp>
        <p:nvSpPr>
          <p:cNvPr id="194563" name="Text Box 3"/>
          <p:cNvSpPr txBox="1">
            <a:spLocks noChangeArrowheads="1"/>
          </p:cNvSpPr>
          <p:nvPr/>
        </p:nvSpPr>
        <p:spPr bwMode="auto">
          <a:xfrm>
            <a:off x="391732" y="172819"/>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eaLnBrk="1" hangingPunct="1">
              <a:defRPr kumimoji="1" sz="3600" b="1">
                <a:latin typeface="Times New Roman" panose="02020603050405020304" charset="0"/>
                <a:ea typeface="华文仿宋" panose="0201060004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1143000" indent="-228600" eaLnBrk="0" hangingPunct="0">
              <a:defRPr kumimoji="1" sz="2800" b="1">
                <a:latin typeface="Times New Roman" panose="02020603050405020304" charset="0"/>
                <a:ea typeface="宋体" panose="0201060003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r>
              <a:rPr lang="zh-CN" altLang="en-US" dirty="0"/>
              <a:t>总结</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4563"/>
                                        </p:tgtEl>
                                        <p:attrNameLst>
                                          <p:attrName>style.visibility</p:attrName>
                                        </p:attrNameLst>
                                      </p:cBhvr>
                                      <p:to>
                                        <p:strVal val="visible"/>
                                      </p:to>
                                    </p:set>
                                    <p:animEffect transition="in" filter="dissolve">
                                      <p:cBhvr>
                                        <p:cTn id="7" dur="500"/>
                                        <p:tgtEl>
                                          <p:spTgt spid="1945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62"/>
                                        </p:tgtEl>
                                        <p:attrNameLst>
                                          <p:attrName>style.visibility</p:attrName>
                                        </p:attrNameLst>
                                      </p:cBhvr>
                                      <p:to>
                                        <p:strVal val="visible"/>
                                      </p:to>
                                    </p:set>
                                    <p:animEffect transition="in" filter="wipe(left)">
                                      <p:cBhvr>
                                        <p:cTn id="12" dur="500"/>
                                        <p:tgtEl>
                                          <p:spTgt spid="194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P spid="194563" grpId="0"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a:hlinkClick r:id="rId1" action="ppaction://hlinksldjump" highlightClick="1"/>
          </p:cNvPr>
          <p:cNvSpPr txBox="1">
            <a:spLocks noChangeArrowheads="1"/>
          </p:cNvSpPr>
          <p:nvPr/>
        </p:nvSpPr>
        <p:spPr bwMode="auto">
          <a:xfrm>
            <a:off x="1295400" y="1736725"/>
            <a:ext cx="54371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4000" b="0" dirty="0">
                <a:ea typeface="华文仿宋" panose="02010600040101010101" pitchFamily="2" charset="-122"/>
              </a:rPr>
              <a:t> </a:t>
            </a:r>
            <a:r>
              <a:rPr lang="zh-CN" altLang="en-US" sz="3600" dirty="0">
                <a:ea typeface="华文仿宋" panose="02010600040101010101" pitchFamily="2" charset="-122"/>
              </a:rPr>
              <a:t>哈希表是什么？</a:t>
            </a:r>
            <a:endParaRPr lang="zh-CN" altLang="en-US" sz="4000" dirty="0">
              <a:ea typeface="华文仿宋" panose="02010600040101010101" pitchFamily="2" charset="-122"/>
            </a:endParaRPr>
          </a:p>
        </p:txBody>
      </p:sp>
      <p:sp>
        <p:nvSpPr>
          <p:cNvPr id="220163" name="Text Box 3">
            <a:hlinkClick r:id="rId2" action="ppaction://hlinksldjump" highlightClick="1"/>
          </p:cNvPr>
          <p:cNvSpPr txBox="1">
            <a:spLocks noChangeArrowheads="1"/>
          </p:cNvSpPr>
          <p:nvPr/>
        </p:nvSpPr>
        <p:spPr bwMode="auto">
          <a:xfrm>
            <a:off x="487363" y="2559050"/>
            <a:ext cx="7108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lvl="2" algn="l" eaLnBrk="1" hangingPunct="1"/>
            <a:r>
              <a:rPr lang="zh-CN" altLang="en-US" sz="3600" dirty="0">
                <a:ea typeface="华文仿宋" panose="02010600040101010101" pitchFamily="2" charset="-122"/>
              </a:rPr>
              <a:t>哈希函数的构造方法</a:t>
            </a:r>
            <a:endParaRPr lang="zh-CN" altLang="en-US" sz="4000" b="0" dirty="0">
              <a:ea typeface="华文仿宋" panose="02010600040101010101" pitchFamily="2" charset="-122"/>
            </a:endParaRPr>
          </a:p>
        </p:txBody>
      </p:sp>
      <p:sp>
        <p:nvSpPr>
          <p:cNvPr id="220164" name="Text Box 4">
            <a:hlinkClick r:id="rId3" action="ppaction://hlinksldjump" highlightClick="1"/>
          </p:cNvPr>
          <p:cNvSpPr txBox="1">
            <a:spLocks noChangeArrowheads="1"/>
          </p:cNvSpPr>
          <p:nvPr/>
        </p:nvSpPr>
        <p:spPr bwMode="auto">
          <a:xfrm>
            <a:off x="-381000" y="3260725"/>
            <a:ext cx="7329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lvl="2" algn="l" eaLnBrk="1" hangingPunct="1"/>
            <a:r>
              <a:rPr lang="en-US" altLang="zh-CN" sz="4000" b="0" dirty="0">
                <a:ea typeface="华文仿宋" panose="02010600040101010101" pitchFamily="2" charset="-122"/>
              </a:rPr>
              <a:t>       </a:t>
            </a:r>
            <a:r>
              <a:rPr lang="zh-CN" altLang="en-US" sz="3600" dirty="0">
                <a:ea typeface="华文仿宋" panose="02010600040101010101" pitchFamily="2" charset="-122"/>
              </a:rPr>
              <a:t>处理冲突的方法</a:t>
            </a:r>
            <a:endParaRPr lang="zh-CN" altLang="en-US" sz="2400" b="0" dirty="0">
              <a:ea typeface="华文仿宋" panose="02010600040101010101" pitchFamily="2" charset="-122"/>
            </a:endParaRPr>
          </a:p>
        </p:txBody>
      </p:sp>
      <p:sp>
        <p:nvSpPr>
          <p:cNvPr id="220165" name="Text Box 5">
            <a:hlinkClick r:id="rId4" action="ppaction://hlinksldjump" highlightClick="1"/>
          </p:cNvPr>
          <p:cNvSpPr txBox="1">
            <a:spLocks noChangeArrowheads="1"/>
          </p:cNvSpPr>
          <p:nvPr/>
        </p:nvSpPr>
        <p:spPr bwMode="auto">
          <a:xfrm>
            <a:off x="1066800" y="4038600"/>
            <a:ext cx="6673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4000" b="0" dirty="0">
                <a:ea typeface="华文仿宋" panose="02010600040101010101" pitchFamily="2" charset="-122"/>
              </a:rPr>
              <a:t>   </a:t>
            </a:r>
            <a:r>
              <a:rPr lang="zh-CN" altLang="en-US" sz="3600" dirty="0">
                <a:ea typeface="华文仿宋" panose="02010600040101010101" pitchFamily="2" charset="-122"/>
              </a:rPr>
              <a:t>哈希表的查找</a:t>
            </a:r>
            <a:endParaRPr lang="zh-CN" altLang="en-US" sz="4000" dirty="0">
              <a:ea typeface="华文仿宋" panose="02010600040101010101" pitchFamily="2" charset="-122"/>
            </a:endParaRPr>
          </a:p>
        </p:txBody>
      </p:sp>
      <p:sp>
        <p:nvSpPr>
          <p:cNvPr id="220168" name="Text Box 8"/>
          <p:cNvSpPr txBox="1">
            <a:spLocks noChangeArrowheads="1"/>
          </p:cNvSpPr>
          <p:nvPr/>
        </p:nvSpPr>
        <p:spPr bwMode="auto">
          <a:xfrm>
            <a:off x="396025" y="255364"/>
            <a:ext cx="5970588"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en-US" altLang="zh-CN" dirty="0"/>
              <a:t>9.3 </a:t>
            </a:r>
            <a:r>
              <a:rPr lang="zh-CN" altLang="en-US" dirty="0"/>
              <a:t>哈希表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0168"/>
                                        </p:tgtEl>
                                        <p:attrNameLst>
                                          <p:attrName>style.visibility</p:attrName>
                                        </p:attrNameLst>
                                      </p:cBhvr>
                                      <p:to>
                                        <p:strVal val="visible"/>
                                      </p:to>
                                    </p:set>
                                    <p:animEffect transition="in" filter="dissolve">
                                      <p:cBhvr>
                                        <p:cTn id="7" dur="500"/>
                                        <p:tgtEl>
                                          <p:spTgt spid="22016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220162"/>
                                        </p:tgtEl>
                                        <p:attrNameLst>
                                          <p:attrName>style.visibility</p:attrName>
                                        </p:attrNameLst>
                                      </p:cBhvr>
                                      <p:to>
                                        <p:strVal val="visible"/>
                                      </p:to>
                                    </p:set>
                                    <p:animEffect transition="in" filter="randombar(vertical)">
                                      <p:cBhvr>
                                        <p:cTn id="12" dur="500"/>
                                        <p:tgtEl>
                                          <p:spTgt spid="220162"/>
                                        </p:tgtEl>
                                      </p:cBhvr>
                                    </p:animEffect>
                                  </p:childTnLst>
                                </p:cTn>
                              </p:par>
                            </p:childTnLst>
                          </p:cTn>
                        </p:par>
                        <p:par>
                          <p:cTn id="13" fill="hold">
                            <p:stCondLst>
                              <p:cond delay="500"/>
                            </p:stCondLst>
                            <p:childTnLst>
                              <p:par>
                                <p:cTn id="14" presetID="14" presetClass="entr" presetSubtype="5" fill="hold" grpId="0" nodeType="afterEffect">
                                  <p:stCondLst>
                                    <p:cond delay="0"/>
                                  </p:stCondLst>
                                  <p:childTnLst>
                                    <p:set>
                                      <p:cBhvr>
                                        <p:cTn id="15" dur="1" fill="hold">
                                          <p:stCondLst>
                                            <p:cond delay="0"/>
                                          </p:stCondLst>
                                        </p:cTn>
                                        <p:tgtEl>
                                          <p:spTgt spid="220163"/>
                                        </p:tgtEl>
                                        <p:attrNameLst>
                                          <p:attrName>style.visibility</p:attrName>
                                        </p:attrNameLst>
                                      </p:cBhvr>
                                      <p:to>
                                        <p:strVal val="visible"/>
                                      </p:to>
                                    </p:set>
                                    <p:animEffect transition="in" filter="randombar(vertical)">
                                      <p:cBhvr>
                                        <p:cTn id="16" dur="500"/>
                                        <p:tgtEl>
                                          <p:spTgt spid="220163"/>
                                        </p:tgtEl>
                                      </p:cBhvr>
                                    </p:animEffect>
                                  </p:childTnLst>
                                </p:cTn>
                              </p:par>
                            </p:childTnLst>
                          </p:cTn>
                        </p:par>
                        <p:par>
                          <p:cTn id="17" fill="hold">
                            <p:stCondLst>
                              <p:cond delay="1000"/>
                            </p:stCondLst>
                            <p:childTnLst>
                              <p:par>
                                <p:cTn id="18" presetID="14" presetClass="entr" presetSubtype="5" fill="hold" grpId="0" nodeType="afterEffect">
                                  <p:stCondLst>
                                    <p:cond delay="0"/>
                                  </p:stCondLst>
                                  <p:childTnLst>
                                    <p:set>
                                      <p:cBhvr>
                                        <p:cTn id="19" dur="1" fill="hold">
                                          <p:stCondLst>
                                            <p:cond delay="0"/>
                                          </p:stCondLst>
                                        </p:cTn>
                                        <p:tgtEl>
                                          <p:spTgt spid="220164"/>
                                        </p:tgtEl>
                                        <p:attrNameLst>
                                          <p:attrName>style.visibility</p:attrName>
                                        </p:attrNameLst>
                                      </p:cBhvr>
                                      <p:to>
                                        <p:strVal val="visible"/>
                                      </p:to>
                                    </p:set>
                                    <p:animEffect transition="in" filter="randombar(vertical)">
                                      <p:cBhvr>
                                        <p:cTn id="20" dur="500"/>
                                        <p:tgtEl>
                                          <p:spTgt spid="220164"/>
                                        </p:tgtEl>
                                      </p:cBhvr>
                                    </p:animEffect>
                                  </p:childTnLst>
                                </p:cTn>
                              </p:par>
                            </p:childTnLst>
                          </p:cTn>
                        </p:par>
                        <p:par>
                          <p:cTn id="21" fill="hold">
                            <p:stCondLst>
                              <p:cond delay="1500"/>
                            </p:stCondLst>
                            <p:childTnLst>
                              <p:par>
                                <p:cTn id="22" presetID="14" presetClass="entr" presetSubtype="5" fill="hold" grpId="0" nodeType="afterEffect">
                                  <p:stCondLst>
                                    <p:cond delay="0"/>
                                  </p:stCondLst>
                                  <p:childTnLst>
                                    <p:set>
                                      <p:cBhvr>
                                        <p:cTn id="23" dur="1" fill="hold">
                                          <p:stCondLst>
                                            <p:cond delay="0"/>
                                          </p:stCondLst>
                                        </p:cTn>
                                        <p:tgtEl>
                                          <p:spTgt spid="220165"/>
                                        </p:tgtEl>
                                        <p:attrNameLst>
                                          <p:attrName>style.visibility</p:attrName>
                                        </p:attrNameLst>
                                      </p:cBhvr>
                                      <p:to>
                                        <p:strVal val="visible"/>
                                      </p:to>
                                    </p:set>
                                    <p:animEffect transition="in" filter="randombar(vertical)">
                                      <p:cBhvr>
                                        <p:cTn id="24" dur="500"/>
                                        <p:tgtEl>
                                          <p:spTgt spid="220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autoUpdateAnimBg="0"/>
      <p:bldP spid="220163" grpId="0" autoUpdateAnimBg="0"/>
      <p:bldP spid="220164" grpId="0" autoUpdateAnimBg="0"/>
      <p:bldP spid="220165" grpId="0" autoUpdateAnimBg="0"/>
      <p:bldP spid="220168" grpId="0"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596721" y="1451981"/>
            <a:ext cx="8229600" cy="166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l" eaLnBrk="1" hangingPunct="1">
              <a:lnSpc>
                <a:spcPts val="4100"/>
              </a:lnSpc>
              <a:buFont typeface="Arial" panose="020B0604020202020204" pitchFamily="34" charset="0"/>
              <a:buChar char="•"/>
            </a:pPr>
            <a:r>
              <a:rPr lang="zh-CN" altLang="en-US" sz="3200">
                <a:ea typeface="华文仿宋" panose="02010600040101010101" pitchFamily="2" charset="-122"/>
              </a:rPr>
              <a:t>以上</a:t>
            </a:r>
            <a:r>
              <a:rPr lang="zh-CN" altLang="en-US" sz="3200" dirty="0">
                <a:ea typeface="华文仿宋" panose="02010600040101010101" pitchFamily="2" charset="-122"/>
              </a:rPr>
              <a:t>两节讨论的</a:t>
            </a:r>
            <a:r>
              <a:rPr lang="zh-CN" altLang="en-US" sz="3200" dirty="0">
                <a:solidFill>
                  <a:schemeClr val="hlink"/>
                </a:solidFill>
                <a:ea typeface="华文仿宋" panose="02010600040101010101" pitchFamily="2" charset="-122"/>
              </a:rPr>
              <a:t>查找表</a:t>
            </a:r>
            <a:r>
              <a:rPr lang="zh-CN" altLang="en-US" sz="3200" dirty="0">
                <a:ea typeface="华文仿宋" panose="02010600040101010101" pitchFamily="2" charset="-122"/>
              </a:rPr>
              <a:t>的各种</a:t>
            </a:r>
            <a:r>
              <a:rPr lang="zh-CN" altLang="en-US" sz="3200" dirty="0">
                <a:solidFill>
                  <a:schemeClr val="hlink"/>
                </a:solidFill>
                <a:ea typeface="华文仿宋" panose="02010600040101010101" pitchFamily="2" charset="-122"/>
              </a:rPr>
              <a:t>结构的共同特点</a:t>
            </a:r>
            <a:r>
              <a:rPr lang="zh-CN" altLang="en-US" sz="3200" dirty="0">
                <a:ea typeface="华文仿宋" panose="02010600040101010101" pitchFamily="2" charset="-122"/>
              </a:rPr>
              <a:t>：</a:t>
            </a:r>
            <a:r>
              <a:rPr lang="zh-CN" altLang="en-US" sz="3200" dirty="0">
                <a:solidFill>
                  <a:srgbClr val="3333FF"/>
                </a:solidFill>
                <a:ea typeface="华文仿宋" panose="02010600040101010101" pitchFamily="2" charset="-122"/>
              </a:rPr>
              <a:t>记录在表中的</a:t>
            </a:r>
            <a:r>
              <a:rPr lang="zh-CN" altLang="en-US" sz="3200" dirty="0">
                <a:solidFill>
                  <a:srgbClr val="990000"/>
                </a:solidFill>
                <a:ea typeface="华文仿宋" panose="02010600040101010101" pitchFamily="2" charset="-122"/>
              </a:rPr>
              <a:t>位置</a:t>
            </a:r>
            <a:r>
              <a:rPr lang="zh-CN" altLang="en-US" sz="3200" dirty="0">
                <a:solidFill>
                  <a:srgbClr val="3333FF"/>
                </a:solidFill>
                <a:ea typeface="华文仿宋" panose="02010600040101010101" pitchFamily="2" charset="-122"/>
              </a:rPr>
              <a:t>和它的</a:t>
            </a:r>
            <a:r>
              <a:rPr lang="zh-CN" altLang="en-US" sz="3200" dirty="0">
                <a:solidFill>
                  <a:srgbClr val="990000"/>
                </a:solidFill>
                <a:ea typeface="华文仿宋" panose="02010600040101010101" pitchFamily="2" charset="-122"/>
              </a:rPr>
              <a:t>关键字</a:t>
            </a:r>
            <a:r>
              <a:rPr lang="zh-CN" altLang="en-US" sz="3200" dirty="0">
                <a:solidFill>
                  <a:srgbClr val="3333FF"/>
                </a:solidFill>
                <a:ea typeface="华文仿宋" panose="02010600040101010101" pitchFamily="2" charset="-122"/>
              </a:rPr>
              <a:t>之间</a:t>
            </a:r>
            <a:r>
              <a:rPr lang="zh-CN" altLang="en-US" sz="3200" dirty="0">
                <a:solidFill>
                  <a:srgbClr val="990000"/>
                </a:solidFill>
                <a:ea typeface="华文仿宋" panose="02010600040101010101" pitchFamily="2" charset="-122"/>
              </a:rPr>
              <a:t>不存在</a:t>
            </a:r>
            <a:r>
              <a:rPr lang="zh-CN" altLang="en-US" sz="3200" dirty="0">
                <a:solidFill>
                  <a:srgbClr val="3333FF"/>
                </a:solidFill>
                <a:ea typeface="华文仿宋" panose="02010600040101010101" pitchFamily="2" charset="-122"/>
              </a:rPr>
              <a:t>一个确定的</a:t>
            </a:r>
            <a:r>
              <a:rPr lang="zh-CN" altLang="en-US" sz="3200" dirty="0">
                <a:solidFill>
                  <a:srgbClr val="990000"/>
                </a:solidFill>
                <a:ea typeface="华文仿宋" panose="02010600040101010101" pitchFamily="2" charset="-122"/>
              </a:rPr>
              <a:t>关系</a:t>
            </a:r>
            <a:r>
              <a:rPr lang="zh-CN" altLang="en-US" sz="3200" dirty="0">
                <a:solidFill>
                  <a:srgbClr val="3333FF"/>
                </a:solidFill>
                <a:ea typeface="华文仿宋" panose="02010600040101010101" pitchFamily="2" charset="-122"/>
              </a:rPr>
              <a:t>；</a:t>
            </a:r>
            <a:endParaRPr lang="zh-CN" altLang="en-US" sz="3200" dirty="0">
              <a:ea typeface="华文仿宋" panose="02010600040101010101" pitchFamily="2" charset="-122"/>
            </a:endParaRPr>
          </a:p>
        </p:txBody>
      </p:sp>
      <p:sp>
        <p:nvSpPr>
          <p:cNvPr id="221187" name="Text Box 3"/>
          <p:cNvSpPr txBox="1">
            <a:spLocks noChangeArrowheads="1"/>
          </p:cNvSpPr>
          <p:nvPr/>
        </p:nvSpPr>
        <p:spPr bwMode="auto">
          <a:xfrm>
            <a:off x="353096" y="231384"/>
            <a:ext cx="5910263"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en-US" altLang="zh-CN" dirty="0"/>
              <a:t>9.3.1 </a:t>
            </a:r>
            <a:r>
              <a:rPr lang="zh-CN" altLang="en-US" dirty="0"/>
              <a:t>哈希表是什么？</a:t>
            </a:r>
            <a:endParaRPr lang="zh-CN" altLang="en-US" dirty="0"/>
          </a:p>
        </p:txBody>
      </p:sp>
      <p:sp>
        <p:nvSpPr>
          <p:cNvPr id="221188" name="Rectangle 4"/>
          <p:cNvSpPr>
            <a:spLocks noChangeArrowheads="1"/>
          </p:cNvSpPr>
          <p:nvPr/>
        </p:nvSpPr>
        <p:spPr bwMode="auto">
          <a:xfrm>
            <a:off x="595647" y="3155321"/>
            <a:ext cx="8001000" cy="1143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l" eaLnBrk="1" hangingPunct="1">
              <a:lnSpc>
                <a:spcPts val="4100"/>
              </a:lnSpc>
              <a:buFont typeface="Arial" panose="020B0604020202020204" pitchFamily="34" charset="0"/>
              <a:buChar char="•"/>
            </a:pPr>
            <a:r>
              <a:rPr lang="zh-CN" altLang="en-US" sz="3200" dirty="0">
                <a:solidFill>
                  <a:srgbClr val="0000FF"/>
                </a:solidFill>
                <a:ea typeface="华文仿宋" panose="02010600040101010101" pitchFamily="2" charset="-122"/>
              </a:rPr>
              <a:t>查找的过程</a:t>
            </a:r>
            <a:r>
              <a:rPr lang="zh-CN" altLang="en-US" sz="3200" dirty="0">
                <a:ea typeface="华文仿宋" panose="02010600040101010101" pitchFamily="2" charset="-122"/>
              </a:rPr>
              <a:t>为</a:t>
            </a:r>
            <a:r>
              <a:rPr lang="zh-CN" altLang="en-US" sz="3200" dirty="0">
                <a:solidFill>
                  <a:schemeClr val="accent2"/>
                </a:solidFill>
                <a:ea typeface="华文仿宋" panose="02010600040101010101" pitchFamily="2" charset="-122"/>
              </a:rPr>
              <a:t>给定值</a:t>
            </a:r>
            <a:r>
              <a:rPr lang="zh-CN" altLang="en-US" sz="3200" dirty="0">
                <a:ea typeface="华文仿宋" panose="02010600040101010101" pitchFamily="2" charset="-122"/>
              </a:rPr>
              <a:t>依次和关键字集合中各个</a:t>
            </a:r>
            <a:r>
              <a:rPr lang="zh-CN" altLang="en-US" sz="3200" dirty="0">
                <a:solidFill>
                  <a:schemeClr val="accent2"/>
                </a:solidFill>
                <a:ea typeface="华文仿宋" panose="02010600040101010101" pitchFamily="2" charset="-122"/>
              </a:rPr>
              <a:t>关键字</a:t>
            </a:r>
            <a:r>
              <a:rPr lang="zh-CN" altLang="en-US" sz="3200" dirty="0">
                <a:ea typeface="华文仿宋" panose="02010600040101010101" pitchFamily="2" charset="-122"/>
              </a:rPr>
              <a:t>进行</a:t>
            </a:r>
            <a:r>
              <a:rPr lang="zh-CN" altLang="en-US" sz="3200" dirty="0">
                <a:solidFill>
                  <a:srgbClr val="0000FF"/>
                </a:solidFill>
                <a:ea typeface="华文仿宋" panose="02010600040101010101" pitchFamily="2" charset="-122"/>
              </a:rPr>
              <a:t>比较</a:t>
            </a:r>
            <a:r>
              <a:rPr lang="zh-CN" altLang="en-US" sz="3200" dirty="0">
                <a:solidFill>
                  <a:srgbClr val="A50021"/>
                </a:solidFill>
                <a:ea typeface="华文仿宋" panose="02010600040101010101" pitchFamily="2" charset="-122"/>
              </a:rPr>
              <a:t>；</a:t>
            </a:r>
            <a:endParaRPr lang="zh-CN" altLang="en-US" sz="3200" dirty="0">
              <a:solidFill>
                <a:srgbClr val="A50021"/>
              </a:solidFill>
              <a:ea typeface="华文仿宋" panose="02010600040101010101" pitchFamily="2" charset="-122"/>
            </a:endParaRPr>
          </a:p>
        </p:txBody>
      </p:sp>
      <p:sp>
        <p:nvSpPr>
          <p:cNvPr id="221189" name="Rectangle 5"/>
          <p:cNvSpPr>
            <a:spLocks noChangeArrowheads="1"/>
          </p:cNvSpPr>
          <p:nvPr/>
        </p:nvSpPr>
        <p:spPr bwMode="auto">
          <a:xfrm>
            <a:off x="596721" y="4447499"/>
            <a:ext cx="8229600" cy="112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l" eaLnBrk="1" hangingPunct="1">
              <a:lnSpc>
                <a:spcPts val="4100"/>
              </a:lnSpc>
              <a:buFont typeface="Arial" panose="020B0604020202020204" pitchFamily="34" charset="0"/>
              <a:buChar char="•"/>
            </a:pPr>
            <a:r>
              <a:rPr lang="zh-CN" altLang="en-US" sz="3200" dirty="0">
                <a:solidFill>
                  <a:srgbClr val="0000FF"/>
                </a:solidFill>
                <a:ea typeface="华文仿宋" panose="02010600040101010101" pitchFamily="2" charset="-122"/>
              </a:rPr>
              <a:t>查找的效率</a:t>
            </a:r>
            <a:r>
              <a:rPr lang="zh-CN" altLang="en-US" sz="3200" dirty="0">
                <a:ea typeface="华文仿宋" panose="02010600040101010101" pitchFamily="2" charset="-122"/>
              </a:rPr>
              <a:t>取决于和给定值</a:t>
            </a:r>
            <a:r>
              <a:rPr lang="zh-CN" altLang="en-US" sz="3200" dirty="0">
                <a:solidFill>
                  <a:schemeClr val="accent2"/>
                </a:solidFill>
                <a:ea typeface="华文仿宋" panose="02010600040101010101" pitchFamily="2" charset="-122"/>
              </a:rPr>
              <a:t>进行比较</a:t>
            </a:r>
            <a:r>
              <a:rPr lang="zh-CN" altLang="en-US" sz="3200" dirty="0">
                <a:ea typeface="华文仿宋" panose="02010600040101010101" pitchFamily="2" charset="-122"/>
              </a:rPr>
              <a:t>的关键字</a:t>
            </a:r>
            <a:r>
              <a:rPr lang="zh-CN" altLang="en-US" sz="3200" dirty="0">
                <a:solidFill>
                  <a:schemeClr val="accent2"/>
                </a:solidFill>
                <a:ea typeface="华文仿宋" panose="02010600040101010101" pitchFamily="2" charset="-122"/>
              </a:rPr>
              <a:t>次数</a:t>
            </a:r>
            <a:r>
              <a:rPr lang="zh-CN" altLang="en-US" sz="3200" dirty="0">
                <a:ea typeface="华文仿宋" panose="02010600040101010101" pitchFamily="2" charset="-122"/>
              </a:rPr>
              <a:t>。</a:t>
            </a:r>
            <a:endParaRPr lang="zh-CN" altLang="en-US" sz="32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1187"/>
                                        </p:tgtEl>
                                        <p:attrNameLst>
                                          <p:attrName>style.visibility</p:attrName>
                                        </p:attrNameLst>
                                      </p:cBhvr>
                                      <p:to>
                                        <p:strVal val="visible"/>
                                      </p:to>
                                    </p:set>
                                    <p:animEffect transition="in" filter="wipe(up)">
                                      <p:cBhvr>
                                        <p:cTn id="7" dur="500"/>
                                        <p:tgtEl>
                                          <p:spTgt spid="22118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1186"/>
                                        </p:tgtEl>
                                        <p:attrNameLst>
                                          <p:attrName>style.visibility</p:attrName>
                                        </p:attrNameLst>
                                      </p:cBhvr>
                                      <p:to>
                                        <p:strVal val="visible"/>
                                      </p:to>
                                    </p:set>
                                    <p:animEffect transition="in" filter="strips(downRight)">
                                      <p:cBhvr>
                                        <p:cTn id="12" dur="500"/>
                                        <p:tgtEl>
                                          <p:spTgt spid="22118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21188"/>
                                        </p:tgtEl>
                                        <p:attrNameLst>
                                          <p:attrName>style.visibility</p:attrName>
                                        </p:attrNameLst>
                                      </p:cBhvr>
                                      <p:to>
                                        <p:strVal val="visible"/>
                                      </p:to>
                                    </p:set>
                                    <p:animEffect transition="in" filter="strips(downRight)">
                                      <p:cBhvr>
                                        <p:cTn id="17" dur="500"/>
                                        <p:tgtEl>
                                          <p:spTgt spid="22118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21189"/>
                                        </p:tgtEl>
                                        <p:attrNameLst>
                                          <p:attrName>style.visibility</p:attrName>
                                        </p:attrNameLst>
                                      </p:cBhvr>
                                      <p:to>
                                        <p:strVal val="visible"/>
                                      </p:to>
                                    </p:set>
                                    <p:animEffect transition="in" filter="strips(downRight)">
                                      <p:cBhvr>
                                        <p:cTn id="22" dur="500"/>
                                        <p:tgtEl>
                                          <p:spTgt spid="221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autoUpdateAnimBg="0"/>
      <p:bldP spid="221187" grpId="0" autoUpdateAnimBg="0"/>
      <p:bldP spid="221188" grpId="0" autoUpdateAnimBg="0"/>
      <p:bldP spid="22118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677214" y="1010991"/>
            <a:ext cx="7423379"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err="1">
                <a:solidFill>
                  <a:srgbClr val="000080"/>
                </a:solidFill>
                <a:ea typeface="华文仿宋" panose="02010600040101010101" pitchFamily="2" charset="-122"/>
              </a:rPr>
              <a:t>int</a:t>
            </a:r>
            <a:r>
              <a:rPr lang="en-US" altLang="zh-CN" sz="3600" b="0" dirty="0">
                <a:ea typeface="华文仿宋" panose="02010600040101010101" pitchFamily="2" charset="-122"/>
              </a:rPr>
              <a:t> location( </a:t>
            </a:r>
            <a:r>
              <a:rPr lang="en-US" altLang="zh-CN" b="0" dirty="0" err="1">
                <a:ea typeface="华文仿宋" panose="02010600040101010101" pitchFamily="2" charset="-122"/>
              </a:rPr>
              <a:t>SqList</a:t>
            </a:r>
            <a:r>
              <a:rPr lang="en-US" altLang="zh-CN" b="0" dirty="0">
                <a:ea typeface="华文仿宋" panose="02010600040101010101" pitchFamily="2" charset="-122"/>
              </a:rPr>
              <a:t> L, </a:t>
            </a:r>
            <a:r>
              <a:rPr lang="en-US" altLang="zh-CN" b="0" dirty="0" err="1">
                <a:ea typeface="华文仿宋" panose="02010600040101010101" pitchFamily="2" charset="-122"/>
              </a:rPr>
              <a:t>ElemType</a:t>
            </a:r>
            <a:r>
              <a:rPr lang="en-US" altLang="zh-CN" dirty="0">
                <a:ea typeface="华文仿宋" panose="02010600040101010101" pitchFamily="2" charset="-122"/>
              </a:rPr>
              <a:t>&amp; </a:t>
            </a:r>
            <a:r>
              <a:rPr lang="en-US" altLang="zh-CN" b="0" dirty="0">
                <a:ea typeface="华文仿宋" panose="02010600040101010101" pitchFamily="2" charset="-122"/>
              </a:rPr>
              <a:t>e,</a:t>
            </a:r>
            <a:endParaRPr lang="en-US" altLang="zh-CN" sz="4000" b="0" dirty="0">
              <a:ea typeface="华文仿宋" panose="02010600040101010101" pitchFamily="2" charset="-122"/>
            </a:endParaRPr>
          </a:p>
          <a:p>
            <a:pPr algn="l" eaLnBrk="1" hangingPunct="1"/>
            <a:r>
              <a:rPr lang="en-US" altLang="zh-CN" sz="4000" b="0" dirty="0">
                <a:ea typeface="华文仿宋" panose="02010600040101010101" pitchFamily="2" charset="-122"/>
              </a:rPr>
              <a:t>      </a:t>
            </a:r>
            <a:r>
              <a:rPr lang="en-US" altLang="zh-CN" b="0" dirty="0">
                <a:ea typeface="华文仿宋" panose="02010600040101010101" pitchFamily="2" charset="-122"/>
              </a:rPr>
              <a:t>Status (*compare)(</a:t>
            </a:r>
            <a:r>
              <a:rPr lang="en-US" altLang="zh-CN" b="0" dirty="0" err="1">
                <a:ea typeface="华文仿宋" panose="02010600040101010101" pitchFamily="2" charset="-122"/>
              </a:rPr>
              <a:t>ElemType</a:t>
            </a:r>
            <a:r>
              <a:rPr lang="en-US" altLang="zh-CN" b="0" dirty="0">
                <a:ea typeface="华文仿宋" panose="02010600040101010101" pitchFamily="2" charset="-122"/>
              </a:rPr>
              <a:t>, </a:t>
            </a:r>
            <a:r>
              <a:rPr lang="en-US" altLang="zh-CN" b="0" dirty="0" err="1">
                <a:ea typeface="华文仿宋" panose="02010600040101010101" pitchFamily="2" charset="-122"/>
              </a:rPr>
              <a:t>ElemType</a:t>
            </a:r>
            <a:r>
              <a:rPr lang="en-US" altLang="zh-CN" b="0" dirty="0">
                <a:ea typeface="华文仿宋" panose="02010600040101010101" pitchFamily="2" charset="-122"/>
              </a:rPr>
              <a:t>)</a:t>
            </a:r>
            <a:r>
              <a:rPr lang="en-US" altLang="zh-CN" sz="3600" b="0" dirty="0">
                <a:ea typeface="华文仿宋" panose="02010600040101010101" pitchFamily="2" charset="-122"/>
              </a:rPr>
              <a:t>) </a:t>
            </a:r>
            <a:r>
              <a:rPr lang="en-US" altLang="zh-CN" sz="3600" dirty="0">
                <a:latin typeface="华文仿宋" panose="02010600040101010101" pitchFamily="2" charset="-122"/>
                <a:ea typeface="华文仿宋" panose="02010600040101010101" pitchFamily="2" charset="-122"/>
              </a:rPr>
              <a:t>{</a:t>
            </a:r>
            <a:endParaRPr lang="en-US" altLang="zh-CN" sz="3600" b="0" dirty="0">
              <a:latin typeface="华文仿宋" panose="02010600040101010101" pitchFamily="2" charset="-122"/>
              <a:ea typeface="华文仿宋" panose="02010600040101010101" pitchFamily="2" charset="-122"/>
            </a:endParaRPr>
          </a:p>
          <a:p>
            <a:pPr algn="l" eaLnBrk="1" hangingPunct="1"/>
            <a:r>
              <a:rPr lang="en-US" altLang="zh-CN" sz="3600" b="0" dirty="0">
                <a:ea typeface="华文仿宋" panose="02010600040101010101" pitchFamily="2" charset="-122"/>
              </a:rPr>
              <a:t>    k = 1;</a:t>
            </a:r>
            <a:endParaRPr lang="en-US" altLang="zh-CN" sz="3600" b="0" dirty="0">
              <a:ea typeface="华文仿宋" panose="02010600040101010101" pitchFamily="2" charset="-122"/>
            </a:endParaRPr>
          </a:p>
          <a:p>
            <a:pPr algn="l" eaLnBrk="1" hangingPunct="1"/>
            <a:r>
              <a:rPr lang="en-US" altLang="zh-CN" sz="3600" b="0" dirty="0">
                <a:ea typeface="华文仿宋" panose="02010600040101010101" pitchFamily="2" charset="-122"/>
              </a:rPr>
              <a:t>    p = </a:t>
            </a:r>
            <a:r>
              <a:rPr lang="en-US" altLang="zh-CN" sz="3600" b="0" dirty="0" err="1">
                <a:ea typeface="华文仿宋" panose="02010600040101010101" pitchFamily="2" charset="-122"/>
              </a:rPr>
              <a:t>L.elem</a:t>
            </a:r>
            <a:r>
              <a:rPr lang="en-US" altLang="zh-CN" sz="3600" b="0" dirty="0">
                <a:ea typeface="华文仿宋" panose="02010600040101010101" pitchFamily="2" charset="-122"/>
              </a:rPr>
              <a:t>;</a:t>
            </a:r>
            <a:endParaRPr lang="en-US" altLang="zh-CN" sz="3600" b="0" dirty="0">
              <a:ea typeface="华文仿宋" panose="02010600040101010101" pitchFamily="2" charset="-122"/>
            </a:endParaRPr>
          </a:p>
          <a:p>
            <a:pPr algn="l" eaLnBrk="1" hangingPunct="1"/>
            <a:r>
              <a:rPr lang="en-US" altLang="zh-CN" sz="3600" b="0" dirty="0">
                <a:ea typeface="华文仿宋" panose="02010600040101010101" pitchFamily="2" charset="-122"/>
              </a:rPr>
              <a:t>    </a:t>
            </a:r>
            <a:r>
              <a:rPr lang="en-US" altLang="zh-CN" sz="3600" dirty="0">
                <a:solidFill>
                  <a:srgbClr val="000080"/>
                </a:solidFill>
                <a:ea typeface="华文仿宋" panose="02010600040101010101" pitchFamily="2" charset="-122"/>
              </a:rPr>
              <a:t>while</a:t>
            </a:r>
            <a:r>
              <a:rPr lang="en-US" altLang="zh-CN" sz="3600" b="0" dirty="0">
                <a:ea typeface="华文仿宋" panose="02010600040101010101" pitchFamily="2" charset="-122"/>
              </a:rPr>
              <a:t> ( </a:t>
            </a:r>
            <a:r>
              <a:rPr lang="en-US" altLang="zh-CN" sz="3600" dirty="0">
                <a:solidFill>
                  <a:srgbClr val="A50021"/>
                </a:solidFill>
                <a:ea typeface="华文仿宋" panose="02010600040101010101" pitchFamily="2" charset="-122"/>
              </a:rPr>
              <a:t>k&lt;=</a:t>
            </a:r>
            <a:r>
              <a:rPr lang="en-US" altLang="zh-CN" sz="3600" dirty="0" err="1">
                <a:solidFill>
                  <a:srgbClr val="A50021"/>
                </a:solidFill>
                <a:ea typeface="华文仿宋" panose="02010600040101010101" pitchFamily="2" charset="-122"/>
              </a:rPr>
              <a:t>L.length</a:t>
            </a:r>
            <a:r>
              <a:rPr lang="en-US" altLang="zh-CN" sz="3600" b="0" dirty="0">
                <a:ea typeface="华文仿宋" panose="02010600040101010101" pitchFamily="2" charset="-122"/>
              </a:rPr>
              <a:t> </a:t>
            </a:r>
            <a:r>
              <a:rPr lang="en-US" altLang="zh-CN" sz="3600" dirty="0">
                <a:ea typeface="华文仿宋" panose="02010600040101010101" pitchFamily="2" charset="-122"/>
              </a:rPr>
              <a:t>&amp;&amp;</a:t>
            </a:r>
            <a:endParaRPr lang="en-US" altLang="zh-CN" sz="3600" dirty="0">
              <a:ea typeface="华文仿宋" panose="02010600040101010101" pitchFamily="2" charset="-122"/>
            </a:endParaRPr>
          </a:p>
          <a:p>
            <a:pPr algn="l" eaLnBrk="1" hangingPunct="1"/>
            <a:r>
              <a:rPr lang="en-US" altLang="zh-CN" sz="3600" dirty="0">
                <a:ea typeface="华文仿宋" panose="02010600040101010101" pitchFamily="2" charset="-122"/>
              </a:rPr>
              <a:t>                       </a:t>
            </a:r>
            <a:r>
              <a:rPr lang="en-US" altLang="zh-CN" sz="3600" b="0" dirty="0">
                <a:ea typeface="华文仿宋" panose="02010600040101010101" pitchFamily="2" charset="-122"/>
              </a:rPr>
              <a:t> </a:t>
            </a:r>
            <a:r>
              <a:rPr lang="en-US" altLang="zh-CN" sz="3600" dirty="0">
                <a:solidFill>
                  <a:srgbClr val="A50021"/>
                </a:solidFill>
                <a:ea typeface="华文仿宋" panose="02010600040101010101" pitchFamily="2" charset="-122"/>
              </a:rPr>
              <a:t>!(*compare)(*p++,e)</a:t>
            </a:r>
            <a:r>
              <a:rPr lang="en-US" altLang="zh-CN" sz="3600" b="0" dirty="0">
                <a:ea typeface="华文仿宋" panose="02010600040101010101" pitchFamily="2" charset="-122"/>
              </a:rPr>
              <a:t>)</a:t>
            </a:r>
            <a:r>
              <a:rPr lang="en-US" altLang="zh-CN" sz="3600" dirty="0">
                <a:ea typeface="华文仿宋" panose="02010600040101010101" pitchFamily="2" charset="-122"/>
              </a:rPr>
              <a:t> </a:t>
            </a:r>
            <a:endParaRPr lang="en-US" altLang="zh-CN" sz="3600" dirty="0">
              <a:ea typeface="华文仿宋" panose="02010600040101010101" pitchFamily="2" charset="-122"/>
            </a:endParaRPr>
          </a:p>
          <a:p>
            <a:pPr algn="l" eaLnBrk="1" hangingPunct="1"/>
            <a:r>
              <a:rPr lang="en-US" altLang="zh-CN" sz="3600" dirty="0">
                <a:ea typeface="华文仿宋" panose="02010600040101010101" pitchFamily="2" charset="-122"/>
              </a:rPr>
              <a:t>         </a:t>
            </a:r>
            <a:r>
              <a:rPr lang="en-US" altLang="zh-CN" sz="3600" b="0" dirty="0">
                <a:ea typeface="华文仿宋" panose="02010600040101010101" pitchFamily="2" charset="-122"/>
              </a:rPr>
              <a:t>k</a:t>
            </a:r>
            <a:r>
              <a:rPr lang="en-US" altLang="zh-CN" sz="3600" dirty="0">
                <a:ea typeface="华文仿宋" panose="02010600040101010101" pitchFamily="2" charset="-122"/>
              </a:rPr>
              <a:t>++</a:t>
            </a:r>
            <a:r>
              <a:rPr lang="en-US" altLang="zh-CN" sz="3600" b="0" dirty="0">
                <a:ea typeface="华文仿宋" panose="02010600040101010101" pitchFamily="2" charset="-122"/>
              </a:rPr>
              <a:t>; </a:t>
            </a:r>
            <a:endParaRPr lang="en-US" altLang="zh-CN" sz="3600" b="0" dirty="0">
              <a:ea typeface="华文仿宋" panose="02010600040101010101" pitchFamily="2" charset="-122"/>
            </a:endParaRPr>
          </a:p>
          <a:p>
            <a:pPr algn="l" eaLnBrk="1" hangingPunct="1"/>
            <a:r>
              <a:rPr lang="en-US" altLang="zh-CN" sz="3600" dirty="0">
                <a:ea typeface="华文仿宋" panose="02010600040101010101" pitchFamily="2" charset="-122"/>
              </a:rPr>
              <a:t>    </a:t>
            </a:r>
            <a:r>
              <a:rPr lang="en-US" altLang="zh-CN" sz="3600" dirty="0">
                <a:solidFill>
                  <a:srgbClr val="000080"/>
                </a:solidFill>
                <a:ea typeface="华文仿宋" panose="02010600040101010101" pitchFamily="2" charset="-122"/>
              </a:rPr>
              <a:t>if</a:t>
            </a:r>
            <a:r>
              <a:rPr lang="en-US" altLang="zh-CN" sz="3600" b="0" dirty="0">
                <a:solidFill>
                  <a:srgbClr val="000080"/>
                </a:solidFill>
                <a:ea typeface="华文仿宋" panose="02010600040101010101" pitchFamily="2" charset="-122"/>
              </a:rPr>
              <a:t> </a:t>
            </a:r>
            <a:r>
              <a:rPr lang="en-US" altLang="zh-CN" sz="3600" b="0" dirty="0">
                <a:ea typeface="华文仿宋" panose="02010600040101010101" pitchFamily="2" charset="-122"/>
              </a:rPr>
              <a:t>( k&lt;= </a:t>
            </a:r>
            <a:r>
              <a:rPr lang="en-US" altLang="zh-CN" sz="3600" b="0" dirty="0" err="1">
                <a:ea typeface="华文仿宋" panose="02010600040101010101" pitchFamily="2" charset="-122"/>
              </a:rPr>
              <a:t>L.length</a:t>
            </a:r>
            <a:r>
              <a:rPr lang="en-US" altLang="zh-CN" sz="3600" b="0" dirty="0">
                <a:ea typeface="华文仿宋" panose="02010600040101010101" pitchFamily="2" charset="-122"/>
              </a:rPr>
              <a:t>)  </a:t>
            </a:r>
            <a:r>
              <a:rPr lang="en-US" altLang="zh-CN" sz="3600" dirty="0">
                <a:solidFill>
                  <a:srgbClr val="C00000"/>
                </a:solidFill>
                <a:ea typeface="华文仿宋" panose="02010600040101010101" pitchFamily="2" charset="-122"/>
              </a:rPr>
              <a:t>return</a:t>
            </a:r>
            <a:r>
              <a:rPr lang="en-US" altLang="zh-CN" sz="3600" b="0" dirty="0">
                <a:ea typeface="华文仿宋" panose="02010600040101010101" pitchFamily="2" charset="-122"/>
              </a:rPr>
              <a:t> k; </a:t>
            </a:r>
            <a:endParaRPr lang="en-US" altLang="zh-CN" sz="3600" b="0" dirty="0">
              <a:ea typeface="华文仿宋" panose="02010600040101010101" pitchFamily="2" charset="-122"/>
            </a:endParaRPr>
          </a:p>
          <a:p>
            <a:pPr algn="l" eaLnBrk="1" hangingPunct="1"/>
            <a:r>
              <a:rPr lang="en-US" altLang="zh-CN" sz="3600" b="0" dirty="0">
                <a:ea typeface="华文仿宋" panose="02010600040101010101" pitchFamily="2" charset="-122"/>
              </a:rPr>
              <a:t>    </a:t>
            </a:r>
            <a:r>
              <a:rPr lang="en-US" altLang="zh-CN" sz="3600" dirty="0">
                <a:solidFill>
                  <a:srgbClr val="000080"/>
                </a:solidFill>
                <a:ea typeface="华文仿宋" panose="02010600040101010101" pitchFamily="2" charset="-122"/>
              </a:rPr>
              <a:t>else</a:t>
            </a:r>
            <a:r>
              <a:rPr lang="en-US" altLang="zh-CN" sz="3600" dirty="0">
                <a:ea typeface="华文仿宋" panose="02010600040101010101" pitchFamily="2" charset="-122"/>
              </a:rPr>
              <a:t>  </a:t>
            </a:r>
            <a:r>
              <a:rPr lang="en-US" altLang="zh-CN" sz="3600" dirty="0">
                <a:solidFill>
                  <a:srgbClr val="C00000"/>
                </a:solidFill>
                <a:ea typeface="华文仿宋" panose="02010600040101010101" pitchFamily="2" charset="-122"/>
              </a:rPr>
              <a:t>return</a:t>
            </a:r>
            <a:r>
              <a:rPr lang="en-US" altLang="zh-CN" sz="3600" b="0" dirty="0">
                <a:ea typeface="华文仿宋" panose="02010600040101010101" pitchFamily="2" charset="-122"/>
              </a:rPr>
              <a:t> 0;</a:t>
            </a:r>
            <a:endParaRPr lang="en-US" altLang="zh-CN" sz="3600" b="0" dirty="0">
              <a:ea typeface="华文仿宋" panose="02010600040101010101" pitchFamily="2" charset="-122"/>
            </a:endParaRPr>
          </a:p>
          <a:p>
            <a:pPr algn="l" eaLnBrk="1" hangingPunct="1"/>
            <a:r>
              <a:rPr lang="en-US" altLang="zh-CN" sz="3600" dirty="0">
                <a:ea typeface="华文仿宋" panose="02010600040101010101" pitchFamily="2" charset="-122"/>
              </a:rPr>
              <a:t>}</a:t>
            </a:r>
            <a:r>
              <a:rPr lang="en-US" altLang="zh-CN" sz="3600" b="0" dirty="0">
                <a:ea typeface="华文仿宋" panose="02010600040101010101" pitchFamily="2" charset="-122"/>
              </a:rPr>
              <a:t> </a:t>
            </a:r>
            <a:r>
              <a:rPr lang="en-US" altLang="zh-CN" sz="3600" b="0" dirty="0">
                <a:solidFill>
                  <a:srgbClr val="004A00"/>
                </a:solidFill>
                <a:ea typeface="华文仿宋" panose="02010600040101010101" pitchFamily="2" charset="-122"/>
              </a:rPr>
              <a:t>//location</a:t>
            </a:r>
            <a:endParaRPr lang="en-US" altLang="zh-CN" sz="3600" b="0" dirty="0">
              <a:solidFill>
                <a:srgbClr val="004A00"/>
              </a:solidFill>
              <a:ea typeface="华文仿宋" panose="02010600040101010101" pitchFamily="2" charset="-122"/>
            </a:endParaRPr>
          </a:p>
        </p:txBody>
      </p:sp>
      <p:sp>
        <p:nvSpPr>
          <p:cNvPr id="39939" name="Text Box 3"/>
          <p:cNvSpPr txBox="1">
            <a:spLocks noChangeArrowheads="1"/>
          </p:cNvSpPr>
          <p:nvPr/>
        </p:nvSpPr>
        <p:spPr bwMode="auto">
          <a:xfrm>
            <a:off x="109470" y="220014"/>
            <a:ext cx="5943600"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zh-CN" altLang="en-US" dirty="0"/>
              <a:t>（</a:t>
            </a:r>
            <a:r>
              <a:rPr lang="en-US" altLang="zh-CN" dirty="0"/>
              <a:t>2</a:t>
            </a:r>
            <a:r>
              <a:rPr lang="zh-CN" altLang="en-US" dirty="0"/>
              <a:t>）从前往后查的算法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strips(downLeft)">
                                      <p:cBhvr>
                                        <p:cTn id="7"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p:cNvSpPr txBox="1">
            <a:spLocks noChangeArrowheads="1"/>
          </p:cNvSpPr>
          <p:nvPr/>
        </p:nvSpPr>
        <p:spPr bwMode="auto">
          <a:xfrm>
            <a:off x="425003" y="3362191"/>
            <a:ext cx="7988747" cy="121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ct val="114000"/>
              </a:lnSpc>
              <a:buFont typeface="Arial" panose="020B0604020202020204" pitchFamily="34" charset="0"/>
              <a:buChar char="•"/>
            </a:pPr>
            <a:r>
              <a:rPr lang="zh-CN" altLang="en-US" sz="3200" dirty="0">
                <a:ea typeface="华文仿宋" panose="02010600040101010101" pitchFamily="2" charset="-122"/>
              </a:rPr>
              <a:t>用这类方法表示的查找表，</a:t>
            </a:r>
            <a:r>
              <a:rPr lang="zh-CN" altLang="en-US" sz="3200" dirty="0">
                <a:solidFill>
                  <a:srgbClr val="0000FF"/>
                </a:solidFill>
                <a:ea typeface="华文仿宋" panose="02010600040101010101" pitchFamily="2" charset="-122"/>
              </a:rPr>
              <a:t>其平均查找长度都不为零。</a:t>
            </a:r>
            <a:endParaRPr lang="zh-CN" altLang="en-US" sz="1800" dirty="0">
              <a:solidFill>
                <a:srgbClr val="0000FF"/>
              </a:solidFill>
              <a:ea typeface="华文仿宋" panose="02010600040101010101" pitchFamily="2" charset="-122"/>
            </a:endParaRPr>
          </a:p>
        </p:txBody>
      </p:sp>
      <p:sp>
        <p:nvSpPr>
          <p:cNvPr id="222211" name="Rectangle 3"/>
          <p:cNvSpPr>
            <a:spLocks noChangeArrowheads="1"/>
          </p:cNvSpPr>
          <p:nvPr/>
        </p:nvSpPr>
        <p:spPr bwMode="auto">
          <a:xfrm>
            <a:off x="425003" y="4654907"/>
            <a:ext cx="7988747" cy="121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ct val="114000"/>
              </a:lnSpc>
              <a:buFont typeface="Arial" panose="020B0604020202020204" pitchFamily="34" charset="0"/>
              <a:buChar char="•"/>
            </a:pPr>
            <a:r>
              <a:rPr lang="zh-CN" altLang="en-US" sz="3200" dirty="0">
                <a:ea typeface="华文仿宋" panose="02010600040101010101" pitchFamily="2" charset="-122"/>
              </a:rPr>
              <a:t>不同的表示方法，其</a:t>
            </a:r>
            <a:r>
              <a:rPr lang="zh-CN" altLang="en-US" sz="3200" dirty="0">
                <a:solidFill>
                  <a:srgbClr val="990000"/>
                </a:solidFill>
                <a:ea typeface="华文仿宋" panose="02010600040101010101" pitchFamily="2" charset="-122"/>
              </a:rPr>
              <a:t>差别仅在于</a:t>
            </a:r>
            <a:r>
              <a:rPr lang="zh-CN" altLang="en-US" sz="3200" dirty="0">
                <a:ea typeface="华文仿宋" panose="02010600040101010101" pitchFamily="2" charset="-122"/>
              </a:rPr>
              <a:t>：关键字和给定值进行比较的顺序不同。</a:t>
            </a:r>
            <a:endParaRPr lang="zh-CN" altLang="en-US" sz="3200" dirty="0">
              <a:ea typeface="华文仿宋" panose="02010600040101010101" pitchFamily="2" charset="-122"/>
            </a:endParaRPr>
          </a:p>
        </p:txBody>
      </p:sp>
      <p:sp>
        <p:nvSpPr>
          <p:cNvPr id="124933" name="Text Box 5"/>
          <p:cNvSpPr txBox="1">
            <a:spLocks noChangeArrowheads="1"/>
          </p:cNvSpPr>
          <p:nvPr/>
        </p:nvSpPr>
        <p:spPr bwMode="auto">
          <a:xfrm>
            <a:off x="425003" y="1056069"/>
            <a:ext cx="7988747" cy="2337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ct val="114000"/>
              </a:lnSpc>
              <a:spcBef>
                <a:spcPct val="50000"/>
              </a:spcBef>
              <a:buFont typeface="Arial" panose="020B0604020202020204" pitchFamily="34" charset="0"/>
              <a:buChar char="•"/>
            </a:pPr>
            <a:r>
              <a:rPr lang="en-US" altLang="zh-CN" sz="3200" dirty="0">
                <a:solidFill>
                  <a:srgbClr val="3366FF"/>
                </a:solidFill>
                <a:latin typeface="华文仿宋" panose="02010600040101010101" pitchFamily="2" charset="-122"/>
                <a:ea typeface="华文仿宋" panose="02010600040101010101" pitchFamily="2" charset="-122"/>
              </a:rPr>
              <a:t> </a:t>
            </a:r>
            <a:r>
              <a:rPr lang="zh-CN" altLang="en-US" sz="3200" dirty="0">
                <a:solidFill>
                  <a:srgbClr val="3366FF"/>
                </a:solidFill>
                <a:latin typeface="华文仿宋" panose="02010600040101010101" pitchFamily="2" charset="-122"/>
                <a:ea typeface="华文仿宋" panose="02010600040101010101" pitchFamily="2" charset="-122"/>
              </a:rPr>
              <a:t>顺序查找</a:t>
            </a:r>
            <a:r>
              <a:rPr lang="zh-CN" altLang="en-US" sz="3200" dirty="0">
                <a:latin typeface="华文仿宋" panose="02010600040101010101" pitchFamily="2" charset="-122"/>
                <a:ea typeface="华文仿宋" panose="02010600040101010101" pitchFamily="2" charset="-122"/>
              </a:rPr>
              <a:t>时，比较的结果为</a:t>
            </a:r>
            <a:r>
              <a:rPr lang="zh-CN" altLang="en-US" sz="3200" dirty="0">
                <a:ea typeface="华文仿宋" panose="02010600040101010101" pitchFamily="2" charset="-122"/>
              </a:rPr>
              <a:t>“</a:t>
            </a:r>
            <a:r>
              <a:rPr lang="en-US" altLang="zh-CN" sz="3200" dirty="0">
                <a:latin typeface="华文仿宋" panose="02010600040101010101" pitchFamily="2" charset="-122"/>
                <a:ea typeface="华文仿宋" panose="02010600040101010101" pitchFamily="2" charset="-122"/>
              </a:rPr>
              <a:t>=</a:t>
            </a:r>
            <a:r>
              <a:rPr lang="en-US" altLang="zh-CN" sz="3200" dirty="0">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与</a:t>
            </a:r>
            <a:r>
              <a:rPr lang="zh-CN" altLang="en-US" sz="3200" dirty="0">
                <a:ea typeface="华文仿宋" panose="02010600040101010101" pitchFamily="2" charset="-122"/>
              </a:rPr>
              <a:t>“</a:t>
            </a:r>
            <a:r>
              <a:rPr lang="en-US" altLang="zh-CN" sz="3200" dirty="0">
                <a:latin typeface="华文仿宋" panose="02010600040101010101" pitchFamily="2" charset="-122"/>
                <a:ea typeface="华文仿宋" panose="02010600040101010101" pitchFamily="2" charset="-122"/>
              </a:rPr>
              <a:t>&lt;&gt;</a:t>
            </a:r>
            <a:r>
              <a:rPr lang="en-US" altLang="zh-CN" sz="3200" dirty="0">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两种结果。在</a:t>
            </a:r>
            <a:r>
              <a:rPr lang="zh-CN" altLang="en-US" sz="3200" dirty="0">
                <a:solidFill>
                  <a:srgbClr val="3366FF"/>
                </a:solidFill>
                <a:latin typeface="华文仿宋" panose="02010600040101010101" pitchFamily="2" charset="-122"/>
                <a:ea typeface="华文仿宋" panose="02010600040101010101" pitchFamily="2" charset="-122"/>
              </a:rPr>
              <a:t>折半查找、二叉排序树查找、 </a:t>
            </a:r>
            <a:r>
              <a:rPr lang="en-US" altLang="zh-CN" sz="3200" dirty="0">
                <a:solidFill>
                  <a:srgbClr val="3366FF"/>
                </a:solidFill>
                <a:latin typeface="华文仿宋" panose="02010600040101010101" pitchFamily="2" charset="-122"/>
                <a:ea typeface="华文仿宋" panose="02010600040101010101" pitchFamily="2" charset="-122"/>
              </a:rPr>
              <a:t>B-</a:t>
            </a:r>
            <a:r>
              <a:rPr lang="zh-CN" altLang="en-US" sz="3200" dirty="0">
                <a:solidFill>
                  <a:srgbClr val="3366FF"/>
                </a:solidFill>
                <a:latin typeface="华文仿宋" panose="02010600040101010101" pitchFamily="2" charset="-122"/>
                <a:ea typeface="华文仿宋" panose="02010600040101010101" pitchFamily="2" charset="-122"/>
              </a:rPr>
              <a:t>树查找</a:t>
            </a:r>
            <a:r>
              <a:rPr lang="zh-CN" altLang="en-US" sz="3200" dirty="0">
                <a:latin typeface="华文仿宋" panose="02010600040101010101" pitchFamily="2" charset="-122"/>
                <a:ea typeface="华文仿宋" panose="02010600040101010101" pitchFamily="2" charset="-122"/>
              </a:rPr>
              <a:t>时，比较的结果为</a:t>
            </a:r>
            <a:r>
              <a:rPr lang="zh-CN" altLang="en-US" sz="3200" dirty="0">
                <a:ea typeface="华文仿宋" panose="02010600040101010101" pitchFamily="2" charset="-122"/>
              </a:rPr>
              <a:t>“</a:t>
            </a:r>
            <a:r>
              <a:rPr lang="en-US" altLang="zh-CN" sz="3200" dirty="0">
                <a:latin typeface="华文仿宋" panose="02010600040101010101" pitchFamily="2" charset="-122"/>
                <a:ea typeface="华文仿宋" panose="02010600040101010101" pitchFamily="2" charset="-122"/>
              </a:rPr>
              <a:t>=</a:t>
            </a:r>
            <a:r>
              <a:rPr lang="en-US" altLang="zh-CN" sz="3200" dirty="0">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a:t>
            </a:r>
            <a:r>
              <a:rPr lang="zh-CN" altLang="en-US" sz="3200" dirty="0">
                <a:ea typeface="华文仿宋" panose="02010600040101010101" pitchFamily="2" charset="-122"/>
              </a:rPr>
              <a:t>“</a:t>
            </a:r>
            <a:r>
              <a:rPr lang="en-US" altLang="zh-CN" sz="3200" dirty="0">
                <a:latin typeface="华文仿宋" panose="02010600040101010101" pitchFamily="2" charset="-122"/>
                <a:ea typeface="华文仿宋" panose="02010600040101010101" pitchFamily="2" charset="-122"/>
              </a:rPr>
              <a:t>&lt;</a:t>
            </a:r>
            <a:r>
              <a:rPr lang="en-US" altLang="zh-CN" sz="3200" dirty="0">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a:t>
            </a:r>
            <a:r>
              <a:rPr lang="zh-CN" altLang="en-US" sz="3200" dirty="0">
                <a:ea typeface="华文仿宋" panose="02010600040101010101" pitchFamily="2" charset="-122"/>
              </a:rPr>
              <a:t>“</a:t>
            </a:r>
            <a:r>
              <a:rPr lang="en-US" altLang="zh-CN" sz="3200" dirty="0">
                <a:latin typeface="华文仿宋" panose="02010600040101010101" pitchFamily="2" charset="-122"/>
                <a:ea typeface="华文仿宋" panose="02010600040101010101" pitchFamily="2" charset="-122"/>
              </a:rPr>
              <a:t>&gt;</a:t>
            </a:r>
            <a:r>
              <a:rPr lang="en-US" altLang="zh-CN" sz="3200" dirty="0">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三种结果。</a:t>
            </a:r>
            <a:endParaRPr lang="zh-CN" altLang="en-US" sz="32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2210"/>
                                        </p:tgtEl>
                                        <p:attrNameLst>
                                          <p:attrName>style.visibility</p:attrName>
                                        </p:attrNameLst>
                                      </p:cBhvr>
                                      <p:to>
                                        <p:strVal val="visible"/>
                                      </p:to>
                                    </p:set>
                                    <p:animEffect transition="in" filter="wipe(left)">
                                      <p:cBhvr>
                                        <p:cTn id="7" dur="500"/>
                                        <p:tgtEl>
                                          <p:spTgt spid="2222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2211"/>
                                        </p:tgtEl>
                                        <p:attrNameLst>
                                          <p:attrName>style.visibility</p:attrName>
                                        </p:attrNameLst>
                                      </p:cBhvr>
                                      <p:to>
                                        <p:strVal val="visible"/>
                                      </p:to>
                                    </p:set>
                                    <p:animEffect transition="in" filter="wipe(left)">
                                      <p:cBhvr>
                                        <p:cTn id="12" dur="500"/>
                                        <p:tgtEl>
                                          <p:spTgt spid="222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0" grpId="0" autoUpdateAnimBg="0"/>
      <p:bldP spid="222211" grpId="0" autoUpdateAnimBg="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361950" y="2182809"/>
            <a:ext cx="8331289" cy="119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ts val="4300"/>
              </a:lnSpc>
              <a:buFont typeface="Arial" panose="020B0604020202020204" pitchFamily="34" charset="0"/>
              <a:buChar char="•"/>
            </a:pPr>
            <a:r>
              <a:rPr lang="zh-CN" altLang="en-US" sz="3200" dirty="0">
                <a:ea typeface="华文仿宋" panose="02010600040101010101" pitchFamily="2" charset="-122"/>
              </a:rPr>
              <a:t>只有一个办法：预先知道所查关键字在表中的位置。</a:t>
            </a:r>
            <a:endParaRPr lang="zh-CN" altLang="en-US" sz="1800" dirty="0">
              <a:ea typeface="华文仿宋" panose="02010600040101010101" pitchFamily="2" charset="-122"/>
            </a:endParaRPr>
          </a:p>
        </p:txBody>
      </p:sp>
      <p:sp>
        <p:nvSpPr>
          <p:cNvPr id="223235" name="Rectangle 3"/>
          <p:cNvSpPr>
            <a:spLocks noChangeArrowheads="1"/>
          </p:cNvSpPr>
          <p:nvPr/>
        </p:nvSpPr>
        <p:spPr bwMode="auto">
          <a:xfrm>
            <a:off x="516496" y="984633"/>
            <a:ext cx="7714177"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zh-CN" altLang="en-US" sz="3200" dirty="0">
                <a:ea typeface="华文仿宋" panose="02010600040101010101" pitchFamily="2" charset="-122"/>
              </a:rPr>
              <a:t>对于频繁使用的查找表，希望</a:t>
            </a:r>
            <a:endParaRPr lang="zh-CN" altLang="en-US" sz="3200" dirty="0">
              <a:ea typeface="华文仿宋" panose="02010600040101010101" pitchFamily="2" charset="-122"/>
            </a:endParaRPr>
          </a:p>
          <a:p>
            <a:pPr algn="l" eaLnBrk="1" hangingPunct="1">
              <a:lnSpc>
                <a:spcPct val="120000"/>
              </a:lnSpc>
            </a:pPr>
            <a:r>
              <a:rPr lang="zh-CN" altLang="en-US" sz="3200" dirty="0">
                <a:ea typeface="华文仿宋" panose="02010600040101010101" pitchFamily="2" charset="-122"/>
              </a:rPr>
              <a:t>                 </a:t>
            </a:r>
            <a:r>
              <a:rPr lang="en-US" altLang="zh-CN" sz="3200" dirty="0">
                <a:ea typeface="华文仿宋" panose="02010600040101010101" pitchFamily="2" charset="-122"/>
              </a:rPr>
              <a:t>ASL = 0</a:t>
            </a:r>
            <a:endParaRPr lang="en-US" altLang="zh-CN" sz="3200" dirty="0">
              <a:ea typeface="华文仿宋" panose="02010600040101010101" pitchFamily="2" charset="-122"/>
            </a:endParaRPr>
          </a:p>
        </p:txBody>
      </p:sp>
      <p:sp>
        <p:nvSpPr>
          <p:cNvPr id="223236" name="Rectangle 4"/>
          <p:cNvSpPr>
            <a:spLocks noChangeArrowheads="1"/>
          </p:cNvSpPr>
          <p:nvPr/>
        </p:nvSpPr>
        <p:spPr bwMode="auto">
          <a:xfrm>
            <a:off x="361950" y="3274455"/>
            <a:ext cx="8331289" cy="2849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ts val="4300"/>
              </a:lnSpc>
              <a:buFont typeface="Arial" panose="020B0604020202020204" pitchFamily="34" charset="0"/>
              <a:buChar char="•"/>
            </a:pPr>
            <a:r>
              <a:rPr lang="zh-CN" altLang="en-US" sz="3200" dirty="0">
                <a:ea typeface="华文仿宋" panose="02010600040101010101" pitchFamily="2" charset="-122"/>
              </a:rPr>
              <a:t>即要求：</a:t>
            </a:r>
            <a:r>
              <a:rPr lang="zh-CN" altLang="en-US" sz="3200" dirty="0">
                <a:solidFill>
                  <a:srgbClr val="0000FF"/>
                </a:solidFill>
                <a:ea typeface="华文仿宋" panose="02010600040101010101" pitchFamily="2" charset="-122"/>
              </a:rPr>
              <a:t>记录在表中的位置和其关键字之间存在一种确定的对应关系</a:t>
            </a:r>
            <a:r>
              <a:rPr lang="en-US" altLang="zh-CN" sz="3200" dirty="0">
                <a:solidFill>
                  <a:srgbClr val="0000FF"/>
                </a:solidFill>
                <a:ea typeface="华文仿宋" panose="02010600040101010101" pitchFamily="2" charset="-122"/>
              </a:rPr>
              <a:t>f</a:t>
            </a:r>
            <a:r>
              <a:rPr lang="zh-CN" altLang="en-US" sz="3200" dirty="0">
                <a:ea typeface="华文仿宋" panose="02010600040101010101" pitchFamily="2" charset="-122"/>
              </a:rPr>
              <a:t>。使得每个</a:t>
            </a:r>
            <a:r>
              <a:rPr lang="zh-CN" altLang="en-US" sz="3200" dirty="0">
                <a:solidFill>
                  <a:srgbClr val="990000"/>
                </a:solidFill>
                <a:ea typeface="华文仿宋" panose="02010600040101010101" pitchFamily="2" charset="-122"/>
              </a:rPr>
              <a:t>关键字</a:t>
            </a:r>
            <a:r>
              <a:rPr lang="zh-CN" altLang="en-US" sz="3200" dirty="0">
                <a:ea typeface="华文仿宋" panose="02010600040101010101" pitchFamily="2" charset="-122"/>
              </a:rPr>
              <a:t>和结构中的一个惟一</a:t>
            </a:r>
            <a:r>
              <a:rPr lang="zh-CN" altLang="en-US" sz="3200" dirty="0">
                <a:solidFill>
                  <a:srgbClr val="990000"/>
                </a:solidFill>
                <a:ea typeface="华文仿宋" panose="02010600040101010101" pitchFamily="2" charset="-122"/>
              </a:rPr>
              <a:t>存储位置</a:t>
            </a:r>
            <a:r>
              <a:rPr lang="zh-CN" altLang="en-US" sz="3200" dirty="0">
                <a:ea typeface="华文仿宋" panose="02010600040101010101" pitchFamily="2" charset="-122"/>
              </a:rPr>
              <a:t>相</a:t>
            </a:r>
            <a:r>
              <a:rPr lang="zh-CN" altLang="en-US" sz="3200" dirty="0">
                <a:solidFill>
                  <a:srgbClr val="990000"/>
                </a:solidFill>
                <a:ea typeface="华文仿宋" panose="02010600040101010101" pitchFamily="2" charset="-122"/>
              </a:rPr>
              <a:t>对应</a:t>
            </a:r>
            <a:r>
              <a:rPr lang="zh-CN" altLang="en-US" sz="3200" dirty="0">
                <a:ea typeface="华文仿宋" panose="02010600040101010101" pitchFamily="2" charset="-122"/>
              </a:rPr>
              <a:t>。这种</a:t>
            </a:r>
            <a:r>
              <a:rPr lang="zh-CN" altLang="en-US" sz="3200" dirty="0">
                <a:solidFill>
                  <a:srgbClr val="990000"/>
                </a:solidFill>
                <a:ea typeface="华文仿宋" panose="02010600040101010101" pitchFamily="2" charset="-122"/>
              </a:rPr>
              <a:t>对应关系</a:t>
            </a:r>
            <a:r>
              <a:rPr lang="en-US" altLang="zh-CN" sz="3200" dirty="0">
                <a:solidFill>
                  <a:srgbClr val="990000"/>
                </a:solidFill>
                <a:ea typeface="华文仿宋" panose="02010600040101010101" pitchFamily="2" charset="-122"/>
              </a:rPr>
              <a:t>f</a:t>
            </a:r>
            <a:r>
              <a:rPr lang="zh-CN" altLang="en-US" sz="3200" dirty="0">
                <a:ea typeface="华文仿宋" panose="02010600040101010101" pitchFamily="2" charset="-122"/>
              </a:rPr>
              <a:t>为</a:t>
            </a:r>
            <a:r>
              <a:rPr lang="zh-CN" altLang="en-US" sz="3200" dirty="0">
                <a:solidFill>
                  <a:srgbClr val="990000"/>
                </a:solidFill>
                <a:ea typeface="华文仿宋" panose="02010600040101010101" pitchFamily="2" charset="-122"/>
              </a:rPr>
              <a:t>哈希函数</a:t>
            </a:r>
            <a:r>
              <a:rPr lang="zh-CN" altLang="en-US" sz="3200" dirty="0">
                <a:ea typeface="华文仿宋" panose="02010600040101010101" pitchFamily="2" charset="-122"/>
              </a:rPr>
              <a:t>，按这一思想建立的表称为</a:t>
            </a:r>
            <a:r>
              <a:rPr lang="zh-CN" altLang="en-US" sz="3200" dirty="0">
                <a:solidFill>
                  <a:srgbClr val="990000"/>
                </a:solidFill>
                <a:ea typeface="华文仿宋" panose="02010600040101010101" pitchFamily="2" charset="-122"/>
              </a:rPr>
              <a:t>哈希表</a:t>
            </a:r>
            <a:r>
              <a:rPr lang="zh-CN" altLang="en-US" sz="3200" dirty="0">
                <a:ea typeface="华文仿宋" panose="02010600040101010101" pitchFamily="2" charset="-122"/>
              </a:rPr>
              <a:t>。</a:t>
            </a:r>
            <a:endParaRPr lang="zh-CN" altLang="en-US" sz="32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3235"/>
                                        </p:tgtEl>
                                        <p:attrNameLst>
                                          <p:attrName>style.visibility</p:attrName>
                                        </p:attrNameLst>
                                      </p:cBhvr>
                                      <p:to>
                                        <p:strVal val="visible"/>
                                      </p:to>
                                    </p:set>
                                    <p:animEffect transition="in" filter="wipe(left)">
                                      <p:cBhvr>
                                        <p:cTn id="7" dur="500"/>
                                        <p:tgtEl>
                                          <p:spTgt spid="2232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4"/>
                                        </p:tgtEl>
                                        <p:attrNameLst>
                                          <p:attrName>style.visibility</p:attrName>
                                        </p:attrNameLst>
                                      </p:cBhvr>
                                      <p:to>
                                        <p:strVal val="visible"/>
                                      </p:to>
                                    </p:set>
                                    <p:animEffect transition="in" filter="wipe(left)">
                                      <p:cBhvr>
                                        <p:cTn id="12" dur="500"/>
                                        <p:tgtEl>
                                          <p:spTgt spid="2232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3236"/>
                                        </p:tgtEl>
                                        <p:attrNameLst>
                                          <p:attrName>style.visibility</p:attrName>
                                        </p:attrNameLst>
                                      </p:cBhvr>
                                      <p:to>
                                        <p:strVal val="visible"/>
                                      </p:to>
                                    </p:set>
                                    <p:animEffect transition="in" filter="wipe(left)">
                                      <p:cBhvr>
                                        <p:cTn id="17" dur="500"/>
                                        <p:tgtEl>
                                          <p:spTgt spid="223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autoUpdateAnimBg="0"/>
      <p:bldP spid="223235" grpId="0" autoUpdateAnimBg="0"/>
      <p:bldP spid="223236" grpId="0" autoUpdateAnimBg="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2"/>
          <p:cNvSpPr txBox="1">
            <a:spLocks noChangeArrowheads="1"/>
          </p:cNvSpPr>
          <p:nvPr/>
        </p:nvSpPr>
        <p:spPr bwMode="auto">
          <a:xfrm>
            <a:off x="762000" y="3100886"/>
            <a:ext cx="8229600" cy="66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zh-CN" altLang="en-US" sz="3200" dirty="0">
                <a:latin typeface="华文仿宋" panose="02010600040101010101" pitchFamily="2" charset="-122"/>
                <a:ea typeface="华文仿宋" panose="02010600040101010101" pitchFamily="2" charset="-122"/>
              </a:rPr>
              <a:t>若</a:t>
            </a:r>
            <a:r>
              <a:rPr lang="zh-CN" altLang="en-US" sz="3200" dirty="0">
                <a:solidFill>
                  <a:srgbClr val="0000FF"/>
                </a:solidFill>
                <a:latin typeface="华文仿宋" panose="02010600040101010101" pitchFamily="2" charset="-122"/>
                <a:ea typeface="华文仿宋" panose="02010600040101010101" pitchFamily="2" charset="-122"/>
              </a:rPr>
              <a:t>以下标为</a:t>
            </a:r>
            <a:r>
              <a:rPr lang="en-US" altLang="zh-CN" sz="3200" dirty="0">
                <a:solidFill>
                  <a:srgbClr val="0000FF"/>
                </a:solidFill>
                <a:latin typeface="华文仿宋" panose="02010600040101010101" pitchFamily="2" charset="-122"/>
                <a:ea typeface="华文仿宋" panose="02010600040101010101" pitchFamily="2" charset="-122"/>
              </a:rPr>
              <a:t>000 ~ 999 </a:t>
            </a:r>
            <a:r>
              <a:rPr lang="zh-CN" altLang="en-US" sz="3200" dirty="0">
                <a:solidFill>
                  <a:srgbClr val="0000FF"/>
                </a:solidFill>
                <a:latin typeface="华文仿宋" panose="02010600040101010101" pitchFamily="2" charset="-122"/>
                <a:ea typeface="华文仿宋" panose="02010600040101010101" pitchFamily="2" charset="-122"/>
              </a:rPr>
              <a:t>的顺序表</a:t>
            </a:r>
            <a:r>
              <a:rPr lang="zh-CN" altLang="en-US" sz="3200" dirty="0">
                <a:latin typeface="华文仿宋" panose="02010600040101010101" pitchFamily="2" charset="-122"/>
                <a:ea typeface="华文仿宋" panose="02010600040101010101" pitchFamily="2" charset="-122"/>
              </a:rPr>
              <a:t>表示之。</a:t>
            </a:r>
            <a:endParaRPr lang="zh-CN" altLang="en-US" sz="2000" dirty="0">
              <a:latin typeface="华文仿宋" panose="02010600040101010101" pitchFamily="2" charset="-122"/>
              <a:ea typeface="华文仿宋" panose="02010600040101010101" pitchFamily="2" charset="-122"/>
            </a:endParaRPr>
          </a:p>
        </p:txBody>
      </p:sp>
      <p:sp>
        <p:nvSpPr>
          <p:cNvPr id="224259" name="Text Box 3"/>
          <p:cNvSpPr txBox="1">
            <a:spLocks noChangeArrowheads="1"/>
          </p:cNvSpPr>
          <p:nvPr/>
        </p:nvSpPr>
        <p:spPr bwMode="auto">
          <a:xfrm>
            <a:off x="723900" y="957325"/>
            <a:ext cx="8007976"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25000"/>
              </a:lnSpc>
            </a:pPr>
            <a:r>
              <a:rPr lang="zh-CN" altLang="en-US" sz="3600" dirty="0">
                <a:latin typeface="华文仿宋" panose="02010600040101010101" pitchFamily="2" charset="-122"/>
                <a:ea typeface="华文仿宋" panose="02010600040101010101" pitchFamily="2" charset="-122"/>
              </a:rPr>
              <a:t>例如：</a:t>
            </a:r>
            <a:r>
              <a:rPr lang="zh-CN" altLang="en-US" sz="3200" dirty="0">
                <a:latin typeface="华文仿宋" panose="02010600040101010101" pitchFamily="2" charset="-122"/>
                <a:ea typeface="华文仿宋" panose="02010600040101010101" pitchFamily="2" charset="-122"/>
              </a:rPr>
              <a:t>为每年招收的 </a:t>
            </a:r>
            <a:r>
              <a:rPr lang="en-US" altLang="zh-CN" sz="3200" dirty="0">
                <a:latin typeface="华文仿宋" panose="02010600040101010101" pitchFamily="2" charset="-122"/>
                <a:ea typeface="华文仿宋" panose="02010600040101010101" pitchFamily="2" charset="-122"/>
              </a:rPr>
              <a:t>1000 </a:t>
            </a:r>
            <a:r>
              <a:rPr lang="zh-CN" altLang="en-US" sz="3200" dirty="0">
                <a:latin typeface="华文仿宋" panose="02010600040101010101" pitchFamily="2" charset="-122"/>
                <a:ea typeface="华文仿宋" panose="02010600040101010101" pitchFamily="2" charset="-122"/>
              </a:rPr>
              <a:t>名新生建立一张查找表，其关键字为学号，其值的范围为 </a:t>
            </a:r>
            <a:r>
              <a:rPr lang="en-US" altLang="zh-CN" sz="3200" dirty="0">
                <a:latin typeface="华文仿宋" panose="02010600040101010101" pitchFamily="2" charset="-122"/>
                <a:ea typeface="华文仿宋" panose="02010600040101010101" pitchFamily="2" charset="-122"/>
              </a:rPr>
              <a:t>xx000 ~ xx999 (</a:t>
            </a:r>
            <a:r>
              <a:rPr lang="zh-CN" altLang="en-US" sz="3200" dirty="0">
                <a:latin typeface="华文仿宋" panose="02010600040101010101" pitchFamily="2" charset="-122"/>
                <a:ea typeface="华文仿宋" panose="02010600040101010101" pitchFamily="2" charset="-122"/>
              </a:rPr>
              <a:t>前两位为年份</a:t>
            </a:r>
            <a:r>
              <a:rPr lang="en-US" altLang="zh-CN" sz="3200" dirty="0">
                <a:latin typeface="华文仿宋" panose="02010600040101010101" pitchFamily="2" charset="-122"/>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a:t>
            </a:r>
            <a:endParaRPr lang="zh-CN" altLang="en-US" sz="3200" dirty="0">
              <a:latin typeface="华文仿宋" panose="02010600040101010101" pitchFamily="2" charset="-122"/>
              <a:ea typeface="华文仿宋" panose="02010600040101010101" pitchFamily="2" charset="-122"/>
            </a:endParaRPr>
          </a:p>
        </p:txBody>
      </p:sp>
      <p:sp>
        <p:nvSpPr>
          <p:cNvPr id="224260" name="Rectangle 4"/>
          <p:cNvSpPr>
            <a:spLocks noChangeArrowheads="1"/>
          </p:cNvSpPr>
          <p:nvPr/>
        </p:nvSpPr>
        <p:spPr bwMode="auto">
          <a:xfrm>
            <a:off x="647700" y="3936396"/>
            <a:ext cx="798114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25000"/>
              </a:lnSpc>
            </a:pPr>
            <a:r>
              <a:rPr lang="zh-CN" altLang="en-US" sz="3200" dirty="0">
                <a:latin typeface="华文仿宋" panose="02010600040101010101" pitchFamily="2" charset="-122"/>
                <a:ea typeface="华文仿宋" panose="02010600040101010101" pitchFamily="2" charset="-122"/>
              </a:rPr>
              <a:t>则查找过程可以简单进行：取给定值（学号）的后三位，</a:t>
            </a:r>
            <a:r>
              <a:rPr lang="zh-CN" altLang="en-US" sz="3200" dirty="0">
                <a:solidFill>
                  <a:srgbClr val="0000FF"/>
                </a:solidFill>
                <a:latin typeface="华文仿宋" panose="02010600040101010101" pitchFamily="2" charset="-122"/>
                <a:ea typeface="华文仿宋" panose="02010600040101010101" pitchFamily="2" charset="-122"/>
              </a:rPr>
              <a:t>不需要经过比较便可直接从顺序表中找到待查关键字。</a:t>
            </a:r>
            <a:endParaRPr lang="zh-CN" altLang="en-US" sz="3200" dirty="0">
              <a:solidFill>
                <a:srgbClr val="0000FF"/>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4259"/>
                                        </p:tgtEl>
                                        <p:attrNameLst>
                                          <p:attrName>style.visibility</p:attrName>
                                        </p:attrNameLst>
                                      </p:cBhvr>
                                      <p:to>
                                        <p:strVal val="visible"/>
                                      </p:to>
                                    </p:set>
                                    <p:animEffect transition="in" filter="strips(downRight)">
                                      <p:cBhvr>
                                        <p:cTn id="7" dur="500"/>
                                        <p:tgtEl>
                                          <p:spTgt spid="22425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4258"/>
                                        </p:tgtEl>
                                        <p:attrNameLst>
                                          <p:attrName>style.visibility</p:attrName>
                                        </p:attrNameLst>
                                      </p:cBhvr>
                                      <p:to>
                                        <p:strVal val="visible"/>
                                      </p:to>
                                    </p:set>
                                    <p:animEffect transition="in" filter="strips(downRight)">
                                      <p:cBhvr>
                                        <p:cTn id="12" dur="500"/>
                                        <p:tgtEl>
                                          <p:spTgt spid="22425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24260"/>
                                        </p:tgtEl>
                                        <p:attrNameLst>
                                          <p:attrName>style.visibility</p:attrName>
                                        </p:attrNameLst>
                                      </p:cBhvr>
                                      <p:to>
                                        <p:strVal val="visible"/>
                                      </p:to>
                                    </p:set>
                                    <p:animEffect transition="in" filter="strips(downRight)">
                                      <p:cBhvr>
                                        <p:cTn id="17" dur="500"/>
                                        <p:tgtEl>
                                          <p:spTgt spid="224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autoUpdateAnimBg="0"/>
      <p:bldP spid="224259" grpId="0" autoUpdateAnimBg="0"/>
      <p:bldP spid="224260" grpId="0" autoUpdateAnimBg="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365125" y="937858"/>
            <a:ext cx="8534400" cy="664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25000"/>
              </a:lnSpc>
            </a:pPr>
            <a:r>
              <a:rPr lang="zh-CN" altLang="en-US" sz="3200" dirty="0">
                <a:ea typeface="华文仿宋" panose="02010600040101010101" pitchFamily="2" charset="-122"/>
              </a:rPr>
              <a:t>但是，对于</a:t>
            </a:r>
            <a:r>
              <a:rPr lang="zh-CN" altLang="en-US" sz="3200" dirty="0">
                <a:solidFill>
                  <a:srgbClr val="A50021"/>
                </a:solidFill>
                <a:ea typeface="华文仿宋" panose="02010600040101010101" pitchFamily="2" charset="-122"/>
              </a:rPr>
              <a:t>动态查找表</a:t>
            </a:r>
            <a:r>
              <a:rPr lang="zh-CN" altLang="en-US" sz="3200" dirty="0">
                <a:ea typeface="华文仿宋" panose="02010600040101010101" pitchFamily="2" charset="-122"/>
              </a:rPr>
              <a:t>而言，</a:t>
            </a:r>
            <a:endParaRPr lang="zh-CN" altLang="en-US" sz="3200" dirty="0">
              <a:ea typeface="华文仿宋" panose="02010600040101010101" pitchFamily="2" charset="-122"/>
            </a:endParaRPr>
          </a:p>
        </p:txBody>
      </p:sp>
      <p:sp>
        <p:nvSpPr>
          <p:cNvPr id="225283" name="Text Box 3"/>
          <p:cNvSpPr txBox="1">
            <a:spLocks noChangeArrowheads="1"/>
          </p:cNvSpPr>
          <p:nvPr/>
        </p:nvSpPr>
        <p:spPr bwMode="auto">
          <a:xfrm>
            <a:off x="461940" y="3602015"/>
            <a:ext cx="810895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25000"/>
              </a:lnSpc>
            </a:pPr>
            <a:r>
              <a:rPr lang="zh-CN" altLang="en-US" sz="3200" dirty="0">
                <a:ea typeface="华文仿宋" panose="02010600040101010101" pitchFamily="2" charset="-122"/>
              </a:rPr>
              <a:t>因此在一般情况下，需在</a:t>
            </a:r>
            <a:r>
              <a:rPr lang="zh-CN" altLang="en-US" sz="3200" dirty="0">
                <a:solidFill>
                  <a:schemeClr val="accent2"/>
                </a:solidFill>
                <a:ea typeface="华文仿宋" panose="02010600040101010101" pitchFamily="2" charset="-122"/>
              </a:rPr>
              <a:t>关键字</a:t>
            </a:r>
            <a:r>
              <a:rPr lang="zh-CN" altLang="en-US" sz="3200" dirty="0">
                <a:ea typeface="华文仿宋" panose="02010600040101010101" pitchFamily="2" charset="-122"/>
              </a:rPr>
              <a:t>与记录在表中的</a:t>
            </a:r>
            <a:r>
              <a:rPr lang="zh-CN" altLang="en-US" sz="3200" dirty="0">
                <a:solidFill>
                  <a:schemeClr val="accent2"/>
                </a:solidFill>
                <a:ea typeface="华文仿宋" panose="02010600040101010101" pitchFamily="2" charset="-122"/>
              </a:rPr>
              <a:t>存储位置</a:t>
            </a:r>
            <a:r>
              <a:rPr lang="zh-CN" altLang="en-US" sz="3200" dirty="0">
                <a:ea typeface="华文仿宋" panose="02010600040101010101" pitchFamily="2" charset="-122"/>
              </a:rPr>
              <a:t>之间建立一个</a:t>
            </a:r>
            <a:r>
              <a:rPr lang="zh-CN" altLang="en-US" sz="3200" dirty="0">
                <a:solidFill>
                  <a:schemeClr val="accent2"/>
                </a:solidFill>
                <a:ea typeface="华文仿宋" panose="02010600040101010101" pitchFamily="2" charset="-122"/>
              </a:rPr>
              <a:t>函数关系</a:t>
            </a:r>
            <a:r>
              <a:rPr lang="zh-CN" altLang="en-US" sz="3200" dirty="0">
                <a:ea typeface="华文仿宋" panose="02010600040101010101" pitchFamily="2" charset="-122"/>
              </a:rPr>
              <a:t>，</a:t>
            </a:r>
            <a:r>
              <a:rPr lang="zh-CN" altLang="en-US" sz="3200" dirty="0">
                <a:solidFill>
                  <a:srgbClr val="0000FF"/>
                </a:solidFill>
                <a:ea typeface="华文仿宋" panose="02010600040101010101" pitchFamily="2" charset="-122"/>
              </a:rPr>
              <a:t>以 </a:t>
            </a:r>
            <a:r>
              <a:rPr lang="en-US" altLang="zh-CN" sz="3200" dirty="0">
                <a:solidFill>
                  <a:srgbClr val="0000FF"/>
                </a:solidFill>
                <a:ea typeface="华文仿宋" panose="02010600040101010101" pitchFamily="2" charset="-122"/>
              </a:rPr>
              <a:t>f(key) </a:t>
            </a:r>
            <a:r>
              <a:rPr lang="zh-CN" altLang="en-US" sz="3200" dirty="0">
                <a:solidFill>
                  <a:srgbClr val="0000FF"/>
                </a:solidFill>
                <a:ea typeface="华文仿宋" panose="02010600040101010101" pitchFamily="2" charset="-122"/>
              </a:rPr>
              <a:t>作为关键字为 </a:t>
            </a:r>
            <a:r>
              <a:rPr lang="en-US" altLang="zh-CN" sz="3200" dirty="0">
                <a:solidFill>
                  <a:srgbClr val="0000FF"/>
                </a:solidFill>
                <a:ea typeface="华文仿宋" panose="02010600040101010101" pitchFamily="2" charset="-122"/>
              </a:rPr>
              <a:t>key </a:t>
            </a:r>
            <a:r>
              <a:rPr lang="zh-CN" altLang="en-US" sz="3200" dirty="0">
                <a:solidFill>
                  <a:srgbClr val="0000FF"/>
                </a:solidFill>
                <a:ea typeface="华文仿宋" panose="02010600040101010101" pitchFamily="2" charset="-122"/>
              </a:rPr>
              <a:t>的记录在表中的位置</a:t>
            </a:r>
            <a:r>
              <a:rPr lang="zh-CN" altLang="en-US" sz="3200" dirty="0">
                <a:ea typeface="华文仿宋" panose="02010600040101010101" pitchFamily="2" charset="-122"/>
              </a:rPr>
              <a:t>，</a:t>
            </a:r>
            <a:r>
              <a:rPr lang="zh-CN" altLang="en-US" sz="3200" dirty="0">
                <a:solidFill>
                  <a:srgbClr val="A50021"/>
                </a:solidFill>
                <a:ea typeface="华文仿宋" panose="02010600040101010101" pitchFamily="2" charset="-122"/>
              </a:rPr>
              <a:t>通常</a:t>
            </a:r>
            <a:r>
              <a:rPr lang="zh-CN" altLang="en-US" sz="3200" dirty="0">
                <a:solidFill>
                  <a:srgbClr val="0000FF"/>
                </a:solidFill>
                <a:ea typeface="华文仿宋" panose="02010600040101010101" pitchFamily="2" charset="-122"/>
              </a:rPr>
              <a:t>称</a:t>
            </a:r>
            <a:r>
              <a:rPr lang="zh-CN" altLang="en-US" sz="3200" dirty="0">
                <a:solidFill>
                  <a:srgbClr val="A50021"/>
                </a:solidFill>
                <a:ea typeface="华文仿宋" panose="02010600040101010101" pitchFamily="2" charset="-122"/>
              </a:rPr>
              <a:t>这个函数 </a:t>
            </a:r>
            <a:r>
              <a:rPr lang="en-US" altLang="zh-CN" sz="3200" dirty="0">
                <a:solidFill>
                  <a:srgbClr val="0000FF"/>
                </a:solidFill>
                <a:ea typeface="华文仿宋" panose="02010600040101010101" pitchFamily="2" charset="-122"/>
              </a:rPr>
              <a:t>f(key) </a:t>
            </a:r>
            <a:r>
              <a:rPr lang="zh-CN" altLang="en-US" sz="3200" dirty="0">
                <a:solidFill>
                  <a:srgbClr val="0000FF"/>
                </a:solidFill>
                <a:ea typeface="华文仿宋" panose="02010600040101010101" pitchFamily="2" charset="-122"/>
              </a:rPr>
              <a:t>为哈希函数。</a:t>
            </a:r>
            <a:endParaRPr lang="zh-CN" altLang="en-US" sz="2000" dirty="0">
              <a:ea typeface="华文仿宋" panose="02010600040101010101" pitchFamily="2" charset="-122"/>
            </a:endParaRPr>
          </a:p>
        </p:txBody>
      </p:sp>
      <p:sp>
        <p:nvSpPr>
          <p:cNvPr id="225284" name="Rectangle 4"/>
          <p:cNvSpPr>
            <a:spLocks noChangeArrowheads="1"/>
          </p:cNvSpPr>
          <p:nvPr/>
        </p:nvSpPr>
        <p:spPr bwMode="auto">
          <a:xfrm>
            <a:off x="1104900" y="1597642"/>
            <a:ext cx="3090911" cy="664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25000"/>
              </a:lnSpc>
            </a:pPr>
            <a:r>
              <a:rPr lang="en-US" altLang="zh-CN" sz="3200" dirty="0">
                <a:ea typeface="华文仿宋" panose="02010600040101010101" pitchFamily="2" charset="-122"/>
              </a:rPr>
              <a:t>1) </a:t>
            </a:r>
            <a:r>
              <a:rPr lang="zh-CN" altLang="en-US" sz="3200" dirty="0">
                <a:ea typeface="华文仿宋" panose="02010600040101010101" pitchFamily="2" charset="-122"/>
              </a:rPr>
              <a:t>表长不确定；</a:t>
            </a:r>
            <a:endParaRPr lang="zh-CN" altLang="en-US" sz="3200" dirty="0">
              <a:ea typeface="华文仿宋" panose="02010600040101010101" pitchFamily="2" charset="-122"/>
            </a:endParaRPr>
          </a:p>
        </p:txBody>
      </p:sp>
      <p:sp>
        <p:nvSpPr>
          <p:cNvPr id="225285" name="Rectangle 5"/>
          <p:cNvSpPr>
            <a:spLocks noChangeArrowheads="1"/>
          </p:cNvSpPr>
          <p:nvPr/>
        </p:nvSpPr>
        <p:spPr bwMode="auto">
          <a:xfrm>
            <a:off x="1104900" y="2257425"/>
            <a:ext cx="73533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25000"/>
              </a:lnSpc>
            </a:pPr>
            <a:r>
              <a:rPr lang="en-US" altLang="zh-CN" sz="3200" dirty="0">
                <a:ea typeface="华文仿宋" panose="02010600040101010101" pitchFamily="2" charset="-122"/>
              </a:rPr>
              <a:t>2) </a:t>
            </a:r>
            <a:r>
              <a:rPr lang="zh-CN" altLang="en-US" sz="3200" dirty="0">
                <a:ea typeface="华文仿宋" panose="02010600040101010101" pitchFamily="2" charset="-122"/>
              </a:rPr>
              <a:t>在设计查找表时，只知道关键字所属</a:t>
            </a:r>
            <a:endParaRPr lang="zh-CN" altLang="en-US" sz="3200" dirty="0">
              <a:ea typeface="华文仿宋" panose="02010600040101010101" pitchFamily="2" charset="-122"/>
            </a:endParaRPr>
          </a:p>
          <a:p>
            <a:pPr algn="just" eaLnBrk="1" hangingPunct="1">
              <a:lnSpc>
                <a:spcPct val="125000"/>
              </a:lnSpc>
            </a:pPr>
            <a:r>
              <a:rPr lang="zh-CN" altLang="en-US" sz="3200" dirty="0">
                <a:ea typeface="华文仿宋" panose="02010600040101010101" pitchFamily="2" charset="-122"/>
              </a:rPr>
              <a:t>     范围，而不知道确切的关键字。</a:t>
            </a:r>
            <a:endParaRPr lang="zh-CN" altLang="en-US" sz="32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225282"/>
                                        </p:tgtEl>
                                        <p:attrNameLst>
                                          <p:attrName>style.visibility</p:attrName>
                                        </p:attrNameLst>
                                      </p:cBhvr>
                                      <p:to>
                                        <p:strVal val="visible"/>
                                      </p:to>
                                    </p:set>
                                    <p:animEffect transition="in" filter="strips(downRight)">
                                      <p:cBhvr>
                                        <p:cTn id="7" dur="300"/>
                                        <p:tgtEl>
                                          <p:spTgt spid="2252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4"/>
                                        </p:tgtEl>
                                        <p:attrNameLst>
                                          <p:attrName>style.visibility</p:attrName>
                                        </p:attrNameLst>
                                      </p:cBhvr>
                                      <p:to>
                                        <p:strVal val="visible"/>
                                      </p:to>
                                    </p:set>
                                    <p:animEffect transition="in" filter="wipe(left)">
                                      <p:cBhvr>
                                        <p:cTn id="12" dur="500"/>
                                        <p:tgtEl>
                                          <p:spTgt spid="2252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5"/>
                                        </p:tgtEl>
                                        <p:attrNameLst>
                                          <p:attrName>style.visibility</p:attrName>
                                        </p:attrNameLst>
                                      </p:cBhvr>
                                      <p:to>
                                        <p:strVal val="visible"/>
                                      </p:to>
                                    </p:set>
                                    <p:animEffect transition="in" filter="wipe(left)">
                                      <p:cBhvr>
                                        <p:cTn id="17" dur="500"/>
                                        <p:tgtEl>
                                          <p:spTgt spid="22528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25283"/>
                                        </p:tgtEl>
                                        <p:attrNameLst>
                                          <p:attrName>style.visibility</p:attrName>
                                        </p:attrNameLst>
                                      </p:cBhvr>
                                      <p:to>
                                        <p:strVal val="visible"/>
                                      </p:to>
                                    </p:set>
                                    <p:anim calcmode="lin" valueType="num">
                                      <p:cBhvr additive="base">
                                        <p:cTn id="22" dur="500" fill="hold"/>
                                        <p:tgtEl>
                                          <p:spTgt spid="225283"/>
                                        </p:tgtEl>
                                        <p:attrNameLst>
                                          <p:attrName>ppt_x</p:attrName>
                                        </p:attrNameLst>
                                      </p:cBhvr>
                                      <p:tavLst>
                                        <p:tav tm="0">
                                          <p:val>
                                            <p:strVal val="#ppt_x"/>
                                          </p:val>
                                        </p:tav>
                                        <p:tav tm="100000">
                                          <p:val>
                                            <p:strVal val="#ppt_x"/>
                                          </p:val>
                                        </p:tav>
                                      </p:tavLst>
                                    </p:anim>
                                    <p:anim calcmode="lin" valueType="num">
                                      <p:cBhvr additive="base">
                                        <p:cTn id="23" dur="500" fill="hold"/>
                                        <p:tgtEl>
                                          <p:spTgt spid="225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autoUpdateAnimBg="0"/>
      <p:bldP spid="225283" grpId="0" autoUpdateAnimBg="0"/>
      <p:bldP spid="225284" grpId="0" autoUpdateAnimBg="0"/>
      <p:bldP spid="225285" grpId="0" autoUpdateAnimBg="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395288" y="205793"/>
            <a:ext cx="1832553"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zh-CN" altLang="en-US" dirty="0"/>
              <a:t>哈希表：</a:t>
            </a:r>
            <a:endParaRPr lang="zh-CN" altLang="en-US" dirty="0"/>
          </a:p>
        </p:txBody>
      </p:sp>
      <p:sp>
        <p:nvSpPr>
          <p:cNvPr id="229379" name="Text Box 3"/>
          <p:cNvSpPr txBox="1">
            <a:spLocks noChangeArrowheads="1"/>
          </p:cNvSpPr>
          <p:nvPr/>
        </p:nvSpPr>
        <p:spPr bwMode="auto">
          <a:xfrm>
            <a:off x="395288" y="1345440"/>
            <a:ext cx="8459787" cy="442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l" eaLnBrk="1" hangingPunct="1">
              <a:lnSpc>
                <a:spcPts val="4700"/>
              </a:lnSpc>
              <a:spcBef>
                <a:spcPts val="600"/>
              </a:spcBef>
              <a:spcAft>
                <a:spcPts val="600"/>
              </a:spcAft>
              <a:buFont typeface="Arial" panose="020B0604020202020204" pitchFamily="34" charset="0"/>
              <a:buChar char="•"/>
            </a:pPr>
            <a:r>
              <a:rPr lang="zh-CN" altLang="en-US" sz="3200" dirty="0">
                <a:solidFill>
                  <a:srgbClr val="0000FF"/>
                </a:solidFill>
                <a:ea typeface="华文仿宋" panose="02010600040101010101" pitchFamily="2" charset="-122"/>
              </a:rPr>
              <a:t>在静态查找表和动态查找表中，查找的过程</a:t>
            </a:r>
            <a:r>
              <a:rPr lang="zh-CN" altLang="en-US" sz="3200" dirty="0">
                <a:ea typeface="华文仿宋" panose="02010600040101010101" pitchFamily="2" charset="-122"/>
              </a:rPr>
              <a:t>是将给定值依次和集合中各个关键字进行</a:t>
            </a:r>
            <a:r>
              <a:rPr lang="zh-CN" altLang="en-US" sz="3200" dirty="0">
                <a:solidFill>
                  <a:schemeClr val="hlink"/>
                </a:solidFill>
                <a:ea typeface="华文仿宋" panose="02010600040101010101" pitchFamily="2" charset="-122"/>
              </a:rPr>
              <a:t>比较</a:t>
            </a:r>
            <a:r>
              <a:rPr lang="zh-CN" altLang="en-US" sz="3200" dirty="0">
                <a:ea typeface="华文仿宋" panose="02010600040101010101" pitchFamily="2" charset="-122"/>
              </a:rPr>
              <a:t>，</a:t>
            </a:r>
            <a:endParaRPr lang="zh-CN" altLang="en-US" sz="3200" dirty="0">
              <a:ea typeface="华文仿宋" panose="02010600040101010101" pitchFamily="2" charset="-122"/>
            </a:endParaRPr>
          </a:p>
          <a:p>
            <a:pPr marL="457200" indent="-457200" algn="l" eaLnBrk="1" hangingPunct="1">
              <a:lnSpc>
                <a:spcPts val="4700"/>
              </a:lnSpc>
              <a:spcBef>
                <a:spcPts val="600"/>
              </a:spcBef>
              <a:spcAft>
                <a:spcPts val="600"/>
              </a:spcAft>
              <a:buFont typeface="Arial" panose="020B0604020202020204" pitchFamily="34" charset="0"/>
              <a:buChar char="•"/>
            </a:pPr>
            <a:r>
              <a:rPr lang="zh-CN" altLang="en-US" sz="3200" dirty="0">
                <a:solidFill>
                  <a:srgbClr val="0000FF"/>
                </a:solidFill>
                <a:ea typeface="华文仿宋" panose="02010600040101010101" pitchFamily="2" charset="-122"/>
              </a:rPr>
              <a:t>哈希表中</a:t>
            </a:r>
            <a:r>
              <a:rPr lang="zh-CN" altLang="en-US" sz="3200" dirty="0">
                <a:ea typeface="华文仿宋" panose="02010600040101010101" pitchFamily="2" charset="-122"/>
              </a:rPr>
              <a:t>关键字和其存储位置之间存在一种确定的对应关系</a:t>
            </a:r>
            <a:r>
              <a:rPr lang="en-US" altLang="zh-CN" sz="3200" dirty="0">
                <a:ea typeface="华文仿宋" panose="02010600040101010101" pitchFamily="2" charset="-122"/>
              </a:rPr>
              <a:t>f</a:t>
            </a:r>
            <a:r>
              <a:rPr lang="zh-CN" altLang="en-US" sz="3200" dirty="0">
                <a:ea typeface="华文仿宋" panose="02010600040101010101" pitchFamily="2" charset="-122"/>
              </a:rPr>
              <a:t>。使得每个</a:t>
            </a:r>
            <a:r>
              <a:rPr lang="zh-CN" altLang="en-US" sz="3200" dirty="0">
                <a:solidFill>
                  <a:srgbClr val="990000"/>
                </a:solidFill>
                <a:latin typeface="华文仿宋" panose="02010600040101010101" pitchFamily="2" charset="-122"/>
                <a:ea typeface="华文仿宋" panose="02010600040101010101" pitchFamily="2" charset="-122"/>
              </a:rPr>
              <a:t>关键字</a:t>
            </a:r>
            <a:r>
              <a:rPr lang="zh-CN" altLang="en-US" sz="3200" dirty="0">
                <a:ea typeface="华文仿宋" panose="02010600040101010101" pitchFamily="2" charset="-122"/>
              </a:rPr>
              <a:t>和其</a:t>
            </a:r>
            <a:r>
              <a:rPr lang="zh-CN" altLang="en-US" sz="3200" dirty="0">
                <a:solidFill>
                  <a:srgbClr val="990000"/>
                </a:solidFill>
                <a:latin typeface="华文仿宋" panose="02010600040101010101" pitchFamily="2" charset="-122"/>
                <a:ea typeface="华文仿宋" panose="02010600040101010101" pitchFamily="2" charset="-122"/>
              </a:rPr>
              <a:t>存储位置</a:t>
            </a:r>
            <a:r>
              <a:rPr lang="zh-CN" altLang="en-US" sz="3200" dirty="0">
                <a:ea typeface="华文仿宋" panose="02010600040101010101" pitchFamily="2" charset="-122"/>
              </a:rPr>
              <a:t>相对应。这种</a:t>
            </a:r>
            <a:r>
              <a:rPr lang="zh-CN" altLang="en-US" sz="3200" dirty="0">
                <a:solidFill>
                  <a:srgbClr val="990000"/>
                </a:solidFill>
                <a:latin typeface="华文仿宋" panose="02010600040101010101" pitchFamily="2" charset="-122"/>
                <a:ea typeface="华文仿宋" panose="02010600040101010101" pitchFamily="2" charset="-122"/>
              </a:rPr>
              <a:t>对应关系</a:t>
            </a:r>
            <a:r>
              <a:rPr lang="en-US" altLang="zh-CN" sz="3200" dirty="0">
                <a:solidFill>
                  <a:srgbClr val="990000"/>
                </a:solidFill>
                <a:latin typeface="华文仿宋" panose="02010600040101010101" pitchFamily="2" charset="-122"/>
                <a:ea typeface="华文仿宋" panose="02010600040101010101" pitchFamily="2" charset="-122"/>
              </a:rPr>
              <a:t>f</a:t>
            </a:r>
            <a:r>
              <a:rPr lang="zh-CN" altLang="en-US" sz="3200" dirty="0">
                <a:latin typeface="华文仿宋" panose="02010600040101010101" pitchFamily="2" charset="-122"/>
                <a:ea typeface="华文仿宋" panose="02010600040101010101" pitchFamily="2" charset="-122"/>
              </a:rPr>
              <a:t>为</a:t>
            </a:r>
            <a:r>
              <a:rPr lang="zh-CN" altLang="en-US" sz="3200" dirty="0">
                <a:solidFill>
                  <a:srgbClr val="990000"/>
                </a:solidFill>
                <a:latin typeface="华文仿宋" panose="02010600040101010101" pitchFamily="2" charset="-122"/>
                <a:ea typeface="华文仿宋" panose="02010600040101010101" pitchFamily="2" charset="-122"/>
              </a:rPr>
              <a:t>哈希函数</a:t>
            </a:r>
            <a:r>
              <a:rPr lang="zh-CN" altLang="en-US" sz="3200" dirty="0">
                <a:latin typeface="华文仿宋" panose="02010600040101010101" pitchFamily="2" charset="-122"/>
                <a:ea typeface="华文仿宋" panose="02010600040101010101" pitchFamily="2" charset="-122"/>
              </a:rPr>
              <a:t>，按这一思想建立的表称为</a:t>
            </a:r>
            <a:r>
              <a:rPr lang="zh-CN" altLang="en-US" sz="3200" dirty="0">
                <a:solidFill>
                  <a:srgbClr val="990000"/>
                </a:solidFill>
                <a:latin typeface="华文仿宋" panose="02010600040101010101" pitchFamily="2" charset="-122"/>
                <a:ea typeface="华文仿宋" panose="02010600040101010101" pitchFamily="2" charset="-122"/>
              </a:rPr>
              <a:t>哈希表</a:t>
            </a:r>
            <a:r>
              <a:rPr lang="zh-CN" altLang="en-US" sz="3200" dirty="0">
                <a:latin typeface="华文仿宋" panose="02010600040101010101" pitchFamily="2" charset="-122"/>
                <a:ea typeface="华文仿宋" panose="02010600040101010101" pitchFamily="2" charset="-122"/>
              </a:rPr>
              <a:t>。</a:t>
            </a:r>
            <a:endParaRPr lang="zh-CN" altLang="en-US" sz="32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9378"/>
                                        </p:tgtEl>
                                        <p:attrNameLst>
                                          <p:attrName>style.visibility</p:attrName>
                                        </p:attrNameLst>
                                      </p:cBhvr>
                                      <p:to>
                                        <p:strVal val="visible"/>
                                      </p:to>
                                    </p:set>
                                    <p:animEffect transition="in" filter="strips(downRight)">
                                      <p:cBhvr>
                                        <p:cTn id="7" dur="500"/>
                                        <p:tgtEl>
                                          <p:spTgt spid="22937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9379">
                                            <p:txEl>
                                              <p:pRg st="0" end="0"/>
                                            </p:txEl>
                                          </p:spTgt>
                                        </p:tgtEl>
                                        <p:attrNameLst>
                                          <p:attrName>style.visibility</p:attrName>
                                        </p:attrNameLst>
                                      </p:cBhvr>
                                      <p:to>
                                        <p:strVal val="visible"/>
                                      </p:to>
                                    </p:set>
                                    <p:animEffect transition="in" filter="strips(downRight)">
                                      <p:cBhvr>
                                        <p:cTn id="12" dur="500"/>
                                        <p:tgtEl>
                                          <p:spTgt spid="2293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29379">
                                            <p:txEl>
                                              <p:pRg st="1" end="1"/>
                                            </p:txEl>
                                          </p:spTgt>
                                        </p:tgtEl>
                                        <p:attrNameLst>
                                          <p:attrName>style.visibility</p:attrName>
                                        </p:attrNameLst>
                                      </p:cBhvr>
                                      <p:to>
                                        <p:strVal val="visible"/>
                                      </p:to>
                                    </p:set>
                                    <p:animEffect transition="in" filter="strips(downRight)">
                                      <p:cBhvr>
                                        <p:cTn id="17" dur="500"/>
                                        <p:tgtEl>
                                          <p:spTgt spid="2293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autoUpdateAnimBg="0"/>
      <p:bldP spid="229379" grpId="0" autoUpdateAnimBg="0" build="p"/>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663575" y="1127125"/>
            <a:ext cx="83280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4000" b="0" dirty="0">
                <a:latin typeface="华文仿宋" panose="02010600040101010101" pitchFamily="2" charset="-122"/>
                <a:ea typeface="华文仿宋" panose="02010600040101010101" pitchFamily="2" charset="-122"/>
              </a:rPr>
              <a:t>{</a:t>
            </a:r>
            <a:r>
              <a:rPr lang="en-US" altLang="zh-CN" sz="3200" dirty="0">
                <a:solidFill>
                  <a:srgbClr val="A50021"/>
                </a:solidFill>
                <a:latin typeface="华文仿宋" panose="02010600040101010101" pitchFamily="2" charset="-122"/>
                <a:ea typeface="华文仿宋" panose="02010600040101010101" pitchFamily="2" charset="-122"/>
              </a:rPr>
              <a:t>Z</a:t>
            </a:r>
            <a:r>
              <a:rPr lang="en-US" altLang="zh-CN" sz="3200" b="0" dirty="0">
                <a:latin typeface="华文仿宋" panose="02010600040101010101" pitchFamily="2" charset="-122"/>
                <a:ea typeface="华文仿宋" panose="02010600040101010101" pitchFamily="2" charset="-122"/>
              </a:rPr>
              <a:t>hao, </a:t>
            </a:r>
            <a:r>
              <a:rPr lang="en-US" altLang="zh-CN" sz="3200" dirty="0">
                <a:solidFill>
                  <a:srgbClr val="A50021"/>
                </a:solidFill>
                <a:latin typeface="华文仿宋" panose="02010600040101010101" pitchFamily="2" charset="-122"/>
                <a:ea typeface="华文仿宋" panose="02010600040101010101" pitchFamily="2" charset="-122"/>
              </a:rPr>
              <a:t>Q</a:t>
            </a:r>
            <a:r>
              <a:rPr lang="en-US" altLang="zh-CN" sz="3200" b="0" dirty="0">
                <a:latin typeface="华文仿宋" panose="02010600040101010101" pitchFamily="2" charset="-122"/>
                <a:ea typeface="华文仿宋" panose="02010600040101010101" pitchFamily="2" charset="-122"/>
              </a:rPr>
              <a:t>ian, </a:t>
            </a:r>
            <a:r>
              <a:rPr lang="en-US" altLang="zh-CN" sz="3200" dirty="0">
                <a:solidFill>
                  <a:srgbClr val="A50021"/>
                </a:solidFill>
                <a:latin typeface="华文仿宋" panose="02010600040101010101" pitchFamily="2" charset="-122"/>
                <a:ea typeface="华文仿宋" panose="02010600040101010101" pitchFamily="2" charset="-122"/>
              </a:rPr>
              <a:t>S</a:t>
            </a:r>
            <a:r>
              <a:rPr lang="en-US" altLang="zh-CN" sz="3200" b="0" dirty="0">
                <a:latin typeface="华文仿宋" panose="02010600040101010101" pitchFamily="2" charset="-122"/>
                <a:ea typeface="华文仿宋" panose="02010600040101010101" pitchFamily="2" charset="-122"/>
              </a:rPr>
              <a:t>un, </a:t>
            </a:r>
            <a:r>
              <a:rPr lang="en-US" altLang="zh-CN" sz="3200" dirty="0">
                <a:solidFill>
                  <a:srgbClr val="A50021"/>
                </a:solidFill>
                <a:latin typeface="华文仿宋" panose="02010600040101010101" pitchFamily="2" charset="-122"/>
                <a:ea typeface="华文仿宋" panose="02010600040101010101" pitchFamily="2" charset="-122"/>
              </a:rPr>
              <a:t>L</a:t>
            </a:r>
            <a:r>
              <a:rPr lang="en-US" altLang="zh-CN" sz="3200" b="0" dirty="0">
                <a:latin typeface="华文仿宋" panose="02010600040101010101" pitchFamily="2" charset="-122"/>
                <a:ea typeface="华文仿宋" panose="02010600040101010101" pitchFamily="2" charset="-122"/>
              </a:rPr>
              <a:t>i, </a:t>
            </a:r>
            <a:r>
              <a:rPr lang="en-US" altLang="zh-CN" sz="3200" dirty="0">
                <a:solidFill>
                  <a:srgbClr val="A50021"/>
                </a:solidFill>
                <a:latin typeface="华文仿宋" panose="02010600040101010101" pitchFamily="2" charset="-122"/>
                <a:ea typeface="华文仿宋" panose="02010600040101010101" pitchFamily="2" charset="-122"/>
              </a:rPr>
              <a:t>W</a:t>
            </a:r>
            <a:r>
              <a:rPr lang="en-US" altLang="zh-CN" sz="3200" b="0" dirty="0">
                <a:latin typeface="华文仿宋" panose="02010600040101010101" pitchFamily="2" charset="-122"/>
                <a:ea typeface="华文仿宋" panose="02010600040101010101" pitchFamily="2" charset="-122"/>
              </a:rPr>
              <a:t>u, </a:t>
            </a:r>
            <a:r>
              <a:rPr lang="en-US" altLang="zh-CN" sz="3200" dirty="0">
                <a:solidFill>
                  <a:srgbClr val="A50021"/>
                </a:solidFill>
                <a:latin typeface="华文仿宋" panose="02010600040101010101" pitchFamily="2" charset="-122"/>
                <a:ea typeface="华文仿宋" panose="02010600040101010101" pitchFamily="2" charset="-122"/>
              </a:rPr>
              <a:t>C</a:t>
            </a:r>
            <a:r>
              <a:rPr lang="en-US" altLang="zh-CN" sz="3200" b="0" dirty="0">
                <a:latin typeface="华文仿宋" panose="02010600040101010101" pitchFamily="2" charset="-122"/>
                <a:ea typeface="华文仿宋" panose="02010600040101010101" pitchFamily="2" charset="-122"/>
              </a:rPr>
              <a:t>hen, </a:t>
            </a:r>
            <a:r>
              <a:rPr lang="en-US" altLang="zh-CN" sz="3200" dirty="0">
                <a:solidFill>
                  <a:srgbClr val="A50021"/>
                </a:solidFill>
                <a:latin typeface="华文仿宋" panose="02010600040101010101" pitchFamily="2" charset="-122"/>
                <a:ea typeface="华文仿宋" panose="02010600040101010101" pitchFamily="2" charset="-122"/>
              </a:rPr>
              <a:t>H</a:t>
            </a:r>
            <a:r>
              <a:rPr lang="en-US" altLang="zh-CN" sz="3200" b="0" dirty="0">
                <a:latin typeface="华文仿宋" panose="02010600040101010101" pitchFamily="2" charset="-122"/>
                <a:ea typeface="华文仿宋" panose="02010600040101010101" pitchFamily="2" charset="-122"/>
              </a:rPr>
              <a:t>an, </a:t>
            </a:r>
            <a:r>
              <a:rPr lang="en-US" altLang="zh-CN" sz="3200" dirty="0">
                <a:solidFill>
                  <a:srgbClr val="A50021"/>
                </a:solidFill>
                <a:latin typeface="华文仿宋" panose="02010600040101010101" pitchFamily="2" charset="-122"/>
                <a:ea typeface="华文仿宋" panose="02010600040101010101" pitchFamily="2" charset="-122"/>
              </a:rPr>
              <a:t>Y</a:t>
            </a:r>
            <a:r>
              <a:rPr lang="en-US" altLang="zh-CN" sz="3200" b="0" dirty="0">
                <a:latin typeface="华文仿宋" panose="02010600040101010101" pitchFamily="2" charset="-122"/>
                <a:ea typeface="华文仿宋" panose="02010600040101010101" pitchFamily="2" charset="-122"/>
              </a:rPr>
              <a:t>e, </a:t>
            </a:r>
            <a:r>
              <a:rPr lang="en-US" altLang="zh-CN" sz="3200" dirty="0">
                <a:solidFill>
                  <a:srgbClr val="A50021"/>
                </a:solidFill>
                <a:latin typeface="华文仿宋" panose="02010600040101010101" pitchFamily="2" charset="-122"/>
                <a:ea typeface="华文仿宋" panose="02010600040101010101" pitchFamily="2" charset="-122"/>
              </a:rPr>
              <a:t>D</a:t>
            </a:r>
            <a:r>
              <a:rPr lang="en-US" altLang="zh-CN" sz="3200" b="0" dirty="0">
                <a:latin typeface="华文仿宋" panose="02010600040101010101" pitchFamily="2" charset="-122"/>
                <a:ea typeface="华文仿宋" panose="02010600040101010101" pitchFamily="2" charset="-122"/>
              </a:rPr>
              <a:t>ei</a:t>
            </a:r>
            <a:r>
              <a:rPr lang="en-US" altLang="zh-CN" sz="3600" b="0" dirty="0">
                <a:latin typeface="华文仿宋" panose="02010600040101010101" pitchFamily="2" charset="-122"/>
                <a:ea typeface="华文仿宋" panose="02010600040101010101" pitchFamily="2" charset="-122"/>
              </a:rPr>
              <a:t>} </a:t>
            </a:r>
            <a:endParaRPr lang="en-US" altLang="zh-CN" sz="3600" b="0" dirty="0">
              <a:latin typeface="华文仿宋" panose="02010600040101010101" pitchFamily="2" charset="-122"/>
              <a:ea typeface="华文仿宋" panose="02010600040101010101" pitchFamily="2" charset="-122"/>
            </a:endParaRPr>
          </a:p>
          <a:p>
            <a:pPr algn="l" eaLnBrk="1" hangingPunct="1"/>
            <a:r>
              <a:rPr lang="en-US" altLang="zh-CN" sz="1800" b="0" dirty="0">
                <a:latin typeface="华文仿宋" panose="02010600040101010101" pitchFamily="2" charset="-122"/>
                <a:ea typeface="华文仿宋" panose="02010600040101010101" pitchFamily="2" charset="-122"/>
              </a:rPr>
              <a:t>         26              17             19         12         23            3             8               25        4</a:t>
            </a:r>
            <a:endParaRPr lang="en-US" altLang="zh-CN" sz="1800" b="0" dirty="0">
              <a:latin typeface="华文仿宋" panose="02010600040101010101" pitchFamily="2" charset="-122"/>
              <a:ea typeface="华文仿宋" panose="02010600040101010101" pitchFamily="2" charset="-122"/>
            </a:endParaRPr>
          </a:p>
        </p:txBody>
      </p:sp>
      <p:sp>
        <p:nvSpPr>
          <p:cNvPr id="226307" name="Text Box 3"/>
          <p:cNvSpPr txBox="1">
            <a:spLocks noChangeArrowheads="1"/>
          </p:cNvSpPr>
          <p:nvPr/>
        </p:nvSpPr>
        <p:spPr bwMode="auto">
          <a:xfrm>
            <a:off x="347461" y="141288"/>
            <a:ext cx="52501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600" dirty="0">
                <a:latin typeface="华文仿宋" panose="02010600040101010101" pitchFamily="2" charset="-122"/>
                <a:ea typeface="华文仿宋" panose="02010600040101010101" pitchFamily="2" charset="-122"/>
              </a:rPr>
              <a:t>例如：</a:t>
            </a:r>
            <a:r>
              <a:rPr lang="zh-CN" altLang="en-US" sz="3200" dirty="0">
                <a:latin typeface="华文仿宋" panose="02010600040101010101" pitchFamily="2" charset="-122"/>
                <a:ea typeface="华文仿宋" panose="02010600040101010101" pitchFamily="2" charset="-122"/>
              </a:rPr>
              <a:t>对于如下 </a:t>
            </a:r>
            <a:r>
              <a:rPr lang="en-US" altLang="zh-CN" sz="3200" dirty="0">
                <a:latin typeface="华文仿宋" panose="02010600040101010101" pitchFamily="2" charset="-122"/>
                <a:ea typeface="华文仿宋" panose="02010600040101010101" pitchFamily="2" charset="-122"/>
              </a:rPr>
              <a:t>9 </a:t>
            </a:r>
            <a:r>
              <a:rPr lang="zh-CN" altLang="en-US" sz="3200" dirty="0">
                <a:latin typeface="华文仿宋" panose="02010600040101010101" pitchFamily="2" charset="-122"/>
                <a:ea typeface="华文仿宋" panose="02010600040101010101" pitchFamily="2" charset="-122"/>
              </a:rPr>
              <a:t>个关键字</a:t>
            </a:r>
            <a:endParaRPr lang="zh-CN" altLang="en-US" sz="3600" dirty="0">
              <a:latin typeface="华文仿宋" panose="02010600040101010101" pitchFamily="2" charset="-122"/>
              <a:ea typeface="华文仿宋" panose="02010600040101010101" pitchFamily="2" charset="-122"/>
            </a:endParaRPr>
          </a:p>
        </p:txBody>
      </p:sp>
      <p:sp>
        <p:nvSpPr>
          <p:cNvPr id="226308" name="Text Box 4"/>
          <p:cNvSpPr txBox="1">
            <a:spLocks noChangeArrowheads="1"/>
          </p:cNvSpPr>
          <p:nvPr/>
        </p:nvSpPr>
        <p:spPr bwMode="auto">
          <a:xfrm>
            <a:off x="465067" y="2139491"/>
            <a:ext cx="88201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latin typeface="华文仿宋" panose="02010600040101010101" pitchFamily="2" charset="-122"/>
                <a:ea typeface="华文仿宋" panose="02010600040101010101" pitchFamily="2" charset="-122"/>
              </a:rPr>
              <a:t>设 哈希函数</a:t>
            </a:r>
            <a:endParaRPr lang="zh-CN" altLang="en-US" sz="3200" dirty="0">
              <a:latin typeface="华文仿宋" panose="02010600040101010101" pitchFamily="2" charset="-122"/>
              <a:ea typeface="华文仿宋" panose="02010600040101010101" pitchFamily="2" charset="-122"/>
            </a:endParaRPr>
          </a:p>
          <a:p>
            <a:pPr algn="l" eaLnBrk="1" hangingPunct="1"/>
            <a:r>
              <a:rPr lang="zh-CN" altLang="en-US" sz="3200" dirty="0">
                <a:latin typeface="华文仿宋" panose="02010600040101010101" pitchFamily="2" charset="-122"/>
                <a:ea typeface="华文仿宋" panose="02010600040101010101" pitchFamily="2" charset="-122"/>
              </a:rPr>
              <a:t>  </a:t>
            </a:r>
            <a:r>
              <a:rPr lang="zh-CN" altLang="en-US" sz="3200" dirty="0">
                <a:solidFill>
                  <a:srgbClr val="A50021"/>
                </a:solidFill>
                <a:latin typeface="华文仿宋" panose="02010600040101010101" pitchFamily="2" charset="-122"/>
                <a:ea typeface="华文仿宋" panose="02010600040101010101" pitchFamily="2" charset="-122"/>
              </a:rPr>
              <a:t> </a:t>
            </a:r>
            <a:r>
              <a:rPr lang="en-US" altLang="zh-CN" sz="3200" dirty="0">
                <a:latin typeface="华文仿宋" panose="02010600040101010101" pitchFamily="2" charset="-122"/>
                <a:ea typeface="华文仿宋" panose="02010600040101010101" pitchFamily="2" charset="-122"/>
              </a:rPr>
              <a:t>f(key) =</a:t>
            </a:r>
            <a:r>
              <a:rPr lang="en-US" altLang="zh-CN" dirty="0">
                <a:latin typeface="华文仿宋" panose="02010600040101010101" pitchFamily="2" charset="-122"/>
                <a:ea typeface="华文仿宋" panose="02010600040101010101" pitchFamily="2" charset="-122"/>
                <a:sym typeface="Symbol" panose="05050102010706020507" pitchFamily="18" charset="2"/>
              </a:rPr>
              <a:t></a:t>
            </a:r>
            <a:r>
              <a:rPr lang="en-US" altLang="zh-CN" dirty="0">
                <a:latin typeface="华文仿宋" panose="02010600040101010101" pitchFamily="2" charset="-122"/>
                <a:ea typeface="华文仿宋" panose="02010600040101010101" pitchFamily="2" charset="-122"/>
              </a:rPr>
              <a:t>(Ord(</a:t>
            </a:r>
            <a:r>
              <a:rPr lang="zh-CN" altLang="en-US" dirty="0">
                <a:latin typeface="华文仿宋" panose="02010600040101010101" pitchFamily="2" charset="-122"/>
                <a:ea typeface="华文仿宋" panose="02010600040101010101" pitchFamily="2" charset="-122"/>
              </a:rPr>
              <a:t>第一个字母</a:t>
            </a:r>
            <a:r>
              <a:rPr lang="en-US" altLang="zh-CN" dirty="0">
                <a:latin typeface="华文仿宋" panose="02010600040101010101" pitchFamily="2" charset="-122"/>
                <a:ea typeface="华文仿宋" panose="02010600040101010101" pitchFamily="2" charset="-122"/>
              </a:rPr>
              <a:t>) -Ord('A')+1)/2</a:t>
            </a:r>
            <a:r>
              <a:rPr lang="en-US" altLang="zh-CN" dirty="0">
                <a:latin typeface="华文仿宋" panose="02010600040101010101" pitchFamily="2" charset="-122"/>
                <a:ea typeface="华文仿宋" panose="02010600040101010101" pitchFamily="2" charset="-122"/>
                <a:sym typeface="Symbol" panose="05050102010706020507" pitchFamily="18" charset="2"/>
              </a:rPr>
              <a:t></a:t>
            </a:r>
            <a:endParaRPr lang="en-US" altLang="zh-CN" dirty="0">
              <a:latin typeface="华文仿宋" panose="02010600040101010101" pitchFamily="2" charset="-122"/>
              <a:ea typeface="华文仿宋" panose="02010600040101010101" pitchFamily="2" charset="-122"/>
            </a:endParaRPr>
          </a:p>
        </p:txBody>
      </p:sp>
      <p:sp>
        <p:nvSpPr>
          <p:cNvPr id="226319" name="Text Box 15"/>
          <p:cNvSpPr txBox="1">
            <a:spLocks noChangeArrowheads="1"/>
          </p:cNvSpPr>
          <p:nvPr/>
        </p:nvSpPr>
        <p:spPr bwMode="auto">
          <a:xfrm>
            <a:off x="465067" y="4877247"/>
            <a:ext cx="8280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solidFill>
                  <a:srgbClr val="A50021"/>
                </a:solidFill>
                <a:latin typeface="华文仿宋" panose="02010600040101010101" pitchFamily="2" charset="-122"/>
                <a:ea typeface="华文仿宋" panose="02010600040101010101" pitchFamily="2" charset="-122"/>
              </a:rPr>
              <a:t>问题</a:t>
            </a:r>
            <a:r>
              <a:rPr lang="en-US" altLang="zh-CN" sz="3200" dirty="0">
                <a:solidFill>
                  <a:srgbClr val="A50021"/>
                </a:solidFill>
                <a:latin typeface="华文仿宋" panose="02010600040101010101" pitchFamily="2" charset="-122"/>
                <a:ea typeface="华文仿宋" panose="02010600040101010101" pitchFamily="2" charset="-122"/>
              </a:rPr>
              <a:t>:</a:t>
            </a:r>
            <a:r>
              <a:rPr lang="en-US" altLang="zh-CN" sz="3200" b="0" dirty="0">
                <a:solidFill>
                  <a:srgbClr val="A50021"/>
                </a:solidFill>
                <a:latin typeface="华文仿宋" panose="02010600040101010101" pitchFamily="2" charset="-122"/>
                <a:ea typeface="华文仿宋" panose="02010600040101010101" pitchFamily="2" charset="-122"/>
              </a:rPr>
              <a:t>  </a:t>
            </a:r>
            <a:r>
              <a:rPr lang="zh-CN" altLang="en-US" sz="3200" b="0" dirty="0">
                <a:latin typeface="华文仿宋" panose="02010600040101010101" pitchFamily="2" charset="-122"/>
                <a:ea typeface="华文仿宋" panose="02010600040101010101" pitchFamily="2" charset="-122"/>
              </a:rPr>
              <a:t>若添加关键字 </a:t>
            </a:r>
            <a:r>
              <a:rPr lang="en-US" altLang="zh-CN" dirty="0">
                <a:latin typeface="华文仿宋" panose="02010600040101010101" pitchFamily="2" charset="-122"/>
                <a:ea typeface="华文仿宋" panose="02010600040101010101" pitchFamily="2" charset="-122"/>
              </a:rPr>
              <a:t>Zhou</a:t>
            </a:r>
            <a:r>
              <a:rPr lang="en-US" altLang="zh-CN" sz="3200" dirty="0">
                <a:latin typeface="华文仿宋" panose="02010600040101010101" pitchFamily="2" charset="-122"/>
                <a:ea typeface="华文仿宋" panose="02010600040101010101" pitchFamily="2" charset="-122"/>
              </a:rPr>
              <a:t> , </a:t>
            </a:r>
            <a:r>
              <a:rPr lang="zh-CN" altLang="en-US" sz="3200" dirty="0">
                <a:latin typeface="华文仿宋" panose="02010600040101010101" pitchFamily="2" charset="-122"/>
                <a:ea typeface="华文仿宋" panose="02010600040101010101" pitchFamily="2" charset="-122"/>
              </a:rPr>
              <a:t>怎么办？</a:t>
            </a:r>
            <a:endParaRPr lang="zh-CN" altLang="en-US" sz="3200" b="0" dirty="0">
              <a:latin typeface="华文仿宋" panose="02010600040101010101" pitchFamily="2" charset="-122"/>
              <a:ea typeface="华文仿宋" panose="02010600040101010101" pitchFamily="2" charset="-122"/>
            </a:endParaRPr>
          </a:p>
        </p:txBody>
      </p:sp>
      <p:sp>
        <p:nvSpPr>
          <p:cNvPr id="226320" name="Rectangle 16"/>
          <p:cNvSpPr>
            <a:spLocks noChangeArrowheads="1"/>
          </p:cNvSpPr>
          <p:nvPr/>
        </p:nvSpPr>
        <p:spPr bwMode="auto">
          <a:xfrm>
            <a:off x="1476304" y="5462022"/>
            <a:ext cx="67976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latin typeface="华文仿宋" panose="02010600040101010101" pitchFamily="2" charset="-122"/>
                <a:ea typeface="华文仿宋" panose="02010600040101010101" pitchFamily="2" charset="-122"/>
              </a:rPr>
              <a:t>能否找到</a:t>
            </a:r>
            <a:r>
              <a:rPr lang="zh-CN" altLang="en-US" sz="3200" b="0" dirty="0">
                <a:latin typeface="华文仿宋" panose="02010600040101010101" pitchFamily="2" charset="-122"/>
                <a:ea typeface="华文仿宋" panose="02010600040101010101" pitchFamily="2" charset="-122"/>
              </a:rPr>
              <a:t>另一个哈希函数？</a:t>
            </a:r>
            <a:endParaRPr lang="zh-CN" altLang="en-US" sz="3200" b="0" dirty="0">
              <a:latin typeface="华文仿宋" panose="02010600040101010101" pitchFamily="2" charset="-122"/>
              <a:ea typeface="华文仿宋" panose="02010600040101010101" pitchFamily="2" charset="-122"/>
            </a:endParaRPr>
          </a:p>
        </p:txBody>
      </p:sp>
      <p:graphicFrame>
        <p:nvGraphicFramePr>
          <p:cNvPr id="3" name="表格 2"/>
          <p:cNvGraphicFramePr>
            <a:graphicFrameLocks noGrp="1"/>
          </p:cNvGraphicFramePr>
          <p:nvPr/>
        </p:nvGraphicFramePr>
        <p:xfrm>
          <a:off x="218934" y="3957039"/>
          <a:ext cx="8772666" cy="516766"/>
        </p:xfrm>
        <a:graphic>
          <a:graphicData uri="http://schemas.openxmlformats.org/drawingml/2006/table">
            <a:tbl>
              <a:tblPr firstRow="1" bandRow="1">
                <a:tableStyleId>{5C22544A-7EE6-4342-B048-85BDC9FD1C3A}</a:tableStyleId>
              </a:tblPr>
              <a:tblGrid>
                <a:gridCol w="540920"/>
                <a:gridCol w="712318"/>
                <a:gridCol w="626619"/>
                <a:gridCol w="626619"/>
                <a:gridCol w="626619"/>
                <a:gridCol w="626619"/>
                <a:gridCol w="626619"/>
                <a:gridCol w="559161"/>
                <a:gridCol w="694077"/>
                <a:gridCol w="626619"/>
                <a:gridCol w="626619"/>
                <a:gridCol w="589823"/>
                <a:gridCol w="502276"/>
                <a:gridCol w="787758"/>
              </a:tblGrid>
              <a:tr h="516766">
                <a:tc>
                  <a:txBody>
                    <a:bodyPr/>
                    <a:lstStyle/>
                    <a:p>
                      <a:endParaRPr lang="zh-CN" altLang="en-US" sz="2000" dirty="0">
                        <a:solidFill>
                          <a:srgbClr val="C00000"/>
                        </a:solidFill>
                        <a:latin typeface="华文仿宋" panose="02010600040101010101" pitchFamily="2" charset="-122"/>
                        <a:ea typeface="华文仿宋" panose="0201060004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spcBef>
                          <a:spcPts val="600"/>
                        </a:spcBef>
                      </a:pPr>
                      <a:r>
                        <a:rPr lang="en-US" altLang="zh-CN" sz="2000" dirty="0">
                          <a:solidFill>
                            <a:srgbClr val="C00000"/>
                          </a:solidFill>
                          <a:latin typeface="华文仿宋" panose="02010600040101010101" pitchFamily="2" charset="-122"/>
                          <a:ea typeface="华文仿宋" panose="02010600040101010101" pitchFamily="2" charset="-122"/>
                        </a:rPr>
                        <a:t>Chen</a:t>
                      </a:r>
                      <a:endParaRPr lang="zh-CN" altLang="en-US" sz="2000" dirty="0">
                        <a:solidFill>
                          <a:srgbClr val="C00000"/>
                        </a:solidFill>
                        <a:latin typeface="华文仿宋" panose="02010600040101010101" pitchFamily="2" charset="-122"/>
                        <a:ea typeface="华文仿宋" panose="0201060004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altLang="zh-CN" sz="2000" dirty="0">
                          <a:solidFill>
                            <a:srgbClr val="C00000"/>
                          </a:solidFill>
                          <a:latin typeface="华文仿宋" panose="02010600040101010101" pitchFamily="2" charset="-122"/>
                          <a:ea typeface="华文仿宋" panose="02010600040101010101" pitchFamily="2" charset="-122"/>
                        </a:rPr>
                        <a:t>Dei</a:t>
                      </a:r>
                      <a:endParaRPr lang="zh-CN" altLang="en-US" sz="2000" dirty="0">
                        <a:solidFill>
                          <a:srgbClr val="C00000"/>
                        </a:solidFill>
                        <a:latin typeface="华文仿宋" panose="02010600040101010101" pitchFamily="2" charset="-122"/>
                        <a:ea typeface="华文仿宋" panose="0201060004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sz="2000">
                        <a:solidFill>
                          <a:srgbClr val="C00000"/>
                        </a:solidFill>
                        <a:latin typeface="华文仿宋" panose="02010600040101010101" pitchFamily="2" charset="-122"/>
                        <a:ea typeface="华文仿宋" panose="0201060004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altLang="zh-CN" sz="2000" dirty="0">
                          <a:solidFill>
                            <a:srgbClr val="C00000"/>
                          </a:solidFill>
                          <a:latin typeface="华文仿宋" panose="02010600040101010101" pitchFamily="2" charset="-122"/>
                          <a:ea typeface="华文仿宋" panose="02010600040101010101" pitchFamily="2" charset="-122"/>
                        </a:rPr>
                        <a:t>Han</a:t>
                      </a:r>
                      <a:endParaRPr lang="zh-CN" altLang="en-US" sz="2000" dirty="0">
                        <a:solidFill>
                          <a:srgbClr val="C00000"/>
                        </a:solidFill>
                        <a:latin typeface="华文仿宋" panose="02010600040101010101" pitchFamily="2" charset="-122"/>
                        <a:ea typeface="华文仿宋" panose="0201060004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sz="2000" dirty="0">
                        <a:solidFill>
                          <a:srgbClr val="C00000"/>
                        </a:solidFill>
                        <a:latin typeface="华文仿宋" panose="02010600040101010101" pitchFamily="2" charset="-122"/>
                        <a:ea typeface="华文仿宋" panose="0201060004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altLang="zh-CN" sz="2000" dirty="0">
                          <a:solidFill>
                            <a:srgbClr val="C00000"/>
                          </a:solidFill>
                          <a:latin typeface="华文仿宋" panose="02010600040101010101" pitchFamily="2" charset="-122"/>
                          <a:ea typeface="华文仿宋" panose="02010600040101010101" pitchFamily="2" charset="-122"/>
                        </a:rPr>
                        <a:t>Li</a:t>
                      </a:r>
                      <a:endParaRPr lang="zh-CN" altLang="en-US" sz="2000" dirty="0">
                        <a:solidFill>
                          <a:srgbClr val="C00000"/>
                        </a:solidFill>
                        <a:latin typeface="华文仿宋" panose="02010600040101010101" pitchFamily="2" charset="-122"/>
                        <a:ea typeface="华文仿宋" panose="0201060004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sz="2000">
                        <a:solidFill>
                          <a:srgbClr val="C00000"/>
                        </a:solidFill>
                        <a:latin typeface="华文仿宋" panose="02010600040101010101" pitchFamily="2" charset="-122"/>
                        <a:ea typeface="华文仿宋" panose="0201060004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altLang="zh-CN" sz="2000" dirty="0">
                          <a:solidFill>
                            <a:srgbClr val="C00000"/>
                          </a:solidFill>
                          <a:latin typeface="华文仿宋" panose="02010600040101010101" pitchFamily="2" charset="-122"/>
                          <a:ea typeface="华文仿宋" panose="02010600040101010101" pitchFamily="2" charset="-122"/>
                        </a:rPr>
                        <a:t>Qian</a:t>
                      </a:r>
                      <a:endParaRPr lang="zh-CN" altLang="en-US" sz="2000" dirty="0">
                        <a:solidFill>
                          <a:srgbClr val="C00000"/>
                        </a:solidFill>
                        <a:latin typeface="华文仿宋" panose="02010600040101010101" pitchFamily="2" charset="-122"/>
                        <a:ea typeface="华文仿宋" panose="0201060004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altLang="zh-CN" sz="2000" dirty="0">
                          <a:solidFill>
                            <a:srgbClr val="C00000"/>
                          </a:solidFill>
                          <a:latin typeface="华文仿宋" panose="02010600040101010101" pitchFamily="2" charset="-122"/>
                          <a:ea typeface="华文仿宋" panose="02010600040101010101" pitchFamily="2" charset="-122"/>
                        </a:rPr>
                        <a:t>Sun</a:t>
                      </a:r>
                      <a:endParaRPr lang="zh-CN" altLang="en-US" sz="2000" dirty="0">
                        <a:solidFill>
                          <a:srgbClr val="C00000"/>
                        </a:solidFill>
                        <a:latin typeface="华文仿宋" panose="02010600040101010101" pitchFamily="2" charset="-122"/>
                        <a:ea typeface="华文仿宋" panose="0201060004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sz="2000">
                        <a:solidFill>
                          <a:srgbClr val="C00000"/>
                        </a:solidFill>
                        <a:latin typeface="华文仿宋" panose="02010600040101010101" pitchFamily="2" charset="-122"/>
                        <a:ea typeface="华文仿宋" panose="0201060004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altLang="zh-CN" sz="2000" dirty="0">
                          <a:solidFill>
                            <a:srgbClr val="C00000"/>
                          </a:solidFill>
                          <a:latin typeface="华文仿宋" panose="02010600040101010101" pitchFamily="2" charset="-122"/>
                          <a:ea typeface="华文仿宋" panose="02010600040101010101" pitchFamily="2" charset="-122"/>
                        </a:rPr>
                        <a:t>Wu</a:t>
                      </a:r>
                      <a:endParaRPr lang="zh-CN" altLang="en-US" sz="2000" dirty="0">
                        <a:solidFill>
                          <a:srgbClr val="C00000"/>
                        </a:solidFill>
                        <a:latin typeface="华文仿宋" panose="02010600040101010101" pitchFamily="2" charset="-122"/>
                        <a:ea typeface="华文仿宋" panose="0201060004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altLang="zh-CN" sz="2000" dirty="0">
                          <a:solidFill>
                            <a:srgbClr val="C00000"/>
                          </a:solidFill>
                          <a:latin typeface="华文仿宋" panose="02010600040101010101" pitchFamily="2" charset="-122"/>
                          <a:ea typeface="华文仿宋" panose="02010600040101010101" pitchFamily="2" charset="-122"/>
                        </a:rPr>
                        <a:t>Ye</a:t>
                      </a:r>
                      <a:endParaRPr lang="zh-CN" altLang="en-US" sz="2000" dirty="0">
                        <a:solidFill>
                          <a:srgbClr val="C00000"/>
                        </a:solidFill>
                        <a:latin typeface="华文仿宋" panose="02010600040101010101" pitchFamily="2" charset="-122"/>
                        <a:ea typeface="华文仿宋" panose="0201060004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altLang="zh-CN" sz="2000" dirty="0">
                          <a:solidFill>
                            <a:srgbClr val="C00000"/>
                          </a:solidFill>
                          <a:latin typeface="华文仿宋" panose="02010600040101010101" pitchFamily="2" charset="-122"/>
                          <a:ea typeface="华文仿宋" panose="02010600040101010101" pitchFamily="2" charset="-122"/>
                        </a:rPr>
                        <a:t>Zhao</a:t>
                      </a:r>
                      <a:endParaRPr lang="zh-CN" altLang="en-US" sz="2000" dirty="0">
                        <a:solidFill>
                          <a:srgbClr val="C00000"/>
                        </a:solidFill>
                        <a:latin typeface="华文仿宋" panose="02010600040101010101" pitchFamily="2" charset="-122"/>
                        <a:ea typeface="华文仿宋" panose="0201060004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20" name="表格 19"/>
          <p:cNvGraphicFramePr>
            <a:graphicFrameLocks noGrp="1"/>
          </p:cNvGraphicFramePr>
          <p:nvPr/>
        </p:nvGraphicFramePr>
        <p:xfrm>
          <a:off x="218934" y="3336840"/>
          <a:ext cx="8772666" cy="516766"/>
        </p:xfrm>
        <a:graphic>
          <a:graphicData uri="http://schemas.openxmlformats.org/drawingml/2006/table">
            <a:tbl>
              <a:tblPr firstRow="1" bandRow="1">
                <a:tableStyleId>{5C22544A-7EE6-4342-B048-85BDC9FD1C3A}</a:tableStyleId>
              </a:tblPr>
              <a:tblGrid>
                <a:gridCol w="540920"/>
                <a:gridCol w="712318"/>
                <a:gridCol w="626619"/>
                <a:gridCol w="626619"/>
                <a:gridCol w="626619"/>
                <a:gridCol w="626619"/>
                <a:gridCol w="626619"/>
                <a:gridCol w="559161"/>
                <a:gridCol w="694077"/>
                <a:gridCol w="626619"/>
                <a:gridCol w="626619"/>
                <a:gridCol w="589823"/>
                <a:gridCol w="502276"/>
                <a:gridCol w="787758"/>
              </a:tblGrid>
              <a:tr h="516766">
                <a:tc>
                  <a:txBody>
                    <a:bodyPr/>
                    <a:lstStyle/>
                    <a:p>
                      <a:pPr algn="ctr"/>
                      <a:r>
                        <a:rPr lang="en-US" altLang="zh-CN" sz="2000" dirty="0">
                          <a:solidFill>
                            <a:schemeClr val="tx1"/>
                          </a:solidFill>
                          <a:latin typeface="华文仿宋" panose="02010600040101010101" pitchFamily="2" charset="-122"/>
                          <a:ea typeface="华文仿宋" panose="02010600040101010101" pitchFamily="2" charset="-122"/>
                        </a:rPr>
                        <a:t>0</a:t>
                      </a:r>
                      <a:endParaRPr lang="zh-CN" altLang="en-US" sz="2000" dirty="0">
                        <a:solidFill>
                          <a:schemeClr val="tx1"/>
                        </a:solidFill>
                        <a:latin typeface="华文仿宋" panose="02010600040101010101" pitchFamily="2" charset="-122"/>
                        <a:ea typeface="华文仿宋"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600"/>
                        </a:spcBef>
                      </a:pPr>
                      <a:r>
                        <a:rPr lang="en-US" altLang="zh-CN" sz="2000" dirty="0">
                          <a:solidFill>
                            <a:schemeClr val="tx1"/>
                          </a:solidFill>
                          <a:latin typeface="华文仿宋" panose="02010600040101010101" pitchFamily="2" charset="-122"/>
                          <a:ea typeface="华文仿宋" panose="02010600040101010101" pitchFamily="2" charset="-122"/>
                        </a:rPr>
                        <a:t>1</a:t>
                      </a:r>
                      <a:endParaRPr lang="zh-CN" altLang="en-US" sz="2000" dirty="0">
                        <a:solidFill>
                          <a:schemeClr val="tx1"/>
                        </a:solidFill>
                        <a:latin typeface="华文仿宋" panose="02010600040101010101" pitchFamily="2" charset="-122"/>
                        <a:ea typeface="华文仿宋"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dirty="0">
                          <a:solidFill>
                            <a:schemeClr val="tx1"/>
                          </a:solidFill>
                          <a:latin typeface="华文仿宋" panose="02010600040101010101" pitchFamily="2" charset="-122"/>
                          <a:ea typeface="华文仿宋" panose="02010600040101010101" pitchFamily="2" charset="-122"/>
                        </a:rPr>
                        <a:t>2</a:t>
                      </a:r>
                      <a:endParaRPr lang="zh-CN" altLang="en-US" sz="2000" dirty="0">
                        <a:solidFill>
                          <a:schemeClr val="tx1"/>
                        </a:solidFill>
                        <a:latin typeface="华文仿宋" panose="02010600040101010101" pitchFamily="2" charset="-122"/>
                        <a:ea typeface="华文仿宋"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dirty="0">
                          <a:solidFill>
                            <a:schemeClr val="tx1"/>
                          </a:solidFill>
                          <a:latin typeface="华文仿宋" panose="02010600040101010101" pitchFamily="2" charset="-122"/>
                          <a:ea typeface="华文仿宋" panose="02010600040101010101" pitchFamily="2" charset="-122"/>
                        </a:rPr>
                        <a:t>3</a:t>
                      </a:r>
                      <a:endParaRPr lang="zh-CN" altLang="en-US" sz="2000" dirty="0">
                        <a:solidFill>
                          <a:schemeClr val="tx1"/>
                        </a:solidFill>
                        <a:latin typeface="华文仿宋" panose="02010600040101010101" pitchFamily="2" charset="-122"/>
                        <a:ea typeface="华文仿宋"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dirty="0">
                          <a:solidFill>
                            <a:schemeClr val="tx1"/>
                          </a:solidFill>
                          <a:latin typeface="华文仿宋" panose="02010600040101010101" pitchFamily="2" charset="-122"/>
                          <a:ea typeface="华文仿宋" panose="02010600040101010101" pitchFamily="2" charset="-122"/>
                        </a:rPr>
                        <a:t>4</a:t>
                      </a:r>
                      <a:endParaRPr lang="zh-CN" altLang="en-US" sz="2000" dirty="0">
                        <a:solidFill>
                          <a:schemeClr val="tx1"/>
                        </a:solidFill>
                        <a:latin typeface="华文仿宋" panose="02010600040101010101" pitchFamily="2" charset="-122"/>
                        <a:ea typeface="华文仿宋"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dirty="0">
                          <a:solidFill>
                            <a:schemeClr val="tx1"/>
                          </a:solidFill>
                          <a:latin typeface="华文仿宋" panose="02010600040101010101" pitchFamily="2" charset="-122"/>
                          <a:ea typeface="华文仿宋" panose="02010600040101010101" pitchFamily="2" charset="-122"/>
                        </a:rPr>
                        <a:t>5</a:t>
                      </a:r>
                      <a:endParaRPr lang="zh-CN" altLang="en-US" sz="2000" dirty="0">
                        <a:solidFill>
                          <a:schemeClr val="tx1"/>
                        </a:solidFill>
                        <a:latin typeface="华文仿宋" panose="02010600040101010101" pitchFamily="2" charset="-122"/>
                        <a:ea typeface="华文仿宋"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dirty="0">
                          <a:solidFill>
                            <a:schemeClr val="tx1"/>
                          </a:solidFill>
                          <a:latin typeface="华文仿宋" panose="02010600040101010101" pitchFamily="2" charset="-122"/>
                          <a:ea typeface="华文仿宋" panose="02010600040101010101" pitchFamily="2" charset="-122"/>
                        </a:rPr>
                        <a:t>6</a:t>
                      </a:r>
                      <a:endParaRPr lang="zh-CN" altLang="en-US" sz="2000" dirty="0">
                        <a:solidFill>
                          <a:schemeClr val="tx1"/>
                        </a:solidFill>
                        <a:latin typeface="华文仿宋" panose="02010600040101010101" pitchFamily="2" charset="-122"/>
                        <a:ea typeface="华文仿宋"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dirty="0">
                          <a:solidFill>
                            <a:schemeClr val="tx1"/>
                          </a:solidFill>
                          <a:latin typeface="华文仿宋" panose="02010600040101010101" pitchFamily="2" charset="-122"/>
                          <a:ea typeface="华文仿宋" panose="02010600040101010101" pitchFamily="2" charset="-122"/>
                        </a:rPr>
                        <a:t>7</a:t>
                      </a:r>
                      <a:endParaRPr lang="zh-CN" altLang="en-US" sz="2000" dirty="0">
                        <a:solidFill>
                          <a:schemeClr val="tx1"/>
                        </a:solidFill>
                        <a:latin typeface="华文仿宋" panose="02010600040101010101" pitchFamily="2" charset="-122"/>
                        <a:ea typeface="华文仿宋"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dirty="0">
                          <a:solidFill>
                            <a:schemeClr val="tx1"/>
                          </a:solidFill>
                          <a:latin typeface="华文仿宋" panose="02010600040101010101" pitchFamily="2" charset="-122"/>
                          <a:ea typeface="华文仿宋" panose="02010600040101010101" pitchFamily="2" charset="-122"/>
                        </a:rPr>
                        <a:t>8</a:t>
                      </a:r>
                      <a:endParaRPr lang="zh-CN" altLang="en-US" sz="2000" dirty="0">
                        <a:solidFill>
                          <a:schemeClr val="tx1"/>
                        </a:solidFill>
                        <a:latin typeface="华文仿宋" panose="02010600040101010101" pitchFamily="2" charset="-122"/>
                        <a:ea typeface="华文仿宋"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dirty="0">
                          <a:solidFill>
                            <a:schemeClr val="tx1"/>
                          </a:solidFill>
                          <a:latin typeface="华文仿宋" panose="02010600040101010101" pitchFamily="2" charset="-122"/>
                          <a:ea typeface="华文仿宋" panose="02010600040101010101" pitchFamily="2" charset="-122"/>
                        </a:rPr>
                        <a:t>9</a:t>
                      </a:r>
                      <a:endParaRPr lang="zh-CN" altLang="en-US" sz="2000" dirty="0">
                        <a:solidFill>
                          <a:schemeClr val="tx1"/>
                        </a:solidFill>
                        <a:latin typeface="华文仿宋" panose="02010600040101010101" pitchFamily="2" charset="-122"/>
                        <a:ea typeface="华文仿宋"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dirty="0">
                          <a:solidFill>
                            <a:schemeClr val="tx1"/>
                          </a:solidFill>
                          <a:latin typeface="华文仿宋" panose="02010600040101010101" pitchFamily="2" charset="-122"/>
                          <a:ea typeface="华文仿宋" panose="02010600040101010101" pitchFamily="2" charset="-122"/>
                        </a:rPr>
                        <a:t>10</a:t>
                      </a:r>
                      <a:endParaRPr lang="zh-CN" altLang="en-US" sz="2000" dirty="0">
                        <a:solidFill>
                          <a:schemeClr val="tx1"/>
                        </a:solidFill>
                        <a:latin typeface="华文仿宋" panose="02010600040101010101" pitchFamily="2" charset="-122"/>
                        <a:ea typeface="华文仿宋"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dirty="0">
                          <a:solidFill>
                            <a:schemeClr val="tx1"/>
                          </a:solidFill>
                          <a:latin typeface="华文仿宋" panose="02010600040101010101" pitchFamily="2" charset="-122"/>
                          <a:ea typeface="华文仿宋" panose="02010600040101010101" pitchFamily="2" charset="-122"/>
                        </a:rPr>
                        <a:t>11</a:t>
                      </a:r>
                      <a:endParaRPr lang="zh-CN" altLang="en-US" sz="2000" dirty="0">
                        <a:solidFill>
                          <a:schemeClr val="tx1"/>
                        </a:solidFill>
                        <a:latin typeface="华文仿宋" panose="02010600040101010101" pitchFamily="2" charset="-122"/>
                        <a:ea typeface="华文仿宋"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dirty="0">
                          <a:solidFill>
                            <a:schemeClr val="tx1"/>
                          </a:solidFill>
                          <a:latin typeface="华文仿宋" panose="02010600040101010101" pitchFamily="2" charset="-122"/>
                          <a:ea typeface="华文仿宋" panose="02010600040101010101" pitchFamily="2" charset="-122"/>
                        </a:rPr>
                        <a:t>12</a:t>
                      </a:r>
                      <a:endParaRPr lang="zh-CN" altLang="en-US" sz="2000" dirty="0">
                        <a:solidFill>
                          <a:schemeClr val="tx1"/>
                        </a:solidFill>
                        <a:latin typeface="华文仿宋" panose="02010600040101010101" pitchFamily="2" charset="-122"/>
                        <a:ea typeface="华文仿宋"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dirty="0">
                          <a:solidFill>
                            <a:schemeClr val="tx1"/>
                          </a:solidFill>
                          <a:latin typeface="华文仿宋" panose="02010600040101010101" pitchFamily="2" charset="-122"/>
                          <a:ea typeface="华文仿宋" panose="02010600040101010101" pitchFamily="2" charset="-122"/>
                        </a:rPr>
                        <a:t>13</a:t>
                      </a:r>
                      <a:endParaRPr lang="zh-CN" altLang="en-US" sz="2000" dirty="0">
                        <a:solidFill>
                          <a:schemeClr val="tx1"/>
                        </a:solidFill>
                        <a:latin typeface="华文仿宋" panose="02010600040101010101" pitchFamily="2" charset="-122"/>
                        <a:ea typeface="华文仿宋"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6307"/>
                                        </p:tgtEl>
                                        <p:attrNameLst>
                                          <p:attrName>style.visibility</p:attrName>
                                        </p:attrNameLst>
                                      </p:cBhvr>
                                      <p:to>
                                        <p:strVal val="visible"/>
                                      </p:to>
                                    </p:set>
                                    <p:animEffect transition="in" filter="dissolve">
                                      <p:cBhvr>
                                        <p:cTn id="7" dur="500"/>
                                        <p:tgtEl>
                                          <p:spTgt spid="2263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6"/>
                                        </p:tgtEl>
                                        <p:attrNameLst>
                                          <p:attrName>style.visibility</p:attrName>
                                        </p:attrNameLst>
                                      </p:cBhvr>
                                      <p:to>
                                        <p:strVal val="visible"/>
                                      </p:to>
                                    </p:set>
                                    <p:animEffect transition="in" filter="wipe(left)">
                                      <p:cBhvr>
                                        <p:cTn id="12" dur="500"/>
                                        <p:tgtEl>
                                          <p:spTgt spid="2263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6308"/>
                                        </p:tgtEl>
                                        <p:attrNameLst>
                                          <p:attrName>style.visibility</p:attrName>
                                        </p:attrNameLst>
                                      </p:cBhvr>
                                      <p:to>
                                        <p:strVal val="visible"/>
                                      </p:to>
                                    </p:set>
                                    <p:animEffect transition="in" filter="wipe(down)">
                                      <p:cBhvr>
                                        <p:cTn id="17" dur="500"/>
                                        <p:tgtEl>
                                          <p:spTgt spid="22630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ppt_x"/>
                                          </p:val>
                                        </p:tav>
                                        <p:tav tm="100000">
                                          <p:val>
                                            <p:strVal val="#ppt_x"/>
                                          </p:val>
                                        </p:tav>
                                      </p:tavLst>
                                    </p:anim>
                                    <p:anim calcmode="lin" valueType="num">
                                      <p:cBhvr additive="base">
                                        <p:cTn id="2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6319"/>
                                        </p:tgtEl>
                                        <p:attrNameLst>
                                          <p:attrName>style.visibility</p:attrName>
                                        </p:attrNameLst>
                                      </p:cBhvr>
                                      <p:to>
                                        <p:strVal val="visible"/>
                                      </p:to>
                                    </p:set>
                                    <p:animEffect transition="in" filter="wipe(left)">
                                      <p:cBhvr>
                                        <p:cTn id="32" dur="500"/>
                                        <p:tgtEl>
                                          <p:spTgt spid="2263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6320"/>
                                        </p:tgtEl>
                                        <p:attrNameLst>
                                          <p:attrName>style.visibility</p:attrName>
                                        </p:attrNameLst>
                                      </p:cBhvr>
                                      <p:to>
                                        <p:strVal val="visible"/>
                                      </p:to>
                                    </p:set>
                                    <p:animEffect transition="in" filter="wipe(left)">
                                      <p:cBhvr>
                                        <p:cTn id="37" dur="500"/>
                                        <p:tgtEl>
                                          <p:spTgt spid="226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6" grpId="0" autoUpdateAnimBg="0"/>
      <p:bldP spid="226307" grpId="0" autoUpdateAnimBg="0"/>
      <p:bldP spid="226308" grpId="0" autoUpdateAnimBg="0"/>
      <p:bldP spid="226319" grpId="0" autoUpdateAnimBg="0"/>
      <p:bldP spid="226320" grpId="0" autoUpdateAnimBg="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533400" y="1256182"/>
            <a:ext cx="8229600" cy="265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30000"/>
              </a:lnSpc>
            </a:pPr>
            <a:r>
              <a:rPr lang="en-US" altLang="zh-CN" sz="3200" dirty="0">
                <a:solidFill>
                  <a:srgbClr val="A50021"/>
                </a:solidFill>
                <a:ea typeface="华文仿宋" panose="02010600040101010101" pitchFamily="2" charset="-122"/>
              </a:rPr>
              <a:t>        </a:t>
            </a:r>
            <a:r>
              <a:rPr lang="en-US" altLang="zh-CN" sz="3200" dirty="0">
                <a:ea typeface="华文仿宋" panose="02010600040101010101" pitchFamily="2" charset="-122"/>
              </a:rPr>
              <a:t>1) </a:t>
            </a:r>
            <a:r>
              <a:rPr lang="zh-CN" altLang="en-US" sz="3200" dirty="0">
                <a:ea typeface="华文仿宋" panose="02010600040101010101" pitchFamily="2" charset="-122"/>
              </a:rPr>
              <a:t>哈希函数是一个</a:t>
            </a:r>
            <a:r>
              <a:rPr lang="zh-CN" altLang="en-US" sz="3200" dirty="0">
                <a:solidFill>
                  <a:srgbClr val="0000FF"/>
                </a:solidFill>
                <a:ea typeface="华文仿宋" panose="02010600040101010101" pitchFamily="2" charset="-122"/>
              </a:rPr>
              <a:t>映象</a:t>
            </a:r>
            <a:r>
              <a:rPr lang="zh-CN" altLang="en-US" sz="3200" dirty="0">
                <a:ea typeface="华文仿宋" panose="02010600040101010101" pitchFamily="2" charset="-122"/>
              </a:rPr>
              <a:t>，即：</a:t>
            </a:r>
            <a:r>
              <a:rPr lang="zh-CN" altLang="en-US" sz="3200" dirty="0">
                <a:solidFill>
                  <a:srgbClr val="0000FF"/>
                </a:solidFill>
                <a:ea typeface="华文仿宋" panose="02010600040101010101" pitchFamily="2" charset="-122"/>
              </a:rPr>
              <a:t>将关键字的集合映射到某个地址集合上</a:t>
            </a:r>
            <a:r>
              <a:rPr lang="zh-CN" altLang="en-US" sz="3200" dirty="0">
                <a:ea typeface="华文仿宋" panose="02010600040101010101" pitchFamily="2" charset="-122"/>
              </a:rPr>
              <a:t>，</a:t>
            </a:r>
            <a:r>
              <a:rPr lang="zh-CN" altLang="en-US" sz="3200" dirty="0">
                <a:solidFill>
                  <a:srgbClr val="0000FF"/>
                </a:solidFill>
                <a:ea typeface="华文仿宋" panose="02010600040101010101" pitchFamily="2" charset="-122"/>
              </a:rPr>
              <a:t> </a:t>
            </a:r>
            <a:r>
              <a:rPr lang="zh-CN" altLang="en-US" sz="3200" dirty="0">
                <a:ea typeface="华文仿宋" panose="02010600040101010101" pitchFamily="2" charset="-122"/>
              </a:rPr>
              <a:t>它的设置很灵活，只要这个</a:t>
            </a:r>
            <a:r>
              <a:rPr lang="zh-CN" altLang="en-US" sz="3200" dirty="0">
                <a:solidFill>
                  <a:srgbClr val="0000FF"/>
                </a:solidFill>
                <a:ea typeface="华文仿宋" panose="02010600040101010101" pitchFamily="2" charset="-122"/>
              </a:rPr>
              <a:t>地址集合</a:t>
            </a:r>
            <a:r>
              <a:rPr lang="zh-CN" altLang="en-US" sz="3200" dirty="0">
                <a:ea typeface="华文仿宋" panose="02010600040101010101" pitchFamily="2" charset="-122"/>
              </a:rPr>
              <a:t>的大小</a:t>
            </a:r>
            <a:r>
              <a:rPr lang="zh-CN" altLang="en-US" sz="3200" dirty="0">
                <a:solidFill>
                  <a:srgbClr val="0000FF"/>
                </a:solidFill>
                <a:ea typeface="华文仿宋" panose="02010600040101010101" pitchFamily="2" charset="-122"/>
              </a:rPr>
              <a:t>不超出允许范围</a:t>
            </a:r>
            <a:r>
              <a:rPr lang="zh-CN" altLang="en-US" sz="3200" dirty="0">
                <a:ea typeface="华文仿宋" panose="02010600040101010101" pitchFamily="2" charset="-122"/>
              </a:rPr>
              <a:t>即可；</a:t>
            </a:r>
            <a:endParaRPr lang="zh-CN" altLang="en-US" sz="3200" dirty="0">
              <a:ea typeface="华文仿宋" panose="02010600040101010101" pitchFamily="2" charset="-122"/>
            </a:endParaRPr>
          </a:p>
        </p:txBody>
      </p:sp>
      <p:sp>
        <p:nvSpPr>
          <p:cNvPr id="227331" name="Text Box 3"/>
          <p:cNvSpPr txBox="1">
            <a:spLocks noChangeArrowheads="1"/>
          </p:cNvSpPr>
          <p:nvPr/>
        </p:nvSpPr>
        <p:spPr bwMode="auto">
          <a:xfrm>
            <a:off x="314459" y="181602"/>
            <a:ext cx="57673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600" dirty="0">
                <a:ea typeface="华文仿宋" panose="02010600040101010101" pitchFamily="2" charset="-122"/>
              </a:rPr>
              <a:t>从这个例子可见：</a:t>
            </a:r>
            <a:endParaRPr lang="zh-CN" altLang="en-US" sz="2000" b="0" dirty="0">
              <a:ea typeface="华文仿宋" panose="02010600040101010101" pitchFamily="2" charset="-122"/>
            </a:endParaRPr>
          </a:p>
        </p:txBody>
      </p:sp>
      <p:sp>
        <p:nvSpPr>
          <p:cNvPr id="227332" name="Rectangle 4"/>
          <p:cNvSpPr>
            <a:spLocks noChangeArrowheads="1"/>
          </p:cNvSpPr>
          <p:nvPr/>
        </p:nvSpPr>
        <p:spPr bwMode="auto">
          <a:xfrm>
            <a:off x="533400" y="3958107"/>
            <a:ext cx="8134082"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30000"/>
              </a:lnSpc>
            </a:pPr>
            <a:r>
              <a:rPr lang="en-US" altLang="zh-CN" sz="3200" dirty="0">
                <a:solidFill>
                  <a:srgbClr val="A50021"/>
                </a:solidFill>
                <a:ea typeface="华文仿宋" panose="02010600040101010101" pitchFamily="2" charset="-122"/>
              </a:rPr>
              <a:t>        </a:t>
            </a:r>
            <a:r>
              <a:rPr lang="en-US" altLang="zh-CN" sz="3200" dirty="0">
                <a:ea typeface="华文仿宋" panose="02010600040101010101" pitchFamily="2" charset="-122"/>
              </a:rPr>
              <a:t>2) </a:t>
            </a:r>
            <a:r>
              <a:rPr lang="zh-CN" altLang="en-US" sz="3200" dirty="0">
                <a:ea typeface="华文仿宋" panose="02010600040101010101" pitchFamily="2" charset="-122"/>
              </a:rPr>
              <a:t>由于哈希函数是一个</a:t>
            </a:r>
            <a:r>
              <a:rPr lang="zh-CN" altLang="en-US" sz="3200" dirty="0">
                <a:solidFill>
                  <a:srgbClr val="0000FF"/>
                </a:solidFill>
                <a:ea typeface="华文仿宋" panose="02010600040101010101" pitchFamily="2" charset="-122"/>
              </a:rPr>
              <a:t>压缩映象</a:t>
            </a:r>
            <a:r>
              <a:rPr lang="zh-CN" altLang="en-US" sz="3200" dirty="0">
                <a:ea typeface="华文仿宋" panose="02010600040101010101" pitchFamily="2" charset="-122"/>
              </a:rPr>
              <a:t>，因此，在一般情况下，很容易产生</a:t>
            </a:r>
            <a:r>
              <a:rPr lang="zh-CN" altLang="en-US" sz="3200" dirty="0">
                <a:solidFill>
                  <a:schemeClr val="hlink"/>
                </a:solidFill>
                <a:ea typeface="华文仿宋" panose="02010600040101010101" pitchFamily="2" charset="-122"/>
              </a:rPr>
              <a:t>“冲突”</a:t>
            </a:r>
            <a:r>
              <a:rPr lang="zh-CN" altLang="en-US" sz="3200" dirty="0">
                <a:ea typeface="华文仿宋" panose="02010600040101010101" pitchFamily="2" charset="-122"/>
              </a:rPr>
              <a:t>现象，即：</a:t>
            </a:r>
            <a:r>
              <a:rPr lang="zh-CN" altLang="en-US" sz="3200" dirty="0">
                <a:solidFill>
                  <a:srgbClr val="A50021"/>
                </a:solidFill>
                <a:ea typeface="华文仿宋" panose="02010600040101010101" pitchFamily="2" charset="-122"/>
              </a:rPr>
              <a:t> </a:t>
            </a:r>
            <a:r>
              <a:rPr lang="en-US" altLang="zh-CN" sz="3200" dirty="0">
                <a:solidFill>
                  <a:srgbClr val="0000FF"/>
                </a:solidFill>
                <a:ea typeface="华文仿宋" panose="02010600040101010101" pitchFamily="2" charset="-122"/>
              </a:rPr>
              <a:t>key1</a:t>
            </a:r>
            <a:r>
              <a:rPr lang="en-US" altLang="zh-CN" sz="3200" dirty="0">
                <a:solidFill>
                  <a:srgbClr val="0000FF"/>
                </a:solidFill>
                <a:ea typeface="华文仿宋" panose="02010600040101010101" pitchFamily="2" charset="-122"/>
                <a:sym typeface="Symbol" panose="05050102010706020507" pitchFamily="18" charset="2"/>
              </a:rPr>
              <a:t></a:t>
            </a:r>
            <a:r>
              <a:rPr lang="en-US" altLang="zh-CN" sz="3200" dirty="0">
                <a:solidFill>
                  <a:srgbClr val="0000FF"/>
                </a:solidFill>
                <a:ea typeface="华文仿宋" panose="02010600040101010101" pitchFamily="2" charset="-122"/>
              </a:rPr>
              <a:t> key2</a:t>
            </a:r>
            <a:r>
              <a:rPr lang="zh-CN" altLang="en-US" sz="3200" dirty="0">
                <a:ea typeface="华文仿宋" panose="02010600040101010101" pitchFamily="2" charset="-122"/>
              </a:rPr>
              <a:t>，而</a:t>
            </a:r>
            <a:r>
              <a:rPr lang="zh-CN" altLang="en-US" sz="3200" dirty="0">
                <a:solidFill>
                  <a:srgbClr val="A50021"/>
                </a:solidFill>
                <a:ea typeface="华文仿宋" panose="02010600040101010101" pitchFamily="2" charset="-122"/>
              </a:rPr>
              <a:t>  </a:t>
            </a:r>
            <a:r>
              <a:rPr lang="en-US" altLang="zh-CN" sz="3200" dirty="0">
                <a:solidFill>
                  <a:srgbClr val="0000FF"/>
                </a:solidFill>
                <a:ea typeface="华文仿宋" panose="02010600040101010101" pitchFamily="2" charset="-122"/>
              </a:rPr>
              <a:t>f(key1) = f(key2)</a:t>
            </a:r>
            <a:r>
              <a:rPr lang="zh-CN" altLang="en-US" sz="3200" dirty="0">
                <a:solidFill>
                  <a:srgbClr val="0000FF"/>
                </a:solidFill>
                <a:ea typeface="华文仿宋" panose="02010600040101010101" pitchFamily="2" charset="-122"/>
              </a:rPr>
              <a:t>。</a:t>
            </a:r>
            <a:endParaRPr lang="zh-CN" altLang="en-US" sz="3200" dirty="0">
              <a:solidFill>
                <a:srgbClr val="0000FF"/>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27331"/>
                                        </p:tgtEl>
                                        <p:attrNameLst>
                                          <p:attrName>style.visibility</p:attrName>
                                        </p:attrNameLst>
                                      </p:cBhvr>
                                      <p:to>
                                        <p:strVal val="visible"/>
                                      </p:to>
                                    </p:set>
                                    <p:anim calcmode="lin" valueType="num">
                                      <p:cBhvr additive="base">
                                        <p:cTn id="7" dur="500" fill="hold"/>
                                        <p:tgtEl>
                                          <p:spTgt spid="227331"/>
                                        </p:tgtEl>
                                        <p:attrNameLst>
                                          <p:attrName>ppt_x</p:attrName>
                                        </p:attrNameLst>
                                      </p:cBhvr>
                                      <p:tavLst>
                                        <p:tav tm="0">
                                          <p:val>
                                            <p:strVal val="#ppt_x"/>
                                          </p:val>
                                        </p:tav>
                                        <p:tav tm="100000">
                                          <p:val>
                                            <p:strVal val="#ppt_x"/>
                                          </p:val>
                                        </p:tav>
                                      </p:tavLst>
                                    </p:anim>
                                    <p:anim calcmode="lin" valueType="num">
                                      <p:cBhvr additive="base">
                                        <p:cTn id="8" dur="500" fill="hold"/>
                                        <p:tgtEl>
                                          <p:spTgt spid="2273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9" fill="hold" grpId="0" nodeType="clickEffect">
                                  <p:stCondLst>
                                    <p:cond delay="0"/>
                                  </p:stCondLst>
                                  <p:childTnLst>
                                    <p:set>
                                      <p:cBhvr>
                                        <p:cTn id="12" dur="1" fill="hold">
                                          <p:stCondLst>
                                            <p:cond delay="0"/>
                                          </p:stCondLst>
                                        </p:cTn>
                                        <p:tgtEl>
                                          <p:spTgt spid="227330"/>
                                        </p:tgtEl>
                                        <p:attrNameLst>
                                          <p:attrName>style.visibility</p:attrName>
                                        </p:attrNameLst>
                                      </p:cBhvr>
                                      <p:to>
                                        <p:strVal val="visible"/>
                                      </p:to>
                                    </p:set>
                                    <p:animEffect transition="in" filter="strips(upLeft)">
                                      <p:cBhvr>
                                        <p:cTn id="13" dur="500"/>
                                        <p:tgtEl>
                                          <p:spTgt spid="227330"/>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9" fill="hold" grpId="0" nodeType="clickEffect">
                                  <p:stCondLst>
                                    <p:cond delay="0"/>
                                  </p:stCondLst>
                                  <p:childTnLst>
                                    <p:set>
                                      <p:cBhvr>
                                        <p:cTn id="17" dur="1" fill="hold">
                                          <p:stCondLst>
                                            <p:cond delay="0"/>
                                          </p:stCondLst>
                                        </p:cTn>
                                        <p:tgtEl>
                                          <p:spTgt spid="227332"/>
                                        </p:tgtEl>
                                        <p:attrNameLst>
                                          <p:attrName>style.visibility</p:attrName>
                                        </p:attrNameLst>
                                      </p:cBhvr>
                                      <p:to>
                                        <p:strVal val="visible"/>
                                      </p:to>
                                    </p:set>
                                    <p:animEffect transition="in" filter="strips(upLeft)">
                                      <p:cBhvr>
                                        <p:cTn id="18" dur="500"/>
                                        <p:tgtEl>
                                          <p:spTgt spid="227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autoUpdateAnimBg="0"/>
      <p:bldP spid="227331" grpId="0" autoUpdateAnimBg="0"/>
      <p:bldP spid="227332" grpId="0" autoUpdateAnimBg="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457200" y="903288"/>
            <a:ext cx="845820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30000"/>
              </a:lnSpc>
            </a:pPr>
            <a:r>
              <a:rPr lang="en-US" altLang="zh-CN" sz="3200" dirty="0">
                <a:solidFill>
                  <a:srgbClr val="A50021"/>
                </a:solidFill>
                <a:latin typeface="华文仿宋" panose="02010600040101010101" pitchFamily="2" charset="-122"/>
                <a:ea typeface="华文仿宋" panose="02010600040101010101" pitchFamily="2" charset="-122"/>
              </a:rPr>
              <a:t>        </a:t>
            </a:r>
            <a:r>
              <a:rPr lang="en-US" altLang="zh-CN" sz="3200" dirty="0">
                <a:latin typeface="华文仿宋" panose="02010600040101010101" pitchFamily="2" charset="-122"/>
                <a:ea typeface="华文仿宋" panose="02010600040101010101" pitchFamily="2" charset="-122"/>
              </a:rPr>
              <a:t>3)</a:t>
            </a:r>
            <a:r>
              <a:rPr lang="en-US" altLang="zh-CN" sz="3200" dirty="0">
                <a:solidFill>
                  <a:srgbClr val="A50021"/>
                </a:solidFill>
                <a:latin typeface="华文仿宋" panose="02010600040101010101" pitchFamily="2" charset="-122"/>
                <a:ea typeface="华文仿宋" panose="02010600040101010101" pitchFamily="2" charset="-122"/>
              </a:rPr>
              <a:t>  </a:t>
            </a:r>
            <a:r>
              <a:rPr lang="zh-CN" altLang="en-US" sz="3200" dirty="0">
                <a:solidFill>
                  <a:srgbClr val="0000FF"/>
                </a:solidFill>
                <a:latin typeface="华文仿宋" panose="02010600040101010101" pitchFamily="2" charset="-122"/>
                <a:ea typeface="华文仿宋" panose="02010600040101010101" pitchFamily="2" charset="-122"/>
              </a:rPr>
              <a:t>很难</a:t>
            </a:r>
            <a:r>
              <a:rPr lang="zh-CN" altLang="en-US" sz="3200" dirty="0">
                <a:latin typeface="华文仿宋" panose="02010600040101010101" pitchFamily="2" charset="-122"/>
                <a:ea typeface="华文仿宋" panose="02010600040101010101" pitchFamily="2" charset="-122"/>
              </a:rPr>
              <a:t>找到一个不</a:t>
            </a:r>
            <a:r>
              <a:rPr lang="zh-CN" altLang="en-US" sz="3200" dirty="0">
                <a:solidFill>
                  <a:srgbClr val="A50021"/>
                </a:solidFill>
                <a:latin typeface="华文仿宋" panose="02010600040101010101" pitchFamily="2" charset="-122"/>
                <a:ea typeface="华文仿宋" panose="02010600040101010101" pitchFamily="2" charset="-122"/>
              </a:rPr>
              <a:t>产生冲突的哈希函数。</a:t>
            </a:r>
            <a:r>
              <a:rPr lang="zh-CN" altLang="en-US" sz="3200" dirty="0">
                <a:latin typeface="华文仿宋" panose="02010600040101010101" pitchFamily="2" charset="-122"/>
                <a:ea typeface="华文仿宋" panose="02010600040101010101" pitchFamily="2" charset="-122"/>
              </a:rPr>
              <a:t>一般情况下，</a:t>
            </a:r>
            <a:r>
              <a:rPr lang="zh-CN" altLang="en-US" sz="3200" dirty="0">
                <a:solidFill>
                  <a:srgbClr val="0000FF"/>
                </a:solidFill>
                <a:latin typeface="华文仿宋" panose="02010600040101010101" pitchFamily="2" charset="-122"/>
                <a:ea typeface="华文仿宋" panose="02010600040101010101" pitchFamily="2" charset="-122"/>
              </a:rPr>
              <a:t>只能选择恰当的哈希函数，使冲突尽可能少地产生。</a:t>
            </a:r>
            <a:endParaRPr lang="zh-CN" altLang="en-US" sz="3200" dirty="0">
              <a:solidFill>
                <a:srgbClr val="0000FF"/>
              </a:solidFill>
              <a:latin typeface="华文仿宋" panose="02010600040101010101" pitchFamily="2" charset="-122"/>
              <a:ea typeface="华文仿宋" panose="02010600040101010101" pitchFamily="2" charset="-122"/>
            </a:endParaRPr>
          </a:p>
        </p:txBody>
      </p:sp>
      <p:sp>
        <p:nvSpPr>
          <p:cNvPr id="228355" name="Text Box 3"/>
          <p:cNvSpPr txBox="1">
            <a:spLocks noChangeArrowheads="1"/>
          </p:cNvSpPr>
          <p:nvPr/>
        </p:nvSpPr>
        <p:spPr bwMode="auto">
          <a:xfrm>
            <a:off x="504825" y="3150807"/>
            <a:ext cx="836295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600" dirty="0">
                <a:solidFill>
                  <a:srgbClr val="A50021"/>
                </a:solidFill>
                <a:latin typeface="华文仿宋" panose="02010600040101010101" pitchFamily="2" charset="-122"/>
                <a:ea typeface="华文仿宋" panose="02010600040101010101" pitchFamily="2" charset="-122"/>
              </a:rPr>
              <a:t>       </a:t>
            </a:r>
            <a:r>
              <a:rPr lang="zh-CN" altLang="en-US" sz="3600" dirty="0">
                <a:latin typeface="华文仿宋" panose="02010600040101010101" pitchFamily="2" charset="-122"/>
                <a:ea typeface="华文仿宋" panose="02010600040101010101" pitchFamily="2" charset="-122"/>
              </a:rPr>
              <a:t>因此，在构造这种特殊的“查找表” 时，除了需要选择一个</a:t>
            </a:r>
            <a:r>
              <a:rPr lang="zh-CN" altLang="en-US" sz="3600" dirty="0">
                <a:solidFill>
                  <a:srgbClr val="0000FF"/>
                </a:solidFill>
                <a:latin typeface="华文仿宋" panose="02010600040101010101" pitchFamily="2" charset="-122"/>
                <a:ea typeface="华文仿宋" panose="02010600040101010101" pitchFamily="2" charset="-122"/>
              </a:rPr>
              <a:t>“好”</a:t>
            </a:r>
            <a:r>
              <a:rPr lang="en-US" altLang="zh-CN" sz="3600" dirty="0">
                <a:solidFill>
                  <a:srgbClr val="0000FF"/>
                </a:solidFill>
                <a:latin typeface="华文仿宋" panose="02010600040101010101" pitchFamily="2" charset="-122"/>
                <a:ea typeface="华文仿宋" panose="02010600040101010101" pitchFamily="2" charset="-122"/>
              </a:rPr>
              <a:t>(</a:t>
            </a:r>
            <a:r>
              <a:rPr lang="zh-CN" altLang="en-US" sz="3600" dirty="0">
                <a:solidFill>
                  <a:srgbClr val="0000FF"/>
                </a:solidFill>
                <a:latin typeface="华文仿宋" panose="02010600040101010101" pitchFamily="2" charset="-122"/>
                <a:ea typeface="华文仿宋" panose="02010600040101010101" pitchFamily="2" charset="-122"/>
              </a:rPr>
              <a:t>尽可能少产生冲突</a:t>
            </a:r>
            <a:r>
              <a:rPr lang="en-US" altLang="zh-CN" sz="3600" dirty="0">
                <a:solidFill>
                  <a:srgbClr val="0000FF"/>
                </a:solidFill>
                <a:latin typeface="华文仿宋" panose="02010600040101010101" pitchFamily="2" charset="-122"/>
                <a:ea typeface="华文仿宋" panose="02010600040101010101" pitchFamily="2" charset="-122"/>
              </a:rPr>
              <a:t>)</a:t>
            </a:r>
            <a:r>
              <a:rPr lang="zh-CN" altLang="en-US" sz="3600" dirty="0">
                <a:solidFill>
                  <a:srgbClr val="0000FF"/>
                </a:solidFill>
                <a:latin typeface="华文仿宋" panose="02010600040101010101" pitchFamily="2" charset="-122"/>
                <a:ea typeface="华文仿宋" panose="02010600040101010101" pitchFamily="2" charset="-122"/>
              </a:rPr>
              <a:t>的哈希函数之外；还需要找到</a:t>
            </a:r>
            <a:r>
              <a:rPr lang="zh-CN" altLang="en-US" sz="3600" dirty="0">
                <a:solidFill>
                  <a:srgbClr val="A50021"/>
                </a:solidFill>
                <a:latin typeface="华文仿宋" panose="02010600040101010101" pitchFamily="2" charset="-122"/>
                <a:ea typeface="华文仿宋" panose="02010600040101010101" pitchFamily="2" charset="-122"/>
              </a:rPr>
              <a:t>一种</a:t>
            </a:r>
            <a:r>
              <a:rPr lang="zh-CN" altLang="en-US" sz="3600" dirty="0">
                <a:solidFill>
                  <a:srgbClr val="0000FF"/>
                </a:solidFill>
                <a:latin typeface="华文仿宋" panose="02010600040101010101" pitchFamily="2" charset="-122"/>
                <a:ea typeface="华文仿宋" panose="02010600040101010101" pitchFamily="2" charset="-122"/>
              </a:rPr>
              <a:t>“处理冲突”</a:t>
            </a:r>
            <a:r>
              <a:rPr lang="zh-CN" altLang="en-US" sz="3600" dirty="0">
                <a:solidFill>
                  <a:schemeClr val="accent2"/>
                </a:solidFill>
                <a:latin typeface="华文仿宋" panose="02010600040101010101" pitchFamily="2" charset="-122"/>
                <a:ea typeface="华文仿宋" panose="02010600040101010101" pitchFamily="2" charset="-122"/>
              </a:rPr>
              <a:t> </a:t>
            </a:r>
            <a:r>
              <a:rPr lang="zh-CN" altLang="en-US" sz="3600" dirty="0">
                <a:latin typeface="华文仿宋" panose="02010600040101010101" pitchFamily="2" charset="-122"/>
                <a:ea typeface="华文仿宋" panose="02010600040101010101" pitchFamily="2" charset="-122"/>
              </a:rPr>
              <a:t>的</a:t>
            </a:r>
            <a:r>
              <a:rPr lang="zh-CN" altLang="en-US" sz="3600" dirty="0">
                <a:solidFill>
                  <a:srgbClr val="A50021"/>
                </a:solidFill>
                <a:latin typeface="华文仿宋" panose="02010600040101010101" pitchFamily="2" charset="-122"/>
                <a:ea typeface="华文仿宋" panose="02010600040101010101" pitchFamily="2" charset="-122"/>
              </a:rPr>
              <a:t>方法。</a:t>
            </a:r>
            <a:endParaRPr lang="zh-CN" altLang="en-US" sz="3600" dirty="0">
              <a:solidFill>
                <a:srgbClr val="A50021"/>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8354"/>
                                        </p:tgtEl>
                                        <p:attrNameLst>
                                          <p:attrName>style.visibility</p:attrName>
                                        </p:attrNameLst>
                                      </p:cBhvr>
                                      <p:to>
                                        <p:strVal val="visible"/>
                                      </p:to>
                                    </p:set>
                                    <p:animEffect transition="in" filter="strips(downRight)">
                                      <p:cBhvr>
                                        <p:cTn id="7" dur="500"/>
                                        <p:tgtEl>
                                          <p:spTgt spid="2283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8355"/>
                                        </p:tgtEl>
                                        <p:attrNameLst>
                                          <p:attrName>style.visibility</p:attrName>
                                        </p:attrNameLst>
                                      </p:cBhvr>
                                      <p:to>
                                        <p:strVal val="visible"/>
                                      </p:to>
                                    </p:set>
                                    <p:animEffect transition="in" filter="wipe(left)">
                                      <p:cBhvr>
                                        <p:cTn id="12" dur="500"/>
                                        <p:tgtEl>
                                          <p:spTgt spid="228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autoUpdateAnimBg="0"/>
      <p:bldP spid="228355" grpId="0" autoUpdateAnimBg="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390659" y="226230"/>
            <a:ext cx="7346950"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en-US" altLang="zh-CN" dirty="0"/>
              <a:t>9.3.2 </a:t>
            </a:r>
            <a:r>
              <a:rPr lang="zh-CN" altLang="en-US" dirty="0"/>
              <a:t>构造哈希函数的方法</a:t>
            </a:r>
            <a:endParaRPr lang="zh-CN" altLang="en-US" dirty="0"/>
          </a:p>
        </p:txBody>
      </p:sp>
      <p:sp>
        <p:nvSpPr>
          <p:cNvPr id="230403" name="Text Box 3"/>
          <p:cNvSpPr txBox="1">
            <a:spLocks noChangeArrowheads="1"/>
          </p:cNvSpPr>
          <p:nvPr/>
        </p:nvSpPr>
        <p:spPr bwMode="auto">
          <a:xfrm>
            <a:off x="241479" y="1173431"/>
            <a:ext cx="8305800"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200" dirty="0">
                <a:ea typeface="华文仿宋" panose="02010600040101010101" pitchFamily="2" charset="-122"/>
              </a:rPr>
              <a:t>   </a:t>
            </a:r>
            <a:r>
              <a:rPr lang="zh-CN" altLang="en-US" sz="3200" dirty="0">
                <a:ea typeface="华文仿宋" panose="02010600040101010101" pitchFamily="2" charset="-122"/>
              </a:rPr>
              <a:t>对</a:t>
            </a:r>
            <a:r>
              <a:rPr lang="zh-CN" altLang="en-US" sz="3200" dirty="0">
                <a:solidFill>
                  <a:schemeClr val="hlink"/>
                </a:solidFill>
                <a:ea typeface="华文仿宋" panose="02010600040101010101" pitchFamily="2" charset="-122"/>
              </a:rPr>
              <a:t>数字</a:t>
            </a:r>
            <a:r>
              <a:rPr lang="zh-CN" altLang="en-US" sz="3200" dirty="0">
                <a:ea typeface="华文仿宋" panose="02010600040101010101" pitchFamily="2" charset="-122"/>
              </a:rPr>
              <a:t>的关键字可有下列构造方法：</a:t>
            </a:r>
            <a:endParaRPr lang="zh-CN" altLang="en-US" sz="3200" dirty="0">
              <a:ea typeface="华文仿宋" panose="02010600040101010101" pitchFamily="2" charset="-122"/>
            </a:endParaRPr>
          </a:p>
        </p:txBody>
      </p:sp>
      <p:sp>
        <p:nvSpPr>
          <p:cNvPr id="230404" name="Rectangle 4"/>
          <p:cNvSpPr>
            <a:spLocks noChangeArrowheads="1"/>
          </p:cNvSpPr>
          <p:nvPr/>
        </p:nvSpPr>
        <p:spPr bwMode="auto">
          <a:xfrm>
            <a:off x="525976" y="4624267"/>
            <a:ext cx="8001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ea typeface="华文仿宋" panose="02010600040101010101" pitchFamily="2" charset="-122"/>
              </a:rPr>
              <a:t>若是</a:t>
            </a:r>
            <a:r>
              <a:rPr lang="zh-CN" altLang="en-US" sz="3200" dirty="0">
                <a:solidFill>
                  <a:schemeClr val="hlink"/>
                </a:solidFill>
                <a:ea typeface="华文仿宋" panose="02010600040101010101" pitchFamily="2" charset="-122"/>
              </a:rPr>
              <a:t>非数字关键字</a:t>
            </a:r>
            <a:r>
              <a:rPr lang="zh-CN" altLang="en-US" sz="3200" dirty="0">
                <a:ea typeface="华文仿宋" panose="02010600040101010101" pitchFamily="2" charset="-122"/>
              </a:rPr>
              <a:t>，则</a:t>
            </a:r>
            <a:r>
              <a:rPr lang="zh-CN" altLang="en-US" sz="3200" dirty="0">
                <a:solidFill>
                  <a:schemeClr val="hlink"/>
                </a:solidFill>
                <a:ea typeface="华文仿宋" panose="02010600040101010101" pitchFamily="2" charset="-122"/>
              </a:rPr>
              <a:t>需先</a:t>
            </a:r>
            <a:r>
              <a:rPr lang="zh-CN" altLang="en-US" sz="3200" dirty="0">
                <a:ea typeface="华文仿宋" panose="02010600040101010101" pitchFamily="2" charset="-122"/>
              </a:rPr>
              <a:t>对其</a:t>
            </a:r>
            <a:r>
              <a:rPr lang="zh-CN" altLang="en-US" sz="3200" dirty="0">
                <a:solidFill>
                  <a:schemeClr val="hlink"/>
                </a:solidFill>
                <a:ea typeface="华文仿宋" panose="02010600040101010101" pitchFamily="2" charset="-122"/>
              </a:rPr>
              <a:t>进行数字化处理。</a:t>
            </a:r>
            <a:endParaRPr lang="zh-CN" altLang="en-US" sz="3200" dirty="0">
              <a:solidFill>
                <a:schemeClr val="hlink"/>
              </a:solidFill>
              <a:ea typeface="华文仿宋" panose="02010600040101010101" pitchFamily="2" charset="-122"/>
            </a:endParaRPr>
          </a:p>
        </p:txBody>
      </p:sp>
      <p:sp>
        <p:nvSpPr>
          <p:cNvPr id="230405" name="Text Box 5">
            <a:hlinkClick r:id="" action="ppaction://noaction" highlightClick="1"/>
          </p:cNvPr>
          <p:cNvSpPr txBox="1">
            <a:spLocks noChangeArrowheads="1"/>
          </p:cNvSpPr>
          <p:nvPr/>
        </p:nvSpPr>
        <p:spPr bwMode="auto">
          <a:xfrm>
            <a:off x="1086364" y="2106143"/>
            <a:ext cx="32639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ea typeface="华文仿宋" panose="02010600040101010101" pitchFamily="2" charset="-122"/>
              </a:rPr>
              <a:t>1.</a:t>
            </a:r>
            <a:r>
              <a:rPr lang="en-US" altLang="zh-CN" sz="3200" b="0" dirty="0">
                <a:ea typeface="华文仿宋" panose="02010600040101010101" pitchFamily="2" charset="-122"/>
              </a:rPr>
              <a:t> </a:t>
            </a:r>
            <a:r>
              <a:rPr lang="zh-CN" altLang="en-US" sz="3200" dirty="0">
                <a:ea typeface="华文仿宋" panose="02010600040101010101" pitchFamily="2" charset="-122"/>
              </a:rPr>
              <a:t>直接定址法</a:t>
            </a:r>
            <a:endParaRPr lang="zh-CN" altLang="en-US" sz="1800" b="0" dirty="0">
              <a:ea typeface="华文仿宋" panose="02010600040101010101" pitchFamily="2" charset="-122"/>
            </a:endParaRPr>
          </a:p>
        </p:txBody>
      </p:sp>
      <p:sp>
        <p:nvSpPr>
          <p:cNvPr id="230406" name="Text Box 6">
            <a:hlinkClick r:id="" action="ppaction://noaction" highlightClick="1"/>
          </p:cNvPr>
          <p:cNvSpPr txBox="1">
            <a:spLocks noChangeArrowheads="1"/>
          </p:cNvSpPr>
          <p:nvPr/>
        </p:nvSpPr>
        <p:spPr bwMode="auto">
          <a:xfrm>
            <a:off x="1065726" y="3614268"/>
            <a:ext cx="36449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ea typeface="华文仿宋" panose="02010600040101010101" pitchFamily="2" charset="-122"/>
              </a:rPr>
              <a:t>3. </a:t>
            </a:r>
            <a:r>
              <a:rPr lang="zh-CN" altLang="en-US" sz="3200" dirty="0">
                <a:ea typeface="华文仿宋" panose="02010600040101010101" pitchFamily="2" charset="-122"/>
              </a:rPr>
              <a:t>平方取中法</a:t>
            </a:r>
            <a:endParaRPr lang="zh-CN" altLang="en-US" sz="3200" dirty="0">
              <a:ea typeface="华文仿宋" panose="02010600040101010101" pitchFamily="2" charset="-122"/>
            </a:endParaRPr>
          </a:p>
        </p:txBody>
      </p:sp>
      <p:sp>
        <p:nvSpPr>
          <p:cNvPr id="230407" name="Text Box 7">
            <a:hlinkClick r:id="" action="ppaction://noaction" highlightClick="1"/>
          </p:cNvPr>
          <p:cNvSpPr txBox="1">
            <a:spLocks noChangeArrowheads="1"/>
          </p:cNvSpPr>
          <p:nvPr/>
        </p:nvSpPr>
        <p:spPr bwMode="auto">
          <a:xfrm>
            <a:off x="5256726" y="2852268"/>
            <a:ext cx="34861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ea typeface="华文仿宋" panose="02010600040101010101" pitchFamily="2" charset="-122"/>
              </a:rPr>
              <a:t>5. </a:t>
            </a:r>
            <a:r>
              <a:rPr lang="zh-CN" altLang="en-US" sz="3200" dirty="0">
                <a:ea typeface="华文仿宋" panose="02010600040101010101" pitchFamily="2" charset="-122"/>
              </a:rPr>
              <a:t>除留余数法</a:t>
            </a:r>
            <a:endParaRPr lang="zh-CN" altLang="en-US" sz="3200" dirty="0">
              <a:ea typeface="华文仿宋" panose="02010600040101010101" pitchFamily="2" charset="-122"/>
            </a:endParaRPr>
          </a:p>
        </p:txBody>
      </p:sp>
      <p:sp>
        <p:nvSpPr>
          <p:cNvPr id="230408" name="Text Box 8">
            <a:hlinkClick r:id="" action="ppaction://noaction" highlightClick="1"/>
          </p:cNvPr>
          <p:cNvSpPr txBox="1">
            <a:spLocks noChangeArrowheads="1"/>
          </p:cNvSpPr>
          <p:nvPr/>
        </p:nvSpPr>
        <p:spPr bwMode="auto">
          <a:xfrm>
            <a:off x="5256726" y="2122018"/>
            <a:ext cx="29098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ea typeface="华文仿宋" panose="02010600040101010101" pitchFamily="2" charset="-122"/>
              </a:rPr>
              <a:t>4. </a:t>
            </a:r>
            <a:r>
              <a:rPr lang="zh-CN" altLang="en-US" sz="3200" dirty="0">
                <a:ea typeface="华文仿宋" panose="02010600040101010101" pitchFamily="2" charset="-122"/>
              </a:rPr>
              <a:t>折叠法</a:t>
            </a:r>
            <a:endParaRPr lang="zh-CN" altLang="en-US" sz="3200" dirty="0">
              <a:ea typeface="华文仿宋" panose="02010600040101010101" pitchFamily="2" charset="-122"/>
            </a:endParaRPr>
          </a:p>
        </p:txBody>
      </p:sp>
      <p:sp>
        <p:nvSpPr>
          <p:cNvPr id="230409" name="Text Box 9">
            <a:hlinkClick r:id="" action="ppaction://noaction" highlightClick="1"/>
          </p:cNvPr>
          <p:cNvSpPr txBox="1">
            <a:spLocks noChangeArrowheads="1"/>
          </p:cNvSpPr>
          <p:nvPr/>
        </p:nvSpPr>
        <p:spPr bwMode="auto">
          <a:xfrm>
            <a:off x="5256726" y="3630143"/>
            <a:ext cx="32702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ea typeface="华文仿宋" panose="02010600040101010101" pitchFamily="2" charset="-122"/>
              </a:rPr>
              <a:t>6. </a:t>
            </a:r>
            <a:r>
              <a:rPr lang="zh-CN" altLang="en-US" sz="3200" dirty="0">
                <a:ea typeface="华文仿宋" panose="02010600040101010101" pitchFamily="2" charset="-122"/>
              </a:rPr>
              <a:t>随机数法</a:t>
            </a:r>
            <a:endParaRPr lang="zh-CN" altLang="en-US" sz="3200" dirty="0">
              <a:ea typeface="华文仿宋" panose="02010600040101010101" pitchFamily="2" charset="-122"/>
            </a:endParaRPr>
          </a:p>
        </p:txBody>
      </p:sp>
      <p:sp>
        <p:nvSpPr>
          <p:cNvPr id="230410" name="Text Box 10"/>
          <p:cNvSpPr txBox="1">
            <a:spLocks noChangeArrowheads="1"/>
          </p:cNvSpPr>
          <p:nvPr/>
        </p:nvSpPr>
        <p:spPr bwMode="auto">
          <a:xfrm>
            <a:off x="1086364" y="2852268"/>
            <a:ext cx="35528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ea typeface="华文仿宋" panose="02010600040101010101" pitchFamily="2" charset="-122"/>
              </a:rPr>
              <a:t>2. </a:t>
            </a:r>
            <a:r>
              <a:rPr lang="zh-CN" altLang="en-US" sz="3200" dirty="0">
                <a:latin typeface="华文仿宋" panose="02010600040101010101" pitchFamily="2" charset="-122"/>
                <a:ea typeface="华文仿宋" panose="02010600040101010101" pitchFamily="2" charset="-122"/>
              </a:rPr>
              <a:t>数字分析法</a:t>
            </a:r>
            <a:endParaRPr lang="zh-CN" altLang="en-US" sz="32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wipe(left)">
                                      <p:cBhvr>
                                        <p:cTn id="7" dur="500"/>
                                        <p:tgtEl>
                                          <p:spTgt spid="2304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0403"/>
                                        </p:tgtEl>
                                        <p:attrNameLst>
                                          <p:attrName>style.visibility</p:attrName>
                                        </p:attrNameLst>
                                      </p:cBhvr>
                                      <p:to>
                                        <p:strVal val="visible"/>
                                      </p:to>
                                    </p:set>
                                    <p:animEffect transition="in" filter="wipe(left)">
                                      <p:cBhvr>
                                        <p:cTn id="12" dur="500"/>
                                        <p:tgtEl>
                                          <p:spTgt spid="23040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30405"/>
                                        </p:tgtEl>
                                        <p:attrNameLst>
                                          <p:attrName>style.visibility</p:attrName>
                                        </p:attrNameLst>
                                      </p:cBhvr>
                                      <p:to>
                                        <p:strVal val="visible"/>
                                      </p:to>
                                    </p:set>
                                    <p:animEffect transition="in" filter="wipe(left)">
                                      <p:cBhvr>
                                        <p:cTn id="16" dur="500"/>
                                        <p:tgtEl>
                                          <p:spTgt spid="23040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30410"/>
                                        </p:tgtEl>
                                        <p:attrNameLst>
                                          <p:attrName>style.visibility</p:attrName>
                                        </p:attrNameLst>
                                      </p:cBhvr>
                                      <p:to>
                                        <p:strVal val="visible"/>
                                      </p:to>
                                    </p:set>
                                    <p:animEffect transition="in" filter="wipe(left)">
                                      <p:cBhvr>
                                        <p:cTn id="20" dur="500"/>
                                        <p:tgtEl>
                                          <p:spTgt spid="230410"/>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30406"/>
                                        </p:tgtEl>
                                        <p:attrNameLst>
                                          <p:attrName>style.visibility</p:attrName>
                                        </p:attrNameLst>
                                      </p:cBhvr>
                                      <p:to>
                                        <p:strVal val="visible"/>
                                      </p:to>
                                    </p:set>
                                    <p:animEffect transition="in" filter="wipe(left)">
                                      <p:cBhvr>
                                        <p:cTn id="24" dur="500"/>
                                        <p:tgtEl>
                                          <p:spTgt spid="230406"/>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230408"/>
                                        </p:tgtEl>
                                        <p:attrNameLst>
                                          <p:attrName>style.visibility</p:attrName>
                                        </p:attrNameLst>
                                      </p:cBhvr>
                                      <p:to>
                                        <p:strVal val="visible"/>
                                      </p:to>
                                    </p:set>
                                    <p:animEffect transition="in" filter="wipe(left)">
                                      <p:cBhvr>
                                        <p:cTn id="28" dur="500"/>
                                        <p:tgtEl>
                                          <p:spTgt spid="230408"/>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30407"/>
                                        </p:tgtEl>
                                        <p:attrNameLst>
                                          <p:attrName>style.visibility</p:attrName>
                                        </p:attrNameLst>
                                      </p:cBhvr>
                                      <p:to>
                                        <p:strVal val="visible"/>
                                      </p:to>
                                    </p:set>
                                    <p:animEffect transition="in" filter="wipe(left)">
                                      <p:cBhvr>
                                        <p:cTn id="32" dur="500"/>
                                        <p:tgtEl>
                                          <p:spTgt spid="230407"/>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30409"/>
                                        </p:tgtEl>
                                        <p:attrNameLst>
                                          <p:attrName>style.visibility</p:attrName>
                                        </p:attrNameLst>
                                      </p:cBhvr>
                                      <p:to>
                                        <p:strVal val="visible"/>
                                      </p:to>
                                    </p:set>
                                    <p:animEffect transition="in" filter="wipe(left)">
                                      <p:cBhvr>
                                        <p:cTn id="36" dur="500"/>
                                        <p:tgtEl>
                                          <p:spTgt spid="23040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0404"/>
                                        </p:tgtEl>
                                        <p:attrNameLst>
                                          <p:attrName>style.visibility</p:attrName>
                                        </p:attrNameLst>
                                      </p:cBhvr>
                                      <p:to>
                                        <p:strVal val="visible"/>
                                      </p:to>
                                    </p:set>
                                    <p:animEffect transition="in" filter="wipe(left)">
                                      <p:cBhvr>
                                        <p:cTn id="41" dur="500"/>
                                        <p:tgtEl>
                                          <p:spTgt spid="230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autoUpdateAnimBg="0"/>
      <p:bldP spid="230403" grpId="0" autoUpdateAnimBg="0"/>
      <p:bldP spid="230404" grpId="0" autoUpdateAnimBg="0"/>
      <p:bldP spid="230405" grpId="0" autoUpdateAnimBg="0"/>
      <p:bldP spid="230406" grpId="0" autoUpdateAnimBg="0"/>
      <p:bldP spid="230407" grpId="0" autoUpdateAnimBg="0"/>
      <p:bldP spid="230408" grpId="0" autoUpdateAnimBg="0"/>
      <p:bldP spid="230409" grpId="0" autoUpdateAnimBg="0"/>
      <p:bldP spid="230410" grpId="0" autoUpdateAnimBg="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762000" y="1066800"/>
            <a:ext cx="7123113"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40000"/>
              </a:lnSpc>
            </a:pPr>
            <a:r>
              <a:rPr lang="zh-CN" altLang="en-US" sz="3200" b="0" dirty="0">
                <a:ea typeface="华文仿宋" panose="02010600040101010101" pitchFamily="2" charset="-122"/>
              </a:rPr>
              <a:t>哈希函数为关键字的线性函数</a:t>
            </a:r>
            <a:endParaRPr lang="zh-CN" altLang="en-US" sz="3200" b="0" dirty="0">
              <a:ea typeface="华文仿宋" panose="02010600040101010101" pitchFamily="2" charset="-122"/>
            </a:endParaRPr>
          </a:p>
          <a:p>
            <a:pPr lvl="2" algn="l" eaLnBrk="1" hangingPunct="1">
              <a:lnSpc>
                <a:spcPct val="140000"/>
              </a:lnSpc>
            </a:pPr>
            <a:r>
              <a:rPr lang="zh-CN" altLang="en-US" sz="3200" b="0" dirty="0">
                <a:ea typeface="华文仿宋" panose="02010600040101010101" pitchFamily="2" charset="-122"/>
              </a:rPr>
              <a:t> </a:t>
            </a:r>
            <a:r>
              <a:rPr lang="en-US" altLang="zh-CN" sz="3200" b="0" dirty="0">
                <a:ea typeface="华文仿宋" panose="02010600040101010101" pitchFamily="2" charset="-122"/>
              </a:rPr>
              <a:t>H(key) = key          </a:t>
            </a:r>
            <a:r>
              <a:rPr lang="zh-CN" altLang="en-US" sz="3200" b="0" dirty="0">
                <a:ea typeface="华文仿宋" panose="02010600040101010101" pitchFamily="2" charset="-122"/>
              </a:rPr>
              <a:t>或者</a:t>
            </a:r>
            <a:endParaRPr lang="zh-CN" altLang="en-US" sz="3200" b="0" dirty="0">
              <a:ea typeface="华文仿宋" panose="02010600040101010101" pitchFamily="2" charset="-122"/>
            </a:endParaRPr>
          </a:p>
          <a:p>
            <a:pPr lvl="2" algn="l" eaLnBrk="1" hangingPunct="1">
              <a:lnSpc>
                <a:spcPct val="140000"/>
              </a:lnSpc>
            </a:pPr>
            <a:r>
              <a:rPr lang="zh-CN" altLang="en-US" sz="3200" b="0" dirty="0">
                <a:ea typeface="华文仿宋" panose="02010600040101010101" pitchFamily="2" charset="-122"/>
              </a:rPr>
              <a:t> </a:t>
            </a:r>
            <a:r>
              <a:rPr lang="en-US" altLang="zh-CN" sz="3200" b="0" dirty="0">
                <a:ea typeface="华文仿宋" panose="02010600040101010101" pitchFamily="2" charset="-122"/>
              </a:rPr>
              <a:t>H(key) = a </a:t>
            </a:r>
            <a:r>
              <a:rPr lang="en-US" altLang="zh-CN" sz="3200" b="0" dirty="0">
                <a:ea typeface="华文仿宋" panose="02010600040101010101" pitchFamily="2" charset="-122"/>
                <a:sym typeface="Symbol" panose="05050102010706020507" pitchFamily="18" charset="2"/>
              </a:rPr>
              <a:t></a:t>
            </a:r>
            <a:r>
              <a:rPr lang="en-US" altLang="zh-CN" sz="3200" b="0" dirty="0">
                <a:ea typeface="华文仿宋" panose="02010600040101010101" pitchFamily="2" charset="-122"/>
              </a:rPr>
              <a:t> key + b</a:t>
            </a:r>
            <a:endParaRPr lang="en-US" altLang="zh-CN" sz="3600" b="0" dirty="0">
              <a:ea typeface="华文仿宋" panose="02010600040101010101" pitchFamily="2" charset="-122"/>
            </a:endParaRPr>
          </a:p>
        </p:txBody>
      </p:sp>
      <p:sp>
        <p:nvSpPr>
          <p:cNvPr id="231427" name="Text Box 3"/>
          <p:cNvSpPr txBox="1">
            <a:spLocks noChangeArrowheads="1"/>
          </p:cNvSpPr>
          <p:nvPr/>
        </p:nvSpPr>
        <p:spPr bwMode="auto">
          <a:xfrm>
            <a:off x="342900" y="173763"/>
            <a:ext cx="44370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a:solidFill>
                  <a:srgbClr val="800000"/>
                </a:solidFill>
                <a:ea typeface="华文仿宋" panose="02010600040101010101" pitchFamily="2" charset="-122"/>
              </a:rPr>
              <a:t>1.</a:t>
            </a:r>
            <a:r>
              <a:rPr lang="en-US" altLang="zh-CN" sz="3600" b="0" dirty="0">
                <a:ea typeface="华文仿宋" panose="02010600040101010101" pitchFamily="2" charset="-122"/>
              </a:rPr>
              <a:t> </a:t>
            </a:r>
            <a:r>
              <a:rPr lang="zh-CN" altLang="en-US" sz="3600" dirty="0">
                <a:solidFill>
                  <a:srgbClr val="800000"/>
                </a:solidFill>
                <a:ea typeface="华文仿宋" panose="02010600040101010101" pitchFamily="2" charset="-122"/>
              </a:rPr>
              <a:t>直接定址法</a:t>
            </a:r>
            <a:endParaRPr lang="zh-CN" altLang="en-US" sz="2000" b="0" dirty="0">
              <a:ea typeface="华文仿宋" panose="02010600040101010101" pitchFamily="2" charset="-122"/>
            </a:endParaRPr>
          </a:p>
        </p:txBody>
      </p:sp>
      <p:sp>
        <p:nvSpPr>
          <p:cNvPr id="231429" name="Rectangle 5"/>
          <p:cNvSpPr>
            <a:spLocks noChangeArrowheads="1"/>
          </p:cNvSpPr>
          <p:nvPr/>
        </p:nvSpPr>
        <p:spPr bwMode="auto">
          <a:xfrm>
            <a:off x="433052" y="3227391"/>
            <a:ext cx="8041246" cy="285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40000"/>
              </a:lnSpc>
            </a:pPr>
            <a:r>
              <a:rPr lang="zh-CN" altLang="en-US" sz="3200" dirty="0">
                <a:solidFill>
                  <a:srgbClr val="990000"/>
                </a:solidFill>
                <a:ea typeface="华文仿宋" panose="02010600040101010101" pitchFamily="2" charset="-122"/>
              </a:rPr>
              <a:t>此法仅适合于：</a:t>
            </a:r>
            <a:endParaRPr lang="zh-CN" altLang="en-US" sz="3200" dirty="0">
              <a:solidFill>
                <a:srgbClr val="990000"/>
              </a:solidFill>
              <a:ea typeface="华文仿宋" panose="02010600040101010101" pitchFamily="2" charset="-122"/>
            </a:endParaRPr>
          </a:p>
          <a:p>
            <a:pPr algn="l" eaLnBrk="1" hangingPunct="1">
              <a:lnSpc>
                <a:spcPct val="140000"/>
              </a:lnSpc>
            </a:pPr>
            <a:r>
              <a:rPr lang="zh-CN" altLang="en-US" sz="3200" dirty="0">
                <a:ea typeface="华文仿宋" panose="02010600040101010101" pitchFamily="2" charset="-122"/>
              </a:rPr>
              <a:t>地址集合的大小 </a:t>
            </a:r>
            <a:r>
              <a:rPr lang="en-US" altLang="zh-CN" sz="3200" dirty="0">
                <a:ea typeface="华文仿宋" panose="02010600040101010101" pitchFamily="2" charset="-122"/>
              </a:rPr>
              <a:t>= = </a:t>
            </a:r>
            <a:r>
              <a:rPr lang="zh-CN" altLang="en-US" sz="3200" dirty="0">
                <a:ea typeface="华文仿宋" panose="02010600040101010101" pitchFamily="2" charset="-122"/>
              </a:rPr>
              <a:t>关键字集合的大小</a:t>
            </a:r>
            <a:endParaRPr lang="zh-CN" altLang="en-US" sz="3200" dirty="0">
              <a:ea typeface="华文仿宋" panose="02010600040101010101" pitchFamily="2" charset="-122"/>
            </a:endParaRPr>
          </a:p>
          <a:p>
            <a:pPr algn="l" eaLnBrk="1" hangingPunct="1">
              <a:lnSpc>
                <a:spcPct val="140000"/>
              </a:lnSpc>
            </a:pPr>
            <a:r>
              <a:rPr lang="zh-CN" altLang="en-US" sz="3200" dirty="0">
                <a:ea typeface="华文仿宋" panose="02010600040101010101" pitchFamily="2" charset="-122"/>
              </a:rPr>
              <a:t>        不同的关键字</a:t>
            </a:r>
            <a:r>
              <a:rPr lang="zh-CN" altLang="en-US" sz="3200" dirty="0">
                <a:solidFill>
                  <a:srgbClr val="990000"/>
                </a:solidFill>
                <a:ea typeface="华文仿宋" panose="02010600040101010101" pitchFamily="2" charset="-122"/>
              </a:rPr>
              <a:t>不会</a:t>
            </a:r>
            <a:r>
              <a:rPr lang="zh-CN" altLang="en-US" sz="3200" dirty="0">
                <a:ea typeface="华文仿宋" panose="02010600040101010101" pitchFamily="2" charset="-122"/>
              </a:rPr>
              <a:t>发生</a:t>
            </a:r>
            <a:r>
              <a:rPr lang="zh-CN" altLang="en-US" sz="3200" dirty="0">
                <a:solidFill>
                  <a:srgbClr val="990000"/>
                </a:solidFill>
                <a:ea typeface="华文仿宋" panose="02010600040101010101" pitchFamily="2" charset="-122"/>
              </a:rPr>
              <a:t>冲突</a:t>
            </a:r>
            <a:r>
              <a:rPr lang="zh-CN" altLang="en-US" sz="3200" dirty="0">
                <a:ea typeface="华文仿宋" panose="02010600040101010101" pitchFamily="2" charset="-122"/>
              </a:rPr>
              <a:t>，但很少</a:t>
            </a:r>
            <a:endParaRPr lang="zh-CN" altLang="en-US" sz="3200" dirty="0">
              <a:ea typeface="华文仿宋" panose="02010600040101010101" pitchFamily="2" charset="-122"/>
            </a:endParaRPr>
          </a:p>
          <a:p>
            <a:pPr algn="l" eaLnBrk="1" hangingPunct="1">
              <a:lnSpc>
                <a:spcPct val="140000"/>
              </a:lnSpc>
            </a:pPr>
            <a:r>
              <a:rPr lang="zh-CN" altLang="en-US" sz="3200" dirty="0">
                <a:ea typeface="华文仿宋" panose="02010600040101010101" pitchFamily="2" charset="-122"/>
              </a:rPr>
              <a:t>用此方法。</a:t>
            </a:r>
            <a:endParaRPr lang="zh-CN" altLang="en-US" sz="32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1427"/>
                                        </p:tgtEl>
                                        <p:attrNameLst>
                                          <p:attrName>style.visibility</p:attrName>
                                        </p:attrNameLst>
                                      </p:cBhvr>
                                      <p:to>
                                        <p:strVal val="visible"/>
                                      </p:to>
                                    </p:set>
                                    <p:animEffect transition="in" filter="wipe(left)">
                                      <p:cBhvr>
                                        <p:cTn id="7" dur="500"/>
                                        <p:tgtEl>
                                          <p:spTgt spid="23142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1426"/>
                                        </p:tgtEl>
                                        <p:attrNameLst>
                                          <p:attrName>style.visibility</p:attrName>
                                        </p:attrNameLst>
                                      </p:cBhvr>
                                      <p:to>
                                        <p:strVal val="visible"/>
                                      </p:to>
                                    </p:set>
                                    <p:animEffect transition="in" filter="strips(downRight)">
                                      <p:cBhvr>
                                        <p:cTn id="12" dur="500"/>
                                        <p:tgtEl>
                                          <p:spTgt spid="2314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1429"/>
                                        </p:tgtEl>
                                        <p:attrNameLst>
                                          <p:attrName>style.visibility</p:attrName>
                                        </p:attrNameLst>
                                      </p:cBhvr>
                                      <p:to>
                                        <p:strVal val="visible"/>
                                      </p:to>
                                    </p:set>
                                    <p:animEffect transition="in" filter="wipe(left)">
                                      <p:cBhvr>
                                        <p:cTn id="17" dur="500"/>
                                        <p:tgtEl>
                                          <p:spTgt spid="231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autoUpdateAnimBg="0"/>
      <p:bldP spid="231427" grpId="0" autoUpdateAnimBg="0"/>
      <p:bldP spid="23142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735013" y="1452563"/>
          <a:ext cx="8188325" cy="1725612"/>
        </p:xfrm>
        <a:graphic>
          <a:graphicData uri="http://schemas.openxmlformats.org/presentationml/2006/ole">
            <mc:AlternateContent xmlns:mc="http://schemas.openxmlformats.org/markup-compatibility/2006">
              <mc:Choice xmlns:v="urn:schemas-microsoft-com:vml" Requires="v">
                <p:oleObj spid="_x0000_s37142" name="文档" r:id="rId1" imgW="8187055" imgH="1728470" progId="Word.Document.8">
                  <p:embed/>
                </p:oleObj>
              </mc:Choice>
              <mc:Fallback>
                <p:oleObj name="文档" r:id="rId1" imgW="8187055" imgH="1728470" progId="Word.Document.8">
                  <p:embed/>
                  <p:pic>
                    <p:nvPicPr>
                      <p:cNvPr id="0" name="图片 371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13" y="1452563"/>
                        <a:ext cx="8188325" cy="172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7" name="Text Box 3"/>
          <p:cNvSpPr txBox="1">
            <a:spLocks noChangeArrowheads="1"/>
          </p:cNvSpPr>
          <p:nvPr/>
        </p:nvSpPr>
        <p:spPr bwMode="auto">
          <a:xfrm>
            <a:off x="134620" y="914400"/>
            <a:ext cx="13131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dirty="0" err="1">
                <a:latin typeface="华文仿宋" panose="02010600040101010101" pitchFamily="2" charset="-122"/>
                <a:ea typeface="华文仿宋" panose="02010600040101010101" pitchFamily="2" charset="-122"/>
              </a:rPr>
              <a:t>ST.elem</a:t>
            </a:r>
            <a:endParaRPr lang="en-US" altLang="zh-CN" sz="2400" dirty="0">
              <a:latin typeface="华文仿宋" panose="02010600040101010101" pitchFamily="2" charset="-122"/>
              <a:ea typeface="华文仿宋" panose="02010600040101010101" pitchFamily="2" charset="-122"/>
            </a:endParaRPr>
          </a:p>
        </p:txBody>
      </p:sp>
      <p:sp>
        <p:nvSpPr>
          <p:cNvPr id="21508" name="Line 4"/>
          <p:cNvSpPr>
            <a:spLocks noChangeShapeType="1"/>
          </p:cNvSpPr>
          <p:nvPr/>
        </p:nvSpPr>
        <p:spPr bwMode="auto">
          <a:xfrm>
            <a:off x="7924800" y="457200"/>
            <a:ext cx="0" cy="990600"/>
          </a:xfrm>
          <a:prstGeom prst="line">
            <a:avLst/>
          </a:prstGeom>
          <a:noFill/>
          <a:ln w="12700">
            <a:solidFill>
              <a:srgbClr val="990000"/>
            </a:solidFill>
            <a:round/>
            <a:tailEnd type="stealth" w="med" len="lg"/>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1509" name="Line 5"/>
          <p:cNvSpPr>
            <a:spLocks noChangeShapeType="1"/>
          </p:cNvSpPr>
          <p:nvPr/>
        </p:nvSpPr>
        <p:spPr bwMode="auto">
          <a:xfrm>
            <a:off x="5410200" y="457200"/>
            <a:ext cx="0" cy="990600"/>
          </a:xfrm>
          <a:prstGeom prst="line">
            <a:avLst/>
          </a:prstGeom>
          <a:noFill/>
          <a:ln w="12700">
            <a:solidFill>
              <a:srgbClr val="990000"/>
            </a:solidFill>
            <a:round/>
            <a:tailEnd type="stealth" w="med" len="lg"/>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1510" name="Text Box 6"/>
          <p:cNvSpPr txBox="1">
            <a:spLocks noChangeArrowheads="1"/>
          </p:cNvSpPr>
          <p:nvPr/>
        </p:nvSpPr>
        <p:spPr bwMode="auto">
          <a:xfrm>
            <a:off x="5435756" y="639763"/>
            <a:ext cx="2792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err="1">
                <a:solidFill>
                  <a:srgbClr val="990000"/>
                </a:solidFill>
                <a:latin typeface="华文仿宋" panose="02010600040101010101" pitchFamily="2" charset="-122"/>
                <a:ea typeface="华文仿宋" panose="02010600040101010101" pitchFamily="2" charset="-122"/>
              </a:rPr>
              <a:t>i</a:t>
            </a:r>
            <a:endParaRPr lang="en-US" altLang="zh-CN" sz="2400" dirty="0">
              <a:latin typeface="华文仿宋" panose="02010600040101010101" pitchFamily="2" charset="-122"/>
              <a:ea typeface="华文仿宋" panose="02010600040101010101" pitchFamily="2" charset="-122"/>
            </a:endParaRPr>
          </a:p>
        </p:txBody>
      </p:sp>
      <p:graphicFrame>
        <p:nvGraphicFramePr>
          <p:cNvPr id="21511" name="Object 7"/>
          <p:cNvGraphicFramePr>
            <a:graphicFrameLocks noChangeAspect="1"/>
          </p:cNvGraphicFramePr>
          <p:nvPr/>
        </p:nvGraphicFramePr>
        <p:xfrm>
          <a:off x="762000" y="4468968"/>
          <a:ext cx="8188325" cy="1725613"/>
        </p:xfrm>
        <a:graphic>
          <a:graphicData uri="http://schemas.openxmlformats.org/presentationml/2006/ole">
            <mc:AlternateContent xmlns:mc="http://schemas.openxmlformats.org/markup-compatibility/2006">
              <mc:Choice xmlns:v="urn:schemas-microsoft-com:vml" Requires="v">
                <p:oleObj spid="_x0000_s37143" name="文档" r:id="rId3" imgW="8187055" imgH="1728470" progId="Word.Document.8">
                  <p:embed/>
                </p:oleObj>
              </mc:Choice>
              <mc:Fallback>
                <p:oleObj name="文档" r:id="rId3" imgW="8187055" imgH="1728470" progId="Word.Document.8">
                  <p:embed/>
                  <p:pic>
                    <p:nvPicPr>
                      <p:cNvPr id="0" name="图片 371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468968"/>
                        <a:ext cx="8188325" cy="172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2" name="Text Box 8"/>
          <p:cNvSpPr txBox="1">
            <a:spLocks noChangeArrowheads="1"/>
          </p:cNvSpPr>
          <p:nvPr/>
        </p:nvSpPr>
        <p:spPr bwMode="auto">
          <a:xfrm>
            <a:off x="355283" y="3930806"/>
            <a:ext cx="13131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dirty="0" err="1">
                <a:latin typeface="华文仿宋" panose="02010600040101010101" pitchFamily="2" charset="-122"/>
                <a:ea typeface="华文仿宋" panose="02010600040101010101" pitchFamily="2" charset="-122"/>
              </a:rPr>
              <a:t>ST.elem</a:t>
            </a:r>
            <a:endParaRPr lang="en-US" altLang="zh-CN" sz="2400" dirty="0">
              <a:latin typeface="华文仿宋" panose="02010600040101010101" pitchFamily="2" charset="-122"/>
              <a:ea typeface="华文仿宋" panose="02010600040101010101" pitchFamily="2" charset="-122"/>
            </a:endParaRPr>
          </a:p>
        </p:txBody>
      </p:sp>
      <p:sp>
        <p:nvSpPr>
          <p:cNvPr id="21513" name="Line 9"/>
          <p:cNvSpPr>
            <a:spLocks noChangeShapeType="1"/>
          </p:cNvSpPr>
          <p:nvPr/>
        </p:nvSpPr>
        <p:spPr bwMode="auto">
          <a:xfrm>
            <a:off x="8001000" y="3473606"/>
            <a:ext cx="0" cy="990600"/>
          </a:xfrm>
          <a:prstGeom prst="line">
            <a:avLst/>
          </a:prstGeom>
          <a:noFill/>
          <a:ln w="12700">
            <a:solidFill>
              <a:srgbClr val="990000"/>
            </a:solidFill>
            <a:round/>
            <a:tailEnd type="stealth" w="med" len="lg"/>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1514" name="Line 10"/>
          <p:cNvSpPr>
            <a:spLocks noChangeShapeType="1"/>
          </p:cNvSpPr>
          <p:nvPr/>
        </p:nvSpPr>
        <p:spPr bwMode="auto">
          <a:xfrm>
            <a:off x="1219200" y="3473606"/>
            <a:ext cx="0" cy="990600"/>
          </a:xfrm>
          <a:prstGeom prst="line">
            <a:avLst/>
          </a:prstGeom>
          <a:noFill/>
          <a:ln w="12700">
            <a:solidFill>
              <a:srgbClr val="990000"/>
            </a:solidFill>
            <a:round/>
            <a:tailEnd type="stealth" w="med" len="lg"/>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1515" name="Text Box 11"/>
          <p:cNvSpPr txBox="1">
            <a:spLocks noChangeArrowheads="1"/>
          </p:cNvSpPr>
          <p:nvPr/>
        </p:nvSpPr>
        <p:spPr bwMode="auto">
          <a:xfrm>
            <a:off x="1236819" y="3402168"/>
            <a:ext cx="2792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err="1">
                <a:solidFill>
                  <a:srgbClr val="990000"/>
                </a:solidFill>
                <a:latin typeface="华文仿宋" panose="02010600040101010101" pitchFamily="2" charset="-122"/>
                <a:ea typeface="华文仿宋" panose="02010600040101010101" pitchFamily="2" charset="-122"/>
              </a:rPr>
              <a:t>i</a:t>
            </a:r>
            <a:endParaRPr lang="en-US" altLang="zh-CN" sz="2400" dirty="0">
              <a:latin typeface="华文仿宋" panose="02010600040101010101" pitchFamily="2" charset="-122"/>
              <a:ea typeface="华文仿宋" panose="02010600040101010101" pitchFamily="2" charset="-122"/>
            </a:endParaRPr>
          </a:p>
        </p:txBody>
      </p:sp>
      <p:sp>
        <p:nvSpPr>
          <p:cNvPr id="21516" name="Text Box 12"/>
          <p:cNvSpPr txBox="1">
            <a:spLocks noChangeArrowheads="1"/>
          </p:cNvSpPr>
          <p:nvPr/>
        </p:nvSpPr>
        <p:spPr bwMode="auto">
          <a:xfrm>
            <a:off x="762000" y="4392768"/>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a:solidFill>
                  <a:srgbClr val="CC0000"/>
                </a:solidFill>
                <a:latin typeface="华文仿宋" panose="02010600040101010101" pitchFamily="2" charset="-122"/>
                <a:ea typeface="华文仿宋" panose="02010600040101010101" pitchFamily="2" charset="-122"/>
              </a:rPr>
              <a:t>60</a:t>
            </a:r>
            <a:endParaRPr lang="en-US" altLang="zh-CN" sz="2400" dirty="0">
              <a:latin typeface="华文仿宋" panose="02010600040101010101" pitchFamily="2" charset="-122"/>
              <a:ea typeface="华文仿宋" panose="02010600040101010101" pitchFamily="2" charset="-122"/>
            </a:endParaRPr>
          </a:p>
        </p:txBody>
      </p:sp>
      <p:sp>
        <p:nvSpPr>
          <p:cNvPr id="21517" name="Text Box 13"/>
          <p:cNvSpPr txBox="1">
            <a:spLocks noChangeArrowheads="1"/>
          </p:cNvSpPr>
          <p:nvPr/>
        </p:nvSpPr>
        <p:spPr bwMode="auto">
          <a:xfrm>
            <a:off x="8026556" y="533400"/>
            <a:ext cx="2792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err="1">
                <a:solidFill>
                  <a:srgbClr val="990000"/>
                </a:solidFill>
                <a:latin typeface="华文仿宋" panose="02010600040101010101" pitchFamily="2" charset="-122"/>
                <a:ea typeface="华文仿宋" panose="02010600040101010101" pitchFamily="2" charset="-122"/>
              </a:rPr>
              <a:t>i</a:t>
            </a:r>
            <a:endParaRPr lang="en-US" altLang="zh-CN" sz="2400" dirty="0">
              <a:latin typeface="华文仿宋" panose="02010600040101010101" pitchFamily="2" charset="-122"/>
              <a:ea typeface="华文仿宋" panose="02010600040101010101" pitchFamily="2" charset="-122"/>
            </a:endParaRPr>
          </a:p>
        </p:txBody>
      </p:sp>
      <p:sp>
        <p:nvSpPr>
          <p:cNvPr id="21518" name="Text Box 14"/>
          <p:cNvSpPr txBox="1">
            <a:spLocks noChangeArrowheads="1"/>
          </p:cNvSpPr>
          <p:nvPr/>
        </p:nvSpPr>
        <p:spPr bwMode="auto">
          <a:xfrm>
            <a:off x="2270125" y="2609850"/>
            <a:ext cx="1406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CC0000"/>
                </a:solidFill>
                <a:latin typeface="华文仿宋" panose="02010600040101010101" pitchFamily="2" charset="-122"/>
                <a:ea typeface="华文仿宋" panose="02010600040101010101" pitchFamily="2" charset="-122"/>
              </a:rPr>
              <a:t>key=64</a:t>
            </a:r>
            <a:endParaRPr lang="en-US" altLang="zh-CN" sz="2400" dirty="0">
              <a:latin typeface="华文仿宋" panose="02010600040101010101" pitchFamily="2" charset="-122"/>
              <a:ea typeface="华文仿宋" panose="02010600040101010101" pitchFamily="2" charset="-122"/>
            </a:endParaRPr>
          </a:p>
        </p:txBody>
      </p:sp>
      <p:sp>
        <p:nvSpPr>
          <p:cNvPr id="21519" name="Text Box 15"/>
          <p:cNvSpPr txBox="1">
            <a:spLocks noChangeArrowheads="1"/>
          </p:cNvSpPr>
          <p:nvPr/>
        </p:nvSpPr>
        <p:spPr bwMode="auto">
          <a:xfrm>
            <a:off x="2401910" y="5460753"/>
            <a:ext cx="1406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CC0000"/>
                </a:solidFill>
                <a:latin typeface="华文仿宋" panose="02010600040101010101" pitchFamily="2" charset="-122"/>
                <a:ea typeface="华文仿宋" panose="02010600040101010101" pitchFamily="2" charset="-122"/>
              </a:rPr>
              <a:t>key=60</a:t>
            </a:r>
            <a:endParaRPr lang="en-US" altLang="zh-CN" sz="2400" dirty="0">
              <a:latin typeface="华文仿宋" panose="02010600040101010101" pitchFamily="2" charset="-122"/>
              <a:ea typeface="华文仿宋" panose="02010600040101010101" pitchFamily="2" charset="-122"/>
            </a:endParaRPr>
          </a:p>
        </p:txBody>
      </p:sp>
      <p:sp>
        <p:nvSpPr>
          <p:cNvPr id="21520" name="Text Box 16"/>
          <p:cNvSpPr txBox="1">
            <a:spLocks noChangeArrowheads="1"/>
          </p:cNvSpPr>
          <p:nvPr/>
        </p:nvSpPr>
        <p:spPr bwMode="auto">
          <a:xfrm>
            <a:off x="8171019" y="3478368"/>
            <a:ext cx="2792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err="1">
                <a:solidFill>
                  <a:srgbClr val="990000"/>
                </a:solidFill>
                <a:latin typeface="华文仿宋" panose="02010600040101010101" pitchFamily="2" charset="-122"/>
                <a:ea typeface="华文仿宋" panose="02010600040101010101" pitchFamily="2" charset="-122"/>
              </a:rPr>
              <a:t>i</a:t>
            </a:r>
            <a:endParaRPr lang="en-US" altLang="zh-CN" sz="2400" dirty="0">
              <a:latin typeface="华文仿宋" panose="02010600040101010101" pitchFamily="2" charset="-122"/>
              <a:ea typeface="华文仿宋" panose="02010600040101010101" pitchFamily="2" charset="-122"/>
            </a:endParaRPr>
          </a:p>
        </p:txBody>
      </p:sp>
      <p:sp>
        <p:nvSpPr>
          <p:cNvPr id="21521" name="Text Box 17"/>
          <p:cNvSpPr txBox="1">
            <a:spLocks noChangeArrowheads="1"/>
          </p:cNvSpPr>
          <p:nvPr/>
        </p:nvSpPr>
        <p:spPr bwMode="auto">
          <a:xfrm>
            <a:off x="730250" y="13716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a:solidFill>
                  <a:srgbClr val="CC0000"/>
                </a:solidFill>
                <a:latin typeface="华文仿宋" panose="02010600040101010101" pitchFamily="2" charset="-122"/>
                <a:ea typeface="华文仿宋" panose="02010600040101010101" pitchFamily="2" charset="-122"/>
              </a:rPr>
              <a:t>64</a:t>
            </a:r>
            <a:endParaRPr lang="en-US" altLang="zh-CN" sz="2400" dirty="0">
              <a:latin typeface="华文仿宋" panose="02010600040101010101" pitchFamily="2" charset="-122"/>
              <a:ea typeface="华文仿宋" panose="02010600040101010101" pitchFamily="2" charset="-122"/>
            </a:endParaRPr>
          </a:p>
        </p:txBody>
      </p:sp>
      <p:sp>
        <p:nvSpPr>
          <p:cNvPr id="21522" name="Rectangle 18"/>
          <p:cNvSpPr>
            <a:spLocks noChangeArrowheads="1"/>
          </p:cNvSpPr>
          <p:nvPr/>
        </p:nvSpPr>
        <p:spPr bwMode="auto">
          <a:xfrm>
            <a:off x="7696200" y="304800"/>
            <a:ext cx="533400" cy="11430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p:nvSpPr>
          <p:cNvPr id="21523" name="Rectangle 19"/>
          <p:cNvSpPr>
            <a:spLocks noChangeArrowheads="1"/>
          </p:cNvSpPr>
          <p:nvPr/>
        </p:nvSpPr>
        <p:spPr bwMode="auto">
          <a:xfrm>
            <a:off x="7848600" y="3325968"/>
            <a:ext cx="533400" cy="11430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ipe(up)">
                                      <p:cBhvr>
                                        <p:cTn id="7" dur="500"/>
                                        <p:tgtEl>
                                          <p:spTgt spid="2150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1507"/>
                                        </p:tgtEl>
                                        <p:attrNameLst>
                                          <p:attrName>style.visibility</p:attrName>
                                        </p:attrNameLst>
                                      </p:cBhvr>
                                      <p:to>
                                        <p:strVal val="visible"/>
                                      </p:to>
                                    </p:set>
                                    <p:anim calcmode="lin" valueType="num">
                                      <p:cBhvr additive="base">
                                        <p:cTn id="11" dur="500" fill="hold"/>
                                        <p:tgtEl>
                                          <p:spTgt spid="21507"/>
                                        </p:tgtEl>
                                        <p:attrNameLst>
                                          <p:attrName>ppt_x</p:attrName>
                                        </p:attrNameLst>
                                      </p:cBhvr>
                                      <p:tavLst>
                                        <p:tav tm="0">
                                          <p:val>
                                            <p:strVal val="0-#ppt_w/2"/>
                                          </p:val>
                                        </p:tav>
                                        <p:tav tm="100000">
                                          <p:val>
                                            <p:strVal val="#ppt_x"/>
                                          </p:val>
                                        </p:tav>
                                      </p:tavLst>
                                    </p:anim>
                                    <p:anim calcmode="lin" valueType="num">
                                      <p:cBhvr additive="base">
                                        <p:cTn id="12" dur="500" fill="hold"/>
                                        <p:tgtEl>
                                          <p:spTgt spid="2150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18"/>
                                        </p:tgtEl>
                                        <p:attrNameLst>
                                          <p:attrName>style.visibility</p:attrName>
                                        </p:attrNameLst>
                                      </p:cBhvr>
                                      <p:to>
                                        <p:strVal val="visible"/>
                                      </p:to>
                                    </p:set>
                                    <p:animEffect transition="in" filter="wipe(left)">
                                      <p:cBhvr>
                                        <p:cTn id="17" dur="500"/>
                                        <p:tgtEl>
                                          <p:spTgt spid="215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21"/>
                                        </p:tgtEl>
                                        <p:attrNameLst>
                                          <p:attrName>style.visibility</p:attrName>
                                        </p:attrNameLst>
                                      </p:cBhvr>
                                      <p:to>
                                        <p:strVal val="visible"/>
                                      </p:to>
                                    </p:set>
                                    <p:animEffect transition="in" filter="wipe(left)">
                                      <p:cBhvr>
                                        <p:cTn id="22" dur="500"/>
                                        <p:tgtEl>
                                          <p:spTgt spid="2152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1508"/>
                                        </p:tgtEl>
                                        <p:attrNameLst>
                                          <p:attrName>style.visibility</p:attrName>
                                        </p:attrNameLst>
                                      </p:cBhvr>
                                      <p:to>
                                        <p:strVal val="visible"/>
                                      </p:to>
                                    </p:set>
                                    <p:anim calcmode="lin" valueType="num">
                                      <p:cBhvr additive="base">
                                        <p:cTn id="27" dur="500" fill="hold"/>
                                        <p:tgtEl>
                                          <p:spTgt spid="21508"/>
                                        </p:tgtEl>
                                        <p:attrNameLst>
                                          <p:attrName>ppt_x</p:attrName>
                                        </p:attrNameLst>
                                      </p:cBhvr>
                                      <p:tavLst>
                                        <p:tav tm="0">
                                          <p:val>
                                            <p:strVal val="1+#ppt_w/2"/>
                                          </p:val>
                                        </p:tav>
                                        <p:tav tm="100000">
                                          <p:val>
                                            <p:strVal val="#ppt_x"/>
                                          </p:val>
                                        </p:tav>
                                      </p:tavLst>
                                    </p:anim>
                                    <p:anim calcmode="lin" valueType="num">
                                      <p:cBhvr additive="base">
                                        <p:cTn id="28" dur="500" fill="hold"/>
                                        <p:tgtEl>
                                          <p:spTgt spid="21508"/>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1" fill="hold" grpId="0" nodeType="afterEffect">
                                  <p:stCondLst>
                                    <p:cond delay="0"/>
                                  </p:stCondLst>
                                  <p:childTnLst>
                                    <p:set>
                                      <p:cBhvr>
                                        <p:cTn id="31" dur="1" fill="hold">
                                          <p:stCondLst>
                                            <p:cond delay="0"/>
                                          </p:stCondLst>
                                        </p:cTn>
                                        <p:tgtEl>
                                          <p:spTgt spid="21517"/>
                                        </p:tgtEl>
                                        <p:attrNameLst>
                                          <p:attrName>style.visibility</p:attrName>
                                        </p:attrNameLst>
                                      </p:cBhvr>
                                      <p:to>
                                        <p:strVal val="visible"/>
                                      </p:to>
                                    </p:set>
                                    <p:anim calcmode="lin" valueType="num">
                                      <p:cBhvr additive="base">
                                        <p:cTn id="32" dur="500" fill="hold"/>
                                        <p:tgtEl>
                                          <p:spTgt spid="21517"/>
                                        </p:tgtEl>
                                        <p:attrNameLst>
                                          <p:attrName>ppt_x</p:attrName>
                                        </p:attrNameLst>
                                      </p:cBhvr>
                                      <p:tavLst>
                                        <p:tav tm="0">
                                          <p:val>
                                            <p:strVal val="#ppt_x"/>
                                          </p:val>
                                        </p:tav>
                                        <p:tav tm="100000">
                                          <p:val>
                                            <p:strVal val="#ppt_x"/>
                                          </p:val>
                                        </p:tav>
                                      </p:tavLst>
                                    </p:anim>
                                    <p:anim calcmode="lin" valueType="num">
                                      <p:cBhvr additive="base">
                                        <p:cTn id="33" dur="500" fill="hold"/>
                                        <p:tgtEl>
                                          <p:spTgt spid="21517"/>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1522"/>
                                        </p:tgtEl>
                                        <p:attrNameLst>
                                          <p:attrName>style.visibility</p:attrName>
                                        </p:attrNameLst>
                                      </p:cBhvr>
                                      <p:to>
                                        <p:strVal val="visible"/>
                                      </p:to>
                                    </p:set>
                                  </p:childTnLst>
                                </p:cTn>
                              </p:par>
                            </p:childTnLst>
                          </p:cTn>
                        </p:par>
                        <p:par>
                          <p:cTn id="38" fill="hold">
                            <p:stCondLst>
                              <p:cond delay="500"/>
                            </p:stCondLst>
                            <p:childTnLst>
                              <p:par>
                                <p:cTn id="39" presetID="12" presetClass="entr" presetSubtype="2" fill="hold" grpId="0" nodeType="afterEffect">
                                  <p:stCondLst>
                                    <p:cond delay="0"/>
                                  </p:stCondLst>
                                  <p:childTnLst>
                                    <p:set>
                                      <p:cBhvr>
                                        <p:cTn id="40" dur="1" fill="hold">
                                          <p:stCondLst>
                                            <p:cond delay="0"/>
                                          </p:stCondLst>
                                        </p:cTn>
                                        <p:tgtEl>
                                          <p:spTgt spid="21509"/>
                                        </p:tgtEl>
                                        <p:attrNameLst>
                                          <p:attrName>style.visibility</p:attrName>
                                        </p:attrNameLst>
                                      </p:cBhvr>
                                      <p:to>
                                        <p:strVal val="visible"/>
                                      </p:to>
                                    </p:set>
                                    <p:animEffect transition="in" filter="slide(fromRight)">
                                      <p:cBhvr>
                                        <p:cTn id="41" dur="500"/>
                                        <p:tgtEl>
                                          <p:spTgt spid="21509"/>
                                        </p:tgtEl>
                                      </p:cBhvr>
                                    </p:animEffect>
                                  </p:childTnLst>
                                </p:cTn>
                              </p:par>
                            </p:childTnLst>
                          </p:cTn>
                        </p:par>
                        <p:par>
                          <p:cTn id="42" fill="hold">
                            <p:stCondLst>
                              <p:cond delay="1000"/>
                            </p:stCondLst>
                            <p:childTnLst>
                              <p:par>
                                <p:cTn id="43" presetID="2" presetClass="entr" presetSubtype="1" fill="hold" grpId="0" nodeType="afterEffect">
                                  <p:stCondLst>
                                    <p:cond delay="0"/>
                                  </p:stCondLst>
                                  <p:childTnLst>
                                    <p:set>
                                      <p:cBhvr>
                                        <p:cTn id="44" dur="1" fill="hold">
                                          <p:stCondLst>
                                            <p:cond delay="0"/>
                                          </p:stCondLst>
                                        </p:cTn>
                                        <p:tgtEl>
                                          <p:spTgt spid="21510"/>
                                        </p:tgtEl>
                                        <p:attrNameLst>
                                          <p:attrName>style.visibility</p:attrName>
                                        </p:attrNameLst>
                                      </p:cBhvr>
                                      <p:to>
                                        <p:strVal val="visible"/>
                                      </p:to>
                                    </p:set>
                                    <p:anim calcmode="lin" valueType="num">
                                      <p:cBhvr additive="base">
                                        <p:cTn id="45" dur="500" fill="hold"/>
                                        <p:tgtEl>
                                          <p:spTgt spid="21510"/>
                                        </p:tgtEl>
                                        <p:attrNameLst>
                                          <p:attrName>ppt_x</p:attrName>
                                        </p:attrNameLst>
                                      </p:cBhvr>
                                      <p:tavLst>
                                        <p:tav tm="0">
                                          <p:val>
                                            <p:strVal val="#ppt_x"/>
                                          </p:val>
                                        </p:tav>
                                        <p:tav tm="100000">
                                          <p:val>
                                            <p:strVal val="#ppt_x"/>
                                          </p:val>
                                        </p:tav>
                                      </p:tavLst>
                                    </p:anim>
                                    <p:anim calcmode="lin" valueType="num">
                                      <p:cBhvr additive="base">
                                        <p:cTn id="46" dur="500" fill="hold"/>
                                        <p:tgtEl>
                                          <p:spTgt spid="21510"/>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1511"/>
                                        </p:tgtEl>
                                        <p:attrNameLst>
                                          <p:attrName>style.visibility</p:attrName>
                                        </p:attrNameLst>
                                      </p:cBhvr>
                                      <p:to>
                                        <p:strVal val="visible"/>
                                      </p:to>
                                    </p:set>
                                    <p:anim calcmode="lin" valueType="num">
                                      <p:cBhvr additive="base">
                                        <p:cTn id="51" dur="500" fill="hold"/>
                                        <p:tgtEl>
                                          <p:spTgt spid="21511"/>
                                        </p:tgtEl>
                                        <p:attrNameLst>
                                          <p:attrName>ppt_x</p:attrName>
                                        </p:attrNameLst>
                                      </p:cBhvr>
                                      <p:tavLst>
                                        <p:tav tm="0">
                                          <p:val>
                                            <p:strVal val="#ppt_x"/>
                                          </p:val>
                                        </p:tav>
                                        <p:tav tm="100000">
                                          <p:val>
                                            <p:strVal val="#ppt_x"/>
                                          </p:val>
                                        </p:tav>
                                      </p:tavLst>
                                    </p:anim>
                                    <p:anim calcmode="lin" valueType="num">
                                      <p:cBhvr additive="base">
                                        <p:cTn id="52" dur="500" fill="hold"/>
                                        <p:tgtEl>
                                          <p:spTgt spid="21511"/>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2" presetClass="entr" presetSubtype="8" fill="hold" grpId="0" nodeType="afterEffect">
                                  <p:stCondLst>
                                    <p:cond delay="0"/>
                                  </p:stCondLst>
                                  <p:childTnLst>
                                    <p:set>
                                      <p:cBhvr>
                                        <p:cTn id="55" dur="1" fill="hold">
                                          <p:stCondLst>
                                            <p:cond delay="0"/>
                                          </p:stCondLst>
                                        </p:cTn>
                                        <p:tgtEl>
                                          <p:spTgt spid="21512"/>
                                        </p:tgtEl>
                                        <p:attrNameLst>
                                          <p:attrName>style.visibility</p:attrName>
                                        </p:attrNameLst>
                                      </p:cBhvr>
                                      <p:to>
                                        <p:strVal val="visible"/>
                                      </p:to>
                                    </p:set>
                                    <p:anim calcmode="lin" valueType="num">
                                      <p:cBhvr additive="base">
                                        <p:cTn id="56" dur="500" fill="hold"/>
                                        <p:tgtEl>
                                          <p:spTgt spid="21512"/>
                                        </p:tgtEl>
                                        <p:attrNameLst>
                                          <p:attrName>ppt_x</p:attrName>
                                        </p:attrNameLst>
                                      </p:cBhvr>
                                      <p:tavLst>
                                        <p:tav tm="0">
                                          <p:val>
                                            <p:strVal val="0-#ppt_w/2"/>
                                          </p:val>
                                        </p:tav>
                                        <p:tav tm="100000">
                                          <p:val>
                                            <p:strVal val="#ppt_x"/>
                                          </p:val>
                                        </p:tav>
                                      </p:tavLst>
                                    </p:anim>
                                    <p:anim calcmode="lin" valueType="num">
                                      <p:cBhvr additive="base">
                                        <p:cTn id="57" dur="500" fill="hold"/>
                                        <p:tgtEl>
                                          <p:spTgt spid="21512"/>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1519"/>
                                        </p:tgtEl>
                                        <p:attrNameLst>
                                          <p:attrName>style.visibility</p:attrName>
                                        </p:attrNameLst>
                                      </p:cBhvr>
                                      <p:to>
                                        <p:strVal val="visible"/>
                                      </p:to>
                                    </p:set>
                                    <p:animEffect transition="in" filter="wipe(left)">
                                      <p:cBhvr>
                                        <p:cTn id="62" dur="500"/>
                                        <p:tgtEl>
                                          <p:spTgt spid="215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516"/>
                                        </p:tgtEl>
                                        <p:attrNameLst>
                                          <p:attrName>style.visibility</p:attrName>
                                        </p:attrNameLst>
                                      </p:cBhvr>
                                      <p:to>
                                        <p:strVal val="visible"/>
                                      </p:to>
                                    </p:set>
                                    <p:animEffect transition="in" filter="wipe(left)">
                                      <p:cBhvr>
                                        <p:cTn id="67" dur="500"/>
                                        <p:tgtEl>
                                          <p:spTgt spid="21516"/>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21513"/>
                                        </p:tgtEl>
                                        <p:attrNameLst>
                                          <p:attrName>style.visibility</p:attrName>
                                        </p:attrNameLst>
                                      </p:cBhvr>
                                      <p:to>
                                        <p:strVal val="visible"/>
                                      </p:to>
                                    </p:set>
                                    <p:anim calcmode="lin" valueType="num">
                                      <p:cBhvr additive="base">
                                        <p:cTn id="72" dur="500" fill="hold"/>
                                        <p:tgtEl>
                                          <p:spTgt spid="21513"/>
                                        </p:tgtEl>
                                        <p:attrNameLst>
                                          <p:attrName>ppt_x</p:attrName>
                                        </p:attrNameLst>
                                      </p:cBhvr>
                                      <p:tavLst>
                                        <p:tav tm="0">
                                          <p:val>
                                            <p:strVal val="1+#ppt_w/2"/>
                                          </p:val>
                                        </p:tav>
                                        <p:tav tm="100000">
                                          <p:val>
                                            <p:strVal val="#ppt_x"/>
                                          </p:val>
                                        </p:tav>
                                      </p:tavLst>
                                    </p:anim>
                                    <p:anim calcmode="lin" valueType="num">
                                      <p:cBhvr additive="base">
                                        <p:cTn id="73" dur="500" fill="hold"/>
                                        <p:tgtEl>
                                          <p:spTgt spid="21513"/>
                                        </p:tgtEl>
                                        <p:attrNameLst>
                                          <p:attrName>ppt_y</p:attrName>
                                        </p:attrNameLst>
                                      </p:cBhvr>
                                      <p:tavLst>
                                        <p:tav tm="0">
                                          <p:val>
                                            <p:strVal val="#ppt_y"/>
                                          </p:val>
                                        </p:tav>
                                        <p:tav tm="100000">
                                          <p:val>
                                            <p:strVal val="#ppt_y"/>
                                          </p:val>
                                        </p:tav>
                                      </p:tavLst>
                                    </p:anim>
                                  </p:childTnLst>
                                </p:cTn>
                              </p:par>
                            </p:childTnLst>
                          </p:cTn>
                        </p:par>
                        <p:par>
                          <p:cTn id="74" fill="hold">
                            <p:stCondLst>
                              <p:cond delay="500"/>
                            </p:stCondLst>
                            <p:childTnLst>
                              <p:par>
                                <p:cTn id="75" presetID="2" presetClass="entr" presetSubtype="2" fill="hold" grpId="0" nodeType="afterEffect">
                                  <p:stCondLst>
                                    <p:cond delay="0"/>
                                  </p:stCondLst>
                                  <p:childTnLst>
                                    <p:set>
                                      <p:cBhvr>
                                        <p:cTn id="76" dur="1" fill="hold">
                                          <p:stCondLst>
                                            <p:cond delay="0"/>
                                          </p:stCondLst>
                                        </p:cTn>
                                        <p:tgtEl>
                                          <p:spTgt spid="21520"/>
                                        </p:tgtEl>
                                        <p:attrNameLst>
                                          <p:attrName>style.visibility</p:attrName>
                                        </p:attrNameLst>
                                      </p:cBhvr>
                                      <p:to>
                                        <p:strVal val="visible"/>
                                      </p:to>
                                    </p:set>
                                    <p:anim calcmode="lin" valueType="num">
                                      <p:cBhvr additive="base">
                                        <p:cTn id="77" dur="500" fill="hold"/>
                                        <p:tgtEl>
                                          <p:spTgt spid="21520"/>
                                        </p:tgtEl>
                                        <p:attrNameLst>
                                          <p:attrName>ppt_x</p:attrName>
                                        </p:attrNameLst>
                                      </p:cBhvr>
                                      <p:tavLst>
                                        <p:tav tm="0">
                                          <p:val>
                                            <p:strVal val="1+#ppt_w/2"/>
                                          </p:val>
                                        </p:tav>
                                        <p:tav tm="100000">
                                          <p:val>
                                            <p:strVal val="#ppt_x"/>
                                          </p:val>
                                        </p:tav>
                                      </p:tavLst>
                                    </p:anim>
                                    <p:anim calcmode="lin" valueType="num">
                                      <p:cBhvr additive="base">
                                        <p:cTn id="78" dur="500" fill="hold"/>
                                        <p:tgtEl>
                                          <p:spTgt spid="21520"/>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215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2" presetClass="entr" presetSubtype="2" fill="hold" grpId="0" nodeType="clickEffect">
                                  <p:stCondLst>
                                    <p:cond delay="0"/>
                                  </p:stCondLst>
                                  <p:childTnLst>
                                    <p:set>
                                      <p:cBhvr>
                                        <p:cTn id="86" dur="1" fill="hold">
                                          <p:stCondLst>
                                            <p:cond delay="0"/>
                                          </p:stCondLst>
                                        </p:cTn>
                                        <p:tgtEl>
                                          <p:spTgt spid="21514"/>
                                        </p:tgtEl>
                                        <p:attrNameLst>
                                          <p:attrName>style.visibility</p:attrName>
                                        </p:attrNameLst>
                                      </p:cBhvr>
                                      <p:to>
                                        <p:strVal val="visible"/>
                                      </p:to>
                                    </p:set>
                                    <p:animEffect transition="in" filter="slide(fromRight)">
                                      <p:cBhvr>
                                        <p:cTn id="87" dur="500"/>
                                        <p:tgtEl>
                                          <p:spTgt spid="21514"/>
                                        </p:tgtEl>
                                      </p:cBhvr>
                                    </p:animEffect>
                                  </p:childTnLst>
                                </p:cTn>
                              </p:par>
                            </p:childTnLst>
                          </p:cTn>
                        </p:par>
                        <p:par>
                          <p:cTn id="88" fill="hold">
                            <p:stCondLst>
                              <p:cond delay="500"/>
                            </p:stCondLst>
                            <p:childTnLst>
                              <p:par>
                                <p:cTn id="89" presetID="12" presetClass="entr" presetSubtype="2" fill="hold" grpId="0" nodeType="afterEffect">
                                  <p:stCondLst>
                                    <p:cond delay="0"/>
                                  </p:stCondLst>
                                  <p:childTnLst>
                                    <p:set>
                                      <p:cBhvr>
                                        <p:cTn id="90" dur="1" fill="hold">
                                          <p:stCondLst>
                                            <p:cond delay="0"/>
                                          </p:stCondLst>
                                        </p:cTn>
                                        <p:tgtEl>
                                          <p:spTgt spid="21515"/>
                                        </p:tgtEl>
                                        <p:attrNameLst>
                                          <p:attrName>style.visibility</p:attrName>
                                        </p:attrNameLst>
                                      </p:cBhvr>
                                      <p:to>
                                        <p:strVal val="visible"/>
                                      </p:to>
                                    </p:set>
                                    <p:animEffect transition="in" filter="slide(fromRight)">
                                      <p:cBhvr>
                                        <p:cTn id="91" dur="500"/>
                                        <p:tgtEl>
                                          <p:spTgt spid="21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P spid="21508" grpId="0" animBg="1"/>
      <p:bldP spid="21509" grpId="0" animBg="1"/>
      <p:bldP spid="21510" grpId="0" autoUpdateAnimBg="0"/>
      <p:bldP spid="21512" grpId="0" autoUpdateAnimBg="0"/>
      <p:bldP spid="21513" grpId="0" animBg="1"/>
      <p:bldP spid="21514" grpId="0" animBg="1"/>
      <p:bldP spid="21515" grpId="0" autoUpdateAnimBg="0"/>
      <p:bldP spid="21516" grpId="0" autoUpdateAnimBg="0"/>
      <p:bldP spid="21517" grpId="0" autoUpdateAnimBg="0"/>
      <p:bldP spid="21518" grpId="0" autoUpdateAnimBg="0"/>
      <p:bldP spid="21519" grpId="0" autoUpdateAnimBg="0"/>
      <p:bldP spid="21520" grpId="0" autoUpdateAnimBg="0"/>
      <p:bldP spid="21521" grpId="0" autoUpdateAnimBg="0"/>
      <p:bldP spid="21522" grpId="0" animBg="1"/>
      <p:bldP spid="21523"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2"/>
          <p:cNvSpPr txBox="1">
            <a:spLocks noChangeArrowheads="1"/>
          </p:cNvSpPr>
          <p:nvPr/>
        </p:nvSpPr>
        <p:spPr bwMode="auto">
          <a:xfrm>
            <a:off x="533400" y="4191000"/>
            <a:ext cx="824999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25000"/>
              </a:lnSpc>
            </a:pPr>
            <a:r>
              <a:rPr lang="zh-CN" altLang="en-US" sz="3200" dirty="0">
                <a:solidFill>
                  <a:srgbClr val="990000"/>
                </a:solidFill>
                <a:ea typeface="华文仿宋" panose="02010600040101010101" pitchFamily="2" charset="-122"/>
              </a:rPr>
              <a:t>此方法仅适合于：</a:t>
            </a:r>
            <a:endParaRPr lang="zh-CN" altLang="en-US" sz="3200" dirty="0">
              <a:solidFill>
                <a:srgbClr val="990000"/>
              </a:solidFill>
              <a:ea typeface="华文仿宋" panose="02010600040101010101" pitchFamily="2" charset="-122"/>
            </a:endParaRPr>
          </a:p>
          <a:p>
            <a:pPr algn="just" eaLnBrk="1" hangingPunct="1">
              <a:lnSpc>
                <a:spcPct val="125000"/>
              </a:lnSpc>
            </a:pPr>
            <a:r>
              <a:rPr lang="zh-CN" altLang="en-US" sz="3200" dirty="0">
                <a:ea typeface="华文仿宋" panose="02010600040101010101" pitchFamily="2" charset="-122"/>
              </a:rPr>
              <a:t>        能</a:t>
            </a:r>
            <a:r>
              <a:rPr lang="zh-CN" altLang="en-US" sz="3200" dirty="0">
                <a:solidFill>
                  <a:srgbClr val="990000"/>
                </a:solidFill>
                <a:ea typeface="华文仿宋" panose="02010600040101010101" pitchFamily="2" charset="-122"/>
              </a:rPr>
              <a:t>预先估计出</a:t>
            </a:r>
            <a:r>
              <a:rPr lang="zh-CN" altLang="en-US" sz="3200" dirty="0">
                <a:ea typeface="华文仿宋" panose="02010600040101010101" pitchFamily="2" charset="-122"/>
              </a:rPr>
              <a:t>全体关键字的</a:t>
            </a:r>
            <a:r>
              <a:rPr lang="zh-CN" altLang="en-US" sz="3200" dirty="0">
                <a:solidFill>
                  <a:srgbClr val="990000"/>
                </a:solidFill>
                <a:ea typeface="华文仿宋" panose="02010600040101010101" pitchFamily="2" charset="-122"/>
              </a:rPr>
              <a:t>每一位上</a:t>
            </a:r>
            <a:r>
              <a:rPr lang="zh-CN" altLang="en-US" sz="3200" dirty="0">
                <a:ea typeface="华文仿宋" panose="02010600040101010101" pitchFamily="2" charset="-122"/>
              </a:rPr>
              <a:t>各种</a:t>
            </a:r>
            <a:r>
              <a:rPr lang="zh-CN" altLang="en-US" sz="3200" dirty="0">
                <a:solidFill>
                  <a:srgbClr val="990000"/>
                </a:solidFill>
                <a:ea typeface="华文仿宋" panose="02010600040101010101" pitchFamily="2" charset="-122"/>
              </a:rPr>
              <a:t>数字出现的频度</a:t>
            </a:r>
            <a:r>
              <a:rPr lang="zh-CN" altLang="en-US" sz="3200" dirty="0">
                <a:ea typeface="华文仿宋" panose="02010600040101010101" pitchFamily="2" charset="-122"/>
              </a:rPr>
              <a:t>。</a:t>
            </a:r>
            <a:endParaRPr lang="zh-CN" altLang="en-US" sz="2000" dirty="0">
              <a:ea typeface="华文仿宋" panose="02010600040101010101" pitchFamily="2" charset="-122"/>
            </a:endParaRPr>
          </a:p>
        </p:txBody>
      </p:sp>
      <p:sp>
        <p:nvSpPr>
          <p:cNvPr id="232452" name="Text Box 4"/>
          <p:cNvSpPr txBox="1">
            <a:spLocks noChangeArrowheads="1"/>
          </p:cNvSpPr>
          <p:nvPr/>
        </p:nvSpPr>
        <p:spPr bwMode="auto">
          <a:xfrm>
            <a:off x="371475" y="207100"/>
            <a:ext cx="43148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eaLnBrk="1" hangingPunct="1">
              <a:defRPr kumimoji="1" sz="3200" b="1">
                <a:solidFill>
                  <a:srgbClr val="800000"/>
                </a:solidFill>
                <a:latin typeface="Times New Roman" panose="02020603050405020304" charset="0"/>
                <a:ea typeface="华文仿宋" panose="0201060004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1143000" indent="-228600" eaLnBrk="0" hangingPunct="0">
              <a:defRPr kumimoji="1" sz="2800" b="1">
                <a:latin typeface="Times New Roman" panose="02020603050405020304" charset="0"/>
                <a:ea typeface="宋体" panose="0201060003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r>
              <a:rPr lang="en-US" altLang="zh-CN" sz="3600" dirty="0"/>
              <a:t>2. </a:t>
            </a:r>
            <a:r>
              <a:rPr lang="zh-CN" altLang="en-US" sz="3600" dirty="0"/>
              <a:t>数字分析法</a:t>
            </a:r>
            <a:endParaRPr lang="zh-CN" altLang="en-US" sz="3600" dirty="0"/>
          </a:p>
        </p:txBody>
      </p:sp>
      <p:sp>
        <p:nvSpPr>
          <p:cNvPr id="232453" name="Text Box 5"/>
          <p:cNvSpPr txBox="1">
            <a:spLocks noChangeArrowheads="1"/>
          </p:cNvSpPr>
          <p:nvPr/>
        </p:nvSpPr>
        <p:spPr bwMode="auto">
          <a:xfrm>
            <a:off x="533400" y="1295400"/>
            <a:ext cx="810832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25000"/>
              </a:lnSpc>
            </a:pPr>
            <a:r>
              <a:rPr lang="en-US" altLang="zh-CN" sz="3200" dirty="0">
                <a:solidFill>
                  <a:srgbClr val="A50021"/>
                </a:solidFill>
                <a:ea typeface="华文仿宋" panose="02010600040101010101" pitchFamily="2" charset="-122"/>
              </a:rPr>
              <a:t>        </a:t>
            </a:r>
            <a:r>
              <a:rPr lang="zh-CN" altLang="en-US" sz="3200" dirty="0">
                <a:ea typeface="华文仿宋" panose="02010600040101010101" pitchFamily="2" charset="-122"/>
              </a:rPr>
              <a:t>假设关键字集合中的每个关键字都是由 </a:t>
            </a:r>
            <a:r>
              <a:rPr lang="en-US" altLang="zh-CN" sz="3200" dirty="0">
                <a:ea typeface="华文仿宋" panose="02010600040101010101" pitchFamily="2" charset="-122"/>
              </a:rPr>
              <a:t>s </a:t>
            </a:r>
            <a:r>
              <a:rPr lang="zh-CN" altLang="en-US" sz="3200" dirty="0">
                <a:ea typeface="华文仿宋" panose="02010600040101010101" pitchFamily="2" charset="-122"/>
              </a:rPr>
              <a:t>位数字组成 </a:t>
            </a:r>
            <a:r>
              <a:rPr lang="en-US" altLang="zh-CN" sz="3200" dirty="0">
                <a:ea typeface="华文仿宋" panose="02010600040101010101" pitchFamily="2" charset="-122"/>
              </a:rPr>
              <a:t>(u</a:t>
            </a:r>
            <a:r>
              <a:rPr lang="en-US" altLang="zh-CN" sz="3200" baseline="-25000" dirty="0">
                <a:ea typeface="华文仿宋" panose="02010600040101010101" pitchFamily="2" charset="-122"/>
              </a:rPr>
              <a:t>1</a:t>
            </a:r>
            <a:r>
              <a:rPr lang="en-US" altLang="zh-CN" sz="3200" dirty="0">
                <a:ea typeface="华文仿宋" panose="02010600040101010101" pitchFamily="2" charset="-122"/>
              </a:rPr>
              <a:t>, u</a:t>
            </a:r>
            <a:r>
              <a:rPr lang="en-US" altLang="zh-CN" sz="3200" baseline="-25000" dirty="0">
                <a:ea typeface="华文仿宋" panose="02010600040101010101" pitchFamily="2" charset="-122"/>
              </a:rPr>
              <a:t>2</a:t>
            </a:r>
            <a:r>
              <a:rPr lang="en-US" altLang="zh-CN" sz="3200" dirty="0">
                <a:ea typeface="华文仿宋" panose="02010600040101010101" pitchFamily="2" charset="-122"/>
              </a:rPr>
              <a:t>, …, u</a:t>
            </a:r>
            <a:r>
              <a:rPr lang="en-US" altLang="zh-CN" sz="3200" baseline="-25000" dirty="0">
                <a:ea typeface="华文仿宋" panose="02010600040101010101" pitchFamily="2" charset="-122"/>
              </a:rPr>
              <a:t>s</a:t>
            </a:r>
            <a:r>
              <a:rPr lang="en-US" altLang="zh-CN" sz="3200" dirty="0">
                <a:ea typeface="华文仿宋" panose="02010600040101010101" pitchFamily="2" charset="-122"/>
              </a:rPr>
              <a:t>)</a:t>
            </a:r>
            <a:r>
              <a:rPr lang="zh-CN" altLang="en-US" sz="3200" dirty="0">
                <a:ea typeface="华文仿宋" panose="02010600040101010101" pitchFamily="2" charset="-122"/>
              </a:rPr>
              <a:t>，分析关键字集中的全体， 并</a:t>
            </a:r>
            <a:r>
              <a:rPr lang="zh-CN" altLang="en-US" sz="3200" dirty="0">
                <a:solidFill>
                  <a:srgbClr val="0000FF"/>
                </a:solidFill>
                <a:ea typeface="华文仿宋" panose="02010600040101010101" pitchFamily="2" charset="-122"/>
              </a:rPr>
              <a:t>从中提取分布均匀的若干位</a:t>
            </a:r>
            <a:r>
              <a:rPr lang="zh-CN" altLang="en-US" sz="3200" dirty="0">
                <a:ea typeface="华文仿宋" panose="02010600040101010101" pitchFamily="2" charset="-122"/>
              </a:rPr>
              <a:t>或</a:t>
            </a:r>
            <a:r>
              <a:rPr lang="zh-CN" altLang="en-US" sz="3200" dirty="0">
                <a:solidFill>
                  <a:srgbClr val="0000FF"/>
                </a:solidFill>
                <a:ea typeface="华文仿宋" panose="02010600040101010101" pitchFamily="2" charset="-122"/>
              </a:rPr>
              <a:t>它们的组合</a:t>
            </a:r>
            <a:r>
              <a:rPr lang="zh-CN" altLang="en-US" sz="3200" dirty="0">
                <a:ea typeface="华文仿宋" panose="02010600040101010101" pitchFamily="2" charset="-122"/>
              </a:rPr>
              <a:t>作为地址。</a:t>
            </a:r>
            <a:endParaRPr lang="zh-CN" altLang="en-US" sz="20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232452"/>
                                        </p:tgtEl>
                                        <p:attrNameLst>
                                          <p:attrName>style.visibility</p:attrName>
                                        </p:attrNameLst>
                                      </p:cBhvr>
                                      <p:to>
                                        <p:strVal val="visible"/>
                                      </p:to>
                                    </p:set>
                                    <p:animEffect transition="in" filter="wipe(left)">
                                      <p:cBhvr>
                                        <p:cTn id="7" dur="300"/>
                                        <p:tgtEl>
                                          <p:spTgt spid="23245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2453">
                                            <p:txEl>
                                              <p:pRg st="0" end="0"/>
                                            </p:txEl>
                                          </p:spTgt>
                                        </p:tgtEl>
                                        <p:attrNameLst>
                                          <p:attrName>style.visibility</p:attrName>
                                        </p:attrNameLst>
                                      </p:cBhvr>
                                      <p:to>
                                        <p:strVal val="visible"/>
                                      </p:to>
                                    </p:set>
                                    <p:animEffect transition="in" filter="strips(downRight)">
                                      <p:cBhvr>
                                        <p:cTn id="12" dur="500"/>
                                        <p:tgtEl>
                                          <p:spTgt spid="2324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2450">
                                            <p:txEl>
                                              <p:pRg st="0" end="0"/>
                                            </p:txEl>
                                          </p:spTgt>
                                        </p:tgtEl>
                                        <p:attrNameLst>
                                          <p:attrName>style.visibility</p:attrName>
                                        </p:attrNameLst>
                                      </p:cBhvr>
                                      <p:to>
                                        <p:strVal val="visible"/>
                                      </p:to>
                                    </p:set>
                                    <p:animEffect transition="in" filter="wipe(left)">
                                      <p:cBhvr>
                                        <p:cTn id="17" dur="500"/>
                                        <p:tgtEl>
                                          <p:spTgt spid="23245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2450">
                                            <p:txEl>
                                              <p:pRg st="1" end="1"/>
                                            </p:txEl>
                                          </p:spTgt>
                                        </p:tgtEl>
                                        <p:attrNameLst>
                                          <p:attrName>style.visibility</p:attrName>
                                        </p:attrNameLst>
                                      </p:cBhvr>
                                      <p:to>
                                        <p:strVal val="visible"/>
                                      </p:to>
                                    </p:set>
                                    <p:animEffect transition="in" filter="wipe(left)">
                                      <p:cBhvr>
                                        <p:cTn id="22" dur="500"/>
                                        <p:tgtEl>
                                          <p:spTgt spid="2324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autoUpdateAnimBg="0" build="p"/>
      <p:bldP spid="232452" grpId="0" autoUpdateAnimBg="0"/>
      <p:bldP spid="232453" grpId="0" autoUpdateAnimBg="0" build="p"/>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533400" y="1228121"/>
            <a:ext cx="8610600" cy="249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600" dirty="0">
                <a:ea typeface="华文仿宋" panose="02010600040101010101" pitchFamily="2" charset="-122"/>
              </a:rPr>
              <a:t>       </a:t>
            </a:r>
            <a:r>
              <a:rPr lang="zh-CN" altLang="en-US" sz="3200" dirty="0">
                <a:ea typeface="华文仿宋" panose="02010600040101010101" pitchFamily="2" charset="-122"/>
              </a:rPr>
              <a:t>以</a:t>
            </a:r>
            <a:r>
              <a:rPr lang="zh-CN" altLang="en-US" sz="3200" dirty="0">
                <a:solidFill>
                  <a:srgbClr val="0000FF"/>
                </a:solidFill>
                <a:ea typeface="华文仿宋" panose="02010600040101010101" pitchFamily="2" charset="-122"/>
              </a:rPr>
              <a:t>关键字的平方值的中间几位</a:t>
            </a:r>
            <a:r>
              <a:rPr lang="zh-CN" altLang="en-US" sz="3200" dirty="0">
                <a:ea typeface="华文仿宋" panose="02010600040101010101" pitchFamily="2" charset="-122"/>
              </a:rPr>
              <a:t>作为存储地址。求“关键字的平方值” 的目的是“扩大差别” ，同时平方值的中间各位又能受到整个关键字中各位的影响。</a:t>
            </a:r>
            <a:endParaRPr lang="zh-CN" altLang="en-US" sz="3200" dirty="0">
              <a:ea typeface="华文仿宋" panose="02010600040101010101" pitchFamily="2" charset="-122"/>
            </a:endParaRPr>
          </a:p>
        </p:txBody>
      </p:sp>
      <p:sp>
        <p:nvSpPr>
          <p:cNvPr id="233475" name="Text Box 3"/>
          <p:cNvSpPr txBox="1">
            <a:spLocks noChangeArrowheads="1"/>
          </p:cNvSpPr>
          <p:nvPr/>
        </p:nvSpPr>
        <p:spPr bwMode="auto">
          <a:xfrm>
            <a:off x="340352" y="184982"/>
            <a:ext cx="3819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eaLnBrk="1" hangingPunct="1">
              <a:defRPr kumimoji="1" sz="3600" b="1">
                <a:solidFill>
                  <a:srgbClr val="800000"/>
                </a:solidFill>
                <a:latin typeface="Times New Roman" panose="02020603050405020304" charset="0"/>
                <a:ea typeface="华文仿宋" panose="0201060004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1143000" indent="-228600" eaLnBrk="0" hangingPunct="0">
              <a:defRPr kumimoji="1" sz="2800" b="1">
                <a:latin typeface="Times New Roman" panose="02020603050405020304" charset="0"/>
                <a:ea typeface="宋体" panose="0201060003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r>
              <a:rPr lang="en-US" altLang="zh-CN" dirty="0"/>
              <a:t>3. </a:t>
            </a:r>
            <a:r>
              <a:rPr lang="zh-CN" altLang="en-US" dirty="0"/>
              <a:t>平方取中法</a:t>
            </a:r>
            <a:endParaRPr lang="zh-CN" altLang="en-US" dirty="0"/>
          </a:p>
        </p:txBody>
      </p:sp>
      <p:sp>
        <p:nvSpPr>
          <p:cNvPr id="233477" name="Rectangle 5"/>
          <p:cNvSpPr>
            <a:spLocks noChangeArrowheads="1"/>
          </p:cNvSpPr>
          <p:nvPr/>
        </p:nvSpPr>
        <p:spPr bwMode="auto">
          <a:xfrm>
            <a:off x="533400" y="4033233"/>
            <a:ext cx="8382000" cy="182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zh-CN" altLang="en-US" sz="3200" dirty="0">
                <a:solidFill>
                  <a:srgbClr val="990000"/>
                </a:solidFill>
                <a:ea typeface="华文仿宋" panose="02010600040101010101" pitchFamily="2" charset="-122"/>
              </a:rPr>
              <a:t>此方法适合于</a:t>
            </a:r>
            <a:r>
              <a:rPr lang="en-US" altLang="zh-CN" sz="3200" dirty="0">
                <a:solidFill>
                  <a:srgbClr val="990000"/>
                </a:solidFill>
                <a:ea typeface="华文仿宋" panose="02010600040101010101" pitchFamily="2" charset="-122"/>
              </a:rPr>
              <a:t>:</a:t>
            </a:r>
            <a:r>
              <a:rPr lang="en-US" altLang="zh-CN" sz="3200" dirty="0">
                <a:ea typeface="华文仿宋" panose="02010600040101010101" pitchFamily="2" charset="-122"/>
              </a:rPr>
              <a:t> </a:t>
            </a:r>
            <a:endParaRPr lang="en-US" altLang="zh-CN" sz="3200" dirty="0">
              <a:ea typeface="华文仿宋" panose="02010600040101010101" pitchFamily="2" charset="-122"/>
            </a:endParaRPr>
          </a:p>
          <a:p>
            <a:pPr algn="l" eaLnBrk="1" hangingPunct="1">
              <a:lnSpc>
                <a:spcPct val="120000"/>
              </a:lnSpc>
            </a:pPr>
            <a:r>
              <a:rPr lang="en-US" altLang="zh-CN" sz="3200" dirty="0">
                <a:ea typeface="华文仿宋" panose="02010600040101010101" pitchFamily="2" charset="-122"/>
              </a:rPr>
              <a:t>        </a:t>
            </a:r>
            <a:r>
              <a:rPr lang="zh-CN" altLang="en-US" sz="3200" dirty="0">
                <a:ea typeface="华文仿宋" panose="02010600040101010101" pitchFamily="2" charset="-122"/>
              </a:rPr>
              <a:t>关键字中的每一位都有某些数字重复出现频度很高的现象。</a:t>
            </a:r>
            <a:endParaRPr lang="zh-CN" altLang="en-US" sz="32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233475"/>
                                        </p:tgtEl>
                                        <p:attrNameLst>
                                          <p:attrName>style.visibility</p:attrName>
                                        </p:attrNameLst>
                                      </p:cBhvr>
                                      <p:to>
                                        <p:strVal val="visible"/>
                                      </p:to>
                                    </p:set>
                                    <p:animEffect transition="in" filter="wipe(left)">
                                      <p:cBhvr>
                                        <p:cTn id="7" dur="300"/>
                                        <p:tgtEl>
                                          <p:spTgt spid="23347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3474"/>
                                        </p:tgtEl>
                                        <p:attrNameLst>
                                          <p:attrName>style.visibility</p:attrName>
                                        </p:attrNameLst>
                                      </p:cBhvr>
                                      <p:to>
                                        <p:strVal val="visible"/>
                                      </p:to>
                                    </p:set>
                                    <p:animEffect transition="in" filter="strips(downRight)">
                                      <p:cBhvr>
                                        <p:cTn id="12" dur="500"/>
                                        <p:tgtEl>
                                          <p:spTgt spid="23347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33477"/>
                                        </p:tgtEl>
                                        <p:attrNameLst>
                                          <p:attrName>style.visibility</p:attrName>
                                        </p:attrNameLst>
                                      </p:cBhvr>
                                      <p:to>
                                        <p:strVal val="visible"/>
                                      </p:to>
                                    </p:set>
                                    <p:animEffect transition="in" filter="strips(downRight)">
                                      <p:cBhvr>
                                        <p:cTn id="17" dur="500"/>
                                        <p:tgtEl>
                                          <p:spTgt spid="233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autoUpdateAnimBg="0"/>
      <p:bldP spid="233475" grpId="0" autoUpdateAnimBg="0"/>
      <p:bldP spid="233477" grpId="0" autoUpdateAnimBg="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608526" y="1211200"/>
            <a:ext cx="8001000" cy="269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35000"/>
              </a:lnSpc>
            </a:pPr>
            <a:r>
              <a:rPr lang="en-US" altLang="zh-CN" sz="3200" dirty="0">
                <a:ea typeface="华文仿宋" panose="02010600040101010101" pitchFamily="2" charset="-122"/>
              </a:rPr>
              <a:t>        </a:t>
            </a:r>
            <a:r>
              <a:rPr lang="zh-CN" altLang="en-US" sz="3200" dirty="0">
                <a:solidFill>
                  <a:srgbClr val="0000FF"/>
                </a:solidFill>
                <a:ea typeface="华文仿宋" panose="02010600040101010101" pitchFamily="2" charset="-122"/>
              </a:rPr>
              <a:t>将关键字分割成若干部分，然后取它们的叠加和为哈希地址。</a:t>
            </a:r>
            <a:r>
              <a:rPr lang="zh-CN" altLang="en-US" sz="3200" dirty="0">
                <a:ea typeface="华文仿宋" panose="02010600040101010101" pitchFamily="2" charset="-122"/>
              </a:rPr>
              <a:t>有两种叠加处理的方法：</a:t>
            </a:r>
            <a:r>
              <a:rPr lang="zh-CN" altLang="en-US" sz="3200" dirty="0">
                <a:solidFill>
                  <a:srgbClr val="990000"/>
                </a:solidFill>
                <a:ea typeface="华文仿宋" panose="02010600040101010101" pitchFamily="2" charset="-122"/>
              </a:rPr>
              <a:t>移位叠加</a:t>
            </a:r>
            <a:r>
              <a:rPr lang="en-US" altLang="zh-CN" sz="3200" dirty="0">
                <a:solidFill>
                  <a:srgbClr val="3366FF"/>
                </a:solidFill>
                <a:ea typeface="华文仿宋" panose="02010600040101010101" pitchFamily="2" charset="-122"/>
              </a:rPr>
              <a:t>(</a:t>
            </a:r>
            <a:r>
              <a:rPr lang="zh-CN" altLang="en-US" sz="2000" dirty="0">
                <a:solidFill>
                  <a:srgbClr val="0033CC"/>
                </a:solidFill>
                <a:ea typeface="华文仿宋" panose="02010600040101010101" pitchFamily="2" charset="-122"/>
              </a:rPr>
              <a:t>将分割后的每一部分的最低位对齐相加</a:t>
            </a:r>
            <a:r>
              <a:rPr lang="en-US" altLang="zh-CN" sz="3200" dirty="0">
                <a:solidFill>
                  <a:srgbClr val="3366FF"/>
                </a:solidFill>
                <a:ea typeface="华文仿宋" panose="02010600040101010101" pitchFamily="2" charset="-122"/>
              </a:rPr>
              <a:t>)</a:t>
            </a:r>
            <a:r>
              <a:rPr lang="zh-CN" altLang="en-US" sz="3200" dirty="0">
                <a:ea typeface="华文仿宋" panose="02010600040101010101" pitchFamily="2" charset="-122"/>
              </a:rPr>
              <a:t>和</a:t>
            </a:r>
            <a:r>
              <a:rPr lang="zh-CN" altLang="en-US" sz="3200" dirty="0">
                <a:solidFill>
                  <a:srgbClr val="990000"/>
                </a:solidFill>
                <a:ea typeface="华文仿宋" panose="02010600040101010101" pitchFamily="2" charset="-122"/>
              </a:rPr>
              <a:t>间界叠加</a:t>
            </a:r>
            <a:r>
              <a:rPr lang="en-US" altLang="zh-CN" sz="3200" dirty="0">
                <a:solidFill>
                  <a:srgbClr val="3366FF"/>
                </a:solidFill>
                <a:ea typeface="华文仿宋" panose="02010600040101010101" pitchFamily="2" charset="-122"/>
              </a:rPr>
              <a:t>(</a:t>
            </a:r>
            <a:r>
              <a:rPr lang="zh-CN" altLang="en-US" sz="2000" dirty="0">
                <a:solidFill>
                  <a:srgbClr val="0033CC"/>
                </a:solidFill>
                <a:ea typeface="华文仿宋" panose="02010600040101010101" pitchFamily="2" charset="-122"/>
              </a:rPr>
              <a:t>从一端向另一端沿分割符来回折叠，对齐相加</a:t>
            </a:r>
            <a:r>
              <a:rPr lang="en-US" altLang="zh-CN" sz="3200" dirty="0">
                <a:solidFill>
                  <a:srgbClr val="3366FF"/>
                </a:solidFill>
                <a:ea typeface="华文仿宋" panose="02010600040101010101" pitchFamily="2" charset="-122"/>
              </a:rPr>
              <a:t>)</a:t>
            </a:r>
            <a:r>
              <a:rPr lang="zh-CN" altLang="en-US" sz="3200" dirty="0">
                <a:ea typeface="华文仿宋" panose="02010600040101010101" pitchFamily="2" charset="-122"/>
              </a:rPr>
              <a:t>。</a:t>
            </a:r>
            <a:endParaRPr lang="zh-CN" altLang="en-US" sz="3200" dirty="0">
              <a:ea typeface="华文仿宋" panose="02010600040101010101" pitchFamily="2" charset="-122"/>
            </a:endParaRPr>
          </a:p>
        </p:txBody>
      </p:sp>
      <p:sp>
        <p:nvSpPr>
          <p:cNvPr id="234499" name="Text Box 3"/>
          <p:cNvSpPr txBox="1">
            <a:spLocks noChangeArrowheads="1"/>
          </p:cNvSpPr>
          <p:nvPr/>
        </p:nvSpPr>
        <p:spPr bwMode="auto">
          <a:xfrm>
            <a:off x="338931" y="153769"/>
            <a:ext cx="31321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eaLnBrk="1" hangingPunct="1">
              <a:defRPr kumimoji="1" sz="3600" b="1">
                <a:solidFill>
                  <a:srgbClr val="800000"/>
                </a:solidFill>
                <a:latin typeface="Times New Roman" panose="02020603050405020304" charset="0"/>
                <a:ea typeface="华文仿宋" panose="0201060004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1143000" indent="-228600" eaLnBrk="0" hangingPunct="0">
              <a:defRPr kumimoji="1" sz="2800" b="1">
                <a:latin typeface="Times New Roman" panose="02020603050405020304" charset="0"/>
                <a:ea typeface="宋体" panose="0201060003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r>
              <a:rPr lang="en-US" altLang="zh-CN" dirty="0"/>
              <a:t>4. </a:t>
            </a:r>
            <a:r>
              <a:rPr lang="zh-CN" altLang="en-US" dirty="0"/>
              <a:t>折叠法</a:t>
            </a:r>
            <a:endParaRPr lang="zh-CN" altLang="en-US" dirty="0"/>
          </a:p>
        </p:txBody>
      </p:sp>
      <p:sp>
        <p:nvSpPr>
          <p:cNvPr id="234501" name="Rectangle 5"/>
          <p:cNvSpPr>
            <a:spLocks noChangeArrowheads="1"/>
          </p:cNvSpPr>
          <p:nvPr/>
        </p:nvSpPr>
        <p:spPr bwMode="auto">
          <a:xfrm>
            <a:off x="813516" y="4317911"/>
            <a:ext cx="592982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zh-CN" altLang="en-US" sz="3200" dirty="0">
                <a:solidFill>
                  <a:srgbClr val="990000"/>
                </a:solidFill>
                <a:ea typeface="华文仿宋" panose="02010600040101010101" pitchFamily="2" charset="-122"/>
              </a:rPr>
              <a:t>此方法适合于</a:t>
            </a:r>
            <a:r>
              <a:rPr lang="en-US" altLang="zh-CN" sz="3200" dirty="0">
                <a:solidFill>
                  <a:srgbClr val="990000"/>
                </a:solidFill>
                <a:ea typeface="华文仿宋" panose="02010600040101010101" pitchFamily="2" charset="-122"/>
              </a:rPr>
              <a:t>:</a:t>
            </a:r>
            <a:r>
              <a:rPr lang="en-US" altLang="zh-CN" sz="3200" dirty="0">
                <a:ea typeface="华文仿宋" panose="02010600040101010101" pitchFamily="2" charset="-122"/>
              </a:rPr>
              <a:t> </a:t>
            </a:r>
            <a:endParaRPr lang="en-US" altLang="zh-CN" sz="3200" dirty="0">
              <a:ea typeface="华文仿宋" panose="02010600040101010101" pitchFamily="2" charset="-122"/>
            </a:endParaRPr>
          </a:p>
          <a:p>
            <a:pPr algn="l" eaLnBrk="1" hangingPunct="1">
              <a:lnSpc>
                <a:spcPct val="125000"/>
              </a:lnSpc>
            </a:pPr>
            <a:r>
              <a:rPr lang="en-US" altLang="zh-CN" sz="3200" dirty="0">
                <a:ea typeface="华文仿宋" panose="02010600040101010101" pitchFamily="2" charset="-122"/>
              </a:rPr>
              <a:t>        </a:t>
            </a:r>
            <a:r>
              <a:rPr lang="zh-CN" altLang="en-US" sz="3200" dirty="0">
                <a:ea typeface="华文仿宋" panose="02010600040101010101" pitchFamily="2" charset="-122"/>
              </a:rPr>
              <a:t>关键字的数字位数特别多。</a:t>
            </a:r>
            <a:endParaRPr lang="zh-CN" altLang="en-US" sz="36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234499"/>
                                        </p:tgtEl>
                                        <p:attrNameLst>
                                          <p:attrName>style.visibility</p:attrName>
                                        </p:attrNameLst>
                                      </p:cBhvr>
                                      <p:to>
                                        <p:strVal val="visible"/>
                                      </p:to>
                                    </p:set>
                                    <p:animEffect transition="in" filter="wipe(left)">
                                      <p:cBhvr>
                                        <p:cTn id="7" dur="300"/>
                                        <p:tgtEl>
                                          <p:spTgt spid="23449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4498"/>
                                        </p:tgtEl>
                                        <p:attrNameLst>
                                          <p:attrName>style.visibility</p:attrName>
                                        </p:attrNameLst>
                                      </p:cBhvr>
                                      <p:to>
                                        <p:strVal val="visible"/>
                                      </p:to>
                                    </p:set>
                                    <p:animEffect transition="in" filter="strips(downRight)">
                                      <p:cBhvr>
                                        <p:cTn id="12" dur="500"/>
                                        <p:tgtEl>
                                          <p:spTgt spid="2344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4501"/>
                                        </p:tgtEl>
                                        <p:attrNameLst>
                                          <p:attrName>style.visibility</p:attrName>
                                        </p:attrNameLst>
                                      </p:cBhvr>
                                      <p:to>
                                        <p:strVal val="visible"/>
                                      </p:to>
                                    </p:set>
                                    <p:animEffect transition="in" filter="wipe(left)">
                                      <p:cBhvr>
                                        <p:cTn id="17" dur="500"/>
                                        <p:tgtEl>
                                          <p:spTgt spid="234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autoUpdateAnimBg="0"/>
      <p:bldP spid="234501" grpId="0" autoUpdateAnimBg="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370872" y="211428"/>
            <a:ext cx="35988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eaLnBrk="1" hangingPunct="1">
              <a:defRPr kumimoji="1" sz="3600" b="1">
                <a:solidFill>
                  <a:srgbClr val="800000"/>
                </a:solidFill>
                <a:latin typeface="Times New Roman" panose="02020603050405020304" charset="0"/>
                <a:ea typeface="华文仿宋" panose="0201060004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1143000" indent="-228600" eaLnBrk="0" hangingPunct="0">
              <a:defRPr kumimoji="1" sz="2800" b="1">
                <a:latin typeface="Times New Roman" panose="02020603050405020304" charset="0"/>
                <a:ea typeface="宋体" panose="0201060003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r>
              <a:rPr lang="en-US" altLang="zh-CN" dirty="0"/>
              <a:t>5. </a:t>
            </a:r>
            <a:r>
              <a:rPr lang="zh-CN" altLang="en-US" dirty="0"/>
              <a:t>除留余数法</a:t>
            </a:r>
            <a:endParaRPr lang="zh-CN" altLang="en-US" dirty="0"/>
          </a:p>
        </p:txBody>
      </p:sp>
      <p:sp>
        <p:nvSpPr>
          <p:cNvPr id="235523" name="Text Box 3"/>
          <p:cNvSpPr txBox="1">
            <a:spLocks noChangeArrowheads="1"/>
          </p:cNvSpPr>
          <p:nvPr/>
        </p:nvSpPr>
        <p:spPr bwMode="auto">
          <a:xfrm>
            <a:off x="742235" y="1226400"/>
            <a:ext cx="7893050"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40000"/>
              </a:lnSpc>
            </a:pPr>
            <a:r>
              <a:rPr lang="en-US" altLang="zh-CN" sz="3200" dirty="0">
                <a:solidFill>
                  <a:srgbClr val="006600"/>
                </a:solidFill>
                <a:ea typeface="华文仿宋" panose="02010600040101010101" pitchFamily="2" charset="-122"/>
              </a:rPr>
              <a:t>    </a:t>
            </a:r>
            <a:r>
              <a:rPr lang="zh-CN" altLang="en-US" sz="3200" dirty="0">
                <a:ea typeface="华文仿宋" panose="02010600040101010101" pitchFamily="2" charset="-122"/>
              </a:rPr>
              <a:t>设定哈希函数为</a:t>
            </a:r>
            <a:r>
              <a:rPr lang="en-US" altLang="zh-CN" sz="3200" dirty="0">
                <a:ea typeface="华文仿宋" panose="02010600040101010101" pitchFamily="2" charset="-122"/>
              </a:rPr>
              <a:t>:</a:t>
            </a:r>
            <a:endParaRPr lang="en-US" altLang="zh-CN" sz="3200" dirty="0">
              <a:ea typeface="华文仿宋" panose="02010600040101010101" pitchFamily="2" charset="-122"/>
            </a:endParaRPr>
          </a:p>
          <a:p>
            <a:pPr algn="l" eaLnBrk="1" hangingPunct="1">
              <a:lnSpc>
                <a:spcPct val="140000"/>
              </a:lnSpc>
            </a:pPr>
            <a:r>
              <a:rPr lang="en-US" altLang="zh-CN" sz="3200" dirty="0">
                <a:solidFill>
                  <a:srgbClr val="006600"/>
                </a:solidFill>
                <a:ea typeface="华文仿宋" panose="02010600040101010101" pitchFamily="2" charset="-122"/>
              </a:rPr>
              <a:t>           </a:t>
            </a:r>
            <a:r>
              <a:rPr lang="en-US" altLang="zh-CN" sz="3200" dirty="0">
                <a:solidFill>
                  <a:srgbClr val="A50021"/>
                </a:solidFill>
                <a:ea typeface="华文仿宋" panose="02010600040101010101" pitchFamily="2" charset="-122"/>
              </a:rPr>
              <a:t>H(key) = key MOD p</a:t>
            </a:r>
            <a:r>
              <a:rPr lang="en-US" altLang="zh-CN" sz="3200" dirty="0">
                <a:solidFill>
                  <a:srgbClr val="006600"/>
                </a:solidFill>
                <a:ea typeface="华文仿宋" panose="02010600040101010101" pitchFamily="2" charset="-122"/>
              </a:rPr>
              <a:t>    </a:t>
            </a:r>
            <a:endParaRPr lang="en-US" altLang="zh-CN" sz="3200" dirty="0">
              <a:solidFill>
                <a:srgbClr val="006600"/>
              </a:solidFill>
              <a:ea typeface="华文仿宋" panose="02010600040101010101" pitchFamily="2" charset="-122"/>
            </a:endParaRPr>
          </a:p>
          <a:p>
            <a:pPr algn="l" eaLnBrk="1" hangingPunct="1">
              <a:lnSpc>
                <a:spcPct val="140000"/>
              </a:lnSpc>
            </a:pPr>
            <a:r>
              <a:rPr lang="zh-CN" altLang="en-US" sz="3200" dirty="0">
                <a:ea typeface="华文仿宋" panose="02010600040101010101" pitchFamily="2" charset="-122"/>
              </a:rPr>
              <a:t>其中</a:t>
            </a:r>
            <a:r>
              <a:rPr lang="zh-CN" altLang="en-US" sz="3200" b="0" dirty="0">
                <a:ea typeface="华文仿宋" panose="02010600040101010101" pitchFamily="2" charset="-122"/>
              </a:rPr>
              <a:t>，</a:t>
            </a:r>
            <a:r>
              <a:rPr lang="zh-CN" altLang="en-US" sz="3200" dirty="0">
                <a:solidFill>
                  <a:srgbClr val="006600"/>
                </a:solidFill>
                <a:ea typeface="华文仿宋" panose="02010600040101010101" pitchFamily="2" charset="-122"/>
              </a:rPr>
              <a:t>  </a:t>
            </a:r>
            <a:r>
              <a:rPr lang="en-US" altLang="zh-CN" sz="3200" dirty="0" err="1">
                <a:solidFill>
                  <a:srgbClr val="A50021"/>
                </a:solidFill>
                <a:ea typeface="华文仿宋" panose="02010600040101010101" pitchFamily="2" charset="-122"/>
              </a:rPr>
              <a:t>p≤m</a:t>
            </a:r>
            <a:r>
              <a:rPr lang="en-US" altLang="zh-CN" sz="3200" dirty="0">
                <a:solidFill>
                  <a:srgbClr val="A50021"/>
                </a:solidFill>
                <a:latin typeface="华文仿宋" panose="02010600040101010101" pitchFamily="2" charset="-122"/>
                <a:ea typeface="华文仿宋" panose="02010600040101010101" pitchFamily="2" charset="-122"/>
              </a:rPr>
              <a:t> (</a:t>
            </a:r>
            <a:r>
              <a:rPr lang="zh-CN" altLang="en-US" sz="3200" dirty="0">
                <a:solidFill>
                  <a:srgbClr val="A50021"/>
                </a:solidFill>
                <a:latin typeface="华文仿宋" panose="02010600040101010101" pitchFamily="2" charset="-122"/>
                <a:ea typeface="华文仿宋" panose="02010600040101010101" pitchFamily="2" charset="-122"/>
              </a:rPr>
              <a:t>表长</a:t>
            </a:r>
            <a:r>
              <a:rPr lang="en-US" altLang="zh-CN" sz="3200" dirty="0">
                <a:solidFill>
                  <a:srgbClr val="A50021"/>
                </a:solidFill>
                <a:latin typeface="华文仿宋" panose="02010600040101010101" pitchFamily="2" charset="-122"/>
                <a:ea typeface="华文仿宋" panose="02010600040101010101" pitchFamily="2" charset="-122"/>
              </a:rPr>
              <a:t>)</a:t>
            </a:r>
            <a:r>
              <a:rPr lang="en-US" altLang="zh-CN" sz="3200" dirty="0">
                <a:solidFill>
                  <a:srgbClr val="006600"/>
                </a:solidFill>
                <a:latin typeface="华文仿宋" panose="02010600040101010101" pitchFamily="2" charset="-122"/>
                <a:ea typeface="华文仿宋" panose="02010600040101010101" pitchFamily="2" charset="-122"/>
              </a:rPr>
              <a:t>  </a:t>
            </a:r>
            <a:r>
              <a:rPr lang="zh-CN" altLang="en-US" sz="3200" dirty="0">
                <a:latin typeface="华文仿宋" panose="02010600040101010101" pitchFamily="2" charset="-122"/>
                <a:ea typeface="华文仿宋" panose="02010600040101010101" pitchFamily="2" charset="-122"/>
              </a:rPr>
              <a:t>并且</a:t>
            </a:r>
            <a:endParaRPr lang="zh-CN" altLang="en-US" sz="3200" dirty="0">
              <a:latin typeface="华文仿宋" panose="02010600040101010101" pitchFamily="2" charset="-122"/>
              <a:ea typeface="华文仿宋" panose="02010600040101010101" pitchFamily="2" charset="-122"/>
            </a:endParaRPr>
          </a:p>
          <a:p>
            <a:pPr lvl="2" algn="l" eaLnBrk="1" hangingPunct="1">
              <a:lnSpc>
                <a:spcPct val="140000"/>
              </a:lnSpc>
            </a:pPr>
            <a:r>
              <a:rPr lang="zh-CN" altLang="en-US" sz="3200" dirty="0">
                <a:solidFill>
                  <a:srgbClr val="FF6600"/>
                </a:solidFill>
                <a:ea typeface="华文仿宋" panose="02010600040101010101" pitchFamily="2" charset="-122"/>
              </a:rPr>
              <a:t>      </a:t>
            </a:r>
            <a:r>
              <a:rPr lang="en-US" altLang="zh-CN" sz="3200" dirty="0">
                <a:ea typeface="华文仿宋" panose="02010600040101010101" pitchFamily="2" charset="-122"/>
              </a:rPr>
              <a:t>p</a:t>
            </a:r>
            <a:r>
              <a:rPr lang="en-US" altLang="zh-CN" sz="3200" dirty="0">
                <a:latin typeface="华文仿宋" panose="02010600040101010101" pitchFamily="2" charset="-122"/>
                <a:ea typeface="华文仿宋" panose="02010600040101010101" pitchFamily="2" charset="-122"/>
              </a:rPr>
              <a:t> </a:t>
            </a:r>
            <a:r>
              <a:rPr lang="zh-CN" altLang="en-US" sz="3200" dirty="0">
                <a:latin typeface="华文仿宋" panose="02010600040101010101" pitchFamily="2" charset="-122"/>
                <a:ea typeface="华文仿宋" panose="02010600040101010101" pitchFamily="2" charset="-122"/>
              </a:rPr>
              <a:t>应为不大于 </a:t>
            </a:r>
            <a:r>
              <a:rPr lang="en-US" altLang="zh-CN" sz="3200" dirty="0">
                <a:ea typeface="华文仿宋" panose="02010600040101010101" pitchFamily="2" charset="-122"/>
              </a:rPr>
              <a:t>m </a:t>
            </a:r>
            <a:r>
              <a:rPr lang="zh-CN" altLang="en-US" sz="3200" dirty="0">
                <a:latin typeface="华文仿宋" panose="02010600040101010101" pitchFamily="2" charset="-122"/>
                <a:ea typeface="华文仿宋" panose="02010600040101010101" pitchFamily="2" charset="-122"/>
              </a:rPr>
              <a:t>的</a:t>
            </a:r>
            <a:r>
              <a:rPr lang="zh-CN" altLang="en-US" sz="3200" dirty="0">
                <a:solidFill>
                  <a:srgbClr val="008000"/>
                </a:solidFill>
                <a:latin typeface="华文仿宋" panose="02010600040101010101" pitchFamily="2" charset="-122"/>
                <a:ea typeface="华文仿宋" panose="02010600040101010101" pitchFamily="2" charset="-122"/>
              </a:rPr>
              <a:t>素数</a:t>
            </a:r>
            <a:endParaRPr lang="zh-CN" altLang="en-US" sz="3200" dirty="0">
              <a:solidFill>
                <a:srgbClr val="008000"/>
              </a:solidFill>
              <a:latin typeface="华文仿宋" panose="02010600040101010101" pitchFamily="2" charset="-122"/>
              <a:ea typeface="华文仿宋" panose="02010600040101010101" pitchFamily="2" charset="-122"/>
            </a:endParaRPr>
          </a:p>
          <a:p>
            <a:pPr lvl="2" algn="l" eaLnBrk="1" hangingPunct="1">
              <a:lnSpc>
                <a:spcPct val="140000"/>
              </a:lnSpc>
            </a:pPr>
            <a:r>
              <a:rPr lang="zh-CN" altLang="en-US" sz="3200" dirty="0">
                <a:latin typeface="华文仿宋" panose="02010600040101010101" pitchFamily="2" charset="-122"/>
                <a:ea typeface="华文仿宋" panose="02010600040101010101" pitchFamily="2" charset="-122"/>
              </a:rPr>
              <a:t>           或是</a:t>
            </a:r>
            <a:endParaRPr lang="zh-CN" altLang="en-US" sz="3200" dirty="0">
              <a:latin typeface="华文仿宋" panose="02010600040101010101" pitchFamily="2" charset="-122"/>
              <a:ea typeface="华文仿宋" panose="02010600040101010101" pitchFamily="2" charset="-122"/>
            </a:endParaRPr>
          </a:p>
          <a:p>
            <a:pPr lvl="2" algn="l" eaLnBrk="1" hangingPunct="1">
              <a:lnSpc>
                <a:spcPct val="140000"/>
              </a:lnSpc>
            </a:pPr>
            <a:r>
              <a:rPr lang="zh-CN" altLang="en-US" sz="3200" dirty="0">
                <a:latin typeface="华文仿宋" panose="02010600040101010101" pitchFamily="2" charset="-122"/>
                <a:ea typeface="华文仿宋" panose="02010600040101010101" pitchFamily="2" charset="-122"/>
              </a:rPr>
              <a:t>     不含 </a:t>
            </a:r>
            <a:r>
              <a:rPr lang="en-US" altLang="zh-CN" sz="3200" dirty="0">
                <a:ea typeface="华文仿宋" panose="02010600040101010101" pitchFamily="2" charset="-122"/>
              </a:rPr>
              <a:t>20 </a:t>
            </a:r>
            <a:r>
              <a:rPr lang="zh-CN" altLang="en-US" sz="3200" dirty="0">
                <a:latin typeface="华文仿宋" panose="02010600040101010101" pitchFamily="2" charset="-122"/>
                <a:ea typeface="华文仿宋" panose="02010600040101010101" pitchFamily="2" charset="-122"/>
              </a:rPr>
              <a:t>以下的</a:t>
            </a:r>
            <a:r>
              <a:rPr lang="zh-CN" altLang="en-US" sz="3200" dirty="0">
                <a:solidFill>
                  <a:srgbClr val="008000"/>
                </a:solidFill>
                <a:latin typeface="华文仿宋" panose="02010600040101010101" pitchFamily="2" charset="-122"/>
                <a:ea typeface="华文仿宋" panose="02010600040101010101" pitchFamily="2" charset="-122"/>
              </a:rPr>
              <a:t>质因子</a:t>
            </a:r>
            <a:endParaRPr lang="zh-CN" altLang="en-US" sz="3200" b="0" dirty="0">
              <a:solidFill>
                <a:srgbClr val="008000"/>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235522"/>
                                        </p:tgtEl>
                                        <p:attrNameLst>
                                          <p:attrName>style.visibility</p:attrName>
                                        </p:attrNameLst>
                                      </p:cBhvr>
                                      <p:to>
                                        <p:strVal val="visible"/>
                                      </p:to>
                                    </p:set>
                                    <p:animEffect transition="in" filter="wipe(left)">
                                      <p:cBhvr>
                                        <p:cTn id="7" dur="300"/>
                                        <p:tgtEl>
                                          <p:spTgt spid="23552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5523"/>
                                        </p:tgtEl>
                                        <p:attrNameLst>
                                          <p:attrName>style.visibility</p:attrName>
                                        </p:attrNameLst>
                                      </p:cBhvr>
                                      <p:to>
                                        <p:strVal val="visible"/>
                                      </p:to>
                                    </p:set>
                                    <p:animEffect transition="in" filter="strips(downRight)">
                                      <p:cBhvr>
                                        <p:cTn id="12" dur="500"/>
                                        <p:tgtEl>
                                          <p:spTgt spid="235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autoUpdateAnimBg="0"/>
      <p:bldP spid="235523" grpId="0" autoUpdateAnimBg="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493689" y="1740513"/>
            <a:ext cx="8122276"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40000"/>
              </a:lnSpc>
            </a:pPr>
            <a:r>
              <a:rPr lang="en-US" altLang="zh-CN" sz="3200" dirty="0">
                <a:solidFill>
                  <a:srgbClr val="A50021"/>
                </a:solidFill>
                <a:ea typeface="华文仿宋" panose="02010600040101010101" pitchFamily="2" charset="-122"/>
              </a:rPr>
              <a:t>        </a:t>
            </a:r>
            <a:r>
              <a:rPr lang="zh-CN" altLang="en-US" sz="3200" dirty="0">
                <a:ea typeface="华文仿宋" panose="02010600040101010101" pitchFamily="2" charset="-122"/>
              </a:rPr>
              <a:t>给定一组关键字为：</a:t>
            </a:r>
            <a:r>
              <a:rPr lang="en-US" altLang="zh-CN" sz="3200" dirty="0">
                <a:solidFill>
                  <a:srgbClr val="0000FF"/>
                </a:solidFill>
                <a:ea typeface="华文仿宋" panose="02010600040101010101" pitchFamily="2" charset="-122"/>
              </a:rPr>
              <a:t>12, 39, 18, 24, 33, 21</a:t>
            </a:r>
            <a:r>
              <a:rPr lang="zh-CN" altLang="en-US" sz="3200" dirty="0">
                <a:solidFill>
                  <a:srgbClr val="0000FF"/>
                </a:solidFill>
                <a:ea typeface="华文仿宋" panose="02010600040101010101" pitchFamily="2" charset="-122"/>
              </a:rPr>
              <a:t>，</a:t>
            </a:r>
            <a:r>
              <a:rPr lang="zh-CN" altLang="en-US" sz="3200" dirty="0">
                <a:ea typeface="华文仿宋" panose="02010600040101010101" pitchFamily="2" charset="-122"/>
              </a:rPr>
              <a:t>若取 </a:t>
            </a:r>
            <a:r>
              <a:rPr lang="en-US" altLang="zh-CN" sz="3200" dirty="0">
                <a:ea typeface="华文仿宋" panose="02010600040101010101" pitchFamily="2" charset="-122"/>
              </a:rPr>
              <a:t>p=9, </a:t>
            </a:r>
            <a:r>
              <a:rPr lang="zh-CN" altLang="en-US" sz="3200" dirty="0">
                <a:ea typeface="华文仿宋" panose="02010600040101010101" pitchFamily="2" charset="-122"/>
              </a:rPr>
              <a:t>则他们对应的哈希函数值将为：</a:t>
            </a:r>
            <a:r>
              <a:rPr lang="zh-CN" altLang="en-US" sz="3200" dirty="0">
                <a:solidFill>
                  <a:srgbClr val="A50021"/>
                </a:solidFill>
                <a:ea typeface="华文仿宋" panose="02010600040101010101" pitchFamily="2" charset="-122"/>
              </a:rPr>
              <a:t> </a:t>
            </a:r>
            <a:endParaRPr lang="zh-CN" altLang="en-US" sz="3200" dirty="0">
              <a:solidFill>
                <a:srgbClr val="A50021"/>
              </a:solidFill>
              <a:ea typeface="华文仿宋" panose="02010600040101010101" pitchFamily="2" charset="-122"/>
            </a:endParaRPr>
          </a:p>
          <a:p>
            <a:pPr algn="l" eaLnBrk="1" hangingPunct="1">
              <a:lnSpc>
                <a:spcPct val="140000"/>
              </a:lnSpc>
            </a:pPr>
            <a:r>
              <a:rPr lang="en-US" altLang="zh-CN" sz="3200" dirty="0">
                <a:solidFill>
                  <a:srgbClr val="0000FF"/>
                </a:solidFill>
                <a:ea typeface="华文仿宋" panose="02010600040101010101" pitchFamily="2" charset="-122"/>
              </a:rPr>
              <a:t>3, 3, 0, 6, 6, 3</a:t>
            </a:r>
            <a:endParaRPr lang="en-US" altLang="zh-CN" sz="3200" dirty="0">
              <a:solidFill>
                <a:srgbClr val="0000FF"/>
              </a:solidFill>
              <a:ea typeface="华文仿宋" panose="02010600040101010101" pitchFamily="2" charset="-122"/>
            </a:endParaRPr>
          </a:p>
        </p:txBody>
      </p:sp>
      <p:sp>
        <p:nvSpPr>
          <p:cNvPr id="236547" name="Text Box 3"/>
          <p:cNvSpPr txBox="1">
            <a:spLocks noChangeArrowheads="1"/>
          </p:cNvSpPr>
          <p:nvPr/>
        </p:nvSpPr>
        <p:spPr bwMode="auto">
          <a:xfrm>
            <a:off x="533400" y="1219200"/>
            <a:ext cx="2454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ea typeface="华文仿宋" panose="02010600040101010101" pitchFamily="2" charset="-122"/>
              </a:rPr>
              <a:t>例如：</a:t>
            </a:r>
            <a:endParaRPr lang="zh-CN" altLang="en-US" sz="3200" dirty="0">
              <a:ea typeface="华文仿宋" panose="02010600040101010101" pitchFamily="2" charset="-122"/>
            </a:endParaRPr>
          </a:p>
        </p:txBody>
      </p:sp>
      <p:sp>
        <p:nvSpPr>
          <p:cNvPr id="236548" name="Text Box 4"/>
          <p:cNvSpPr txBox="1">
            <a:spLocks noChangeArrowheads="1"/>
          </p:cNvSpPr>
          <p:nvPr/>
        </p:nvSpPr>
        <p:spPr bwMode="auto">
          <a:xfrm>
            <a:off x="354012" y="203131"/>
            <a:ext cx="52673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solidFill>
                  <a:srgbClr val="A50021"/>
                </a:solidFill>
                <a:ea typeface="华文仿宋" panose="02010600040101010101" pitchFamily="2" charset="-122"/>
              </a:rPr>
              <a:t>为什么要对 </a:t>
            </a:r>
            <a:r>
              <a:rPr lang="en-US" altLang="zh-CN" sz="3200" dirty="0">
                <a:solidFill>
                  <a:srgbClr val="A50021"/>
                </a:solidFill>
                <a:ea typeface="华文仿宋" panose="02010600040101010101" pitchFamily="2" charset="-122"/>
              </a:rPr>
              <a:t>p </a:t>
            </a:r>
            <a:r>
              <a:rPr lang="zh-CN" altLang="en-US" sz="3200" dirty="0">
                <a:solidFill>
                  <a:srgbClr val="A50021"/>
                </a:solidFill>
                <a:ea typeface="华文仿宋" panose="02010600040101010101" pitchFamily="2" charset="-122"/>
              </a:rPr>
              <a:t>加限制？</a:t>
            </a:r>
            <a:endParaRPr lang="zh-CN" altLang="en-US" sz="3200" dirty="0">
              <a:solidFill>
                <a:srgbClr val="A50021"/>
              </a:solidFill>
              <a:ea typeface="华文仿宋" panose="02010600040101010101" pitchFamily="2" charset="-122"/>
            </a:endParaRPr>
          </a:p>
        </p:txBody>
      </p:sp>
      <p:sp>
        <p:nvSpPr>
          <p:cNvPr id="236549" name="Rectangle 5"/>
          <p:cNvSpPr>
            <a:spLocks noChangeArrowheads="1"/>
          </p:cNvSpPr>
          <p:nvPr/>
        </p:nvSpPr>
        <p:spPr bwMode="auto">
          <a:xfrm>
            <a:off x="426076" y="3993574"/>
            <a:ext cx="83058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25000"/>
              </a:lnSpc>
            </a:pPr>
            <a:r>
              <a:rPr lang="en-US" altLang="zh-CN" sz="3200" dirty="0">
                <a:solidFill>
                  <a:srgbClr val="A50021"/>
                </a:solidFill>
                <a:ea typeface="华文仿宋" panose="02010600040101010101" pitchFamily="2" charset="-122"/>
              </a:rPr>
              <a:t>        </a:t>
            </a:r>
            <a:r>
              <a:rPr lang="zh-CN" altLang="en-US" sz="3200" dirty="0">
                <a:ea typeface="华文仿宋" panose="02010600040101010101" pitchFamily="2" charset="-122"/>
              </a:rPr>
              <a:t>可见，若 </a:t>
            </a:r>
            <a:r>
              <a:rPr lang="en-US" altLang="zh-CN" sz="3200" dirty="0">
                <a:ea typeface="华文仿宋" panose="02010600040101010101" pitchFamily="2" charset="-122"/>
              </a:rPr>
              <a:t>p </a:t>
            </a:r>
            <a:r>
              <a:rPr lang="zh-CN" altLang="en-US" sz="3200" dirty="0">
                <a:ea typeface="华文仿宋" panose="02010600040101010101" pitchFamily="2" charset="-122"/>
              </a:rPr>
              <a:t>中含质因子 </a:t>
            </a:r>
            <a:r>
              <a:rPr lang="en-US" altLang="zh-CN" sz="3200" dirty="0">
                <a:ea typeface="华文仿宋" panose="02010600040101010101" pitchFamily="2" charset="-122"/>
              </a:rPr>
              <a:t>3</a:t>
            </a:r>
            <a:r>
              <a:rPr lang="zh-CN" altLang="en-US" sz="3200" dirty="0">
                <a:ea typeface="华文仿宋" panose="02010600040101010101" pitchFamily="2" charset="-122"/>
              </a:rPr>
              <a:t>，</a:t>
            </a:r>
            <a:r>
              <a:rPr lang="zh-CN" altLang="en-US" sz="3200" dirty="0">
                <a:solidFill>
                  <a:srgbClr val="A50021"/>
                </a:solidFill>
                <a:ea typeface="华文仿宋" panose="02010600040101010101" pitchFamily="2" charset="-122"/>
              </a:rPr>
              <a:t> </a:t>
            </a:r>
            <a:r>
              <a:rPr lang="zh-CN" altLang="en-US" sz="3200" dirty="0">
                <a:solidFill>
                  <a:srgbClr val="0000FF"/>
                </a:solidFill>
                <a:ea typeface="华文仿宋" panose="02010600040101010101" pitchFamily="2" charset="-122"/>
              </a:rPr>
              <a:t>则所有含质因子 </a:t>
            </a:r>
            <a:r>
              <a:rPr lang="en-US" altLang="zh-CN" sz="3200" dirty="0">
                <a:solidFill>
                  <a:srgbClr val="0000FF"/>
                </a:solidFill>
                <a:ea typeface="华文仿宋" panose="02010600040101010101" pitchFamily="2" charset="-122"/>
              </a:rPr>
              <a:t>3 </a:t>
            </a:r>
            <a:r>
              <a:rPr lang="zh-CN" altLang="en-US" sz="3200" dirty="0">
                <a:solidFill>
                  <a:srgbClr val="0000FF"/>
                </a:solidFill>
                <a:ea typeface="华文仿宋" panose="02010600040101010101" pitchFamily="2" charset="-122"/>
              </a:rPr>
              <a:t>的关键字均映射到“</a:t>
            </a:r>
            <a:r>
              <a:rPr lang="en-US" altLang="zh-CN" sz="3200" dirty="0">
                <a:solidFill>
                  <a:srgbClr val="0000FF"/>
                </a:solidFill>
                <a:ea typeface="华文仿宋" panose="02010600040101010101" pitchFamily="2" charset="-122"/>
              </a:rPr>
              <a:t>3 </a:t>
            </a:r>
            <a:r>
              <a:rPr lang="zh-CN" altLang="en-US" sz="3200" dirty="0">
                <a:solidFill>
                  <a:srgbClr val="0000FF"/>
                </a:solidFill>
                <a:ea typeface="华文仿宋" panose="02010600040101010101" pitchFamily="2" charset="-122"/>
              </a:rPr>
              <a:t>的倍数”的地址上</a:t>
            </a:r>
            <a:r>
              <a:rPr lang="zh-CN" altLang="en-US" sz="3200" dirty="0">
                <a:ea typeface="华文仿宋" panose="02010600040101010101" pitchFamily="2" charset="-122"/>
              </a:rPr>
              <a:t>，从而增加了“冲突”的可能。</a:t>
            </a:r>
            <a:endParaRPr lang="zh-CN" altLang="en-US" sz="32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6548"/>
                                        </p:tgtEl>
                                        <p:attrNameLst>
                                          <p:attrName>style.visibility</p:attrName>
                                        </p:attrNameLst>
                                      </p:cBhvr>
                                      <p:to>
                                        <p:strVal val="visible"/>
                                      </p:to>
                                    </p:set>
                                    <p:anim calcmode="lin" valueType="num">
                                      <p:cBhvr additive="base">
                                        <p:cTn id="7" dur="500" fill="hold"/>
                                        <p:tgtEl>
                                          <p:spTgt spid="236548"/>
                                        </p:tgtEl>
                                        <p:attrNameLst>
                                          <p:attrName>ppt_x</p:attrName>
                                        </p:attrNameLst>
                                      </p:cBhvr>
                                      <p:tavLst>
                                        <p:tav tm="0">
                                          <p:val>
                                            <p:strVal val="0-#ppt_w/2"/>
                                          </p:val>
                                        </p:tav>
                                        <p:tav tm="100000">
                                          <p:val>
                                            <p:strVal val="#ppt_x"/>
                                          </p:val>
                                        </p:tav>
                                      </p:tavLst>
                                    </p:anim>
                                    <p:anim calcmode="lin" valueType="num">
                                      <p:cBhvr additive="base">
                                        <p:cTn id="8" dur="500" fill="hold"/>
                                        <p:tgtEl>
                                          <p:spTgt spid="2365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36547"/>
                                        </p:tgtEl>
                                        <p:attrNameLst>
                                          <p:attrName>style.visibility</p:attrName>
                                        </p:attrNameLst>
                                      </p:cBhvr>
                                      <p:to>
                                        <p:strVal val="visible"/>
                                      </p:to>
                                    </p:set>
                                    <p:animEffect transition="in" filter="wipe(left)">
                                      <p:cBhvr>
                                        <p:cTn id="13" dur="500"/>
                                        <p:tgtEl>
                                          <p:spTgt spid="23654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6546"/>
                                        </p:tgtEl>
                                        <p:attrNameLst>
                                          <p:attrName>style.visibility</p:attrName>
                                        </p:attrNameLst>
                                      </p:cBhvr>
                                      <p:to>
                                        <p:strVal val="visible"/>
                                      </p:to>
                                    </p:set>
                                    <p:animEffect transition="in" filter="wipe(left)">
                                      <p:cBhvr>
                                        <p:cTn id="18" dur="500"/>
                                        <p:tgtEl>
                                          <p:spTgt spid="2365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6549"/>
                                        </p:tgtEl>
                                        <p:attrNameLst>
                                          <p:attrName>style.visibility</p:attrName>
                                        </p:attrNameLst>
                                      </p:cBhvr>
                                      <p:to>
                                        <p:strVal val="visible"/>
                                      </p:to>
                                    </p:set>
                                    <p:animEffect transition="in" filter="wipe(left)">
                                      <p:cBhvr>
                                        <p:cTn id="23" dur="500"/>
                                        <p:tgtEl>
                                          <p:spTgt spid="236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autoUpdateAnimBg="0"/>
      <p:bldP spid="236547" grpId="0" autoUpdateAnimBg="0"/>
      <p:bldP spid="236548" grpId="0" autoUpdateAnimBg="0"/>
      <p:bldP spid="236549" grpId="0" autoUpdateAnimBg="0"/>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362755" y="187978"/>
            <a:ext cx="35226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eaLnBrk="1" hangingPunct="1">
              <a:defRPr kumimoji="1" sz="3600" b="1">
                <a:solidFill>
                  <a:srgbClr val="800000"/>
                </a:solidFill>
                <a:latin typeface="Times New Roman" panose="02020603050405020304" charset="0"/>
                <a:ea typeface="华文仿宋" panose="0201060004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1143000" indent="-228600" eaLnBrk="0" hangingPunct="0">
              <a:defRPr kumimoji="1" sz="2800" b="1">
                <a:latin typeface="Times New Roman" panose="02020603050405020304" charset="0"/>
                <a:ea typeface="宋体" panose="0201060003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r>
              <a:rPr lang="en-US" altLang="zh-CN" dirty="0"/>
              <a:t>6. </a:t>
            </a:r>
            <a:r>
              <a:rPr lang="zh-CN" altLang="en-US" dirty="0"/>
              <a:t>随机数法</a:t>
            </a:r>
            <a:endParaRPr lang="zh-CN" altLang="en-US" dirty="0"/>
          </a:p>
        </p:txBody>
      </p:sp>
      <p:sp>
        <p:nvSpPr>
          <p:cNvPr id="237572" name="Rectangle 4"/>
          <p:cNvSpPr>
            <a:spLocks noChangeArrowheads="1"/>
          </p:cNvSpPr>
          <p:nvPr/>
        </p:nvSpPr>
        <p:spPr bwMode="auto">
          <a:xfrm>
            <a:off x="895081" y="1355502"/>
            <a:ext cx="6945313"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50000"/>
              </a:lnSpc>
            </a:pPr>
            <a:r>
              <a:rPr lang="zh-CN" altLang="en-US" sz="3200" dirty="0">
                <a:ea typeface="华文仿宋" panose="02010600040101010101" pitchFamily="2" charset="-122"/>
              </a:rPr>
              <a:t>设定哈希函数为</a:t>
            </a:r>
            <a:r>
              <a:rPr lang="en-US" altLang="zh-CN" sz="3200" dirty="0">
                <a:ea typeface="华文仿宋" panose="02010600040101010101" pitchFamily="2" charset="-122"/>
              </a:rPr>
              <a:t>:</a:t>
            </a:r>
            <a:endParaRPr lang="en-US" altLang="zh-CN" sz="3200" dirty="0">
              <a:ea typeface="华文仿宋" panose="02010600040101010101" pitchFamily="2" charset="-122"/>
            </a:endParaRPr>
          </a:p>
          <a:p>
            <a:pPr algn="l" eaLnBrk="1" hangingPunct="1">
              <a:lnSpc>
                <a:spcPct val="150000"/>
              </a:lnSpc>
            </a:pPr>
            <a:r>
              <a:rPr lang="en-US" altLang="zh-CN" sz="3600" dirty="0">
                <a:ea typeface="华文仿宋" panose="02010600040101010101" pitchFamily="2" charset="-122"/>
              </a:rPr>
              <a:t>    </a:t>
            </a:r>
            <a:r>
              <a:rPr lang="en-US" altLang="zh-CN" sz="3600" dirty="0">
                <a:solidFill>
                  <a:srgbClr val="A50021"/>
                </a:solidFill>
                <a:ea typeface="华文仿宋" panose="02010600040101010101" pitchFamily="2" charset="-122"/>
              </a:rPr>
              <a:t>H(key) = Random(key)</a:t>
            </a:r>
            <a:endParaRPr lang="en-US" altLang="zh-CN" sz="3200" dirty="0">
              <a:solidFill>
                <a:srgbClr val="A50021"/>
              </a:solidFill>
              <a:ea typeface="华文仿宋" panose="02010600040101010101" pitchFamily="2" charset="-122"/>
            </a:endParaRPr>
          </a:p>
          <a:p>
            <a:pPr algn="l" eaLnBrk="1" hangingPunct="1">
              <a:lnSpc>
                <a:spcPct val="150000"/>
              </a:lnSpc>
            </a:pPr>
            <a:r>
              <a:rPr lang="zh-CN" altLang="en-US" sz="3200" dirty="0">
                <a:ea typeface="华文仿宋" panose="02010600040101010101" pitchFamily="2" charset="-122"/>
              </a:rPr>
              <a:t>其中，</a:t>
            </a:r>
            <a:r>
              <a:rPr lang="en-US" altLang="zh-CN" sz="3200" dirty="0">
                <a:solidFill>
                  <a:srgbClr val="008000"/>
                </a:solidFill>
                <a:ea typeface="华文仿宋" panose="02010600040101010101" pitchFamily="2" charset="-122"/>
              </a:rPr>
              <a:t>Random </a:t>
            </a:r>
            <a:r>
              <a:rPr lang="zh-CN" altLang="en-US" sz="3200" dirty="0">
                <a:solidFill>
                  <a:srgbClr val="008000"/>
                </a:solidFill>
                <a:ea typeface="华文仿宋" panose="02010600040101010101" pitchFamily="2" charset="-122"/>
              </a:rPr>
              <a:t>为伪随机函数</a:t>
            </a:r>
            <a:endParaRPr lang="zh-CN" altLang="en-US" sz="3200" dirty="0">
              <a:solidFill>
                <a:srgbClr val="008000"/>
              </a:solidFill>
              <a:ea typeface="华文仿宋" panose="02010600040101010101" pitchFamily="2" charset="-122"/>
            </a:endParaRPr>
          </a:p>
        </p:txBody>
      </p:sp>
      <p:sp>
        <p:nvSpPr>
          <p:cNvPr id="237573" name="Text Box 5"/>
          <p:cNvSpPr txBox="1">
            <a:spLocks noChangeArrowheads="1"/>
          </p:cNvSpPr>
          <p:nvPr/>
        </p:nvSpPr>
        <p:spPr bwMode="auto">
          <a:xfrm>
            <a:off x="193406" y="4251102"/>
            <a:ext cx="8474075" cy="132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30000"/>
              </a:lnSpc>
            </a:pPr>
            <a:r>
              <a:rPr lang="en-US" altLang="zh-CN" sz="3200" dirty="0">
                <a:ea typeface="华文仿宋" panose="02010600040101010101" pitchFamily="2" charset="-122"/>
              </a:rPr>
              <a:t>        </a:t>
            </a:r>
            <a:r>
              <a:rPr lang="zh-CN" altLang="en-US" sz="3200" dirty="0">
                <a:solidFill>
                  <a:srgbClr val="990000"/>
                </a:solidFill>
                <a:ea typeface="华文仿宋" panose="02010600040101010101" pitchFamily="2" charset="-122"/>
              </a:rPr>
              <a:t>此方法适用于：</a:t>
            </a:r>
            <a:endParaRPr lang="zh-CN" altLang="en-US" sz="3200" dirty="0">
              <a:solidFill>
                <a:srgbClr val="990000"/>
              </a:solidFill>
              <a:ea typeface="华文仿宋" panose="02010600040101010101" pitchFamily="2" charset="-122"/>
            </a:endParaRPr>
          </a:p>
          <a:p>
            <a:pPr algn="l" eaLnBrk="1" hangingPunct="1">
              <a:lnSpc>
                <a:spcPct val="130000"/>
              </a:lnSpc>
            </a:pPr>
            <a:r>
              <a:rPr lang="zh-CN" altLang="en-US" sz="3200" dirty="0">
                <a:ea typeface="华文仿宋" panose="02010600040101010101" pitchFamily="2" charset="-122"/>
              </a:rPr>
              <a:t>        对长度不等的关键字构造哈希函数。</a:t>
            </a:r>
            <a:endParaRPr lang="zh-CN" altLang="en-US" sz="32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237570"/>
                                        </p:tgtEl>
                                        <p:attrNameLst>
                                          <p:attrName>style.visibility</p:attrName>
                                        </p:attrNameLst>
                                      </p:cBhvr>
                                      <p:to>
                                        <p:strVal val="visible"/>
                                      </p:to>
                                    </p:set>
                                    <p:animEffect transition="in" filter="wipe(left)">
                                      <p:cBhvr>
                                        <p:cTn id="7" dur="300"/>
                                        <p:tgtEl>
                                          <p:spTgt spid="23757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7572"/>
                                        </p:tgtEl>
                                        <p:attrNameLst>
                                          <p:attrName>style.visibility</p:attrName>
                                        </p:attrNameLst>
                                      </p:cBhvr>
                                      <p:to>
                                        <p:strVal val="visible"/>
                                      </p:to>
                                    </p:set>
                                    <p:animEffect transition="in" filter="strips(downRight)">
                                      <p:cBhvr>
                                        <p:cTn id="12" dur="500"/>
                                        <p:tgtEl>
                                          <p:spTgt spid="23757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37573"/>
                                        </p:tgtEl>
                                        <p:attrNameLst>
                                          <p:attrName>style.visibility</p:attrName>
                                        </p:attrNameLst>
                                      </p:cBhvr>
                                      <p:to>
                                        <p:strVal val="visible"/>
                                      </p:to>
                                    </p:set>
                                    <p:animEffect transition="in" filter="strips(downRight)">
                                      <p:cBhvr>
                                        <p:cTn id="17" dur="500"/>
                                        <p:tgtEl>
                                          <p:spTgt spid="237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0" grpId="0" autoUpdateAnimBg="0"/>
      <p:bldP spid="237572" grpId="0" autoUpdateAnimBg="0"/>
      <p:bldP spid="237573" grpId="0" autoUpdateAnimBg="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2"/>
          <p:cNvSpPr txBox="1">
            <a:spLocks noChangeArrowheads="1"/>
          </p:cNvSpPr>
          <p:nvPr/>
        </p:nvSpPr>
        <p:spPr bwMode="auto">
          <a:xfrm>
            <a:off x="470079" y="1299693"/>
            <a:ext cx="8158766" cy="2972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50000"/>
              </a:lnSpc>
            </a:pPr>
            <a:r>
              <a:rPr lang="en-US" altLang="zh-CN" sz="3200" dirty="0">
                <a:ea typeface="华文仿宋" panose="02010600040101010101" pitchFamily="2" charset="-122"/>
              </a:rPr>
              <a:t>       </a:t>
            </a:r>
            <a:r>
              <a:rPr lang="zh-CN" altLang="en-US" sz="3200" dirty="0">
                <a:ea typeface="华文仿宋" panose="02010600040101010101" pitchFamily="2" charset="-122"/>
              </a:rPr>
              <a:t>实际造表时，</a:t>
            </a:r>
            <a:r>
              <a:rPr lang="zh-CN" altLang="en-US" sz="3200" dirty="0">
                <a:solidFill>
                  <a:srgbClr val="0000FF"/>
                </a:solidFill>
                <a:ea typeface="华文仿宋" panose="02010600040101010101" pitchFamily="2" charset="-122"/>
              </a:rPr>
              <a:t>采用何种</a:t>
            </a:r>
            <a:r>
              <a:rPr lang="zh-CN" altLang="en-US" sz="3200" dirty="0">
                <a:ea typeface="华文仿宋" panose="02010600040101010101" pitchFamily="2" charset="-122"/>
              </a:rPr>
              <a:t>构造哈希函数的</a:t>
            </a:r>
            <a:r>
              <a:rPr lang="zh-CN" altLang="en-US" sz="3200" dirty="0">
                <a:solidFill>
                  <a:srgbClr val="0000FF"/>
                </a:solidFill>
                <a:ea typeface="华文仿宋" panose="02010600040101010101" pitchFamily="2" charset="-122"/>
              </a:rPr>
              <a:t>方法</a:t>
            </a:r>
            <a:r>
              <a:rPr lang="zh-CN" altLang="en-US" sz="3200" dirty="0">
                <a:ea typeface="华文仿宋" panose="02010600040101010101" pitchFamily="2" charset="-122"/>
              </a:rPr>
              <a:t>取决于建表的关键字集合的情况</a:t>
            </a:r>
            <a:r>
              <a:rPr lang="en-US" altLang="zh-CN" sz="3200" dirty="0">
                <a:ea typeface="华文仿宋" panose="02010600040101010101" pitchFamily="2" charset="-122"/>
              </a:rPr>
              <a:t>(</a:t>
            </a:r>
            <a:r>
              <a:rPr lang="zh-CN" altLang="en-US" sz="3200" dirty="0">
                <a:ea typeface="华文仿宋" panose="02010600040101010101" pitchFamily="2" charset="-122"/>
              </a:rPr>
              <a:t>包括关键字的范围和形态</a:t>
            </a:r>
            <a:r>
              <a:rPr lang="en-US" altLang="zh-CN" sz="3200" dirty="0">
                <a:ea typeface="华文仿宋" panose="02010600040101010101" pitchFamily="2" charset="-122"/>
              </a:rPr>
              <a:t>)</a:t>
            </a:r>
            <a:r>
              <a:rPr lang="zh-CN" altLang="en-US" sz="3200" dirty="0">
                <a:ea typeface="华文仿宋" panose="02010600040101010101" pitchFamily="2" charset="-122"/>
              </a:rPr>
              <a:t>，总的</a:t>
            </a:r>
            <a:r>
              <a:rPr lang="zh-CN" altLang="en-US" sz="3200" dirty="0">
                <a:solidFill>
                  <a:srgbClr val="0000FF"/>
                </a:solidFill>
                <a:ea typeface="华文仿宋" panose="02010600040101010101" pitchFamily="2" charset="-122"/>
              </a:rPr>
              <a:t>原则</a:t>
            </a:r>
            <a:r>
              <a:rPr lang="zh-CN" altLang="en-US" sz="3200" dirty="0">
                <a:ea typeface="华文仿宋" panose="02010600040101010101" pitchFamily="2" charset="-122"/>
              </a:rPr>
              <a:t>是</a:t>
            </a:r>
            <a:r>
              <a:rPr lang="zh-CN" altLang="en-US" sz="3200" dirty="0">
                <a:solidFill>
                  <a:srgbClr val="0000FF"/>
                </a:solidFill>
                <a:ea typeface="华文仿宋" panose="02010600040101010101" pitchFamily="2" charset="-122"/>
              </a:rPr>
              <a:t>使产生冲突的可能性降到尽可能地小</a:t>
            </a:r>
            <a:r>
              <a:rPr lang="zh-CN" altLang="en-US" sz="3200" dirty="0">
                <a:ea typeface="华文仿宋" panose="02010600040101010101" pitchFamily="2" charset="-122"/>
              </a:rPr>
              <a:t>。</a:t>
            </a:r>
            <a:endParaRPr lang="zh-CN" altLang="en-US" sz="32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38594"/>
                                        </p:tgtEl>
                                        <p:attrNameLst>
                                          <p:attrName>style.visibility</p:attrName>
                                        </p:attrNameLst>
                                      </p:cBhvr>
                                      <p:to>
                                        <p:strVal val="visible"/>
                                      </p:to>
                                    </p:set>
                                    <p:animEffect transition="in" filter="strips(downRight)">
                                      <p:cBhvr>
                                        <p:cTn id="7" dur="500"/>
                                        <p:tgtEl>
                                          <p:spTgt spid="238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4" grpId="0" autoUpdateAnimBg="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320401" y="217183"/>
            <a:ext cx="4534934"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en-US" altLang="zh-CN" dirty="0"/>
              <a:t>9.3.3 </a:t>
            </a:r>
            <a:r>
              <a:rPr lang="zh-CN" altLang="en-US" dirty="0"/>
              <a:t>处理冲突的方法 </a:t>
            </a:r>
            <a:endParaRPr lang="zh-CN" altLang="en-US" dirty="0"/>
          </a:p>
        </p:txBody>
      </p:sp>
      <p:sp>
        <p:nvSpPr>
          <p:cNvPr id="239619" name="Text Box 3"/>
          <p:cNvSpPr txBox="1">
            <a:spLocks noChangeArrowheads="1"/>
          </p:cNvSpPr>
          <p:nvPr/>
        </p:nvSpPr>
        <p:spPr bwMode="auto">
          <a:xfrm>
            <a:off x="722313" y="2514600"/>
            <a:ext cx="7571303"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l" eaLnBrk="1" hangingPunct="1">
              <a:lnSpc>
                <a:spcPct val="120000"/>
              </a:lnSpc>
              <a:buFont typeface="Arial" panose="020B0604020202020204" pitchFamily="34" charset="0"/>
              <a:buChar char="•"/>
            </a:pPr>
            <a:r>
              <a:rPr lang="en-US" altLang="zh-CN" sz="3200" dirty="0">
                <a:latin typeface="华文仿宋" panose="02010600040101010101" pitchFamily="2" charset="-122"/>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处理冲突”的实际含义是：</a:t>
            </a:r>
            <a:endParaRPr lang="zh-CN" altLang="en-US" sz="3200" dirty="0">
              <a:latin typeface="华文仿宋" panose="02010600040101010101" pitchFamily="2" charset="-122"/>
              <a:ea typeface="华文仿宋" panose="02010600040101010101" pitchFamily="2" charset="-122"/>
            </a:endParaRPr>
          </a:p>
          <a:p>
            <a:pPr algn="l" eaLnBrk="1" hangingPunct="1">
              <a:lnSpc>
                <a:spcPct val="120000"/>
              </a:lnSpc>
            </a:pPr>
            <a:r>
              <a:rPr lang="zh-CN" altLang="en-US" sz="3200" dirty="0">
                <a:latin typeface="华文仿宋" panose="02010600040101010101" pitchFamily="2" charset="-122"/>
                <a:ea typeface="华文仿宋" panose="02010600040101010101" pitchFamily="2" charset="-122"/>
              </a:rPr>
              <a:t>为产生冲突的地址寻找下一个哈希地址。</a:t>
            </a:r>
            <a:endParaRPr lang="zh-CN" altLang="en-US" sz="3200" dirty="0">
              <a:latin typeface="华文仿宋" panose="02010600040101010101" pitchFamily="2" charset="-122"/>
              <a:ea typeface="华文仿宋" panose="02010600040101010101" pitchFamily="2" charset="-122"/>
            </a:endParaRPr>
          </a:p>
        </p:txBody>
      </p:sp>
      <p:sp>
        <p:nvSpPr>
          <p:cNvPr id="239620" name="Rectangle 4">
            <a:hlinkClick r:id="" action="ppaction://hlinkshowjump?jump=nextslide" highlightClick="1"/>
          </p:cNvPr>
          <p:cNvSpPr>
            <a:spLocks noChangeArrowheads="1"/>
          </p:cNvSpPr>
          <p:nvPr/>
        </p:nvSpPr>
        <p:spPr bwMode="auto">
          <a:xfrm>
            <a:off x="762000" y="4251325"/>
            <a:ext cx="26212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000080"/>
                </a:solidFill>
                <a:latin typeface="华文仿宋" panose="02010600040101010101" pitchFamily="2" charset="-122"/>
                <a:ea typeface="华文仿宋" panose="02010600040101010101" pitchFamily="2" charset="-122"/>
              </a:rPr>
              <a:t>1. </a:t>
            </a:r>
            <a:r>
              <a:rPr lang="zh-CN" altLang="en-US" sz="3200" dirty="0">
                <a:solidFill>
                  <a:srgbClr val="000080"/>
                </a:solidFill>
                <a:latin typeface="华文仿宋" panose="02010600040101010101" pitchFamily="2" charset="-122"/>
                <a:ea typeface="华文仿宋" panose="02010600040101010101" pitchFamily="2" charset="-122"/>
              </a:rPr>
              <a:t>开放定址法</a:t>
            </a:r>
            <a:endParaRPr lang="zh-CN" altLang="en-US" sz="3200" dirty="0">
              <a:solidFill>
                <a:srgbClr val="000080"/>
              </a:solidFill>
              <a:latin typeface="华文仿宋" panose="02010600040101010101" pitchFamily="2" charset="-122"/>
              <a:ea typeface="华文仿宋" panose="02010600040101010101" pitchFamily="2" charset="-122"/>
            </a:endParaRPr>
          </a:p>
        </p:txBody>
      </p:sp>
      <p:sp>
        <p:nvSpPr>
          <p:cNvPr id="239621" name="Text Box 5">
            <a:hlinkClick r:id="rId1" action="ppaction://hlinksldjump" highlightClick="1"/>
          </p:cNvPr>
          <p:cNvSpPr txBox="1">
            <a:spLocks noChangeArrowheads="1"/>
          </p:cNvSpPr>
          <p:nvPr/>
        </p:nvSpPr>
        <p:spPr bwMode="auto">
          <a:xfrm>
            <a:off x="-152400" y="5013325"/>
            <a:ext cx="5715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lvl="2" algn="l" eaLnBrk="1" hangingPunct="1"/>
            <a:r>
              <a:rPr lang="en-US" altLang="zh-CN" sz="3200" dirty="0">
                <a:solidFill>
                  <a:srgbClr val="000080"/>
                </a:solidFill>
                <a:latin typeface="华文仿宋" panose="02010600040101010101" pitchFamily="2" charset="-122"/>
                <a:ea typeface="华文仿宋" panose="02010600040101010101" pitchFamily="2" charset="-122"/>
              </a:rPr>
              <a:t>2. </a:t>
            </a:r>
            <a:r>
              <a:rPr lang="zh-CN" altLang="en-US" sz="3200" dirty="0">
                <a:solidFill>
                  <a:srgbClr val="000080"/>
                </a:solidFill>
                <a:latin typeface="华文仿宋" panose="02010600040101010101" pitchFamily="2" charset="-122"/>
                <a:ea typeface="华文仿宋" panose="02010600040101010101" pitchFamily="2" charset="-122"/>
              </a:rPr>
              <a:t>链地址法</a:t>
            </a:r>
            <a:endParaRPr lang="zh-CN" altLang="en-US" sz="1800" dirty="0">
              <a:solidFill>
                <a:srgbClr val="000080"/>
              </a:solidFill>
              <a:latin typeface="华文仿宋" panose="02010600040101010101" pitchFamily="2" charset="-122"/>
              <a:ea typeface="华文仿宋" panose="02010600040101010101" pitchFamily="2" charset="-122"/>
            </a:endParaRPr>
          </a:p>
        </p:txBody>
      </p:sp>
      <p:sp>
        <p:nvSpPr>
          <p:cNvPr id="239622" name="Text Box 6"/>
          <p:cNvSpPr txBox="1">
            <a:spLocks noChangeArrowheads="1"/>
          </p:cNvSpPr>
          <p:nvPr/>
        </p:nvSpPr>
        <p:spPr bwMode="auto">
          <a:xfrm>
            <a:off x="609600" y="1066800"/>
            <a:ext cx="80010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l" eaLnBrk="1" hangingPunct="1">
              <a:lnSpc>
                <a:spcPct val="120000"/>
              </a:lnSpc>
              <a:spcBef>
                <a:spcPct val="50000"/>
              </a:spcBef>
              <a:buFont typeface="Arial" panose="020B0604020202020204" pitchFamily="34" charset="0"/>
              <a:buChar char="•"/>
            </a:pPr>
            <a:r>
              <a:rPr lang="en-US" altLang="zh-CN" sz="3200" dirty="0">
                <a:latin typeface="华文仿宋" panose="02010600040101010101" pitchFamily="2" charset="-122"/>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冲突”是指由关键字得到的哈希地址上已有记录。</a:t>
            </a:r>
            <a:endParaRPr lang="zh-CN" altLang="en-US" sz="3200" dirty="0">
              <a:latin typeface="华文仿宋" panose="02010600040101010101" pitchFamily="2" charset="-122"/>
              <a:ea typeface="华文仿宋" panose="02010600040101010101" pitchFamily="2" charset="-122"/>
            </a:endParaRPr>
          </a:p>
        </p:txBody>
      </p:sp>
      <p:sp>
        <p:nvSpPr>
          <p:cNvPr id="239623" name="Text Box 7"/>
          <p:cNvSpPr txBox="1">
            <a:spLocks noChangeArrowheads="1"/>
          </p:cNvSpPr>
          <p:nvPr/>
        </p:nvSpPr>
        <p:spPr bwMode="auto">
          <a:xfrm>
            <a:off x="4419600" y="4191000"/>
            <a:ext cx="3505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dirty="0">
                <a:solidFill>
                  <a:srgbClr val="000080"/>
                </a:solidFill>
                <a:latin typeface="华文仿宋" panose="02010600040101010101" pitchFamily="2" charset="-122"/>
                <a:ea typeface="华文仿宋" panose="02010600040101010101" pitchFamily="2" charset="-122"/>
              </a:rPr>
              <a:t>3. </a:t>
            </a:r>
            <a:r>
              <a:rPr lang="zh-CN" altLang="en-US" sz="3200" dirty="0">
                <a:solidFill>
                  <a:srgbClr val="000080"/>
                </a:solidFill>
                <a:latin typeface="华文仿宋" panose="02010600040101010101" pitchFamily="2" charset="-122"/>
                <a:ea typeface="华文仿宋" panose="02010600040101010101" pitchFamily="2" charset="-122"/>
              </a:rPr>
              <a:t>再哈希法</a:t>
            </a:r>
            <a:endParaRPr lang="zh-CN" altLang="en-US" sz="3200" dirty="0">
              <a:solidFill>
                <a:srgbClr val="000080"/>
              </a:solidFill>
              <a:latin typeface="华文仿宋" panose="02010600040101010101" pitchFamily="2" charset="-122"/>
              <a:ea typeface="华文仿宋" panose="02010600040101010101" pitchFamily="2" charset="-122"/>
            </a:endParaRPr>
          </a:p>
        </p:txBody>
      </p:sp>
      <p:sp>
        <p:nvSpPr>
          <p:cNvPr id="239624" name="Text Box 8"/>
          <p:cNvSpPr txBox="1">
            <a:spLocks noChangeArrowheads="1"/>
          </p:cNvSpPr>
          <p:nvPr/>
        </p:nvSpPr>
        <p:spPr bwMode="auto">
          <a:xfrm>
            <a:off x="4419600" y="4953000"/>
            <a:ext cx="441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3200" dirty="0">
                <a:solidFill>
                  <a:srgbClr val="000080"/>
                </a:solidFill>
                <a:latin typeface="华文仿宋" panose="02010600040101010101" pitchFamily="2" charset="-122"/>
                <a:ea typeface="华文仿宋" panose="02010600040101010101" pitchFamily="2" charset="-122"/>
              </a:rPr>
              <a:t>4.  </a:t>
            </a:r>
            <a:r>
              <a:rPr lang="zh-CN" altLang="en-US" sz="3200" dirty="0">
                <a:solidFill>
                  <a:srgbClr val="000080"/>
                </a:solidFill>
                <a:latin typeface="华文仿宋" panose="02010600040101010101" pitchFamily="2" charset="-122"/>
                <a:ea typeface="华文仿宋" panose="02010600040101010101" pitchFamily="2" charset="-122"/>
              </a:rPr>
              <a:t>建立公共溢出区</a:t>
            </a:r>
            <a:endParaRPr lang="zh-CN" altLang="en-US" sz="3200" dirty="0">
              <a:solidFill>
                <a:srgbClr val="000080"/>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9622"/>
                                        </p:tgtEl>
                                        <p:attrNameLst>
                                          <p:attrName>style.visibility</p:attrName>
                                        </p:attrNameLst>
                                      </p:cBhvr>
                                      <p:to>
                                        <p:strVal val="visible"/>
                                      </p:to>
                                    </p:set>
                                    <p:animEffect transition="in" filter="box(in)">
                                      <p:cBhvr>
                                        <p:cTn id="7" dur="500"/>
                                        <p:tgtEl>
                                          <p:spTgt spid="23962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9619"/>
                                        </p:tgtEl>
                                        <p:attrNameLst>
                                          <p:attrName>style.visibility</p:attrName>
                                        </p:attrNameLst>
                                      </p:cBhvr>
                                      <p:to>
                                        <p:strVal val="visible"/>
                                      </p:to>
                                    </p:set>
                                    <p:animEffect transition="in" filter="box(in)">
                                      <p:cBhvr>
                                        <p:cTn id="10" dur="500"/>
                                        <p:tgtEl>
                                          <p:spTgt spid="2396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9620"/>
                                        </p:tgtEl>
                                        <p:attrNameLst>
                                          <p:attrName>style.visibility</p:attrName>
                                        </p:attrNameLst>
                                      </p:cBhvr>
                                      <p:to>
                                        <p:strVal val="visible"/>
                                      </p:to>
                                    </p:set>
                                    <p:animEffect transition="in" filter="wipe(left)">
                                      <p:cBhvr>
                                        <p:cTn id="15" dur="500"/>
                                        <p:tgtEl>
                                          <p:spTgt spid="23962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239621"/>
                                        </p:tgtEl>
                                        <p:attrNameLst>
                                          <p:attrName>style.visibility</p:attrName>
                                        </p:attrNameLst>
                                      </p:cBhvr>
                                      <p:to>
                                        <p:strVal val="visible"/>
                                      </p:to>
                                    </p:set>
                                    <p:animEffect transition="in" filter="wipe(left)">
                                      <p:cBhvr>
                                        <p:cTn id="19" dur="500"/>
                                        <p:tgtEl>
                                          <p:spTgt spid="239621"/>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239623"/>
                                        </p:tgtEl>
                                        <p:attrNameLst>
                                          <p:attrName>style.visibility</p:attrName>
                                        </p:attrNameLst>
                                      </p:cBhvr>
                                      <p:to>
                                        <p:strVal val="visible"/>
                                      </p:to>
                                    </p:set>
                                    <p:animEffect transition="in" filter="wipe(left)">
                                      <p:cBhvr>
                                        <p:cTn id="23" dur="500"/>
                                        <p:tgtEl>
                                          <p:spTgt spid="239623"/>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239624"/>
                                        </p:tgtEl>
                                        <p:attrNameLst>
                                          <p:attrName>style.visibility</p:attrName>
                                        </p:attrNameLst>
                                      </p:cBhvr>
                                      <p:to>
                                        <p:strVal val="visible"/>
                                      </p:to>
                                    </p:set>
                                    <p:animEffect transition="in" filter="wipe(left)">
                                      <p:cBhvr>
                                        <p:cTn id="27" dur="500"/>
                                        <p:tgtEl>
                                          <p:spTgt spid="239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p:bldP spid="239620" grpId="0"/>
      <p:bldP spid="239621" grpId="0"/>
      <p:bldP spid="239622" grpId="0"/>
      <p:bldP spid="239623" grpId="0"/>
      <p:bldP spid="239624" grpId="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ext Box 2"/>
          <p:cNvSpPr txBox="1">
            <a:spLocks noChangeArrowheads="1"/>
          </p:cNvSpPr>
          <p:nvPr/>
        </p:nvSpPr>
        <p:spPr bwMode="auto">
          <a:xfrm>
            <a:off x="395288" y="982014"/>
            <a:ext cx="830580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30000"/>
              </a:lnSpc>
            </a:pPr>
            <a:r>
              <a:rPr lang="zh-CN" altLang="en-US" sz="3200" b="0" dirty="0">
                <a:ea typeface="华文仿宋" panose="02010600040101010101" pitchFamily="2" charset="-122"/>
              </a:rPr>
              <a:t>为产生冲突的地址 </a:t>
            </a:r>
            <a:r>
              <a:rPr lang="en-US" altLang="zh-CN" sz="3200" b="0" dirty="0">
                <a:ea typeface="华文仿宋" panose="02010600040101010101" pitchFamily="2" charset="-122"/>
              </a:rPr>
              <a:t>H(key) </a:t>
            </a:r>
            <a:r>
              <a:rPr lang="zh-CN" altLang="en-US" sz="3200" b="0" dirty="0">
                <a:ea typeface="华文仿宋" panose="02010600040101010101" pitchFamily="2" charset="-122"/>
              </a:rPr>
              <a:t>求得一个</a:t>
            </a:r>
            <a:r>
              <a:rPr lang="zh-CN" altLang="en-US" sz="3200" dirty="0">
                <a:solidFill>
                  <a:srgbClr val="0000FF"/>
                </a:solidFill>
                <a:ea typeface="华文仿宋" panose="02010600040101010101" pitchFamily="2" charset="-122"/>
              </a:rPr>
              <a:t>地址序列</a:t>
            </a:r>
            <a:r>
              <a:rPr lang="zh-CN" altLang="en-US" sz="3200" b="0" dirty="0">
                <a:solidFill>
                  <a:srgbClr val="0000FF"/>
                </a:solidFill>
                <a:ea typeface="华文仿宋" panose="02010600040101010101" pitchFamily="2" charset="-122"/>
              </a:rPr>
              <a:t>：</a:t>
            </a:r>
            <a:endParaRPr lang="zh-CN" altLang="en-US" sz="3200" b="0" dirty="0">
              <a:solidFill>
                <a:srgbClr val="0000FF"/>
              </a:solidFill>
              <a:ea typeface="华文仿宋" panose="02010600040101010101" pitchFamily="2" charset="-122"/>
            </a:endParaRPr>
          </a:p>
          <a:p>
            <a:pPr lvl="2" algn="l" eaLnBrk="1" hangingPunct="1">
              <a:lnSpc>
                <a:spcPct val="130000"/>
              </a:lnSpc>
            </a:pPr>
            <a:r>
              <a:rPr lang="zh-CN" altLang="en-US" sz="3200" b="0" dirty="0">
                <a:solidFill>
                  <a:srgbClr val="A50021"/>
                </a:solidFill>
                <a:ea typeface="华文仿宋" panose="02010600040101010101" pitchFamily="2" charset="-122"/>
              </a:rPr>
              <a:t>   </a:t>
            </a:r>
            <a:r>
              <a:rPr lang="en-US" altLang="zh-CN" sz="3200" dirty="0">
                <a:solidFill>
                  <a:srgbClr val="A50021"/>
                </a:solidFill>
                <a:ea typeface="华文仿宋" panose="02010600040101010101" pitchFamily="2" charset="-122"/>
              </a:rPr>
              <a:t>H</a:t>
            </a:r>
            <a:r>
              <a:rPr lang="en-US" altLang="zh-CN" sz="3200" baseline="-25000" dirty="0">
                <a:solidFill>
                  <a:srgbClr val="A50021"/>
                </a:solidFill>
                <a:ea typeface="华文仿宋" panose="02010600040101010101" pitchFamily="2" charset="-122"/>
              </a:rPr>
              <a:t>0</a:t>
            </a:r>
            <a:r>
              <a:rPr lang="en-US" altLang="zh-CN" sz="3200" dirty="0">
                <a:solidFill>
                  <a:srgbClr val="A50021"/>
                </a:solidFill>
                <a:ea typeface="华文仿宋" panose="02010600040101010101" pitchFamily="2" charset="-122"/>
              </a:rPr>
              <a:t>, H</a:t>
            </a:r>
            <a:r>
              <a:rPr lang="en-US" altLang="zh-CN" sz="3200" baseline="-25000" dirty="0">
                <a:solidFill>
                  <a:srgbClr val="A50021"/>
                </a:solidFill>
                <a:ea typeface="华文仿宋" panose="02010600040101010101" pitchFamily="2" charset="-122"/>
              </a:rPr>
              <a:t>1</a:t>
            </a:r>
            <a:r>
              <a:rPr lang="en-US" altLang="zh-CN" sz="3200" dirty="0">
                <a:solidFill>
                  <a:srgbClr val="A50021"/>
                </a:solidFill>
                <a:ea typeface="华文仿宋" panose="02010600040101010101" pitchFamily="2" charset="-122"/>
              </a:rPr>
              <a:t>, H</a:t>
            </a:r>
            <a:r>
              <a:rPr lang="en-US" altLang="zh-CN" sz="3200" baseline="-25000" dirty="0">
                <a:solidFill>
                  <a:srgbClr val="A50021"/>
                </a:solidFill>
                <a:ea typeface="华文仿宋" panose="02010600040101010101" pitchFamily="2" charset="-122"/>
              </a:rPr>
              <a:t>2</a:t>
            </a:r>
            <a:r>
              <a:rPr lang="en-US" altLang="zh-CN" sz="3200" dirty="0">
                <a:solidFill>
                  <a:srgbClr val="A50021"/>
                </a:solidFill>
                <a:ea typeface="华文仿宋" panose="02010600040101010101" pitchFamily="2" charset="-122"/>
              </a:rPr>
              <a:t>, …</a:t>
            </a:r>
            <a:r>
              <a:rPr lang="en-US" altLang="zh-CN" sz="3200" dirty="0">
                <a:solidFill>
                  <a:srgbClr val="A50021"/>
                </a:solidFill>
                <a:latin typeface="华文仿宋" panose="02010600040101010101" pitchFamily="2" charset="-122"/>
                <a:ea typeface="华文仿宋" panose="02010600040101010101" pitchFamily="2" charset="-122"/>
              </a:rPr>
              <a:t>, </a:t>
            </a:r>
            <a:r>
              <a:rPr lang="en-US" altLang="zh-CN" sz="3200" dirty="0">
                <a:solidFill>
                  <a:srgbClr val="A50021"/>
                </a:solidFill>
                <a:ea typeface="华文仿宋" panose="02010600040101010101" pitchFamily="2" charset="-122"/>
              </a:rPr>
              <a:t>H</a:t>
            </a:r>
            <a:r>
              <a:rPr lang="en-US" altLang="zh-CN" sz="3200" baseline="-25000" dirty="0">
                <a:solidFill>
                  <a:srgbClr val="A50021"/>
                </a:solidFill>
                <a:ea typeface="华文仿宋" panose="02010600040101010101" pitchFamily="2" charset="-122"/>
              </a:rPr>
              <a:t>s</a:t>
            </a:r>
            <a:r>
              <a:rPr lang="en-US" altLang="zh-CN" sz="3200" b="0" dirty="0">
                <a:solidFill>
                  <a:srgbClr val="A50021"/>
                </a:solidFill>
                <a:ea typeface="华文仿宋" panose="02010600040101010101" pitchFamily="2" charset="-122"/>
              </a:rPr>
              <a:t>     </a:t>
            </a:r>
            <a:r>
              <a:rPr lang="en-US" altLang="zh-CN" sz="3200" i="1" dirty="0">
                <a:solidFill>
                  <a:srgbClr val="A50021"/>
                </a:solidFill>
                <a:ea typeface="华文仿宋" panose="02010600040101010101" pitchFamily="2" charset="-122"/>
              </a:rPr>
              <a:t>1≤ s≤m-1</a:t>
            </a:r>
            <a:endParaRPr lang="en-US" altLang="zh-CN" sz="3200" b="0" dirty="0">
              <a:solidFill>
                <a:srgbClr val="A50021"/>
              </a:solidFill>
              <a:ea typeface="华文仿宋" panose="02010600040101010101" pitchFamily="2" charset="-122"/>
            </a:endParaRPr>
          </a:p>
          <a:p>
            <a:pPr lvl="2" algn="l" eaLnBrk="1" hangingPunct="1">
              <a:lnSpc>
                <a:spcPct val="130000"/>
              </a:lnSpc>
            </a:pPr>
            <a:r>
              <a:rPr lang="zh-CN" altLang="en-US" sz="3200" b="0" dirty="0">
                <a:ea typeface="华文仿宋" panose="02010600040101010101" pitchFamily="2" charset="-122"/>
              </a:rPr>
              <a:t>其中：</a:t>
            </a:r>
            <a:endParaRPr lang="zh-CN" altLang="en-US" sz="3600" dirty="0">
              <a:solidFill>
                <a:srgbClr val="990000"/>
              </a:solidFill>
              <a:ea typeface="华文仿宋" panose="02010600040101010101" pitchFamily="2" charset="-122"/>
            </a:endParaRPr>
          </a:p>
        </p:txBody>
      </p:sp>
      <p:sp>
        <p:nvSpPr>
          <p:cNvPr id="142339" name="Text Box 3"/>
          <p:cNvSpPr txBox="1">
            <a:spLocks noChangeArrowheads="1"/>
          </p:cNvSpPr>
          <p:nvPr/>
        </p:nvSpPr>
        <p:spPr bwMode="auto">
          <a:xfrm>
            <a:off x="362755" y="153473"/>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eaLnBrk="1" hangingPunct="1">
              <a:defRPr kumimoji="1" sz="3600" b="1">
                <a:solidFill>
                  <a:srgbClr val="800000"/>
                </a:solidFill>
                <a:latin typeface="Times New Roman" panose="02020603050405020304" charset="0"/>
                <a:ea typeface="华文仿宋" panose="0201060004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1143000" indent="-228600" eaLnBrk="0" hangingPunct="0">
              <a:defRPr kumimoji="1" sz="2800" b="1">
                <a:latin typeface="Times New Roman" panose="02020603050405020304" charset="0"/>
                <a:ea typeface="宋体" panose="0201060003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r>
              <a:rPr lang="en-US" altLang="zh-CN" dirty="0"/>
              <a:t>1. </a:t>
            </a:r>
            <a:r>
              <a:rPr lang="zh-CN" altLang="en-US" dirty="0"/>
              <a:t>开放定址法</a:t>
            </a:r>
            <a:endParaRPr lang="zh-CN" altLang="en-US" dirty="0"/>
          </a:p>
        </p:txBody>
      </p:sp>
      <p:sp>
        <p:nvSpPr>
          <p:cNvPr id="240644" name="Text Box 4"/>
          <p:cNvSpPr txBox="1">
            <a:spLocks noChangeArrowheads="1"/>
          </p:cNvSpPr>
          <p:nvPr/>
        </p:nvSpPr>
        <p:spPr bwMode="auto">
          <a:xfrm>
            <a:off x="2627313" y="2563567"/>
            <a:ext cx="60737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30000"/>
              </a:lnSpc>
            </a:pPr>
            <a:r>
              <a:rPr lang="en-US" altLang="zh-CN" sz="3200" dirty="0">
                <a:solidFill>
                  <a:srgbClr val="A50021"/>
                </a:solidFill>
                <a:ea typeface="华文仿宋" panose="02010600040101010101" pitchFamily="2" charset="-122"/>
              </a:rPr>
              <a:t>H</a:t>
            </a:r>
            <a:r>
              <a:rPr lang="en-US" altLang="zh-CN" sz="3200" baseline="-25000" dirty="0">
                <a:solidFill>
                  <a:srgbClr val="A50021"/>
                </a:solidFill>
                <a:ea typeface="华文仿宋" panose="02010600040101010101" pitchFamily="2" charset="-122"/>
              </a:rPr>
              <a:t>0</a:t>
            </a:r>
            <a:r>
              <a:rPr lang="en-US" altLang="zh-CN" sz="3200" dirty="0">
                <a:solidFill>
                  <a:srgbClr val="A50021"/>
                </a:solidFill>
                <a:ea typeface="华文仿宋" panose="02010600040101010101" pitchFamily="2" charset="-122"/>
              </a:rPr>
              <a:t> = </a:t>
            </a:r>
            <a:r>
              <a:rPr lang="en-US" altLang="zh-CN" sz="3200" b="0" dirty="0">
                <a:ea typeface="华文仿宋" panose="02010600040101010101" pitchFamily="2" charset="-122"/>
              </a:rPr>
              <a:t>H(key)</a:t>
            </a:r>
            <a:endParaRPr lang="en-US" altLang="zh-CN" sz="3200" b="0" dirty="0">
              <a:ea typeface="华文仿宋" panose="02010600040101010101" pitchFamily="2" charset="-122"/>
            </a:endParaRPr>
          </a:p>
          <a:p>
            <a:pPr algn="l" eaLnBrk="1" hangingPunct="1">
              <a:lnSpc>
                <a:spcPct val="130000"/>
              </a:lnSpc>
            </a:pPr>
            <a:r>
              <a:rPr lang="en-US" altLang="zh-CN" sz="3200" dirty="0">
                <a:solidFill>
                  <a:srgbClr val="A50021"/>
                </a:solidFill>
                <a:ea typeface="华文仿宋" panose="02010600040101010101" pitchFamily="2" charset="-122"/>
              </a:rPr>
              <a:t>H</a:t>
            </a:r>
            <a:r>
              <a:rPr lang="en-US" altLang="zh-CN" sz="3200" baseline="-25000" dirty="0">
                <a:solidFill>
                  <a:srgbClr val="A50021"/>
                </a:solidFill>
                <a:ea typeface="华文仿宋" panose="02010600040101010101" pitchFamily="2" charset="-122"/>
              </a:rPr>
              <a:t>i</a:t>
            </a:r>
            <a:r>
              <a:rPr lang="en-US" altLang="zh-CN" sz="3200" dirty="0">
                <a:solidFill>
                  <a:srgbClr val="A50021"/>
                </a:solidFill>
                <a:ea typeface="华文仿宋" panose="02010600040101010101" pitchFamily="2" charset="-122"/>
              </a:rPr>
              <a:t> = </a:t>
            </a:r>
            <a:r>
              <a:rPr lang="en-US" altLang="zh-CN" sz="3200" b="0" dirty="0">
                <a:ea typeface="华文仿宋" panose="02010600040101010101" pitchFamily="2" charset="-122"/>
              </a:rPr>
              <a:t>( H(key) + d</a:t>
            </a:r>
            <a:r>
              <a:rPr lang="en-US" altLang="zh-CN" sz="3200" b="0" baseline="-25000" dirty="0">
                <a:ea typeface="华文仿宋" panose="02010600040101010101" pitchFamily="2" charset="-122"/>
              </a:rPr>
              <a:t>i</a:t>
            </a:r>
            <a:r>
              <a:rPr lang="en-US" altLang="zh-CN" sz="3200" b="0" dirty="0">
                <a:ea typeface="华文仿宋" panose="02010600040101010101" pitchFamily="2" charset="-122"/>
              </a:rPr>
              <a:t> ) MOD m </a:t>
            </a:r>
            <a:endParaRPr lang="en-US" altLang="zh-CN" sz="3200" b="0" dirty="0">
              <a:ea typeface="华文仿宋" panose="02010600040101010101" pitchFamily="2" charset="-122"/>
            </a:endParaRPr>
          </a:p>
          <a:p>
            <a:pPr lvl="2" algn="l" eaLnBrk="1" hangingPunct="1">
              <a:lnSpc>
                <a:spcPct val="130000"/>
              </a:lnSpc>
            </a:pPr>
            <a:r>
              <a:rPr lang="en-US" altLang="zh-CN" sz="3200" b="0" dirty="0">
                <a:ea typeface="华文仿宋" panose="02010600040101010101" pitchFamily="2" charset="-122"/>
              </a:rPr>
              <a:t>           </a:t>
            </a:r>
            <a:r>
              <a:rPr lang="en-US" altLang="zh-CN" sz="3200" b="0" dirty="0" err="1">
                <a:ea typeface="华文仿宋" panose="02010600040101010101" pitchFamily="2" charset="-122"/>
              </a:rPr>
              <a:t>i</a:t>
            </a:r>
            <a:r>
              <a:rPr lang="en-US" altLang="zh-CN" sz="3200" b="0" dirty="0">
                <a:ea typeface="华文仿宋" panose="02010600040101010101" pitchFamily="2" charset="-122"/>
              </a:rPr>
              <a:t>=1, 2, …, s</a:t>
            </a:r>
            <a:endParaRPr lang="en-US" altLang="zh-CN" sz="3200" b="0" dirty="0">
              <a:ea typeface="华文仿宋" panose="02010600040101010101" pitchFamily="2" charset="-122"/>
            </a:endParaRPr>
          </a:p>
          <a:p>
            <a:pPr lvl="2" algn="l" eaLnBrk="1" hangingPunct="1">
              <a:lnSpc>
                <a:spcPct val="130000"/>
              </a:lnSpc>
            </a:pPr>
            <a:r>
              <a:rPr lang="en-US" altLang="zh-CN" sz="3200" i="1" dirty="0">
                <a:solidFill>
                  <a:srgbClr val="FF0000"/>
                </a:solidFill>
                <a:ea typeface="华文仿宋" panose="02010600040101010101" pitchFamily="2" charset="-122"/>
              </a:rPr>
              <a:t>d</a:t>
            </a:r>
            <a:r>
              <a:rPr lang="en-US" altLang="zh-CN" sz="3200" i="1" baseline="-25000" dirty="0">
                <a:solidFill>
                  <a:srgbClr val="FF0000"/>
                </a:solidFill>
                <a:ea typeface="华文仿宋" panose="02010600040101010101" pitchFamily="2" charset="-122"/>
              </a:rPr>
              <a:t>i</a:t>
            </a:r>
            <a:r>
              <a:rPr lang="zh-CN" altLang="en-US" sz="3200" i="1" dirty="0">
                <a:solidFill>
                  <a:srgbClr val="990000"/>
                </a:solidFill>
                <a:ea typeface="华文仿宋" panose="02010600040101010101" pitchFamily="2" charset="-122"/>
              </a:rPr>
              <a:t>为增量序列</a:t>
            </a:r>
            <a:endParaRPr lang="zh-CN" altLang="en-US" sz="3200" i="1" dirty="0">
              <a:solidFill>
                <a:srgbClr val="990000"/>
              </a:solidFill>
              <a:ea typeface="华文仿宋" panose="02010600040101010101" pitchFamily="2" charset="-122"/>
            </a:endParaRPr>
          </a:p>
          <a:p>
            <a:pPr lvl="2" algn="l" eaLnBrk="1" hangingPunct="1">
              <a:lnSpc>
                <a:spcPct val="130000"/>
              </a:lnSpc>
            </a:pPr>
            <a:r>
              <a:rPr lang="en-US" altLang="zh-CN" sz="3200" i="1" dirty="0">
                <a:solidFill>
                  <a:srgbClr val="FF0000"/>
                </a:solidFill>
                <a:ea typeface="华文仿宋" panose="02010600040101010101" pitchFamily="2" charset="-122"/>
              </a:rPr>
              <a:t>m</a:t>
            </a:r>
            <a:r>
              <a:rPr lang="zh-CN" altLang="en-US" sz="3200" i="1" dirty="0">
                <a:solidFill>
                  <a:srgbClr val="990000"/>
                </a:solidFill>
                <a:ea typeface="华文仿宋" panose="02010600040101010101" pitchFamily="2" charset="-122"/>
              </a:rPr>
              <a:t>为哈希表表长</a:t>
            </a:r>
            <a:endParaRPr lang="zh-CN" altLang="en-US" sz="3600" dirty="0">
              <a:solidFill>
                <a:srgbClr val="990000"/>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240642"/>
                                        </p:tgtEl>
                                        <p:attrNameLst>
                                          <p:attrName>style.visibility</p:attrName>
                                        </p:attrNameLst>
                                      </p:cBhvr>
                                      <p:to>
                                        <p:strVal val="visible"/>
                                      </p:to>
                                    </p:set>
                                    <p:animEffect transition="in" filter="strips(upLeft)">
                                      <p:cBhvr>
                                        <p:cTn id="7" dur="500"/>
                                        <p:tgtEl>
                                          <p:spTgt spid="24064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0644"/>
                                        </p:tgtEl>
                                        <p:attrNameLst>
                                          <p:attrName>style.visibility</p:attrName>
                                        </p:attrNameLst>
                                      </p:cBhvr>
                                      <p:to>
                                        <p:strVal val="visible"/>
                                      </p:to>
                                    </p:set>
                                    <p:animEffect transition="in" filter="strips(downRight)">
                                      <p:cBhvr>
                                        <p:cTn id="12" dur="500"/>
                                        <p:tgtEl>
                                          <p:spTgt spid="240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autoUpdateAnimBg="0"/>
      <p:bldP spid="240644" grpId="0" autoUpdateAnimBg="0"/>
    </p:bldLst>
  </p:timing>
</p:sld>
</file>

<file path=ppt/slides/slide1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title" idx="4294967295"/>
          </p:nvPr>
        </p:nvSpPr>
        <p:spPr>
          <a:xfrm>
            <a:off x="326265" y="120203"/>
            <a:ext cx="7772400" cy="685800"/>
          </a:xfrm>
        </p:spPr>
        <p:txBody>
          <a:bodyPr/>
          <a:lstStyle/>
          <a:p>
            <a:pPr algn="just" eaLnBrk="1" hangingPunct="1"/>
            <a:r>
              <a:rPr lang="zh-CN" altLang="en-US" dirty="0">
                <a:solidFill>
                  <a:schemeClr val="tx1"/>
                </a:solidFill>
                <a:ea typeface="华文仿宋" panose="02010600040101010101" pitchFamily="2" charset="-122"/>
              </a:rPr>
              <a:t>对增量 </a:t>
            </a:r>
            <a:r>
              <a:rPr lang="en-US" altLang="zh-CN" b="1" i="1" dirty="0">
                <a:solidFill>
                  <a:srgbClr val="A50021"/>
                </a:solidFill>
                <a:latin typeface="华文仿宋" panose="02010600040101010101" pitchFamily="2" charset="-122"/>
                <a:ea typeface="华文仿宋" panose="02010600040101010101" pitchFamily="2" charset="-122"/>
              </a:rPr>
              <a:t>d</a:t>
            </a:r>
            <a:r>
              <a:rPr lang="en-US" altLang="zh-CN" b="1" i="1" baseline="-25000" dirty="0">
                <a:solidFill>
                  <a:srgbClr val="A50021"/>
                </a:solidFill>
                <a:latin typeface="华文仿宋" panose="02010600040101010101" pitchFamily="2" charset="-122"/>
                <a:ea typeface="华文仿宋" panose="02010600040101010101" pitchFamily="2" charset="-122"/>
              </a:rPr>
              <a:t>i</a:t>
            </a:r>
            <a:r>
              <a:rPr lang="en-US" altLang="zh-CN" baseline="-25000" dirty="0">
                <a:solidFill>
                  <a:srgbClr val="A50021"/>
                </a:solidFill>
                <a:latin typeface="华文仿宋" panose="02010600040101010101" pitchFamily="2" charset="-122"/>
                <a:ea typeface="华文仿宋" panose="02010600040101010101" pitchFamily="2" charset="-122"/>
              </a:rPr>
              <a:t> </a:t>
            </a:r>
            <a:r>
              <a:rPr lang="en-US" altLang="zh-CN" baseline="-25000" dirty="0">
                <a:solidFill>
                  <a:schemeClr val="tx1"/>
                </a:solidFill>
                <a:latin typeface="华文仿宋" panose="02010600040101010101" pitchFamily="2" charset="-122"/>
                <a:ea typeface="华文仿宋" panose="02010600040101010101" pitchFamily="2" charset="-122"/>
              </a:rPr>
              <a:t> </a:t>
            </a:r>
            <a:r>
              <a:rPr lang="zh-CN" altLang="en-US" dirty="0">
                <a:solidFill>
                  <a:schemeClr val="tx1"/>
                </a:solidFill>
                <a:ea typeface="华文仿宋" panose="02010600040101010101" pitchFamily="2" charset="-122"/>
              </a:rPr>
              <a:t>有三种取法：</a:t>
            </a:r>
            <a:endParaRPr lang="zh-CN" altLang="en-US" sz="3200" dirty="0">
              <a:solidFill>
                <a:schemeClr val="tx1"/>
              </a:solidFill>
              <a:ea typeface="华文仿宋" panose="02010600040101010101" pitchFamily="2" charset="-122"/>
            </a:endParaRPr>
          </a:p>
        </p:txBody>
      </p:sp>
      <p:sp>
        <p:nvSpPr>
          <p:cNvPr id="241667" name="Rectangle 3"/>
          <p:cNvSpPr>
            <a:spLocks noGrp="1" noChangeArrowheads="1"/>
          </p:cNvSpPr>
          <p:nvPr>
            <p:ph type="body" idx="4294967295"/>
          </p:nvPr>
        </p:nvSpPr>
        <p:spPr>
          <a:xfrm>
            <a:off x="570963" y="1278229"/>
            <a:ext cx="8382000" cy="4572000"/>
          </a:xfrm>
        </p:spPr>
        <p:txBody>
          <a:bodyPr/>
          <a:lstStyle/>
          <a:p>
            <a:pPr eaLnBrk="1" hangingPunct="1">
              <a:lnSpc>
                <a:spcPct val="130000"/>
              </a:lnSpc>
              <a:spcBef>
                <a:spcPct val="0"/>
              </a:spcBef>
              <a:buFontTx/>
              <a:buNone/>
            </a:pPr>
            <a:r>
              <a:rPr lang="en-US" altLang="zh-CN" sz="3200" dirty="0">
                <a:ea typeface="华文仿宋" panose="02010600040101010101" pitchFamily="2" charset="-122"/>
              </a:rPr>
              <a:t>1</a:t>
            </a:r>
            <a:r>
              <a:rPr lang="en-US" altLang="zh-CN" sz="3200" dirty="0"/>
              <a:t>) </a:t>
            </a:r>
            <a:r>
              <a:rPr lang="zh-CN" altLang="en-US" sz="3200" b="1" dirty="0">
                <a:ea typeface="华文仿宋" panose="02010600040101010101" pitchFamily="2" charset="-122"/>
              </a:rPr>
              <a:t>线性探测再散列</a:t>
            </a:r>
            <a:br>
              <a:rPr lang="zh-CN" altLang="en-US" sz="3200" b="1" dirty="0">
                <a:ea typeface="华文仿宋" panose="02010600040101010101" pitchFamily="2" charset="-122"/>
              </a:rPr>
            </a:br>
            <a:r>
              <a:rPr lang="zh-CN" altLang="en-US" sz="3200" dirty="0">
                <a:solidFill>
                  <a:srgbClr val="A50021"/>
                </a:solidFill>
                <a:ea typeface="华文仿宋" panose="02010600040101010101" pitchFamily="2" charset="-122"/>
              </a:rPr>
              <a:t>      </a:t>
            </a:r>
            <a:r>
              <a:rPr lang="en-US" altLang="zh-CN" sz="3200" b="1" i="1" dirty="0">
                <a:solidFill>
                  <a:srgbClr val="A50021"/>
                </a:solidFill>
                <a:ea typeface="华文仿宋" panose="02010600040101010101" pitchFamily="2" charset="-122"/>
              </a:rPr>
              <a:t>d</a:t>
            </a:r>
            <a:r>
              <a:rPr lang="en-US" altLang="zh-CN" sz="3200" b="1" i="1" baseline="-25000" dirty="0">
                <a:solidFill>
                  <a:srgbClr val="A50021"/>
                </a:solidFill>
                <a:ea typeface="华文仿宋" panose="02010600040101010101" pitchFamily="2" charset="-122"/>
              </a:rPr>
              <a:t>i</a:t>
            </a:r>
            <a:r>
              <a:rPr lang="en-US" altLang="zh-CN" sz="3200" b="1" i="1" dirty="0">
                <a:solidFill>
                  <a:srgbClr val="A50021"/>
                </a:solidFill>
                <a:ea typeface="华文仿宋" panose="02010600040101010101" pitchFamily="2" charset="-122"/>
              </a:rPr>
              <a:t> = c</a:t>
            </a:r>
            <a:r>
              <a:rPr lang="en-US" altLang="zh-CN" sz="3200" b="1" i="1" dirty="0">
                <a:solidFill>
                  <a:srgbClr val="A50021"/>
                </a:solidFill>
                <a:ea typeface="华文仿宋" panose="02010600040101010101" pitchFamily="2" charset="-122"/>
                <a:sym typeface="Symbol" panose="05050102010706020507" pitchFamily="18" charset="2"/>
              </a:rPr>
              <a:t>  </a:t>
            </a:r>
            <a:r>
              <a:rPr lang="en-US" altLang="zh-CN" sz="3200" b="1" i="1" dirty="0" err="1">
                <a:solidFill>
                  <a:srgbClr val="A50021"/>
                </a:solidFill>
                <a:ea typeface="华文仿宋" panose="02010600040101010101" pitchFamily="2" charset="-122"/>
              </a:rPr>
              <a:t>i</a:t>
            </a:r>
            <a:r>
              <a:rPr lang="en-US" altLang="zh-CN" sz="3200" dirty="0">
                <a:solidFill>
                  <a:srgbClr val="A50021"/>
                </a:solidFill>
                <a:ea typeface="华文仿宋" panose="02010600040101010101" pitchFamily="2" charset="-122"/>
              </a:rPr>
              <a:t>  </a:t>
            </a:r>
            <a:r>
              <a:rPr lang="en-US" altLang="zh-CN" sz="3200" b="1" dirty="0">
                <a:solidFill>
                  <a:srgbClr val="A50021"/>
                </a:solidFill>
                <a:ea typeface="华文仿宋" panose="02010600040101010101" pitchFamily="2" charset="-122"/>
              </a:rPr>
              <a:t>=1,2,3,…m-1</a:t>
            </a:r>
            <a:r>
              <a:rPr lang="en-US" altLang="zh-CN" sz="3200" dirty="0">
                <a:solidFill>
                  <a:srgbClr val="A50021"/>
                </a:solidFill>
                <a:ea typeface="华文仿宋" panose="02010600040101010101" pitchFamily="2" charset="-122"/>
              </a:rPr>
              <a:t> </a:t>
            </a:r>
            <a:r>
              <a:rPr lang="zh-CN" altLang="en-US" sz="3200" dirty="0">
                <a:ea typeface="华文仿宋" panose="02010600040101010101" pitchFamily="2" charset="-122"/>
              </a:rPr>
              <a:t>最简单的情况</a:t>
            </a:r>
            <a:r>
              <a:rPr lang="en-US" altLang="zh-CN" sz="3200" b="1" i="1" dirty="0">
                <a:ea typeface="华文仿宋" panose="02010600040101010101" pitchFamily="2" charset="-122"/>
              </a:rPr>
              <a:t>c=1</a:t>
            </a:r>
            <a:endParaRPr lang="en-US" altLang="zh-CN" sz="3200" dirty="0">
              <a:ea typeface="华文仿宋" panose="02010600040101010101" pitchFamily="2" charset="-122"/>
            </a:endParaRPr>
          </a:p>
          <a:p>
            <a:pPr eaLnBrk="1" hangingPunct="1">
              <a:lnSpc>
                <a:spcPct val="130000"/>
              </a:lnSpc>
              <a:spcBef>
                <a:spcPct val="0"/>
              </a:spcBef>
              <a:buFontTx/>
              <a:buNone/>
            </a:pPr>
            <a:r>
              <a:rPr lang="en-US" altLang="zh-CN" sz="3200" dirty="0">
                <a:ea typeface="华文仿宋" panose="02010600040101010101" pitchFamily="2" charset="-122"/>
              </a:rPr>
              <a:t>2</a:t>
            </a:r>
            <a:r>
              <a:rPr lang="en-US" altLang="zh-CN" sz="3200" dirty="0"/>
              <a:t>) </a:t>
            </a:r>
            <a:r>
              <a:rPr lang="zh-CN" altLang="en-US" sz="3200" b="1" dirty="0">
                <a:ea typeface="华文仿宋" panose="02010600040101010101" pitchFamily="2" charset="-122"/>
              </a:rPr>
              <a:t>平方探测再散列（二次探测再散列）</a:t>
            </a:r>
            <a:br>
              <a:rPr lang="zh-CN" altLang="en-US" sz="3200" b="1" dirty="0">
                <a:ea typeface="华文仿宋" panose="02010600040101010101" pitchFamily="2" charset="-122"/>
              </a:rPr>
            </a:br>
            <a:r>
              <a:rPr lang="zh-CN" altLang="en-US" sz="3200" dirty="0">
                <a:solidFill>
                  <a:srgbClr val="A50021"/>
                </a:solidFill>
                <a:ea typeface="华文仿宋" panose="02010600040101010101" pitchFamily="2" charset="-122"/>
              </a:rPr>
              <a:t>      </a:t>
            </a:r>
            <a:r>
              <a:rPr lang="en-US" altLang="zh-CN" sz="3200" b="1" i="1" dirty="0">
                <a:solidFill>
                  <a:srgbClr val="A50021"/>
                </a:solidFill>
                <a:ea typeface="华文仿宋" panose="02010600040101010101" pitchFamily="2" charset="-122"/>
              </a:rPr>
              <a:t>d</a:t>
            </a:r>
            <a:r>
              <a:rPr lang="en-US" altLang="zh-CN" sz="3200" b="1" i="1" baseline="-25000" dirty="0">
                <a:solidFill>
                  <a:srgbClr val="A50021"/>
                </a:solidFill>
                <a:ea typeface="华文仿宋" panose="02010600040101010101" pitchFamily="2" charset="-122"/>
              </a:rPr>
              <a:t>i</a:t>
            </a:r>
            <a:r>
              <a:rPr lang="en-US" altLang="zh-CN" sz="3200" b="1" i="1" dirty="0">
                <a:solidFill>
                  <a:srgbClr val="A50021"/>
                </a:solidFill>
                <a:ea typeface="华文仿宋" panose="02010600040101010101" pitchFamily="2" charset="-122"/>
              </a:rPr>
              <a:t> = 1</a:t>
            </a:r>
            <a:r>
              <a:rPr lang="en-US" altLang="zh-CN" sz="3200" b="1" i="1" baseline="30000" dirty="0">
                <a:solidFill>
                  <a:srgbClr val="A50021"/>
                </a:solidFill>
                <a:ea typeface="华文仿宋" panose="02010600040101010101" pitchFamily="2" charset="-122"/>
              </a:rPr>
              <a:t>2</a:t>
            </a:r>
            <a:r>
              <a:rPr lang="en-US" altLang="zh-CN" sz="3200" b="1" i="1" dirty="0">
                <a:solidFill>
                  <a:srgbClr val="A50021"/>
                </a:solidFill>
                <a:ea typeface="华文仿宋" panose="02010600040101010101" pitchFamily="2" charset="-122"/>
              </a:rPr>
              <a:t>, -1</a:t>
            </a:r>
            <a:r>
              <a:rPr lang="en-US" altLang="zh-CN" sz="3200" b="1" i="1" baseline="30000" dirty="0">
                <a:solidFill>
                  <a:srgbClr val="A50021"/>
                </a:solidFill>
                <a:ea typeface="华文仿宋" panose="02010600040101010101" pitchFamily="2" charset="-122"/>
              </a:rPr>
              <a:t>2</a:t>
            </a:r>
            <a:r>
              <a:rPr lang="en-US" altLang="zh-CN" sz="3200" b="1" i="1" dirty="0">
                <a:solidFill>
                  <a:srgbClr val="A50021"/>
                </a:solidFill>
                <a:ea typeface="华文仿宋" panose="02010600040101010101" pitchFamily="2" charset="-122"/>
              </a:rPr>
              <a:t>, 2</a:t>
            </a:r>
            <a:r>
              <a:rPr lang="en-US" altLang="zh-CN" sz="3200" b="1" i="1" baseline="30000" dirty="0">
                <a:solidFill>
                  <a:srgbClr val="A50021"/>
                </a:solidFill>
                <a:ea typeface="华文仿宋" panose="02010600040101010101" pitchFamily="2" charset="-122"/>
              </a:rPr>
              <a:t>2</a:t>
            </a:r>
            <a:r>
              <a:rPr lang="en-US" altLang="zh-CN" sz="3200" b="1" i="1" dirty="0">
                <a:solidFill>
                  <a:srgbClr val="A50021"/>
                </a:solidFill>
                <a:ea typeface="华文仿宋" panose="02010600040101010101" pitchFamily="2" charset="-122"/>
              </a:rPr>
              <a:t>, -2</a:t>
            </a:r>
            <a:r>
              <a:rPr lang="en-US" altLang="zh-CN" sz="3200" b="1" i="1" baseline="30000" dirty="0">
                <a:solidFill>
                  <a:srgbClr val="A50021"/>
                </a:solidFill>
                <a:ea typeface="华文仿宋" panose="02010600040101010101" pitchFamily="2" charset="-122"/>
              </a:rPr>
              <a:t>2</a:t>
            </a:r>
            <a:r>
              <a:rPr lang="en-US" altLang="zh-CN" sz="3200" b="1" i="1" dirty="0">
                <a:solidFill>
                  <a:srgbClr val="A50021"/>
                </a:solidFill>
                <a:ea typeface="华文仿宋" panose="02010600040101010101" pitchFamily="2" charset="-122"/>
              </a:rPr>
              <a:t>, …</a:t>
            </a:r>
            <a:r>
              <a:rPr lang="en-US" altLang="zh-CN" sz="3200" b="1" i="1" dirty="0">
                <a:solidFill>
                  <a:srgbClr val="A50021"/>
                </a:solidFill>
                <a:latin typeface="华文仿宋" panose="02010600040101010101" pitchFamily="2" charset="-122"/>
                <a:ea typeface="华文仿宋" panose="02010600040101010101" pitchFamily="2" charset="-122"/>
              </a:rPr>
              <a:t>,+k</a:t>
            </a:r>
            <a:r>
              <a:rPr lang="en-US" altLang="zh-CN" sz="3200" b="1" i="1" baseline="30000" dirty="0">
                <a:solidFill>
                  <a:srgbClr val="A50021"/>
                </a:solidFill>
                <a:latin typeface="华文仿宋" panose="02010600040101010101" pitchFamily="2" charset="-122"/>
                <a:ea typeface="华文仿宋" panose="02010600040101010101" pitchFamily="2" charset="-122"/>
              </a:rPr>
              <a:t>2,</a:t>
            </a:r>
            <a:r>
              <a:rPr lang="en-US" altLang="zh-CN" sz="3200" b="1" i="1" dirty="0">
                <a:solidFill>
                  <a:srgbClr val="A50021"/>
                </a:solidFill>
                <a:latin typeface="华文仿宋" panose="02010600040101010101" pitchFamily="2" charset="-122"/>
                <a:ea typeface="华文仿宋" panose="02010600040101010101" pitchFamily="2" charset="-122"/>
              </a:rPr>
              <a:t>-k</a:t>
            </a:r>
            <a:r>
              <a:rPr lang="en-US" altLang="zh-CN" sz="3200" b="1" i="1" baseline="30000" dirty="0">
                <a:solidFill>
                  <a:srgbClr val="A50021"/>
                </a:solidFill>
                <a:latin typeface="华文仿宋" panose="02010600040101010101" pitchFamily="2" charset="-122"/>
                <a:ea typeface="华文仿宋" panose="02010600040101010101" pitchFamily="2" charset="-122"/>
              </a:rPr>
              <a:t>2</a:t>
            </a:r>
            <a:endParaRPr lang="en-US" altLang="zh-CN" sz="3200" b="1" i="1" baseline="30000" dirty="0">
              <a:solidFill>
                <a:srgbClr val="A50021"/>
              </a:solidFill>
              <a:latin typeface="华文仿宋" panose="02010600040101010101" pitchFamily="2" charset="-122"/>
              <a:ea typeface="华文仿宋" panose="02010600040101010101" pitchFamily="2" charset="-122"/>
            </a:endParaRPr>
          </a:p>
          <a:p>
            <a:pPr eaLnBrk="1" hangingPunct="1">
              <a:lnSpc>
                <a:spcPct val="130000"/>
              </a:lnSpc>
              <a:spcBef>
                <a:spcPct val="0"/>
              </a:spcBef>
              <a:buFontTx/>
              <a:buNone/>
            </a:pPr>
            <a:r>
              <a:rPr lang="en-US" altLang="zh-CN" sz="3200" dirty="0">
                <a:ea typeface="华文仿宋" panose="02010600040101010101" pitchFamily="2" charset="-122"/>
              </a:rPr>
              <a:t>3</a:t>
            </a:r>
            <a:r>
              <a:rPr lang="en-US" altLang="zh-CN" sz="3200" dirty="0"/>
              <a:t>) </a:t>
            </a:r>
            <a:r>
              <a:rPr lang="zh-CN" altLang="en-US" sz="3200" b="1" dirty="0">
                <a:ea typeface="华文仿宋" panose="02010600040101010101" pitchFamily="2" charset="-122"/>
              </a:rPr>
              <a:t>随机探测再散列</a:t>
            </a:r>
            <a:br>
              <a:rPr lang="zh-CN" altLang="en-US" sz="3200" b="1" dirty="0">
                <a:ea typeface="华文仿宋" panose="02010600040101010101" pitchFamily="2" charset="-122"/>
              </a:rPr>
            </a:br>
            <a:r>
              <a:rPr lang="zh-CN" altLang="en-US" sz="3200" dirty="0">
                <a:solidFill>
                  <a:srgbClr val="A50021"/>
                </a:solidFill>
                <a:ea typeface="华文仿宋" panose="02010600040101010101" pitchFamily="2" charset="-122"/>
              </a:rPr>
              <a:t>      </a:t>
            </a:r>
            <a:r>
              <a:rPr lang="en-US" altLang="zh-CN" sz="3200" b="1" i="1" dirty="0">
                <a:ea typeface="华文仿宋" panose="02010600040101010101" pitchFamily="2" charset="-122"/>
              </a:rPr>
              <a:t>d</a:t>
            </a:r>
            <a:r>
              <a:rPr lang="en-US" altLang="zh-CN" sz="3200" b="1" i="1" baseline="-25000" dirty="0">
                <a:ea typeface="华文仿宋" panose="02010600040101010101" pitchFamily="2" charset="-122"/>
              </a:rPr>
              <a:t>i</a:t>
            </a:r>
            <a:r>
              <a:rPr lang="en-US" altLang="zh-CN" sz="3200" b="1" i="1" dirty="0">
                <a:ea typeface="华文仿宋" panose="02010600040101010101" pitchFamily="2" charset="-122"/>
              </a:rPr>
              <a:t> </a:t>
            </a:r>
            <a:r>
              <a:rPr lang="zh-CN" altLang="en-US" sz="3200" dirty="0">
                <a:ea typeface="华文仿宋" panose="02010600040101010101" pitchFamily="2" charset="-122"/>
              </a:rPr>
              <a:t>是一组</a:t>
            </a:r>
            <a:r>
              <a:rPr lang="zh-CN" altLang="en-US" sz="3200" b="1" dirty="0">
                <a:ea typeface="华文仿宋" panose="02010600040101010101" pitchFamily="2" charset="-122"/>
              </a:rPr>
              <a:t>伪随机数列</a:t>
            </a:r>
            <a:r>
              <a:rPr lang="zh-CN" altLang="en-US" sz="3200" dirty="0">
                <a:solidFill>
                  <a:srgbClr val="A50021"/>
                </a:solidFill>
                <a:ea typeface="华文仿宋" panose="02010600040101010101" pitchFamily="2" charset="-122"/>
              </a:rPr>
              <a:t>   </a:t>
            </a:r>
            <a:r>
              <a:rPr lang="zh-CN" altLang="en-US" sz="3200" dirty="0">
                <a:ea typeface="华文仿宋" panose="02010600040101010101" pitchFamily="2" charset="-122"/>
              </a:rPr>
              <a:t>或者</a:t>
            </a:r>
            <a:endParaRPr lang="zh-CN" altLang="en-US" sz="3200" dirty="0">
              <a:ea typeface="华文仿宋" panose="02010600040101010101" pitchFamily="2" charset="-122"/>
            </a:endParaRPr>
          </a:p>
          <a:p>
            <a:pPr lvl="1" eaLnBrk="1" hangingPunct="1">
              <a:lnSpc>
                <a:spcPct val="130000"/>
              </a:lnSpc>
              <a:spcBef>
                <a:spcPct val="0"/>
              </a:spcBef>
              <a:buFontTx/>
              <a:buNone/>
            </a:pPr>
            <a:r>
              <a:rPr lang="zh-CN" altLang="en-US" sz="2800" dirty="0">
                <a:ea typeface="华文仿宋" panose="02010600040101010101" pitchFamily="2" charset="-122"/>
              </a:rPr>
              <a:t>     </a:t>
            </a:r>
            <a:r>
              <a:rPr lang="zh-CN" altLang="en-US" sz="2800" dirty="0">
                <a:solidFill>
                  <a:srgbClr val="A50021"/>
                </a:solidFill>
                <a:ea typeface="华文仿宋" panose="02010600040101010101" pitchFamily="2" charset="-122"/>
              </a:rPr>
              <a:t>    </a:t>
            </a:r>
            <a:r>
              <a:rPr lang="en-US" altLang="zh-CN" sz="2800" b="1" i="1" dirty="0">
                <a:solidFill>
                  <a:srgbClr val="A50021"/>
                </a:solidFill>
                <a:ea typeface="华文仿宋" panose="02010600040101010101" pitchFamily="2" charset="-122"/>
              </a:rPr>
              <a:t>d</a:t>
            </a:r>
            <a:r>
              <a:rPr lang="en-US" altLang="zh-CN" sz="2800" b="1" i="1" baseline="-25000" dirty="0">
                <a:solidFill>
                  <a:srgbClr val="A50021"/>
                </a:solidFill>
                <a:ea typeface="华文仿宋" panose="02010600040101010101" pitchFamily="2" charset="-122"/>
              </a:rPr>
              <a:t>i</a:t>
            </a:r>
            <a:r>
              <a:rPr lang="en-US" altLang="zh-CN" sz="2800" b="1" i="1" dirty="0">
                <a:solidFill>
                  <a:srgbClr val="A50021"/>
                </a:solidFill>
                <a:ea typeface="华文仿宋" panose="02010600040101010101" pitchFamily="2" charset="-122"/>
              </a:rPr>
              <a:t>=i</a:t>
            </a:r>
            <a:r>
              <a:rPr lang="en-US" altLang="zh-CN" sz="2800" b="1" i="1" dirty="0">
                <a:solidFill>
                  <a:srgbClr val="A50021"/>
                </a:solidFill>
                <a:ea typeface="华文仿宋" panose="02010600040101010101" pitchFamily="2" charset="-122"/>
                <a:sym typeface="Symbol" panose="05050102010706020507" pitchFamily="18" charset="2"/>
              </a:rPr>
              <a:t>×H</a:t>
            </a:r>
            <a:r>
              <a:rPr lang="en-US" altLang="zh-CN" sz="2800" b="1" i="1" baseline="-25000" dirty="0">
                <a:solidFill>
                  <a:srgbClr val="A50021"/>
                </a:solidFill>
                <a:ea typeface="华文仿宋" panose="02010600040101010101" pitchFamily="2" charset="-122"/>
                <a:sym typeface="Symbol" panose="05050102010706020507" pitchFamily="18" charset="2"/>
              </a:rPr>
              <a:t>2</a:t>
            </a:r>
            <a:r>
              <a:rPr lang="en-US" altLang="zh-CN" sz="2800" b="1" i="1" dirty="0">
                <a:solidFill>
                  <a:srgbClr val="A50021"/>
                </a:solidFill>
                <a:ea typeface="华文仿宋" panose="02010600040101010101" pitchFamily="2" charset="-122"/>
                <a:sym typeface="Symbol" panose="05050102010706020507" pitchFamily="18" charset="2"/>
              </a:rPr>
              <a:t>(key)</a:t>
            </a:r>
            <a:r>
              <a:rPr lang="en-US" altLang="zh-CN" sz="2800" b="1" i="1" dirty="0">
                <a:solidFill>
                  <a:srgbClr val="FF0000"/>
                </a:solidFill>
                <a:ea typeface="华文仿宋" panose="02010600040101010101" pitchFamily="2" charset="-122"/>
                <a:sym typeface="Symbol" panose="05050102010706020507" pitchFamily="18" charset="2"/>
              </a:rPr>
              <a:t> </a:t>
            </a:r>
            <a:r>
              <a:rPr lang="en-US" altLang="zh-CN" sz="2800" b="1" dirty="0">
                <a:ea typeface="华文仿宋" panose="02010600040101010101" pitchFamily="2" charset="-122"/>
                <a:sym typeface="Symbol" panose="05050102010706020507" pitchFamily="18" charset="2"/>
              </a:rPr>
              <a:t>(</a:t>
            </a:r>
            <a:r>
              <a:rPr lang="zh-CN" altLang="en-US" sz="2800" b="1" dirty="0">
                <a:ea typeface="华文仿宋" panose="02010600040101010101" pitchFamily="2" charset="-122"/>
                <a:sym typeface="Symbol" panose="05050102010706020507" pitchFamily="18" charset="2"/>
              </a:rPr>
              <a:t>又称双散列函数探测</a:t>
            </a:r>
            <a:r>
              <a:rPr lang="en-US" altLang="zh-CN" sz="2800" b="1" dirty="0">
                <a:ea typeface="华文仿宋" panose="02010600040101010101" pitchFamily="2" charset="-122"/>
                <a:sym typeface="Symbol" panose="05050102010706020507" pitchFamily="18" charset="2"/>
              </a:rPr>
              <a:t>)</a:t>
            </a:r>
            <a:endParaRPr lang="en-US" altLang="zh-CN" sz="2800" b="1" dirty="0">
              <a:ea typeface="华文仿宋" panose="0201060004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41666"/>
                                        </p:tgtEl>
                                        <p:attrNameLst>
                                          <p:attrName>style.visibility</p:attrName>
                                        </p:attrNameLst>
                                      </p:cBhvr>
                                      <p:to>
                                        <p:strVal val="visible"/>
                                      </p:to>
                                    </p:set>
                                    <p:animEffect transition="in" filter="strips(downRight)">
                                      <p:cBhvr>
                                        <p:cTn id="7" dur="500"/>
                                        <p:tgtEl>
                                          <p:spTgt spid="2416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1667">
                                            <p:txEl>
                                              <p:pRg st="0" end="0"/>
                                            </p:txEl>
                                          </p:spTgt>
                                        </p:tgtEl>
                                        <p:attrNameLst>
                                          <p:attrName>style.visibility</p:attrName>
                                        </p:attrNameLst>
                                      </p:cBhvr>
                                      <p:to>
                                        <p:strVal val="visible"/>
                                      </p:to>
                                    </p:set>
                                    <p:animEffect transition="in" filter="wipe(left)">
                                      <p:cBhvr>
                                        <p:cTn id="12" dur="500"/>
                                        <p:tgtEl>
                                          <p:spTgt spid="2416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1667">
                                            <p:txEl>
                                              <p:pRg st="1" end="1"/>
                                            </p:txEl>
                                          </p:spTgt>
                                        </p:tgtEl>
                                        <p:attrNameLst>
                                          <p:attrName>style.visibility</p:attrName>
                                        </p:attrNameLst>
                                      </p:cBhvr>
                                      <p:to>
                                        <p:strVal val="visible"/>
                                      </p:to>
                                    </p:set>
                                    <p:animEffect transition="in" filter="wipe(left)">
                                      <p:cBhvr>
                                        <p:cTn id="17" dur="500"/>
                                        <p:tgtEl>
                                          <p:spTgt spid="2416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1667">
                                            <p:txEl>
                                              <p:pRg st="2" end="2"/>
                                            </p:txEl>
                                          </p:spTgt>
                                        </p:tgtEl>
                                        <p:attrNameLst>
                                          <p:attrName>style.visibility</p:attrName>
                                        </p:attrNameLst>
                                      </p:cBhvr>
                                      <p:to>
                                        <p:strVal val="visible"/>
                                      </p:to>
                                    </p:set>
                                    <p:animEffect transition="in" filter="wipe(left)">
                                      <p:cBhvr>
                                        <p:cTn id="22" dur="500"/>
                                        <p:tgtEl>
                                          <p:spTgt spid="241667">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1667">
                                            <p:txEl>
                                              <p:pRg st="3" end="3"/>
                                            </p:txEl>
                                          </p:spTgt>
                                        </p:tgtEl>
                                        <p:attrNameLst>
                                          <p:attrName>style.visibility</p:attrName>
                                        </p:attrNameLst>
                                      </p:cBhvr>
                                      <p:to>
                                        <p:strVal val="visible"/>
                                      </p:to>
                                    </p:set>
                                    <p:animEffect transition="in" filter="wipe(left)">
                                      <p:cBhvr>
                                        <p:cTn id="25" dur="500"/>
                                        <p:tgtEl>
                                          <p:spTgt spid="2416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autoUpdateAnimBg="0"/>
      <p:bldP spid="241667" grpId="0" autoUpdateAnimBg="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8"/>
          <p:cNvSpPr txBox="1">
            <a:spLocks noChangeArrowheads="1"/>
          </p:cNvSpPr>
          <p:nvPr/>
        </p:nvSpPr>
        <p:spPr bwMode="auto">
          <a:xfrm>
            <a:off x="656692" y="1198555"/>
            <a:ext cx="7735467"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ts val="5000"/>
              </a:lnSpc>
              <a:buFont typeface="Arial" panose="020B0604020202020204" pitchFamily="34" charset="0"/>
              <a:buChar char="•"/>
            </a:pPr>
            <a:r>
              <a:rPr lang="zh-CN" altLang="en-US" sz="3200" b="1" dirty="0">
                <a:latin typeface="华文仿宋" panose="02010600040101010101" pitchFamily="2" charset="-122"/>
                <a:ea typeface="华文仿宋" panose="02010600040101010101" pitchFamily="2" charset="-122"/>
              </a:rPr>
              <a:t>查找表是由同一类型的数据元素</a:t>
            </a:r>
            <a:r>
              <a:rPr lang="en-US" altLang="zh-CN" sz="3200" b="1" dirty="0">
                <a:latin typeface="华文仿宋" panose="02010600040101010101" pitchFamily="2" charset="-122"/>
                <a:ea typeface="华文仿宋" panose="02010600040101010101" pitchFamily="2" charset="-122"/>
              </a:rPr>
              <a:t>(</a:t>
            </a:r>
            <a:r>
              <a:rPr lang="zh-CN" altLang="en-US" sz="3200" b="1" dirty="0">
                <a:latin typeface="华文仿宋" panose="02010600040101010101" pitchFamily="2" charset="-122"/>
                <a:ea typeface="华文仿宋" panose="02010600040101010101" pitchFamily="2" charset="-122"/>
              </a:rPr>
              <a:t>或记录</a:t>
            </a:r>
            <a:r>
              <a:rPr lang="en-US" altLang="zh-CN" sz="3200" b="1" dirty="0">
                <a:latin typeface="华文仿宋" panose="02010600040101010101" pitchFamily="2" charset="-122"/>
                <a:ea typeface="华文仿宋" panose="02010600040101010101" pitchFamily="2" charset="-122"/>
              </a:rPr>
              <a:t>)</a:t>
            </a:r>
            <a:r>
              <a:rPr lang="zh-CN" altLang="en-US" sz="3200" b="1" dirty="0">
                <a:latin typeface="华文仿宋" panose="02010600040101010101" pitchFamily="2" charset="-122"/>
                <a:ea typeface="华文仿宋" panose="02010600040101010101" pitchFamily="2" charset="-122"/>
              </a:rPr>
              <a:t>构成的集合。</a:t>
            </a:r>
            <a:endParaRPr lang="en-US" altLang="zh-CN" sz="3200" b="1" dirty="0">
              <a:latin typeface="华文仿宋" panose="02010600040101010101" pitchFamily="2" charset="-122"/>
              <a:ea typeface="华文仿宋" panose="02010600040101010101" pitchFamily="2" charset="-122"/>
            </a:endParaRPr>
          </a:p>
          <a:p>
            <a:pPr marL="457200" indent="-457200" algn="just" eaLnBrk="1" hangingPunct="1">
              <a:lnSpc>
                <a:spcPts val="5000"/>
              </a:lnSpc>
              <a:buFont typeface="Arial" panose="020B0604020202020204" pitchFamily="34" charset="0"/>
              <a:buChar char="•"/>
            </a:pPr>
            <a:r>
              <a:rPr lang="zh-CN" altLang="en-US" sz="3200" b="1" dirty="0">
                <a:latin typeface="华文仿宋" panose="02010600040101010101" pitchFamily="2" charset="-122"/>
                <a:ea typeface="华文仿宋" panose="02010600040101010101" pitchFamily="2" charset="-122"/>
              </a:rPr>
              <a:t>由于“集合”中的数据元素之间存在着松散的关系，因此查找表是一种应用灵便的结构。</a:t>
            </a:r>
            <a:endParaRPr lang="zh-CN" altLang="en-US" sz="3200" b="1" dirty="0">
              <a:latin typeface="华文仿宋" panose="02010600040101010101" pitchFamily="2" charset="-122"/>
              <a:ea typeface="华文仿宋" panose="02010600040101010101" pitchFamily="2" charset="-122"/>
            </a:endParaRPr>
          </a:p>
          <a:p>
            <a:pPr marL="457200" indent="-457200" algn="just" eaLnBrk="1" hangingPunct="1">
              <a:lnSpc>
                <a:spcPts val="5000"/>
              </a:lnSpc>
              <a:buFont typeface="Arial" panose="020B0604020202020204" pitchFamily="34" charset="0"/>
              <a:buChar char="•"/>
            </a:pPr>
            <a:endParaRPr lang="zh-CN" altLang="en-US" sz="3200" b="1" dirty="0">
              <a:latin typeface="华文仿宋" panose="02010600040101010101" pitchFamily="2" charset="-122"/>
              <a:ea typeface="华文仿宋" panose="02010600040101010101" pitchFamily="2" charset="-122"/>
            </a:endParaRPr>
          </a:p>
        </p:txBody>
      </p:sp>
      <p:sp>
        <p:nvSpPr>
          <p:cNvPr id="3"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a:solidFill>
                  <a:srgbClr val="000080"/>
                </a:solidFill>
                <a:latin typeface="黑体" panose="02010609060101010101" pitchFamily="2" charset="-122"/>
                <a:ea typeface="黑体" panose="02010609060101010101" pitchFamily="2" charset="-122"/>
                <a:cs typeface="MS PGothic" panose="020B0600070205080204" charset="-128"/>
              </a:rPr>
              <a:t>查找表 </a:t>
            </a:r>
            <a:endParaRPr lang="zh-CN" altLang="en-US" sz="3200" dirty="0">
              <a:solidFill>
                <a:srgbClr val="000080"/>
              </a:solidFill>
              <a:latin typeface="黑体" panose="02010609060101010101" pitchFamily="2" charset="-122"/>
              <a:ea typeface="黑体" panose="02010609060101010101" pitchFamily="2" charset="-122"/>
              <a:cs typeface="MS PGothic" panose="020B060007020508020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760433" y="1002495"/>
            <a:ext cx="7861447" cy="489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err="1">
                <a:ea typeface="华文仿宋" panose="02010600040101010101" pitchFamily="2" charset="-122"/>
              </a:rPr>
              <a:t>int</a:t>
            </a:r>
            <a:r>
              <a:rPr lang="en-US" altLang="zh-CN" sz="3600" b="0" dirty="0">
                <a:ea typeface="华文仿宋" panose="02010600040101010101" pitchFamily="2" charset="-122"/>
              </a:rPr>
              <a:t> </a:t>
            </a:r>
            <a:r>
              <a:rPr lang="en-US" altLang="zh-CN" sz="3600" b="0" dirty="0" err="1">
                <a:ea typeface="华文仿宋" panose="02010600040101010101" pitchFamily="2" charset="-122"/>
              </a:rPr>
              <a:t>Search_Seq</a:t>
            </a:r>
            <a:r>
              <a:rPr lang="en-US" altLang="zh-CN" sz="3600" b="0" dirty="0">
                <a:ea typeface="华文仿宋" panose="02010600040101010101" pitchFamily="2" charset="-122"/>
              </a:rPr>
              <a:t>(</a:t>
            </a:r>
            <a:r>
              <a:rPr lang="en-US" altLang="zh-CN" sz="3600" b="0" dirty="0" err="1">
                <a:ea typeface="华文仿宋" panose="02010600040101010101" pitchFamily="2" charset="-122"/>
              </a:rPr>
              <a:t>SSTable</a:t>
            </a:r>
            <a:r>
              <a:rPr lang="en-US" altLang="zh-CN" sz="3600" b="0" dirty="0">
                <a:ea typeface="华文仿宋" panose="02010600040101010101" pitchFamily="2" charset="-122"/>
              </a:rPr>
              <a:t> ST, </a:t>
            </a:r>
            <a:endParaRPr lang="en-US" altLang="zh-CN" sz="3600" b="0" dirty="0">
              <a:ea typeface="华文仿宋" panose="02010600040101010101" pitchFamily="2" charset="-122"/>
            </a:endParaRPr>
          </a:p>
          <a:p>
            <a:pPr algn="l" eaLnBrk="1" hangingPunct="1"/>
            <a:r>
              <a:rPr lang="en-US" altLang="zh-CN" sz="3600" b="0" dirty="0">
                <a:ea typeface="华文仿宋" panose="02010600040101010101" pitchFamily="2" charset="-122"/>
              </a:rPr>
              <a:t>                                      </a:t>
            </a:r>
            <a:r>
              <a:rPr lang="en-US" altLang="zh-CN" sz="3600" b="0" dirty="0" err="1">
                <a:ea typeface="华文仿宋" panose="02010600040101010101" pitchFamily="2" charset="-122"/>
              </a:rPr>
              <a:t>KeyType</a:t>
            </a:r>
            <a:r>
              <a:rPr lang="en-US" altLang="zh-CN" sz="3600" b="0" dirty="0">
                <a:ea typeface="华文仿宋" panose="02010600040101010101" pitchFamily="2" charset="-122"/>
              </a:rPr>
              <a:t> key) </a:t>
            </a:r>
            <a:r>
              <a:rPr lang="en-US" altLang="zh-CN" sz="3600" dirty="0">
                <a:ea typeface="华文仿宋" panose="02010600040101010101" pitchFamily="2" charset="-122"/>
              </a:rPr>
              <a:t>{</a:t>
            </a:r>
            <a:endParaRPr lang="en-US" altLang="zh-CN" sz="3600" b="0" dirty="0">
              <a:ea typeface="华文仿宋" panose="02010600040101010101" pitchFamily="2" charset="-122"/>
            </a:endParaRPr>
          </a:p>
          <a:p>
            <a:pPr algn="l" eaLnBrk="1" hangingPunct="1"/>
            <a:r>
              <a:rPr lang="en-US" altLang="zh-CN" sz="4000" b="0" dirty="0">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在顺序表</a:t>
            </a:r>
            <a:r>
              <a:rPr lang="en-US" altLang="zh-CN" sz="2400" dirty="0">
                <a:solidFill>
                  <a:srgbClr val="006600"/>
                </a:solidFill>
                <a:ea typeface="华文仿宋" panose="02010600040101010101" pitchFamily="2" charset="-122"/>
              </a:rPr>
              <a:t>ST</a:t>
            </a:r>
            <a:r>
              <a:rPr lang="zh-CN" altLang="en-US" sz="2400" dirty="0">
                <a:solidFill>
                  <a:srgbClr val="006600"/>
                </a:solidFill>
                <a:ea typeface="华文仿宋" panose="02010600040101010101" pitchFamily="2" charset="-122"/>
              </a:rPr>
              <a:t>中顺序查找其关键字等于</a:t>
            </a:r>
            <a:r>
              <a:rPr lang="en-US" altLang="zh-CN" sz="2400" dirty="0">
                <a:solidFill>
                  <a:srgbClr val="006600"/>
                </a:solidFill>
                <a:ea typeface="华文仿宋" panose="02010600040101010101" pitchFamily="2" charset="-122"/>
              </a:rPr>
              <a:t>key</a:t>
            </a:r>
            <a:r>
              <a:rPr lang="zh-CN" altLang="en-US" sz="2400" dirty="0">
                <a:solidFill>
                  <a:srgbClr val="006600"/>
                </a:solidFill>
                <a:ea typeface="华文仿宋" panose="02010600040101010101" pitchFamily="2" charset="-122"/>
              </a:rPr>
              <a:t>的数据元素。</a:t>
            </a:r>
            <a:endParaRPr lang="en-US" altLang="zh-CN" sz="2400" dirty="0">
              <a:solidFill>
                <a:srgbClr val="006600"/>
              </a:solidFill>
              <a:ea typeface="华文仿宋" panose="02010600040101010101" pitchFamily="2" charset="-122"/>
            </a:endParaRPr>
          </a:p>
          <a:p>
            <a:pPr algn="l" eaLnBrk="1" hangingPunct="1"/>
            <a:r>
              <a:rPr lang="en-US" altLang="zh-CN" sz="2400" dirty="0">
                <a:solidFill>
                  <a:srgbClr val="006600"/>
                </a:solidFill>
                <a:ea typeface="华文仿宋" panose="02010600040101010101" pitchFamily="2" charset="-122"/>
              </a:rPr>
              <a:t> // </a:t>
            </a:r>
            <a:r>
              <a:rPr lang="zh-CN" altLang="en-US" sz="2400" dirty="0">
                <a:solidFill>
                  <a:srgbClr val="006600"/>
                </a:solidFill>
                <a:ea typeface="华文仿宋" panose="02010600040101010101" pitchFamily="2" charset="-122"/>
              </a:rPr>
              <a:t>若找到，则函数值为该元素在表中的位置，否则为</a:t>
            </a:r>
            <a:r>
              <a:rPr lang="en-US" altLang="zh-CN" sz="2400" dirty="0">
                <a:solidFill>
                  <a:srgbClr val="006600"/>
                </a:solidFill>
                <a:ea typeface="华文仿宋" panose="02010600040101010101" pitchFamily="2" charset="-122"/>
              </a:rPr>
              <a:t>0</a:t>
            </a:r>
            <a:r>
              <a:rPr lang="zh-CN" altLang="en-US" sz="2400" dirty="0">
                <a:solidFill>
                  <a:srgbClr val="006600"/>
                </a:solidFill>
                <a:ea typeface="华文仿宋" panose="02010600040101010101" pitchFamily="2" charset="-122"/>
              </a:rPr>
              <a:t>。</a:t>
            </a:r>
            <a:endParaRPr lang="zh-CN" altLang="en-US" sz="2400" dirty="0">
              <a:solidFill>
                <a:srgbClr val="006600"/>
              </a:solidFill>
              <a:ea typeface="华文仿宋" panose="02010600040101010101" pitchFamily="2" charset="-122"/>
            </a:endParaRPr>
          </a:p>
          <a:p>
            <a:pPr algn="l" eaLnBrk="1" hangingPunct="1">
              <a:lnSpc>
                <a:spcPct val="90000"/>
              </a:lnSpc>
            </a:pPr>
            <a:r>
              <a:rPr lang="zh-CN" altLang="en-US" sz="4000" b="0" dirty="0">
                <a:ea typeface="华文仿宋" panose="02010600040101010101" pitchFamily="2" charset="-122"/>
              </a:rPr>
              <a:t>   </a:t>
            </a:r>
            <a:r>
              <a:rPr lang="en-US" altLang="zh-CN" sz="3600" b="0" dirty="0" err="1">
                <a:solidFill>
                  <a:srgbClr val="A50021"/>
                </a:solidFill>
                <a:ea typeface="华文仿宋" panose="02010600040101010101" pitchFamily="2" charset="-122"/>
              </a:rPr>
              <a:t>ST.elem</a:t>
            </a:r>
            <a:r>
              <a:rPr lang="en-US" altLang="zh-CN" sz="3600" b="0" dirty="0">
                <a:solidFill>
                  <a:srgbClr val="A50021"/>
                </a:solidFill>
                <a:ea typeface="华文仿宋" panose="02010600040101010101" pitchFamily="2" charset="-122"/>
              </a:rPr>
              <a:t>[0].key = key;</a:t>
            </a:r>
            <a:r>
              <a:rPr lang="en-US" altLang="zh-CN" sz="4000" b="0" dirty="0">
                <a:solidFill>
                  <a:schemeClr val="accent2"/>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哨兵”</a:t>
            </a:r>
            <a:endParaRPr lang="zh-CN" altLang="en-US" sz="2400" dirty="0">
              <a:solidFill>
                <a:srgbClr val="006600"/>
              </a:solidFill>
              <a:ea typeface="华文仿宋" panose="02010600040101010101" pitchFamily="2" charset="-122"/>
            </a:endParaRPr>
          </a:p>
          <a:p>
            <a:pPr algn="l" eaLnBrk="1" hangingPunct="1">
              <a:lnSpc>
                <a:spcPct val="90000"/>
              </a:lnSpc>
            </a:pPr>
            <a:r>
              <a:rPr lang="zh-CN" altLang="en-US" sz="4000" b="0" dirty="0">
                <a:ea typeface="华文仿宋" panose="02010600040101010101" pitchFamily="2" charset="-122"/>
              </a:rPr>
              <a:t>   </a:t>
            </a:r>
            <a:r>
              <a:rPr lang="en-US" altLang="zh-CN" sz="3600" dirty="0">
                <a:ea typeface="华文仿宋" panose="02010600040101010101" pitchFamily="2" charset="-122"/>
              </a:rPr>
              <a:t>for</a:t>
            </a:r>
            <a:r>
              <a:rPr lang="en-US" altLang="zh-CN" sz="4000" b="0" dirty="0">
                <a:ea typeface="华文仿宋" panose="02010600040101010101" pitchFamily="2" charset="-122"/>
              </a:rPr>
              <a:t> (</a:t>
            </a:r>
            <a:r>
              <a:rPr lang="en-US" altLang="zh-CN" b="0" dirty="0" err="1">
                <a:ea typeface="华文仿宋" panose="02010600040101010101" pitchFamily="2" charset="-122"/>
              </a:rPr>
              <a:t>i</a:t>
            </a:r>
            <a:r>
              <a:rPr lang="en-US" altLang="zh-CN" b="0" dirty="0">
                <a:ea typeface="华文仿宋" panose="02010600040101010101" pitchFamily="2" charset="-122"/>
              </a:rPr>
              <a:t>=</a:t>
            </a:r>
            <a:r>
              <a:rPr lang="en-US" altLang="zh-CN" b="0" dirty="0" err="1">
                <a:ea typeface="华文仿宋" panose="02010600040101010101" pitchFamily="2" charset="-122"/>
              </a:rPr>
              <a:t>ST.length</a:t>
            </a:r>
            <a:r>
              <a:rPr lang="en-US" altLang="zh-CN" b="0" dirty="0">
                <a:ea typeface="华文仿宋" panose="02010600040101010101" pitchFamily="2" charset="-122"/>
              </a:rPr>
              <a:t>; </a:t>
            </a:r>
            <a:r>
              <a:rPr lang="en-US" altLang="zh-CN" b="0" dirty="0" err="1">
                <a:solidFill>
                  <a:srgbClr val="A50021"/>
                </a:solidFill>
                <a:ea typeface="华文仿宋" panose="02010600040101010101" pitchFamily="2" charset="-122"/>
              </a:rPr>
              <a:t>ST.elem</a:t>
            </a:r>
            <a:r>
              <a:rPr lang="en-US" altLang="zh-CN" b="0" dirty="0">
                <a:solidFill>
                  <a:srgbClr val="A50021"/>
                </a:solidFill>
                <a:ea typeface="华文仿宋" panose="02010600040101010101" pitchFamily="2" charset="-122"/>
              </a:rPr>
              <a:t>[</a:t>
            </a:r>
            <a:r>
              <a:rPr lang="en-US" altLang="zh-CN" b="0" dirty="0" err="1">
                <a:solidFill>
                  <a:srgbClr val="A50021"/>
                </a:solidFill>
                <a:ea typeface="华文仿宋" panose="02010600040101010101" pitchFamily="2" charset="-122"/>
              </a:rPr>
              <a:t>i</a:t>
            </a:r>
            <a:r>
              <a:rPr lang="en-US" altLang="zh-CN" b="0" dirty="0">
                <a:solidFill>
                  <a:srgbClr val="A50021"/>
                </a:solidFill>
                <a:ea typeface="华文仿宋" panose="02010600040101010101" pitchFamily="2" charset="-122"/>
              </a:rPr>
              <a:t>].key</a:t>
            </a:r>
            <a:r>
              <a:rPr lang="en-US" altLang="zh-CN" dirty="0">
                <a:solidFill>
                  <a:srgbClr val="A50021"/>
                </a:solidFill>
                <a:ea typeface="华文仿宋" panose="02010600040101010101" pitchFamily="2" charset="-122"/>
              </a:rPr>
              <a:t>!=</a:t>
            </a:r>
            <a:r>
              <a:rPr lang="en-US" altLang="zh-CN" b="0" dirty="0">
                <a:solidFill>
                  <a:srgbClr val="A50021"/>
                </a:solidFill>
                <a:ea typeface="华文仿宋" panose="02010600040101010101" pitchFamily="2" charset="-122"/>
              </a:rPr>
              <a:t>key;</a:t>
            </a:r>
            <a:r>
              <a:rPr lang="en-US" altLang="zh-CN" b="0" dirty="0">
                <a:ea typeface="华文仿宋" panose="02010600040101010101" pitchFamily="2" charset="-122"/>
              </a:rPr>
              <a:t>  </a:t>
            </a:r>
            <a:r>
              <a:rPr lang="en-US" altLang="zh-CN" dirty="0">
                <a:ea typeface="华文仿宋" panose="02010600040101010101" pitchFamily="2" charset="-122"/>
              </a:rPr>
              <a:t>--</a:t>
            </a:r>
            <a:r>
              <a:rPr lang="en-US" altLang="zh-CN" b="0" dirty="0" err="1">
                <a:ea typeface="华文仿宋" panose="02010600040101010101" pitchFamily="2" charset="-122"/>
              </a:rPr>
              <a:t>i</a:t>
            </a:r>
            <a:r>
              <a:rPr lang="en-US" altLang="zh-CN" sz="4000" b="0" dirty="0">
                <a:ea typeface="华文仿宋" panose="02010600040101010101" pitchFamily="2" charset="-122"/>
              </a:rPr>
              <a:t>);  </a:t>
            </a:r>
            <a:endParaRPr lang="en-US" altLang="zh-CN" sz="4000" b="0" dirty="0">
              <a:ea typeface="华文仿宋" panose="02010600040101010101" pitchFamily="2" charset="-122"/>
            </a:endParaRPr>
          </a:p>
          <a:p>
            <a:pPr algn="l" eaLnBrk="1" hangingPunct="1">
              <a:lnSpc>
                <a:spcPct val="90000"/>
              </a:lnSpc>
            </a:pPr>
            <a:r>
              <a:rPr lang="en-US" altLang="zh-CN" sz="4000" b="0" dirty="0">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从后往前找</a:t>
            </a:r>
            <a:endParaRPr lang="zh-CN" altLang="en-US" sz="2400" dirty="0">
              <a:solidFill>
                <a:srgbClr val="006600"/>
              </a:solidFill>
              <a:ea typeface="华文仿宋" panose="02010600040101010101" pitchFamily="2" charset="-122"/>
            </a:endParaRPr>
          </a:p>
          <a:p>
            <a:pPr algn="l" eaLnBrk="1" hangingPunct="1">
              <a:lnSpc>
                <a:spcPct val="90000"/>
              </a:lnSpc>
            </a:pPr>
            <a:r>
              <a:rPr lang="zh-CN" altLang="en-US" sz="4000" b="0" dirty="0">
                <a:ea typeface="华文仿宋" panose="02010600040101010101" pitchFamily="2" charset="-122"/>
              </a:rPr>
              <a:t>   </a:t>
            </a:r>
            <a:r>
              <a:rPr lang="en-US" altLang="zh-CN" sz="3600" dirty="0">
                <a:ea typeface="华文仿宋" panose="02010600040101010101" pitchFamily="2" charset="-122"/>
              </a:rPr>
              <a:t>return</a:t>
            </a:r>
            <a:r>
              <a:rPr lang="en-US" altLang="zh-CN" sz="3600" b="0" dirty="0">
                <a:ea typeface="华文仿宋" panose="02010600040101010101" pitchFamily="2" charset="-122"/>
              </a:rPr>
              <a:t> </a:t>
            </a:r>
            <a:r>
              <a:rPr lang="en-US" altLang="zh-CN" sz="3600" b="0" dirty="0" err="1">
                <a:ea typeface="华文仿宋" panose="02010600040101010101" pitchFamily="2" charset="-122"/>
              </a:rPr>
              <a:t>i</a:t>
            </a:r>
            <a:r>
              <a:rPr lang="en-US" altLang="zh-CN" sz="3600" b="0" dirty="0">
                <a:ea typeface="华文仿宋" panose="02010600040101010101" pitchFamily="2" charset="-122"/>
              </a:rPr>
              <a:t>;</a:t>
            </a:r>
            <a:r>
              <a:rPr lang="en-US" altLang="zh-CN" sz="4000" b="0" dirty="0">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找不到时，</a:t>
            </a:r>
            <a:r>
              <a:rPr lang="en-US" altLang="zh-CN" sz="2400" dirty="0" err="1">
                <a:solidFill>
                  <a:srgbClr val="006600"/>
                </a:solidFill>
                <a:ea typeface="华文仿宋" panose="02010600040101010101" pitchFamily="2" charset="-122"/>
              </a:rPr>
              <a:t>i</a:t>
            </a:r>
            <a:r>
              <a:rPr lang="zh-CN" altLang="en-US" sz="2400" dirty="0">
                <a:solidFill>
                  <a:srgbClr val="006600"/>
                </a:solidFill>
                <a:ea typeface="华文仿宋" panose="02010600040101010101" pitchFamily="2" charset="-122"/>
              </a:rPr>
              <a:t>为</a:t>
            </a:r>
            <a:r>
              <a:rPr lang="en-US" altLang="zh-CN" sz="2400" dirty="0">
                <a:solidFill>
                  <a:srgbClr val="006600"/>
                </a:solidFill>
                <a:ea typeface="华文仿宋" panose="02010600040101010101" pitchFamily="2" charset="-122"/>
              </a:rPr>
              <a:t>0</a:t>
            </a:r>
            <a:endParaRPr lang="en-US" altLang="zh-CN" sz="2400" dirty="0">
              <a:solidFill>
                <a:srgbClr val="006600"/>
              </a:solidFill>
              <a:ea typeface="华文仿宋" panose="02010600040101010101" pitchFamily="2" charset="-122"/>
            </a:endParaRPr>
          </a:p>
          <a:p>
            <a:pPr algn="l" eaLnBrk="1" hangingPunct="1">
              <a:lnSpc>
                <a:spcPct val="90000"/>
              </a:lnSpc>
            </a:pPr>
            <a:r>
              <a:rPr lang="en-US" altLang="zh-CN" sz="3600" dirty="0">
                <a:ea typeface="华文仿宋" panose="02010600040101010101" pitchFamily="2" charset="-122"/>
              </a:rPr>
              <a:t>}</a:t>
            </a:r>
            <a:r>
              <a:rPr lang="en-US" altLang="zh-CN" sz="3600" b="0" dirty="0">
                <a:ea typeface="华文仿宋" panose="02010600040101010101" pitchFamily="2" charset="-122"/>
              </a:rPr>
              <a:t> </a:t>
            </a:r>
            <a:r>
              <a:rPr lang="en-US" altLang="zh-CN" sz="3600" b="0" dirty="0">
                <a:solidFill>
                  <a:srgbClr val="004A00"/>
                </a:solidFill>
                <a:ea typeface="华文仿宋" panose="02010600040101010101" pitchFamily="2" charset="-122"/>
              </a:rPr>
              <a:t>// </a:t>
            </a:r>
            <a:r>
              <a:rPr lang="en-US" altLang="zh-CN" sz="3600" b="0" dirty="0" err="1">
                <a:solidFill>
                  <a:srgbClr val="004A00"/>
                </a:solidFill>
                <a:ea typeface="华文仿宋" panose="02010600040101010101" pitchFamily="2" charset="-122"/>
              </a:rPr>
              <a:t>Search_Seq</a:t>
            </a:r>
            <a:endParaRPr lang="en-US" altLang="zh-CN" sz="3600" b="0" dirty="0">
              <a:solidFill>
                <a:srgbClr val="004A00"/>
              </a:solidFill>
              <a:ea typeface="华文仿宋" panose="02010600040101010101" pitchFamily="2" charset="-122"/>
            </a:endParaRPr>
          </a:p>
        </p:txBody>
      </p:sp>
      <p:sp>
        <p:nvSpPr>
          <p:cNvPr id="40963" name="Text Box 3"/>
          <p:cNvSpPr txBox="1">
            <a:spLocks noChangeArrowheads="1"/>
          </p:cNvSpPr>
          <p:nvPr/>
        </p:nvSpPr>
        <p:spPr bwMode="auto">
          <a:xfrm>
            <a:off x="124496" y="257577"/>
            <a:ext cx="8610600"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zh-CN" altLang="en-US" dirty="0"/>
              <a:t>（</a:t>
            </a:r>
            <a:r>
              <a:rPr lang="en-US" altLang="zh-CN" dirty="0"/>
              <a:t>3</a:t>
            </a:r>
            <a:r>
              <a:rPr lang="zh-CN" altLang="en-US" dirty="0"/>
              <a:t>）从后往前查的算法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strips(downLeft)">
                                      <p:cBhvr>
                                        <p:cTn id="7"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399801" y="152400"/>
            <a:ext cx="7011987"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zh-CN" altLang="en-US" sz="3600" dirty="0">
                <a:ea typeface="华文仿宋" panose="02010600040101010101" pitchFamily="2" charset="-122"/>
              </a:rPr>
              <a:t>例如</a:t>
            </a:r>
            <a:r>
              <a:rPr lang="en-US" altLang="zh-CN" sz="3600" dirty="0">
                <a:ea typeface="华文仿宋" panose="02010600040101010101" pitchFamily="2" charset="-122"/>
              </a:rPr>
              <a:t>:</a:t>
            </a:r>
            <a:r>
              <a:rPr lang="en-US" altLang="zh-CN" sz="3600" b="0" dirty="0">
                <a:ea typeface="华文仿宋" panose="02010600040101010101" pitchFamily="2" charset="-122"/>
              </a:rPr>
              <a:t>  </a:t>
            </a:r>
            <a:r>
              <a:rPr lang="zh-CN" altLang="en-US" sz="3600" b="0" dirty="0">
                <a:ea typeface="华文仿宋" panose="02010600040101010101" pitchFamily="2" charset="-122"/>
              </a:rPr>
              <a:t>关键字集合 </a:t>
            </a:r>
            <a:endParaRPr lang="zh-CN" altLang="en-US" sz="3600" b="0" dirty="0">
              <a:ea typeface="华文仿宋" panose="02010600040101010101" pitchFamily="2" charset="-122"/>
            </a:endParaRPr>
          </a:p>
          <a:p>
            <a:pPr algn="l" eaLnBrk="1" hangingPunct="1">
              <a:lnSpc>
                <a:spcPct val="125000"/>
              </a:lnSpc>
            </a:pPr>
            <a:r>
              <a:rPr lang="zh-CN" altLang="en-US" sz="3600" b="0" dirty="0">
                <a:ea typeface="华文仿宋" panose="02010600040101010101" pitchFamily="2" charset="-122"/>
              </a:rPr>
              <a:t>        </a:t>
            </a:r>
            <a:r>
              <a:rPr lang="en-US" altLang="zh-CN" sz="3600" b="0" dirty="0">
                <a:ea typeface="华文仿宋" panose="02010600040101010101" pitchFamily="2" charset="-122"/>
              </a:rPr>
              <a:t>{ </a:t>
            </a:r>
            <a:r>
              <a:rPr lang="en-US" altLang="zh-CN" sz="3200" b="0" dirty="0">
                <a:ea typeface="华文仿宋" panose="02010600040101010101" pitchFamily="2" charset="-122"/>
              </a:rPr>
              <a:t>19, 01, 23, 14, 55, 68, 11, 82, 36 }</a:t>
            </a:r>
            <a:endParaRPr lang="en-US" altLang="zh-CN" sz="3600" b="0" dirty="0">
              <a:ea typeface="华文仿宋" panose="02010600040101010101" pitchFamily="2" charset="-122"/>
            </a:endParaRPr>
          </a:p>
        </p:txBody>
      </p:sp>
      <p:sp>
        <p:nvSpPr>
          <p:cNvPr id="243715" name="Text Box 3"/>
          <p:cNvSpPr txBox="1">
            <a:spLocks noChangeArrowheads="1"/>
          </p:cNvSpPr>
          <p:nvPr/>
        </p:nvSpPr>
        <p:spPr bwMode="auto">
          <a:xfrm>
            <a:off x="369195" y="1573368"/>
            <a:ext cx="85264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ea typeface="华文仿宋" panose="02010600040101010101" pitchFamily="2" charset="-122"/>
              </a:rPr>
              <a:t>设定</a:t>
            </a:r>
            <a:r>
              <a:rPr lang="zh-CN" altLang="en-US" sz="3200" b="0" dirty="0">
                <a:ea typeface="华文仿宋" panose="02010600040101010101" pitchFamily="2" charset="-122"/>
              </a:rPr>
              <a:t>哈希函数</a:t>
            </a:r>
            <a:r>
              <a:rPr lang="zh-CN" altLang="en-US" sz="3200" b="0" dirty="0">
                <a:solidFill>
                  <a:srgbClr val="A50021"/>
                </a:solidFill>
                <a:ea typeface="华文仿宋" panose="02010600040101010101" pitchFamily="2" charset="-122"/>
              </a:rPr>
              <a:t> </a:t>
            </a:r>
            <a:r>
              <a:rPr lang="en-US" altLang="zh-CN" sz="3200" b="0" dirty="0">
                <a:solidFill>
                  <a:srgbClr val="A50021"/>
                </a:solidFill>
                <a:ea typeface="华文仿宋" panose="02010600040101010101" pitchFamily="2" charset="-122"/>
              </a:rPr>
              <a:t>H(key) = key </a:t>
            </a:r>
            <a:r>
              <a:rPr lang="en-US" altLang="zh-CN" sz="3200" dirty="0">
                <a:solidFill>
                  <a:srgbClr val="A50021"/>
                </a:solidFill>
                <a:ea typeface="华文仿宋" panose="02010600040101010101" pitchFamily="2" charset="-122"/>
              </a:rPr>
              <a:t>MOD</a:t>
            </a:r>
            <a:r>
              <a:rPr lang="en-US" altLang="zh-CN" sz="3200" b="0" dirty="0">
                <a:solidFill>
                  <a:srgbClr val="A50021"/>
                </a:solidFill>
                <a:ea typeface="华文仿宋" panose="02010600040101010101" pitchFamily="2" charset="-122"/>
              </a:rPr>
              <a:t> 11 </a:t>
            </a:r>
            <a:r>
              <a:rPr lang="en-US" altLang="zh-CN" sz="3200" b="0" dirty="0">
                <a:ea typeface="华文仿宋" panose="02010600040101010101" pitchFamily="2" charset="-122"/>
              </a:rPr>
              <a:t>( </a:t>
            </a:r>
            <a:r>
              <a:rPr lang="zh-CN" altLang="en-US" sz="3200" b="0" dirty="0">
                <a:ea typeface="华文仿宋" panose="02010600040101010101" pitchFamily="2" charset="-122"/>
              </a:rPr>
              <a:t>表长</a:t>
            </a:r>
            <a:r>
              <a:rPr lang="en-US" altLang="zh-CN" sz="3200" b="0" dirty="0">
                <a:ea typeface="华文仿宋" panose="02010600040101010101" pitchFamily="2" charset="-122"/>
              </a:rPr>
              <a:t>=11 )</a:t>
            </a:r>
            <a:endParaRPr lang="en-US" altLang="zh-CN" sz="3200" b="0" dirty="0">
              <a:ea typeface="华文仿宋" panose="02010600040101010101" pitchFamily="2" charset="-122"/>
            </a:endParaRPr>
          </a:p>
        </p:txBody>
      </p:sp>
      <p:graphicFrame>
        <p:nvGraphicFramePr>
          <p:cNvPr id="243716" name="Object 4"/>
          <p:cNvGraphicFramePr>
            <a:graphicFrameLocks noChangeAspect="1"/>
          </p:cNvGraphicFramePr>
          <p:nvPr/>
        </p:nvGraphicFramePr>
        <p:xfrm>
          <a:off x="762000" y="2852667"/>
          <a:ext cx="8039100" cy="990600"/>
        </p:xfrm>
        <a:graphic>
          <a:graphicData uri="http://schemas.openxmlformats.org/presentationml/2006/ole">
            <mc:AlternateContent xmlns:mc="http://schemas.openxmlformats.org/markup-compatibility/2006">
              <mc:Choice xmlns:v="urn:schemas-microsoft-com:vml" Requires="v">
                <p:oleObj spid="_x0000_s53526" name="文档" r:id="rId1" imgW="6000750" imgH="752475" progId="Word.Document.8">
                  <p:embed/>
                </p:oleObj>
              </mc:Choice>
              <mc:Fallback>
                <p:oleObj name="文档" r:id="rId1" imgW="6000750" imgH="752475" progId="Word.Document.8">
                  <p:embed/>
                  <p:pic>
                    <p:nvPicPr>
                      <p:cNvPr id="0" name="图片 535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52667"/>
                        <a:ext cx="80391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3717" name="Object 5"/>
          <p:cNvGraphicFramePr>
            <a:graphicFrameLocks noChangeAspect="1"/>
          </p:cNvGraphicFramePr>
          <p:nvPr/>
        </p:nvGraphicFramePr>
        <p:xfrm>
          <a:off x="685800" y="4757667"/>
          <a:ext cx="8077200" cy="1066800"/>
        </p:xfrm>
        <a:graphic>
          <a:graphicData uri="http://schemas.openxmlformats.org/presentationml/2006/ole">
            <mc:AlternateContent xmlns:mc="http://schemas.openxmlformats.org/markup-compatibility/2006">
              <mc:Choice xmlns:v="urn:schemas-microsoft-com:vml" Requires="v">
                <p:oleObj spid="_x0000_s53527" name="文档" r:id="rId3" imgW="6000750" imgH="752475" progId="Word.Document.8">
                  <p:embed/>
                </p:oleObj>
              </mc:Choice>
              <mc:Fallback>
                <p:oleObj name="文档" r:id="rId3" imgW="6000750" imgH="752475" progId="Word.Document.8">
                  <p:embed/>
                  <p:pic>
                    <p:nvPicPr>
                      <p:cNvPr id="0" name="图片 535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757667"/>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3718" name="Text Box 6"/>
          <p:cNvSpPr txBox="1">
            <a:spLocks noChangeArrowheads="1"/>
          </p:cNvSpPr>
          <p:nvPr/>
        </p:nvSpPr>
        <p:spPr bwMode="auto">
          <a:xfrm>
            <a:off x="6629400" y="30812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A50021"/>
                </a:solidFill>
                <a:ea typeface="华文仿宋" panose="02010600040101010101" pitchFamily="2" charset="-122"/>
              </a:rPr>
              <a:t>19</a:t>
            </a:r>
            <a:endParaRPr lang="en-US" altLang="zh-CN" sz="3600" b="0" dirty="0">
              <a:ea typeface="华文仿宋" panose="02010600040101010101" pitchFamily="2" charset="-122"/>
            </a:endParaRPr>
          </a:p>
        </p:txBody>
      </p:sp>
      <p:sp>
        <p:nvSpPr>
          <p:cNvPr id="243719" name="Text Box 7"/>
          <p:cNvSpPr txBox="1">
            <a:spLocks noChangeArrowheads="1"/>
          </p:cNvSpPr>
          <p:nvPr/>
        </p:nvSpPr>
        <p:spPr bwMode="auto">
          <a:xfrm>
            <a:off x="1524000" y="30812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A50021"/>
                </a:solidFill>
                <a:ea typeface="华文仿宋" panose="02010600040101010101" pitchFamily="2" charset="-122"/>
              </a:rPr>
              <a:t>01</a:t>
            </a:r>
            <a:endParaRPr lang="en-US" altLang="zh-CN" sz="3600" b="0" dirty="0">
              <a:ea typeface="华文仿宋" panose="02010600040101010101" pitchFamily="2" charset="-122"/>
            </a:endParaRPr>
          </a:p>
        </p:txBody>
      </p:sp>
      <p:sp>
        <p:nvSpPr>
          <p:cNvPr id="243720" name="Text Box 8"/>
          <p:cNvSpPr txBox="1">
            <a:spLocks noChangeArrowheads="1"/>
          </p:cNvSpPr>
          <p:nvPr/>
        </p:nvSpPr>
        <p:spPr bwMode="auto">
          <a:xfrm>
            <a:off x="2305050" y="30812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3333FF"/>
                </a:solidFill>
                <a:ea typeface="华文仿宋" panose="02010600040101010101" pitchFamily="2" charset="-122"/>
              </a:rPr>
              <a:t>23</a:t>
            </a:r>
            <a:endParaRPr lang="en-US" altLang="zh-CN" sz="3600" b="0" dirty="0">
              <a:ea typeface="华文仿宋" panose="02010600040101010101" pitchFamily="2" charset="-122"/>
            </a:endParaRPr>
          </a:p>
        </p:txBody>
      </p:sp>
      <p:sp>
        <p:nvSpPr>
          <p:cNvPr id="243721" name="Text Box 9"/>
          <p:cNvSpPr txBox="1">
            <a:spLocks noChangeArrowheads="1"/>
          </p:cNvSpPr>
          <p:nvPr/>
        </p:nvSpPr>
        <p:spPr bwMode="auto">
          <a:xfrm>
            <a:off x="2990850" y="30812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A50021"/>
                </a:solidFill>
                <a:ea typeface="华文仿宋" panose="02010600040101010101" pitchFamily="2" charset="-122"/>
              </a:rPr>
              <a:t>14</a:t>
            </a:r>
            <a:endParaRPr lang="en-US" altLang="zh-CN" sz="3600" b="0" dirty="0">
              <a:ea typeface="华文仿宋" panose="02010600040101010101" pitchFamily="2" charset="-122"/>
            </a:endParaRPr>
          </a:p>
        </p:txBody>
      </p:sp>
      <p:sp>
        <p:nvSpPr>
          <p:cNvPr id="243722" name="Text Box 10"/>
          <p:cNvSpPr txBox="1">
            <a:spLocks noChangeArrowheads="1"/>
          </p:cNvSpPr>
          <p:nvPr/>
        </p:nvSpPr>
        <p:spPr bwMode="auto">
          <a:xfrm>
            <a:off x="857250" y="30812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A50021"/>
                </a:solidFill>
                <a:ea typeface="华文仿宋" panose="02010600040101010101" pitchFamily="2" charset="-122"/>
              </a:rPr>
              <a:t>55</a:t>
            </a:r>
            <a:endParaRPr lang="en-US" altLang="zh-CN" sz="3600" b="0" dirty="0">
              <a:ea typeface="华文仿宋" panose="02010600040101010101" pitchFamily="2" charset="-122"/>
            </a:endParaRPr>
          </a:p>
        </p:txBody>
      </p:sp>
      <p:sp>
        <p:nvSpPr>
          <p:cNvPr id="243723" name="Text Box 11"/>
          <p:cNvSpPr txBox="1">
            <a:spLocks noChangeArrowheads="1"/>
          </p:cNvSpPr>
          <p:nvPr/>
        </p:nvSpPr>
        <p:spPr bwMode="auto">
          <a:xfrm>
            <a:off x="3733800" y="30812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FF00FF"/>
                </a:solidFill>
                <a:ea typeface="华文仿宋" panose="02010600040101010101" pitchFamily="2" charset="-122"/>
              </a:rPr>
              <a:t>68</a:t>
            </a:r>
            <a:endParaRPr lang="en-US" altLang="zh-CN" sz="3600" b="0" dirty="0">
              <a:ea typeface="华文仿宋" panose="02010600040101010101" pitchFamily="2" charset="-122"/>
            </a:endParaRPr>
          </a:p>
        </p:txBody>
      </p:sp>
      <p:sp>
        <p:nvSpPr>
          <p:cNvPr id="243724" name="Text Box 12"/>
          <p:cNvSpPr txBox="1">
            <a:spLocks noChangeArrowheads="1"/>
          </p:cNvSpPr>
          <p:nvPr/>
        </p:nvSpPr>
        <p:spPr bwMode="auto">
          <a:xfrm>
            <a:off x="6572250" y="50624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A50021"/>
                </a:solidFill>
                <a:ea typeface="华文仿宋" panose="02010600040101010101" pitchFamily="2" charset="-122"/>
              </a:rPr>
              <a:t>19</a:t>
            </a:r>
            <a:endParaRPr lang="en-US" altLang="zh-CN" sz="3600" b="0" dirty="0">
              <a:ea typeface="华文仿宋" panose="02010600040101010101" pitchFamily="2" charset="-122"/>
            </a:endParaRPr>
          </a:p>
        </p:txBody>
      </p:sp>
      <p:sp>
        <p:nvSpPr>
          <p:cNvPr id="243725" name="Text Box 13"/>
          <p:cNvSpPr txBox="1">
            <a:spLocks noChangeArrowheads="1"/>
          </p:cNvSpPr>
          <p:nvPr/>
        </p:nvSpPr>
        <p:spPr bwMode="auto">
          <a:xfrm>
            <a:off x="1466850" y="50624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A50021"/>
                </a:solidFill>
                <a:ea typeface="华文仿宋" panose="02010600040101010101" pitchFamily="2" charset="-122"/>
              </a:rPr>
              <a:t>01</a:t>
            </a:r>
            <a:endParaRPr lang="en-US" altLang="zh-CN" sz="3600" b="0" dirty="0">
              <a:ea typeface="华文仿宋" panose="02010600040101010101" pitchFamily="2" charset="-122"/>
            </a:endParaRPr>
          </a:p>
        </p:txBody>
      </p:sp>
      <p:sp>
        <p:nvSpPr>
          <p:cNvPr id="243726" name="Text Box 14"/>
          <p:cNvSpPr txBox="1">
            <a:spLocks noChangeArrowheads="1"/>
          </p:cNvSpPr>
          <p:nvPr/>
        </p:nvSpPr>
        <p:spPr bwMode="auto">
          <a:xfrm>
            <a:off x="2228850" y="50624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3333FF"/>
                </a:solidFill>
                <a:ea typeface="华文仿宋" panose="02010600040101010101" pitchFamily="2" charset="-122"/>
              </a:rPr>
              <a:t>23</a:t>
            </a:r>
            <a:endParaRPr lang="en-US" altLang="zh-CN" sz="3600" b="0" dirty="0">
              <a:ea typeface="华文仿宋" panose="02010600040101010101" pitchFamily="2" charset="-122"/>
            </a:endParaRPr>
          </a:p>
        </p:txBody>
      </p:sp>
      <p:sp>
        <p:nvSpPr>
          <p:cNvPr id="243727" name="Text Box 15"/>
          <p:cNvSpPr txBox="1">
            <a:spLocks noChangeArrowheads="1"/>
          </p:cNvSpPr>
          <p:nvPr/>
        </p:nvSpPr>
        <p:spPr bwMode="auto">
          <a:xfrm>
            <a:off x="2895600" y="50624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A50021"/>
                </a:solidFill>
                <a:ea typeface="华文仿宋" panose="02010600040101010101" pitchFamily="2" charset="-122"/>
              </a:rPr>
              <a:t>14</a:t>
            </a:r>
            <a:endParaRPr lang="en-US" altLang="zh-CN" sz="3600" b="0" dirty="0">
              <a:ea typeface="华文仿宋" panose="02010600040101010101" pitchFamily="2" charset="-122"/>
            </a:endParaRPr>
          </a:p>
        </p:txBody>
      </p:sp>
      <p:sp>
        <p:nvSpPr>
          <p:cNvPr id="243728" name="Text Box 16"/>
          <p:cNvSpPr txBox="1">
            <a:spLocks noChangeArrowheads="1"/>
          </p:cNvSpPr>
          <p:nvPr/>
        </p:nvSpPr>
        <p:spPr bwMode="auto">
          <a:xfrm>
            <a:off x="5105400" y="50624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FF00FF"/>
                </a:solidFill>
                <a:ea typeface="华文仿宋" panose="02010600040101010101" pitchFamily="2" charset="-122"/>
              </a:rPr>
              <a:t>68</a:t>
            </a:r>
            <a:endParaRPr lang="en-US" altLang="zh-CN" sz="3600" b="0" dirty="0">
              <a:ea typeface="华文仿宋" panose="02010600040101010101" pitchFamily="2" charset="-122"/>
            </a:endParaRPr>
          </a:p>
        </p:txBody>
      </p:sp>
      <p:sp>
        <p:nvSpPr>
          <p:cNvPr id="243729" name="Rectangle 17"/>
          <p:cNvSpPr>
            <a:spLocks noChangeArrowheads="1"/>
          </p:cNvSpPr>
          <p:nvPr/>
        </p:nvSpPr>
        <p:spPr bwMode="auto">
          <a:xfrm>
            <a:off x="381000" y="2210267"/>
            <a:ext cx="845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b="0" dirty="0">
                <a:ea typeface="华文仿宋" panose="02010600040101010101" pitchFamily="2" charset="-122"/>
              </a:rPr>
              <a:t>若采用</a:t>
            </a:r>
            <a:r>
              <a:rPr lang="zh-CN" altLang="en-US" dirty="0">
                <a:solidFill>
                  <a:schemeClr val="hlink"/>
                </a:solidFill>
                <a:ea typeface="华文仿宋" panose="02010600040101010101" pitchFamily="2" charset="-122"/>
              </a:rPr>
              <a:t>线性探测再散列</a:t>
            </a:r>
            <a:r>
              <a:rPr lang="zh-CN" altLang="en-US" b="0" dirty="0">
                <a:ea typeface="华文仿宋" panose="02010600040101010101" pitchFamily="2" charset="-122"/>
              </a:rPr>
              <a:t>处理冲突（</a:t>
            </a:r>
            <a:r>
              <a:rPr lang="en-US" altLang="zh-CN" b="0" dirty="0">
                <a:ea typeface="华文仿宋" panose="02010600040101010101" pitchFamily="2" charset="-122"/>
              </a:rPr>
              <a:t>ASL=22/9</a:t>
            </a:r>
            <a:r>
              <a:rPr lang="zh-CN" altLang="en-US" b="0" dirty="0">
                <a:ea typeface="华文仿宋" panose="02010600040101010101" pitchFamily="2" charset="-122"/>
              </a:rPr>
              <a:t>）</a:t>
            </a:r>
            <a:endParaRPr lang="zh-CN" altLang="en-US" dirty="0">
              <a:ea typeface="华文仿宋" panose="02010600040101010101" pitchFamily="2" charset="-122"/>
            </a:endParaRPr>
          </a:p>
        </p:txBody>
      </p:sp>
      <p:sp>
        <p:nvSpPr>
          <p:cNvPr id="243730" name="Rectangle 18"/>
          <p:cNvSpPr>
            <a:spLocks noChangeArrowheads="1"/>
          </p:cNvSpPr>
          <p:nvPr/>
        </p:nvSpPr>
        <p:spPr bwMode="auto">
          <a:xfrm>
            <a:off x="381000" y="4224267"/>
            <a:ext cx="845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b="0" dirty="0">
                <a:ea typeface="华文仿宋" panose="02010600040101010101" pitchFamily="2" charset="-122"/>
              </a:rPr>
              <a:t>若采用</a:t>
            </a:r>
            <a:r>
              <a:rPr lang="zh-CN" altLang="en-US" dirty="0">
                <a:solidFill>
                  <a:schemeClr val="hlink"/>
                </a:solidFill>
                <a:ea typeface="华文仿宋" panose="02010600040101010101" pitchFamily="2" charset="-122"/>
              </a:rPr>
              <a:t>二次探测再散列</a:t>
            </a:r>
            <a:r>
              <a:rPr lang="zh-CN" altLang="en-US" b="0" dirty="0">
                <a:ea typeface="华文仿宋" panose="02010600040101010101" pitchFamily="2" charset="-122"/>
              </a:rPr>
              <a:t>处理冲突（</a:t>
            </a:r>
            <a:r>
              <a:rPr lang="en-US" altLang="zh-CN" b="0" dirty="0">
                <a:ea typeface="华文仿宋" panose="02010600040101010101" pitchFamily="2" charset="-122"/>
              </a:rPr>
              <a:t>ASL=16/9</a:t>
            </a:r>
            <a:r>
              <a:rPr lang="zh-CN" altLang="en-US" b="0" dirty="0">
                <a:ea typeface="华文仿宋" panose="02010600040101010101" pitchFamily="2" charset="-122"/>
              </a:rPr>
              <a:t>）</a:t>
            </a:r>
            <a:endParaRPr lang="zh-CN" altLang="en-US" dirty="0">
              <a:ea typeface="华文仿宋" panose="02010600040101010101" pitchFamily="2" charset="-122"/>
            </a:endParaRPr>
          </a:p>
        </p:txBody>
      </p:sp>
      <p:sp>
        <p:nvSpPr>
          <p:cNvPr id="243731" name="Text Box 19"/>
          <p:cNvSpPr txBox="1">
            <a:spLocks noChangeArrowheads="1"/>
          </p:cNvSpPr>
          <p:nvPr/>
        </p:nvSpPr>
        <p:spPr bwMode="auto">
          <a:xfrm>
            <a:off x="4438650" y="30812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006600"/>
                </a:solidFill>
                <a:ea typeface="华文仿宋" panose="02010600040101010101" pitchFamily="2" charset="-122"/>
              </a:rPr>
              <a:t>11</a:t>
            </a:r>
            <a:endParaRPr lang="en-US" altLang="zh-CN" sz="3600" b="0" dirty="0">
              <a:ea typeface="华文仿宋" panose="02010600040101010101" pitchFamily="2" charset="-122"/>
            </a:endParaRPr>
          </a:p>
        </p:txBody>
      </p:sp>
      <p:sp>
        <p:nvSpPr>
          <p:cNvPr id="243732" name="Text Box 20"/>
          <p:cNvSpPr txBox="1">
            <a:spLocks noChangeArrowheads="1"/>
          </p:cNvSpPr>
          <p:nvPr/>
        </p:nvSpPr>
        <p:spPr bwMode="auto">
          <a:xfrm>
            <a:off x="5124450" y="30812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3333FF"/>
                </a:solidFill>
                <a:ea typeface="华文仿宋" panose="02010600040101010101" pitchFamily="2" charset="-122"/>
              </a:rPr>
              <a:t>82</a:t>
            </a:r>
            <a:endParaRPr lang="en-US" altLang="zh-CN" sz="3600" b="0" dirty="0">
              <a:ea typeface="华文仿宋" panose="02010600040101010101" pitchFamily="2" charset="-122"/>
            </a:endParaRPr>
          </a:p>
        </p:txBody>
      </p:sp>
      <p:sp>
        <p:nvSpPr>
          <p:cNvPr id="243733" name="Text Box 21"/>
          <p:cNvSpPr txBox="1">
            <a:spLocks noChangeArrowheads="1"/>
          </p:cNvSpPr>
          <p:nvPr/>
        </p:nvSpPr>
        <p:spPr bwMode="auto">
          <a:xfrm>
            <a:off x="5886450" y="30812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FF0000"/>
                </a:solidFill>
                <a:ea typeface="华文仿宋" panose="02010600040101010101" pitchFamily="2" charset="-122"/>
              </a:rPr>
              <a:t>36</a:t>
            </a:r>
            <a:endParaRPr lang="en-US" altLang="zh-CN" sz="3600" b="0" dirty="0">
              <a:ea typeface="华文仿宋" panose="02010600040101010101" pitchFamily="2" charset="-122"/>
            </a:endParaRPr>
          </a:p>
        </p:txBody>
      </p:sp>
      <p:sp>
        <p:nvSpPr>
          <p:cNvPr id="243734" name="Text Box 22"/>
          <p:cNvSpPr txBox="1">
            <a:spLocks noChangeArrowheads="1"/>
          </p:cNvSpPr>
          <p:nvPr/>
        </p:nvSpPr>
        <p:spPr bwMode="auto">
          <a:xfrm>
            <a:off x="762000" y="50624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A50021"/>
                </a:solidFill>
                <a:ea typeface="华文仿宋" panose="02010600040101010101" pitchFamily="2" charset="-122"/>
              </a:rPr>
              <a:t>55</a:t>
            </a:r>
            <a:endParaRPr lang="en-US" altLang="zh-CN" sz="3600" b="0" dirty="0">
              <a:ea typeface="华文仿宋" panose="02010600040101010101" pitchFamily="2" charset="-122"/>
            </a:endParaRPr>
          </a:p>
        </p:txBody>
      </p:sp>
      <p:sp>
        <p:nvSpPr>
          <p:cNvPr id="243735" name="Text Box 23"/>
          <p:cNvSpPr txBox="1">
            <a:spLocks noChangeArrowheads="1"/>
          </p:cNvSpPr>
          <p:nvPr/>
        </p:nvSpPr>
        <p:spPr bwMode="auto">
          <a:xfrm>
            <a:off x="8001000" y="50624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006600"/>
                </a:solidFill>
                <a:ea typeface="华文仿宋" panose="02010600040101010101" pitchFamily="2" charset="-122"/>
              </a:rPr>
              <a:t>11</a:t>
            </a:r>
            <a:endParaRPr lang="en-US" altLang="zh-CN" sz="3600" b="0" dirty="0">
              <a:ea typeface="华文仿宋" panose="02010600040101010101" pitchFamily="2" charset="-122"/>
            </a:endParaRPr>
          </a:p>
        </p:txBody>
      </p:sp>
      <p:sp>
        <p:nvSpPr>
          <p:cNvPr id="243736" name="Text Box 24"/>
          <p:cNvSpPr txBox="1">
            <a:spLocks noChangeArrowheads="1"/>
          </p:cNvSpPr>
          <p:nvPr/>
        </p:nvSpPr>
        <p:spPr bwMode="auto">
          <a:xfrm>
            <a:off x="4362450" y="50624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A50021"/>
                </a:solidFill>
                <a:ea typeface="华文仿宋" panose="02010600040101010101" pitchFamily="2" charset="-122"/>
              </a:rPr>
              <a:t>82</a:t>
            </a:r>
            <a:endParaRPr lang="en-US" altLang="zh-CN" sz="3600" b="0" dirty="0">
              <a:ea typeface="华文仿宋" panose="02010600040101010101" pitchFamily="2" charset="-122"/>
            </a:endParaRPr>
          </a:p>
        </p:txBody>
      </p:sp>
      <p:sp>
        <p:nvSpPr>
          <p:cNvPr id="243737" name="Text Box 25"/>
          <p:cNvSpPr txBox="1">
            <a:spLocks noChangeArrowheads="1"/>
          </p:cNvSpPr>
          <p:nvPr/>
        </p:nvSpPr>
        <p:spPr bwMode="auto">
          <a:xfrm>
            <a:off x="3657600" y="506246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FF0000"/>
                </a:solidFill>
                <a:ea typeface="华文仿宋" panose="02010600040101010101" pitchFamily="2" charset="-122"/>
              </a:rPr>
              <a:t>36</a:t>
            </a:r>
            <a:endParaRPr lang="en-US" altLang="zh-CN" sz="3600" b="0" dirty="0">
              <a:ea typeface="华文仿宋" panose="02010600040101010101" pitchFamily="2" charset="-122"/>
            </a:endParaRPr>
          </a:p>
        </p:txBody>
      </p:sp>
      <p:sp>
        <p:nvSpPr>
          <p:cNvPr id="243738" name="Text Box 26"/>
          <p:cNvSpPr txBox="1">
            <a:spLocks noChangeArrowheads="1"/>
          </p:cNvSpPr>
          <p:nvPr/>
        </p:nvSpPr>
        <p:spPr bwMode="auto">
          <a:xfrm>
            <a:off x="933450" y="3605142"/>
            <a:ext cx="6140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b="0" dirty="0">
                <a:ea typeface="华文仿宋" panose="02010600040101010101" pitchFamily="2" charset="-122"/>
              </a:rPr>
              <a:t>1      1      2      1      3       6      2      5      1</a:t>
            </a:r>
            <a:endParaRPr lang="en-US" altLang="zh-CN" b="0" dirty="0">
              <a:ea typeface="华文仿宋" panose="02010600040101010101" pitchFamily="2" charset="-122"/>
            </a:endParaRPr>
          </a:p>
        </p:txBody>
      </p:sp>
      <p:sp>
        <p:nvSpPr>
          <p:cNvPr id="243739" name="Text Box 27"/>
          <p:cNvSpPr txBox="1">
            <a:spLocks noChangeArrowheads="1"/>
          </p:cNvSpPr>
          <p:nvPr/>
        </p:nvSpPr>
        <p:spPr bwMode="auto">
          <a:xfrm>
            <a:off x="533400" y="5672067"/>
            <a:ext cx="845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b="0" dirty="0">
                <a:ea typeface="华文仿宋" panose="02010600040101010101" pitchFamily="2" charset="-122"/>
              </a:rPr>
              <a:t>    1      1      2      1        2     1      4               1             3</a:t>
            </a:r>
            <a:endParaRPr lang="en-US" altLang="zh-CN"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3714"/>
                                        </p:tgtEl>
                                        <p:attrNameLst>
                                          <p:attrName>style.visibility</p:attrName>
                                        </p:attrNameLst>
                                      </p:cBhvr>
                                      <p:to>
                                        <p:strVal val="visible"/>
                                      </p:to>
                                    </p:set>
                                    <p:animEffect transition="in" filter="wipe(left)">
                                      <p:cBhvr>
                                        <p:cTn id="7" dur="500"/>
                                        <p:tgtEl>
                                          <p:spTgt spid="2437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gtEl>
                                        <p:attrNameLst>
                                          <p:attrName>style.visibility</p:attrName>
                                        </p:attrNameLst>
                                      </p:cBhvr>
                                      <p:to>
                                        <p:strVal val="visible"/>
                                      </p:to>
                                    </p:set>
                                    <p:animEffect transition="in" filter="wipe(left)">
                                      <p:cBhvr>
                                        <p:cTn id="12" dur="500"/>
                                        <p:tgtEl>
                                          <p:spTgt spid="2437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43729"/>
                                        </p:tgtEl>
                                        <p:attrNameLst>
                                          <p:attrName>style.visibility</p:attrName>
                                        </p:attrNameLst>
                                      </p:cBhvr>
                                      <p:to>
                                        <p:strVal val="visible"/>
                                      </p:to>
                                    </p:set>
                                    <p:anim calcmode="lin" valueType="num">
                                      <p:cBhvr additive="base">
                                        <p:cTn id="17" dur="500" fill="hold"/>
                                        <p:tgtEl>
                                          <p:spTgt spid="243729"/>
                                        </p:tgtEl>
                                        <p:attrNameLst>
                                          <p:attrName>ppt_x</p:attrName>
                                        </p:attrNameLst>
                                      </p:cBhvr>
                                      <p:tavLst>
                                        <p:tav tm="0">
                                          <p:val>
                                            <p:strVal val="0-#ppt_w/2"/>
                                          </p:val>
                                        </p:tav>
                                        <p:tav tm="100000">
                                          <p:val>
                                            <p:strVal val="#ppt_x"/>
                                          </p:val>
                                        </p:tav>
                                      </p:tavLst>
                                    </p:anim>
                                    <p:anim calcmode="lin" valueType="num">
                                      <p:cBhvr additive="base">
                                        <p:cTn id="18" dur="500" fill="hold"/>
                                        <p:tgtEl>
                                          <p:spTgt spid="243729"/>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43716"/>
                                        </p:tgtEl>
                                        <p:attrNameLst>
                                          <p:attrName>style.visibility</p:attrName>
                                        </p:attrNameLst>
                                      </p:cBhvr>
                                      <p:to>
                                        <p:strVal val="visible"/>
                                      </p:to>
                                    </p:set>
                                    <p:animEffect transition="in" filter="wipe(left)">
                                      <p:cBhvr>
                                        <p:cTn id="22" dur="500"/>
                                        <p:tgtEl>
                                          <p:spTgt spid="2437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3718"/>
                                        </p:tgtEl>
                                        <p:attrNameLst>
                                          <p:attrName>style.visibility</p:attrName>
                                        </p:attrNameLst>
                                      </p:cBhvr>
                                      <p:to>
                                        <p:strVal val="visible"/>
                                      </p:to>
                                    </p:set>
                                    <p:animEffect transition="in" filter="wipe(up)">
                                      <p:cBhvr>
                                        <p:cTn id="27" dur="500"/>
                                        <p:tgtEl>
                                          <p:spTgt spid="2437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43719"/>
                                        </p:tgtEl>
                                        <p:attrNameLst>
                                          <p:attrName>style.visibility</p:attrName>
                                        </p:attrNameLst>
                                      </p:cBhvr>
                                      <p:to>
                                        <p:strVal val="visible"/>
                                      </p:to>
                                    </p:set>
                                    <p:animEffect transition="in" filter="wipe(up)">
                                      <p:cBhvr>
                                        <p:cTn id="32" dur="500"/>
                                        <p:tgtEl>
                                          <p:spTgt spid="2437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43720"/>
                                        </p:tgtEl>
                                        <p:attrNameLst>
                                          <p:attrName>style.visibility</p:attrName>
                                        </p:attrNameLst>
                                      </p:cBhvr>
                                      <p:to>
                                        <p:strVal val="visible"/>
                                      </p:to>
                                    </p:set>
                                    <p:animEffect transition="in" filter="wipe(up)">
                                      <p:cBhvr>
                                        <p:cTn id="37" dur="500"/>
                                        <p:tgtEl>
                                          <p:spTgt spid="2437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43721"/>
                                        </p:tgtEl>
                                        <p:attrNameLst>
                                          <p:attrName>style.visibility</p:attrName>
                                        </p:attrNameLst>
                                      </p:cBhvr>
                                      <p:to>
                                        <p:strVal val="visible"/>
                                      </p:to>
                                    </p:set>
                                    <p:animEffect transition="in" filter="wipe(up)">
                                      <p:cBhvr>
                                        <p:cTn id="42" dur="500"/>
                                        <p:tgtEl>
                                          <p:spTgt spid="2437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43722"/>
                                        </p:tgtEl>
                                        <p:attrNameLst>
                                          <p:attrName>style.visibility</p:attrName>
                                        </p:attrNameLst>
                                      </p:cBhvr>
                                      <p:to>
                                        <p:strVal val="visible"/>
                                      </p:to>
                                    </p:set>
                                    <p:animEffect transition="in" filter="wipe(up)">
                                      <p:cBhvr>
                                        <p:cTn id="47" dur="500"/>
                                        <p:tgtEl>
                                          <p:spTgt spid="2437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43723"/>
                                        </p:tgtEl>
                                        <p:attrNameLst>
                                          <p:attrName>style.visibility</p:attrName>
                                        </p:attrNameLst>
                                      </p:cBhvr>
                                      <p:to>
                                        <p:strVal val="visible"/>
                                      </p:to>
                                    </p:set>
                                    <p:animEffect transition="in" filter="wipe(up)">
                                      <p:cBhvr>
                                        <p:cTn id="52" dur="500"/>
                                        <p:tgtEl>
                                          <p:spTgt spid="2437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43731"/>
                                        </p:tgtEl>
                                        <p:attrNameLst>
                                          <p:attrName>style.visibility</p:attrName>
                                        </p:attrNameLst>
                                      </p:cBhvr>
                                      <p:to>
                                        <p:strVal val="visible"/>
                                      </p:to>
                                    </p:set>
                                    <p:animEffect transition="in" filter="wipe(up)">
                                      <p:cBhvr>
                                        <p:cTn id="57" dur="500"/>
                                        <p:tgtEl>
                                          <p:spTgt spid="2437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43732"/>
                                        </p:tgtEl>
                                        <p:attrNameLst>
                                          <p:attrName>style.visibility</p:attrName>
                                        </p:attrNameLst>
                                      </p:cBhvr>
                                      <p:to>
                                        <p:strVal val="visible"/>
                                      </p:to>
                                    </p:set>
                                    <p:animEffect transition="in" filter="wipe(up)">
                                      <p:cBhvr>
                                        <p:cTn id="62" dur="500"/>
                                        <p:tgtEl>
                                          <p:spTgt spid="2437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43733"/>
                                        </p:tgtEl>
                                        <p:attrNameLst>
                                          <p:attrName>style.visibility</p:attrName>
                                        </p:attrNameLst>
                                      </p:cBhvr>
                                      <p:to>
                                        <p:strVal val="visible"/>
                                      </p:to>
                                    </p:set>
                                    <p:animEffect transition="in" filter="wipe(up)">
                                      <p:cBhvr>
                                        <p:cTn id="67" dur="500"/>
                                        <p:tgtEl>
                                          <p:spTgt spid="2437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3738"/>
                                        </p:tgtEl>
                                        <p:attrNameLst>
                                          <p:attrName>style.visibility</p:attrName>
                                        </p:attrNameLst>
                                      </p:cBhvr>
                                      <p:to>
                                        <p:strVal val="visible"/>
                                      </p:to>
                                    </p:set>
                                    <p:animEffect transition="in" filter="wipe(left)">
                                      <p:cBhvr>
                                        <p:cTn id="72" dur="500"/>
                                        <p:tgtEl>
                                          <p:spTgt spid="24373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43730"/>
                                        </p:tgtEl>
                                        <p:attrNameLst>
                                          <p:attrName>style.visibility</p:attrName>
                                        </p:attrNameLst>
                                      </p:cBhvr>
                                      <p:to>
                                        <p:strVal val="visible"/>
                                      </p:to>
                                    </p:set>
                                    <p:animEffect transition="in" filter="wipe(left)">
                                      <p:cBhvr>
                                        <p:cTn id="77" dur="500"/>
                                        <p:tgtEl>
                                          <p:spTgt spid="243730"/>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243717"/>
                                        </p:tgtEl>
                                        <p:attrNameLst>
                                          <p:attrName>style.visibility</p:attrName>
                                        </p:attrNameLst>
                                      </p:cBhvr>
                                      <p:to>
                                        <p:strVal val="visible"/>
                                      </p:to>
                                    </p:set>
                                    <p:animEffect transition="in" filter="wipe(left)">
                                      <p:cBhvr>
                                        <p:cTn id="81" dur="500"/>
                                        <p:tgtEl>
                                          <p:spTgt spid="24371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243724"/>
                                        </p:tgtEl>
                                        <p:attrNameLst>
                                          <p:attrName>style.visibility</p:attrName>
                                        </p:attrNameLst>
                                      </p:cBhvr>
                                      <p:to>
                                        <p:strVal val="visible"/>
                                      </p:to>
                                    </p:set>
                                    <p:animEffect transition="in" filter="wipe(up)">
                                      <p:cBhvr>
                                        <p:cTn id="86" dur="500"/>
                                        <p:tgtEl>
                                          <p:spTgt spid="24372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243725"/>
                                        </p:tgtEl>
                                        <p:attrNameLst>
                                          <p:attrName>style.visibility</p:attrName>
                                        </p:attrNameLst>
                                      </p:cBhvr>
                                      <p:to>
                                        <p:strVal val="visible"/>
                                      </p:to>
                                    </p:set>
                                    <p:animEffect transition="in" filter="wipe(up)">
                                      <p:cBhvr>
                                        <p:cTn id="91" dur="500"/>
                                        <p:tgtEl>
                                          <p:spTgt spid="243725"/>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243726"/>
                                        </p:tgtEl>
                                        <p:attrNameLst>
                                          <p:attrName>style.visibility</p:attrName>
                                        </p:attrNameLst>
                                      </p:cBhvr>
                                      <p:to>
                                        <p:strVal val="visible"/>
                                      </p:to>
                                    </p:set>
                                    <p:animEffect transition="in" filter="wipe(up)">
                                      <p:cBhvr>
                                        <p:cTn id="96" dur="500"/>
                                        <p:tgtEl>
                                          <p:spTgt spid="24372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43727"/>
                                        </p:tgtEl>
                                        <p:attrNameLst>
                                          <p:attrName>style.visibility</p:attrName>
                                        </p:attrNameLst>
                                      </p:cBhvr>
                                      <p:to>
                                        <p:strVal val="visible"/>
                                      </p:to>
                                    </p:set>
                                    <p:animEffect transition="in" filter="wipe(up)">
                                      <p:cBhvr>
                                        <p:cTn id="101" dur="500"/>
                                        <p:tgtEl>
                                          <p:spTgt spid="24372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43734"/>
                                        </p:tgtEl>
                                        <p:attrNameLst>
                                          <p:attrName>style.visibility</p:attrName>
                                        </p:attrNameLst>
                                      </p:cBhvr>
                                      <p:to>
                                        <p:strVal val="visible"/>
                                      </p:to>
                                    </p:set>
                                    <p:animEffect transition="in" filter="wipe(up)">
                                      <p:cBhvr>
                                        <p:cTn id="106" dur="500"/>
                                        <p:tgtEl>
                                          <p:spTgt spid="24373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243728"/>
                                        </p:tgtEl>
                                        <p:attrNameLst>
                                          <p:attrName>style.visibility</p:attrName>
                                        </p:attrNameLst>
                                      </p:cBhvr>
                                      <p:to>
                                        <p:strVal val="visible"/>
                                      </p:to>
                                    </p:set>
                                    <p:animEffect transition="in" filter="wipe(up)">
                                      <p:cBhvr>
                                        <p:cTn id="111" dur="500"/>
                                        <p:tgtEl>
                                          <p:spTgt spid="243728"/>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243735"/>
                                        </p:tgtEl>
                                        <p:attrNameLst>
                                          <p:attrName>style.visibility</p:attrName>
                                        </p:attrNameLst>
                                      </p:cBhvr>
                                      <p:to>
                                        <p:strVal val="visible"/>
                                      </p:to>
                                    </p:set>
                                    <p:animEffect transition="in" filter="wipe(up)">
                                      <p:cBhvr>
                                        <p:cTn id="116" dur="500"/>
                                        <p:tgtEl>
                                          <p:spTgt spid="243735"/>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243736"/>
                                        </p:tgtEl>
                                        <p:attrNameLst>
                                          <p:attrName>style.visibility</p:attrName>
                                        </p:attrNameLst>
                                      </p:cBhvr>
                                      <p:to>
                                        <p:strVal val="visible"/>
                                      </p:to>
                                    </p:set>
                                    <p:animEffect transition="in" filter="wipe(up)">
                                      <p:cBhvr>
                                        <p:cTn id="121" dur="500"/>
                                        <p:tgtEl>
                                          <p:spTgt spid="24373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243737"/>
                                        </p:tgtEl>
                                        <p:attrNameLst>
                                          <p:attrName>style.visibility</p:attrName>
                                        </p:attrNameLst>
                                      </p:cBhvr>
                                      <p:to>
                                        <p:strVal val="visible"/>
                                      </p:to>
                                    </p:set>
                                    <p:animEffect transition="in" filter="wipe(up)">
                                      <p:cBhvr>
                                        <p:cTn id="126" dur="500"/>
                                        <p:tgtEl>
                                          <p:spTgt spid="24373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243739"/>
                                        </p:tgtEl>
                                        <p:attrNameLst>
                                          <p:attrName>style.visibility</p:attrName>
                                        </p:attrNameLst>
                                      </p:cBhvr>
                                      <p:to>
                                        <p:strVal val="visible"/>
                                      </p:to>
                                    </p:set>
                                    <p:animEffect transition="in" filter="wipe(left)">
                                      <p:cBhvr>
                                        <p:cTn id="131" dur="500"/>
                                        <p:tgtEl>
                                          <p:spTgt spid="243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autoUpdateAnimBg="0"/>
      <p:bldP spid="243715" grpId="0" autoUpdateAnimBg="0"/>
      <p:bldP spid="243718" grpId="0" autoUpdateAnimBg="0"/>
      <p:bldP spid="243719" grpId="0" autoUpdateAnimBg="0"/>
      <p:bldP spid="243720" grpId="0" autoUpdateAnimBg="0"/>
      <p:bldP spid="243721" grpId="0" autoUpdateAnimBg="0"/>
      <p:bldP spid="243722" grpId="0" autoUpdateAnimBg="0"/>
      <p:bldP spid="243723" grpId="0" autoUpdateAnimBg="0"/>
      <p:bldP spid="243724" grpId="0" autoUpdateAnimBg="0"/>
      <p:bldP spid="243725" grpId="0" autoUpdateAnimBg="0"/>
      <p:bldP spid="243726" grpId="0" autoUpdateAnimBg="0"/>
      <p:bldP spid="243727" grpId="0" autoUpdateAnimBg="0"/>
      <p:bldP spid="243728" grpId="0" autoUpdateAnimBg="0"/>
      <p:bldP spid="243729" grpId="0" autoUpdateAnimBg="0"/>
      <p:bldP spid="243730" grpId="0" autoUpdateAnimBg="0"/>
      <p:bldP spid="243731" grpId="0" autoUpdateAnimBg="0"/>
      <p:bldP spid="243732" grpId="0" autoUpdateAnimBg="0"/>
      <p:bldP spid="243733" grpId="0" autoUpdateAnimBg="0"/>
      <p:bldP spid="243734" grpId="0" autoUpdateAnimBg="0"/>
      <p:bldP spid="243735" grpId="0" autoUpdateAnimBg="0"/>
      <p:bldP spid="243736" grpId="0" autoUpdateAnimBg="0"/>
      <p:bldP spid="243737" grpId="0" autoUpdateAnimBg="0"/>
      <p:bldP spid="243738" grpId="0" autoUpdateAnimBg="0"/>
      <p:bldP spid="243739" grpId="0"/>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299397" y="1492139"/>
            <a:ext cx="8610600"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3810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lvl="2" algn="l" eaLnBrk="1" hangingPunct="1"/>
            <a:r>
              <a:rPr lang="zh-CN" altLang="en-US" sz="3200" dirty="0">
                <a:ea typeface="华文仿宋" panose="02010600040101010101" pitchFamily="2" charset="-122"/>
              </a:rPr>
              <a:t>即：产生的 </a:t>
            </a:r>
            <a:r>
              <a:rPr lang="en-US" altLang="zh-CN" sz="3200" dirty="0">
                <a:ea typeface="华文仿宋" panose="02010600040101010101" pitchFamily="2" charset="-122"/>
              </a:rPr>
              <a:t>H</a:t>
            </a:r>
            <a:r>
              <a:rPr lang="en-US" altLang="zh-CN" sz="3200" baseline="-25000" dirty="0">
                <a:ea typeface="华文仿宋" panose="02010600040101010101" pitchFamily="2" charset="-122"/>
              </a:rPr>
              <a:t>i</a:t>
            </a:r>
            <a:r>
              <a:rPr lang="en-US" altLang="zh-CN" sz="3200" dirty="0">
                <a:ea typeface="华文仿宋" panose="02010600040101010101" pitchFamily="2" charset="-122"/>
              </a:rPr>
              <a:t> </a:t>
            </a:r>
            <a:r>
              <a:rPr lang="zh-CN" altLang="en-US" sz="3200" dirty="0">
                <a:ea typeface="华文仿宋" panose="02010600040101010101" pitchFamily="2" charset="-122"/>
              </a:rPr>
              <a:t>均不相同，且所产生的</a:t>
            </a:r>
            <a:r>
              <a:rPr lang="en-US" altLang="zh-CN" sz="3200" dirty="0">
                <a:ea typeface="华文仿宋" panose="02010600040101010101" pitchFamily="2" charset="-122"/>
              </a:rPr>
              <a:t>s(m-1)</a:t>
            </a:r>
            <a:r>
              <a:rPr lang="zh-CN" altLang="en-US" sz="3200" dirty="0">
                <a:ea typeface="华文仿宋" panose="02010600040101010101" pitchFamily="2" charset="-122"/>
              </a:rPr>
              <a:t>个 </a:t>
            </a:r>
            <a:r>
              <a:rPr lang="en-US" altLang="zh-CN" sz="3200" dirty="0">
                <a:ea typeface="华文仿宋" panose="02010600040101010101" pitchFamily="2" charset="-122"/>
              </a:rPr>
              <a:t>H</a:t>
            </a:r>
            <a:r>
              <a:rPr lang="en-US" altLang="zh-CN" sz="3200" baseline="-25000" dirty="0">
                <a:ea typeface="华文仿宋" panose="02010600040101010101" pitchFamily="2" charset="-122"/>
              </a:rPr>
              <a:t>i </a:t>
            </a:r>
            <a:r>
              <a:rPr lang="zh-CN" altLang="en-US" sz="3200" dirty="0">
                <a:ea typeface="华文仿宋" panose="02010600040101010101" pitchFamily="2" charset="-122"/>
              </a:rPr>
              <a:t>值能</a:t>
            </a:r>
            <a:r>
              <a:rPr lang="zh-CN" altLang="en-US" sz="3200" dirty="0">
                <a:solidFill>
                  <a:srgbClr val="A50021"/>
                </a:solidFill>
                <a:ea typeface="华文仿宋" panose="02010600040101010101" pitchFamily="2" charset="-122"/>
              </a:rPr>
              <a:t>覆盖</a:t>
            </a:r>
            <a:r>
              <a:rPr lang="zh-CN" altLang="en-US" sz="3200" dirty="0">
                <a:ea typeface="华文仿宋" panose="02010600040101010101" pitchFamily="2" charset="-122"/>
              </a:rPr>
              <a:t>哈希表中所有地址。则要求：</a:t>
            </a:r>
            <a:r>
              <a:rPr lang="zh-CN" altLang="en-US" sz="3600" dirty="0">
                <a:latin typeface="华文仿宋" panose="02010600040101010101" pitchFamily="2" charset="-122"/>
                <a:ea typeface="华文仿宋" panose="02010600040101010101" pitchFamily="2" charset="-122"/>
              </a:rPr>
              <a:t>   </a:t>
            </a:r>
            <a:endParaRPr lang="zh-CN" altLang="en-US" sz="3600" dirty="0">
              <a:ea typeface="华文仿宋" panose="02010600040101010101" pitchFamily="2" charset="-122"/>
            </a:endParaRPr>
          </a:p>
        </p:txBody>
      </p:sp>
      <p:sp>
        <p:nvSpPr>
          <p:cNvPr id="242691" name="Text Box 3"/>
          <p:cNvSpPr txBox="1">
            <a:spLocks noChangeArrowheads="1"/>
          </p:cNvSpPr>
          <p:nvPr/>
        </p:nvSpPr>
        <p:spPr bwMode="auto">
          <a:xfrm>
            <a:off x="299397" y="203161"/>
            <a:ext cx="59715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solidFill>
                  <a:srgbClr val="A50021"/>
                </a:solidFill>
                <a:ea typeface="华文仿宋" panose="02010600040101010101" pitchFamily="2" charset="-122"/>
              </a:rPr>
              <a:t>注意：</a:t>
            </a:r>
            <a:r>
              <a:rPr lang="zh-CN" altLang="en-US" sz="3200" dirty="0">
                <a:ea typeface="华文仿宋" panose="02010600040101010101" pitchFamily="2" charset="-122"/>
              </a:rPr>
              <a:t>增量 </a:t>
            </a:r>
            <a:r>
              <a:rPr lang="en-US" altLang="zh-CN" sz="3200" i="1" dirty="0">
                <a:ea typeface="华文仿宋" panose="02010600040101010101" pitchFamily="2" charset="-122"/>
              </a:rPr>
              <a:t>d</a:t>
            </a:r>
            <a:r>
              <a:rPr lang="en-US" altLang="zh-CN" sz="3200" i="1" baseline="-25000" dirty="0">
                <a:ea typeface="华文仿宋" panose="02010600040101010101" pitchFamily="2" charset="-122"/>
              </a:rPr>
              <a:t>i</a:t>
            </a:r>
            <a:r>
              <a:rPr lang="en-US" altLang="zh-CN" sz="3200" baseline="-25000" dirty="0">
                <a:ea typeface="华文仿宋" panose="02010600040101010101" pitchFamily="2" charset="-122"/>
              </a:rPr>
              <a:t> </a:t>
            </a:r>
            <a:r>
              <a:rPr lang="zh-CN" altLang="en-US" sz="3200" dirty="0">
                <a:ea typeface="华文仿宋" panose="02010600040101010101" pitchFamily="2" charset="-122"/>
              </a:rPr>
              <a:t>应具有“完备性”</a:t>
            </a:r>
            <a:endParaRPr lang="zh-CN" altLang="en-US" sz="3200" dirty="0">
              <a:ea typeface="华文仿宋" panose="02010600040101010101" pitchFamily="2" charset="-122"/>
            </a:endParaRPr>
          </a:p>
        </p:txBody>
      </p:sp>
      <p:sp>
        <p:nvSpPr>
          <p:cNvPr id="242692" name="Text Box 4"/>
          <p:cNvSpPr txBox="1">
            <a:spLocks noChangeArrowheads="1"/>
          </p:cNvSpPr>
          <p:nvPr/>
        </p:nvSpPr>
        <p:spPr bwMode="auto">
          <a:xfrm>
            <a:off x="620072" y="4871926"/>
            <a:ext cx="7070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0000FF"/>
                </a:solidFill>
                <a:latin typeface="华文仿宋" panose="02010600040101010101" pitchFamily="2" charset="-122"/>
                <a:ea typeface="华文仿宋" panose="02010600040101010101" pitchFamily="2" charset="-122"/>
              </a:rPr>
              <a:t>※</a:t>
            </a:r>
            <a:r>
              <a:rPr lang="en-US" altLang="zh-CN" sz="3600" dirty="0">
                <a:latin typeface="华文仿宋" panose="02010600040101010101" pitchFamily="2" charset="-122"/>
                <a:ea typeface="华文仿宋" panose="02010600040101010101" pitchFamily="2" charset="-122"/>
              </a:rPr>
              <a:t> </a:t>
            </a:r>
            <a:r>
              <a:rPr lang="zh-CN" altLang="en-US" sz="3200" dirty="0">
                <a:ea typeface="华文仿宋" panose="02010600040101010101" pitchFamily="2" charset="-122"/>
              </a:rPr>
              <a:t>随机探测时的</a:t>
            </a:r>
            <a:r>
              <a:rPr lang="zh-CN" altLang="en-US" sz="3200" dirty="0">
                <a:solidFill>
                  <a:srgbClr val="A50021"/>
                </a:solidFill>
                <a:ea typeface="华文仿宋" panose="02010600040101010101" pitchFamily="2" charset="-122"/>
              </a:rPr>
              <a:t> </a:t>
            </a:r>
            <a:r>
              <a:rPr lang="en-US" altLang="zh-CN" sz="3200" i="1" dirty="0">
                <a:solidFill>
                  <a:srgbClr val="A50021"/>
                </a:solidFill>
                <a:ea typeface="华文仿宋" panose="02010600040101010101" pitchFamily="2" charset="-122"/>
              </a:rPr>
              <a:t>m</a:t>
            </a:r>
            <a:r>
              <a:rPr lang="en-US" altLang="zh-CN" sz="3200" dirty="0">
                <a:solidFill>
                  <a:srgbClr val="A50021"/>
                </a:solidFill>
                <a:ea typeface="华文仿宋" panose="02010600040101010101" pitchFamily="2" charset="-122"/>
              </a:rPr>
              <a:t> </a:t>
            </a:r>
            <a:r>
              <a:rPr lang="zh-CN" altLang="en-US" sz="3200" dirty="0">
                <a:ea typeface="华文仿宋" panose="02010600040101010101" pitchFamily="2" charset="-122"/>
              </a:rPr>
              <a:t>和</a:t>
            </a:r>
            <a:r>
              <a:rPr lang="zh-CN" altLang="en-US" sz="3200" dirty="0">
                <a:solidFill>
                  <a:srgbClr val="A50021"/>
                </a:solidFill>
                <a:ea typeface="华文仿宋" panose="02010600040101010101" pitchFamily="2" charset="-122"/>
              </a:rPr>
              <a:t> </a:t>
            </a:r>
            <a:r>
              <a:rPr lang="en-US" altLang="zh-CN" sz="3200" i="1" dirty="0">
                <a:solidFill>
                  <a:srgbClr val="A50021"/>
                </a:solidFill>
                <a:ea typeface="华文仿宋" panose="02010600040101010101" pitchFamily="2" charset="-122"/>
              </a:rPr>
              <a:t>d</a:t>
            </a:r>
            <a:r>
              <a:rPr lang="en-US" altLang="zh-CN" sz="3200" i="1" baseline="-25000" dirty="0">
                <a:solidFill>
                  <a:srgbClr val="A50021"/>
                </a:solidFill>
                <a:ea typeface="华文仿宋" panose="02010600040101010101" pitchFamily="2" charset="-122"/>
              </a:rPr>
              <a:t>i </a:t>
            </a:r>
            <a:r>
              <a:rPr lang="zh-CN" altLang="en-US" sz="3200" dirty="0">
                <a:ea typeface="华文仿宋" panose="02010600040101010101" pitchFamily="2" charset="-122"/>
              </a:rPr>
              <a:t>没有公因子。</a:t>
            </a:r>
            <a:endParaRPr lang="zh-CN" altLang="en-US" sz="3600" dirty="0">
              <a:ea typeface="华文仿宋" panose="02010600040101010101" pitchFamily="2" charset="-122"/>
            </a:endParaRPr>
          </a:p>
        </p:txBody>
      </p:sp>
      <p:sp>
        <p:nvSpPr>
          <p:cNvPr id="242693" name="Text Box 5"/>
          <p:cNvSpPr txBox="1">
            <a:spLocks noChangeArrowheads="1"/>
          </p:cNvSpPr>
          <p:nvPr/>
        </p:nvSpPr>
        <p:spPr bwMode="auto">
          <a:xfrm>
            <a:off x="604197" y="3070114"/>
            <a:ext cx="8458200"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200" dirty="0">
                <a:solidFill>
                  <a:srgbClr val="0000FF"/>
                </a:solidFill>
                <a:latin typeface="华文仿宋" panose="02010600040101010101" pitchFamily="2" charset="-122"/>
                <a:ea typeface="华文仿宋" panose="02010600040101010101" pitchFamily="2" charset="-122"/>
              </a:rPr>
              <a:t>※</a:t>
            </a:r>
            <a:r>
              <a:rPr lang="en-US" altLang="zh-CN" sz="3600" dirty="0">
                <a:latin typeface="华文仿宋" panose="02010600040101010101" pitchFamily="2" charset="-122"/>
                <a:ea typeface="华文仿宋" panose="02010600040101010101" pitchFamily="2" charset="-122"/>
              </a:rPr>
              <a:t> </a:t>
            </a:r>
            <a:r>
              <a:rPr lang="zh-CN" altLang="en-US" sz="3200" dirty="0">
                <a:ea typeface="华文仿宋" panose="02010600040101010101" pitchFamily="2" charset="-122"/>
              </a:rPr>
              <a:t>平方探测时的表长</a:t>
            </a:r>
            <a:r>
              <a:rPr lang="zh-CN" altLang="en-US" sz="3200" dirty="0">
                <a:solidFill>
                  <a:srgbClr val="A50021"/>
                </a:solidFill>
                <a:ea typeface="华文仿宋" panose="02010600040101010101" pitchFamily="2" charset="-122"/>
              </a:rPr>
              <a:t> </a:t>
            </a:r>
            <a:r>
              <a:rPr lang="en-US" altLang="zh-CN" sz="3200" i="1" dirty="0">
                <a:solidFill>
                  <a:srgbClr val="A50021"/>
                </a:solidFill>
                <a:ea typeface="华文仿宋" panose="02010600040101010101" pitchFamily="2" charset="-122"/>
              </a:rPr>
              <a:t>m </a:t>
            </a:r>
            <a:r>
              <a:rPr lang="zh-CN" altLang="en-US" sz="3200" dirty="0">
                <a:ea typeface="华文仿宋" panose="02010600040101010101" pitchFamily="2" charset="-122"/>
              </a:rPr>
              <a:t>必为形如</a:t>
            </a:r>
            <a:r>
              <a:rPr lang="zh-CN" altLang="en-US" sz="3200" dirty="0">
                <a:solidFill>
                  <a:srgbClr val="A50021"/>
                </a:solidFill>
                <a:ea typeface="华文仿宋" panose="02010600040101010101" pitchFamily="2" charset="-122"/>
              </a:rPr>
              <a:t> </a:t>
            </a:r>
            <a:r>
              <a:rPr lang="en-US" altLang="zh-CN" sz="3200" i="1" dirty="0">
                <a:solidFill>
                  <a:srgbClr val="A50021"/>
                </a:solidFill>
                <a:ea typeface="华文仿宋" panose="02010600040101010101" pitchFamily="2" charset="-122"/>
              </a:rPr>
              <a:t>4j+3</a:t>
            </a:r>
            <a:r>
              <a:rPr lang="en-US" altLang="zh-CN" sz="3200" dirty="0">
                <a:solidFill>
                  <a:srgbClr val="A50021"/>
                </a:solidFill>
                <a:ea typeface="华文仿宋" panose="02010600040101010101" pitchFamily="2" charset="-122"/>
              </a:rPr>
              <a:t> </a:t>
            </a:r>
            <a:r>
              <a:rPr lang="zh-CN" altLang="en-US" sz="3200" dirty="0">
                <a:ea typeface="华文仿宋" panose="02010600040101010101" pitchFamily="2" charset="-122"/>
              </a:rPr>
              <a:t>的素数（如</a:t>
            </a:r>
            <a:r>
              <a:rPr lang="en-US" altLang="zh-CN" sz="3200" dirty="0">
                <a:ea typeface="华文仿宋" panose="02010600040101010101" pitchFamily="2" charset="-122"/>
              </a:rPr>
              <a:t>: 7, 11, 19, 23, … </a:t>
            </a:r>
            <a:r>
              <a:rPr lang="zh-CN" altLang="en-US" sz="3200" dirty="0">
                <a:ea typeface="华文仿宋" panose="02010600040101010101" pitchFamily="2" charset="-122"/>
              </a:rPr>
              <a:t>等）；</a:t>
            </a:r>
            <a:endParaRPr lang="zh-CN" altLang="en-US" sz="20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42691"/>
                                        </p:tgtEl>
                                        <p:attrNameLst>
                                          <p:attrName>style.visibility</p:attrName>
                                        </p:attrNameLst>
                                      </p:cBhvr>
                                      <p:to>
                                        <p:strVal val="visible"/>
                                      </p:to>
                                    </p:set>
                                    <p:animEffect transition="in" filter="slide(fromTop)">
                                      <p:cBhvr>
                                        <p:cTn id="7" dur="500"/>
                                        <p:tgtEl>
                                          <p:spTgt spid="24269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2690"/>
                                        </p:tgtEl>
                                        <p:attrNameLst>
                                          <p:attrName>style.visibility</p:attrName>
                                        </p:attrNameLst>
                                      </p:cBhvr>
                                      <p:to>
                                        <p:strVal val="visible"/>
                                      </p:to>
                                    </p:set>
                                    <p:animEffect transition="in" filter="strips(downRight)">
                                      <p:cBhvr>
                                        <p:cTn id="12" dur="500"/>
                                        <p:tgtEl>
                                          <p:spTgt spid="2426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2693"/>
                                        </p:tgtEl>
                                        <p:attrNameLst>
                                          <p:attrName>style.visibility</p:attrName>
                                        </p:attrNameLst>
                                      </p:cBhvr>
                                      <p:to>
                                        <p:strVal val="visible"/>
                                      </p:to>
                                    </p:set>
                                    <p:animEffect transition="in" filter="wipe(left)">
                                      <p:cBhvr>
                                        <p:cTn id="17" dur="500"/>
                                        <p:tgtEl>
                                          <p:spTgt spid="2426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2692"/>
                                        </p:tgtEl>
                                        <p:attrNameLst>
                                          <p:attrName>style.visibility</p:attrName>
                                        </p:attrNameLst>
                                      </p:cBhvr>
                                      <p:to>
                                        <p:strVal val="visible"/>
                                      </p:to>
                                    </p:set>
                                    <p:animEffect transition="in" filter="wipe(left)">
                                      <p:cBhvr>
                                        <p:cTn id="22" dur="500"/>
                                        <p:tgtEl>
                                          <p:spTgt spid="242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autoUpdateAnimBg="0"/>
      <p:bldP spid="242691" grpId="0" autoUpdateAnimBg="0"/>
      <p:bldP spid="242692" grpId="0" autoUpdateAnimBg="0"/>
      <p:bldP spid="242693" grpId="0" autoUpdateAnimBg="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Text Box 3"/>
          <p:cNvSpPr txBox="1">
            <a:spLocks noChangeArrowheads="1"/>
          </p:cNvSpPr>
          <p:nvPr/>
        </p:nvSpPr>
        <p:spPr bwMode="auto">
          <a:xfrm>
            <a:off x="432448" y="146136"/>
            <a:ext cx="39827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0" lvl="2" algn="l" eaLnBrk="1" hangingPunct="1"/>
            <a:r>
              <a:rPr lang="en-US" altLang="zh-CN" sz="3600" dirty="0">
                <a:solidFill>
                  <a:srgbClr val="990000"/>
                </a:solidFill>
                <a:ea typeface="华文仿宋" panose="02010600040101010101" pitchFamily="2" charset="-122"/>
              </a:rPr>
              <a:t>2. </a:t>
            </a:r>
            <a:r>
              <a:rPr lang="zh-CN" altLang="en-US" sz="3600" dirty="0">
                <a:solidFill>
                  <a:srgbClr val="990000"/>
                </a:solidFill>
                <a:ea typeface="华文仿宋" panose="02010600040101010101" pitchFamily="2" charset="-122"/>
              </a:rPr>
              <a:t>链地址法</a:t>
            </a:r>
            <a:endParaRPr lang="zh-CN" altLang="en-US" sz="2000" b="0" dirty="0">
              <a:ea typeface="华文仿宋" panose="02010600040101010101" pitchFamily="2" charset="-122"/>
            </a:endParaRPr>
          </a:p>
        </p:txBody>
      </p:sp>
      <p:sp>
        <p:nvSpPr>
          <p:cNvPr id="244740" name="Rectangle 4"/>
          <p:cNvSpPr>
            <a:spLocks noChangeArrowheads="1"/>
          </p:cNvSpPr>
          <p:nvPr/>
        </p:nvSpPr>
        <p:spPr bwMode="auto">
          <a:xfrm>
            <a:off x="1305059" y="1389845"/>
            <a:ext cx="457200" cy="4572000"/>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p:nvSpPr>
          <p:cNvPr id="244741" name="Line 5"/>
          <p:cNvSpPr>
            <a:spLocks noChangeShapeType="1"/>
          </p:cNvSpPr>
          <p:nvPr/>
        </p:nvSpPr>
        <p:spPr bwMode="auto">
          <a:xfrm>
            <a:off x="1305059" y="2075645"/>
            <a:ext cx="457200" cy="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42" name="Line 6"/>
          <p:cNvSpPr>
            <a:spLocks noChangeShapeType="1"/>
          </p:cNvSpPr>
          <p:nvPr/>
        </p:nvSpPr>
        <p:spPr bwMode="auto">
          <a:xfrm>
            <a:off x="1305059" y="2685245"/>
            <a:ext cx="457200" cy="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43" name="Line 7"/>
          <p:cNvSpPr>
            <a:spLocks noChangeShapeType="1"/>
          </p:cNvSpPr>
          <p:nvPr/>
        </p:nvSpPr>
        <p:spPr bwMode="auto">
          <a:xfrm>
            <a:off x="1305059" y="3294845"/>
            <a:ext cx="457200" cy="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44" name="Line 8"/>
          <p:cNvSpPr>
            <a:spLocks noChangeShapeType="1"/>
          </p:cNvSpPr>
          <p:nvPr/>
        </p:nvSpPr>
        <p:spPr bwMode="auto">
          <a:xfrm>
            <a:off x="1305059" y="3904445"/>
            <a:ext cx="457200" cy="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45" name="Line 9"/>
          <p:cNvSpPr>
            <a:spLocks noChangeShapeType="1"/>
          </p:cNvSpPr>
          <p:nvPr/>
        </p:nvSpPr>
        <p:spPr bwMode="auto">
          <a:xfrm>
            <a:off x="1305059" y="4590245"/>
            <a:ext cx="457200" cy="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46" name="Line 10"/>
          <p:cNvSpPr>
            <a:spLocks noChangeShapeType="1"/>
          </p:cNvSpPr>
          <p:nvPr/>
        </p:nvSpPr>
        <p:spPr bwMode="auto">
          <a:xfrm>
            <a:off x="1305059" y="5276045"/>
            <a:ext cx="457200" cy="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47" name="Text Box 11"/>
          <p:cNvSpPr txBox="1">
            <a:spLocks noChangeArrowheads="1"/>
          </p:cNvSpPr>
          <p:nvPr/>
        </p:nvSpPr>
        <p:spPr bwMode="auto">
          <a:xfrm>
            <a:off x="847859" y="1442233"/>
            <a:ext cx="533400" cy="436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dirty="0">
                <a:solidFill>
                  <a:srgbClr val="6600CC"/>
                </a:solidFill>
                <a:latin typeface="华文仿宋" panose="02010600040101010101" pitchFamily="2" charset="-122"/>
                <a:ea typeface="华文仿宋" panose="02010600040101010101" pitchFamily="2" charset="-122"/>
              </a:rPr>
              <a:t>0</a:t>
            </a:r>
            <a:endParaRPr lang="en-US" altLang="zh-CN" dirty="0">
              <a:solidFill>
                <a:srgbClr val="6600CC"/>
              </a:solidFill>
              <a:latin typeface="华文仿宋" panose="02010600040101010101" pitchFamily="2" charset="-122"/>
              <a:ea typeface="华文仿宋" panose="02010600040101010101" pitchFamily="2" charset="-122"/>
            </a:endParaRPr>
          </a:p>
          <a:p>
            <a:pPr algn="l" eaLnBrk="1" hangingPunct="1">
              <a:spcBef>
                <a:spcPct val="50000"/>
              </a:spcBef>
            </a:pPr>
            <a:r>
              <a:rPr lang="en-US" altLang="zh-CN" dirty="0">
                <a:solidFill>
                  <a:srgbClr val="6600CC"/>
                </a:solidFill>
                <a:latin typeface="华文仿宋" panose="02010600040101010101" pitchFamily="2" charset="-122"/>
                <a:ea typeface="华文仿宋" panose="02010600040101010101" pitchFamily="2" charset="-122"/>
              </a:rPr>
              <a:t>1</a:t>
            </a:r>
            <a:endParaRPr lang="en-US" altLang="zh-CN" dirty="0">
              <a:solidFill>
                <a:srgbClr val="6600CC"/>
              </a:solidFill>
              <a:latin typeface="华文仿宋" panose="02010600040101010101" pitchFamily="2" charset="-122"/>
              <a:ea typeface="华文仿宋" panose="02010600040101010101" pitchFamily="2" charset="-122"/>
            </a:endParaRPr>
          </a:p>
          <a:p>
            <a:pPr algn="l" eaLnBrk="1" hangingPunct="1">
              <a:spcBef>
                <a:spcPct val="50000"/>
              </a:spcBef>
            </a:pPr>
            <a:r>
              <a:rPr lang="en-US" altLang="zh-CN" dirty="0">
                <a:solidFill>
                  <a:srgbClr val="6600CC"/>
                </a:solidFill>
                <a:latin typeface="华文仿宋" panose="02010600040101010101" pitchFamily="2" charset="-122"/>
                <a:ea typeface="华文仿宋" panose="02010600040101010101" pitchFamily="2" charset="-122"/>
              </a:rPr>
              <a:t>2</a:t>
            </a:r>
            <a:endParaRPr lang="en-US" altLang="zh-CN" dirty="0">
              <a:solidFill>
                <a:srgbClr val="6600CC"/>
              </a:solidFill>
              <a:latin typeface="华文仿宋" panose="02010600040101010101" pitchFamily="2" charset="-122"/>
              <a:ea typeface="华文仿宋" panose="02010600040101010101" pitchFamily="2" charset="-122"/>
            </a:endParaRPr>
          </a:p>
          <a:p>
            <a:pPr algn="l" eaLnBrk="1" hangingPunct="1">
              <a:spcBef>
                <a:spcPct val="50000"/>
              </a:spcBef>
            </a:pPr>
            <a:r>
              <a:rPr lang="en-US" altLang="zh-CN" dirty="0">
                <a:solidFill>
                  <a:srgbClr val="6600CC"/>
                </a:solidFill>
                <a:latin typeface="华文仿宋" panose="02010600040101010101" pitchFamily="2" charset="-122"/>
                <a:ea typeface="华文仿宋" panose="02010600040101010101" pitchFamily="2" charset="-122"/>
              </a:rPr>
              <a:t>3</a:t>
            </a:r>
            <a:endParaRPr lang="en-US" altLang="zh-CN" dirty="0">
              <a:solidFill>
                <a:srgbClr val="6600CC"/>
              </a:solidFill>
              <a:latin typeface="华文仿宋" panose="02010600040101010101" pitchFamily="2" charset="-122"/>
              <a:ea typeface="华文仿宋" panose="02010600040101010101" pitchFamily="2" charset="-122"/>
            </a:endParaRPr>
          </a:p>
          <a:p>
            <a:pPr algn="l" eaLnBrk="1" hangingPunct="1">
              <a:spcBef>
                <a:spcPct val="50000"/>
              </a:spcBef>
            </a:pPr>
            <a:r>
              <a:rPr lang="en-US" altLang="zh-CN" dirty="0">
                <a:solidFill>
                  <a:srgbClr val="6600CC"/>
                </a:solidFill>
                <a:latin typeface="华文仿宋" panose="02010600040101010101" pitchFamily="2" charset="-122"/>
                <a:ea typeface="华文仿宋" panose="02010600040101010101" pitchFamily="2" charset="-122"/>
              </a:rPr>
              <a:t>4</a:t>
            </a:r>
            <a:endParaRPr lang="en-US" altLang="zh-CN" dirty="0">
              <a:solidFill>
                <a:srgbClr val="6600CC"/>
              </a:solidFill>
              <a:latin typeface="华文仿宋" panose="02010600040101010101" pitchFamily="2" charset="-122"/>
              <a:ea typeface="华文仿宋" panose="02010600040101010101" pitchFamily="2" charset="-122"/>
            </a:endParaRPr>
          </a:p>
          <a:p>
            <a:pPr algn="l" eaLnBrk="1" hangingPunct="1">
              <a:spcBef>
                <a:spcPct val="50000"/>
              </a:spcBef>
            </a:pPr>
            <a:r>
              <a:rPr lang="en-US" altLang="zh-CN" dirty="0">
                <a:solidFill>
                  <a:srgbClr val="6600CC"/>
                </a:solidFill>
                <a:latin typeface="华文仿宋" panose="02010600040101010101" pitchFamily="2" charset="-122"/>
                <a:ea typeface="华文仿宋" panose="02010600040101010101" pitchFamily="2" charset="-122"/>
              </a:rPr>
              <a:t>5</a:t>
            </a:r>
            <a:endParaRPr lang="en-US" altLang="zh-CN" dirty="0">
              <a:solidFill>
                <a:srgbClr val="6600CC"/>
              </a:solidFill>
              <a:latin typeface="华文仿宋" panose="02010600040101010101" pitchFamily="2" charset="-122"/>
              <a:ea typeface="华文仿宋" panose="02010600040101010101" pitchFamily="2" charset="-122"/>
            </a:endParaRPr>
          </a:p>
          <a:p>
            <a:pPr algn="l" eaLnBrk="1" hangingPunct="1">
              <a:spcBef>
                <a:spcPct val="50000"/>
              </a:spcBef>
            </a:pPr>
            <a:r>
              <a:rPr lang="en-US" altLang="zh-CN" dirty="0">
                <a:solidFill>
                  <a:srgbClr val="6600CC"/>
                </a:solidFill>
                <a:latin typeface="华文仿宋" panose="02010600040101010101" pitchFamily="2" charset="-122"/>
                <a:ea typeface="华文仿宋" panose="02010600040101010101" pitchFamily="2" charset="-122"/>
              </a:rPr>
              <a:t>6</a:t>
            </a:r>
            <a:endParaRPr lang="en-US" altLang="zh-CN" dirty="0">
              <a:latin typeface="华文仿宋" panose="02010600040101010101" pitchFamily="2" charset="-122"/>
              <a:ea typeface="华文仿宋" panose="02010600040101010101" pitchFamily="2" charset="-122"/>
            </a:endParaRPr>
          </a:p>
        </p:txBody>
      </p:sp>
      <p:sp>
        <p:nvSpPr>
          <p:cNvPr id="244748" name="Rectangle 12"/>
          <p:cNvSpPr>
            <a:spLocks noChangeArrowheads="1"/>
          </p:cNvSpPr>
          <p:nvPr/>
        </p:nvSpPr>
        <p:spPr bwMode="auto">
          <a:xfrm>
            <a:off x="2371859" y="1466045"/>
            <a:ext cx="8382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chemeClr val="accent2"/>
                </a:solidFill>
                <a:latin typeface="华文仿宋" panose="02010600040101010101" pitchFamily="2" charset="-122"/>
                <a:ea typeface="华文仿宋" panose="02010600040101010101" pitchFamily="2" charset="-122"/>
              </a:rPr>
              <a:t>14</a:t>
            </a:r>
            <a:endParaRPr lang="en-US" altLang="zh-CN" sz="2400" dirty="0">
              <a:latin typeface="华文仿宋" panose="02010600040101010101" pitchFamily="2" charset="-122"/>
              <a:ea typeface="华文仿宋" panose="02010600040101010101" pitchFamily="2" charset="-122"/>
            </a:endParaRPr>
          </a:p>
        </p:txBody>
      </p:sp>
      <p:sp>
        <p:nvSpPr>
          <p:cNvPr id="244749" name="Line 13"/>
          <p:cNvSpPr>
            <a:spLocks noChangeShapeType="1"/>
          </p:cNvSpPr>
          <p:nvPr/>
        </p:nvSpPr>
        <p:spPr bwMode="auto">
          <a:xfrm>
            <a:off x="2905259" y="146604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50" name="Rectangle 14"/>
          <p:cNvSpPr>
            <a:spLocks noChangeArrowheads="1"/>
          </p:cNvSpPr>
          <p:nvPr/>
        </p:nvSpPr>
        <p:spPr bwMode="auto">
          <a:xfrm>
            <a:off x="2371859" y="2151845"/>
            <a:ext cx="8382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chemeClr val="accent2"/>
                </a:solidFill>
                <a:latin typeface="华文仿宋" panose="02010600040101010101" pitchFamily="2" charset="-122"/>
                <a:ea typeface="华文仿宋" panose="02010600040101010101" pitchFamily="2" charset="-122"/>
              </a:rPr>
              <a:t>01</a:t>
            </a:r>
            <a:endParaRPr lang="en-US" altLang="zh-CN" sz="2400" dirty="0">
              <a:latin typeface="华文仿宋" panose="02010600040101010101" pitchFamily="2" charset="-122"/>
              <a:ea typeface="华文仿宋" panose="02010600040101010101" pitchFamily="2" charset="-122"/>
            </a:endParaRPr>
          </a:p>
        </p:txBody>
      </p:sp>
      <p:sp>
        <p:nvSpPr>
          <p:cNvPr id="244751" name="Line 15"/>
          <p:cNvSpPr>
            <a:spLocks noChangeShapeType="1"/>
          </p:cNvSpPr>
          <p:nvPr/>
        </p:nvSpPr>
        <p:spPr bwMode="auto">
          <a:xfrm>
            <a:off x="2905259" y="215184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52" name="Rectangle 16"/>
          <p:cNvSpPr>
            <a:spLocks noChangeArrowheads="1"/>
          </p:cNvSpPr>
          <p:nvPr/>
        </p:nvSpPr>
        <p:spPr bwMode="auto">
          <a:xfrm>
            <a:off x="3895859" y="2151845"/>
            <a:ext cx="8382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chemeClr val="accent2"/>
                </a:solidFill>
                <a:latin typeface="华文仿宋" panose="02010600040101010101" pitchFamily="2" charset="-122"/>
                <a:ea typeface="华文仿宋" panose="02010600040101010101" pitchFamily="2" charset="-122"/>
              </a:rPr>
              <a:t>36</a:t>
            </a:r>
            <a:endParaRPr lang="en-US" altLang="zh-CN" sz="2400" dirty="0">
              <a:latin typeface="华文仿宋" panose="02010600040101010101" pitchFamily="2" charset="-122"/>
              <a:ea typeface="华文仿宋" panose="02010600040101010101" pitchFamily="2" charset="-122"/>
            </a:endParaRPr>
          </a:p>
        </p:txBody>
      </p:sp>
      <p:sp>
        <p:nvSpPr>
          <p:cNvPr id="244753" name="Line 17"/>
          <p:cNvSpPr>
            <a:spLocks noChangeShapeType="1"/>
          </p:cNvSpPr>
          <p:nvPr/>
        </p:nvSpPr>
        <p:spPr bwMode="auto">
          <a:xfrm>
            <a:off x="4429259" y="215184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54" name="Rectangle 18"/>
          <p:cNvSpPr>
            <a:spLocks noChangeArrowheads="1"/>
          </p:cNvSpPr>
          <p:nvPr/>
        </p:nvSpPr>
        <p:spPr bwMode="auto">
          <a:xfrm>
            <a:off x="2371859" y="2761445"/>
            <a:ext cx="8382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p:nvSpPr>
          <p:cNvPr id="244755" name="Line 19"/>
          <p:cNvSpPr>
            <a:spLocks noChangeShapeType="1"/>
          </p:cNvSpPr>
          <p:nvPr/>
        </p:nvSpPr>
        <p:spPr bwMode="auto">
          <a:xfrm>
            <a:off x="2905259" y="276144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56" name="Rectangle 20"/>
          <p:cNvSpPr>
            <a:spLocks noChangeArrowheads="1"/>
          </p:cNvSpPr>
          <p:nvPr/>
        </p:nvSpPr>
        <p:spPr bwMode="auto">
          <a:xfrm>
            <a:off x="2371859" y="3980645"/>
            <a:ext cx="8382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p:nvSpPr>
          <p:cNvPr id="244757" name="Line 21"/>
          <p:cNvSpPr>
            <a:spLocks noChangeShapeType="1"/>
          </p:cNvSpPr>
          <p:nvPr/>
        </p:nvSpPr>
        <p:spPr bwMode="auto">
          <a:xfrm>
            <a:off x="2905259" y="398064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58" name="Rectangle 22"/>
          <p:cNvSpPr>
            <a:spLocks noChangeArrowheads="1"/>
          </p:cNvSpPr>
          <p:nvPr/>
        </p:nvSpPr>
        <p:spPr bwMode="auto">
          <a:xfrm>
            <a:off x="2371859" y="4742645"/>
            <a:ext cx="8382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chemeClr val="accent2"/>
                </a:solidFill>
                <a:latin typeface="华文仿宋" panose="02010600040101010101" pitchFamily="2" charset="-122"/>
                <a:ea typeface="华文仿宋" panose="02010600040101010101" pitchFamily="2" charset="-122"/>
              </a:rPr>
              <a:t>19</a:t>
            </a:r>
            <a:endParaRPr lang="en-US" altLang="zh-CN" sz="2400" dirty="0">
              <a:latin typeface="华文仿宋" panose="02010600040101010101" pitchFamily="2" charset="-122"/>
              <a:ea typeface="华文仿宋" panose="02010600040101010101" pitchFamily="2" charset="-122"/>
            </a:endParaRPr>
          </a:p>
        </p:txBody>
      </p:sp>
      <p:sp>
        <p:nvSpPr>
          <p:cNvPr id="244759" name="Line 23"/>
          <p:cNvSpPr>
            <a:spLocks noChangeShapeType="1"/>
          </p:cNvSpPr>
          <p:nvPr/>
        </p:nvSpPr>
        <p:spPr bwMode="auto">
          <a:xfrm>
            <a:off x="2905259" y="474264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60" name="Rectangle 24"/>
          <p:cNvSpPr>
            <a:spLocks noChangeArrowheads="1"/>
          </p:cNvSpPr>
          <p:nvPr/>
        </p:nvSpPr>
        <p:spPr bwMode="auto">
          <a:xfrm>
            <a:off x="3895859" y="4742645"/>
            <a:ext cx="8382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p:nvSpPr>
          <p:cNvPr id="244761" name="Line 25"/>
          <p:cNvSpPr>
            <a:spLocks noChangeShapeType="1"/>
          </p:cNvSpPr>
          <p:nvPr/>
        </p:nvSpPr>
        <p:spPr bwMode="auto">
          <a:xfrm>
            <a:off x="4429259" y="474264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62" name="Rectangle 26"/>
          <p:cNvSpPr>
            <a:spLocks noChangeArrowheads="1"/>
          </p:cNvSpPr>
          <p:nvPr/>
        </p:nvSpPr>
        <p:spPr bwMode="auto">
          <a:xfrm>
            <a:off x="5419859" y="4742645"/>
            <a:ext cx="8382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chemeClr val="accent2"/>
                </a:solidFill>
                <a:latin typeface="华文仿宋" panose="02010600040101010101" pitchFamily="2" charset="-122"/>
                <a:ea typeface="华文仿宋" panose="02010600040101010101" pitchFamily="2" charset="-122"/>
              </a:rPr>
              <a:t>82</a:t>
            </a:r>
            <a:endParaRPr lang="en-US" altLang="zh-CN" sz="2400" dirty="0">
              <a:latin typeface="华文仿宋" panose="02010600040101010101" pitchFamily="2" charset="-122"/>
              <a:ea typeface="华文仿宋" panose="02010600040101010101" pitchFamily="2" charset="-122"/>
            </a:endParaRPr>
          </a:p>
        </p:txBody>
      </p:sp>
      <p:sp>
        <p:nvSpPr>
          <p:cNvPr id="244763" name="Line 27"/>
          <p:cNvSpPr>
            <a:spLocks noChangeShapeType="1"/>
          </p:cNvSpPr>
          <p:nvPr/>
        </p:nvSpPr>
        <p:spPr bwMode="auto">
          <a:xfrm>
            <a:off x="5953259" y="474264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64" name="Rectangle 28"/>
          <p:cNvSpPr>
            <a:spLocks noChangeArrowheads="1"/>
          </p:cNvSpPr>
          <p:nvPr/>
        </p:nvSpPr>
        <p:spPr bwMode="auto">
          <a:xfrm>
            <a:off x="2371859" y="5428445"/>
            <a:ext cx="8382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p:nvSpPr>
          <p:cNvPr id="244765" name="Line 29"/>
          <p:cNvSpPr>
            <a:spLocks noChangeShapeType="1"/>
          </p:cNvSpPr>
          <p:nvPr/>
        </p:nvSpPr>
        <p:spPr bwMode="auto">
          <a:xfrm>
            <a:off x="2905259" y="542844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66" name="Line 30"/>
          <p:cNvSpPr>
            <a:spLocks noChangeShapeType="1"/>
          </p:cNvSpPr>
          <p:nvPr/>
        </p:nvSpPr>
        <p:spPr bwMode="auto">
          <a:xfrm>
            <a:off x="1609859" y="1770845"/>
            <a:ext cx="762000" cy="0"/>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67" name="Line 31"/>
          <p:cNvSpPr>
            <a:spLocks noChangeShapeType="1"/>
          </p:cNvSpPr>
          <p:nvPr/>
        </p:nvSpPr>
        <p:spPr bwMode="auto">
          <a:xfrm>
            <a:off x="1609859" y="2380445"/>
            <a:ext cx="762000" cy="0"/>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68" name="Line 32"/>
          <p:cNvSpPr>
            <a:spLocks noChangeShapeType="1"/>
          </p:cNvSpPr>
          <p:nvPr/>
        </p:nvSpPr>
        <p:spPr bwMode="auto">
          <a:xfrm>
            <a:off x="1609859" y="2990045"/>
            <a:ext cx="762000" cy="0"/>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69" name="Line 33"/>
          <p:cNvSpPr>
            <a:spLocks noChangeShapeType="1"/>
          </p:cNvSpPr>
          <p:nvPr/>
        </p:nvSpPr>
        <p:spPr bwMode="auto">
          <a:xfrm>
            <a:off x="1609859" y="4209245"/>
            <a:ext cx="762000" cy="0"/>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70" name="Line 34"/>
          <p:cNvSpPr>
            <a:spLocks noChangeShapeType="1"/>
          </p:cNvSpPr>
          <p:nvPr/>
        </p:nvSpPr>
        <p:spPr bwMode="auto">
          <a:xfrm>
            <a:off x="1609859" y="4971245"/>
            <a:ext cx="762000" cy="0"/>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71" name="Line 35"/>
          <p:cNvSpPr>
            <a:spLocks noChangeShapeType="1"/>
          </p:cNvSpPr>
          <p:nvPr/>
        </p:nvSpPr>
        <p:spPr bwMode="auto">
          <a:xfrm>
            <a:off x="1609859" y="5580845"/>
            <a:ext cx="762000" cy="0"/>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72" name="Line 36"/>
          <p:cNvSpPr>
            <a:spLocks noChangeShapeType="1"/>
          </p:cNvSpPr>
          <p:nvPr/>
        </p:nvSpPr>
        <p:spPr bwMode="auto">
          <a:xfrm>
            <a:off x="3057659" y="2380445"/>
            <a:ext cx="838200" cy="0"/>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73" name="Line 37"/>
          <p:cNvSpPr>
            <a:spLocks noChangeShapeType="1"/>
          </p:cNvSpPr>
          <p:nvPr/>
        </p:nvSpPr>
        <p:spPr bwMode="auto">
          <a:xfrm>
            <a:off x="3057659" y="4971245"/>
            <a:ext cx="838200" cy="0"/>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74" name="Line 38"/>
          <p:cNvSpPr>
            <a:spLocks noChangeShapeType="1"/>
          </p:cNvSpPr>
          <p:nvPr/>
        </p:nvSpPr>
        <p:spPr bwMode="auto">
          <a:xfrm>
            <a:off x="4581659" y="4971245"/>
            <a:ext cx="838200" cy="0"/>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b="1" dirty="0">
              <a:latin typeface="华文仿宋" panose="02010600040101010101" pitchFamily="2" charset="-122"/>
              <a:ea typeface="华文仿宋" panose="02010600040101010101" pitchFamily="2" charset="-122"/>
            </a:endParaRPr>
          </a:p>
        </p:txBody>
      </p:sp>
      <p:sp>
        <p:nvSpPr>
          <p:cNvPr id="244775" name="Text Box 39"/>
          <p:cNvSpPr txBox="1">
            <a:spLocks noChangeArrowheads="1"/>
          </p:cNvSpPr>
          <p:nvPr/>
        </p:nvSpPr>
        <p:spPr bwMode="auto">
          <a:xfrm>
            <a:off x="2416309" y="280272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chemeClr val="accent2"/>
                </a:solidFill>
                <a:latin typeface="华文仿宋" panose="02010600040101010101" pitchFamily="2" charset="-122"/>
                <a:ea typeface="华文仿宋" panose="02010600040101010101" pitchFamily="2" charset="-122"/>
              </a:rPr>
              <a:t>23</a:t>
            </a:r>
            <a:endParaRPr lang="en-US" altLang="zh-CN" sz="2400" dirty="0">
              <a:latin typeface="华文仿宋" panose="02010600040101010101" pitchFamily="2" charset="-122"/>
              <a:ea typeface="华文仿宋" panose="02010600040101010101" pitchFamily="2" charset="-122"/>
            </a:endParaRPr>
          </a:p>
        </p:txBody>
      </p:sp>
      <p:sp>
        <p:nvSpPr>
          <p:cNvPr id="244776" name="Text Box 40"/>
          <p:cNvSpPr txBox="1">
            <a:spLocks noChangeArrowheads="1"/>
          </p:cNvSpPr>
          <p:nvPr/>
        </p:nvSpPr>
        <p:spPr bwMode="auto">
          <a:xfrm>
            <a:off x="2416309" y="398064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chemeClr val="accent2"/>
                </a:solidFill>
                <a:latin typeface="华文仿宋" panose="02010600040101010101" pitchFamily="2" charset="-122"/>
                <a:ea typeface="华文仿宋" panose="02010600040101010101" pitchFamily="2" charset="-122"/>
              </a:rPr>
              <a:t>11</a:t>
            </a:r>
            <a:endParaRPr lang="en-US" altLang="zh-CN" sz="2400" dirty="0">
              <a:latin typeface="华文仿宋" panose="02010600040101010101" pitchFamily="2" charset="-122"/>
              <a:ea typeface="华文仿宋" panose="02010600040101010101" pitchFamily="2" charset="-122"/>
            </a:endParaRPr>
          </a:p>
        </p:txBody>
      </p:sp>
      <p:sp>
        <p:nvSpPr>
          <p:cNvPr id="244777" name="Text Box 41"/>
          <p:cNvSpPr txBox="1">
            <a:spLocks noChangeArrowheads="1"/>
          </p:cNvSpPr>
          <p:nvPr/>
        </p:nvSpPr>
        <p:spPr bwMode="auto">
          <a:xfrm>
            <a:off x="3940309" y="478392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chemeClr val="accent2"/>
                </a:solidFill>
                <a:latin typeface="华文仿宋" panose="02010600040101010101" pitchFamily="2" charset="-122"/>
                <a:ea typeface="华文仿宋" panose="02010600040101010101" pitchFamily="2" charset="-122"/>
              </a:rPr>
              <a:t>68</a:t>
            </a:r>
            <a:endParaRPr lang="en-US" altLang="zh-CN" sz="2400" dirty="0">
              <a:latin typeface="华文仿宋" panose="02010600040101010101" pitchFamily="2" charset="-122"/>
              <a:ea typeface="华文仿宋" panose="02010600040101010101" pitchFamily="2" charset="-122"/>
            </a:endParaRPr>
          </a:p>
        </p:txBody>
      </p:sp>
      <p:sp>
        <p:nvSpPr>
          <p:cNvPr id="244778" name="Text Box 42"/>
          <p:cNvSpPr txBox="1">
            <a:spLocks noChangeArrowheads="1"/>
          </p:cNvSpPr>
          <p:nvPr/>
        </p:nvSpPr>
        <p:spPr bwMode="auto">
          <a:xfrm>
            <a:off x="2416309" y="542844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chemeClr val="accent2"/>
                </a:solidFill>
                <a:latin typeface="华文仿宋" panose="02010600040101010101" pitchFamily="2" charset="-122"/>
                <a:ea typeface="华文仿宋" panose="02010600040101010101" pitchFamily="2" charset="-122"/>
              </a:rPr>
              <a:t>55</a:t>
            </a:r>
            <a:endParaRPr lang="en-US" altLang="zh-CN" sz="2400" dirty="0">
              <a:latin typeface="华文仿宋" panose="02010600040101010101" pitchFamily="2" charset="-122"/>
              <a:ea typeface="华文仿宋" panose="02010600040101010101" pitchFamily="2" charset="-122"/>
            </a:endParaRPr>
          </a:p>
        </p:txBody>
      </p:sp>
      <p:sp>
        <p:nvSpPr>
          <p:cNvPr id="244779" name="Text Box 43"/>
          <p:cNvSpPr txBox="1">
            <a:spLocks noChangeArrowheads="1"/>
          </p:cNvSpPr>
          <p:nvPr/>
        </p:nvSpPr>
        <p:spPr bwMode="auto">
          <a:xfrm>
            <a:off x="2887797" y="1389845"/>
            <a:ext cx="398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dirty="0">
                <a:solidFill>
                  <a:schemeClr val="accent2"/>
                </a:solidFill>
                <a:latin typeface="华文仿宋" panose="02010600040101010101" pitchFamily="2" charset="-122"/>
                <a:ea typeface="华文仿宋" panose="02010600040101010101" pitchFamily="2" charset="-122"/>
                <a:sym typeface="Symbol" panose="05050102010706020507" pitchFamily="18" charset="2"/>
              </a:rPr>
              <a:t></a:t>
            </a:r>
            <a:endParaRPr lang="en-US" altLang="zh-CN" sz="2400" dirty="0">
              <a:latin typeface="华文仿宋" panose="02010600040101010101" pitchFamily="2" charset="-122"/>
              <a:ea typeface="华文仿宋" panose="02010600040101010101" pitchFamily="2" charset="-122"/>
            </a:endParaRPr>
          </a:p>
        </p:txBody>
      </p:sp>
      <p:sp>
        <p:nvSpPr>
          <p:cNvPr id="244780" name="Text Box 44"/>
          <p:cNvSpPr txBox="1">
            <a:spLocks noChangeArrowheads="1"/>
          </p:cNvSpPr>
          <p:nvPr/>
        </p:nvSpPr>
        <p:spPr bwMode="auto">
          <a:xfrm>
            <a:off x="4411797" y="2089933"/>
            <a:ext cx="3984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dirty="0">
                <a:solidFill>
                  <a:schemeClr val="accent2"/>
                </a:solidFill>
                <a:latin typeface="华文仿宋" panose="02010600040101010101" pitchFamily="2" charset="-122"/>
                <a:ea typeface="华文仿宋" panose="02010600040101010101" pitchFamily="2" charset="-122"/>
                <a:sym typeface="Symbol" panose="05050102010706020507" pitchFamily="18" charset="2"/>
              </a:rPr>
              <a:t></a:t>
            </a:r>
            <a:endParaRPr lang="en-US" altLang="zh-CN" sz="2400" dirty="0">
              <a:latin typeface="华文仿宋" panose="02010600040101010101" pitchFamily="2" charset="-122"/>
              <a:ea typeface="华文仿宋" panose="02010600040101010101" pitchFamily="2" charset="-122"/>
            </a:endParaRPr>
          </a:p>
        </p:txBody>
      </p:sp>
      <p:sp>
        <p:nvSpPr>
          <p:cNvPr id="244781" name="Text Box 45"/>
          <p:cNvSpPr txBox="1">
            <a:spLocks noChangeArrowheads="1"/>
          </p:cNvSpPr>
          <p:nvPr/>
        </p:nvSpPr>
        <p:spPr bwMode="auto">
          <a:xfrm>
            <a:off x="2887797" y="2699533"/>
            <a:ext cx="3984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dirty="0">
                <a:solidFill>
                  <a:schemeClr val="accent2"/>
                </a:solidFill>
                <a:latin typeface="华文仿宋" panose="02010600040101010101" pitchFamily="2" charset="-122"/>
                <a:ea typeface="华文仿宋" panose="02010600040101010101" pitchFamily="2" charset="-122"/>
                <a:sym typeface="Symbol" panose="05050102010706020507" pitchFamily="18" charset="2"/>
              </a:rPr>
              <a:t></a:t>
            </a:r>
            <a:endParaRPr lang="en-US" altLang="zh-CN" sz="2400" dirty="0">
              <a:latin typeface="华文仿宋" panose="02010600040101010101" pitchFamily="2" charset="-122"/>
              <a:ea typeface="华文仿宋" panose="02010600040101010101" pitchFamily="2" charset="-122"/>
            </a:endParaRPr>
          </a:p>
        </p:txBody>
      </p:sp>
      <p:sp>
        <p:nvSpPr>
          <p:cNvPr id="244782" name="Text Box 46"/>
          <p:cNvSpPr txBox="1">
            <a:spLocks noChangeArrowheads="1"/>
          </p:cNvSpPr>
          <p:nvPr/>
        </p:nvSpPr>
        <p:spPr bwMode="auto">
          <a:xfrm>
            <a:off x="2887797" y="3918733"/>
            <a:ext cx="3984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dirty="0">
                <a:solidFill>
                  <a:schemeClr val="accent2"/>
                </a:solidFill>
                <a:latin typeface="华文仿宋" panose="02010600040101010101" pitchFamily="2" charset="-122"/>
                <a:ea typeface="华文仿宋" panose="02010600040101010101" pitchFamily="2" charset="-122"/>
                <a:sym typeface="Symbol" panose="05050102010706020507" pitchFamily="18" charset="2"/>
              </a:rPr>
              <a:t></a:t>
            </a:r>
            <a:endParaRPr lang="en-US" altLang="zh-CN" sz="2400" dirty="0">
              <a:latin typeface="华文仿宋" panose="02010600040101010101" pitchFamily="2" charset="-122"/>
              <a:ea typeface="华文仿宋" panose="02010600040101010101" pitchFamily="2" charset="-122"/>
            </a:endParaRPr>
          </a:p>
        </p:txBody>
      </p:sp>
      <p:sp>
        <p:nvSpPr>
          <p:cNvPr id="244783" name="Text Box 47"/>
          <p:cNvSpPr txBox="1">
            <a:spLocks noChangeArrowheads="1"/>
          </p:cNvSpPr>
          <p:nvPr/>
        </p:nvSpPr>
        <p:spPr bwMode="auto">
          <a:xfrm>
            <a:off x="5935797" y="4666445"/>
            <a:ext cx="398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dirty="0">
                <a:solidFill>
                  <a:schemeClr val="accent2"/>
                </a:solidFill>
                <a:latin typeface="华文仿宋" panose="02010600040101010101" pitchFamily="2" charset="-122"/>
                <a:ea typeface="华文仿宋" panose="02010600040101010101" pitchFamily="2" charset="-122"/>
                <a:sym typeface="Symbol" panose="05050102010706020507" pitchFamily="18" charset="2"/>
              </a:rPr>
              <a:t></a:t>
            </a:r>
            <a:endParaRPr lang="en-US" altLang="zh-CN" sz="2400" dirty="0">
              <a:latin typeface="华文仿宋" panose="02010600040101010101" pitchFamily="2" charset="-122"/>
              <a:ea typeface="华文仿宋" panose="02010600040101010101" pitchFamily="2" charset="-122"/>
            </a:endParaRPr>
          </a:p>
        </p:txBody>
      </p:sp>
      <p:sp>
        <p:nvSpPr>
          <p:cNvPr id="244784" name="Text Box 48"/>
          <p:cNvSpPr txBox="1">
            <a:spLocks noChangeArrowheads="1"/>
          </p:cNvSpPr>
          <p:nvPr/>
        </p:nvSpPr>
        <p:spPr bwMode="auto">
          <a:xfrm>
            <a:off x="2829059" y="5366533"/>
            <a:ext cx="398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dirty="0">
                <a:solidFill>
                  <a:schemeClr val="accent2"/>
                </a:solidFill>
                <a:latin typeface="华文仿宋" panose="02010600040101010101" pitchFamily="2" charset="-122"/>
                <a:ea typeface="华文仿宋" panose="02010600040101010101" pitchFamily="2" charset="-122"/>
                <a:sym typeface="Symbol" panose="05050102010706020507" pitchFamily="18" charset="2"/>
              </a:rPr>
              <a:t></a:t>
            </a:r>
            <a:endParaRPr lang="en-US" altLang="zh-CN" sz="2400" dirty="0">
              <a:latin typeface="华文仿宋" panose="02010600040101010101" pitchFamily="2" charset="-122"/>
              <a:ea typeface="华文仿宋" panose="02010600040101010101" pitchFamily="2" charset="-122"/>
            </a:endParaRPr>
          </a:p>
        </p:txBody>
      </p:sp>
      <p:sp>
        <p:nvSpPr>
          <p:cNvPr id="244785" name="Text Box 49"/>
          <p:cNvSpPr txBox="1">
            <a:spLocks noChangeArrowheads="1"/>
          </p:cNvSpPr>
          <p:nvPr/>
        </p:nvSpPr>
        <p:spPr bwMode="auto">
          <a:xfrm>
            <a:off x="1363797" y="3309133"/>
            <a:ext cx="3984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dirty="0">
                <a:solidFill>
                  <a:schemeClr val="accent2"/>
                </a:solidFill>
                <a:latin typeface="华文仿宋" panose="02010600040101010101" pitchFamily="2" charset="-122"/>
                <a:ea typeface="华文仿宋" panose="02010600040101010101" pitchFamily="2" charset="-122"/>
                <a:sym typeface="Symbol" panose="05050102010706020507" pitchFamily="18" charset="2"/>
              </a:rPr>
              <a:t></a:t>
            </a:r>
            <a:endParaRPr lang="en-US" altLang="zh-CN" sz="2400" dirty="0">
              <a:latin typeface="华文仿宋" panose="02010600040101010101" pitchFamily="2" charset="-122"/>
              <a:ea typeface="华文仿宋" panose="02010600040101010101" pitchFamily="2" charset="-122"/>
            </a:endParaRPr>
          </a:p>
        </p:txBody>
      </p:sp>
      <p:sp>
        <p:nvSpPr>
          <p:cNvPr id="244786" name="Text Box 50"/>
          <p:cNvSpPr txBox="1">
            <a:spLocks noChangeArrowheads="1"/>
          </p:cNvSpPr>
          <p:nvPr/>
        </p:nvSpPr>
        <p:spPr bwMode="auto">
          <a:xfrm>
            <a:off x="3992697" y="3921908"/>
            <a:ext cx="45608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dirty="0">
                <a:solidFill>
                  <a:srgbClr val="A50021"/>
                </a:solidFill>
                <a:latin typeface="华文仿宋" panose="02010600040101010101" pitchFamily="2" charset="-122"/>
                <a:ea typeface="华文仿宋" panose="02010600040101010101" pitchFamily="2" charset="-122"/>
              </a:rPr>
              <a:t>ASL=(6×1+2×2+3)/9=13/9</a:t>
            </a:r>
            <a:endParaRPr lang="en-US" altLang="zh-CN" dirty="0">
              <a:latin typeface="华文仿宋" panose="02010600040101010101" pitchFamily="2" charset="-122"/>
              <a:ea typeface="华文仿宋" panose="02010600040101010101" pitchFamily="2" charset="-122"/>
            </a:endParaRPr>
          </a:p>
        </p:txBody>
      </p:sp>
      <p:sp>
        <p:nvSpPr>
          <p:cNvPr id="244787" name="Text Box 51"/>
          <p:cNvSpPr txBox="1">
            <a:spLocks noChangeArrowheads="1"/>
          </p:cNvSpPr>
          <p:nvPr/>
        </p:nvSpPr>
        <p:spPr bwMode="auto">
          <a:xfrm>
            <a:off x="5115059" y="1113620"/>
            <a:ext cx="3810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latin typeface="华文仿宋" panose="02010600040101010101" pitchFamily="2" charset="-122"/>
                <a:ea typeface="华文仿宋" panose="02010600040101010101" pitchFamily="2" charset="-122"/>
              </a:rPr>
              <a:t>例如</a:t>
            </a:r>
            <a:r>
              <a:rPr lang="en-US" altLang="zh-CN" sz="3200" dirty="0">
                <a:latin typeface="华文仿宋" panose="02010600040101010101" pitchFamily="2" charset="-122"/>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同前例的关键字</a:t>
            </a:r>
            <a:r>
              <a:rPr lang="en-US" altLang="zh-CN" dirty="0">
                <a:latin typeface="华文仿宋" panose="02010600040101010101" pitchFamily="2" charset="-122"/>
                <a:ea typeface="华文仿宋" panose="02010600040101010101" pitchFamily="2" charset="-122"/>
              </a:rPr>
              <a:t>{ 19, 01, 23, 14, 55, 68, 11, 82, 36 } </a:t>
            </a:r>
            <a:r>
              <a:rPr lang="zh-CN" altLang="en-US" sz="3200" dirty="0">
                <a:latin typeface="华文仿宋" panose="02010600040101010101" pitchFamily="2" charset="-122"/>
                <a:ea typeface="华文仿宋" panose="02010600040101010101" pitchFamily="2" charset="-122"/>
              </a:rPr>
              <a:t>，哈希函数为： </a:t>
            </a:r>
            <a:r>
              <a:rPr lang="en-US" altLang="zh-CN" sz="3200" dirty="0">
                <a:latin typeface="华文仿宋" panose="02010600040101010101" pitchFamily="2" charset="-122"/>
                <a:ea typeface="华文仿宋" panose="02010600040101010101" pitchFamily="2" charset="-122"/>
              </a:rPr>
              <a:t>H(key)=key MOD 7</a:t>
            </a:r>
            <a:endParaRPr lang="en-US" altLang="zh-CN" sz="32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44739"/>
                                        </p:tgtEl>
                                        <p:attrNameLst>
                                          <p:attrName>style.visibility</p:attrName>
                                        </p:attrNameLst>
                                      </p:cBhvr>
                                      <p:to>
                                        <p:strVal val="visible"/>
                                      </p:to>
                                    </p:set>
                                    <p:animEffect transition="in" filter="randombar(vertical)">
                                      <p:cBhvr>
                                        <p:cTn id="7" dur="500"/>
                                        <p:tgtEl>
                                          <p:spTgt spid="2447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4787"/>
                                        </p:tgtEl>
                                        <p:attrNameLst>
                                          <p:attrName>style.visibility</p:attrName>
                                        </p:attrNameLst>
                                      </p:cBhvr>
                                      <p:to>
                                        <p:strVal val="visible"/>
                                      </p:to>
                                    </p:set>
                                    <p:animEffect transition="in" filter="wipe(left)">
                                      <p:cBhvr>
                                        <p:cTn id="12" dur="500"/>
                                        <p:tgtEl>
                                          <p:spTgt spid="24478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47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447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447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447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447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447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447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44747"/>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244748"/>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244749"/>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244750"/>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244751"/>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244752"/>
                                        </p:tgtEl>
                                        <p:attrNameLst>
                                          <p:attrName>style.visibility</p:attrName>
                                        </p:attrNameLst>
                                      </p:cBhvr>
                                      <p:to>
                                        <p:strVal val="visible"/>
                                      </p:to>
                                    </p:set>
                                  </p:childTnLst>
                                </p:cTn>
                              </p:par>
                            </p:childTnLst>
                          </p:cTn>
                        </p:par>
                        <p:par>
                          <p:cTn id="46" fill="hold">
                            <p:stCondLst>
                              <p:cond delay="3000"/>
                            </p:stCondLst>
                            <p:childTnLst>
                              <p:par>
                                <p:cTn id="47" presetID="1" presetClass="entr" presetSubtype="0" fill="hold" grpId="0" nodeType="afterEffect">
                                  <p:stCondLst>
                                    <p:cond delay="0"/>
                                  </p:stCondLst>
                                  <p:childTnLst>
                                    <p:set>
                                      <p:cBhvr>
                                        <p:cTn id="48" dur="1" fill="hold">
                                          <p:stCondLst>
                                            <p:cond delay="499"/>
                                          </p:stCondLst>
                                        </p:cTn>
                                        <p:tgtEl>
                                          <p:spTgt spid="244753"/>
                                        </p:tgtEl>
                                        <p:attrNameLst>
                                          <p:attrName>style.visibility</p:attrName>
                                        </p:attrNameLst>
                                      </p:cBhvr>
                                      <p:to>
                                        <p:strVal val="visible"/>
                                      </p:to>
                                    </p:set>
                                  </p:childTnLst>
                                </p:cTn>
                              </p:par>
                            </p:childTnLst>
                          </p:cTn>
                        </p:par>
                        <p:par>
                          <p:cTn id="49" fill="hold">
                            <p:stCondLst>
                              <p:cond delay="3500"/>
                            </p:stCondLst>
                            <p:childTnLst>
                              <p:par>
                                <p:cTn id="50" presetID="1" presetClass="entr" presetSubtype="0" fill="hold" grpId="0" nodeType="afterEffect">
                                  <p:stCondLst>
                                    <p:cond delay="0"/>
                                  </p:stCondLst>
                                  <p:childTnLst>
                                    <p:set>
                                      <p:cBhvr>
                                        <p:cTn id="51" dur="1" fill="hold">
                                          <p:stCondLst>
                                            <p:cond delay="499"/>
                                          </p:stCondLst>
                                        </p:cTn>
                                        <p:tgtEl>
                                          <p:spTgt spid="244754"/>
                                        </p:tgtEl>
                                        <p:attrNameLst>
                                          <p:attrName>style.visibility</p:attrName>
                                        </p:attrNameLst>
                                      </p:cBhvr>
                                      <p:to>
                                        <p:strVal val="visible"/>
                                      </p:to>
                                    </p:set>
                                  </p:childTnLst>
                                </p:cTn>
                              </p:par>
                            </p:childTnLst>
                          </p:cTn>
                        </p:par>
                        <p:par>
                          <p:cTn id="52" fill="hold">
                            <p:stCondLst>
                              <p:cond delay="4000"/>
                            </p:stCondLst>
                            <p:childTnLst>
                              <p:par>
                                <p:cTn id="53" presetID="1" presetClass="entr" presetSubtype="0" fill="hold" grpId="0" nodeType="afterEffect">
                                  <p:stCondLst>
                                    <p:cond delay="0"/>
                                  </p:stCondLst>
                                  <p:childTnLst>
                                    <p:set>
                                      <p:cBhvr>
                                        <p:cTn id="54" dur="1" fill="hold">
                                          <p:stCondLst>
                                            <p:cond delay="499"/>
                                          </p:stCondLst>
                                        </p:cTn>
                                        <p:tgtEl>
                                          <p:spTgt spid="244755"/>
                                        </p:tgtEl>
                                        <p:attrNameLst>
                                          <p:attrName>style.visibility</p:attrName>
                                        </p:attrNameLst>
                                      </p:cBhvr>
                                      <p:to>
                                        <p:strVal val="visible"/>
                                      </p:to>
                                    </p:set>
                                  </p:childTnLst>
                                </p:cTn>
                              </p:par>
                            </p:childTnLst>
                          </p:cTn>
                        </p:par>
                        <p:par>
                          <p:cTn id="55" fill="hold">
                            <p:stCondLst>
                              <p:cond delay="4500"/>
                            </p:stCondLst>
                            <p:childTnLst>
                              <p:par>
                                <p:cTn id="56" presetID="1" presetClass="entr" presetSubtype="0" fill="hold" grpId="0" nodeType="afterEffect">
                                  <p:stCondLst>
                                    <p:cond delay="0"/>
                                  </p:stCondLst>
                                  <p:childTnLst>
                                    <p:set>
                                      <p:cBhvr>
                                        <p:cTn id="57" dur="1" fill="hold">
                                          <p:stCondLst>
                                            <p:cond delay="499"/>
                                          </p:stCondLst>
                                        </p:cTn>
                                        <p:tgtEl>
                                          <p:spTgt spid="244756"/>
                                        </p:tgtEl>
                                        <p:attrNameLst>
                                          <p:attrName>style.visibility</p:attrName>
                                        </p:attrNameLst>
                                      </p:cBhvr>
                                      <p:to>
                                        <p:strVal val="visible"/>
                                      </p:to>
                                    </p:set>
                                  </p:childTnLst>
                                </p:cTn>
                              </p:par>
                            </p:childTnLst>
                          </p:cTn>
                        </p:par>
                        <p:par>
                          <p:cTn id="58" fill="hold">
                            <p:stCondLst>
                              <p:cond delay="5000"/>
                            </p:stCondLst>
                            <p:childTnLst>
                              <p:par>
                                <p:cTn id="59" presetID="1" presetClass="entr" presetSubtype="0" fill="hold" grpId="0" nodeType="afterEffect">
                                  <p:stCondLst>
                                    <p:cond delay="0"/>
                                  </p:stCondLst>
                                  <p:childTnLst>
                                    <p:set>
                                      <p:cBhvr>
                                        <p:cTn id="60" dur="1" fill="hold">
                                          <p:stCondLst>
                                            <p:cond delay="499"/>
                                          </p:stCondLst>
                                        </p:cTn>
                                        <p:tgtEl>
                                          <p:spTgt spid="244757"/>
                                        </p:tgtEl>
                                        <p:attrNameLst>
                                          <p:attrName>style.visibility</p:attrName>
                                        </p:attrNameLst>
                                      </p:cBhvr>
                                      <p:to>
                                        <p:strVal val="visible"/>
                                      </p:to>
                                    </p:set>
                                  </p:childTnLst>
                                </p:cTn>
                              </p:par>
                            </p:childTnLst>
                          </p:cTn>
                        </p:par>
                        <p:par>
                          <p:cTn id="61" fill="hold">
                            <p:stCondLst>
                              <p:cond delay="5500"/>
                            </p:stCondLst>
                            <p:childTnLst>
                              <p:par>
                                <p:cTn id="62" presetID="1" presetClass="entr" presetSubtype="0" fill="hold" grpId="0" nodeType="afterEffect">
                                  <p:stCondLst>
                                    <p:cond delay="0"/>
                                  </p:stCondLst>
                                  <p:childTnLst>
                                    <p:set>
                                      <p:cBhvr>
                                        <p:cTn id="63" dur="1" fill="hold">
                                          <p:stCondLst>
                                            <p:cond delay="499"/>
                                          </p:stCondLst>
                                        </p:cTn>
                                        <p:tgtEl>
                                          <p:spTgt spid="244758"/>
                                        </p:tgtEl>
                                        <p:attrNameLst>
                                          <p:attrName>style.visibility</p:attrName>
                                        </p:attrNameLst>
                                      </p:cBhvr>
                                      <p:to>
                                        <p:strVal val="visible"/>
                                      </p:to>
                                    </p:set>
                                  </p:childTnLst>
                                </p:cTn>
                              </p:par>
                            </p:childTnLst>
                          </p:cTn>
                        </p:par>
                        <p:par>
                          <p:cTn id="64" fill="hold">
                            <p:stCondLst>
                              <p:cond delay="6000"/>
                            </p:stCondLst>
                            <p:childTnLst>
                              <p:par>
                                <p:cTn id="65" presetID="1" presetClass="entr" presetSubtype="0" fill="hold" grpId="0" nodeType="afterEffect">
                                  <p:stCondLst>
                                    <p:cond delay="0"/>
                                  </p:stCondLst>
                                  <p:childTnLst>
                                    <p:set>
                                      <p:cBhvr>
                                        <p:cTn id="66" dur="1" fill="hold">
                                          <p:stCondLst>
                                            <p:cond delay="499"/>
                                          </p:stCondLst>
                                        </p:cTn>
                                        <p:tgtEl>
                                          <p:spTgt spid="244759"/>
                                        </p:tgtEl>
                                        <p:attrNameLst>
                                          <p:attrName>style.visibility</p:attrName>
                                        </p:attrNameLst>
                                      </p:cBhvr>
                                      <p:to>
                                        <p:strVal val="visible"/>
                                      </p:to>
                                    </p:set>
                                  </p:childTnLst>
                                </p:cTn>
                              </p:par>
                            </p:childTnLst>
                          </p:cTn>
                        </p:par>
                        <p:par>
                          <p:cTn id="67" fill="hold">
                            <p:stCondLst>
                              <p:cond delay="6500"/>
                            </p:stCondLst>
                            <p:childTnLst>
                              <p:par>
                                <p:cTn id="68" presetID="1" presetClass="entr" presetSubtype="0" fill="hold" grpId="0" nodeType="afterEffect">
                                  <p:stCondLst>
                                    <p:cond delay="0"/>
                                  </p:stCondLst>
                                  <p:childTnLst>
                                    <p:set>
                                      <p:cBhvr>
                                        <p:cTn id="69" dur="1" fill="hold">
                                          <p:stCondLst>
                                            <p:cond delay="499"/>
                                          </p:stCondLst>
                                        </p:cTn>
                                        <p:tgtEl>
                                          <p:spTgt spid="244760"/>
                                        </p:tgtEl>
                                        <p:attrNameLst>
                                          <p:attrName>style.visibility</p:attrName>
                                        </p:attrNameLst>
                                      </p:cBhvr>
                                      <p:to>
                                        <p:strVal val="visible"/>
                                      </p:to>
                                    </p:set>
                                  </p:childTnLst>
                                </p:cTn>
                              </p:par>
                            </p:childTnLst>
                          </p:cTn>
                        </p:par>
                        <p:par>
                          <p:cTn id="70" fill="hold">
                            <p:stCondLst>
                              <p:cond delay="7000"/>
                            </p:stCondLst>
                            <p:childTnLst>
                              <p:par>
                                <p:cTn id="71" presetID="1" presetClass="entr" presetSubtype="0" fill="hold" grpId="0" nodeType="afterEffect">
                                  <p:stCondLst>
                                    <p:cond delay="0"/>
                                  </p:stCondLst>
                                  <p:childTnLst>
                                    <p:set>
                                      <p:cBhvr>
                                        <p:cTn id="72" dur="1" fill="hold">
                                          <p:stCondLst>
                                            <p:cond delay="499"/>
                                          </p:stCondLst>
                                        </p:cTn>
                                        <p:tgtEl>
                                          <p:spTgt spid="244761"/>
                                        </p:tgtEl>
                                        <p:attrNameLst>
                                          <p:attrName>style.visibility</p:attrName>
                                        </p:attrNameLst>
                                      </p:cBhvr>
                                      <p:to>
                                        <p:strVal val="visible"/>
                                      </p:to>
                                    </p:set>
                                  </p:childTnLst>
                                </p:cTn>
                              </p:par>
                            </p:childTnLst>
                          </p:cTn>
                        </p:par>
                        <p:par>
                          <p:cTn id="73" fill="hold">
                            <p:stCondLst>
                              <p:cond delay="7500"/>
                            </p:stCondLst>
                            <p:childTnLst>
                              <p:par>
                                <p:cTn id="74" presetID="1" presetClass="entr" presetSubtype="0" fill="hold" grpId="0" nodeType="afterEffect">
                                  <p:stCondLst>
                                    <p:cond delay="0"/>
                                  </p:stCondLst>
                                  <p:childTnLst>
                                    <p:set>
                                      <p:cBhvr>
                                        <p:cTn id="75" dur="1" fill="hold">
                                          <p:stCondLst>
                                            <p:cond delay="499"/>
                                          </p:stCondLst>
                                        </p:cTn>
                                        <p:tgtEl>
                                          <p:spTgt spid="244762"/>
                                        </p:tgtEl>
                                        <p:attrNameLst>
                                          <p:attrName>style.visibility</p:attrName>
                                        </p:attrNameLst>
                                      </p:cBhvr>
                                      <p:to>
                                        <p:strVal val="visible"/>
                                      </p:to>
                                    </p:set>
                                  </p:childTnLst>
                                </p:cTn>
                              </p:par>
                            </p:childTnLst>
                          </p:cTn>
                        </p:par>
                        <p:par>
                          <p:cTn id="76" fill="hold">
                            <p:stCondLst>
                              <p:cond delay="8000"/>
                            </p:stCondLst>
                            <p:childTnLst>
                              <p:par>
                                <p:cTn id="77" presetID="1" presetClass="entr" presetSubtype="0" fill="hold" grpId="0" nodeType="afterEffect">
                                  <p:stCondLst>
                                    <p:cond delay="0"/>
                                  </p:stCondLst>
                                  <p:childTnLst>
                                    <p:set>
                                      <p:cBhvr>
                                        <p:cTn id="78" dur="1" fill="hold">
                                          <p:stCondLst>
                                            <p:cond delay="499"/>
                                          </p:stCondLst>
                                        </p:cTn>
                                        <p:tgtEl>
                                          <p:spTgt spid="244763"/>
                                        </p:tgtEl>
                                        <p:attrNameLst>
                                          <p:attrName>style.visibility</p:attrName>
                                        </p:attrNameLst>
                                      </p:cBhvr>
                                      <p:to>
                                        <p:strVal val="visible"/>
                                      </p:to>
                                    </p:set>
                                  </p:childTnLst>
                                </p:cTn>
                              </p:par>
                            </p:childTnLst>
                          </p:cTn>
                        </p:par>
                        <p:par>
                          <p:cTn id="79" fill="hold">
                            <p:stCondLst>
                              <p:cond delay="8500"/>
                            </p:stCondLst>
                            <p:childTnLst>
                              <p:par>
                                <p:cTn id="80" presetID="1" presetClass="entr" presetSubtype="0" fill="hold" grpId="0" nodeType="afterEffect">
                                  <p:stCondLst>
                                    <p:cond delay="0"/>
                                  </p:stCondLst>
                                  <p:childTnLst>
                                    <p:set>
                                      <p:cBhvr>
                                        <p:cTn id="81" dur="1" fill="hold">
                                          <p:stCondLst>
                                            <p:cond delay="499"/>
                                          </p:stCondLst>
                                        </p:cTn>
                                        <p:tgtEl>
                                          <p:spTgt spid="244764"/>
                                        </p:tgtEl>
                                        <p:attrNameLst>
                                          <p:attrName>style.visibility</p:attrName>
                                        </p:attrNameLst>
                                      </p:cBhvr>
                                      <p:to>
                                        <p:strVal val="visible"/>
                                      </p:to>
                                    </p:set>
                                  </p:childTnLst>
                                </p:cTn>
                              </p:par>
                            </p:childTnLst>
                          </p:cTn>
                        </p:par>
                        <p:par>
                          <p:cTn id="82" fill="hold">
                            <p:stCondLst>
                              <p:cond delay="9000"/>
                            </p:stCondLst>
                            <p:childTnLst>
                              <p:par>
                                <p:cTn id="83" presetID="1" presetClass="entr" presetSubtype="0" fill="hold" grpId="0" nodeType="afterEffect">
                                  <p:stCondLst>
                                    <p:cond delay="0"/>
                                  </p:stCondLst>
                                  <p:childTnLst>
                                    <p:set>
                                      <p:cBhvr>
                                        <p:cTn id="84" dur="1" fill="hold">
                                          <p:stCondLst>
                                            <p:cond delay="499"/>
                                          </p:stCondLst>
                                        </p:cTn>
                                        <p:tgtEl>
                                          <p:spTgt spid="244765"/>
                                        </p:tgtEl>
                                        <p:attrNameLst>
                                          <p:attrName>style.visibility</p:attrName>
                                        </p:attrNameLst>
                                      </p:cBhvr>
                                      <p:to>
                                        <p:strVal val="visible"/>
                                      </p:to>
                                    </p:set>
                                  </p:childTnLst>
                                </p:cTn>
                              </p:par>
                            </p:childTnLst>
                          </p:cTn>
                        </p:par>
                        <p:par>
                          <p:cTn id="85" fill="hold">
                            <p:stCondLst>
                              <p:cond delay="9500"/>
                            </p:stCondLst>
                            <p:childTnLst>
                              <p:par>
                                <p:cTn id="86" presetID="1" presetClass="entr" presetSubtype="0" fill="hold" grpId="0" nodeType="afterEffect">
                                  <p:stCondLst>
                                    <p:cond delay="0"/>
                                  </p:stCondLst>
                                  <p:childTnLst>
                                    <p:set>
                                      <p:cBhvr>
                                        <p:cTn id="87" dur="1" fill="hold">
                                          <p:stCondLst>
                                            <p:cond delay="499"/>
                                          </p:stCondLst>
                                        </p:cTn>
                                        <p:tgtEl>
                                          <p:spTgt spid="244766"/>
                                        </p:tgtEl>
                                        <p:attrNameLst>
                                          <p:attrName>style.visibility</p:attrName>
                                        </p:attrNameLst>
                                      </p:cBhvr>
                                      <p:to>
                                        <p:strVal val="visible"/>
                                      </p:to>
                                    </p:set>
                                  </p:childTnLst>
                                </p:cTn>
                              </p:par>
                            </p:childTnLst>
                          </p:cTn>
                        </p:par>
                        <p:par>
                          <p:cTn id="88" fill="hold">
                            <p:stCondLst>
                              <p:cond delay="10000"/>
                            </p:stCondLst>
                            <p:childTnLst>
                              <p:par>
                                <p:cTn id="89" presetID="1" presetClass="entr" presetSubtype="0" fill="hold" grpId="0" nodeType="afterEffect">
                                  <p:stCondLst>
                                    <p:cond delay="0"/>
                                  </p:stCondLst>
                                  <p:childTnLst>
                                    <p:set>
                                      <p:cBhvr>
                                        <p:cTn id="90" dur="1" fill="hold">
                                          <p:stCondLst>
                                            <p:cond delay="499"/>
                                          </p:stCondLst>
                                        </p:cTn>
                                        <p:tgtEl>
                                          <p:spTgt spid="244767"/>
                                        </p:tgtEl>
                                        <p:attrNameLst>
                                          <p:attrName>style.visibility</p:attrName>
                                        </p:attrNameLst>
                                      </p:cBhvr>
                                      <p:to>
                                        <p:strVal val="visible"/>
                                      </p:to>
                                    </p:set>
                                  </p:childTnLst>
                                </p:cTn>
                              </p:par>
                            </p:childTnLst>
                          </p:cTn>
                        </p:par>
                        <p:par>
                          <p:cTn id="91" fill="hold">
                            <p:stCondLst>
                              <p:cond delay="10500"/>
                            </p:stCondLst>
                            <p:childTnLst>
                              <p:par>
                                <p:cTn id="92" presetID="1" presetClass="entr" presetSubtype="0" fill="hold" grpId="0" nodeType="afterEffect">
                                  <p:stCondLst>
                                    <p:cond delay="0"/>
                                  </p:stCondLst>
                                  <p:childTnLst>
                                    <p:set>
                                      <p:cBhvr>
                                        <p:cTn id="93" dur="1" fill="hold">
                                          <p:stCondLst>
                                            <p:cond delay="499"/>
                                          </p:stCondLst>
                                        </p:cTn>
                                        <p:tgtEl>
                                          <p:spTgt spid="244768"/>
                                        </p:tgtEl>
                                        <p:attrNameLst>
                                          <p:attrName>style.visibility</p:attrName>
                                        </p:attrNameLst>
                                      </p:cBhvr>
                                      <p:to>
                                        <p:strVal val="visible"/>
                                      </p:to>
                                    </p:set>
                                  </p:childTnLst>
                                </p:cTn>
                              </p:par>
                            </p:childTnLst>
                          </p:cTn>
                        </p:par>
                        <p:par>
                          <p:cTn id="94" fill="hold">
                            <p:stCondLst>
                              <p:cond delay="11000"/>
                            </p:stCondLst>
                            <p:childTnLst>
                              <p:par>
                                <p:cTn id="95" presetID="1" presetClass="entr" presetSubtype="0" fill="hold" grpId="0" nodeType="afterEffect">
                                  <p:stCondLst>
                                    <p:cond delay="0"/>
                                  </p:stCondLst>
                                  <p:childTnLst>
                                    <p:set>
                                      <p:cBhvr>
                                        <p:cTn id="96" dur="1" fill="hold">
                                          <p:stCondLst>
                                            <p:cond delay="499"/>
                                          </p:stCondLst>
                                        </p:cTn>
                                        <p:tgtEl>
                                          <p:spTgt spid="244769"/>
                                        </p:tgtEl>
                                        <p:attrNameLst>
                                          <p:attrName>style.visibility</p:attrName>
                                        </p:attrNameLst>
                                      </p:cBhvr>
                                      <p:to>
                                        <p:strVal val="visible"/>
                                      </p:to>
                                    </p:set>
                                  </p:childTnLst>
                                </p:cTn>
                              </p:par>
                            </p:childTnLst>
                          </p:cTn>
                        </p:par>
                        <p:par>
                          <p:cTn id="97" fill="hold">
                            <p:stCondLst>
                              <p:cond delay="11500"/>
                            </p:stCondLst>
                            <p:childTnLst>
                              <p:par>
                                <p:cTn id="98" presetID="1" presetClass="entr" presetSubtype="0" fill="hold" grpId="0" nodeType="afterEffect">
                                  <p:stCondLst>
                                    <p:cond delay="0"/>
                                  </p:stCondLst>
                                  <p:childTnLst>
                                    <p:set>
                                      <p:cBhvr>
                                        <p:cTn id="99" dur="1" fill="hold">
                                          <p:stCondLst>
                                            <p:cond delay="499"/>
                                          </p:stCondLst>
                                        </p:cTn>
                                        <p:tgtEl>
                                          <p:spTgt spid="244770"/>
                                        </p:tgtEl>
                                        <p:attrNameLst>
                                          <p:attrName>style.visibility</p:attrName>
                                        </p:attrNameLst>
                                      </p:cBhvr>
                                      <p:to>
                                        <p:strVal val="visible"/>
                                      </p:to>
                                    </p:set>
                                  </p:childTnLst>
                                </p:cTn>
                              </p:par>
                            </p:childTnLst>
                          </p:cTn>
                        </p:par>
                        <p:par>
                          <p:cTn id="100" fill="hold">
                            <p:stCondLst>
                              <p:cond delay="12000"/>
                            </p:stCondLst>
                            <p:childTnLst>
                              <p:par>
                                <p:cTn id="101" presetID="1" presetClass="entr" presetSubtype="0" fill="hold" grpId="0" nodeType="afterEffect">
                                  <p:stCondLst>
                                    <p:cond delay="0"/>
                                  </p:stCondLst>
                                  <p:childTnLst>
                                    <p:set>
                                      <p:cBhvr>
                                        <p:cTn id="102" dur="1" fill="hold">
                                          <p:stCondLst>
                                            <p:cond delay="499"/>
                                          </p:stCondLst>
                                        </p:cTn>
                                        <p:tgtEl>
                                          <p:spTgt spid="244771"/>
                                        </p:tgtEl>
                                        <p:attrNameLst>
                                          <p:attrName>style.visibility</p:attrName>
                                        </p:attrNameLst>
                                      </p:cBhvr>
                                      <p:to>
                                        <p:strVal val="visible"/>
                                      </p:to>
                                    </p:set>
                                  </p:childTnLst>
                                </p:cTn>
                              </p:par>
                            </p:childTnLst>
                          </p:cTn>
                        </p:par>
                        <p:par>
                          <p:cTn id="103" fill="hold">
                            <p:stCondLst>
                              <p:cond delay="12500"/>
                            </p:stCondLst>
                            <p:childTnLst>
                              <p:par>
                                <p:cTn id="104" presetID="1" presetClass="entr" presetSubtype="0" fill="hold" grpId="0" nodeType="afterEffect">
                                  <p:stCondLst>
                                    <p:cond delay="0"/>
                                  </p:stCondLst>
                                  <p:childTnLst>
                                    <p:set>
                                      <p:cBhvr>
                                        <p:cTn id="105" dur="1" fill="hold">
                                          <p:stCondLst>
                                            <p:cond delay="499"/>
                                          </p:stCondLst>
                                        </p:cTn>
                                        <p:tgtEl>
                                          <p:spTgt spid="244772"/>
                                        </p:tgtEl>
                                        <p:attrNameLst>
                                          <p:attrName>style.visibility</p:attrName>
                                        </p:attrNameLst>
                                      </p:cBhvr>
                                      <p:to>
                                        <p:strVal val="visible"/>
                                      </p:to>
                                    </p:set>
                                  </p:childTnLst>
                                </p:cTn>
                              </p:par>
                            </p:childTnLst>
                          </p:cTn>
                        </p:par>
                        <p:par>
                          <p:cTn id="106" fill="hold">
                            <p:stCondLst>
                              <p:cond delay="13000"/>
                            </p:stCondLst>
                            <p:childTnLst>
                              <p:par>
                                <p:cTn id="107" presetID="1" presetClass="entr" presetSubtype="0" fill="hold" grpId="0" nodeType="afterEffect">
                                  <p:stCondLst>
                                    <p:cond delay="0"/>
                                  </p:stCondLst>
                                  <p:childTnLst>
                                    <p:set>
                                      <p:cBhvr>
                                        <p:cTn id="108" dur="1" fill="hold">
                                          <p:stCondLst>
                                            <p:cond delay="499"/>
                                          </p:stCondLst>
                                        </p:cTn>
                                        <p:tgtEl>
                                          <p:spTgt spid="244773"/>
                                        </p:tgtEl>
                                        <p:attrNameLst>
                                          <p:attrName>style.visibility</p:attrName>
                                        </p:attrNameLst>
                                      </p:cBhvr>
                                      <p:to>
                                        <p:strVal val="visible"/>
                                      </p:to>
                                    </p:set>
                                  </p:childTnLst>
                                </p:cTn>
                              </p:par>
                            </p:childTnLst>
                          </p:cTn>
                        </p:par>
                        <p:par>
                          <p:cTn id="109" fill="hold">
                            <p:stCondLst>
                              <p:cond delay="13500"/>
                            </p:stCondLst>
                            <p:childTnLst>
                              <p:par>
                                <p:cTn id="110" presetID="1" presetClass="entr" presetSubtype="0" fill="hold" grpId="0" nodeType="afterEffect">
                                  <p:stCondLst>
                                    <p:cond delay="0"/>
                                  </p:stCondLst>
                                  <p:childTnLst>
                                    <p:set>
                                      <p:cBhvr>
                                        <p:cTn id="111" dur="1" fill="hold">
                                          <p:stCondLst>
                                            <p:cond delay="499"/>
                                          </p:stCondLst>
                                        </p:cTn>
                                        <p:tgtEl>
                                          <p:spTgt spid="244774"/>
                                        </p:tgtEl>
                                        <p:attrNameLst>
                                          <p:attrName>style.visibility</p:attrName>
                                        </p:attrNameLst>
                                      </p:cBhvr>
                                      <p:to>
                                        <p:strVal val="visible"/>
                                      </p:to>
                                    </p:set>
                                  </p:childTnLst>
                                </p:cTn>
                              </p:par>
                            </p:childTnLst>
                          </p:cTn>
                        </p:par>
                        <p:par>
                          <p:cTn id="112" fill="hold">
                            <p:stCondLst>
                              <p:cond delay="14000"/>
                            </p:stCondLst>
                            <p:childTnLst>
                              <p:par>
                                <p:cTn id="113" presetID="1" presetClass="entr" presetSubtype="0" fill="hold" grpId="0" nodeType="afterEffect">
                                  <p:stCondLst>
                                    <p:cond delay="0"/>
                                  </p:stCondLst>
                                  <p:childTnLst>
                                    <p:set>
                                      <p:cBhvr>
                                        <p:cTn id="114" dur="1" fill="hold">
                                          <p:stCondLst>
                                            <p:cond delay="499"/>
                                          </p:stCondLst>
                                        </p:cTn>
                                        <p:tgtEl>
                                          <p:spTgt spid="244775"/>
                                        </p:tgtEl>
                                        <p:attrNameLst>
                                          <p:attrName>style.visibility</p:attrName>
                                        </p:attrNameLst>
                                      </p:cBhvr>
                                      <p:to>
                                        <p:strVal val="visible"/>
                                      </p:to>
                                    </p:set>
                                  </p:childTnLst>
                                </p:cTn>
                              </p:par>
                            </p:childTnLst>
                          </p:cTn>
                        </p:par>
                        <p:par>
                          <p:cTn id="115" fill="hold">
                            <p:stCondLst>
                              <p:cond delay="14500"/>
                            </p:stCondLst>
                            <p:childTnLst>
                              <p:par>
                                <p:cTn id="116" presetID="1" presetClass="entr" presetSubtype="0" fill="hold" grpId="0" nodeType="afterEffect">
                                  <p:stCondLst>
                                    <p:cond delay="0"/>
                                  </p:stCondLst>
                                  <p:childTnLst>
                                    <p:set>
                                      <p:cBhvr>
                                        <p:cTn id="117" dur="1" fill="hold">
                                          <p:stCondLst>
                                            <p:cond delay="499"/>
                                          </p:stCondLst>
                                        </p:cTn>
                                        <p:tgtEl>
                                          <p:spTgt spid="244776"/>
                                        </p:tgtEl>
                                        <p:attrNameLst>
                                          <p:attrName>style.visibility</p:attrName>
                                        </p:attrNameLst>
                                      </p:cBhvr>
                                      <p:to>
                                        <p:strVal val="visible"/>
                                      </p:to>
                                    </p:set>
                                  </p:childTnLst>
                                </p:cTn>
                              </p:par>
                            </p:childTnLst>
                          </p:cTn>
                        </p:par>
                        <p:par>
                          <p:cTn id="118" fill="hold">
                            <p:stCondLst>
                              <p:cond delay="15000"/>
                            </p:stCondLst>
                            <p:childTnLst>
                              <p:par>
                                <p:cTn id="119" presetID="1" presetClass="entr" presetSubtype="0" fill="hold" grpId="0" nodeType="afterEffect">
                                  <p:stCondLst>
                                    <p:cond delay="0"/>
                                  </p:stCondLst>
                                  <p:childTnLst>
                                    <p:set>
                                      <p:cBhvr>
                                        <p:cTn id="120" dur="1" fill="hold">
                                          <p:stCondLst>
                                            <p:cond delay="499"/>
                                          </p:stCondLst>
                                        </p:cTn>
                                        <p:tgtEl>
                                          <p:spTgt spid="244777"/>
                                        </p:tgtEl>
                                        <p:attrNameLst>
                                          <p:attrName>style.visibility</p:attrName>
                                        </p:attrNameLst>
                                      </p:cBhvr>
                                      <p:to>
                                        <p:strVal val="visible"/>
                                      </p:to>
                                    </p:set>
                                  </p:childTnLst>
                                </p:cTn>
                              </p:par>
                            </p:childTnLst>
                          </p:cTn>
                        </p:par>
                        <p:par>
                          <p:cTn id="121" fill="hold">
                            <p:stCondLst>
                              <p:cond delay="15500"/>
                            </p:stCondLst>
                            <p:childTnLst>
                              <p:par>
                                <p:cTn id="122" presetID="1" presetClass="entr" presetSubtype="0" fill="hold" grpId="0" nodeType="afterEffect">
                                  <p:stCondLst>
                                    <p:cond delay="0"/>
                                  </p:stCondLst>
                                  <p:childTnLst>
                                    <p:set>
                                      <p:cBhvr>
                                        <p:cTn id="123" dur="1" fill="hold">
                                          <p:stCondLst>
                                            <p:cond delay="499"/>
                                          </p:stCondLst>
                                        </p:cTn>
                                        <p:tgtEl>
                                          <p:spTgt spid="244778"/>
                                        </p:tgtEl>
                                        <p:attrNameLst>
                                          <p:attrName>style.visibility</p:attrName>
                                        </p:attrNameLst>
                                      </p:cBhvr>
                                      <p:to>
                                        <p:strVal val="visible"/>
                                      </p:to>
                                    </p:set>
                                  </p:childTnLst>
                                </p:cTn>
                              </p:par>
                            </p:childTnLst>
                          </p:cTn>
                        </p:par>
                        <p:par>
                          <p:cTn id="124" fill="hold">
                            <p:stCondLst>
                              <p:cond delay="16000"/>
                            </p:stCondLst>
                            <p:childTnLst>
                              <p:par>
                                <p:cTn id="125" presetID="1" presetClass="entr" presetSubtype="0" fill="hold" grpId="0" nodeType="afterEffect">
                                  <p:stCondLst>
                                    <p:cond delay="0"/>
                                  </p:stCondLst>
                                  <p:childTnLst>
                                    <p:set>
                                      <p:cBhvr>
                                        <p:cTn id="126" dur="1" fill="hold">
                                          <p:stCondLst>
                                            <p:cond delay="499"/>
                                          </p:stCondLst>
                                        </p:cTn>
                                        <p:tgtEl>
                                          <p:spTgt spid="244779"/>
                                        </p:tgtEl>
                                        <p:attrNameLst>
                                          <p:attrName>style.visibility</p:attrName>
                                        </p:attrNameLst>
                                      </p:cBhvr>
                                      <p:to>
                                        <p:strVal val="visible"/>
                                      </p:to>
                                    </p:set>
                                  </p:childTnLst>
                                </p:cTn>
                              </p:par>
                            </p:childTnLst>
                          </p:cTn>
                        </p:par>
                        <p:par>
                          <p:cTn id="127" fill="hold">
                            <p:stCondLst>
                              <p:cond delay="16500"/>
                            </p:stCondLst>
                            <p:childTnLst>
                              <p:par>
                                <p:cTn id="128" presetID="1" presetClass="entr" presetSubtype="0" fill="hold" grpId="0" nodeType="afterEffect">
                                  <p:stCondLst>
                                    <p:cond delay="0"/>
                                  </p:stCondLst>
                                  <p:childTnLst>
                                    <p:set>
                                      <p:cBhvr>
                                        <p:cTn id="129" dur="1" fill="hold">
                                          <p:stCondLst>
                                            <p:cond delay="499"/>
                                          </p:stCondLst>
                                        </p:cTn>
                                        <p:tgtEl>
                                          <p:spTgt spid="244780"/>
                                        </p:tgtEl>
                                        <p:attrNameLst>
                                          <p:attrName>style.visibility</p:attrName>
                                        </p:attrNameLst>
                                      </p:cBhvr>
                                      <p:to>
                                        <p:strVal val="visible"/>
                                      </p:to>
                                    </p:set>
                                  </p:childTnLst>
                                </p:cTn>
                              </p:par>
                            </p:childTnLst>
                          </p:cTn>
                        </p:par>
                        <p:par>
                          <p:cTn id="130" fill="hold">
                            <p:stCondLst>
                              <p:cond delay="17000"/>
                            </p:stCondLst>
                            <p:childTnLst>
                              <p:par>
                                <p:cTn id="131" presetID="1" presetClass="entr" presetSubtype="0" fill="hold" grpId="0" nodeType="afterEffect">
                                  <p:stCondLst>
                                    <p:cond delay="0"/>
                                  </p:stCondLst>
                                  <p:childTnLst>
                                    <p:set>
                                      <p:cBhvr>
                                        <p:cTn id="132" dur="1" fill="hold">
                                          <p:stCondLst>
                                            <p:cond delay="499"/>
                                          </p:stCondLst>
                                        </p:cTn>
                                        <p:tgtEl>
                                          <p:spTgt spid="244781"/>
                                        </p:tgtEl>
                                        <p:attrNameLst>
                                          <p:attrName>style.visibility</p:attrName>
                                        </p:attrNameLst>
                                      </p:cBhvr>
                                      <p:to>
                                        <p:strVal val="visible"/>
                                      </p:to>
                                    </p:set>
                                  </p:childTnLst>
                                </p:cTn>
                              </p:par>
                            </p:childTnLst>
                          </p:cTn>
                        </p:par>
                        <p:par>
                          <p:cTn id="133" fill="hold">
                            <p:stCondLst>
                              <p:cond delay="17500"/>
                            </p:stCondLst>
                            <p:childTnLst>
                              <p:par>
                                <p:cTn id="134" presetID="1" presetClass="entr" presetSubtype="0" fill="hold" grpId="0" nodeType="afterEffect">
                                  <p:stCondLst>
                                    <p:cond delay="0"/>
                                  </p:stCondLst>
                                  <p:childTnLst>
                                    <p:set>
                                      <p:cBhvr>
                                        <p:cTn id="135" dur="1" fill="hold">
                                          <p:stCondLst>
                                            <p:cond delay="499"/>
                                          </p:stCondLst>
                                        </p:cTn>
                                        <p:tgtEl>
                                          <p:spTgt spid="244782"/>
                                        </p:tgtEl>
                                        <p:attrNameLst>
                                          <p:attrName>style.visibility</p:attrName>
                                        </p:attrNameLst>
                                      </p:cBhvr>
                                      <p:to>
                                        <p:strVal val="visible"/>
                                      </p:to>
                                    </p:set>
                                  </p:childTnLst>
                                </p:cTn>
                              </p:par>
                            </p:childTnLst>
                          </p:cTn>
                        </p:par>
                        <p:par>
                          <p:cTn id="136" fill="hold">
                            <p:stCondLst>
                              <p:cond delay="18000"/>
                            </p:stCondLst>
                            <p:childTnLst>
                              <p:par>
                                <p:cTn id="137" presetID="1" presetClass="entr" presetSubtype="0" fill="hold" grpId="0" nodeType="afterEffect">
                                  <p:stCondLst>
                                    <p:cond delay="0"/>
                                  </p:stCondLst>
                                  <p:childTnLst>
                                    <p:set>
                                      <p:cBhvr>
                                        <p:cTn id="138" dur="1" fill="hold">
                                          <p:stCondLst>
                                            <p:cond delay="499"/>
                                          </p:stCondLst>
                                        </p:cTn>
                                        <p:tgtEl>
                                          <p:spTgt spid="244783"/>
                                        </p:tgtEl>
                                        <p:attrNameLst>
                                          <p:attrName>style.visibility</p:attrName>
                                        </p:attrNameLst>
                                      </p:cBhvr>
                                      <p:to>
                                        <p:strVal val="visible"/>
                                      </p:to>
                                    </p:set>
                                  </p:childTnLst>
                                </p:cTn>
                              </p:par>
                            </p:childTnLst>
                          </p:cTn>
                        </p:par>
                        <p:par>
                          <p:cTn id="139" fill="hold">
                            <p:stCondLst>
                              <p:cond delay="18500"/>
                            </p:stCondLst>
                            <p:childTnLst>
                              <p:par>
                                <p:cTn id="140" presetID="1" presetClass="entr" presetSubtype="0" fill="hold" grpId="0" nodeType="afterEffect">
                                  <p:stCondLst>
                                    <p:cond delay="0"/>
                                  </p:stCondLst>
                                  <p:childTnLst>
                                    <p:set>
                                      <p:cBhvr>
                                        <p:cTn id="141" dur="1" fill="hold">
                                          <p:stCondLst>
                                            <p:cond delay="499"/>
                                          </p:stCondLst>
                                        </p:cTn>
                                        <p:tgtEl>
                                          <p:spTgt spid="244784"/>
                                        </p:tgtEl>
                                        <p:attrNameLst>
                                          <p:attrName>style.visibility</p:attrName>
                                        </p:attrNameLst>
                                      </p:cBhvr>
                                      <p:to>
                                        <p:strVal val="visible"/>
                                      </p:to>
                                    </p:set>
                                  </p:childTnLst>
                                </p:cTn>
                              </p:par>
                            </p:childTnLst>
                          </p:cTn>
                        </p:par>
                        <p:par>
                          <p:cTn id="142" fill="hold">
                            <p:stCondLst>
                              <p:cond delay="19000"/>
                            </p:stCondLst>
                            <p:childTnLst>
                              <p:par>
                                <p:cTn id="143" presetID="1" presetClass="entr" presetSubtype="0" fill="hold" grpId="0" nodeType="afterEffect">
                                  <p:stCondLst>
                                    <p:cond delay="0"/>
                                  </p:stCondLst>
                                  <p:childTnLst>
                                    <p:set>
                                      <p:cBhvr>
                                        <p:cTn id="144" dur="1" fill="hold">
                                          <p:stCondLst>
                                            <p:cond delay="499"/>
                                          </p:stCondLst>
                                        </p:cTn>
                                        <p:tgtEl>
                                          <p:spTgt spid="24478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44786"/>
                                        </p:tgtEl>
                                        <p:attrNameLst>
                                          <p:attrName>style.visibility</p:attrName>
                                        </p:attrNameLst>
                                      </p:cBhvr>
                                      <p:to>
                                        <p:strVal val="visible"/>
                                      </p:to>
                                    </p:set>
                                    <p:animEffect transition="in" filter="wipe(left)">
                                      <p:cBhvr>
                                        <p:cTn id="149" dur="500"/>
                                        <p:tgtEl>
                                          <p:spTgt spid="244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autoUpdateAnimBg="0"/>
      <p:bldP spid="244740" grpId="0" animBg="1"/>
      <p:bldP spid="244741" grpId="0" animBg="1"/>
      <p:bldP spid="244742" grpId="0" animBg="1"/>
      <p:bldP spid="244743" grpId="0" animBg="1"/>
      <p:bldP spid="244744" grpId="0" animBg="1"/>
      <p:bldP spid="244745" grpId="0" animBg="1"/>
      <p:bldP spid="244746" grpId="0" animBg="1"/>
      <p:bldP spid="244747" grpId="0" autoUpdateAnimBg="0"/>
      <p:bldP spid="244748" grpId="0" animBg="1" autoUpdateAnimBg="0"/>
      <p:bldP spid="244749" grpId="0" animBg="1"/>
      <p:bldP spid="244750" grpId="0" animBg="1" autoUpdateAnimBg="0"/>
      <p:bldP spid="244751" grpId="0" animBg="1"/>
      <p:bldP spid="244752" grpId="0" animBg="1" autoUpdateAnimBg="0"/>
      <p:bldP spid="244753" grpId="0" animBg="1"/>
      <p:bldP spid="244754" grpId="0" animBg="1"/>
      <p:bldP spid="244755" grpId="0" animBg="1"/>
      <p:bldP spid="244756" grpId="0" animBg="1"/>
      <p:bldP spid="244757" grpId="0" animBg="1"/>
      <p:bldP spid="244758" grpId="0" animBg="1" autoUpdateAnimBg="0"/>
      <p:bldP spid="244759" grpId="0" animBg="1"/>
      <p:bldP spid="244760" grpId="0" animBg="1"/>
      <p:bldP spid="244761" grpId="0" animBg="1"/>
      <p:bldP spid="244762" grpId="0" animBg="1" autoUpdateAnimBg="0"/>
      <p:bldP spid="244763" grpId="0" animBg="1"/>
      <p:bldP spid="244764" grpId="0" animBg="1"/>
      <p:bldP spid="244765" grpId="0" animBg="1"/>
      <p:bldP spid="244766" grpId="0" animBg="1"/>
      <p:bldP spid="244767" grpId="0" animBg="1"/>
      <p:bldP spid="244768" grpId="0" animBg="1"/>
      <p:bldP spid="244769" grpId="0" animBg="1"/>
      <p:bldP spid="244770" grpId="0" animBg="1"/>
      <p:bldP spid="244771" grpId="0" animBg="1"/>
      <p:bldP spid="244772" grpId="0" animBg="1"/>
      <p:bldP spid="244773" grpId="0" animBg="1"/>
      <p:bldP spid="244774" grpId="0" animBg="1"/>
      <p:bldP spid="244775" grpId="0" autoUpdateAnimBg="0"/>
      <p:bldP spid="244776" grpId="0" autoUpdateAnimBg="0"/>
      <p:bldP spid="244777" grpId="0" autoUpdateAnimBg="0"/>
      <p:bldP spid="244778" grpId="0" autoUpdateAnimBg="0"/>
      <p:bldP spid="244779" grpId="0" autoUpdateAnimBg="0"/>
      <p:bldP spid="244780" grpId="0" autoUpdateAnimBg="0"/>
      <p:bldP spid="244781" grpId="0" autoUpdateAnimBg="0"/>
      <p:bldP spid="244782" grpId="0" autoUpdateAnimBg="0"/>
      <p:bldP spid="244783" grpId="0" autoUpdateAnimBg="0"/>
      <p:bldP spid="244784" grpId="0" autoUpdateAnimBg="0"/>
      <p:bldP spid="244785" grpId="0" autoUpdateAnimBg="0"/>
      <p:bldP spid="244786" grpId="0" autoUpdateAnimBg="0"/>
      <p:bldP spid="244787" grpId="0" autoUpdateAnimBg="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ext Box 2"/>
          <p:cNvSpPr txBox="1">
            <a:spLocks noChangeArrowheads="1"/>
          </p:cNvSpPr>
          <p:nvPr/>
        </p:nvSpPr>
        <p:spPr bwMode="auto">
          <a:xfrm>
            <a:off x="695459" y="1264326"/>
            <a:ext cx="7868992" cy="2510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ts val="4800"/>
              </a:lnSpc>
              <a:spcBef>
                <a:spcPct val="50000"/>
              </a:spcBef>
            </a:pPr>
            <a:r>
              <a:rPr lang="zh-CN" altLang="en-US" sz="3200" dirty="0">
                <a:ea typeface="华文仿宋" panose="02010600040101010101" pitchFamily="2" charset="-122"/>
              </a:rPr>
              <a:t>有多个不同的哈希函数，当产生地址冲突时计算另一个哈希函数地址，直到冲突不再发生。这种方法不易产生聚集，但增加计算时间。</a:t>
            </a:r>
            <a:endParaRPr lang="zh-CN" altLang="en-US" sz="3200" dirty="0">
              <a:ea typeface="华文仿宋" panose="02010600040101010101" pitchFamily="2" charset="-122"/>
            </a:endParaRPr>
          </a:p>
        </p:txBody>
      </p:sp>
      <p:sp>
        <p:nvSpPr>
          <p:cNvPr id="3" name="Text Box 3"/>
          <p:cNvSpPr txBox="1">
            <a:spLocks noChangeArrowheads="1"/>
          </p:cNvSpPr>
          <p:nvPr/>
        </p:nvSpPr>
        <p:spPr bwMode="auto">
          <a:xfrm>
            <a:off x="432448" y="146136"/>
            <a:ext cx="398279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0" lvl="2" algn="l" eaLnBrk="1" hangingPunct="1"/>
            <a:r>
              <a:rPr lang="en-US" altLang="zh-CN" sz="3600" dirty="0">
                <a:solidFill>
                  <a:srgbClr val="990000"/>
                </a:solidFill>
                <a:ea typeface="华文仿宋" panose="02010600040101010101" pitchFamily="2" charset="-122"/>
              </a:rPr>
              <a:t>3. </a:t>
            </a:r>
            <a:r>
              <a:rPr lang="zh-CN" altLang="en-US" sz="3600" dirty="0">
                <a:solidFill>
                  <a:srgbClr val="990000"/>
                </a:solidFill>
                <a:ea typeface="华文仿宋" panose="02010600040101010101" pitchFamily="2" charset="-122"/>
              </a:rPr>
              <a:t>再哈希法</a:t>
            </a:r>
            <a:endParaRPr lang="zh-CN" altLang="en-US" sz="3600" dirty="0">
              <a:solidFill>
                <a:srgbClr val="990000"/>
              </a:solidFill>
              <a:ea typeface="华文仿宋" panose="02010600040101010101" pitchFamily="2" charset="-122"/>
            </a:endParaRPr>
          </a:p>
          <a:p>
            <a:pPr marL="0" lvl="2" algn="l" eaLnBrk="1" hangingPunct="1"/>
            <a:endParaRPr lang="zh-CN" altLang="en-US" sz="20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9554">
                                            <p:txEl>
                                              <p:pRg st="0" end="0"/>
                                            </p:txEl>
                                          </p:spTgt>
                                        </p:tgtEl>
                                        <p:attrNameLst>
                                          <p:attrName>style.visibility</p:attrName>
                                        </p:attrNameLst>
                                      </p:cBhvr>
                                      <p:to>
                                        <p:strVal val="visible"/>
                                      </p:to>
                                    </p:set>
                                    <p:animEffect transition="in" filter="checkerboard(across)">
                                      <p:cBhvr>
                                        <p:cTn id="7" dur="500"/>
                                        <p:tgtEl>
                                          <p:spTgt spid="279554">
                                            <p:txEl>
                                              <p:pRg st="0" end="0"/>
                                            </p:txEl>
                                          </p:spTgt>
                                        </p:tgtEl>
                                      </p:cBhvr>
                                    </p:animEffect>
                                  </p:childTnLst>
                                </p:cTn>
                              </p:par>
                            </p:childTnLst>
                          </p:cTn>
                        </p:par>
                        <p:par>
                          <p:cTn id="8" fill="hold">
                            <p:stCondLst>
                              <p:cond delay="500"/>
                            </p:stCondLst>
                            <p:childTnLst>
                              <p:par>
                                <p:cTn id="9" presetID="14" presetClass="entr" presetSubtype="5"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P spid="3" grpId="0" autoUpdateAnimBg="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ext Box 2"/>
          <p:cNvSpPr txBox="1">
            <a:spLocks noChangeArrowheads="1"/>
          </p:cNvSpPr>
          <p:nvPr/>
        </p:nvSpPr>
        <p:spPr bwMode="auto">
          <a:xfrm>
            <a:off x="721216" y="1444630"/>
            <a:ext cx="7778840" cy="2605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ts val="4900"/>
              </a:lnSpc>
              <a:spcBef>
                <a:spcPct val="50000"/>
              </a:spcBef>
            </a:pPr>
            <a:r>
              <a:rPr lang="zh-CN" altLang="en-US" sz="3200" dirty="0">
                <a:ea typeface="华文仿宋" panose="02010600040101010101" pitchFamily="2" charset="-122"/>
              </a:rPr>
              <a:t>设向量</a:t>
            </a:r>
            <a:r>
              <a:rPr lang="en-US" altLang="zh-CN" sz="3200" dirty="0" err="1">
                <a:ea typeface="华文仿宋" panose="02010600040101010101" pitchFamily="2" charset="-122"/>
              </a:rPr>
              <a:t>HashTable</a:t>
            </a:r>
            <a:r>
              <a:rPr lang="en-US" altLang="zh-CN" sz="3200" dirty="0">
                <a:ea typeface="华文仿宋" panose="02010600040101010101" pitchFamily="2" charset="-122"/>
              </a:rPr>
              <a:t>[0..m-1]</a:t>
            </a:r>
            <a:r>
              <a:rPr lang="zh-CN" altLang="en-US" sz="3200" dirty="0">
                <a:ea typeface="华文仿宋" panose="02010600040101010101" pitchFamily="2" charset="-122"/>
              </a:rPr>
              <a:t>为基本表，存放记录。另设向量</a:t>
            </a:r>
            <a:r>
              <a:rPr lang="en-US" altLang="zh-CN" sz="3200" dirty="0" err="1">
                <a:ea typeface="华文仿宋" panose="02010600040101010101" pitchFamily="2" charset="-122"/>
              </a:rPr>
              <a:t>OverTable</a:t>
            </a:r>
            <a:r>
              <a:rPr lang="en-US" altLang="zh-CN" sz="3200" dirty="0">
                <a:ea typeface="华文仿宋" panose="02010600040101010101" pitchFamily="2" charset="-122"/>
              </a:rPr>
              <a:t>[0..v]</a:t>
            </a:r>
            <a:r>
              <a:rPr lang="zh-CN" altLang="en-US" sz="3200" dirty="0">
                <a:ea typeface="华文仿宋" panose="02010600040101010101" pitchFamily="2" charset="-122"/>
              </a:rPr>
              <a:t>为溢出表。只要发生冲突，不管哈希地址是什么，都填入溢出表。</a:t>
            </a:r>
            <a:endParaRPr lang="zh-CN" altLang="en-US" sz="3200" dirty="0">
              <a:ea typeface="华文仿宋" panose="02010600040101010101" pitchFamily="2" charset="-122"/>
            </a:endParaRPr>
          </a:p>
        </p:txBody>
      </p:sp>
      <p:sp>
        <p:nvSpPr>
          <p:cNvPr id="3" name="Text Box 3"/>
          <p:cNvSpPr txBox="1">
            <a:spLocks noChangeArrowheads="1"/>
          </p:cNvSpPr>
          <p:nvPr/>
        </p:nvSpPr>
        <p:spPr bwMode="auto">
          <a:xfrm>
            <a:off x="432447" y="146136"/>
            <a:ext cx="600698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0" lvl="2" algn="l" eaLnBrk="1" hangingPunct="1"/>
            <a:r>
              <a:rPr lang="en-US" altLang="zh-CN" sz="3600" dirty="0">
                <a:solidFill>
                  <a:srgbClr val="990000"/>
                </a:solidFill>
                <a:ea typeface="华文仿宋" panose="02010600040101010101" pitchFamily="2" charset="-122"/>
              </a:rPr>
              <a:t>4</a:t>
            </a:r>
            <a:r>
              <a:rPr lang="zh-CN" altLang="en-US" sz="3600" dirty="0">
                <a:solidFill>
                  <a:srgbClr val="990000"/>
                </a:solidFill>
                <a:ea typeface="华文仿宋" panose="02010600040101010101" pitchFamily="2" charset="-122"/>
              </a:rPr>
              <a:t>、建立一个公共溢出区</a:t>
            </a:r>
            <a:endParaRPr lang="zh-CN" altLang="en-US" sz="3600" dirty="0">
              <a:solidFill>
                <a:srgbClr val="990000"/>
              </a:solidFill>
              <a:ea typeface="华文仿宋" panose="02010600040101010101" pitchFamily="2" charset="-122"/>
            </a:endParaRPr>
          </a:p>
          <a:p>
            <a:pPr marL="0" lvl="2" algn="l" eaLnBrk="1" hangingPunct="1"/>
            <a:endParaRPr lang="zh-CN" altLang="en-US" sz="20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9554">
                                            <p:txEl>
                                              <p:pRg st="0" end="0"/>
                                            </p:txEl>
                                          </p:spTgt>
                                        </p:tgtEl>
                                        <p:attrNameLst>
                                          <p:attrName>style.visibility</p:attrName>
                                        </p:attrNameLst>
                                      </p:cBhvr>
                                      <p:to>
                                        <p:strVal val="visible"/>
                                      </p:to>
                                    </p:set>
                                    <p:animEffect transition="in" filter="checkerboard(across)">
                                      <p:cBhvr>
                                        <p:cTn id="7" dur="500"/>
                                        <p:tgtEl>
                                          <p:spTgt spid="279554">
                                            <p:txEl>
                                              <p:pRg st="0" end="0"/>
                                            </p:txEl>
                                          </p:spTgt>
                                        </p:tgtEl>
                                      </p:cBhvr>
                                    </p:animEffect>
                                  </p:childTnLst>
                                </p:cTn>
                              </p:par>
                            </p:childTnLst>
                          </p:cTn>
                        </p:par>
                        <p:par>
                          <p:cTn id="8" fill="hold">
                            <p:stCondLst>
                              <p:cond delay="500"/>
                            </p:stCondLst>
                            <p:childTnLst>
                              <p:par>
                                <p:cTn id="9" presetID="14" presetClass="entr" presetSubtype="5"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P spid="3" grpId="0" autoUpdateAnimBg="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p:cNvSpPr txBox="1">
            <a:spLocks noChangeArrowheads="1"/>
          </p:cNvSpPr>
          <p:nvPr/>
        </p:nvSpPr>
        <p:spPr bwMode="auto">
          <a:xfrm>
            <a:off x="508786" y="1062507"/>
            <a:ext cx="802990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727075" lvl="2" indent="-457200" algn="l" eaLnBrk="1" hangingPunct="1">
              <a:buFont typeface="Arial" panose="020B0604020202020204" pitchFamily="34" charset="0"/>
              <a:buChar char="•"/>
            </a:pPr>
            <a:r>
              <a:rPr lang="zh-CN" altLang="en-US" dirty="0">
                <a:ea typeface="华文仿宋" panose="02010600040101010101" pitchFamily="2" charset="-122"/>
              </a:rPr>
              <a:t>查找过程和造表过程一致。假设采用开放定址处理冲突，则</a:t>
            </a:r>
            <a:r>
              <a:rPr lang="zh-CN" altLang="en-US" dirty="0">
                <a:solidFill>
                  <a:srgbClr val="A50021"/>
                </a:solidFill>
                <a:ea typeface="华文仿宋" panose="02010600040101010101" pitchFamily="2" charset="-122"/>
              </a:rPr>
              <a:t>查找过程</a:t>
            </a:r>
            <a:r>
              <a:rPr lang="zh-CN" altLang="en-US" dirty="0">
                <a:ea typeface="华文仿宋" panose="02010600040101010101" pitchFamily="2" charset="-122"/>
              </a:rPr>
              <a:t>为：       </a:t>
            </a:r>
            <a:endParaRPr lang="zh-CN" altLang="en-US" dirty="0">
              <a:ea typeface="华文仿宋" panose="02010600040101010101" pitchFamily="2" charset="-122"/>
            </a:endParaRPr>
          </a:p>
        </p:txBody>
      </p:sp>
      <p:sp>
        <p:nvSpPr>
          <p:cNvPr id="245763" name="Text Box 3"/>
          <p:cNvSpPr txBox="1">
            <a:spLocks noChangeArrowheads="1"/>
          </p:cNvSpPr>
          <p:nvPr/>
        </p:nvSpPr>
        <p:spPr bwMode="auto">
          <a:xfrm>
            <a:off x="356387" y="196900"/>
            <a:ext cx="5038725"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en-US" altLang="zh-CN" dirty="0"/>
              <a:t>9.3.4 </a:t>
            </a:r>
            <a:r>
              <a:rPr lang="zh-CN" altLang="en-US" dirty="0"/>
              <a:t>哈希表的查找</a:t>
            </a:r>
            <a:endParaRPr lang="zh-CN" altLang="en-US" dirty="0"/>
          </a:p>
        </p:txBody>
      </p:sp>
      <p:sp>
        <p:nvSpPr>
          <p:cNvPr id="245764" name="Text Box 4"/>
          <p:cNvSpPr txBox="1">
            <a:spLocks noChangeArrowheads="1"/>
          </p:cNvSpPr>
          <p:nvPr/>
        </p:nvSpPr>
        <p:spPr bwMode="auto">
          <a:xfrm>
            <a:off x="873125" y="2161445"/>
            <a:ext cx="6724918" cy="59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l" eaLnBrk="1" hangingPunct="1">
              <a:lnSpc>
                <a:spcPct val="125000"/>
              </a:lnSpc>
              <a:buFont typeface="Arial" panose="020B0604020202020204" pitchFamily="34" charset="0"/>
              <a:buChar char="•"/>
            </a:pPr>
            <a:r>
              <a:rPr lang="zh-CN" altLang="en-US" dirty="0">
                <a:ea typeface="华文仿宋" panose="02010600040101010101" pitchFamily="2" charset="-122"/>
              </a:rPr>
              <a:t>对于</a:t>
            </a:r>
            <a:r>
              <a:rPr lang="zh-CN" altLang="en-US" dirty="0">
                <a:solidFill>
                  <a:srgbClr val="0000FF"/>
                </a:solidFill>
                <a:ea typeface="华文仿宋" panose="02010600040101010101" pitchFamily="2" charset="-122"/>
              </a:rPr>
              <a:t>给定值 </a:t>
            </a:r>
            <a:r>
              <a:rPr lang="en-US" altLang="zh-CN" dirty="0">
                <a:solidFill>
                  <a:srgbClr val="0000FF"/>
                </a:solidFill>
                <a:ea typeface="华文仿宋" panose="02010600040101010101" pitchFamily="2" charset="-122"/>
              </a:rPr>
              <a:t>K</a:t>
            </a:r>
            <a:r>
              <a:rPr lang="zh-CN" altLang="en-US" dirty="0">
                <a:ea typeface="华文仿宋" panose="02010600040101010101" pitchFamily="2" charset="-122"/>
              </a:rPr>
              <a:t>， 计算</a:t>
            </a:r>
            <a:r>
              <a:rPr lang="zh-CN" altLang="en-US" dirty="0">
                <a:solidFill>
                  <a:srgbClr val="0000FF"/>
                </a:solidFill>
                <a:ea typeface="华文仿宋" panose="02010600040101010101" pitchFamily="2" charset="-122"/>
              </a:rPr>
              <a:t>哈希地址 </a:t>
            </a:r>
            <a:r>
              <a:rPr lang="en-US" altLang="zh-CN" dirty="0" err="1">
                <a:solidFill>
                  <a:srgbClr val="0000FF"/>
                </a:solidFill>
                <a:ea typeface="华文仿宋" panose="02010600040101010101" pitchFamily="2" charset="-122"/>
              </a:rPr>
              <a:t>i</a:t>
            </a:r>
            <a:r>
              <a:rPr lang="en-US" altLang="zh-CN" dirty="0">
                <a:solidFill>
                  <a:srgbClr val="0000FF"/>
                </a:solidFill>
                <a:ea typeface="华文仿宋" panose="02010600040101010101" pitchFamily="2" charset="-122"/>
              </a:rPr>
              <a:t> = H(K)</a:t>
            </a:r>
            <a:endParaRPr lang="en-US" altLang="zh-CN" sz="1800" dirty="0">
              <a:ea typeface="华文仿宋" panose="02010600040101010101" pitchFamily="2" charset="-122"/>
            </a:endParaRPr>
          </a:p>
        </p:txBody>
      </p:sp>
      <p:sp>
        <p:nvSpPr>
          <p:cNvPr id="245765" name="Rectangle 5"/>
          <p:cNvSpPr>
            <a:spLocks noChangeArrowheads="1"/>
          </p:cNvSpPr>
          <p:nvPr/>
        </p:nvSpPr>
        <p:spPr bwMode="auto">
          <a:xfrm>
            <a:off x="1323887" y="2860405"/>
            <a:ext cx="6083300" cy="59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zh-CN" altLang="en-US" dirty="0">
                <a:ea typeface="华文仿宋" panose="02010600040101010101" pitchFamily="2" charset="-122"/>
              </a:rPr>
              <a:t>若 </a:t>
            </a:r>
            <a:r>
              <a:rPr lang="en-US" altLang="zh-CN" dirty="0">
                <a:ea typeface="华文仿宋" panose="02010600040101010101" pitchFamily="2" charset="-122"/>
              </a:rPr>
              <a:t>r[</a:t>
            </a:r>
            <a:r>
              <a:rPr lang="en-US" altLang="zh-CN" dirty="0" err="1">
                <a:ea typeface="华文仿宋" panose="02010600040101010101" pitchFamily="2" charset="-122"/>
              </a:rPr>
              <a:t>i</a:t>
            </a:r>
            <a:r>
              <a:rPr lang="en-US" altLang="zh-CN" dirty="0">
                <a:ea typeface="华文仿宋" panose="02010600040101010101" pitchFamily="2" charset="-122"/>
              </a:rPr>
              <a:t>] = NULL  </a:t>
            </a:r>
            <a:r>
              <a:rPr lang="zh-CN" altLang="en-US" dirty="0">
                <a:ea typeface="华文仿宋" panose="02010600040101010101" pitchFamily="2" charset="-122"/>
              </a:rPr>
              <a:t>则查找不成功</a:t>
            </a:r>
            <a:endParaRPr lang="zh-CN" altLang="en-US" dirty="0">
              <a:ea typeface="华文仿宋" panose="02010600040101010101" pitchFamily="2" charset="-122"/>
            </a:endParaRPr>
          </a:p>
        </p:txBody>
      </p:sp>
      <p:sp>
        <p:nvSpPr>
          <p:cNvPr id="245766" name="Rectangle 6"/>
          <p:cNvSpPr>
            <a:spLocks noChangeArrowheads="1"/>
          </p:cNvSpPr>
          <p:nvPr/>
        </p:nvSpPr>
        <p:spPr bwMode="auto">
          <a:xfrm>
            <a:off x="1323887" y="3473180"/>
            <a:ext cx="5867400" cy="59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zh-CN" altLang="en-US" dirty="0">
                <a:ea typeface="华文仿宋" panose="02010600040101010101" pitchFamily="2" charset="-122"/>
              </a:rPr>
              <a:t>若 </a:t>
            </a:r>
            <a:r>
              <a:rPr lang="en-US" altLang="zh-CN" dirty="0">
                <a:ea typeface="华文仿宋" panose="02010600040101010101" pitchFamily="2" charset="-122"/>
              </a:rPr>
              <a:t>r[</a:t>
            </a:r>
            <a:r>
              <a:rPr lang="en-US" altLang="zh-CN" dirty="0" err="1">
                <a:ea typeface="华文仿宋" panose="02010600040101010101" pitchFamily="2" charset="-122"/>
              </a:rPr>
              <a:t>i</a:t>
            </a:r>
            <a:r>
              <a:rPr lang="en-US" altLang="zh-CN" dirty="0">
                <a:ea typeface="华文仿宋" panose="02010600040101010101" pitchFamily="2" charset="-122"/>
              </a:rPr>
              <a:t>].key = K  </a:t>
            </a:r>
            <a:r>
              <a:rPr lang="zh-CN" altLang="en-US" dirty="0">
                <a:ea typeface="华文仿宋" panose="02010600040101010101" pitchFamily="2" charset="-122"/>
              </a:rPr>
              <a:t>则查找成功</a:t>
            </a:r>
            <a:endParaRPr lang="zh-CN" altLang="en-US" dirty="0">
              <a:ea typeface="华文仿宋" panose="02010600040101010101" pitchFamily="2" charset="-122"/>
            </a:endParaRPr>
          </a:p>
        </p:txBody>
      </p:sp>
      <p:sp>
        <p:nvSpPr>
          <p:cNvPr id="245767" name="Rectangle 7"/>
          <p:cNvSpPr>
            <a:spLocks noChangeArrowheads="1"/>
          </p:cNvSpPr>
          <p:nvPr/>
        </p:nvSpPr>
        <p:spPr bwMode="auto">
          <a:xfrm>
            <a:off x="873125" y="4193945"/>
            <a:ext cx="6051657" cy="166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l" eaLnBrk="1" hangingPunct="1">
              <a:lnSpc>
                <a:spcPct val="125000"/>
              </a:lnSpc>
              <a:buFont typeface="Arial" panose="020B0604020202020204" pitchFamily="34" charset="0"/>
              <a:buChar char="•"/>
            </a:pPr>
            <a:r>
              <a:rPr lang="zh-CN" altLang="en-US" dirty="0">
                <a:solidFill>
                  <a:srgbClr val="000080"/>
                </a:solidFill>
                <a:ea typeface="华文仿宋" panose="02010600040101010101" pitchFamily="2" charset="-122"/>
              </a:rPr>
              <a:t>否则 “求下一地址 </a:t>
            </a:r>
            <a:r>
              <a:rPr lang="en-US" altLang="zh-CN" dirty="0">
                <a:solidFill>
                  <a:srgbClr val="000080"/>
                </a:solidFill>
                <a:ea typeface="华文仿宋" panose="02010600040101010101" pitchFamily="2" charset="-122"/>
              </a:rPr>
              <a:t>H</a:t>
            </a:r>
            <a:r>
              <a:rPr lang="en-US" altLang="zh-CN" baseline="-25000" dirty="0">
                <a:solidFill>
                  <a:srgbClr val="000080"/>
                </a:solidFill>
                <a:ea typeface="华文仿宋" panose="02010600040101010101" pitchFamily="2" charset="-122"/>
              </a:rPr>
              <a:t>i</a:t>
            </a:r>
            <a:r>
              <a:rPr lang="en-US" altLang="zh-CN" dirty="0">
                <a:solidFill>
                  <a:srgbClr val="000080"/>
                </a:solidFill>
                <a:ea typeface="华文仿宋" panose="02010600040101010101" pitchFamily="2" charset="-122"/>
              </a:rPr>
              <a:t>” </a:t>
            </a:r>
            <a:r>
              <a:rPr lang="zh-CN" altLang="en-US" dirty="0">
                <a:solidFill>
                  <a:srgbClr val="000080"/>
                </a:solidFill>
                <a:ea typeface="华文仿宋" panose="02010600040101010101" pitchFamily="2" charset="-122"/>
              </a:rPr>
              <a:t>，直至</a:t>
            </a:r>
            <a:endParaRPr lang="zh-CN" altLang="en-US" dirty="0">
              <a:solidFill>
                <a:srgbClr val="000080"/>
              </a:solidFill>
              <a:ea typeface="华文仿宋" panose="02010600040101010101" pitchFamily="2" charset="-122"/>
            </a:endParaRPr>
          </a:p>
          <a:p>
            <a:pPr algn="l" eaLnBrk="1" hangingPunct="1">
              <a:lnSpc>
                <a:spcPct val="125000"/>
              </a:lnSpc>
            </a:pPr>
            <a:r>
              <a:rPr lang="zh-CN" altLang="en-US" dirty="0">
                <a:ea typeface="华文仿宋" panose="02010600040101010101" pitchFamily="2" charset="-122"/>
              </a:rPr>
              <a:t>    </a:t>
            </a:r>
            <a:r>
              <a:rPr lang="zh-CN" altLang="en-US" dirty="0">
                <a:solidFill>
                  <a:srgbClr val="800000"/>
                </a:solidFill>
                <a:ea typeface="华文仿宋" panose="02010600040101010101" pitchFamily="2" charset="-122"/>
              </a:rPr>
              <a:t>     </a:t>
            </a:r>
            <a:r>
              <a:rPr lang="en-US" altLang="zh-CN" dirty="0">
                <a:ea typeface="华文仿宋" panose="02010600040101010101" pitchFamily="2" charset="-122"/>
              </a:rPr>
              <a:t>r[H</a:t>
            </a:r>
            <a:r>
              <a:rPr lang="en-US" altLang="zh-CN" baseline="-25000" dirty="0">
                <a:ea typeface="华文仿宋" panose="02010600040101010101" pitchFamily="2" charset="-122"/>
              </a:rPr>
              <a:t>i</a:t>
            </a:r>
            <a:r>
              <a:rPr lang="en-US" altLang="zh-CN" dirty="0">
                <a:ea typeface="华文仿宋" panose="02010600040101010101" pitchFamily="2" charset="-122"/>
              </a:rPr>
              <a:t>] = NULL  (</a:t>
            </a:r>
            <a:r>
              <a:rPr lang="zh-CN" altLang="en-US" dirty="0">
                <a:ea typeface="华文仿宋" panose="02010600040101010101" pitchFamily="2" charset="-122"/>
              </a:rPr>
              <a:t>查找不成功</a:t>
            </a:r>
            <a:r>
              <a:rPr lang="en-US" altLang="zh-CN" dirty="0">
                <a:ea typeface="华文仿宋" panose="02010600040101010101" pitchFamily="2" charset="-122"/>
              </a:rPr>
              <a:t>)</a:t>
            </a:r>
            <a:endParaRPr lang="en-US" altLang="zh-CN" dirty="0">
              <a:ea typeface="华文仿宋" panose="02010600040101010101" pitchFamily="2" charset="-122"/>
            </a:endParaRPr>
          </a:p>
          <a:p>
            <a:pPr algn="l" eaLnBrk="1" hangingPunct="1">
              <a:lnSpc>
                <a:spcPct val="125000"/>
              </a:lnSpc>
            </a:pPr>
            <a:r>
              <a:rPr lang="en-US" altLang="zh-CN" dirty="0">
                <a:ea typeface="华文仿宋" panose="02010600040101010101" pitchFamily="2" charset="-122"/>
              </a:rPr>
              <a:t> </a:t>
            </a:r>
            <a:r>
              <a:rPr lang="zh-CN" altLang="en-US" dirty="0">
                <a:ea typeface="华文仿宋" panose="02010600040101010101" pitchFamily="2" charset="-122"/>
              </a:rPr>
              <a:t>或    </a:t>
            </a:r>
            <a:r>
              <a:rPr lang="en-US" altLang="zh-CN" dirty="0">
                <a:ea typeface="华文仿宋" panose="02010600040101010101" pitchFamily="2" charset="-122"/>
              </a:rPr>
              <a:t>r[H</a:t>
            </a:r>
            <a:r>
              <a:rPr lang="en-US" altLang="zh-CN" baseline="-25000" dirty="0">
                <a:ea typeface="华文仿宋" panose="02010600040101010101" pitchFamily="2" charset="-122"/>
              </a:rPr>
              <a:t>i</a:t>
            </a:r>
            <a:r>
              <a:rPr lang="en-US" altLang="zh-CN" dirty="0">
                <a:ea typeface="华文仿宋" panose="02010600040101010101" pitchFamily="2" charset="-122"/>
              </a:rPr>
              <a:t>].key = K  (</a:t>
            </a:r>
            <a:r>
              <a:rPr lang="zh-CN" altLang="en-US" dirty="0">
                <a:ea typeface="华文仿宋" panose="02010600040101010101" pitchFamily="2" charset="-122"/>
              </a:rPr>
              <a:t>查找成功</a:t>
            </a:r>
            <a:r>
              <a:rPr lang="en-US" altLang="zh-CN" dirty="0">
                <a:ea typeface="华文仿宋" panose="02010600040101010101" pitchFamily="2" charset="-122"/>
              </a:rPr>
              <a:t>) </a:t>
            </a:r>
            <a:r>
              <a:rPr lang="zh-CN" altLang="en-US" dirty="0">
                <a:ea typeface="华文仿宋" panose="02010600040101010101" pitchFamily="2" charset="-122"/>
              </a:rPr>
              <a:t>为止。</a:t>
            </a:r>
            <a:endParaRPr lang="zh-CN" altLang="en-US"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5763"/>
                                        </p:tgtEl>
                                        <p:attrNameLst>
                                          <p:attrName>style.visibility</p:attrName>
                                        </p:attrNameLst>
                                      </p:cBhvr>
                                      <p:to>
                                        <p:strVal val="visible"/>
                                      </p:to>
                                    </p:set>
                                    <p:animEffect transition="in" filter="blinds(horizontal)">
                                      <p:cBhvr>
                                        <p:cTn id="7" dur="500"/>
                                        <p:tgtEl>
                                          <p:spTgt spid="2457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62"/>
                                        </p:tgtEl>
                                        <p:attrNameLst>
                                          <p:attrName>style.visibility</p:attrName>
                                        </p:attrNameLst>
                                      </p:cBhvr>
                                      <p:to>
                                        <p:strVal val="visible"/>
                                      </p:to>
                                    </p:set>
                                    <p:animEffect transition="in" filter="wipe(left)">
                                      <p:cBhvr>
                                        <p:cTn id="12" dur="500"/>
                                        <p:tgtEl>
                                          <p:spTgt spid="24576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245764"/>
                                        </p:tgtEl>
                                        <p:attrNameLst>
                                          <p:attrName>style.visibility</p:attrName>
                                        </p:attrNameLst>
                                      </p:cBhvr>
                                      <p:to>
                                        <p:strVal val="visible"/>
                                      </p:to>
                                    </p:set>
                                    <p:animEffect transition="in" filter="strips(upRight)">
                                      <p:cBhvr>
                                        <p:cTn id="17" dur="500"/>
                                        <p:tgtEl>
                                          <p:spTgt spid="2457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65"/>
                                        </p:tgtEl>
                                        <p:attrNameLst>
                                          <p:attrName>style.visibility</p:attrName>
                                        </p:attrNameLst>
                                      </p:cBhvr>
                                      <p:to>
                                        <p:strVal val="visible"/>
                                      </p:to>
                                    </p:set>
                                    <p:animEffect transition="in" filter="wipe(left)">
                                      <p:cBhvr>
                                        <p:cTn id="22" dur="500"/>
                                        <p:tgtEl>
                                          <p:spTgt spid="2457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766"/>
                                        </p:tgtEl>
                                        <p:attrNameLst>
                                          <p:attrName>style.visibility</p:attrName>
                                        </p:attrNameLst>
                                      </p:cBhvr>
                                      <p:to>
                                        <p:strVal val="visible"/>
                                      </p:to>
                                    </p:set>
                                    <p:animEffect transition="in" filter="wipe(left)">
                                      <p:cBhvr>
                                        <p:cTn id="27" dur="500"/>
                                        <p:tgtEl>
                                          <p:spTgt spid="2457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5767"/>
                                        </p:tgtEl>
                                        <p:attrNameLst>
                                          <p:attrName>style.visibility</p:attrName>
                                        </p:attrNameLst>
                                      </p:cBhvr>
                                      <p:to>
                                        <p:strVal val="visible"/>
                                      </p:to>
                                    </p:set>
                                    <p:animEffect transition="in" filter="wipe(left)">
                                      <p:cBhvr>
                                        <p:cTn id="32" dur="500"/>
                                        <p:tgtEl>
                                          <p:spTgt spid="245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2" grpId="0" autoUpdateAnimBg="0"/>
      <p:bldP spid="245763" grpId="0" autoUpdateAnimBg="0"/>
      <p:bldP spid="245764" grpId="0" autoUpdateAnimBg="0"/>
      <p:bldP spid="245765" grpId="0" autoUpdateAnimBg="0"/>
      <p:bldP spid="245766" grpId="0" autoUpdateAnimBg="0"/>
      <p:bldP spid="245767" grpId="0" autoUpdateAnimBg="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539750" y="1068432"/>
            <a:ext cx="8924925"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95000"/>
              </a:lnSpc>
            </a:pPr>
            <a:r>
              <a:rPr lang="en-US" altLang="zh-CN" sz="3200" dirty="0" err="1">
                <a:ea typeface="华文仿宋" panose="02010600040101010101" pitchFamily="2" charset="-122"/>
              </a:rPr>
              <a:t>int</a:t>
            </a:r>
            <a:r>
              <a:rPr lang="en-US" altLang="zh-CN" sz="3200" b="0" dirty="0">
                <a:ea typeface="华文仿宋" panose="02010600040101010101" pitchFamily="2" charset="-122"/>
              </a:rPr>
              <a:t>  </a:t>
            </a:r>
            <a:r>
              <a:rPr lang="en-US" altLang="zh-CN" sz="3200" b="0" dirty="0" err="1">
                <a:ea typeface="华文仿宋" panose="02010600040101010101" pitchFamily="2" charset="-122"/>
              </a:rPr>
              <a:t>hashsize</a:t>
            </a:r>
            <a:r>
              <a:rPr lang="en-US" altLang="zh-CN" sz="3200" b="0" dirty="0">
                <a:ea typeface="华文仿宋" panose="02010600040101010101" pitchFamily="2" charset="-122"/>
              </a:rPr>
              <a:t>[] = { 997, ... };    </a:t>
            </a:r>
            <a:endParaRPr lang="en-US" altLang="zh-CN" sz="3200" b="0" dirty="0">
              <a:ea typeface="华文仿宋" panose="02010600040101010101" pitchFamily="2" charset="-122"/>
            </a:endParaRPr>
          </a:p>
          <a:p>
            <a:pPr algn="l" eaLnBrk="1" hangingPunct="1">
              <a:lnSpc>
                <a:spcPct val="95000"/>
              </a:lnSpc>
            </a:pPr>
            <a:r>
              <a:rPr lang="en-US" altLang="zh-CN" sz="3200" dirty="0">
                <a:solidFill>
                  <a:srgbClr val="006600"/>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哈希表容量递增表，一个合适的素数序列</a:t>
            </a:r>
            <a:endParaRPr lang="zh-CN" altLang="en-US" sz="2400" b="0" dirty="0">
              <a:ea typeface="华文仿宋" panose="02010600040101010101" pitchFamily="2" charset="-122"/>
            </a:endParaRPr>
          </a:p>
          <a:p>
            <a:pPr algn="l" eaLnBrk="1" hangingPunct="1">
              <a:lnSpc>
                <a:spcPct val="95000"/>
              </a:lnSpc>
            </a:pPr>
            <a:r>
              <a:rPr lang="en-US" altLang="zh-CN" sz="3200" dirty="0" err="1">
                <a:ea typeface="华文仿宋" panose="02010600040101010101" pitchFamily="2" charset="-122"/>
              </a:rPr>
              <a:t>typedef</a:t>
            </a:r>
            <a:r>
              <a:rPr lang="en-US" altLang="zh-CN" sz="3200" dirty="0">
                <a:ea typeface="华文仿宋" panose="02010600040101010101" pitchFamily="2" charset="-122"/>
              </a:rPr>
              <a:t> </a:t>
            </a:r>
            <a:r>
              <a:rPr lang="en-US" altLang="zh-CN" sz="3200" dirty="0" err="1">
                <a:ea typeface="华文仿宋" panose="02010600040101010101" pitchFamily="2" charset="-122"/>
              </a:rPr>
              <a:t>struct</a:t>
            </a:r>
            <a:r>
              <a:rPr lang="en-US" altLang="zh-CN" sz="3200" dirty="0">
                <a:ea typeface="华文仿宋" panose="02010600040101010101" pitchFamily="2" charset="-122"/>
              </a:rPr>
              <a:t> {</a:t>
            </a:r>
            <a:endParaRPr lang="en-US" altLang="zh-CN" sz="3200" dirty="0">
              <a:ea typeface="华文仿宋" panose="02010600040101010101" pitchFamily="2" charset="-122"/>
            </a:endParaRPr>
          </a:p>
          <a:p>
            <a:pPr algn="l" eaLnBrk="1" hangingPunct="1">
              <a:lnSpc>
                <a:spcPct val="95000"/>
              </a:lnSpc>
            </a:pPr>
            <a:r>
              <a:rPr lang="en-US" altLang="zh-CN" sz="3200" b="0" dirty="0">
                <a:ea typeface="华文仿宋" panose="02010600040101010101" pitchFamily="2" charset="-122"/>
              </a:rPr>
              <a:t>    </a:t>
            </a:r>
            <a:r>
              <a:rPr lang="en-US" altLang="zh-CN" sz="3200" b="0" dirty="0" err="1">
                <a:ea typeface="华文仿宋" panose="02010600040101010101" pitchFamily="2" charset="-122"/>
              </a:rPr>
              <a:t>ElemType</a:t>
            </a:r>
            <a:r>
              <a:rPr lang="en-US" altLang="zh-CN" sz="3200" b="0" dirty="0">
                <a:ea typeface="华文仿宋" panose="02010600040101010101" pitchFamily="2" charset="-122"/>
              </a:rPr>
              <a:t>  </a:t>
            </a:r>
            <a:r>
              <a:rPr lang="en-US" altLang="zh-CN" sz="3200" dirty="0">
                <a:ea typeface="华文仿宋" panose="02010600040101010101" pitchFamily="2" charset="-122"/>
              </a:rPr>
              <a:t>*</a:t>
            </a:r>
            <a:r>
              <a:rPr lang="en-US" altLang="zh-CN" sz="3200" b="0" dirty="0" err="1">
                <a:ea typeface="华文仿宋" panose="02010600040101010101" pitchFamily="2" charset="-122"/>
              </a:rPr>
              <a:t>elem</a:t>
            </a:r>
            <a:r>
              <a:rPr lang="en-US" altLang="zh-CN" sz="3200" b="0" dirty="0">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数据元素存储基址</a:t>
            </a:r>
            <a:r>
              <a:rPr lang="en-US" altLang="zh-CN" sz="2400" dirty="0">
                <a:solidFill>
                  <a:srgbClr val="006600"/>
                </a:solidFill>
                <a:ea typeface="华文仿宋" panose="02010600040101010101" pitchFamily="2" charset="-122"/>
              </a:rPr>
              <a:t>,</a:t>
            </a:r>
            <a:r>
              <a:rPr lang="zh-CN" altLang="en-US" sz="2400" dirty="0">
                <a:solidFill>
                  <a:srgbClr val="006600"/>
                </a:solidFill>
                <a:ea typeface="华文仿宋" panose="02010600040101010101" pitchFamily="2" charset="-122"/>
              </a:rPr>
              <a:t>动态分配数组</a:t>
            </a:r>
            <a:endParaRPr lang="zh-CN" altLang="en-US" sz="2400" dirty="0">
              <a:solidFill>
                <a:srgbClr val="006600"/>
              </a:solidFill>
              <a:ea typeface="华文仿宋" panose="02010600040101010101" pitchFamily="2" charset="-122"/>
            </a:endParaRPr>
          </a:p>
          <a:p>
            <a:pPr algn="l" eaLnBrk="1" hangingPunct="1">
              <a:lnSpc>
                <a:spcPct val="95000"/>
              </a:lnSpc>
            </a:pPr>
            <a:r>
              <a:rPr lang="zh-CN" altLang="en-US" sz="3200" b="0" dirty="0">
                <a:ea typeface="华文仿宋" panose="02010600040101010101" pitchFamily="2" charset="-122"/>
              </a:rPr>
              <a:t>    </a:t>
            </a:r>
            <a:r>
              <a:rPr lang="en-US" altLang="zh-CN" sz="3200" dirty="0" err="1">
                <a:ea typeface="华文仿宋" panose="02010600040101010101" pitchFamily="2" charset="-122"/>
              </a:rPr>
              <a:t>int</a:t>
            </a:r>
            <a:r>
              <a:rPr lang="en-US" altLang="zh-CN" sz="3200" b="0" dirty="0">
                <a:ea typeface="华文仿宋" panose="02010600040101010101" pitchFamily="2" charset="-122"/>
              </a:rPr>
              <a:t>  count;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当前数据元素个数</a:t>
            </a:r>
            <a:endParaRPr lang="zh-CN" altLang="en-US" sz="2400" dirty="0">
              <a:solidFill>
                <a:srgbClr val="006600"/>
              </a:solidFill>
              <a:ea typeface="华文仿宋" panose="02010600040101010101" pitchFamily="2" charset="-122"/>
            </a:endParaRPr>
          </a:p>
          <a:p>
            <a:pPr algn="l" eaLnBrk="1" hangingPunct="1">
              <a:lnSpc>
                <a:spcPct val="95000"/>
              </a:lnSpc>
            </a:pPr>
            <a:r>
              <a:rPr lang="zh-CN" altLang="en-US" sz="3200" b="0" dirty="0">
                <a:ea typeface="华文仿宋" panose="02010600040101010101" pitchFamily="2" charset="-122"/>
              </a:rPr>
              <a:t>    </a:t>
            </a:r>
            <a:r>
              <a:rPr lang="en-US" altLang="zh-CN" sz="3200" dirty="0" err="1">
                <a:ea typeface="华文仿宋" panose="02010600040101010101" pitchFamily="2" charset="-122"/>
              </a:rPr>
              <a:t>int</a:t>
            </a:r>
            <a:r>
              <a:rPr lang="en-US" altLang="zh-CN" sz="3200" b="0" dirty="0">
                <a:ea typeface="华文仿宋" panose="02010600040101010101" pitchFamily="2" charset="-122"/>
              </a:rPr>
              <a:t>  </a:t>
            </a:r>
            <a:r>
              <a:rPr lang="en-US" altLang="zh-CN" sz="3200" b="0" dirty="0" err="1">
                <a:ea typeface="华文仿宋" panose="02010600040101010101" pitchFamily="2" charset="-122"/>
              </a:rPr>
              <a:t>sizeindex</a:t>
            </a:r>
            <a:r>
              <a:rPr lang="en-US" altLang="zh-CN" sz="3200" b="0" dirty="0">
                <a:ea typeface="华文仿宋" panose="02010600040101010101" pitchFamily="2" charset="-122"/>
              </a:rPr>
              <a:t>;         </a:t>
            </a:r>
            <a:r>
              <a:rPr lang="en-US" altLang="zh-CN" sz="2400" dirty="0">
                <a:solidFill>
                  <a:srgbClr val="006600"/>
                </a:solidFill>
                <a:ea typeface="华文仿宋" panose="02010600040101010101" pitchFamily="2" charset="-122"/>
              </a:rPr>
              <a:t>// </a:t>
            </a:r>
            <a:r>
              <a:rPr lang="en-US" altLang="zh-CN" sz="2400" dirty="0" err="1">
                <a:solidFill>
                  <a:srgbClr val="006600"/>
                </a:solidFill>
                <a:ea typeface="华文仿宋" panose="02010600040101010101" pitchFamily="2" charset="-122"/>
              </a:rPr>
              <a:t>hashsize</a:t>
            </a:r>
            <a:r>
              <a:rPr lang="en-US" altLang="zh-CN" sz="2400" dirty="0">
                <a:solidFill>
                  <a:srgbClr val="006600"/>
                </a:solidFill>
                <a:ea typeface="华文仿宋" panose="02010600040101010101" pitchFamily="2" charset="-122"/>
              </a:rPr>
              <a:t>[</a:t>
            </a:r>
            <a:r>
              <a:rPr lang="en-US" altLang="zh-CN" sz="2400" dirty="0" err="1">
                <a:solidFill>
                  <a:srgbClr val="006600"/>
                </a:solidFill>
                <a:ea typeface="华文仿宋" panose="02010600040101010101" pitchFamily="2" charset="-122"/>
              </a:rPr>
              <a:t>sizeindex</a:t>
            </a:r>
            <a:r>
              <a:rPr lang="en-US" altLang="zh-CN" sz="2400" dirty="0">
                <a:solidFill>
                  <a:srgbClr val="006600"/>
                </a:solidFill>
                <a:ea typeface="华文仿宋" panose="02010600040101010101" pitchFamily="2" charset="-122"/>
              </a:rPr>
              <a:t>]</a:t>
            </a:r>
            <a:r>
              <a:rPr lang="zh-CN" altLang="en-US" sz="2400" dirty="0">
                <a:solidFill>
                  <a:srgbClr val="006600"/>
                </a:solidFill>
                <a:ea typeface="华文仿宋" panose="02010600040101010101" pitchFamily="2" charset="-122"/>
              </a:rPr>
              <a:t>为当前容量</a:t>
            </a:r>
            <a:endParaRPr lang="zh-CN" altLang="en-US" sz="2400" dirty="0">
              <a:solidFill>
                <a:srgbClr val="006600"/>
              </a:solidFill>
              <a:ea typeface="华文仿宋" panose="02010600040101010101" pitchFamily="2" charset="-122"/>
            </a:endParaRPr>
          </a:p>
          <a:p>
            <a:pPr algn="l" eaLnBrk="1" hangingPunct="1">
              <a:lnSpc>
                <a:spcPct val="95000"/>
              </a:lnSpc>
            </a:pPr>
            <a:r>
              <a:rPr lang="en-US" altLang="zh-CN" sz="3200" dirty="0">
                <a:ea typeface="华文仿宋" panose="02010600040101010101" pitchFamily="2" charset="-122"/>
              </a:rPr>
              <a:t>}</a:t>
            </a:r>
            <a:r>
              <a:rPr lang="en-US" altLang="zh-CN" sz="3200" b="0" dirty="0">
                <a:ea typeface="华文仿宋" panose="02010600040101010101" pitchFamily="2" charset="-122"/>
              </a:rPr>
              <a:t> </a:t>
            </a:r>
            <a:r>
              <a:rPr lang="en-US" altLang="zh-CN" sz="3200" b="0" dirty="0" err="1">
                <a:ea typeface="华文仿宋" panose="02010600040101010101" pitchFamily="2" charset="-122"/>
              </a:rPr>
              <a:t>HashTable</a:t>
            </a:r>
            <a:r>
              <a:rPr lang="en-US" altLang="zh-CN" sz="3200" b="0" dirty="0">
                <a:ea typeface="华文仿宋" panose="02010600040101010101" pitchFamily="2" charset="-122"/>
              </a:rPr>
              <a:t>;</a:t>
            </a:r>
            <a:endParaRPr lang="en-US" altLang="zh-CN" sz="3200" b="0" dirty="0">
              <a:ea typeface="华文仿宋" panose="02010600040101010101" pitchFamily="2" charset="-122"/>
            </a:endParaRPr>
          </a:p>
          <a:p>
            <a:pPr algn="l" eaLnBrk="1" hangingPunct="1">
              <a:lnSpc>
                <a:spcPct val="95000"/>
              </a:lnSpc>
            </a:pPr>
            <a:endParaRPr lang="en-US" altLang="zh-CN" sz="3200" b="0" dirty="0">
              <a:ea typeface="华文仿宋" panose="02010600040101010101" pitchFamily="2" charset="-122"/>
            </a:endParaRPr>
          </a:p>
          <a:p>
            <a:pPr algn="l" eaLnBrk="1" hangingPunct="1">
              <a:lnSpc>
                <a:spcPct val="95000"/>
              </a:lnSpc>
            </a:pPr>
            <a:r>
              <a:rPr lang="en-US" altLang="zh-CN" b="0" dirty="0">
                <a:ea typeface="华文仿宋" panose="02010600040101010101" pitchFamily="2" charset="-122"/>
              </a:rPr>
              <a:t>#define  SUCCESS  1</a:t>
            </a:r>
            <a:endParaRPr lang="en-US" altLang="zh-CN" b="0" dirty="0">
              <a:ea typeface="华文仿宋" panose="02010600040101010101" pitchFamily="2" charset="-122"/>
            </a:endParaRPr>
          </a:p>
          <a:p>
            <a:pPr algn="l" eaLnBrk="1" hangingPunct="1">
              <a:lnSpc>
                <a:spcPct val="95000"/>
              </a:lnSpc>
            </a:pPr>
            <a:r>
              <a:rPr lang="en-US" altLang="zh-CN" b="0" dirty="0">
                <a:ea typeface="华文仿宋" panose="02010600040101010101" pitchFamily="2" charset="-122"/>
              </a:rPr>
              <a:t>#define  UNSUCCESS  0</a:t>
            </a:r>
            <a:endParaRPr lang="en-US" altLang="zh-CN" b="0" dirty="0">
              <a:ea typeface="华文仿宋" panose="02010600040101010101" pitchFamily="2" charset="-122"/>
            </a:endParaRPr>
          </a:p>
          <a:p>
            <a:pPr algn="l" eaLnBrk="1" hangingPunct="1">
              <a:lnSpc>
                <a:spcPct val="95000"/>
              </a:lnSpc>
            </a:pPr>
            <a:r>
              <a:rPr lang="en-US" altLang="zh-CN" b="0" dirty="0">
                <a:ea typeface="华文仿宋" panose="02010600040101010101" pitchFamily="2" charset="-122"/>
              </a:rPr>
              <a:t>#define  DUPLICATE  -1</a:t>
            </a:r>
            <a:endParaRPr lang="en-US" altLang="zh-CN" b="0" dirty="0">
              <a:ea typeface="华文仿宋" panose="02010600040101010101" pitchFamily="2" charset="-122"/>
            </a:endParaRPr>
          </a:p>
        </p:txBody>
      </p:sp>
      <p:sp>
        <p:nvSpPr>
          <p:cNvPr id="246787" name="Rectangle 3"/>
          <p:cNvSpPr>
            <a:spLocks noChangeArrowheads="1"/>
          </p:cNvSpPr>
          <p:nvPr/>
        </p:nvSpPr>
        <p:spPr bwMode="auto">
          <a:xfrm>
            <a:off x="398083" y="192468"/>
            <a:ext cx="63103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b="0" dirty="0">
                <a:solidFill>
                  <a:srgbClr val="006600"/>
                </a:solidFill>
                <a:ea typeface="华文仿宋" panose="02010600040101010101" pitchFamily="2" charset="-122"/>
              </a:rPr>
              <a:t>//--- </a:t>
            </a:r>
            <a:r>
              <a:rPr lang="zh-CN" altLang="en-US" sz="3200" dirty="0">
                <a:solidFill>
                  <a:srgbClr val="990000"/>
                </a:solidFill>
                <a:ea typeface="华文仿宋" panose="02010600040101010101" pitchFamily="2" charset="-122"/>
              </a:rPr>
              <a:t>开放定址哈希表</a:t>
            </a:r>
            <a:r>
              <a:rPr lang="zh-CN" altLang="en-US" sz="3200" b="0" dirty="0">
                <a:solidFill>
                  <a:srgbClr val="006600"/>
                </a:solidFill>
                <a:ea typeface="华文仿宋" panose="02010600040101010101" pitchFamily="2" charset="-122"/>
              </a:rPr>
              <a:t>的存储结构 </a:t>
            </a:r>
            <a:r>
              <a:rPr lang="en-US" altLang="zh-CN" sz="3200" b="0" dirty="0">
                <a:solidFill>
                  <a:srgbClr val="006600"/>
                </a:solidFill>
                <a:ea typeface="华文仿宋" panose="02010600040101010101" pitchFamily="2" charset="-122"/>
              </a:rPr>
              <a:t>---</a:t>
            </a:r>
            <a:endParaRPr lang="en-US" altLang="zh-CN" sz="3200" b="0" dirty="0">
              <a:solidFill>
                <a:srgbClr val="006600"/>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6787"/>
                                        </p:tgtEl>
                                        <p:attrNameLst>
                                          <p:attrName>style.visibility</p:attrName>
                                        </p:attrNameLst>
                                      </p:cBhvr>
                                      <p:to>
                                        <p:strVal val="visible"/>
                                      </p:to>
                                    </p:set>
                                    <p:anim calcmode="lin" valueType="num">
                                      <p:cBhvr additive="base">
                                        <p:cTn id="7" dur="500" fill="hold"/>
                                        <p:tgtEl>
                                          <p:spTgt spid="246787"/>
                                        </p:tgtEl>
                                        <p:attrNameLst>
                                          <p:attrName>ppt_x</p:attrName>
                                        </p:attrNameLst>
                                      </p:cBhvr>
                                      <p:tavLst>
                                        <p:tav tm="0">
                                          <p:val>
                                            <p:strVal val="0-#ppt_w/2"/>
                                          </p:val>
                                        </p:tav>
                                        <p:tav tm="100000">
                                          <p:val>
                                            <p:strVal val="#ppt_x"/>
                                          </p:val>
                                        </p:tav>
                                      </p:tavLst>
                                    </p:anim>
                                    <p:anim calcmode="lin" valueType="num">
                                      <p:cBhvr additive="base">
                                        <p:cTn id="8" dur="500" fill="hold"/>
                                        <p:tgtEl>
                                          <p:spTgt spid="2467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246786"/>
                                        </p:tgtEl>
                                        <p:attrNameLst>
                                          <p:attrName>style.visibility</p:attrName>
                                        </p:attrNameLst>
                                      </p:cBhvr>
                                      <p:to>
                                        <p:strVal val="visible"/>
                                      </p:to>
                                    </p:set>
                                    <p:animEffect transition="in" filter="strips(downRight)">
                                      <p:cBhvr>
                                        <p:cTn id="13" dur="500"/>
                                        <p:tgtEl>
                                          <p:spTgt spid="24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autoUpdateAnimBg="0"/>
      <p:bldP spid="246787" grpId="0" autoUpdateAnimBg="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2"/>
          <p:cNvSpPr txBox="1">
            <a:spLocks noChangeArrowheads="1"/>
          </p:cNvSpPr>
          <p:nvPr/>
        </p:nvSpPr>
        <p:spPr bwMode="auto">
          <a:xfrm>
            <a:off x="228600" y="76200"/>
            <a:ext cx="8763000"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en-US" altLang="zh-CN" sz="3200" dirty="0">
                <a:ea typeface="华文仿宋" panose="02010600040101010101" pitchFamily="2" charset="-122"/>
              </a:rPr>
              <a:t>Status</a:t>
            </a:r>
            <a:r>
              <a:rPr lang="en-US" altLang="zh-CN" sz="3200" b="0" dirty="0">
                <a:ea typeface="华文仿宋" panose="02010600040101010101" pitchFamily="2" charset="-122"/>
              </a:rPr>
              <a:t> </a:t>
            </a:r>
            <a:r>
              <a:rPr lang="en-US" altLang="zh-CN" sz="3200" b="0" dirty="0" err="1">
                <a:ea typeface="华文仿宋" panose="02010600040101010101" pitchFamily="2" charset="-122"/>
              </a:rPr>
              <a:t>SearchHash</a:t>
            </a:r>
            <a:r>
              <a:rPr lang="en-US" altLang="zh-CN" sz="3200" b="0" dirty="0">
                <a:ea typeface="华文仿宋" panose="02010600040101010101" pitchFamily="2" charset="-122"/>
              </a:rPr>
              <a:t> (</a:t>
            </a:r>
            <a:r>
              <a:rPr lang="en-US" altLang="zh-CN" sz="3200" b="0" dirty="0" err="1">
                <a:ea typeface="华文仿宋" panose="02010600040101010101" pitchFamily="2" charset="-122"/>
              </a:rPr>
              <a:t>HashTable</a:t>
            </a:r>
            <a:r>
              <a:rPr lang="en-US" altLang="zh-CN" sz="3200" b="0" dirty="0">
                <a:ea typeface="华文仿宋" panose="02010600040101010101" pitchFamily="2" charset="-122"/>
              </a:rPr>
              <a:t> H, </a:t>
            </a:r>
            <a:r>
              <a:rPr lang="en-US" altLang="zh-CN" sz="3200" b="0" dirty="0" err="1">
                <a:ea typeface="华文仿宋" panose="02010600040101010101" pitchFamily="2" charset="-122"/>
              </a:rPr>
              <a:t>KeyType</a:t>
            </a:r>
            <a:r>
              <a:rPr lang="en-US" altLang="zh-CN" sz="3200" b="0" dirty="0">
                <a:ea typeface="华文仿宋" panose="02010600040101010101" pitchFamily="2" charset="-122"/>
              </a:rPr>
              <a:t> K, </a:t>
            </a:r>
            <a:endParaRPr lang="en-US" altLang="zh-CN" sz="3200" b="0" dirty="0">
              <a:ea typeface="华文仿宋" panose="02010600040101010101" pitchFamily="2" charset="-122"/>
            </a:endParaRPr>
          </a:p>
          <a:p>
            <a:pPr algn="l" eaLnBrk="1" hangingPunct="1">
              <a:lnSpc>
                <a:spcPct val="110000"/>
              </a:lnSpc>
            </a:pPr>
            <a:r>
              <a:rPr lang="en-US" altLang="zh-CN" sz="3200" b="0" dirty="0">
                <a:ea typeface="华文仿宋" panose="02010600040101010101" pitchFamily="2" charset="-122"/>
              </a:rPr>
              <a:t>                                      </a:t>
            </a:r>
            <a:r>
              <a:rPr lang="en-US" altLang="zh-CN" sz="3200" dirty="0" err="1">
                <a:ea typeface="华文仿宋" panose="02010600040101010101" pitchFamily="2" charset="-122"/>
              </a:rPr>
              <a:t>int</a:t>
            </a:r>
            <a:r>
              <a:rPr lang="en-US" altLang="zh-CN" sz="3200" dirty="0">
                <a:ea typeface="华文仿宋" panose="02010600040101010101" pitchFamily="2" charset="-122"/>
              </a:rPr>
              <a:t> &amp;</a:t>
            </a:r>
            <a:r>
              <a:rPr lang="en-US" altLang="zh-CN" sz="3200" b="0" dirty="0">
                <a:ea typeface="华文仿宋" panose="02010600040101010101" pitchFamily="2" charset="-122"/>
              </a:rPr>
              <a:t>p, </a:t>
            </a:r>
            <a:r>
              <a:rPr lang="en-US" altLang="zh-CN" sz="3200" dirty="0" err="1">
                <a:ea typeface="华文仿宋" panose="02010600040101010101" pitchFamily="2" charset="-122"/>
              </a:rPr>
              <a:t>int</a:t>
            </a:r>
            <a:r>
              <a:rPr lang="en-US" altLang="zh-CN" sz="3200" dirty="0">
                <a:ea typeface="华文仿宋" panose="02010600040101010101" pitchFamily="2" charset="-122"/>
              </a:rPr>
              <a:t> &amp;</a:t>
            </a:r>
            <a:r>
              <a:rPr lang="en-US" altLang="zh-CN" sz="3200" b="0" dirty="0">
                <a:ea typeface="华文仿宋" panose="02010600040101010101" pitchFamily="2" charset="-122"/>
              </a:rPr>
              <a:t>c) </a:t>
            </a:r>
            <a:r>
              <a:rPr lang="en-US" altLang="zh-CN" sz="3200" dirty="0">
                <a:ea typeface="华文仿宋" panose="02010600040101010101" pitchFamily="2" charset="-122"/>
              </a:rPr>
              <a:t>{</a:t>
            </a:r>
            <a:endParaRPr lang="en-US" altLang="zh-CN" sz="3200" b="0" dirty="0">
              <a:ea typeface="华文仿宋" panose="02010600040101010101" pitchFamily="2" charset="-122"/>
            </a:endParaRPr>
          </a:p>
          <a:p>
            <a:pPr algn="l" eaLnBrk="1" hangingPunct="1">
              <a:lnSpc>
                <a:spcPct val="110000"/>
              </a:lnSpc>
            </a:pPr>
            <a:r>
              <a:rPr lang="en-US" altLang="zh-CN" sz="3200" b="0" dirty="0">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在开放定址哈希表</a:t>
            </a:r>
            <a:r>
              <a:rPr lang="en-US" altLang="zh-CN" dirty="0">
                <a:solidFill>
                  <a:srgbClr val="006600"/>
                </a:solidFill>
                <a:ea typeface="华文仿宋" panose="02010600040101010101" pitchFamily="2" charset="-122"/>
              </a:rPr>
              <a:t>H</a:t>
            </a:r>
            <a:r>
              <a:rPr lang="zh-CN" altLang="en-US" dirty="0">
                <a:solidFill>
                  <a:srgbClr val="006600"/>
                </a:solidFill>
                <a:ea typeface="华文仿宋" panose="02010600040101010101" pitchFamily="2" charset="-122"/>
              </a:rPr>
              <a:t>中查找关键码为</a:t>
            </a:r>
            <a:r>
              <a:rPr lang="en-US" altLang="zh-CN" dirty="0">
                <a:solidFill>
                  <a:srgbClr val="006600"/>
                </a:solidFill>
                <a:ea typeface="华文仿宋" panose="02010600040101010101" pitchFamily="2" charset="-122"/>
              </a:rPr>
              <a:t>K</a:t>
            </a:r>
            <a:r>
              <a:rPr lang="zh-CN" altLang="en-US" dirty="0">
                <a:solidFill>
                  <a:srgbClr val="006600"/>
                </a:solidFill>
                <a:ea typeface="华文仿宋" panose="02010600040101010101" pitchFamily="2" charset="-122"/>
              </a:rPr>
              <a:t>的记录</a:t>
            </a:r>
            <a:endParaRPr lang="zh-CN" altLang="en-US" dirty="0">
              <a:solidFill>
                <a:srgbClr val="006600"/>
              </a:solidFill>
              <a:ea typeface="华文仿宋" panose="02010600040101010101" pitchFamily="2" charset="-122"/>
            </a:endParaRPr>
          </a:p>
          <a:p>
            <a:pPr algn="l" eaLnBrk="1" hangingPunct="1">
              <a:lnSpc>
                <a:spcPct val="125000"/>
              </a:lnSpc>
            </a:pPr>
            <a:endParaRPr lang="zh-CN" altLang="en-US" sz="3200" b="0" dirty="0">
              <a:ea typeface="华文仿宋" panose="02010600040101010101" pitchFamily="2" charset="-122"/>
            </a:endParaRPr>
          </a:p>
          <a:p>
            <a:pPr algn="l" eaLnBrk="1" hangingPunct="1">
              <a:lnSpc>
                <a:spcPct val="125000"/>
              </a:lnSpc>
            </a:pPr>
            <a:endParaRPr lang="zh-CN" altLang="en-US" sz="3200" b="0" dirty="0">
              <a:ea typeface="华文仿宋" panose="02010600040101010101" pitchFamily="2" charset="-122"/>
            </a:endParaRPr>
          </a:p>
          <a:p>
            <a:pPr algn="l" eaLnBrk="1" hangingPunct="1">
              <a:lnSpc>
                <a:spcPct val="125000"/>
              </a:lnSpc>
            </a:pPr>
            <a:endParaRPr lang="zh-CN" altLang="en-US" sz="3200" b="0" dirty="0">
              <a:ea typeface="华文仿宋" panose="02010600040101010101" pitchFamily="2" charset="-122"/>
            </a:endParaRPr>
          </a:p>
          <a:p>
            <a:pPr algn="l" eaLnBrk="1" hangingPunct="1">
              <a:lnSpc>
                <a:spcPct val="125000"/>
              </a:lnSpc>
            </a:pPr>
            <a:endParaRPr lang="zh-CN" altLang="en-US" sz="3200" b="0" dirty="0">
              <a:ea typeface="华文仿宋" panose="02010600040101010101" pitchFamily="2" charset="-122"/>
            </a:endParaRPr>
          </a:p>
          <a:p>
            <a:pPr algn="l" eaLnBrk="1" hangingPunct="1">
              <a:lnSpc>
                <a:spcPct val="125000"/>
              </a:lnSpc>
            </a:pPr>
            <a:endParaRPr lang="zh-CN" altLang="en-US" sz="3200" b="0" dirty="0">
              <a:ea typeface="华文仿宋" panose="02010600040101010101" pitchFamily="2" charset="-122"/>
            </a:endParaRPr>
          </a:p>
          <a:p>
            <a:pPr algn="l" eaLnBrk="1" hangingPunct="1">
              <a:lnSpc>
                <a:spcPct val="125000"/>
              </a:lnSpc>
            </a:pPr>
            <a:endParaRPr lang="zh-CN" altLang="en-US" sz="3200" b="0" dirty="0">
              <a:ea typeface="华文仿宋" panose="02010600040101010101" pitchFamily="2" charset="-122"/>
            </a:endParaRPr>
          </a:p>
          <a:p>
            <a:pPr algn="l" eaLnBrk="1" hangingPunct="1">
              <a:lnSpc>
                <a:spcPct val="125000"/>
              </a:lnSpc>
            </a:pPr>
            <a:endParaRPr lang="zh-CN" altLang="en-US" sz="2400" b="0" dirty="0">
              <a:ea typeface="华文仿宋" panose="02010600040101010101" pitchFamily="2" charset="-122"/>
            </a:endParaRPr>
          </a:p>
          <a:p>
            <a:pPr algn="l" eaLnBrk="1" hangingPunct="1">
              <a:lnSpc>
                <a:spcPct val="125000"/>
              </a:lnSpc>
            </a:pPr>
            <a:r>
              <a:rPr lang="en-US" altLang="zh-CN" sz="3200" b="0" dirty="0">
                <a:ea typeface="华文仿宋" panose="02010600040101010101" pitchFamily="2" charset="-122"/>
              </a:rPr>
              <a:t>} // </a:t>
            </a:r>
            <a:r>
              <a:rPr lang="en-US" altLang="zh-CN" sz="3200" b="0" dirty="0" err="1">
                <a:ea typeface="华文仿宋" panose="02010600040101010101" pitchFamily="2" charset="-122"/>
              </a:rPr>
              <a:t>SearchHash</a:t>
            </a:r>
            <a:endParaRPr lang="en-US" altLang="zh-CN" sz="3200" b="0" dirty="0">
              <a:ea typeface="华文仿宋" panose="02010600040101010101" pitchFamily="2" charset="-122"/>
            </a:endParaRPr>
          </a:p>
        </p:txBody>
      </p:sp>
      <p:sp>
        <p:nvSpPr>
          <p:cNvPr id="101" name="Rectangle 3"/>
          <p:cNvSpPr>
            <a:spLocks noChangeArrowheads="1"/>
          </p:cNvSpPr>
          <p:nvPr/>
        </p:nvSpPr>
        <p:spPr bwMode="auto">
          <a:xfrm>
            <a:off x="609600" y="1752600"/>
            <a:ext cx="8610600" cy="650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200" b="0" dirty="0">
                <a:ea typeface="华文仿宋" panose="02010600040101010101" pitchFamily="2" charset="-122"/>
              </a:rPr>
              <a:t>p = Hash(K);</a:t>
            </a:r>
            <a:r>
              <a:rPr lang="en-US" altLang="zh-CN" sz="3200" b="0" dirty="0">
                <a:solidFill>
                  <a:srgbClr val="A50021"/>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en-US" altLang="zh-CN" sz="2400" dirty="0">
                <a:solidFill>
                  <a:srgbClr val="006600"/>
                </a:solidFill>
                <a:ea typeface="华文仿宋" panose="02010600040101010101" pitchFamily="2" charset="-122"/>
              </a:rPr>
              <a:t>p</a:t>
            </a:r>
            <a:r>
              <a:rPr lang="zh-CN" altLang="en-US" sz="2400" dirty="0">
                <a:solidFill>
                  <a:srgbClr val="006600"/>
                </a:solidFill>
                <a:ea typeface="华文仿宋" panose="02010600040101010101" pitchFamily="2" charset="-122"/>
              </a:rPr>
              <a:t>为待查数据在表中的位置，求得哈希地址</a:t>
            </a:r>
            <a:endParaRPr lang="zh-CN" altLang="en-US" sz="2400" dirty="0">
              <a:solidFill>
                <a:srgbClr val="006600"/>
              </a:solidFill>
              <a:ea typeface="华文仿宋" panose="02010600040101010101" pitchFamily="2" charset="-122"/>
            </a:endParaRPr>
          </a:p>
        </p:txBody>
      </p:sp>
      <p:sp>
        <p:nvSpPr>
          <p:cNvPr id="102" name="Rectangle 4"/>
          <p:cNvSpPr>
            <a:spLocks noChangeArrowheads="1"/>
          </p:cNvSpPr>
          <p:nvPr/>
        </p:nvSpPr>
        <p:spPr bwMode="auto">
          <a:xfrm>
            <a:off x="609600" y="2514600"/>
            <a:ext cx="81629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ea typeface="华文仿宋" panose="02010600040101010101" pitchFamily="2" charset="-122"/>
              </a:rPr>
              <a:t>while</a:t>
            </a:r>
            <a:r>
              <a:rPr lang="en-US" altLang="zh-CN" sz="3200" b="0" dirty="0">
                <a:ea typeface="华文仿宋" panose="02010600040101010101" pitchFamily="2" charset="-122"/>
              </a:rPr>
              <a:t> (</a:t>
            </a:r>
            <a:r>
              <a:rPr lang="en-US" altLang="zh-CN" sz="3200" b="0" dirty="0">
                <a:solidFill>
                  <a:srgbClr val="A50021"/>
                </a:solidFill>
                <a:ea typeface="华文仿宋" panose="02010600040101010101" pitchFamily="2" charset="-122"/>
              </a:rPr>
              <a:t> </a:t>
            </a:r>
            <a:r>
              <a:rPr lang="en-US" altLang="zh-CN" sz="3200" b="0" dirty="0" err="1">
                <a:solidFill>
                  <a:srgbClr val="A50021"/>
                </a:solidFill>
                <a:ea typeface="华文仿宋" panose="02010600040101010101" pitchFamily="2" charset="-122"/>
              </a:rPr>
              <a:t>H.elem</a:t>
            </a:r>
            <a:r>
              <a:rPr lang="en-US" altLang="zh-CN" sz="3200" b="0" dirty="0">
                <a:solidFill>
                  <a:srgbClr val="A50021"/>
                </a:solidFill>
                <a:ea typeface="华文仿宋" panose="02010600040101010101" pitchFamily="2" charset="-122"/>
              </a:rPr>
              <a:t>[p].key </a:t>
            </a:r>
            <a:r>
              <a:rPr lang="en-US" altLang="zh-CN" sz="3200" dirty="0">
                <a:solidFill>
                  <a:srgbClr val="A50021"/>
                </a:solidFill>
                <a:ea typeface="华文仿宋" panose="02010600040101010101" pitchFamily="2" charset="-122"/>
              </a:rPr>
              <a:t>!= </a:t>
            </a:r>
            <a:r>
              <a:rPr lang="en-US" altLang="zh-CN" sz="3200" b="0" dirty="0">
                <a:solidFill>
                  <a:srgbClr val="A50021"/>
                </a:solidFill>
                <a:ea typeface="华文仿宋" panose="02010600040101010101" pitchFamily="2" charset="-122"/>
              </a:rPr>
              <a:t>NULLKEY</a:t>
            </a:r>
            <a:r>
              <a:rPr lang="en-US" altLang="zh-CN" sz="3200" dirty="0">
                <a:solidFill>
                  <a:srgbClr val="A50021"/>
                </a:solidFill>
                <a:ea typeface="华文仿宋" panose="02010600040101010101" pitchFamily="2" charset="-122"/>
              </a:rPr>
              <a:t> &amp;&amp;</a:t>
            </a:r>
            <a:r>
              <a:rPr lang="en-US" altLang="zh-CN" sz="3200" b="0" dirty="0">
                <a:solidFill>
                  <a:srgbClr val="A50021"/>
                </a:solidFill>
                <a:ea typeface="华文仿宋" panose="02010600040101010101" pitchFamily="2" charset="-122"/>
              </a:rPr>
              <a:t> </a:t>
            </a:r>
            <a:endParaRPr lang="en-US" altLang="zh-CN" sz="3200" b="0" dirty="0">
              <a:solidFill>
                <a:srgbClr val="A50021"/>
              </a:solidFill>
              <a:ea typeface="华文仿宋" panose="02010600040101010101" pitchFamily="2" charset="-122"/>
            </a:endParaRPr>
          </a:p>
          <a:p>
            <a:pPr algn="l" eaLnBrk="1" hangingPunct="1"/>
            <a:r>
              <a:rPr lang="en-US" altLang="zh-CN" sz="3200" b="0" dirty="0">
                <a:solidFill>
                  <a:srgbClr val="A50021"/>
                </a:solidFill>
                <a:ea typeface="华文仿宋" panose="02010600040101010101" pitchFamily="2" charset="-122"/>
              </a:rPr>
              <a:t>                         </a:t>
            </a:r>
            <a:r>
              <a:rPr lang="en-US" altLang="zh-CN" sz="3200" dirty="0">
                <a:solidFill>
                  <a:srgbClr val="A50021"/>
                </a:solidFill>
                <a:ea typeface="华文仿宋" panose="02010600040101010101" pitchFamily="2" charset="-122"/>
              </a:rPr>
              <a:t>!</a:t>
            </a:r>
            <a:r>
              <a:rPr lang="en-US" altLang="zh-CN" sz="3200" b="0" dirty="0">
                <a:solidFill>
                  <a:srgbClr val="A50021"/>
                </a:solidFill>
                <a:ea typeface="华文仿宋" panose="02010600040101010101" pitchFamily="2" charset="-122"/>
              </a:rPr>
              <a:t>EQ(K, </a:t>
            </a:r>
            <a:r>
              <a:rPr lang="en-US" altLang="zh-CN" sz="3200" b="0" dirty="0" err="1">
                <a:solidFill>
                  <a:srgbClr val="A50021"/>
                </a:solidFill>
                <a:ea typeface="华文仿宋" panose="02010600040101010101" pitchFamily="2" charset="-122"/>
              </a:rPr>
              <a:t>H.elem</a:t>
            </a:r>
            <a:r>
              <a:rPr lang="en-US" altLang="zh-CN" sz="3200" b="0" dirty="0">
                <a:solidFill>
                  <a:srgbClr val="A50021"/>
                </a:solidFill>
                <a:ea typeface="华文仿宋" panose="02010600040101010101" pitchFamily="2" charset="-122"/>
              </a:rPr>
              <a:t>[p].key)</a:t>
            </a:r>
            <a:r>
              <a:rPr lang="zh-CN" altLang="en-US" sz="3200" b="0" dirty="0">
                <a:ea typeface="华文仿宋" panose="02010600040101010101" pitchFamily="2" charset="-122"/>
              </a:rPr>
              <a:t>）</a:t>
            </a:r>
            <a:r>
              <a:rPr lang="zh-CN" altLang="en-US" sz="3200" dirty="0">
                <a:ea typeface="华文仿宋" panose="02010600040101010101" pitchFamily="2" charset="-122"/>
              </a:rPr>
              <a:t> </a:t>
            </a:r>
            <a:endParaRPr lang="zh-CN" altLang="en-US" sz="3200" dirty="0">
              <a:ea typeface="华文仿宋" panose="02010600040101010101" pitchFamily="2" charset="-122"/>
            </a:endParaRPr>
          </a:p>
          <a:p>
            <a:pPr algn="l" eaLnBrk="1" hangingPunct="1"/>
            <a:r>
              <a:rPr lang="zh-CN" altLang="en-US" sz="3200" dirty="0">
                <a:ea typeface="华文仿宋" panose="02010600040101010101" pitchFamily="2" charset="-122"/>
              </a:rPr>
              <a:t>     </a:t>
            </a:r>
            <a:r>
              <a:rPr lang="en-US" altLang="zh-CN" sz="3200" b="0" dirty="0">
                <a:ea typeface="华文仿宋" panose="02010600040101010101" pitchFamily="2" charset="-122"/>
              </a:rPr>
              <a:t>collision(p, ++c); </a:t>
            </a:r>
            <a:r>
              <a:rPr lang="en-US" altLang="zh-CN"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求得下一探查地址 </a:t>
            </a:r>
            <a:r>
              <a:rPr lang="en-US" altLang="zh-CN" sz="2400" dirty="0">
                <a:solidFill>
                  <a:srgbClr val="006600"/>
                </a:solidFill>
                <a:ea typeface="华文仿宋" panose="02010600040101010101" pitchFamily="2" charset="-122"/>
              </a:rPr>
              <a:t>p, c</a:t>
            </a:r>
            <a:r>
              <a:rPr lang="zh-CN" altLang="en-US" sz="2400" dirty="0">
                <a:solidFill>
                  <a:srgbClr val="006600"/>
                </a:solidFill>
                <a:ea typeface="华文仿宋" panose="02010600040101010101" pitchFamily="2" charset="-122"/>
              </a:rPr>
              <a:t>冲突次数</a:t>
            </a:r>
            <a:endParaRPr lang="zh-CN" altLang="en-US" sz="2400" dirty="0">
              <a:solidFill>
                <a:srgbClr val="006600"/>
              </a:solidFill>
              <a:ea typeface="华文仿宋" panose="02010600040101010101" pitchFamily="2" charset="-122"/>
            </a:endParaRPr>
          </a:p>
        </p:txBody>
      </p:sp>
      <p:sp>
        <p:nvSpPr>
          <p:cNvPr id="103" name="Rectangle 5"/>
          <p:cNvSpPr>
            <a:spLocks noChangeArrowheads="1"/>
          </p:cNvSpPr>
          <p:nvPr/>
        </p:nvSpPr>
        <p:spPr bwMode="auto">
          <a:xfrm>
            <a:off x="609600" y="4267200"/>
            <a:ext cx="800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ea typeface="华文仿宋" panose="02010600040101010101" pitchFamily="2" charset="-122"/>
              </a:rPr>
              <a:t>if</a:t>
            </a:r>
            <a:r>
              <a:rPr lang="en-US" altLang="zh-CN" sz="3200" b="0" dirty="0">
                <a:ea typeface="华文仿宋" panose="02010600040101010101" pitchFamily="2" charset="-122"/>
              </a:rPr>
              <a:t> (EQ(K, </a:t>
            </a:r>
            <a:r>
              <a:rPr lang="en-US" altLang="zh-CN" sz="3200" b="0" dirty="0" err="1">
                <a:ea typeface="华文仿宋" panose="02010600040101010101" pitchFamily="2" charset="-122"/>
              </a:rPr>
              <a:t>H.elem</a:t>
            </a:r>
            <a:r>
              <a:rPr lang="en-US" altLang="zh-CN" sz="3200" b="0" dirty="0">
                <a:ea typeface="华文仿宋" panose="02010600040101010101" pitchFamily="2" charset="-122"/>
              </a:rPr>
              <a:t>[p].key)) </a:t>
            </a:r>
            <a:r>
              <a:rPr lang="en-US" altLang="zh-CN" sz="3200" dirty="0">
                <a:ea typeface="华文仿宋" panose="02010600040101010101" pitchFamily="2" charset="-122"/>
              </a:rPr>
              <a:t>return</a:t>
            </a:r>
            <a:r>
              <a:rPr lang="en-US" altLang="zh-CN" sz="3200" b="0" dirty="0">
                <a:ea typeface="华文仿宋" panose="02010600040101010101" pitchFamily="2" charset="-122"/>
              </a:rPr>
              <a:t> SUCCESS;                 </a:t>
            </a:r>
            <a:endParaRPr lang="en-US" altLang="zh-CN" sz="3200" b="0" dirty="0">
              <a:ea typeface="华文仿宋" panose="02010600040101010101" pitchFamily="2" charset="-122"/>
            </a:endParaRPr>
          </a:p>
          <a:p>
            <a:pPr algn="l" eaLnBrk="1" hangingPunct="1"/>
            <a:r>
              <a:rPr lang="en-US" altLang="zh-CN" sz="3200" b="0" dirty="0">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查找成功，返回待查数据元素位置 </a:t>
            </a:r>
            <a:r>
              <a:rPr lang="en-US" altLang="zh-CN" dirty="0">
                <a:solidFill>
                  <a:srgbClr val="006600"/>
                </a:solidFill>
                <a:ea typeface="华文仿宋" panose="02010600040101010101" pitchFamily="2" charset="-122"/>
              </a:rPr>
              <a:t>p</a:t>
            </a:r>
            <a:endParaRPr lang="en-US" altLang="zh-CN" dirty="0">
              <a:solidFill>
                <a:srgbClr val="006600"/>
              </a:solidFill>
              <a:ea typeface="华文仿宋" panose="02010600040101010101" pitchFamily="2" charset="-122"/>
            </a:endParaRPr>
          </a:p>
        </p:txBody>
      </p:sp>
      <p:sp>
        <p:nvSpPr>
          <p:cNvPr id="104" name="Rectangle 6">
            <a:hlinkClick r:id="" action="ppaction://hlinkshowjump?jump=nextslide"/>
          </p:cNvPr>
          <p:cNvSpPr>
            <a:spLocks noChangeArrowheads="1"/>
          </p:cNvSpPr>
          <p:nvPr/>
        </p:nvSpPr>
        <p:spPr bwMode="auto">
          <a:xfrm>
            <a:off x="609600" y="5334000"/>
            <a:ext cx="807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ea typeface="华文仿宋" panose="02010600040101010101" pitchFamily="2" charset="-122"/>
              </a:rPr>
              <a:t>else return</a:t>
            </a:r>
            <a:r>
              <a:rPr lang="en-US" altLang="zh-CN" sz="3200" b="0" dirty="0">
                <a:ea typeface="华文仿宋" panose="02010600040101010101" pitchFamily="2" charset="-122"/>
              </a:rPr>
              <a:t> UNSUCCESS;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查找不成功</a:t>
            </a:r>
            <a:endParaRPr lang="zh-CN" altLang="en-US" dirty="0">
              <a:solidFill>
                <a:srgbClr val="006600"/>
              </a:solidFill>
              <a:ea typeface="华文仿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ox(in)">
                                      <p:cBhvr>
                                        <p:cTn id="7" dur="500"/>
                                        <p:tgtEl>
                                          <p:spTgt spid="10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box(in)">
                                      <p:cBhvr>
                                        <p:cTn id="10" dur="500"/>
                                        <p:tgtEl>
                                          <p:spTgt spid="10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box(in)">
                                      <p:cBhvr>
                                        <p:cTn id="13" dur="500"/>
                                        <p:tgtEl>
                                          <p:spTgt spid="10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box(in)">
                                      <p:cBhvr>
                                        <p:cTn id="16"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103" grpId="0"/>
      <p:bldP spid="104" grpId="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178392" y="296863"/>
            <a:ext cx="8251233" cy="632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15000"/>
              </a:lnSpc>
            </a:pPr>
            <a:r>
              <a:rPr lang="en-US" altLang="zh-CN" sz="3200" dirty="0">
                <a:ea typeface="华文仿宋" panose="02010600040101010101" pitchFamily="2" charset="-122"/>
              </a:rPr>
              <a:t>Status</a:t>
            </a:r>
            <a:r>
              <a:rPr lang="en-US" altLang="zh-CN" sz="3200" b="0" dirty="0">
                <a:ea typeface="华文仿宋" panose="02010600040101010101" pitchFamily="2" charset="-122"/>
              </a:rPr>
              <a:t> </a:t>
            </a:r>
            <a:r>
              <a:rPr lang="en-US" altLang="zh-CN" sz="3200" b="0" dirty="0" err="1">
                <a:ea typeface="华文仿宋" panose="02010600040101010101" pitchFamily="2" charset="-122"/>
              </a:rPr>
              <a:t>InsertHash</a:t>
            </a:r>
            <a:r>
              <a:rPr lang="en-US" altLang="zh-CN" sz="3200" b="0" dirty="0">
                <a:ea typeface="华文仿宋" panose="02010600040101010101" pitchFamily="2" charset="-122"/>
              </a:rPr>
              <a:t> (</a:t>
            </a:r>
            <a:r>
              <a:rPr lang="en-US" altLang="zh-CN" sz="3200" b="0" dirty="0" err="1">
                <a:ea typeface="华文仿宋" panose="02010600040101010101" pitchFamily="2" charset="-122"/>
              </a:rPr>
              <a:t>HashTable</a:t>
            </a:r>
            <a:r>
              <a:rPr lang="en-US" altLang="zh-CN" sz="3200" b="0" dirty="0">
                <a:ea typeface="华文仿宋" panose="02010600040101010101" pitchFamily="2" charset="-122"/>
              </a:rPr>
              <a:t> </a:t>
            </a:r>
            <a:r>
              <a:rPr lang="en-US" altLang="zh-CN" sz="3200" dirty="0">
                <a:ea typeface="华文仿宋" panose="02010600040101010101" pitchFamily="2" charset="-122"/>
              </a:rPr>
              <a:t>&amp;</a:t>
            </a:r>
            <a:r>
              <a:rPr lang="en-US" altLang="zh-CN" sz="3200" b="0" dirty="0">
                <a:ea typeface="华文仿宋" panose="02010600040101010101" pitchFamily="2" charset="-122"/>
              </a:rPr>
              <a:t>H, </a:t>
            </a:r>
            <a:r>
              <a:rPr lang="en-US" altLang="zh-CN" sz="3200" b="0" dirty="0" err="1">
                <a:ea typeface="华文仿宋" panose="02010600040101010101" pitchFamily="2" charset="-122"/>
              </a:rPr>
              <a:t>Elemtype</a:t>
            </a:r>
            <a:r>
              <a:rPr lang="en-US" altLang="zh-CN" sz="3200" b="0" dirty="0">
                <a:ea typeface="华文仿宋" panose="02010600040101010101" pitchFamily="2" charset="-122"/>
              </a:rPr>
              <a:t> e)</a:t>
            </a:r>
            <a:r>
              <a:rPr lang="en-US" altLang="zh-CN" sz="3200" dirty="0">
                <a:ea typeface="华文仿宋" panose="02010600040101010101" pitchFamily="2" charset="-122"/>
              </a:rPr>
              <a:t>{</a:t>
            </a:r>
            <a:endParaRPr lang="en-US" altLang="zh-CN" sz="3200" b="0" dirty="0">
              <a:ea typeface="华文仿宋" panose="02010600040101010101" pitchFamily="2" charset="-122"/>
            </a:endParaRPr>
          </a:p>
          <a:p>
            <a:pPr algn="l" eaLnBrk="1" hangingPunct="1">
              <a:lnSpc>
                <a:spcPct val="115000"/>
              </a:lnSpc>
            </a:pPr>
            <a:endParaRPr lang="en-US" altLang="zh-CN" sz="3200" b="0" dirty="0">
              <a:ea typeface="华文仿宋" panose="02010600040101010101" pitchFamily="2" charset="-122"/>
            </a:endParaRPr>
          </a:p>
          <a:p>
            <a:pPr algn="l" eaLnBrk="1" hangingPunct="1">
              <a:lnSpc>
                <a:spcPct val="115000"/>
              </a:lnSpc>
            </a:pPr>
            <a:endParaRPr lang="en-US" altLang="zh-CN" sz="3200" b="0" dirty="0">
              <a:ea typeface="华文仿宋" panose="02010600040101010101" pitchFamily="2" charset="-122"/>
            </a:endParaRPr>
          </a:p>
          <a:p>
            <a:pPr algn="l" eaLnBrk="1" hangingPunct="1">
              <a:lnSpc>
                <a:spcPct val="115000"/>
              </a:lnSpc>
            </a:pPr>
            <a:endParaRPr lang="en-US" altLang="zh-CN" sz="3200" b="0" dirty="0">
              <a:ea typeface="华文仿宋" panose="02010600040101010101" pitchFamily="2" charset="-122"/>
            </a:endParaRPr>
          </a:p>
          <a:p>
            <a:pPr algn="l" eaLnBrk="1" hangingPunct="1">
              <a:lnSpc>
                <a:spcPct val="115000"/>
              </a:lnSpc>
            </a:pPr>
            <a:endParaRPr lang="en-US" altLang="zh-CN" sz="3200" b="0" dirty="0">
              <a:ea typeface="华文仿宋" panose="02010600040101010101" pitchFamily="2" charset="-122"/>
            </a:endParaRPr>
          </a:p>
          <a:p>
            <a:pPr algn="l" eaLnBrk="1" hangingPunct="1">
              <a:lnSpc>
                <a:spcPct val="115000"/>
              </a:lnSpc>
            </a:pPr>
            <a:endParaRPr lang="en-US" altLang="zh-CN" sz="3200" b="0" dirty="0">
              <a:ea typeface="华文仿宋" panose="02010600040101010101" pitchFamily="2" charset="-122"/>
            </a:endParaRPr>
          </a:p>
          <a:p>
            <a:pPr algn="l" eaLnBrk="1" hangingPunct="1">
              <a:lnSpc>
                <a:spcPct val="115000"/>
              </a:lnSpc>
            </a:pPr>
            <a:endParaRPr lang="en-US" altLang="zh-CN" sz="3200" b="0" dirty="0">
              <a:ea typeface="华文仿宋" panose="02010600040101010101" pitchFamily="2" charset="-122"/>
            </a:endParaRPr>
          </a:p>
          <a:p>
            <a:pPr algn="l" eaLnBrk="1" hangingPunct="1">
              <a:lnSpc>
                <a:spcPct val="115000"/>
              </a:lnSpc>
            </a:pPr>
            <a:endParaRPr lang="en-US" altLang="zh-CN" sz="3200" b="0" dirty="0">
              <a:ea typeface="华文仿宋" panose="02010600040101010101" pitchFamily="2" charset="-122"/>
            </a:endParaRPr>
          </a:p>
          <a:p>
            <a:pPr algn="l" eaLnBrk="1" hangingPunct="1">
              <a:lnSpc>
                <a:spcPct val="115000"/>
              </a:lnSpc>
            </a:pPr>
            <a:endParaRPr lang="en-US" altLang="zh-CN" sz="3200" b="0" dirty="0">
              <a:ea typeface="华文仿宋" panose="02010600040101010101" pitchFamily="2" charset="-122"/>
            </a:endParaRPr>
          </a:p>
          <a:p>
            <a:pPr algn="l" eaLnBrk="1" hangingPunct="1">
              <a:lnSpc>
                <a:spcPct val="115000"/>
              </a:lnSpc>
            </a:pPr>
            <a:r>
              <a:rPr lang="en-US" altLang="zh-CN" sz="3200" b="0" dirty="0">
                <a:ea typeface="华文仿宋" panose="02010600040101010101" pitchFamily="2" charset="-122"/>
              </a:rPr>
              <a:t>  </a:t>
            </a:r>
            <a:endParaRPr lang="en-US" altLang="zh-CN" sz="3200" b="0" dirty="0">
              <a:ea typeface="华文仿宋" panose="02010600040101010101" pitchFamily="2" charset="-122"/>
            </a:endParaRPr>
          </a:p>
          <a:p>
            <a:pPr algn="l" eaLnBrk="1" hangingPunct="1">
              <a:lnSpc>
                <a:spcPct val="115000"/>
              </a:lnSpc>
            </a:pPr>
            <a:r>
              <a:rPr lang="en-US" altLang="zh-CN" sz="3200" dirty="0">
                <a:ea typeface="华文仿宋" panose="02010600040101010101" pitchFamily="2" charset="-122"/>
              </a:rPr>
              <a:t>}</a:t>
            </a:r>
            <a:r>
              <a:rPr lang="en-US" altLang="zh-CN" sz="3200" b="0" dirty="0">
                <a:ea typeface="华文仿宋" panose="02010600040101010101" pitchFamily="2" charset="-122"/>
              </a:rPr>
              <a:t> </a:t>
            </a:r>
            <a:r>
              <a:rPr lang="en-US" altLang="zh-CN" sz="3200" b="0" dirty="0">
                <a:solidFill>
                  <a:srgbClr val="004A00"/>
                </a:solidFill>
                <a:ea typeface="华文仿宋" panose="02010600040101010101" pitchFamily="2" charset="-122"/>
              </a:rPr>
              <a:t>// </a:t>
            </a:r>
            <a:r>
              <a:rPr lang="en-US" altLang="zh-CN" sz="3200" b="0" dirty="0" err="1">
                <a:solidFill>
                  <a:srgbClr val="004A00"/>
                </a:solidFill>
                <a:ea typeface="华文仿宋" panose="02010600040101010101" pitchFamily="2" charset="-122"/>
              </a:rPr>
              <a:t>InsertHash</a:t>
            </a:r>
            <a:endParaRPr lang="en-US" altLang="zh-CN" sz="3200" b="0" dirty="0">
              <a:solidFill>
                <a:srgbClr val="004A00"/>
              </a:solidFill>
              <a:ea typeface="华文仿宋" panose="02010600040101010101" pitchFamily="2" charset="-122"/>
            </a:endParaRPr>
          </a:p>
        </p:txBody>
      </p:sp>
      <p:sp>
        <p:nvSpPr>
          <p:cNvPr id="8" name="Rectangle 3"/>
          <p:cNvSpPr>
            <a:spLocks noChangeArrowheads="1"/>
          </p:cNvSpPr>
          <p:nvPr/>
        </p:nvSpPr>
        <p:spPr bwMode="auto">
          <a:xfrm>
            <a:off x="609600" y="822325"/>
            <a:ext cx="8066088" cy="65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200" b="0" dirty="0">
                <a:ea typeface="华文仿宋" panose="02010600040101010101" pitchFamily="2" charset="-122"/>
              </a:rPr>
              <a:t>c = 0;            </a:t>
            </a:r>
            <a:r>
              <a:rPr lang="en-US" altLang="zh-CN" dirty="0">
                <a:solidFill>
                  <a:srgbClr val="006600"/>
                </a:solidFill>
                <a:ea typeface="华文仿宋" panose="02010600040101010101" pitchFamily="2" charset="-122"/>
              </a:rPr>
              <a:t>// c</a:t>
            </a:r>
            <a:r>
              <a:rPr lang="zh-CN" altLang="en-US" dirty="0">
                <a:solidFill>
                  <a:srgbClr val="006600"/>
                </a:solidFill>
                <a:ea typeface="华文仿宋" panose="02010600040101010101" pitchFamily="2" charset="-122"/>
              </a:rPr>
              <a:t>用以计冲突次数，其初值置零</a:t>
            </a:r>
            <a:endParaRPr lang="zh-CN" altLang="en-US" dirty="0">
              <a:solidFill>
                <a:srgbClr val="006600"/>
              </a:solidFill>
              <a:ea typeface="华文仿宋" panose="02010600040101010101" pitchFamily="2" charset="-122"/>
            </a:endParaRPr>
          </a:p>
        </p:txBody>
      </p:sp>
      <p:sp>
        <p:nvSpPr>
          <p:cNvPr id="9" name="Rectangle 4"/>
          <p:cNvSpPr>
            <a:spLocks noChangeArrowheads="1"/>
          </p:cNvSpPr>
          <p:nvPr/>
        </p:nvSpPr>
        <p:spPr bwMode="auto">
          <a:xfrm>
            <a:off x="558429" y="1574800"/>
            <a:ext cx="8153771"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05000"/>
              </a:lnSpc>
            </a:pPr>
            <a:r>
              <a:rPr lang="en-US" altLang="zh-CN" sz="3200" dirty="0">
                <a:ea typeface="华文仿宋" panose="02010600040101010101" pitchFamily="2" charset="-122"/>
              </a:rPr>
              <a:t>if</a:t>
            </a:r>
            <a:r>
              <a:rPr lang="en-US" altLang="zh-CN" sz="3200" b="0" dirty="0">
                <a:ea typeface="华文仿宋" panose="02010600040101010101" pitchFamily="2" charset="-122"/>
              </a:rPr>
              <a:t> ( </a:t>
            </a:r>
            <a:r>
              <a:rPr lang="en-US" altLang="zh-CN" sz="3200" b="0" dirty="0" err="1">
                <a:ea typeface="华文仿宋" panose="02010600040101010101" pitchFamily="2" charset="-122"/>
              </a:rPr>
              <a:t>HashSearch</a:t>
            </a:r>
            <a:r>
              <a:rPr lang="en-US" altLang="zh-CN" sz="3200" b="0" dirty="0">
                <a:ea typeface="华文仿宋" panose="02010600040101010101" pitchFamily="2" charset="-122"/>
              </a:rPr>
              <a:t> ( H, </a:t>
            </a:r>
            <a:r>
              <a:rPr lang="en-US" altLang="zh-CN" sz="3200" b="0" dirty="0" err="1">
                <a:ea typeface="华文仿宋" panose="02010600040101010101" pitchFamily="2" charset="-122"/>
              </a:rPr>
              <a:t>e.key</a:t>
            </a:r>
            <a:r>
              <a:rPr lang="en-US" altLang="zh-CN" sz="3200" b="0" dirty="0">
                <a:ea typeface="华文仿宋" panose="02010600040101010101" pitchFamily="2" charset="-122"/>
              </a:rPr>
              <a:t>, p, c ) == SUCCESS )</a:t>
            </a:r>
            <a:endParaRPr lang="en-US" altLang="zh-CN" sz="3200" b="0" dirty="0">
              <a:ea typeface="华文仿宋" panose="02010600040101010101" pitchFamily="2" charset="-122"/>
            </a:endParaRPr>
          </a:p>
          <a:p>
            <a:pPr algn="l" eaLnBrk="1" hangingPunct="1">
              <a:lnSpc>
                <a:spcPct val="105000"/>
              </a:lnSpc>
            </a:pPr>
            <a:r>
              <a:rPr lang="en-US" altLang="zh-CN" sz="3200" dirty="0">
                <a:ea typeface="华文仿宋" panose="02010600040101010101" pitchFamily="2" charset="-122"/>
              </a:rPr>
              <a:t>      return</a:t>
            </a:r>
            <a:r>
              <a:rPr lang="en-US" altLang="zh-CN" sz="3200" b="0" dirty="0">
                <a:ea typeface="华文仿宋" panose="02010600040101010101" pitchFamily="2" charset="-122"/>
              </a:rPr>
              <a:t> DUPLICATE;</a:t>
            </a:r>
            <a:endParaRPr lang="en-US" altLang="zh-CN" sz="3200" b="0" dirty="0">
              <a:ea typeface="华文仿宋" panose="02010600040101010101" pitchFamily="2" charset="-122"/>
            </a:endParaRPr>
          </a:p>
          <a:p>
            <a:pPr algn="l" eaLnBrk="1" hangingPunct="1">
              <a:lnSpc>
                <a:spcPct val="105000"/>
              </a:lnSpc>
            </a:pPr>
            <a:r>
              <a:rPr lang="en-US" altLang="zh-CN" sz="3200" b="0" dirty="0">
                <a:solidFill>
                  <a:srgbClr val="A50021"/>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表中已有与 </a:t>
            </a:r>
            <a:r>
              <a:rPr lang="en-US" altLang="zh-CN" dirty="0">
                <a:solidFill>
                  <a:srgbClr val="006600"/>
                </a:solidFill>
                <a:ea typeface="华文仿宋" panose="02010600040101010101" pitchFamily="2" charset="-122"/>
              </a:rPr>
              <a:t>e </a:t>
            </a:r>
            <a:r>
              <a:rPr lang="zh-CN" altLang="en-US" dirty="0">
                <a:solidFill>
                  <a:srgbClr val="006600"/>
                </a:solidFill>
                <a:ea typeface="华文仿宋" panose="02010600040101010101" pitchFamily="2" charset="-122"/>
              </a:rPr>
              <a:t>有相同关键字的元素</a:t>
            </a:r>
            <a:endParaRPr lang="zh-CN" altLang="en-US" dirty="0">
              <a:solidFill>
                <a:srgbClr val="006600"/>
              </a:solidFill>
              <a:ea typeface="华文仿宋" panose="02010600040101010101" pitchFamily="2" charset="-122"/>
            </a:endParaRPr>
          </a:p>
        </p:txBody>
      </p:sp>
      <p:sp>
        <p:nvSpPr>
          <p:cNvPr id="10" name="Rectangle 5"/>
          <p:cNvSpPr>
            <a:spLocks noChangeArrowheads="1"/>
          </p:cNvSpPr>
          <p:nvPr/>
        </p:nvSpPr>
        <p:spPr bwMode="auto">
          <a:xfrm>
            <a:off x="609600" y="3108325"/>
            <a:ext cx="82296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200" dirty="0">
                <a:solidFill>
                  <a:srgbClr val="A50021"/>
                </a:solidFill>
                <a:ea typeface="华文仿宋" panose="02010600040101010101" pitchFamily="2" charset="-122"/>
              </a:rPr>
              <a:t>else</a:t>
            </a:r>
            <a:endParaRPr lang="en-US" altLang="zh-CN" sz="3200" dirty="0">
              <a:solidFill>
                <a:srgbClr val="A50021"/>
              </a:solidFill>
              <a:ea typeface="华文仿宋" panose="02010600040101010101" pitchFamily="2" charset="-122"/>
            </a:endParaRPr>
          </a:p>
          <a:p>
            <a:pPr algn="l" eaLnBrk="1" hangingPunct="1">
              <a:lnSpc>
                <a:spcPct val="125000"/>
              </a:lnSpc>
            </a:pPr>
            <a:endParaRPr lang="en-US" altLang="zh-CN" sz="2400" b="0" dirty="0">
              <a:solidFill>
                <a:srgbClr val="A50021"/>
              </a:solidFill>
              <a:ea typeface="华文仿宋" panose="02010600040101010101" pitchFamily="2" charset="-122"/>
            </a:endParaRPr>
          </a:p>
          <a:p>
            <a:pPr algn="l" eaLnBrk="1" hangingPunct="1">
              <a:lnSpc>
                <a:spcPct val="125000"/>
              </a:lnSpc>
            </a:pPr>
            <a:r>
              <a:rPr lang="en-US" altLang="zh-CN" sz="3200" b="0" dirty="0">
                <a:solidFill>
                  <a:srgbClr val="A50021"/>
                </a:solidFill>
                <a:ea typeface="华文仿宋" panose="02010600040101010101" pitchFamily="2" charset="-122"/>
              </a:rPr>
              <a:t>              </a:t>
            </a:r>
            <a:r>
              <a:rPr lang="en-US" altLang="zh-CN" sz="3200" b="0" dirty="0" err="1">
                <a:ea typeface="华文仿宋" panose="02010600040101010101" pitchFamily="2" charset="-122"/>
              </a:rPr>
              <a:t>H.elem</a:t>
            </a:r>
            <a:r>
              <a:rPr lang="en-US" altLang="zh-CN" sz="3200" b="0" dirty="0">
                <a:ea typeface="华文仿宋" panose="02010600040101010101" pitchFamily="2" charset="-122"/>
              </a:rPr>
              <a:t>[p] = e;  </a:t>
            </a:r>
            <a:r>
              <a:rPr lang="en-US" altLang="zh-CN" sz="3200" dirty="0">
                <a:ea typeface="华文仿宋" panose="02010600040101010101" pitchFamily="2" charset="-122"/>
              </a:rPr>
              <a:t>++</a:t>
            </a:r>
            <a:r>
              <a:rPr lang="en-US" altLang="zh-CN" sz="3200" b="0" dirty="0" err="1">
                <a:ea typeface="华文仿宋" panose="02010600040101010101" pitchFamily="2" charset="-122"/>
              </a:rPr>
              <a:t>H.count</a:t>
            </a:r>
            <a:r>
              <a:rPr lang="en-US" altLang="zh-CN" sz="3200" b="0" dirty="0">
                <a:ea typeface="华文仿宋" panose="02010600040101010101" pitchFamily="2" charset="-122"/>
              </a:rPr>
              <a:t>;  </a:t>
            </a:r>
            <a:r>
              <a:rPr lang="en-US" altLang="zh-CN" sz="3200" dirty="0">
                <a:ea typeface="华文仿宋" panose="02010600040101010101" pitchFamily="2" charset="-122"/>
              </a:rPr>
              <a:t>return</a:t>
            </a:r>
            <a:r>
              <a:rPr lang="en-US" altLang="zh-CN" sz="3200" b="0" dirty="0">
                <a:ea typeface="华文仿宋" panose="02010600040101010101" pitchFamily="2" charset="-122"/>
              </a:rPr>
              <a:t> OK;</a:t>
            </a:r>
            <a:endParaRPr lang="en-US" altLang="zh-CN" sz="3200" b="0" dirty="0">
              <a:ea typeface="华文仿宋" panose="02010600040101010101" pitchFamily="2" charset="-122"/>
            </a:endParaRPr>
          </a:p>
          <a:p>
            <a:pPr algn="l" eaLnBrk="1" hangingPunct="1">
              <a:lnSpc>
                <a:spcPct val="125000"/>
              </a:lnSpc>
            </a:pPr>
            <a:r>
              <a:rPr lang="en-US" altLang="zh-CN" sz="3200" b="0" dirty="0">
                <a:solidFill>
                  <a:srgbClr val="A50021"/>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插入</a:t>
            </a:r>
            <a:r>
              <a:rPr lang="en-US" altLang="zh-CN" dirty="0">
                <a:solidFill>
                  <a:srgbClr val="006600"/>
                </a:solidFill>
                <a:ea typeface="华文仿宋" panose="02010600040101010101" pitchFamily="2" charset="-122"/>
              </a:rPr>
              <a:t>e</a:t>
            </a:r>
            <a:endParaRPr lang="en-US" altLang="zh-CN" dirty="0">
              <a:solidFill>
                <a:srgbClr val="006600"/>
              </a:solidFill>
              <a:ea typeface="华文仿宋" panose="02010600040101010101" pitchFamily="2" charset="-122"/>
            </a:endParaRPr>
          </a:p>
        </p:txBody>
      </p:sp>
      <p:sp>
        <p:nvSpPr>
          <p:cNvPr id="11" name="Rectangle 6"/>
          <p:cNvSpPr>
            <a:spLocks noChangeArrowheads="1"/>
          </p:cNvSpPr>
          <p:nvPr/>
        </p:nvSpPr>
        <p:spPr bwMode="auto">
          <a:xfrm>
            <a:off x="609600" y="5410200"/>
            <a:ext cx="7775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A50021"/>
                </a:solidFill>
                <a:ea typeface="华文仿宋" panose="02010600040101010101" pitchFamily="2" charset="-122"/>
              </a:rPr>
              <a:t>else</a:t>
            </a:r>
            <a:r>
              <a:rPr lang="en-US" altLang="zh-CN" sz="3200" b="0" dirty="0">
                <a:solidFill>
                  <a:srgbClr val="A50021"/>
                </a:solidFill>
                <a:ea typeface="华文仿宋" panose="02010600040101010101" pitchFamily="2" charset="-122"/>
              </a:rPr>
              <a:t>  </a:t>
            </a:r>
            <a:r>
              <a:rPr lang="en-US" altLang="zh-CN" sz="3200" b="0" dirty="0" err="1">
                <a:solidFill>
                  <a:srgbClr val="A50021"/>
                </a:solidFill>
                <a:ea typeface="华文仿宋" panose="02010600040101010101" pitchFamily="2" charset="-122"/>
              </a:rPr>
              <a:t>RecreateHashTable</a:t>
            </a:r>
            <a:r>
              <a:rPr lang="en-US" altLang="zh-CN" sz="3200" b="0" dirty="0">
                <a:solidFill>
                  <a:srgbClr val="A50021"/>
                </a:solidFill>
                <a:ea typeface="华文仿宋" panose="02010600040101010101" pitchFamily="2" charset="-122"/>
              </a:rPr>
              <a:t>(H);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重建哈希表</a:t>
            </a:r>
            <a:endParaRPr lang="zh-CN" altLang="en-US" dirty="0">
              <a:solidFill>
                <a:srgbClr val="006600"/>
              </a:solidFill>
              <a:ea typeface="华文仿宋" panose="02010600040101010101" pitchFamily="2" charset="-122"/>
            </a:endParaRPr>
          </a:p>
        </p:txBody>
      </p:sp>
      <p:sp>
        <p:nvSpPr>
          <p:cNvPr id="12" name="Rectangle 7"/>
          <p:cNvSpPr>
            <a:spLocks noChangeArrowheads="1"/>
          </p:cNvSpPr>
          <p:nvPr/>
        </p:nvSpPr>
        <p:spPr bwMode="auto">
          <a:xfrm>
            <a:off x="457200" y="3197225"/>
            <a:ext cx="8686800"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05000"/>
              </a:lnSpc>
            </a:pPr>
            <a:r>
              <a:rPr lang="en-US" altLang="zh-CN" sz="3200" dirty="0">
                <a:solidFill>
                  <a:srgbClr val="A50021"/>
                </a:solidFill>
                <a:ea typeface="华文仿宋" panose="02010600040101010101" pitchFamily="2" charset="-122"/>
              </a:rPr>
              <a:t>          if</a:t>
            </a:r>
            <a:r>
              <a:rPr lang="en-US" altLang="zh-CN" sz="3200" b="0" dirty="0">
                <a:solidFill>
                  <a:srgbClr val="A50021"/>
                </a:solidFill>
                <a:ea typeface="华文仿宋" panose="02010600040101010101" pitchFamily="2" charset="-122"/>
              </a:rPr>
              <a:t> ( c &lt; </a:t>
            </a:r>
            <a:r>
              <a:rPr lang="en-US" altLang="zh-CN" sz="3200" b="0" dirty="0" err="1">
                <a:solidFill>
                  <a:srgbClr val="A50021"/>
                </a:solidFill>
                <a:ea typeface="华文仿宋" panose="02010600040101010101" pitchFamily="2" charset="-122"/>
              </a:rPr>
              <a:t>hashsize</a:t>
            </a:r>
            <a:r>
              <a:rPr lang="en-US" altLang="zh-CN" sz="3200" b="0" dirty="0">
                <a:solidFill>
                  <a:srgbClr val="A50021"/>
                </a:solidFill>
                <a:ea typeface="华文仿宋" panose="02010600040101010101" pitchFamily="2" charset="-122"/>
              </a:rPr>
              <a:t>[</a:t>
            </a:r>
            <a:r>
              <a:rPr lang="en-US" altLang="zh-CN" sz="3200" b="0" dirty="0" err="1">
                <a:solidFill>
                  <a:srgbClr val="A50021"/>
                </a:solidFill>
                <a:ea typeface="华文仿宋" panose="02010600040101010101" pitchFamily="2" charset="-122"/>
              </a:rPr>
              <a:t>H.sizeindex</a:t>
            </a:r>
            <a:r>
              <a:rPr lang="en-US" altLang="zh-CN" sz="3200" b="0" dirty="0">
                <a:solidFill>
                  <a:srgbClr val="A50021"/>
                </a:solidFill>
                <a:ea typeface="华文仿宋" panose="02010600040101010101" pitchFamily="2" charset="-122"/>
              </a:rPr>
              <a:t>]/2 ) </a:t>
            </a:r>
            <a:r>
              <a:rPr lang="en-US" altLang="zh-CN" sz="3200" dirty="0">
                <a:solidFill>
                  <a:srgbClr val="A50021"/>
                </a:solidFill>
                <a:ea typeface="华文仿宋" panose="02010600040101010101" pitchFamily="2" charset="-122"/>
              </a:rPr>
              <a:t>{</a:t>
            </a:r>
            <a:endParaRPr lang="en-US" altLang="zh-CN" sz="3200" dirty="0">
              <a:solidFill>
                <a:srgbClr val="A50021"/>
              </a:solidFill>
              <a:ea typeface="华文仿宋" panose="02010600040101010101" pitchFamily="2" charset="-122"/>
            </a:endParaRPr>
          </a:p>
          <a:p>
            <a:pPr algn="l" eaLnBrk="1" hangingPunct="1">
              <a:lnSpc>
                <a:spcPct val="105000"/>
              </a:lnSpc>
            </a:pPr>
            <a:r>
              <a:rPr lang="en-US" altLang="zh-CN" sz="3200" dirty="0">
                <a:solidFill>
                  <a:srgbClr val="A50021"/>
                </a:solidFill>
                <a:ea typeface="华文仿宋" panose="02010600040101010101" pitchFamily="2" charset="-122"/>
              </a:rPr>
              <a:t>        </a:t>
            </a:r>
            <a:r>
              <a:rPr lang="en-US" altLang="zh-CN" sz="3200" b="0" dirty="0">
                <a:solidFill>
                  <a:srgbClr val="A50021"/>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冲突次数 </a:t>
            </a:r>
            <a:r>
              <a:rPr lang="en-US" altLang="zh-CN" dirty="0">
                <a:solidFill>
                  <a:srgbClr val="006600"/>
                </a:solidFill>
                <a:ea typeface="华文仿宋" panose="02010600040101010101" pitchFamily="2" charset="-122"/>
              </a:rPr>
              <a:t>c </a:t>
            </a:r>
            <a:r>
              <a:rPr lang="zh-CN" altLang="en-US" dirty="0">
                <a:solidFill>
                  <a:srgbClr val="006600"/>
                </a:solidFill>
                <a:ea typeface="华文仿宋" panose="02010600040101010101" pitchFamily="2" charset="-122"/>
              </a:rPr>
              <a:t>未达到上限，（阀值 </a:t>
            </a:r>
            <a:r>
              <a:rPr lang="en-US" altLang="zh-CN" dirty="0">
                <a:solidFill>
                  <a:srgbClr val="006600"/>
                </a:solidFill>
                <a:ea typeface="华文仿宋" panose="02010600040101010101" pitchFamily="2" charset="-122"/>
              </a:rPr>
              <a:t>c </a:t>
            </a:r>
            <a:r>
              <a:rPr lang="zh-CN" altLang="en-US" dirty="0">
                <a:solidFill>
                  <a:srgbClr val="006600"/>
                </a:solidFill>
                <a:ea typeface="华文仿宋" panose="02010600040101010101" pitchFamily="2" charset="-122"/>
              </a:rPr>
              <a:t>可调）</a:t>
            </a:r>
            <a:endParaRPr lang="zh-CN" altLang="en-US" dirty="0">
              <a:solidFill>
                <a:srgbClr val="006600"/>
              </a:solidFill>
              <a:ea typeface="华文仿宋" panose="02010600040101010101" pitchFamily="2" charset="-122"/>
            </a:endParaRPr>
          </a:p>
          <a:p>
            <a:pPr algn="l" eaLnBrk="1" hangingPunct="1">
              <a:lnSpc>
                <a:spcPct val="105000"/>
              </a:lnSpc>
            </a:pPr>
            <a:r>
              <a:rPr lang="zh-CN" altLang="en-US" sz="3200" b="0" dirty="0">
                <a:solidFill>
                  <a:srgbClr val="A50021"/>
                </a:solidFill>
                <a:ea typeface="华文仿宋" panose="02010600040101010101" pitchFamily="2" charset="-122"/>
              </a:rPr>
              <a:t>        </a:t>
            </a:r>
            <a:endParaRPr lang="zh-CN" altLang="en-US" sz="3200" b="0" dirty="0">
              <a:solidFill>
                <a:srgbClr val="A50021"/>
              </a:solidFill>
              <a:ea typeface="华文仿宋" panose="02010600040101010101" pitchFamily="2" charset="-122"/>
            </a:endParaRPr>
          </a:p>
          <a:p>
            <a:pPr algn="l" eaLnBrk="1" hangingPunct="1">
              <a:lnSpc>
                <a:spcPct val="105000"/>
              </a:lnSpc>
            </a:pPr>
            <a:r>
              <a:rPr lang="en-US" altLang="zh-CN" sz="3200" dirty="0">
                <a:solidFill>
                  <a:srgbClr val="A50021"/>
                </a:solidFill>
                <a:ea typeface="华文仿宋" panose="02010600040101010101" pitchFamily="2" charset="-122"/>
              </a:rPr>
              <a:t>}</a:t>
            </a:r>
            <a:r>
              <a:rPr lang="en-US" altLang="zh-CN" sz="3200" b="0" dirty="0">
                <a:solidFill>
                  <a:srgbClr val="A50021"/>
                </a:solidFill>
                <a:ea typeface="华文仿宋" panose="02010600040101010101" pitchFamily="2" charset="-122"/>
              </a:rPr>
              <a:t>                                   </a:t>
            </a:r>
            <a:endParaRPr lang="en-US" altLang="zh-CN" sz="3200" b="0" dirty="0">
              <a:solidFill>
                <a:srgbClr val="A50021"/>
              </a:solidFill>
              <a:ea typeface="华文仿宋" panose="02010600040101010101" pitchFamily="2" charset="-122"/>
            </a:endParaRPr>
          </a:p>
        </p:txBody>
      </p:sp>
    </p:spTree>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858" name="Rectangle 2"/>
          <p:cNvSpPr>
            <a:spLocks noGrp="1" noChangeArrowheads="1"/>
          </p:cNvSpPr>
          <p:nvPr>
            <p:ph type="body" idx="4294967295"/>
          </p:nvPr>
        </p:nvSpPr>
        <p:spPr>
          <a:xfrm>
            <a:off x="916546" y="3481407"/>
            <a:ext cx="7924800" cy="2971800"/>
          </a:xfrm>
        </p:spPr>
        <p:txBody>
          <a:bodyPr/>
          <a:lstStyle/>
          <a:p>
            <a:pPr eaLnBrk="1" hangingPunct="1">
              <a:lnSpc>
                <a:spcPct val="125000"/>
              </a:lnSpc>
            </a:pPr>
            <a:r>
              <a:rPr lang="en-US" altLang="zh-CN" sz="2800" dirty="0">
                <a:ea typeface="华文仿宋" panose="02010600040101010101" pitchFamily="2" charset="-122"/>
              </a:rPr>
              <a:t>1</a:t>
            </a:r>
            <a:r>
              <a:rPr lang="en-US" altLang="zh-CN" sz="2800" dirty="0"/>
              <a:t>)  </a:t>
            </a:r>
            <a:r>
              <a:rPr lang="zh-CN" altLang="en-US" sz="2800" dirty="0">
                <a:ea typeface="华文仿宋" panose="02010600040101010101" pitchFamily="2" charset="-122"/>
              </a:rPr>
              <a:t>选用的</a:t>
            </a:r>
            <a:r>
              <a:rPr lang="zh-CN" altLang="en-US" sz="2800" b="1" dirty="0">
                <a:solidFill>
                  <a:srgbClr val="0000FF"/>
                </a:solidFill>
                <a:ea typeface="华文仿宋" panose="02010600040101010101" pitchFamily="2" charset="-122"/>
              </a:rPr>
              <a:t>哈希函数</a:t>
            </a:r>
            <a:r>
              <a:rPr lang="zh-CN" altLang="en-US" sz="2800" dirty="0">
                <a:ea typeface="华文仿宋" panose="02010600040101010101" pitchFamily="2" charset="-122"/>
              </a:rPr>
              <a:t>；</a:t>
            </a:r>
            <a:endParaRPr lang="zh-CN" altLang="en-US" sz="2800" dirty="0">
              <a:ea typeface="华文仿宋" panose="02010600040101010101" pitchFamily="2" charset="-122"/>
            </a:endParaRPr>
          </a:p>
          <a:p>
            <a:pPr eaLnBrk="1" hangingPunct="1">
              <a:lnSpc>
                <a:spcPct val="125000"/>
              </a:lnSpc>
            </a:pPr>
            <a:r>
              <a:rPr lang="en-US" altLang="zh-CN" sz="2800" dirty="0">
                <a:ea typeface="华文仿宋" panose="02010600040101010101" pitchFamily="2" charset="-122"/>
              </a:rPr>
              <a:t>2</a:t>
            </a:r>
            <a:r>
              <a:rPr lang="en-US" altLang="zh-CN" sz="2800" dirty="0"/>
              <a:t>)  </a:t>
            </a:r>
            <a:r>
              <a:rPr lang="zh-CN" altLang="en-US" sz="2800" dirty="0">
                <a:ea typeface="华文仿宋" panose="02010600040101010101" pitchFamily="2" charset="-122"/>
              </a:rPr>
              <a:t>选用的</a:t>
            </a:r>
            <a:r>
              <a:rPr lang="zh-CN" altLang="en-US" sz="2800" b="1" dirty="0">
                <a:solidFill>
                  <a:srgbClr val="0000FF"/>
                </a:solidFill>
                <a:ea typeface="华文仿宋" panose="02010600040101010101" pitchFamily="2" charset="-122"/>
              </a:rPr>
              <a:t>处理冲突的方法</a:t>
            </a:r>
            <a:r>
              <a:rPr lang="zh-CN" altLang="en-US" sz="2800" dirty="0">
                <a:solidFill>
                  <a:srgbClr val="A50021"/>
                </a:solidFill>
                <a:ea typeface="华文仿宋" panose="02010600040101010101" pitchFamily="2" charset="-122"/>
              </a:rPr>
              <a:t>；</a:t>
            </a:r>
            <a:endParaRPr lang="zh-CN" altLang="en-US" sz="2800" dirty="0">
              <a:solidFill>
                <a:srgbClr val="A50021"/>
              </a:solidFill>
              <a:ea typeface="华文仿宋" panose="02010600040101010101" pitchFamily="2" charset="-122"/>
            </a:endParaRPr>
          </a:p>
          <a:p>
            <a:pPr eaLnBrk="1" hangingPunct="1">
              <a:lnSpc>
                <a:spcPct val="125000"/>
              </a:lnSpc>
            </a:pPr>
            <a:r>
              <a:rPr lang="en-US" altLang="zh-CN" sz="2800" dirty="0">
                <a:ea typeface="华文仿宋" panose="02010600040101010101" pitchFamily="2" charset="-122"/>
              </a:rPr>
              <a:t>3</a:t>
            </a:r>
            <a:r>
              <a:rPr lang="en-US" altLang="zh-CN" sz="2800" dirty="0"/>
              <a:t>)  </a:t>
            </a:r>
            <a:r>
              <a:rPr lang="zh-CN" altLang="en-US" sz="2800" dirty="0">
                <a:ea typeface="华文仿宋" panose="02010600040101010101" pitchFamily="2" charset="-122"/>
              </a:rPr>
              <a:t>哈希表饱和的程度，</a:t>
            </a:r>
            <a:r>
              <a:rPr lang="zh-CN" altLang="en-US" sz="2800" b="1" dirty="0">
                <a:solidFill>
                  <a:srgbClr val="0000FF"/>
                </a:solidFill>
                <a:ea typeface="华文仿宋" panose="02010600040101010101" pitchFamily="2" charset="-122"/>
              </a:rPr>
              <a:t>装载因子</a:t>
            </a:r>
            <a:r>
              <a:rPr lang="zh-CN" altLang="en-US" sz="2800" b="1" dirty="0">
                <a:solidFill>
                  <a:srgbClr val="FF0000"/>
                </a:solidFill>
                <a:ea typeface="华文仿宋" panose="02010600040101010101" pitchFamily="2" charset="-122"/>
              </a:rPr>
              <a:t>        </a:t>
            </a:r>
            <a:r>
              <a:rPr lang="en-US" altLang="zh-CN" sz="2800" dirty="0">
                <a:latin typeface="华文仿宋" panose="02010600040101010101" pitchFamily="2" charset="-122"/>
                <a:ea typeface="华文仿宋" panose="02010600040101010101" pitchFamily="2" charset="-122"/>
              </a:rPr>
              <a:t>α</a:t>
            </a:r>
            <a:r>
              <a:rPr lang="en-US" altLang="zh-CN" sz="2800" dirty="0">
                <a:ea typeface="华文仿宋" panose="02010600040101010101" pitchFamily="2" charset="-122"/>
              </a:rPr>
              <a:t>=n/m </a:t>
            </a:r>
            <a:r>
              <a:rPr lang="zh-CN" altLang="en-US" sz="2800" dirty="0">
                <a:ea typeface="华文仿宋" panose="02010600040101010101" pitchFamily="2" charset="-122"/>
              </a:rPr>
              <a:t>值的</a:t>
            </a:r>
            <a:r>
              <a:rPr lang="zh-CN" altLang="en-US" sz="2800" b="1" dirty="0">
                <a:solidFill>
                  <a:srgbClr val="0000FF"/>
                </a:solidFill>
                <a:ea typeface="华文仿宋" panose="02010600040101010101" pitchFamily="2" charset="-122"/>
              </a:rPr>
              <a:t>大小</a:t>
            </a:r>
            <a:r>
              <a:rPr lang="zh-CN" altLang="en-US" sz="2800" b="1" dirty="0">
                <a:ea typeface="华文仿宋" panose="02010600040101010101" pitchFamily="2" charset="-122"/>
              </a:rPr>
              <a:t>（</a:t>
            </a:r>
            <a:r>
              <a:rPr lang="en-US" altLang="zh-CN" sz="2800" b="1" dirty="0">
                <a:ea typeface="华文仿宋" panose="02010600040101010101" pitchFamily="2" charset="-122"/>
              </a:rPr>
              <a:t>n—</a:t>
            </a:r>
            <a:r>
              <a:rPr lang="zh-CN" altLang="en-US" sz="2800" b="1" dirty="0">
                <a:ea typeface="华文仿宋" panose="02010600040101010101" pitchFamily="2" charset="-122"/>
              </a:rPr>
              <a:t>记录数，</a:t>
            </a:r>
            <a:r>
              <a:rPr lang="en-US" altLang="zh-CN" sz="2800" b="1" dirty="0">
                <a:ea typeface="华文仿宋" panose="02010600040101010101" pitchFamily="2" charset="-122"/>
              </a:rPr>
              <a:t>m—</a:t>
            </a:r>
            <a:r>
              <a:rPr lang="zh-CN" altLang="en-US" sz="2800" b="1" dirty="0">
                <a:ea typeface="华文仿宋" panose="02010600040101010101" pitchFamily="2" charset="-122"/>
              </a:rPr>
              <a:t>表的长度）</a:t>
            </a:r>
            <a:endParaRPr lang="zh-CN" altLang="en-US" sz="2800" dirty="0">
              <a:ea typeface="华文仿宋" panose="02010600040101010101" pitchFamily="2" charset="-122"/>
            </a:endParaRPr>
          </a:p>
        </p:txBody>
      </p:sp>
      <p:sp>
        <p:nvSpPr>
          <p:cNvPr id="249859" name="Text Box 3"/>
          <p:cNvSpPr txBox="1">
            <a:spLocks noChangeArrowheads="1"/>
          </p:cNvSpPr>
          <p:nvPr/>
        </p:nvSpPr>
        <p:spPr bwMode="auto">
          <a:xfrm>
            <a:off x="419100" y="2781771"/>
            <a:ext cx="79779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algn="l" eaLnBrk="1" hangingPunct="1">
              <a:buFont typeface="Arial" panose="020B0604020202020204" pitchFamily="34" charset="0"/>
              <a:buChar char="•"/>
            </a:pPr>
            <a:r>
              <a:rPr lang="zh-CN" altLang="en-US" sz="3200" dirty="0">
                <a:solidFill>
                  <a:srgbClr val="A50021"/>
                </a:solidFill>
                <a:ea typeface="华文仿宋" panose="02010600040101010101" pitchFamily="2" charset="-122"/>
              </a:rPr>
              <a:t>决定哈希表</a:t>
            </a:r>
            <a:r>
              <a:rPr lang="en-US" altLang="zh-CN" sz="3200" dirty="0">
                <a:solidFill>
                  <a:srgbClr val="A50021"/>
                </a:solidFill>
                <a:ea typeface="华文仿宋" panose="02010600040101010101" pitchFamily="2" charset="-122"/>
              </a:rPr>
              <a:t>ASL(</a:t>
            </a:r>
            <a:r>
              <a:rPr lang="zh-CN" altLang="en-US" sz="2400" dirty="0">
                <a:solidFill>
                  <a:srgbClr val="3366FF"/>
                </a:solidFill>
                <a:ea typeface="华文仿宋" panose="02010600040101010101" pitchFamily="2" charset="-122"/>
              </a:rPr>
              <a:t>或决定比较次数</a:t>
            </a:r>
            <a:r>
              <a:rPr lang="en-US" altLang="zh-CN" sz="3200" dirty="0">
                <a:solidFill>
                  <a:srgbClr val="A50021"/>
                </a:solidFill>
                <a:ea typeface="华文仿宋" panose="02010600040101010101" pitchFamily="2" charset="-122"/>
              </a:rPr>
              <a:t>)</a:t>
            </a:r>
            <a:r>
              <a:rPr lang="zh-CN" altLang="en-US" sz="3200" dirty="0">
                <a:solidFill>
                  <a:srgbClr val="A50021"/>
                </a:solidFill>
                <a:ea typeface="华文仿宋" panose="02010600040101010101" pitchFamily="2" charset="-122"/>
              </a:rPr>
              <a:t>的因素</a:t>
            </a:r>
            <a:r>
              <a:rPr lang="zh-CN" altLang="en-US" sz="3200" b="0" dirty="0">
                <a:solidFill>
                  <a:srgbClr val="A50021"/>
                </a:solidFill>
                <a:ea typeface="华文仿宋" panose="02010600040101010101" pitchFamily="2" charset="-122"/>
              </a:rPr>
              <a:t>：</a:t>
            </a:r>
            <a:endParaRPr lang="zh-CN" altLang="en-US" sz="1800" b="0" dirty="0">
              <a:solidFill>
                <a:srgbClr val="A50021"/>
              </a:solidFill>
              <a:ea typeface="华文仿宋" panose="02010600040101010101" pitchFamily="2" charset="-122"/>
            </a:endParaRPr>
          </a:p>
        </p:txBody>
      </p:sp>
      <p:sp>
        <p:nvSpPr>
          <p:cNvPr id="249860" name="Text Box 4"/>
          <p:cNvSpPr txBox="1">
            <a:spLocks noChangeArrowheads="1"/>
          </p:cNvSpPr>
          <p:nvPr/>
        </p:nvSpPr>
        <p:spPr bwMode="auto">
          <a:xfrm>
            <a:off x="337220" y="215697"/>
            <a:ext cx="4788572"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en-US" altLang="zh-CN" dirty="0"/>
              <a:t>9.3.5 </a:t>
            </a:r>
            <a:r>
              <a:rPr lang="zh-CN" altLang="en-US" dirty="0"/>
              <a:t>哈希表查找的分析</a:t>
            </a:r>
            <a:endParaRPr lang="en-US" altLang="zh-CN" dirty="0"/>
          </a:p>
        </p:txBody>
      </p:sp>
      <p:sp>
        <p:nvSpPr>
          <p:cNvPr id="249861" name="Text Box 5"/>
          <p:cNvSpPr txBox="1">
            <a:spLocks noChangeArrowheads="1"/>
          </p:cNvSpPr>
          <p:nvPr/>
        </p:nvSpPr>
        <p:spPr bwMode="auto">
          <a:xfrm>
            <a:off x="419100" y="1023383"/>
            <a:ext cx="861060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l" eaLnBrk="1" hangingPunct="1">
              <a:lnSpc>
                <a:spcPct val="120000"/>
              </a:lnSpc>
              <a:buFont typeface="Arial" panose="020B0604020202020204" pitchFamily="34" charset="0"/>
              <a:buChar char="•"/>
            </a:pPr>
            <a:r>
              <a:rPr lang="zh-CN" altLang="en-US" b="0" dirty="0">
                <a:ea typeface="华文仿宋" panose="02010600040101010101" pitchFamily="2" charset="-122"/>
              </a:rPr>
              <a:t>从查找过程得知，哈希表查找的平均查找长度</a:t>
            </a:r>
            <a:r>
              <a:rPr lang="zh-CN" altLang="en-US" dirty="0">
                <a:solidFill>
                  <a:srgbClr val="990000"/>
                </a:solidFill>
                <a:ea typeface="华文仿宋" panose="02010600040101010101" pitchFamily="2" charset="-122"/>
              </a:rPr>
              <a:t>实际上并不等于零</a:t>
            </a:r>
            <a:r>
              <a:rPr lang="zh-CN" altLang="en-US" b="0" dirty="0">
                <a:ea typeface="华文仿宋" panose="02010600040101010101" pitchFamily="2" charset="-122"/>
              </a:rPr>
              <a:t>。平均查找长度</a:t>
            </a:r>
            <a:r>
              <a:rPr lang="en-US" altLang="zh-CN" b="0" dirty="0">
                <a:ea typeface="华文仿宋" panose="02010600040101010101" pitchFamily="2" charset="-122"/>
              </a:rPr>
              <a:t>ASL</a:t>
            </a:r>
            <a:r>
              <a:rPr lang="zh-CN" altLang="en-US" b="0" dirty="0">
                <a:ea typeface="华文仿宋" panose="02010600040101010101" pitchFamily="2" charset="-122"/>
              </a:rPr>
              <a:t>用给定值与关键字的比较次数作为度量。</a:t>
            </a:r>
            <a:endParaRPr lang="zh-CN" altLang="en-US"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9860"/>
                                        </p:tgtEl>
                                        <p:attrNameLst>
                                          <p:attrName>style.visibility</p:attrName>
                                        </p:attrNameLst>
                                      </p:cBhvr>
                                      <p:to>
                                        <p:strVal val="visible"/>
                                      </p:to>
                                    </p:set>
                                    <p:anim calcmode="lin" valueType="num">
                                      <p:cBhvr additive="base">
                                        <p:cTn id="7" dur="500" fill="hold"/>
                                        <p:tgtEl>
                                          <p:spTgt spid="249860"/>
                                        </p:tgtEl>
                                        <p:attrNameLst>
                                          <p:attrName>ppt_x</p:attrName>
                                        </p:attrNameLst>
                                      </p:cBhvr>
                                      <p:tavLst>
                                        <p:tav tm="0">
                                          <p:val>
                                            <p:strVal val="0-#ppt_w/2"/>
                                          </p:val>
                                        </p:tav>
                                        <p:tav tm="100000">
                                          <p:val>
                                            <p:strVal val="#ppt_x"/>
                                          </p:val>
                                        </p:tav>
                                      </p:tavLst>
                                    </p:anim>
                                    <p:anim calcmode="lin" valueType="num">
                                      <p:cBhvr additive="base">
                                        <p:cTn id="8" dur="500" fill="hold"/>
                                        <p:tgtEl>
                                          <p:spTgt spid="2498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49861"/>
                                        </p:tgtEl>
                                        <p:attrNameLst>
                                          <p:attrName>style.visibility</p:attrName>
                                        </p:attrNameLst>
                                      </p:cBhvr>
                                      <p:to>
                                        <p:strVal val="visible"/>
                                      </p:to>
                                    </p:set>
                                    <p:animEffect transition="in" filter="wipe(left)">
                                      <p:cBhvr>
                                        <p:cTn id="13" dur="500"/>
                                        <p:tgtEl>
                                          <p:spTgt spid="24986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9859"/>
                                        </p:tgtEl>
                                        <p:attrNameLst>
                                          <p:attrName>style.visibility</p:attrName>
                                        </p:attrNameLst>
                                      </p:cBhvr>
                                      <p:to>
                                        <p:strVal val="visible"/>
                                      </p:to>
                                    </p:set>
                                    <p:animEffect transition="in" filter="wipe(left)">
                                      <p:cBhvr>
                                        <p:cTn id="18" dur="500"/>
                                        <p:tgtEl>
                                          <p:spTgt spid="249859"/>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249858">
                                            <p:txEl>
                                              <p:pRg st="0" end="0"/>
                                            </p:txEl>
                                          </p:spTgt>
                                        </p:tgtEl>
                                        <p:attrNameLst>
                                          <p:attrName>style.visibility</p:attrName>
                                        </p:attrNameLst>
                                      </p:cBhvr>
                                      <p:to>
                                        <p:strVal val="visible"/>
                                      </p:to>
                                    </p:set>
                                    <p:animEffect transition="in" filter="wipe(left)">
                                      <p:cBhvr>
                                        <p:cTn id="22" dur="500"/>
                                        <p:tgtEl>
                                          <p:spTgt spid="249858">
                                            <p:txEl>
                                              <p:pRg st="0" end="0"/>
                                            </p:txEl>
                                          </p:spTgt>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249858">
                                            <p:txEl>
                                              <p:pRg st="1" end="1"/>
                                            </p:txEl>
                                          </p:spTgt>
                                        </p:tgtEl>
                                        <p:attrNameLst>
                                          <p:attrName>style.visibility</p:attrName>
                                        </p:attrNameLst>
                                      </p:cBhvr>
                                      <p:to>
                                        <p:strVal val="visible"/>
                                      </p:to>
                                    </p:set>
                                    <p:animEffect transition="in" filter="wipe(left)">
                                      <p:cBhvr>
                                        <p:cTn id="26" dur="500"/>
                                        <p:tgtEl>
                                          <p:spTgt spid="249858">
                                            <p:txEl>
                                              <p:pRg st="1" end="1"/>
                                            </p:txEl>
                                          </p:spTgt>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249858">
                                            <p:txEl>
                                              <p:pRg st="2" end="2"/>
                                            </p:txEl>
                                          </p:spTgt>
                                        </p:tgtEl>
                                        <p:attrNameLst>
                                          <p:attrName>style.visibility</p:attrName>
                                        </p:attrNameLst>
                                      </p:cBhvr>
                                      <p:to>
                                        <p:strVal val="visible"/>
                                      </p:to>
                                    </p:set>
                                    <p:animEffect transition="in" filter="wipe(left)">
                                      <p:cBhvr>
                                        <p:cTn id="30" dur="500"/>
                                        <p:tgtEl>
                                          <p:spTgt spid="2498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autoUpdateAnimBg="0" build="p"/>
      <p:bldP spid="249859" grpId="0" autoUpdateAnimBg="0"/>
      <p:bldP spid="249860" grpId="0" autoUpdateAnimBg="0"/>
      <p:bldP spid="24986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53792" y="1204153"/>
            <a:ext cx="7992413"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spcBef>
                <a:spcPct val="50000"/>
              </a:spcBef>
            </a:pPr>
            <a:r>
              <a:rPr lang="en-US" altLang="zh-CN" sz="3600" dirty="0">
                <a:solidFill>
                  <a:srgbClr val="663300"/>
                </a:solidFill>
                <a:latin typeface="华文仿宋" panose="02010600040101010101" pitchFamily="2" charset="-122"/>
                <a:ea typeface="华文仿宋" panose="02010600040101010101" pitchFamily="2" charset="-122"/>
              </a:rPr>
              <a:t>    </a:t>
            </a:r>
            <a:r>
              <a:rPr lang="zh-CN" altLang="en-US" sz="3600" dirty="0">
                <a:latin typeface="华文仿宋" panose="02010600040101010101" pitchFamily="2" charset="-122"/>
                <a:ea typeface="华文仿宋" panose="02010600040101010101" pitchFamily="2" charset="-122"/>
              </a:rPr>
              <a:t>从后往前查的算法中，查找之前，把第</a:t>
            </a:r>
            <a:r>
              <a:rPr lang="en-US" altLang="zh-CN" sz="3600" dirty="0">
                <a:latin typeface="华文仿宋" panose="02010600040101010101" pitchFamily="2" charset="-122"/>
                <a:ea typeface="华文仿宋" panose="02010600040101010101" pitchFamily="2" charset="-122"/>
              </a:rPr>
              <a:t>0</a:t>
            </a:r>
            <a:r>
              <a:rPr lang="zh-CN" altLang="en-US" sz="3600" dirty="0">
                <a:latin typeface="华文仿宋" panose="02010600040101010101" pitchFamily="2" charset="-122"/>
                <a:ea typeface="华文仿宋" panose="02010600040101010101" pitchFamily="2" charset="-122"/>
              </a:rPr>
              <a:t>个元素设为查找元素</a:t>
            </a:r>
            <a:r>
              <a:rPr lang="en-US" altLang="zh-CN" sz="3600" dirty="0">
                <a:latin typeface="华文仿宋" panose="02010600040101010101" pitchFamily="2" charset="-122"/>
                <a:ea typeface="华文仿宋" panose="02010600040101010101" pitchFamily="2" charset="-122"/>
              </a:rPr>
              <a:t>key</a:t>
            </a:r>
            <a:r>
              <a:rPr lang="zh-CN" altLang="en-US" sz="3600" dirty="0">
                <a:latin typeface="华文仿宋" panose="02010600040101010101" pitchFamily="2" charset="-122"/>
                <a:ea typeface="华文仿宋" panose="02010600040101010101" pitchFamily="2" charset="-122"/>
              </a:rPr>
              <a:t>。这样</a:t>
            </a:r>
            <a:r>
              <a:rPr lang="zh-CN" altLang="en-US" sz="3600" dirty="0">
                <a:solidFill>
                  <a:schemeClr val="hlink"/>
                </a:solidFill>
                <a:latin typeface="华文仿宋" panose="02010600040101010101" pitchFamily="2" charset="-122"/>
                <a:ea typeface="华文仿宋" panose="02010600040101010101" pitchFamily="2" charset="-122"/>
              </a:rPr>
              <a:t>避免</a:t>
            </a:r>
            <a:r>
              <a:rPr lang="zh-CN" altLang="en-US" sz="3600" dirty="0">
                <a:latin typeface="华文仿宋" panose="02010600040101010101" pitchFamily="2" charset="-122"/>
                <a:ea typeface="华文仿宋" panose="02010600040101010101" pitchFamily="2" charset="-122"/>
              </a:rPr>
              <a:t>在查找过程中每一步都要</a:t>
            </a:r>
            <a:r>
              <a:rPr lang="zh-CN" altLang="en-US" sz="3600" dirty="0">
                <a:solidFill>
                  <a:schemeClr val="hlink"/>
                </a:solidFill>
                <a:latin typeface="华文仿宋" panose="02010600040101010101" pitchFamily="2" charset="-122"/>
                <a:ea typeface="华文仿宋" panose="02010600040101010101" pitchFamily="2" charset="-122"/>
              </a:rPr>
              <a:t>检测整个表是否查找完毕</a:t>
            </a:r>
            <a:r>
              <a:rPr lang="zh-CN" altLang="en-US" sz="3600" dirty="0">
                <a:solidFill>
                  <a:srgbClr val="663300"/>
                </a:solidFill>
                <a:latin typeface="华文仿宋" panose="02010600040101010101" pitchFamily="2" charset="-122"/>
                <a:ea typeface="华文仿宋" panose="02010600040101010101" pitchFamily="2" charset="-122"/>
              </a:rPr>
              <a:t>。</a:t>
            </a:r>
            <a:r>
              <a:rPr lang="en-US" altLang="zh-CN" sz="3600" dirty="0" err="1">
                <a:latin typeface="华文仿宋" panose="02010600040101010101" pitchFamily="2" charset="-122"/>
                <a:ea typeface="华文仿宋" panose="02010600040101010101" pitchFamily="2" charset="-122"/>
              </a:rPr>
              <a:t>ST.elem</a:t>
            </a:r>
            <a:r>
              <a:rPr lang="en-US" altLang="zh-CN" sz="3600" dirty="0">
                <a:latin typeface="华文仿宋" panose="02010600040101010101" pitchFamily="2" charset="-122"/>
                <a:ea typeface="华文仿宋" panose="02010600040101010101" pitchFamily="2" charset="-122"/>
              </a:rPr>
              <a:t>[0]</a:t>
            </a:r>
            <a:r>
              <a:rPr lang="zh-CN" altLang="en-US" sz="3600" dirty="0">
                <a:latin typeface="华文仿宋" panose="02010600040101010101" pitchFamily="2" charset="-122"/>
                <a:ea typeface="华文仿宋" panose="02010600040101010101" pitchFamily="2" charset="-122"/>
              </a:rPr>
              <a:t>起到了监视哨的作用。</a:t>
            </a:r>
            <a:endParaRPr lang="zh-CN" altLang="en-US" sz="3600" dirty="0">
              <a:latin typeface="华文仿宋" panose="02010600040101010101" pitchFamily="2" charset="-122"/>
              <a:ea typeface="华文仿宋" panose="02010600040101010101" pitchFamily="2" charset="-122"/>
            </a:endParaRPr>
          </a:p>
          <a:p>
            <a:pPr algn="just" eaLnBrk="1" hangingPunct="1">
              <a:spcBef>
                <a:spcPct val="50000"/>
              </a:spcBef>
            </a:pPr>
            <a:r>
              <a:rPr lang="zh-CN" altLang="en-US" sz="3600" dirty="0">
                <a:solidFill>
                  <a:srgbClr val="663300"/>
                </a:solidFill>
                <a:latin typeface="华文仿宋" panose="02010600040101010101" pitchFamily="2" charset="-122"/>
                <a:ea typeface="华文仿宋" panose="02010600040101010101" pitchFamily="2" charset="-122"/>
              </a:rPr>
              <a:t>    </a:t>
            </a:r>
            <a:r>
              <a:rPr lang="zh-CN" altLang="en-US" sz="3600" dirty="0">
                <a:latin typeface="华文仿宋" panose="02010600040101010101" pitchFamily="2" charset="-122"/>
                <a:ea typeface="华文仿宋" panose="02010600040101010101" pitchFamily="2" charset="-122"/>
              </a:rPr>
              <a:t>上述程序技巧上的改进，减少了</a:t>
            </a:r>
            <a:r>
              <a:rPr lang="zh-CN" altLang="en-US" sz="3600" dirty="0">
                <a:solidFill>
                  <a:schemeClr val="hlink"/>
                </a:solidFill>
                <a:latin typeface="华文仿宋" panose="02010600040101010101" pitchFamily="2" charset="-122"/>
                <a:ea typeface="华文仿宋" panose="02010600040101010101" pitchFamily="2" charset="-122"/>
              </a:rPr>
              <a:t>查找所需的时间。</a:t>
            </a:r>
            <a:endParaRPr lang="zh-CN" altLang="en-US" sz="3600" dirty="0">
              <a:solidFill>
                <a:schemeClr val="hlink"/>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590550" y="1312572"/>
            <a:ext cx="7961022" cy="186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ts val="4700"/>
              </a:lnSpc>
              <a:buFont typeface="Arial" panose="020B0604020202020204" pitchFamily="34" charset="0"/>
              <a:buChar char="•"/>
            </a:pPr>
            <a:r>
              <a:rPr lang="zh-CN" altLang="en-US" sz="3200" dirty="0">
                <a:ea typeface="华文仿宋" panose="02010600040101010101" pitchFamily="2" charset="-122"/>
              </a:rPr>
              <a:t>一般情况下，可以认为选用的哈希函数是“均匀”的，则在讨论</a:t>
            </a:r>
            <a:r>
              <a:rPr lang="en-US" altLang="zh-CN" sz="3200" dirty="0">
                <a:ea typeface="华文仿宋" panose="02010600040101010101" pitchFamily="2" charset="-122"/>
              </a:rPr>
              <a:t>ASL</a:t>
            </a:r>
            <a:r>
              <a:rPr lang="zh-CN" altLang="en-US" sz="3200" dirty="0">
                <a:ea typeface="华文仿宋" panose="02010600040101010101" pitchFamily="2" charset="-122"/>
              </a:rPr>
              <a:t>时，可以不考虑它的因素。</a:t>
            </a:r>
            <a:endParaRPr lang="zh-CN" altLang="en-US" sz="3600" dirty="0">
              <a:ea typeface="华文仿宋" panose="02010600040101010101" pitchFamily="2" charset="-122"/>
            </a:endParaRPr>
          </a:p>
        </p:txBody>
      </p:sp>
      <p:sp>
        <p:nvSpPr>
          <p:cNvPr id="250883" name="Text Box 3"/>
          <p:cNvSpPr txBox="1">
            <a:spLocks noChangeArrowheads="1"/>
          </p:cNvSpPr>
          <p:nvPr/>
        </p:nvSpPr>
        <p:spPr bwMode="auto">
          <a:xfrm>
            <a:off x="609600" y="3172697"/>
            <a:ext cx="7941972" cy="246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ts val="4700"/>
              </a:lnSpc>
              <a:buFont typeface="Arial" panose="020B0604020202020204" pitchFamily="34" charset="0"/>
              <a:buChar char="•"/>
            </a:pPr>
            <a:r>
              <a:rPr lang="zh-CN" altLang="en-US" sz="3200" dirty="0">
                <a:ea typeface="华文仿宋" panose="02010600040101010101" pitchFamily="2" charset="-122"/>
              </a:rPr>
              <a:t>因此，哈希表的</a:t>
            </a:r>
            <a:r>
              <a:rPr lang="en-US" altLang="zh-CN" sz="3200" dirty="0">
                <a:ea typeface="华文仿宋" panose="02010600040101010101" pitchFamily="2" charset="-122"/>
              </a:rPr>
              <a:t>ASL</a:t>
            </a:r>
            <a:r>
              <a:rPr lang="zh-CN" altLang="en-US" sz="3200" dirty="0">
                <a:ea typeface="华文仿宋" panose="02010600040101010101" pitchFamily="2" charset="-122"/>
              </a:rPr>
              <a:t>是</a:t>
            </a:r>
            <a:r>
              <a:rPr lang="zh-CN" altLang="en-US" sz="3200" dirty="0">
                <a:solidFill>
                  <a:srgbClr val="A50021"/>
                </a:solidFill>
                <a:ea typeface="华文仿宋" panose="02010600040101010101" pitchFamily="2" charset="-122"/>
              </a:rPr>
              <a:t>处理冲突方法</a:t>
            </a:r>
            <a:r>
              <a:rPr lang="zh-CN" altLang="en-US" sz="3200" dirty="0">
                <a:ea typeface="华文仿宋" panose="02010600040101010101" pitchFamily="2" charset="-122"/>
              </a:rPr>
              <a:t>和</a:t>
            </a:r>
            <a:r>
              <a:rPr lang="zh-CN" altLang="en-US" sz="3200" dirty="0">
                <a:solidFill>
                  <a:srgbClr val="A50021"/>
                </a:solidFill>
                <a:ea typeface="华文仿宋" panose="02010600040101010101" pitchFamily="2" charset="-122"/>
              </a:rPr>
              <a:t>装载因子</a:t>
            </a:r>
            <a:r>
              <a:rPr lang="zh-CN" altLang="en-US" sz="3200" dirty="0">
                <a:ea typeface="华文仿宋" panose="02010600040101010101" pitchFamily="2" charset="-122"/>
              </a:rPr>
              <a:t>的函数。相同的哈希函数，不同的处理冲突方法得到的哈希表不同，</a:t>
            </a:r>
            <a:r>
              <a:rPr lang="en-US" altLang="zh-CN" sz="3200" dirty="0">
                <a:ea typeface="华文仿宋" panose="02010600040101010101" pitchFamily="2" charset="-122"/>
              </a:rPr>
              <a:t>ASL</a:t>
            </a:r>
            <a:r>
              <a:rPr lang="zh-CN" altLang="en-US" sz="3200" dirty="0">
                <a:ea typeface="华文仿宋" panose="02010600040101010101" pitchFamily="2" charset="-122"/>
              </a:rPr>
              <a:t>也不同。</a:t>
            </a:r>
            <a:endParaRPr lang="zh-CN" altLang="en-US" sz="32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0883"/>
                                        </p:tgtEl>
                                        <p:attrNameLst>
                                          <p:attrName>style.visibility</p:attrName>
                                        </p:attrNameLst>
                                      </p:cBhvr>
                                      <p:to>
                                        <p:strVal val="visible"/>
                                      </p:to>
                                    </p:set>
                                    <p:animEffect transition="in" filter="box(in)">
                                      <p:cBhvr>
                                        <p:cTn id="7" dur="500"/>
                                        <p:tgtEl>
                                          <p:spTgt spid="250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Text Box 4"/>
          <p:cNvSpPr txBox="1">
            <a:spLocks noChangeArrowheads="1"/>
          </p:cNvSpPr>
          <p:nvPr/>
        </p:nvSpPr>
        <p:spPr bwMode="auto">
          <a:xfrm>
            <a:off x="543819" y="1414954"/>
            <a:ext cx="302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latin typeface="华文仿宋" panose="02010600040101010101" pitchFamily="2" charset="-122"/>
                <a:ea typeface="华文仿宋" panose="02010600040101010101" pitchFamily="2" charset="-122"/>
              </a:rPr>
              <a:t>例如：前述例子</a:t>
            </a:r>
            <a:endParaRPr lang="zh-CN" altLang="en-US" sz="3200" dirty="0">
              <a:latin typeface="华文仿宋" panose="02010600040101010101" pitchFamily="2" charset="-122"/>
              <a:ea typeface="华文仿宋" panose="02010600040101010101" pitchFamily="2" charset="-122"/>
            </a:endParaRPr>
          </a:p>
        </p:txBody>
      </p:sp>
      <p:sp>
        <p:nvSpPr>
          <p:cNvPr id="250885" name="Text Box 5"/>
          <p:cNvSpPr txBox="1">
            <a:spLocks noChangeArrowheads="1"/>
          </p:cNvSpPr>
          <p:nvPr/>
        </p:nvSpPr>
        <p:spPr bwMode="auto">
          <a:xfrm>
            <a:off x="1221345" y="2450245"/>
            <a:ext cx="57515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solidFill>
                  <a:srgbClr val="C00000"/>
                </a:solidFill>
                <a:latin typeface="华文仿宋" panose="02010600040101010101" pitchFamily="2" charset="-122"/>
                <a:ea typeface="华文仿宋" panose="02010600040101010101" pitchFamily="2" charset="-122"/>
              </a:rPr>
              <a:t>线性探测处理冲突时，    </a:t>
            </a:r>
            <a:r>
              <a:rPr lang="en-US" altLang="zh-CN" sz="3200" dirty="0">
                <a:solidFill>
                  <a:srgbClr val="C00000"/>
                </a:solidFill>
                <a:latin typeface="华文仿宋" panose="02010600040101010101" pitchFamily="2" charset="-122"/>
                <a:ea typeface="华文仿宋" panose="02010600040101010101" pitchFamily="2" charset="-122"/>
              </a:rPr>
              <a:t>ASL =</a:t>
            </a:r>
            <a:endParaRPr lang="en-US" altLang="zh-CN" sz="3200" dirty="0">
              <a:solidFill>
                <a:srgbClr val="C00000"/>
              </a:solidFill>
              <a:latin typeface="华文仿宋" panose="02010600040101010101" pitchFamily="2" charset="-122"/>
              <a:ea typeface="华文仿宋" panose="02010600040101010101" pitchFamily="2" charset="-122"/>
            </a:endParaRPr>
          </a:p>
        </p:txBody>
      </p:sp>
      <p:sp>
        <p:nvSpPr>
          <p:cNvPr id="250886" name="Text Box 6"/>
          <p:cNvSpPr txBox="1">
            <a:spLocks noChangeArrowheads="1"/>
          </p:cNvSpPr>
          <p:nvPr/>
        </p:nvSpPr>
        <p:spPr bwMode="auto">
          <a:xfrm>
            <a:off x="1221346" y="3226269"/>
            <a:ext cx="57871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solidFill>
                  <a:srgbClr val="C00000"/>
                </a:solidFill>
                <a:latin typeface="华文仿宋" panose="02010600040101010101" pitchFamily="2" charset="-122"/>
                <a:ea typeface="华文仿宋" panose="02010600040101010101" pitchFamily="2" charset="-122"/>
              </a:rPr>
              <a:t>二次探测处理冲突时，    </a:t>
            </a:r>
            <a:r>
              <a:rPr lang="en-US" altLang="zh-CN" sz="3200" dirty="0">
                <a:solidFill>
                  <a:srgbClr val="C00000"/>
                </a:solidFill>
                <a:latin typeface="华文仿宋" panose="02010600040101010101" pitchFamily="2" charset="-122"/>
                <a:ea typeface="华文仿宋" panose="02010600040101010101" pitchFamily="2" charset="-122"/>
              </a:rPr>
              <a:t>ASL =</a:t>
            </a:r>
            <a:endParaRPr lang="en-US" altLang="zh-CN" sz="3200" dirty="0">
              <a:solidFill>
                <a:srgbClr val="C00000"/>
              </a:solidFill>
              <a:latin typeface="华文仿宋" panose="02010600040101010101" pitchFamily="2" charset="-122"/>
              <a:ea typeface="华文仿宋" panose="02010600040101010101" pitchFamily="2" charset="-122"/>
            </a:endParaRPr>
          </a:p>
        </p:txBody>
      </p:sp>
      <p:sp>
        <p:nvSpPr>
          <p:cNvPr id="250887" name="Text Box 7"/>
          <p:cNvSpPr txBox="1">
            <a:spLocks noChangeArrowheads="1"/>
          </p:cNvSpPr>
          <p:nvPr/>
        </p:nvSpPr>
        <p:spPr bwMode="auto">
          <a:xfrm>
            <a:off x="1221346" y="4027980"/>
            <a:ext cx="57515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a:solidFill>
                  <a:srgbClr val="C00000"/>
                </a:solidFill>
                <a:latin typeface="华文仿宋" panose="02010600040101010101" pitchFamily="2" charset="-122"/>
                <a:ea typeface="华文仿宋" panose="02010600040101010101" pitchFamily="2" charset="-122"/>
              </a:rPr>
              <a:t>链地址法处理冲突时，    </a:t>
            </a:r>
            <a:r>
              <a:rPr lang="en-US" altLang="zh-CN" sz="3200">
                <a:solidFill>
                  <a:srgbClr val="C00000"/>
                </a:solidFill>
                <a:latin typeface="华文仿宋" panose="02010600040101010101" pitchFamily="2" charset="-122"/>
                <a:ea typeface="华文仿宋" panose="02010600040101010101" pitchFamily="2" charset="-122"/>
              </a:rPr>
              <a:t>ASL =</a:t>
            </a:r>
            <a:endParaRPr lang="en-US" altLang="zh-CN" sz="3200">
              <a:solidFill>
                <a:srgbClr val="C00000"/>
              </a:solidFill>
              <a:latin typeface="华文仿宋" panose="02010600040101010101" pitchFamily="2" charset="-122"/>
              <a:ea typeface="华文仿宋" panose="02010600040101010101" pitchFamily="2" charset="-122"/>
            </a:endParaRPr>
          </a:p>
        </p:txBody>
      </p:sp>
      <p:sp>
        <p:nvSpPr>
          <p:cNvPr id="250888" name="Rectangle 8"/>
          <p:cNvSpPr>
            <a:spLocks noChangeArrowheads="1"/>
          </p:cNvSpPr>
          <p:nvPr/>
        </p:nvSpPr>
        <p:spPr bwMode="auto">
          <a:xfrm>
            <a:off x="6893484" y="2470595"/>
            <a:ext cx="9669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a:solidFill>
                  <a:schemeClr val="accent2"/>
                </a:solidFill>
                <a:latin typeface="华文仿宋" panose="02010600040101010101" pitchFamily="2" charset="-122"/>
                <a:ea typeface="华文仿宋" panose="02010600040101010101" pitchFamily="2" charset="-122"/>
              </a:rPr>
              <a:t>22/9</a:t>
            </a:r>
            <a:endParaRPr lang="en-US" altLang="zh-CN" sz="3200">
              <a:solidFill>
                <a:schemeClr val="accent2"/>
              </a:solidFill>
              <a:latin typeface="华文仿宋" panose="02010600040101010101" pitchFamily="2" charset="-122"/>
              <a:ea typeface="华文仿宋" panose="02010600040101010101" pitchFamily="2" charset="-122"/>
            </a:endParaRPr>
          </a:p>
        </p:txBody>
      </p:sp>
      <p:sp>
        <p:nvSpPr>
          <p:cNvPr id="250889" name="Rectangle 9"/>
          <p:cNvSpPr>
            <a:spLocks noChangeArrowheads="1"/>
          </p:cNvSpPr>
          <p:nvPr/>
        </p:nvSpPr>
        <p:spPr bwMode="auto">
          <a:xfrm>
            <a:off x="6893484" y="3226269"/>
            <a:ext cx="9669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a:solidFill>
                  <a:schemeClr val="accent2"/>
                </a:solidFill>
                <a:latin typeface="华文仿宋" panose="02010600040101010101" pitchFamily="2" charset="-122"/>
                <a:ea typeface="华文仿宋" panose="02010600040101010101" pitchFamily="2" charset="-122"/>
              </a:rPr>
              <a:t>16/9</a:t>
            </a:r>
            <a:endParaRPr lang="en-US" altLang="zh-CN" sz="3200">
              <a:solidFill>
                <a:schemeClr val="accent2"/>
              </a:solidFill>
              <a:latin typeface="华文仿宋" panose="02010600040101010101" pitchFamily="2" charset="-122"/>
              <a:ea typeface="华文仿宋" panose="02010600040101010101" pitchFamily="2" charset="-122"/>
            </a:endParaRPr>
          </a:p>
        </p:txBody>
      </p:sp>
      <p:sp>
        <p:nvSpPr>
          <p:cNvPr id="250890" name="Rectangle 10"/>
          <p:cNvSpPr>
            <a:spLocks noChangeArrowheads="1"/>
          </p:cNvSpPr>
          <p:nvPr/>
        </p:nvSpPr>
        <p:spPr bwMode="auto">
          <a:xfrm>
            <a:off x="6893484" y="4027980"/>
            <a:ext cx="9669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a:solidFill>
                  <a:schemeClr val="accent2"/>
                </a:solidFill>
                <a:latin typeface="华文仿宋" panose="02010600040101010101" pitchFamily="2" charset="-122"/>
                <a:ea typeface="华文仿宋" panose="02010600040101010101" pitchFamily="2" charset="-122"/>
              </a:rPr>
              <a:t>13/9</a:t>
            </a:r>
            <a:endParaRPr lang="en-US" altLang="zh-CN" sz="3200">
              <a:solidFill>
                <a:schemeClr val="accent2"/>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4"/>
                                        </p:tgtEl>
                                        <p:attrNameLst>
                                          <p:attrName>style.visibility</p:attrName>
                                        </p:attrNameLst>
                                      </p:cBhvr>
                                      <p:to>
                                        <p:strVal val="visible"/>
                                      </p:to>
                                    </p:set>
                                    <p:animEffect transition="in" filter="wipe(left)">
                                      <p:cBhvr>
                                        <p:cTn id="7" dur="500"/>
                                        <p:tgtEl>
                                          <p:spTgt spid="25088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0885"/>
                                        </p:tgtEl>
                                        <p:attrNameLst>
                                          <p:attrName>style.visibility</p:attrName>
                                        </p:attrNameLst>
                                      </p:cBhvr>
                                      <p:to>
                                        <p:strVal val="visible"/>
                                      </p:to>
                                    </p:set>
                                    <p:animEffect transition="in" filter="wipe(left)">
                                      <p:cBhvr>
                                        <p:cTn id="11" dur="500"/>
                                        <p:tgtEl>
                                          <p:spTgt spid="25088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50888"/>
                                        </p:tgtEl>
                                        <p:attrNameLst>
                                          <p:attrName>style.visibility</p:attrName>
                                        </p:attrNameLst>
                                      </p:cBhvr>
                                      <p:to>
                                        <p:strVal val="visible"/>
                                      </p:to>
                                    </p:set>
                                    <p:animEffect transition="in" filter="wipe(left)">
                                      <p:cBhvr>
                                        <p:cTn id="16" dur="500"/>
                                        <p:tgtEl>
                                          <p:spTgt spid="25088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50886"/>
                                        </p:tgtEl>
                                        <p:attrNameLst>
                                          <p:attrName>style.visibility</p:attrName>
                                        </p:attrNameLst>
                                      </p:cBhvr>
                                      <p:to>
                                        <p:strVal val="visible"/>
                                      </p:to>
                                    </p:set>
                                    <p:animEffect transition="in" filter="wipe(left)">
                                      <p:cBhvr>
                                        <p:cTn id="21" dur="500"/>
                                        <p:tgtEl>
                                          <p:spTgt spid="25088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0889"/>
                                        </p:tgtEl>
                                        <p:attrNameLst>
                                          <p:attrName>style.visibility</p:attrName>
                                        </p:attrNameLst>
                                      </p:cBhvr>
                                      <p:to>
                                        <p:strVal val="visible"/>
                                      </p:to>
                                    </p:set>
                                    <p:animEffect transition="in" filter="wipe(left)">
                                      <p:cBhvr>
                                        <p:cTn id="26" dur="500"/>
                                        <p:tgtEl>
                                          <p:spTgt spid="25088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0887"/>
                                        </p:tgtEl>
                                        <p:attrNameLst>
                                          <p:attrName>style.visibility</p:attrName>
                                        </p:attrNameLst>
                                      </p:cBhvr>
                                      <p:to>
                                        <p:strVal val="visible"/>
                                      </p:to>
                                    </p:set>
                                    <p:animEffect transition="in" filter="wipe(left)">
                                      <p:cBhvr>
                                        <p:cTn id="31" dur="500"/>
                                        <p:tgtEl>
                                          <p:spTgt spid="25088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50890"/>
                                        </p:tgtEl>
                                        <p:attrNameLst>
                                          <p:attrName>style.visibility</p:attrName>
                                        </p:attrNameLst>
                                      </p:cBhvr>
                                      <p:to>
                                        <p:strVal val="visible"/>
                                      </p:to>
                                    </p:set>
                                    <p:animEffect transition="in" filter="wipe(left)">
                                      <p:cBhvr>
                                        <p:cTn id="36" dur="500"/>
                                        <p:tgtEl>
                                          <p:spTgt spid="250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4" grpId="0" autoUpdateAnimBg="0"/>
      <p:bldP spid="250885" grpId="0" autoUpdateAnimBg="0"/>
      <p:bldP spid="250886" grpId="0" autoUpdateAnimBg="0"/>
      <p:bldP spid="250887" grpId="0" autoUpdateAnimBg="0"/>
      <p:bldP spid="250888" grpId="0" autoUpdateAnimBg="0"/>
      <p:bldP spid="250889" grpId="0" autoUpdateAnimBg="0"/>
      <p:bldP spid="250890" grpId="0" autoUpdateAnimBg="0"/>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ext Box 2"/>
          <p:cNvSpPr txBox="1">
            <a:spLocks noChangeArrowheads="1"/>
          </p:cNvSpPr>
          <p:nvPr/>
        </p:nvSpPr>
        <p:spPr bwMode="auto">
          <a:xfrm>
            <a:off x="623093" y="1411069"/>
            <a:ext cx="44529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algn="l" eaLnBrk="1" hangingPunct="1">
              <a:buFont typeface="Arial" panose="020B0604020202020204" pitchFamily="34" charset="0"/>
              <a:buChar char="•"/>
            </a:pPr>
            <a:r>
              <a:rPr lang="zh-CN" altLang="en-US" sz="3600" dirty="0">
                <a:latin typeface="华文仿宋" panose="02010600040101010101" pitchFamily="2" charset="-122"/>
                <a:ea typeface="华文仿宋" panose="02010600040101010101" pitchFamily="2" charset="-122"/>
              </a:rPr>
              <a:t>线性探测再散列</a:t>
            </a:r>
            <a:endParaRPr lang="zh-CN" altLang="en-US" sz="3600" b="0" dirty="0">
              <a:latin typeface="华文仿宋" panose="02010600040101010101" pitchFamily="2" charset="-122"/>
              <a:ea typeface="华文仿宋" panose="02010600040101010101" pitchFamily="2" charset="-122"/>
            </a:endParaRPr>
          </a:p>
        </p:txBody>
      </p:sp>
      <p:sp>
        <p:nvSpPr>
          <p:cNvPr id="251907" name="Text Box 3"/>
          <p:cNvSpPr txBox="1">
            <a:spLocks noChangeArrowheads="1"/>
          </p:cNvSpPr>
          <p:nvPr/>
        </p:nvSpPr>
        <p:spPr bwMode="auto">
          <a:xfrm>
            <a:off x="597693" y="4687669"/>
            <a:ext cx="289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algn="l" eaLnBrk="1" hangingPunct="1">
              <a:buFont typeface="Arial" panose="020B0604020202020204" pitchFamily="34" charset="0"/>
              <a:buChar char="•"/>
            </a:pPr>
            <a:r>
              <a:rPr lang="zh-CN" altLang="en-US" sz="3600" dirty="0">
                <a:latin typeface="华文仿宋" panose="02010600040101010101" pitchFamily="2" charset="-122"/>
                <a:ea typeface="华文仿宋" panose="02010600040101010101" pitchFamily="2" charset="-122"/>
              </a:rPr>
              <a:t>链地址法</a:t>
            </a:r>
            <a:endParaRPr lang="zh-CN" altLang="en-US" sz="2000" b="0" dirty="0">
              <a:latin typeface="华文仿宋" panose="02010600040101010101" pitchFamily="2" charset="-122"/>
              <a:ea typeface="华文仿宋" panose="02010600040101010101" pitchFamily="2" charset="-122"/>
            </a:endParaRPr>
          </a:p>
        </p:txBody>
      </p:sp>
      <p:sp>
        <p:nvSpPr>
          <p:cNvPr id="251908" name="Text Box 4"/>
          <p:cNvSpPr txBox="1">
            <a:spLocks noChangeArrowheads="1"/>
          </p:cNvSpPr>
          <p:nvPr/>
        </p:nvSpPr>
        <p:spPr bwMode="auto">
          <a:xfrm>
            <a:off x="623093" y="3011269"/>
            <a:ext cx="45799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algn="l" eaLnBrk="1" hangingPunct="1">
              <a:buFont typeface="Arial" panose="020B0604020202020204" pitchFamily="34" charset="0"/>
              <a:buChar char="•"/>
            </a:pPr>
            <a:r>
              <a:rPr lang="zh-CN" altLang="en-US" sz="3600" dirty="0">
                <a:latin typeface="华文仿宋" panose="02010600040101010101" pitchFamily="2" charset="-122"/>
                <a:ea typeface="华文仿宋" panose="02010600040101010101" pitchFamily="2" charset="-122"/>
              </a:rPr>
              <a:t>随机探测再散列</a:t>
            </a:r>
            <a:endParaRPr lang="zh-CN" altLang="en-US" sz="3600" dirty="0">
              <a:latin typeface="华文仿宋" panose="02010600040101010101" pitchFamily="2" charset="-122"/>
              <a:ea typeface="华文仿宋" panose="02010600040101010101" pitchFamily="2" charset="-122"/>
            </a:endParaRPr>
          </a:p>
        </p:txBody>
      </p:sp>
      <mc:AlternateContent xmlns:mc="http://schemas.openxmlformats.org/markup-compatibility/2006">
        <mc:Choice xmlns:a14="http://schemas.microsoft.com/office/drawing/2010/main" Requires="a14">
          <p:sp>
            <p:nvSpPr>
              <p:cNvPr id="251909" name="Object 5"/>
              <p:cNvSpPr txBox="1"/>
              <p:nvPr/>
            </p:nvSpPr>
            <p:spPr bwMode="auto">
              <a:xfrm>
                <a:off x="4814552" y="1166594"/>
                <a:ext cx="3424707" cy="1162379"/>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𝑆</m:t>
                          </m:r>
                        </m:e>
                        <m:sub>
                          <m:r>
                            <a:rPr lang="en-US" sz="2800" i="1">
                              <a:solidFill>
                                <a:srgbClr val="000000"/>
                              </a:solidFill>
                              <a:latin typeface="Cambria Math" panose="02040503050406030204" pitchFamily="18" charset="0"/>
                            </a:rPr>
                            <m:t>𝑛𝑙</m:t>
                          </m:r>
                        </m:sub>
                      </m:sSub>
                      <m:r>
                        <a:rPr lang="en-US" sz="2800" i="1">
                          <a:solidFill>
                            <a:srgbClr val="000000"/>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1</m:t>
                          </m:r>
                        </m:num>
                        <m:den>
                          <m:r>
                            <a:rPr lang="en-US" sz="2800" i="1">
                              <a:solidFill>
                                <a:srgbClr val="000000"/>
                              </a:solidFill>
                              <a:latin typeface="Cambria Math" panose="02040503050406030204" pitchFamily="18" charset="0"/>
                            </a:rPr>
                            <m:t>2</m:t>
                          </m:r>
                        </m:den>
                      </m:f>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1</m:t>
                      </m:r>
                      <m:r>
                        <a:rPr lang="en-US" sz="2800" i="1">
                          <a:solidFill>
                            <a:srgbClr val="000000"/>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1</m:t>
                          </m:r>
                        </m:num>
                        <m:den>
                          <m:r>
                            <a:rPr lang="en-US" sz="2800" i="1">
                              <a:solidFill>
                                <a:srgbClr val="000000"/>
                              </a:solidFill>
                              <a:latin typeface="Cambria Math" panose="02040503050406030204" pitchFamily="18" charset="0"/>
                            </a:rPr>
                            <m:t>1</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𝛼</m:t>
                          </m:r>
                        </m:den>
                      </m:f>
                      <m:r>
                        <a:rPr lang="en-US" sz="2800" i="1">
                          <a:solidFill>
                            <a:srgbClr val="000000"/>
                          </a:solidFill>
                          <a:latin typeface="Cambria Math" panose="02040503050406030204" pitchFamily="18" charset="0"/>
                        </a:rPr>
                        <m:t>)</m:t>
                      </m:r>
                    </m:oMath>
                  </m:oMathPara>
                </a14:m>
                <a:endParaRPr lang="en-US" sz="2800"/>
              </a:p>
            </p:txBody>
          </p:sp>
        </mc:Choice>
        <mc:Fallback>
          <p:sp>
            <p:nvSpPr>
              <p:cNvPr id="251909" name="Object 5"/>
              <p:cNvSpPr txBox="1">
                <a:spLocks noRot="1" noChangeAspect="1" noMove="1" noResize="1" noEditPoints="1" noAdjustHandles="1" noChangeArrowheads="1" noChangeShapeType="1" noTextEdit="1"/>
              </p:cNvSpPr>
              <p:nvPr/>
            </p:nvSpPr>
            <p:spPr bwMode="auto">
              <a:xfrm>
                <a:off x="4814552" y="1166594"/>
                <a:ext cx="3424707" cy="1162379"/>
              </a:xfrm>
              <a:prstGeom prst="rect">
                <a:avLst/>
              </a:prstGeom>
              <a:blipFill rotWithShape="1">
                <a:blip r:embed="rId1"/>
                <a:stretch>
                  <a:fillRect l="-18" t="-9" r="4" b="37"/>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1910" name="Object 6"/>
              <p:cNvSpPr txBox="1"/>
              <p:nvPr/>
            </p:nvSpPr>
            <p:spPr bwMode="auto">
              <a:xfrm>
                <a:off x="4814552" y="2701131"/>
                <a:ext cx="3788535" cy="1231274"/>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𝑆</m:t>
                          </m:r>
                        </m:e>
                        <m:sub>
                          <m:r>
                            <a:rPr lang="en-US" sz="3200" i="1">
                              <a:solidFill>
                                <a:srgbClr val="000000"/>
                              </a:solidFill>
                              <a:latin typeface="Cambria Math" panose="02040503050406030204" pitchFamily="18" charset="0"/>
                            </a:rPr>
                            <m:t>𝑛𝑟</m:t>
                          </m:r>
                        </m:sub>
                      </m:sSub>
                      <m:r>
                        <a:rPr lang="en-US" sz="3200" i="1">
                          <a:solidFill>
                            <a:srgbClr val="000000"/>
                          </a:solidFill>
                          <a:latin typeface="Cambria Math" panose="02040503050406030204" pitchFamily="18" charset="0"/>
                        </a:rPr>
                        <m:t>≈−</m:t>
                      </m:r>
                      <m:f>
                        <m:fPr>
                          <m:ctrlPr>
                            <a:rPr lang="en-US" sz="3200" i="1">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rPr>
                            <m:t>1</m:t>
                          </m:r>
                        </m:num>
                        <m:den>
                          <m:r>
                            <a:rPr lang="en-US" sz="3200" i="1">
                              <a:solidFill>
                                <a:srgbClr val="000000"/>
                              </a:solidFill>
                              <a:latin typeface="Cambria Math" panose="02040503050406030204" pitchFamily="18" charset="0"/>
                            </a:rPr>
                            <m:t>𝛼</m:t>
                          </m:r>
                        </m:den>
                      </m:f>
                      <m:func>
                        <m:funcPr>
                          <m:ctrlPr>
                            <a:rPr lang="en-US" sz="3200" i="1">
                              <a:solidFill>
                                <a:srgbClr val="000000"/>
                              </a:solidFill>
                              <a:latin typeface="Cambria Math" panose="02040503050406030204" pitchFamily="18" charset="0"/>
                            </a:rPr>
                          </m:ctrlPr>
                        </m:funcPr>
                        <m:fName>
                          <m:r>
                            <m:rPr>
                              <m:sty m:val="p"/>
                            </m:rPr>
                            <a:rPr lang="en-US" sz="3200" i="0">
                              <a:solidFill>
                                <a:srgbClr val="000000"/>
                              </a:solidFill>
                              <a:latin typeface="Cambria Math" panose="02040503050406030204" pitchFamily="18" charset="0"/>
                            </a:rPr>
                            <m:t>ln</m:t>
                          </m:r>
                        </m:fName>
                        <m:e>
                          <m:r>
                            <a:rPr lang="en-US" sz="3200" i="1">
                              <a:solidFill>
                                <a:srgbClr val="000000"/>
                              </a:solidFill>
                              <a:latin typeface="Cambria Math" panose="02040503050406030204" pitchFamily="18" charset="0"/>
                            </a:rPr>
                            <m:t>(</m:t>
                          </m:r>
                        </m:e>
                      </m:func>
                      <m:r>
                        <a:rPr lang="en-US" sz="3200" i="1">
                          <a:solidFill>
                            <a:srgbClr val="000000"/>
                          </a:solidFill>
                          <a:latin typeface="Cambria Math" panose="02040503050406030204" pitchFamily="18" charset="0"/>
                        </a:rPr>
                        <m:t>1</m:t>
                      </m:r>
                      <m:r>
                        <a:rPr lang="en-US" sz="3200" i="1">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𝛼</m:t>
                      </m:r>
                      <m:r>
                        <a:rPr lang="en-US" sz="3200" i="1">
                          <a:solidFill>
                            <a:srgbClr val="000000"/>
                          </a:solidFill>
                          <a:latin typeface="Cambria Math" panose="02040503050406030204" pitchFamily="18" charset="0"/>
                        </a:rPr>
                        <m:t>)</m:t>
                      </m:r>
                    </m:oMath>
                  </m:oMathPara>
                </a14:m>
                <a:endParaRPr lang="en-US" sz="3200" dirty="0"/>
              </a:p>
            </p:txBody>
          </p:sp>
        </mc:Choice>
        <mc:Fallback>
          <p:sp>
            <p:nvSpPr>
              <p:cNvPr id="251910" name="Object 6"/>
              <p:cNvSpPr txBox="1">
                <a:spLocks noRot="1" noChangeAspect="1" noMove="1" noResize="1" noEditPoints="1" noAdjustHandles="1" noChangeArrowheads="1" noChangeShapeType="1" noTextEdit="1"/>
              </p:cNvSpPr>
              <p:nvPr/>
            </p:nvSpPr>
            <p:spPr bwMode="auto">
              <a:xfrm>
                <a:off x="4814552" y="2701131"/>
                <a:ext cx="3788535" cy="1231274"/>
              </a:xfrm>
              <a:prstGeom prst="rect">
                <a:avLst/>
              </a:prstGeom>
              <a:blipFill rotWithShape="1">
                <a:blip r:embed="rId2"/>
                <a:stretch>
                  <a:fillRect l="-16" t="-39" r="3" b="39"/>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1911" name="Object 7"/>
              <p:cNvSpPr txBox="1"/>
              <p:nvPr/>
            </p:nvSpPr>
            <p:spPr bwMode="auto">
              <a:xfrm>
                <a:off x="3493293" y="4545398"/>
                <a:ext cx="2743200" cy="1320800"/>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𝑆</m:t>
                          </m:r>
                        </m:e>
                        <m:sub>
                          <m:r>
                            <a:rPr lang="en-US" sz="3200" i="1">
                              <a:solidFill>
                                <a:srgbClr val="000000"/>
                              </a:solidFill>
                              <a:latin typeface="Cambria Math" panose="02040503050406030204" pitchFamily="18" charset="0"/>
                            </a:rPr>
                            <m:t>𝑛𝑐</m:t>
                          </m:r>
                        </m:sub>
                      </m:sSub>
                      <m:r>
                        <a:rPr lang="en-US" sz="3200" i="1">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1</m:t>
                      </m:r>
                      <m:r>
                        <a:rPr lang="en-US" sz="3200" i="1">
                          <a:solidFill>
                            <a:srgbClr val="000000"/>
                          </a:solidFill>
                          <a:latin typeface="Cambria Math" panose="02040503050406030204" pitchFamily="18" charset="0"/>
                        </a:rPr>
                        <m:t>+</m:t>
                      </m:r>
                      <m:f>
                        <m:fPr>
                          <m:ctrlPr>
                            <a:rPr lang="en-US" sz="3200" i="1">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rPr>
                            <m:t>𝛼</m:t>
                          </m:r>
                        </m:num>
                        <m:den>
                          <m:r>
                            <a:rPr lang="en-US" sz="3200" i="1">
                              <a:solidFill>
                                <a:srgbClr val="000000"/>
                              </a:solidFill>
                              <a:latin typeface="Cambria Math" panose="02040503050406030204" pitchFamily="18" charset="0"/>
                            </a:rPr>
                            <m:t>2</m:t>
                          </m:r>
                        </m:den>
                      </m:f>
                    </m:oMath>
                  </m:oMathPara>
                </a14:m>
                <a:endParaRPr lang="en-US" sz="3200" dirty="0"/>
              </a:p>
            </p:txBody>
          </p:sp>
        </mc:Choice>
        <mc:Fallback>
          <p:sp>
            <p:nvSpPr>
              <p:cNvPr id="251911" name="Object 7"/>
              <p:cNvSpPr txBox="1">
                <a:spLocks noRot="1" noChangeAspect="1" noMove="1" noResize="1" noEditPoints="1" noAdjustHandles="1" noChangeArrowheads="1" noChangeShapeType="1" noTextEdit="1"/>
              </p:cNvSpPr>
              <p:nvPr/>
            </p:nvSpPr>
            <p:spPr bwMode="auto">
              <a:xfrm>
                <a:off x="3493293" y="4545398"/>
                <a:ext cx="2743200" cy="1320800"/>
              </a:xfrm>
              <a:prstGeom prst="rect">
                <a:avLst/>
              </a:prstGeom>
              <a:blipFill rotWithShape="1">
                <a:blip r:embed="rId3"/>
                <a:stretch>
                  <a:fillRect l="-6" t="-5" r="6" b="5"/>
                </a:stretch>
              </a:blipFill>
              <a:ln>
                <a:noFill/>
              </a:ln>
              <a:effectLst/>
            </p:spPr>
            <p:txBody>
              <a:bodyPr/>
              <a:lstStyle/>
              <a:p>
                <a:r>
                  <a:rPr lang="zh-CN" altLang="en-US">
                    <a:noFill/>
                  </a:rPr>
                  <a:t> </a:t>
                </a:r>
              </a:p>
            </p:txBody>
          </p:sp>
        </mc:Fallback>
      </mc:AlternateContent>
      <p:sp>
        <p:nvSpPr>
          <p:cNvPr id="251912" name="Text Box 8"/>
          <p:cNvSpPr txBox="1">
            <a:spLocks noChangeArrowheads="1"/>
          </p:cNvSpPr>
          <p:nvPr/>
        </p:nvSpPr>
        <p:spPr bwMode="auto">
          <a:xfrm>
            <a:off x="457200" y="182563"/>
            <a:ext cx="7924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eaLnBrk="0" hangingPunct="0">
              <a:defRPr kumimoji="1" sz="2800" b="1">
                <a:latin typeface="Times New Roman" panose="02020603050405020304" charset="0"/>
                <a:ea typeface="宋体" panose="0201060003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0" lvl="2" algn="l" eaLnBrk="1" hangingPunct="1">
              <a:defRPr kumimoji="1" sz="3600" b="1">
                <a:solidFill>
                  <a:srgbClr val="990000"/>
                </a:solidFill>
                <a:latin typeface="Times New Roman" panose="02020603050405020304" charset="0"/>
                <a:ea typeface="华文仿宋" panose="0201060004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pPr algn="l"/>
            <a:r>
              <a:rPr lang="zh-CN" altLang="en-US" sz="3200" dirty="0">
                <a:solidFill>
                  <a:srgbClr val="C00000"/>
                </a:solidFill>
                <a:latin typeface="华文仿宋" panose="02010600040101010101" pitchFamily="2" charset="-122"/>
                <a:ea typeface="华文仿宋" panose="02010600040101010101" pitchFamily="2" charset="-122"/>
              </a:rPr>
              <a:t>平均查找长度</a:t>
            </a:r>
            <a:endParaRPr lang="zh-CN" altLang="en-US" sz="3200" dirty="0">
              <a:solidFill>
                <a:srgbClr val="C00000"/>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51912"/>
                                        </p:tgtEl>
                                        <p:attrNameLst>
                                          <p:attrName>style.visibility</p:attrName>
                                        </p:attrNameLst>
                                      </p:cBhvr>
                                      <p:to>
                                        <p:strVal val="visible"/>
                                      </p:to>
                                    </p:set>
                                    <p:animEffect transition="in" filter="strips(downRight)">
                                      <p:cBhvr>
                                        <p:cTn id="7" dur="500"/>
                                        <p:tgtEl>
                                          <p:spTgt spid="2519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906"/>
                                        </p:tgtEl>
                                        <p:attrNameLst>
                                          <p:attrName>style.visibility</p:attrName>
                                        </p:attrNameLst>
                                      </p:cBhvr>
                                      <p:to>
                                        <p:strVal val="visible"/>
                                      </p:to>
                                    </p:set>
                                    <p:animEffect transition="in" filter="wipe(left)">
                                      <p:cBhvr>
                                        <p:cTn id="12" dur="500"/>
                                        <p:tgtEl>
                                          <p:spTgt spid="2519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908"/>
                                        </p:tgtEl>
                                        <p:attrNameLst>
                                          <p:attrName>style.visibility</p:attrName>
                                        </p:attrNameLst>
                                      </p:cBhvr>
                                      <p:to>
                                        <p:strVal val="visible"/>
                                      </p:to>
                                    </p:set>
                                    <p:animEffect transition="in" filter="wipe(left)">
                                      <p:cBhvr>
                                        <p:cTn id="17" dur="500"/>
                                        <p:tgtEl>
                                          <p:spTgt spid="2519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1907"/>
                                        </p:tgtEl>
                                        <p:attrNameLst>
                                          <p:attrName>style.visibility</p:attrName>
                                        </p:attrNameLst>
                                      </p:cBhvr>
                                      <p:to>
                                        <p:strVal val="visible"/>
                                      </p:to>
                                    </p:set>
                                    <p:animEffect transition="in" filter="wipe(left)">
                                      <p:cBhvr>
                                        <p:cTn id="22" dur="500"/>
                                        <p:tgtEl>
                                          <p:spTgt spid="251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6" grpId="0" autoUpdateAnimBg="0"/>
      <p:bldP spid="251907" grpId="0" autoUpdateAnimBg="0"/>
      <p:bldP spid="251908" grpId="0" autoUpdateAnimBg="0"/>
      <p:bldP spid="251912" grpId="0" autoUpdateAnimBg="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342811" y="204153"/>
            <a:ext cx="34676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ea typeface="华文仿宋" panose="02010600040101010101" pitchFamily="2" charset="-122"/>
              </a:rPr>
              <a:t>从以上结果可见：</a:t>
            </a:r>
            <a:endParaRPr lang="zh-CN" altLang="en-US" sz="3200" dirty="0">
              <a:ea typeface="华文仿宋" panose="02010600040101010101" pitchFamily="2" charset="-122"/>
            </a:endParaRPr>
          </a:p>
        </p:txBody>
      </p:sp>
      <p:sp>
        <p:nvSpPr>
          <p:cNvPr id="252931" name="Text Box 3"/>
          <p:cNvSpPr txBox="1">
            <a:spLocks noChangeArrowheads="1"/>
          </p:cNvSpPr>
          <p:nvPr/>
        </p:nvSpPr>
        <p:spPr bwMode="auto">
          <a:xfrm>
            <a:off x="762000" y="1182157"/>
            <a:ext cx="7696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25000"/>
              </a:lnSpc>
            </a:pPr>
            <a:r>
              <a:rPr lang="en-US" altLang="zh-CN" sz="3200" dirty="0">
                <a:solidFill>
                  <a:srgbClr val="A50021"/>
                </a:solidFill>
                <a:ea typeface="华文仿宋" panose="02010600040101010101" pitchFamily="2" charset="-122"/>
              </a:rPr>
              <a:t>        </a:t>
            </a:r>
            <a:r>
              <a:rPr lang="zh-CN" altLang="en-US" sz="3200" dirty="0">
                <a:ea typeface="华文仿宋" panose="02010600040101010101" pitchFamily="2" charset="-122"/>
              </a:rPr>
              <a:t>哈希表的平均查找长度是</a:t>
            </a:r>
            <a:r>
              <a:rPr lang="zh-CN" altLang="en-US" sz="3200" dirty="0">
                <a:solidFill>
                  <a:srgbClr val="A50021"/>
                </a:solidFill>
                <a:ea typeface="华文仿宋" panose="02010600040101010101" pitchFamily="2" charset="-122"/>
              </a:rPr>
              <a:t> </a:t>
            </a:r>
            <a:r>
              <a:rPr lang="zh-CN" altLang="en-US" sz="3200" dirty="0">
                <a:solidFill>
                  <a:srgbClr val="A50021"/>
                </a:solidFill>
                <a:ea typeface="华文仿宋" panose="02010600040101010101" pitchFamily="2" charset="-122"/>
                <a:sym typeface="Symbol" panose="05050102010706020507" pitchFamily="18" charset="2"/>
              </a:rPr>
              <a:t> </a:t>
            </a:r>
            <a:r>
              <a:rPr lang="zh-CN" altLang="en-US" sz="3200" dirty="0">
                <a:ea typeface="华文仿宋" panose="02010600040101010101" pitchFamily="2" charset="-122"/>
                <a:sym typeface="Symbol" panose="05050102010706020507" pitchFamily="18" charset="2"/>
              </a:rPr>
              <a:t>的函数</a:t>
            </a:r>
            <a:r>
              <a:rPr lang="zh-CN" altLang="en-US" sz="3200" dirty="0">
                <a:ea typeface="华文仿宋" panose="02010600040101010101" pitchFamily="2" charset="-122"/>
              </a:rPr>
              <a:t>，而不是</a:t>
            </a:r>
            <a:r>
              <a:rPr lang="zh-CN" altLang="en-US" sz="3200" dirty="0">
                <a:solidFill>
                  <a:srgbClr val="A50021"/>
                </a:solidFill>
                <a:ea typeface="华文仿宋" panose="02010600040101010101" pitchFamily="2" charset="-122"/>
              </a:rPr>
              <a:t> </a:t>
            </a:r>
            <a:r>
              <a:rPr lang="en-US" altLang="zh-CN" sz="3200" i="1" dirty="0">
                <a:solidFill>
                  <a:srgbClr val="A50021"/>
                </a:solidFill>
                <a:ea typeface="华文仿宋" panose="02010600040101010101" pitchFamily="2" charset="-122"/>
              </a:rPr>
              <a:t>n</a:t>
            </a:r>
            <a:r>
              <a:rPr lang="en-US" altLang="zh-CN" sz="3200" dirty="0">
                <a:solidFill>
                  <a:srgbClr val="A50021"/>
                </a:solidFill>
                <a:ea typeface="华文仿宋" panose="02010600040101010101" pitchFamily="2" charset="-122"/>
              </a:rPr>
              <a:t> </a:t>
            </a:r>
            <a:r>
              <a:rPr lang="zh-CN" altLang="en-US" sz="3200" dirty="0">
                <a:ea typeface="华文仿宋" panose="02010600040101010101" pitchFamily="2" charset="-122"/>
              </a:rPr>
              <a:t>的函数，依赖装填因子。 </a:t>
            </a:r>
            <a:r>
              <a:rPr lang="zh-CN" altLang="en-US" sz="3200" dirty="0">
                <a:ea typeface="华文仿宋" panose="02010600040101010101" pitchFamily="2" charset="-122"/>
                <a:sym typeface="Symbol" panose="05050102010706020507" pitchFamily="18" charset="2"/>
              </a:rPr>
              <a:t> </a:t>
            </a:r>
            <a:r>
              <a:rPr lang="zh-CN" altLang="en-US" sz="3200" dirty="0">
                <a:ea typeface="华文仿宋" panose="02010600040101010101" pitchFamily="2" charset="-122"/>
              </a:rPr>
              <a:t>越小，发生冲突的可能性越小。</a:t>
            </a:r>
            <a:endParaRPr lang="zh-CN" altLang="en-US" sz="3200" dirty="0">
              <a:ea typeface="华文仿宋" panose="02010600040101010101" pitchFamily="2" charset="-122"/>
            </a:endParaRPr>
          </a:p>
        </p:txBody>
      </p:sp>
      <p:sp>
        <p:nvSpPr>
          <p:cNvPr id="252932" name="Text Box 4"/>
          <p:cNvSpPr txBox="1">
            <a:spLocks noChangeArrowheads="1"/>
          </p:cNvSpPr>
          <p:nvPr/>
        </p:nvSpPr>
        <p:spPr bwMode="auto">
          <a:xfrm>
            <a:off x="762000" y="3227713"/>
            <a:ext cx="7696200" cy="189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25000"/>
              </a:lnSpc>
            </a:pPr>
            <a:r>
              <a:rPr lang="en-US" altLang="zh-CN" sz="3200" dirty="0">
                <a:solidFill>
                  <a:srgbClr val="A50021"/>
                </a:solidFill>
                <a:ea typeface="华文仿宋" panose="02010600040101010101" pitchFamily="2" charset="-122"/>
              </a:rPr>
              <a:t>        </a:t>
            </a:r>
            <a:r>
              <a:rPr lang="zh-CN" altLang="en-US" sz="3200" dirty="0">
                <a:ea typeface="华文仿宋" panose="02010600040101010101" pitchFamily="2" charset="-122"/>
              </a:rPr>
              <a:t>这说明，用哈希表构造查找表时，可以选择一个适当的装填因子 </a:t>
            </a:r>
            <a:r>
              <a:rPr lang="zh-CN" altLang="en-US" sz="3200" dirty="0">
                <a:ea typeface="华文仿宋" panose="02010600040101010101" pitchFamily="2" charset="-122"/>
                <a:sym typeface="Symbol" panose="05050102010706020507" pitchFamily="18" charset="2"/>
              </a:rPr>
              <a:t> ，使得</a:t>
            </a:r>
            <a:r>
              <a:rPr lang="zh-CN" altLang="en-US" sz="3200" dirty="0">
                <a:solidFill>
                  <a:srgbClr val="A50021"/>
                </a:solidFill>
                <a:ea typeface="华文仿宋" panose="02010600040101010101" pitchFamily="2" charset="-122"/>
              </a:rPr>
              <a:t>平均查找长度限定在某个范围内。</a:t>
            </a:r>
            <a:endParaRPr lang="zh-CN" altLang="en-US" sz="3200" dirty="0">
              <a:ea typeface="华文仿宋" panose="02010600040101010101" pitchFamily="2" charset="-122"/>
            </a:endParaRPr>
          </a:p>
        </p:txBody>
      </p:sp>
      <p:sp>
        <p:nvSpPr>
          <p:cNvPr id="252933" name="Text Box 5"/>
          <p:cNvSpPr txBox="1">
            <a:spLocks noChangeArrowheads="1"/>
          </p:cNvSpPr>
          <p:nvPr/>
        </p:nvSpPr>
        <p:spPr bwMode="auto">
          <a:xfrm>
            <a:off x="2630957" y="5324787"/>
            <a:ext cx="603242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ea typeface="华文仿宋" panose="02010600040101010101" pitchFamily="2" charset="-122"/>
              </a:rPr>
              <a:t>—— </a:t>
            </a:r>
            <a:r>
              <a:rPr lang="zh-CN" altLang="en-US" sz="3200" dirty="0">
                <a:ea typeface="华文仿宋" panose="02010600040101010101" pitchFamily="2" charset="-122"/>
              </a:rPr>
              <a:t>这是哈希表所特有的特点。</a:t>
            </a:r>
            <a:endParaRPr lang="zh-CN" altLang="en-US" sz="32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2930"/>
                                        </p:tgtEl>
                                        <p:attrNameLst>
                                          <p:attrName>style.visibility</p:attrName>
                                        </p:attrNameLst>
                                      </p:cBhvr>
                                      <p:to>
                                        <p:strVal val="visible"/>
                                      </p:to>
                                    </p:set>
                                    <p:animEffect transition="in" filter="wipe(left)">
                                      <p:cBhvr>
                                        <p:cTn id="7" dur="500"/>
                                        <p:tgtEl>
                                          <p:spTgt spid="2529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931"/>
                                        </p:tgtEl>
                                        <p:attrNameLst>
                                          <p:attrName>style.visibility</p:attrName>
                                        </p:attrNameLst>
                                      </p:cBhvr>
                                      <p:to>
                                        <p:strVal val="visible"/>
                                      </p:to>
                                    </p:set>
                                    <p:animEffect transition="in" filter="wipe(left)">
                                      <p:cBhvr>
                                        <p:cTn id="12" dur="500"/>
                                        <p:tgtEl>
                                          <p:spTgt spid="2529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2932"/>
                                        </p:tgtEl>
                                        <p:attrNameLst>
                                          <p:attrName>style.visibility</p:attrName>
                                        </p:attrNameLst>
                                      </p:cBhvr>
                                      <p:to>
                                        <p:strVal val="visible"/>
                                      </p:to>
                                    </p:set>
                                    <p:animEffect transition="in" filter="wipe(left)">
                                      <p:cBhvr>
                                        <p:cTn id="17" dur="500"/>
                                        <p:tgtEl>
                                          <p:spTgt spid="25293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52933"/>
                                        </p:tgtEl>
                                        <p:attrNameLst>
                                          <p:attrName>style.visibility</p:attrName>
                                        </p:attrNameLst>
                                      </p:cBhvr>
                                      <p:to>
                                        <p:strVal val="visible"/>
                                      </p:to>
                                    </p:set>
                                    <p:animEffect transition="in" filter="wipe(left)">
                                      <p:cBhvr>
                                        <p:cTn id="21" dur="500"/>
                                        <p:tgtEl>
                                          <p:spTgt spid="252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autoUpdateAnimBg="0"/>
      <p:bldP spid="252931" grpId="0" autoUpdateAnimBg="0"/>
      <p:bldP spid="252932" grpId="0" autoUpdateAnimBg="0"/>
      <p:bldP spid="252933" grpId="0" autoUpdateAnimBg="0"/>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598554" y="1268098"/>
            <a:ext cx="8081806" cy="420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25000"/>
              </a:lnSpc>
              <a:spcBef>
                <a:spcPts val="600"/>
              </a:spcBef>
              <a:spcAft>
                <a:spcPts val="600"/>
              </a:spcAft>
            </a:pPr>
            <a:r>
              <a:rPr lang="en-US" altLang="zh-CN" sz="3200" dirty="0">
                <a:latin typeface="华文仿宋" panose="02010600040101010101" pitchFamily="2" charset="-122"/>
                <a:ea typeface="华文仿宋" panose="02010600040101010101" pitchFamily="2" charset="-122"/>
              </a:rPr>
              <a:t>1. </a:t>
            </a:r>
            <a:r>
              <a:rPr lang="zh-CN" altLang="en-US" sz="3200" dirty="0">
                <a:solidFill>
                  <a:srgbClr val="990000"/>
                </a:solidFill>
                <a:latin typeface="华文仿宋" panose="02010600040101010101" pitchFamily="2" charset="-122"/>
                <a:ea typeface="华文仿宋" panose="02010600040101010101" pitchFamily="2" charset="-122"/>
              </a:rPr>
              <a:t>顺序表</a:t>
            </a:r>
            <a:r>
              <a:rPr lang="zh-CN" altLang="en-US" sz="3200" dirty="0">
                <a:latin typeface="华文仿宋" panose="02010600040101010101" pitchFamily="2" charset="-122"/>
                <a:ea typeface="华文仿宋" panose="02010600040101010101" pitchFamily="2" charset="-122"/>
              </a:rPr>
              <a:t>和</a:t>
            </a:r>
            <a:r>
              <a:rPr lang="zh-CN" altLang="en-US" sz="3200" dirty="0">
                <a:solidFill>
                  <a:srgbClr val="990000"/>
                </a:solidFill>
                <a:latin typeface="华文仿宋" panose="02010600040101010101" pitchFamily="2" charset="-122"/>
                <a:ea typeface="华文仿宋" panose="02010600040101010101" pitchFamily="2" charset="-122"/>
              </a:rPr>
              <a:t>有序表</a:t>
            </a:r>
            <a:r>
              <a:rPr lang="zh-CN" altLang="en-US" sz="3200" dirty="0">
                <a:latin typeface="华文仿宋" panose="02010600040101010101" pitchFamily="2" charset="-122"/>
                <a:ea typeface="华文仿宋" panose="02010600040101010101" pitchFamily="2" charset="-122"/>
              </a:rPr>
              <a:t>的查找方法及其平均查找长度的计算方法。</a:t>
            </a:r>
            <a:endParaRPr lang="en-US" altLang="zh-CN" sz="3200" dirty="0">
              <a:latin typeface="华文仿宋" panose="02010600040101010101" pitchFamily="2" charset="-122"/>
              <a:ea typeface="华文仿宋" panose="02010600040101010101" pitchFamily="2" charset="-122"/>
            </a:endParaRPr>
          </a:p>
          <a:p>
            <a:pPr algn="just" eaLnBrk="1" hangingPunct="1">
              <a:lnSpc>
                <a:spcPct val="125000"/>
              </a:lnSpc>
              <a:spcBef>
                <a:spcPts val="600"/>
              </a:spcBef>
              <a:spcAft>
                <a:spcPts val="600"/>
              </a:spcAft>
            </a:pPr>
            <a:r>
              <a:rPr lang="en-US" altLang="zh-CN" sz="3200" dirty="0">
                <a:latin typeface="华文仿宋" panose="02010600040101010101" pitchFamily="2" charset="-122"/>
                <a:ea typeface="华文仿宋" panose="02010600040101010101" pitchFamily="2" charset="-122"/>
              </a:rPr>
              <a:t>2.  </a:t>
            </a:r>
            <a:r>
              <a:rPr lang="zh-CN" altLang="en-US" sz="3200" dirty="0">
                <a:latin typeface="华文仿宋" panose="02010600040101010101" pitchFamily="2" charset="-122"/>
                <a:ea typeface="华文仿宋" panose="02010600040101010101" pitchFamily="2" charset="-122"/>
              </a:rPr>
              <a:t>熟练掌握</a:t>
            </a:r>
            <a:r>
              <a:rPr lang="zh-CN" altLang="en-US" sz="3200" dirty="0">
                <a:solidFill>
                  <a:srgbClr val="990000"/>
                </a:solidFill>
                <a:latin typeface="华文仿宋" panose="02010600040101010101" pitchFamily="2" charset="-122"/>
                <a:ea typeface="华文仿宋" panose="02010600040101010101" pitchFamily="2" charset="-122"/>
              </a:rPr>
              <a:t>二叉排序树</a:t>
            </a:r>
            <a:r>
              <a:rPr lang="zh-CN" altLang="en-US" sz="3200" dirty="0">
                <a:latin typeface="华文仿宋" panose="02010600040101010101" pitchFamily="2" charset="-122"/>
                <a:ea typeface="华文仿宋" panose="02010600040101010101" pitchFamily="2" charset="-122"/>
              </a:rPr>
              <a:t>的构造和查找方法。</a:t>
            </a:r>
            <a:endParaRPr lang="en-US" altLang="zh-CN" sz="3200" dirty="0">
              <a:latin typeface="华文仿宋" panose="02010600040101010101" pitchFamily="2" charset="-122"/>
              <a:ea typeface="华文仿宋" panose="02010600040101010101" pitchFamily="2" charset="-122"/>
            </a:endParaRPr>
          </a:p>
          <a:p>
            <a:pPr algn="just" eaLnBrk="1" hangingPunct="1">
              <a:lnSpc>
                <a:spcPct val="125000"/>
              </a:lnSpc>
              <a:spcBef>
                <a:spcPts val="600"/>
              </a:spcBef>
              <a:spcAft>
                <a:spcPts val="600"/>
              </a:spcAft>
            </a:pPr>
            <a:r>
              <a:rPr lang="en-US" altLang="zh-CN" sz="3200" dirty="0">
                <a:latin typeface="华文仿宋" panose="02010600040101010101" pitchFamily="2" charset="-122"/>
                <a:ea typeface="华文仿宋" panose="02010600040101010101" pitchFamily="2" charset="-122"/>
              </a:rPr>
              <a:t>3.  </a:t>
            </a:r>
            <a:r>
              <a:rPr lang="zh-CN" altLang="en-US" sz="3200" dirty="0">
                <a:latin typeface="华文仿宋" panose="02010600040101010101" pitchFamily="2" charset="-122"/>
                <a:ea typeface="华文仿宋" panose="02010600040101010101" pitchFamily="2" charset="-122"/>
              </a:rPr>
              <a:t>掌握</a:t>
            </a:r>
            <a:r>
              <a:rPr lang="zh-CN" altLang="en-US" sz="3200" dirty="0">
                <a:solidFill>
                  <a:srgbClr val="990000"/>
                </a:solidFill>
                <a:latin typeface="华文仿宋" panose="02010600040101010101" pitchFamily="2" charset="-122"/>
                <a:ea typeface="华文仿宋" panose="02010600040101010101" pitchFamily="2" charset="-122"/>
              </a:rPr>
              <a:t>二叉平衡树</a:t>
            </a:r>
            <a:r>
              <a:rPr lang="zh-CN" altLang="en-US" sz="3200" dirty="0">
                <a:latin typeface="华文仿宋" panose="02010600040101010101" pitchFamily="2" charset="-122"/>
                <a:ea typeface="华文仿宋" panose="02010600040101010101" pitchFamily="2" charset="-122"/>
              </a:rPr>
              <a:t>的构造方法</a:t>
            </a:r>
            <a:endParaRPr lang="en-US" altLang="zh-CN" sz="3200" dirty="0">
              <a:latin typeface="华文仿宋" panose="02010600040101010101" pitchFamily="2" charset="-122"/>
              <a:ea typeface="华文仿宋" panose="02010600040101010101" pitchFamily="2" charset="-122"/>
            </a:endParaRPr>
          </a:p>
          <a:p>
            <a:pPr algn="just" eaLnBrk="1" hangingPunct="1">
              <a:lnSpc>
                <a:spcPct val="125000"/>
              </a:lnSpc>
              <a:spcBef>
                <a:spcPts val="600"/>
              </a:spcBef>
              <a:spcAft>
                <a:spcPts val="600"/>
              </a:spcAft>
            </a:pPr>
            <a:r>
              <a:rPr lang="en-US" altLang="zh-CN" sz="3200" dirty="0">
                <a:latin typeface="华文仿宋" panose="02010600040101010101" pitchFamily="2" charset="-122"/>
                <a:ea typeface="华文仿宋" panose="02010600040101010101" pitchFamily="2" charset="-122"/>
              </a:rPr>
              <a:t>4. </a:t>
            </a:r>
            <a:r>
              <a:rPr lang="zh-CN" altLang="en-US" sz="3200" dirty="0">
                <a:latin typeface="华文仿宋" panose="02010600040101010101" pitchFamily="2" charset="-122"/>
                <a:ea typeface="华文仿宋" panose="02010600040101010101" pitchFamily="2" charset="-122"/>
              </a:rPr>
              <a:t>理解</a:t>
            </a:r>
            <a:r>
              <a:rPr lang="en-US" altLang="zh-CN" sz="3200" dirty="0">
                <a:solidFill>
                  <a:srgbClr val="990000"/>
                </a:solidFill>
                <a:latin typeface="华文仿宋" panose="02010600040101010101" pitchFamily="2" charset="-122"/>
                <a:ea typeface="华文仿宋" panose="02010600040101010101" pitchFamily="2" charset="-122"/>
              </a:rPr>
              <a:t>B-</a:t>
            </a:r>
            <a:r>
              <a:rPr lang="zh-CN" altLang="en-US" sz="3200" dirty="0">
                <a:solidFill>
                  <a:srgbClr val="990000"/>
                </a:solidFill>
                <a:latin typeface="华文仿宋" panose="02010600040101010101" pitchFamily="2" charset="-122"/>
                <a:ea typeface="华文仿宋" panose="02010600040101010101" pitchFamily="2" charset="-122"/>
              </a:rPr>
              <a:t>树</a:t>
            </a:r>
            <a:r>
              <a:rPr lang="zh-CN" altLang="en-US" sz="3200" dirty="0">
                <a:latin typeface="华文仿宋" panose="02010600040101010101" pitchFamily="2" charset="-122"/>
                <a:ea typeface="华文仿宋" panose="02010600040101010101" pitchFamily="2" charset="-122"/>
              </a:rPr>
              <a:t>的特点以及它们的建树和查找的过程。</a:t>
            </a:r>
            <a:endParaRPr lang="zh-CN" altLang="en-US" sz="3200" dirty="0">
              <a:latin typeface="华文仿宋" panose="02010600040101010101" pitchFamily="2" charset="-122"/>
              <a:ea typeface="华文仿宋" panose="02010600040101010101" pitchFamily="2" charset="-122"/>
            </a:endParaRPr>
          </a:p>
        </p:txBody>
      </p:sp>
      <p:sp>
        <p:nvSpPr>
          <p:cNvPr id="154628" name="Text Box 5"/>
          <p:cNvSpPr txBox="1">
            <a:spLocks noChangeArrowheads="1"/>
          </p:cNvSpPr>
          <p:nvPr/>
        </p:nvSpPr>
        <p:spPr bwMode="auto">
          <a:xfrm>
            <a:off x="465786" y="162692"/>
            <a:ext cx="4789488"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stStyle>
          <a:p>
            <a:r>
              <a:rPr lang="zh-CN" altLang="en-US" dirty="0"/>
              <a:t>本章学习要点</a:t>
            </a:r>
            <a:endParaRPr lang="zh-CN" altLang="en-US" dirty="0"/>
          </a:p>
        </p:txBody>
      </p:sp>
      <p:sp>
        <p:nvSpPr>
          <p:cNvPr id="154629" name="Text Box 6"/>
          <p:cNvSpPr txBox="1">
            <a:spLocks noChangeArrowheads="1"/>
          </p:cNvSpPr>
          <p:nvPr/>
        </p:nvSpPr>
        <p:spPr bwMode="auto">
          <a:xfrm>
            <a:off x="482645" y="3816149"/>
            <a:ext cx="8534400" cy="73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600" dirty="0">
                <a:ea typeface="华文仿宋" panose="02010600040101010101" pitchFamily="2" charset="-122"/>
              </a:rPr>
              <a:t>   </a:t>
            </a:r>
            <a:endParaRPr lang="zh-CN" altLang="en-US" sz="3600" b="0" dirty="0">
              <a:latin typeface="华文仿宋" panose="02010600040101010101" pitchFamily="2" charset="-122"/>
              <a:ea typeface="华文仿宋" panose="02010600040101010101" pitchFamily="2" charset="-122"/>
            </a:endParaRPr>
          </a:p>
        </p:txBody>
      </p:sp>
      <p:sp>
        <p:nvSpPr>
          <p:cNvPr id="154630" name="Text Box 7"/>
          <p:cNvSpPr txBox="1">
            <a:spLocks noChangeArrowheads="1"/>
          </p:cNvSpPr>
          <p:nvPr/>
        </p:nvSpPr>
        <p:spPr bwMode="auto">
          <a:xfrm>
            <a:off x="482645" y="4740074"/>
            <a:ext cx="8534400" cy="73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600" dirty="0">
                <a:ea typeface="华文仿宋" panose="02010600040101010101" pitchFamily="2" charset="-122"/>
              </a:rPr>
              <a:t>   </a:t>
            </a:r>
            <a:endParaRPr lang="zh-CN" altLang="en-US" sz="3600" b="0" dirty="0">
              <a:latin typeface="华文仿宋" panose="02010600040101010101" pitchFamily="2" charset="-122"/>
              <a:ea typeface="华文仿宋" panose="02010600040101010101" pitchFamily="2" charset="-122"/>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3"/>
          <p:cNvSpPr txBox="1">
            <a:spLocks noChangeArrowheads="1"/>
          </p:cNvSpPr>
          <p:nvPr/>
        </p:nvSpPr>
        <p:spPr bwMode="auto">
          <a:xfrm>
            <a:off x="574674" y="1241693"/>
            <a:ext cx="8245475" cy="266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spcBef>
                <a:spcPts val="600"/>
              </a:spcBef>
              <a:spcAft>
                <a:spcPts val="600"/>
              </a:spcAft>
            </a:pPr>
            <a:r>
              <a:rPr lang="en-US" altLang="zh-CN" sz="3200" dirty="0">
                <a:latin typeface="华文仿宋" panose="02010600040101010101" pitchFamily="2" charset="-122"/>
                <a:ea typeface="华文仿宋" panose="02010600040101010101" pitchFamily="2" charset="-122"/>
              </a:rPr>
              <a:t>5. </a:t>
            </a:r>
            <a:r>
              <a:rPr lang="zh-CN" altLang="en-US" sz="3200" dirty="0">
                <a:latin typeface="华文仿宋" panose="02010600040101010101" pitchFamily="2" charset="-122"/>
                <a:ea typeface="华文仿宋" panose="02010600040101010101" pitchFamily="2" charset="-122"/>
              </a:rPr>
              <a:t>熟练掌握</a:t>
            </a:r>
            <a:r>
              <a:rPr lang="zh-CN" altLang="en-US" sz="3200" dirty="0">
                <a:solidFill>
                  <a:srgbClr val="990000"/>
                </a:solidFill>
                <a:latin typeface="华文仿宋" panose="02010600040101010101" pitchFamily="2" charset="-122"/>
                <a:ea typeface="华文仿宋" panose="02010600040101010101" pitchFamily="2" charset="-122"/>
              </a:rPr>
              <a:t>哈希表</a:t>
            </a:r>
            <a:r>
              <a:rPr lang="zh-CN" altLang="en-US" sz="3200" dirty="0">
                <a:latin typeface="华文仿宋" panose="02010600040101010101" pitchFamily="2" charset="-122"/>
                <a:ea typeface="华文仿宋" panose="02010600040101010101" pitchFamily="2" charset="-122"/>
              </a:rPr>
              <a:t>的构造方法，深刻理解哈希表与其它结构的表的实质性的差别。</a:t>
            </a:r>
            <a:endParaRPr lang="en-US" altLang="zh-CN" sz="3200" dirty="0">
              <a:latin typeface="华文仿宋" panose="02010600040101010101" pitchFamily="2" charset="-122"/>
              <a:ea typeface="华文仿宋" panose="02010600040101010101" pitchFamily="2" charset="-122"/>
            </a:endParaRPr>
          </a:p>
          <a:p>
            <a:pPr algn="l" eaLnBrk="1" hangingPunct="1">
              <a:lnSpc>
                <a:spcPct val="125000"/>
              </a:lnSpc>
              <a:spcBef>
                <a:spcPts val="600"/>
              </a:spcBef>
              <a:spcAft>
                <a:spcPts val="600"/>
              </a:spcAft>
            </a:pPr>
            <a:r>
              <a:rPr lang="en-US" altLang="zh-CN" sz="3200" dirty="0">
                <a:latin typeface="华文仿宋" panose="02010600040101010101" pitchFamily="2" charset="-122"/>
                <a:ea typeface="华文仿宋" panose="02010600040101010101" pitchFamily="2" charset="-122"/>
              </a:rPr>
              <a:t>6. </a:t>
            </a:r>
            <a:r>
              <a:rPr lang="zh-CN" altLang="en-US" sz="3200" dirty="0">
                <a:latin typeface="华文仿宋" panose="02010600040101010101" pitchFamily="2" charset="-122"/>
                <a:ea typeface="华文仿宋" panose="02010600040101010101" pitchFamily="2" charset="-122"/>
              </a:rPr>
              <a:t>掌握按定义计算各种查找方法在等概率情况下查找成功时的</a:t>
            </a:r>
            <a:r>
              <a:rPr lang="zh-CN" altLang="en-US" sz="3200" dirty="0">
                <a:solidFill>
                  <a:srgbClr val="C00000"/>
                </a:solidFill>
                <a:latin typeface="华文仿宋" panose="02010600040101010101" pitchFamily="2" charset="-122"/>
                <a:ea typeface="华文仿宋" panose="02010600040101010101" pitchFamily="2" charset="-122"/>
              </a:rPr>
              <a:t>平均查找长度</a:t>
            </a:r>
            <a:r>
              <a:rPr lang="zh-CN" altLang="en-US" sz="3200" dirty="0">
                <a:latin typeface="华文仿宋" panose="02010600040101010101" pitchFamily="2" charset="-122"/>
                <a:ea typeface="华文仿宋" panose="02010600040101010101" pitchFamily="2" charset="-122"/>
              </a:rPr>
              <a:t>。</a:t>
            </a:r>
            <a:endParaRPr lang="zh-CN" altLang="en-US" sz="2000" dirty="0">
              <a:latin typeface="华文仿宋" panose="02010600040101010101" pitchFamily="2" charset="-122"/>
              <a:ea typeface="华文仿宋" panose="02010600040101010101" pitchFamily="2" charset="-122"/>
            </a:endParaRPr>
          </a:p>
        </p:txBody>
      </p:sp>
      <p:sp>
        <p:nvSpPr>
          <p:cNvPr id="155651" name="Text Box 4"/>
          <p:cNvSpPr txBox="1">
            <a:spLocks noChangeArrowheads="1"/>
          </p:cNvSpPr>
          <p:nvPr/>
        </p:nvSpPr>
        <p:spPr bwMode="auto">
          <a:xfrm>
            <a:off x="250825" y="3500438"/>
            <a:ext cx="8893175" cy="71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600" dirty="0">
                <a:ea typeface="华文仿宋" panose="02010600040101010101" pitchFamily="2" charset="-122"/>
              </a:rPr>
              <a:t>     </a:t>
            </a:r>
            <a:endParaRPr lang="zh-CN" altLang="en-US" sz="2400" b="0" dirty="0">
              <a:ea typeface="华文仿宋" panose="02010600040101010101" pitchFamily="2" charset="-122"/>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1026"/>
          <p:cNvSpPr txBox="1">
            <a:spLocks noChangeArrowheads="1"/>
          </p:cNvSpPr>
          <p:nvPr/>
        </p:nvSpPr>
        <p:spPr bwMode="auto">
          <a:xfrm>
            <a:off x="304800" y="226093"/>
            <a:ext cx="8534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sz="3600" dirty="0">
                <a:solidFill>
                  <a:srgbClr val="990000"/>
                </a:solidFill>
                <a:ea typeface="华文仿宋" panose="02010600040101010101" pitchFamily="2" charset="-122"/>
              </a:rPr>
              <a:t>作业：</a:t>
            </a:r>
            <a:r>
              <a:rPr lang="en-US" altLang="zh-CN" sz="3600" dirty="0">
                <a:solidFill>
                  <a:srgbClr val="990000"/>
                </a:solidFill>
                <a:ea typeface="华文仿宋" panose="02010600040101010101" pitchFamily="2" charset="-122"/>
              </a:rPr>
              <a:t>9.9  9.14  9.19  9.20  9.21</a:t>
            </a:r>
            <a:r>
              <a:rPr lang="en-US" altLang="zh-CN" sz="2000" dirty="0">
                <a:ea typeface="华文仿宋" panose="02010600040101010101" pitchFamily="2" charset="-122"/>
              </a:rPr>
              <a:t> </a:t>
            </a:r>
            <a:endParaRPr lang="en-US" altLang="zh-CN" sz="2000" dirty="0">
              <a:ea typeface="华文仿宋" panose="02010600040101010101" pitchFamily="2" charset="-122"/>
            </a:endParaRPr>
          </a:p>
        </p:txBody>
      </p:sp>
      <p:sp>
        <p:nvSpPr>
          <p:cNvPr id="156675" name="Text Box 1027"/>
          <p:cNvSpPr txBox="1">
            <a:spLocks noChangeArrowheads="1"/>
          </p:cNvSpPr>
          <p:nvPr/>
        </p:nvSpPr>
        <p:spPr bwMode="auto">
          <a:xfrm>
            <a:off x="228600" y="1295400"/>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endParaRPr lang="zh-CN" altLang="zh-CN" dirty="0">
              <a:ea typeface="华文仿宋" panose="02010600040101010101" pitchFamily="2" charset="-122"/>
            </a:endParaRPr>
          </a:p>
        </p:txBody>
      </p:sp>
      <p:sp>
        <p:nvSpPr>
          <p:cNvPr id="156676" name="Text Box 1028"/>
          <p:cNvSpPr txBox="1">
            <a:spLocks noChangeArrowheads="1"/>
          </p:cNvSpPr>
          <p:nvPr/>
        </p:nvSpPr>
        <p:spPr bwMode="auto">
          <a:xfrm>
            <a:off x="446467" y="1121536"/>
            <a:ext cx="8392733" cy="5046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20000"/>
              </a:lnSpc>
            </a:pPr>
            <a:r>
              <a:rPr lang="en-US" altLang="zh-CN" sz="2700" dirty="0">
                <a:ea typeface="华文仿宋" panose="02010600040101010101" pitchFamily="2" charset="-122"/>
              </a:rPr>
              <a:t>9.9</a:t>
            </a:r>
            <a:r>
              <a:rPr lang="en-US" altLang="zh-CN" sz="2700" dirty="0">
                <a:solidFill>
                  <a:srgbClr val="990000"/>
                </a:solidFill>
                <a:ea typeface="华文仿宋" panose="02010600040101010101" pitchFamily="2" charset="-122"/>
              </a:rPr>
              <a:t>  </a:t>
            </a:r>
            <a:r>
              <a:rPr lang="zh-CN" altLang="en-US" sz="2700" dirty="0">
                <a:ea typeface="华文仿宋" panose="02010600040101010101" pitchFamily="2" charset="-122"/>
              </a:rPr>
              <a:t>已知如下所示长度为</a:t>
            </a:r>
            <a:r>
              <a:rPr lang="en-US" altLang="zh-CN" sz="2700" dirty="0">
                <a:ea typeface="华文仿宋" panose="02010600040101010101" pitchFamily="2" charset="-122"/>
              </a:rPr>
              <a:t>12</a:t>
            </a:r>
            <a:r>
              <a:rPr lang="zh-CN" altLang="en-US" sz="2700" dirty="0">
                <a:ea typeface="华文仿宋" panose="02010600040101010101" pitchFamily="2" charset="-122"/>
              </a:rPr>
              <a:t>的表   </a:t>
            </a:r>
            <a:endParaRPr lang="zh-CN" altLang="en-US" sz="2700" dirty="0">
              <a:ea typeface="华文仿宋" panose="02010600040101010101" pitchFamily="2" charset="-122"/>
            </a:endParaRPr>
          </a:p>
          <a:p>
            <a:pPr algn="just" eaLnBrk="1" hangingPunct="1">
              <a:lnSpc>
                <a:spcPct val="120000"/>
              </a:lnSpc>
            </a:pPr>
            <a:r>
              <a:rPr lang="en-US" altLang="zh-CN" sz="2700" dirty="0">
                <a:ea typeface="华文仿宋" panose="02010600040101010101" pitchFamily="2" charset="-122"/>
              </a:rPr>
              <a:t>(</a:t>
            </a:r>
            <a:r>
              <a:rPr lang="en-US" altLang="zh-CN" sz="2700" dirty="0" err="1">
                <a:ea typeface="华文仿宋" panose="02010600040101010101" pitchFamily="2" charset="-122"/>
              </a:rPr>
              <a:t>Jan,Feb,Mar,Apr,May,June,July,Aug,Sep,Oct,Nov,Dec</a:t>
            </a:r>
            <a:r>
              <a:rPr lang="en-US" altLang="zh-CN" sz="2700" dirty="0">
                <a:ea typeface="华文仿宋" panose="02010600040101010101" pitchFamily="2" charset="-122"/>
              </a:rPr>
              <a:t>)</a:t>
            </a:r>
            <a:endParaRPr lang="en-US" altLang="zh-CN" sz="2700" dirty="0">
              <a:ea typeface="华文仿宋" panose="02010600040101010101" pitchFamily="2" charset="-122"/>
            </a:endParaRPr>
          </a:p>
          <a:p>
            <a:pPr algn="just" eaLnBrk="1" hangingPunct="1">
              <a:lnSpc>
                <a:spcPct val="120000"/>
              </a:lnSpc>
            </a:pPr>
            <a:r>
              <a:rPr lang="en-US" altLang="zh-CN" sz="2700" dirty="0">
                <a:ea typeface="华文仿宋" panose="02010600040101010101" pitchFamily="2" charset="-122"/>
              </a:rPr>
              <a:t>        ⑴ </a:t>
            </a:r>
            <a:r>
              <a:rPr lang="zh-CN" altLang="en-US" sz="2700" dirty="0">
                <a:ea typeface="华文仿宋" panose="02010600040101010101" pitchFamily="2" charset="-122"/>
              </a:rPr>
              <a:t>试按表中元素的顺序依次插入一棵初始为空的二叉排序树，画出插入完成后的二叉排序树，并求其在等概率的情况下查找成功的平均查找长度。</a:t>
            </a:r>
            <a:endParaRPr lang="zh-CN" altLang="en-US" sz="2700" dirty="0">
              <a:ea typeface="华文仿宋" panose="02010600040101010101" pitchFamily="2" charset="-122"/>
            </a:endParaRPr>
          </a:p>
          <a:p>
            <a:pPr algn="just" eaLnBrk="1" hangingPunct="1">
              <a:lnSpc>
                <a:spcPct val="120000"/>
              </a:lnSpc>
            </a:pPr>
            <a:r>
              <a:rPr lang="zh-CN" altLang="en-US" sz="2700" dirty="0">
                <a:ea typeface="华文仿宋" panose="02010600040101010101" pitchFamily="2" charset="-122"/>
              </a:rPr>
              <a:t>        ⑵ 若对表中元素先进行排序构成有序表，求在等概率情况下对此有序表进行折半查找时查找成功的平均查找长度。</a:t>
            </a:r>
            <a:endParaRPr lang="zh-CN" altLang="en-US" sz="2700" dirty="0">
              <a:ea typeface="华文仿宋" panose="02010600040101010101" pitchFamily="2" charset="-122"/>
            </a:endParaRPr>
          </a:p>
          <a:p>
            <a:pPr algn="just" eaLnBrk="1" hangingPunct="1">
              <a:lnSpc>
                <a:spcPct val="120000"/>
              </a:lnSpc>
            </a:pPr>
            <a:r>
              <a:rPr lang="zh-CN" altLang="en-US" sz="2700" dirty="0">
                <a:ea typeface="华文仿宋" panose="02010600040101010101" pitchFamily="2" charset="-122"/>
              </a:rPr>
              <a:t>        ⑶ 按表中元素顺序构造一棵平衡二叉排序树，并求其在等概率的情况下查找成功的平均查找长度。</a:t>
            </a:r>
            <a:endParaRPr lang="zh-CN" altLang="en-US" sz="2700" dirty="0">
              <a:ea typeface="华文仿宋" panose="02010600040101010101" pitchFamily="2" charset="-122"/>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457200" y="1208467"/>
            <a:ext cx="8326192" cy="466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ts val="3800"/>
              </a:lnSpc>
              <a:spcBef>
                <a:spcPct val="50000"/>
              </a:spcBef>
            </a:pPr>
            <a:r>
              <a:rPr lang="en-US" altLang="zh-CN" dirty="0">
                <a:ea typeface="华文仿宋" panose="02010600040101010101" pitchFamily="2" charset="-122"/>
              </a:rPr>
              <a:t>9.14 </a:t>
            </a:r>
            <a:r>
              <a:rPr lang="zh-CN" altLang="en-US" dirty="0">
                <a:latin typeface="华文仿宋" panose="02010600040101010101" pitchFamily="2" charset="-122"/>
                <a:ea typeface="华文仿宋" panose="02010600040101010101" pitchFamily="2" charset="-122"/>
              </a:rPr>
              <a:t>试从空树开始，画出按以下次序向</a:t>
            </a:r>
            <a:r>
              <a:rPr lang="en-US" altLang="zh-CN" dirty="0">
                <a:latin typeface="华文仿宋" panose="02010600040101010101" pitchFamily="2" charset="-122"/>
                <a:ea typeface="华文仿宋" panose="02010600040101010101" pitchFamily="2" charset="-122"/>
              </a:rPr>
              <a:t>2-3</a:t>
            </a:r>
            <a:r>
              <a:rPr lang="zh-CN" altLang="en-US" dirty="0">
                <a:latin typeface="华文仿宋" panose="02010600040101010101" pitchFamily="2" charset="-122"/>
                <a:ea typeface="华文仿宋" panose="02010600040101010101" pitchFamily="2" charset="-122"/>
              </a:rPr>
              <a:t>树即</a:t>
            </a:r>
            <a:r>
              <a:rPr lang="en-US" altLang="zh-CN" dirty="0">
                <a:latin typeface="华文仿宋" panose="02010600040101010101" pitchFamily="2" charset="-122"/>
                <a:ea typeface="华文仿宋" panose="02010600040101010101" pitchFamily="2" charset="-122"/>
              </a:rPr>
              <a:t>3</a:t>
            </a:r>
            <a:r>
              <a:rPr lang="zh-CN" altLang="en-US" dirty="0">
                <a:latin typeface="华文仿宋" panose="02010600040101010101" pitchFamily="2" charset="-122"/>
                <a:ea typeface="华文仿宋" panose="02010600040101010101" pitchFamily="2" charset="-122"/>
              </a:rPr>
              <a:t>阶</a:t>
            </a:r>
            <a:r>
              <a:rPr lang="en-US" altLang="zh-CN" dirty="0">
                <a:latin typeface="华文仿宋" panose="02010600040101010101" pitchFamily="2" charset="-122"/>
                <a:ea typeface="华文仿宋" panose="02010600040101010101" pitchFamily="2" charset="-122"/>
              </a:rPr>
              <a:t>B-</a:t>
            </a:r>
            <a:r>
              <a:rPr lang="zh-CN" altLang="en-US" dirty="0">
                <a:latin typeface="华文仿宋" panose="02010600040101010101" pitchFamily="2" charset="-122"/>
                <a:ea typeface="华文仿宋" panose="02010600040101010101" pitchFamily="2" charset="-122"/>
              </a:rPr>
              <a:t>树中插入关键码的建树过程：</a:t>
            </a:r>
            <a:r>
              <a:rPr lang="en-US" altLang="zh-CN" dirty="0">
                <a:latin typeface="华文仿宋" panose="02010600040101010101" pitchFamily="2" charset="-122"/>
                <a:ea typeface="华文仿宋" panose="02010600040101010101" pitchFamily="2" charset="-122"/>
              </a:rPr>
              <a:t>20</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30</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50</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52</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60</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68</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70</a:t>
            </a:r>
            <a:r>
              <a:rPr lang="zh-CN" altLang="en-US" dirty="0">
                <a:latin typeface="华文仿宋" panose="02010600040101010101" pitchFamily="2" charset="-122"/>
                <a:ea typeface="华文仿宋" panose="02010600040101010101" pitchFamily="2" charset="-122"/>
              </a:rPr>
              <a:t>，如果此后删除</a:t>
            </a:r>
            <a:r>
              <a:rPr lang="en-US" altLang="zh-CN" dirty="0">
                <a:latin typeface="华文仿宋" panose="02010600040101010101" pitchFamily="2" charset="-122"/>
                <a:ea typeface="华文仿宋" panose="02010600040101010101" pitchFamily="2" charset="-122"/>
              </a:rPr>
              <a:t>50</a:t>
            </a:r>
            <a:r>
              <a:rPr lang="zh-CN" altLang="en-US" dirty="0">
                <a:latin typeface="华文仿宋" panose="02010600040101010101" pitchFamily="2" charset="-122"/>
                <a:ea typeface="华文仿宋" panose="02010600040101010101" pitchFamily="2" charset="-122"/>
              </a:rPr>
              <a:t>和</a:t>
            </a:r>
            <a:r>
              <a:rPr lang="en-US" altLang="zh-CN" dirty="0">
                <a:latin typeface="华文仿宋" panose="02010600040101010101" pitchFamily="2" charset="-122"/>
                <a:ea typeface="华文仿宋" panose="02010600040101010101" pitchFamily="2" charset="-122"/>
              </a:rPr>
              <a:t>68</a:t>
            </a:r>
            <a:r>
              <a:rPr lang="zh-CN" altLang="en-US" dirty="0">
                <a:latin typeface="华文仿宋" panose="02010600040101010101" pitchFamily="2" charset="-122"/>
                <a:ea typeface="华文仿宋" panose="02010600040101010101" pitchFamily="2" charset="-122"/>
              </a:rPr>
              <a:t>，画出每一步执行后</a:t>
            </a:r>
            <a:r>
              <a:rPr lang="en-US" altLang="zh-CN" dirty="0">
                <a:latin typeface="华文仿宋" panose="02010600040101010101" pitchFamily="2" charset="-122"/>
                <a:ea typeface="华文仿宋" panose="02010600040101010101" pitchFamily="2" charset="-122"/>
              </a:rPr>
              <a:t>2-3</a:t>
            </a:r>
            <a:r>
              <a:rPr lang="zh-CN" altLang="en-US" dirty="0">
                <a:latin typeface="华文仿宋" panose="02010600040101010101" pitchFamily="2" charset="-122"/>
                <a:ea typeface="华文仿宋" panose="02010600040101010101" pitchFamily="2" charset="-122"/>
              </a:rPr>
              <a:t>树的状态。</a:t>
            </a:r>
            <a:endParaRPr lang="zh-CN" altLang="en-US" dirty="0">
              <a:latin typeface="华文仿宋" panose="02010600040101010101" pitchFamily="2" charset="-122"/>
              <a:ea typeface="华文仿宋" panose="02010600040101010101" pitchFamily="2" charset="-122"/>
            </a:endParaRPr>
          </a:p>
          <a:p>
            <a:pPr algn="l" eaLnBrk="1" hangingPunct="1">
              <a:lnSpc>
                <a:spcPts val="3800"/>
              </a:lnSpc>
              <a:spcBef>
                <a:spcPct val="50000"/>
              </a:spcBef>
            </a:pPr>
            <a:r>
              <a:rPr lang="en-US" altLang="zh-CN" dirty="0">
                <a:ea typeface="华文仿宋" panose="02010600040101010101" pitchFamily="2" charset="-122"/>
              </a:rPr>
              <a:t>9.19  </a:t>
            </a:r>
            <a:r>
              <a:rPr lang="zh-CN" altLang="en-US" dirty="0">
                <a:ea typeface="华文仿宋" panose="02010600040101010101" pitchFamily="2" charset="-122"/>
              </a:rPr>
              <a:t>选取哈希函数</a:t>
            </a:r>
            <a:r>
              <a:rPr lang="en-US" altLang="zh-CN" dirty="0">
                <a:ea typeface="华文仿宋" panose="02010600040101010101" pitchFamily="2" charset="-122"/>
              </a:rPr>
              <a:t>H(k)=(3k) MOD 11</a:t>
            </a:r>
            <a:r>
              <a:rPr lang="zh-CN" altLang="en-US" dirty="0">
                <a:ea typeface="华文仿宋" panose="02010600040101010101" pitchFamily="2" charset="-122"/>
              </a:rPr>
              <a:t>。用开放定址法处理冲突，</a:t>
            </a:r>
            <a:r>
              <a:rPr lang="en-US" altLang="zh-CN" dirty="0">
                <a:ea typeface="华文仿宋" panose="02010600040101010101" pitchFamily="2" charset="-122"/>
              </a:rPr>
              <a:t>di=</a:t>
            </a:r>
            <a:r>
              <a:rPr lang="en-US" altLang="zh-CN" dirty="0" err="1">
                <a:ea typeface="华文仿宋" panose="02010600040101010101" pitchFamily="2" charset="-122"/>
              </a:rPr>
              <a:t>i</a:t>
            </a:r>
            <a:r>
              <a:rPr lang="en-US" altLang="zh-CN" dirty="0">
                <a:ea typeface="华文仿宋" panose="02010600040101010101" pitchFamily="2" charset="-122"/>
              </a:rPr>
              <a:t> ((7k) MOD 10 +1) (</a:t>
            </a:r>
            <a:r>
              <a:rPr lang="en-US" altLang="zh-CN" dirty="0" err="1">
                <a:ea typeface="华文仿宋" panose="02010600040101010101" pitchFamily="2" charset="-122"/>
              </a:rPr>
              <a:t>i</a:t>
            </a:r>
            <a:r>
              <a:rPr lang="en-US" altLang="zh-CN" dirty="0">
                <a:ea typeface="华文仿宋" panose="02010600040101010101" pitchFamily="2" charset="-122"/>
              </a:rPr>
              <a:t>=1,2,3…)</a:t>
            </a:r>
            <a:r>
              <a:rPr lang="zh-CN" altLang="en-US" dirty="0">
                <a:ea typeface="华文仿宋" panose="02010600040101010101" pitchFamily="2" charset="-122"/>
              </a:rPr>
              <a:t>。试在</a:t>
            </a:r>
            <a:r>
              <a:rPr lang="en-US" altLang="zh-CN" dirty="0">
                <a:ea typeface="华文仿宋" panose="02010600040101010101" pitchFamily="2" charset="-122"/>
              </a:rPr>
              <a:t>0—10</a:t>
            </a:r>
            <a:r>
              <a:rPr lang="zh-CN" altLang="en-US" dirty="0">
                <a:ea typeface="华文仿宋" panose="02010600040101010101" pitchFamily="2" charset="-122"/>
              </a:rPr>
              <a:t>的散列地址空间中对关键字序列（</a:t>
            </a:r>
            <a:r>
              <a:rPr lang="en-US" altLang="zh-CN" dirty="0">
                <a:ea typeface="华文仿宋" panose="02010600040101010101" pitchFamily="2" charset="-122"/>
              </a:rPr>
              <a:t>22</a:t>
            </a:r>
            <a:r>
              <a:rPr lang="zh-CN" altLang="en-US" dirty="0">
                <a:ea typeface="华文仿宋" panose="02010600040101010101" pitchFamily="2" charset="-122"/>
              </a:rPr>
              <a:t>、</a:t>
            </a:r>
            <a:r>
              <a:rPr lang="en-US" altLang="zh-CN" dirty="0">
                <a:ea typeface="华文仿宋" panose="02010600040101010101" pitchFamily="2" charset="-122"/>
              </a:rPr>
              <a:t>41</a:t>
            </a:r>
            <a:r>
              <a:rPr lang="zh-CN" altLang="en-US" dirty="0">
                <a:ea typeface="华文仿宋" panose="02010600040101010101" pitchFamily="2" charset="-122"/>
              </a:rPr>
              <a:t>、</a:t>
            </a:r>
            <a:r>
              <a:rPr lang="en-US" altLang="zh-CN" dirty="0">
                <a:ea typeface="华文仿宋" panose="02010600040101010101" pitchFamily="2" charset="-122"/>
              </a:rPr>
              <a:t>53</a:t>
            </a:r>
            <a:r>
              <a:rPr lang="zh-CN" altLang="en-US" dirty="0">
                <a:ea typeface="华文仿宋" panose="02010600040101010101" pitchFamily="2" charset="-122"/>
              </a:rPr>
              <a:t>、</a:t>
            </a:r>
            <a:r>
              <a:rPr lang="en-US" altLang="zh-CN" dirty="0">
                <a:ea typeface="华文仿宋" panose="02010600040101010101" pitchFamily="2" charset="-122"/>
              </a:rPr>
              <a:t>46</a:t>
            </a:r>
            <a:r>
              <a:rPr lang="zh-CN" altLang="en-US" dirty="0">
                <a:ea typeface="华文仿宋" panose="02010600040101010101" pitchFamily="2" charset="-122"/>
              </a:rPr>
              <a:t>、</a:t>
            </a:r>
            <a:r>
              <a:rPr lang="en-US" altLang="zh-CN" dirty="0">
                <a:ea typeface="华文仿宋" panose="02010600040101010101" pitchFamily="2" charset="-122"/>
              </a:rPr>
              <a:t>30</a:t>
            </a:r>
            <a:r>
              <a:rPr lang="zh-CN" altLang="en-US" dirty="0">
                <a:ea typeface="华文仿宋" panose="02010600040101010101" pitchFamily="2" charset="-122"/>
              </a:rPr>
              <a:t>、</a:t>
            </a:r>
            <a:r>
              <a:rPr lang="en-US" altLang="zh-CN" dirty="0">
                <a:ea typeface="华文仿宋" panose="02010600040101010101" pitchFamily="2" charset="-122"/>
              </a:rPr>
              <a:t>13</a:t>
            </a:r>
            <a:r>
              <a:rPr lang="zh-CN" altLang="en-US" dirty="0">
                <a:ea typeface="华文仿宋" panose="02010600040101010101" pitchFamily="2" charset="-122"/>
              </a:rPr>
              <a:t>、</a:t>
            </a:r>
            <a:r>
              <a:rPr lang="en-US" altLang="zh-CN" dirty="0">
                <a:ea typeface="华文仿宋" panose="02010600040101010101" pitchFamily="2" charset="-122"/>
              </a:rPr>
              <a:t>01</a:t>
            </a:r>
            <a:r>
              <a:rPr lang="zh-CN" altLang="en-US" dirty="0">
                <a:ea typeface="华文仿宋" panose="02010600040101010101" pitchFamily="2" charset="-122"/>
              </a:rPr>
              <a:t>、</a:t>
            </a:r>
            <a:r>
              <a:rPr lang="en-US" altLang="zh-CN" dirty="0">
                <a:ea typeface="华文仿宋" panose="02010600040101010101" pitchFamily="2" charset="-122"/>
              </a:rPr>
              <a:t>67</a:t>
            </a:r>
            <a:r>
              <a:rPr lang="zh-CN" altLang="en-US" dirty="0">
                <a:ea typeface="华文仿宋" panose="02010600040101010101" pitchFamily="2" charset="-122"/>
              </a:rPr>
              <a:t>）构造哈希表，并求等概率情况下查找成功时的平均查找长度。</a:t>
            </a:r>
            <a:endParaRPr lang="zh-CN" altLang="en-US" dirty="0">
              <a:ea typeface="华文仿宋" panose="02010600040101010101" pitchFamily="2" charset="-122"/>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576329" y="1427409"/>
            <a:ext cx="8142668" cy="2849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ts val="4300"/>
              </a:lnSpc>
              <a:spcBef>
                <a:spcPct val="50000"/>
              </a:spcBef>
            </a:pPr>
            <a:r>
              <a:rPr lang="en-US" altLang="zh-CN" dirty="0">
                <a:ea typeface="华文仿宋" panose="02010600040101010101" pitchFamily="2" charset="-122"/>
              </a:rPr>
              <a:t>9.20  </a:t>
            </a:r>
            <a:r>
              <a:rPr lang="zh-CN" altLang="en-US" dirty="0">
                <a:ea typeface="华文仿宋" panose="02010600040101010101" pitchFamily="2" charset="-122"/>
              </a:rPr>
              <a:t>试为下列关键字建立一个装载因子不小于</a:t>
            </a:r>
            <a:r>
              <a:rPr lang="en-US" altLang="zh-CN" dirty="0">
                <a:ea typeface="华文仿宋" panose="02010600040101010101" pitchFamily="2" charset="-122"/>
              </a:rPr>
              <a:t>0.75</a:t>
            </a:r>
            <a:r>
              <a:rPr lang="zh-CN" altLang="en-US" dirty="0">
                <a:ea typeface="华文仿宋" panose="02010600040101010101" pitchFamily="2" charset="-122"/>
              </a:rPr>
              <a:t>的哈希表，并计算你所构造的哈希表的平均查找长度。（</a:t>
            </a:r>
            <a:r>
              <a:rPr lang="en-US" altLang="zh-CN" dirty="0">
                <a:ea typeface="华文仿宋" panose="02010600040101010101" pitchFamily="2" charset="-122"/>
              </a:rPr>
              <a:t>ZHAO </a:t>
            </a:r>
            <a:r>
              <a:rPr lang="zh-CN" altLang="en-US" dirty="0">
                <a:ea typeface="华文仿宋" panose="02010600040101010101" pitchFamily="2" charset="-122"/>
              </a:rPr>
              <a:t>、</a:t>
            </a:r>
            <a:r>
              <a:rPr lang="en-US" altLang="zh-CN" dirty="0">
                <a:ea typeface="华文仿宋" panose="02010600040101010101" pitchFamily="2" charset="-122"/>
              </a:rPr>
              <a:t>QIAN</a:t>
            </a:r>
            <a:r>
              <a:rPr lang="zh-CN" altLang="en-US" dirty="0">
                <a:ea typeface="华文仿宋" panose="02010600040101010101" pitchFamily="2" charset="-122"/>
              </a:rPr>
              <a:t>、</a:t>
            </a:r>
            <a:r>
              <a:rPr lang="en-US" altLang="zh-CN" dirty="0">
                <a:ea typeface="华文仿宋" panose="02010600040101010101" pitchFamily="2" charset="-122"/>
              </a:rPr>
              <a:t>SUN</a:t>
            </a:r>
            <a:r>
              <a:rPr lang="zh-CN" altLang="en-US" dirty="0">
                <a:ea typeface="华文仿宋" panose="02010600040101010101" pitchFamily="2" charset="-122"/>
              </a:rPr>
              <a:t>、</a:t>
            </a:r>
            <a:r>
              <a:rPr lang="en-US" altLang="zh-CN" dirty="0">
                <a:ea typeface="华文仿宋" panose="02010600040101010101" pitchFamily="2" charset="-122"/>
              </a:rPr>
              <a:t>LI</a:t>
            </a:r>
            <a:r>
              <a:rPr lang="zh-CN" altLang="en-US" dirty="0">
                <a:ea typeface="华文仿宋" panose="02010600040101010101" pitchFamily="2" charset="-122"/>
              </a:rPr>
              <a:t>、</a:t>
            </a:r>
            <a:r>
              <a:rPr lang="en-US" altLang="zh-CN" dirty="0">
                <a:ea typeface="华文仿宋" panose="02010600040101010101" pitchFamily="2" charset="-122"/>
              </a:rPr>
              <a:t>ZHOU</a:t>
            </a:r>
            <a:r>
              <a:rPr lang="zh-CN" altLang="en-US" dirty="0">
                <a:ea typeface="华文仿宋" panose="02010600040101010101" pitchFamily="2" charset="-122"/>
              </a:rPr>
              <a:t>、</a:t>
            </a:r>
            <a:r>
              <a:rPr lang="en-US" altLang="zh-CN" dirty="0">
                <a:ea typeface="华文仿宋" panose="02010600040101010101" pitchFamily="2" charset="-122"/>
              </a:rPr>
              <a:t>WU</a:t>
            </a:r>
            <a:r>
              <a:rPr lang="zh-CN" altLang="en-US" dirty="0">
                <a:ea typeface="华文仿宋" panose="02010600040101010101" pitchFamily="2" charset="-122"/>
              </a:rPr>
              <a:t>、</a:t>
            </a:r>
            <a:r>
              <a:rPr lang="en-US" altLang="zh-CN" dirty="0">
                <a:ea typeface="华文仿宋" panose="02010600040101010101" pitchFamily="2" charset="-122"/>
              </a:rPr>
              <a:t>ZHANG</a:t>
            </a:r>
            <a:r>
              <a:rPr lang="zh-CN" altLang="en-US" dirty="0">
                <a:ea typeface="华文仿宋" panose="02010600040101010101" pitchFamily="2" charset="-122"/>
              </a:rPr>
              <a:t>、</a:t>
            </a:r>
            <a:r>
              <a:rPr lang="en-US" altLang="zh-CN" dirty="0">
                <a:ea typeface="华文仿宋" panose="02010600040101010101" pitchFamily="2" charset="-122"/>
              </a:rPr>
              <a:t>WANG</a:t>
            </a:r>
            <a:r>
              <a:rPr lang="zh-CN" altLang="en-US" dirty="0">
                <a:ea typeface="华文仿宋" panose="02010600040101010101" pitchFamily="2" charset="-122"/>
              </a:rPr>
              <a:t>、</a:t>
            </a:r>
            <a:r>
              <a:rPr lang="en-US" altLang="zh-CN" dirty="0">
                <a:ea typeface="华文仿宋" panose="02010600040101010101" pitchFamily="2" charset="-122"/>
              </a:rPr>
              <a:t>CHANG</a:t>
            </a:r>
            <a:r>
              <a:rPr lang="zh-CN" altLang="en-US" dirty="0">
                <a:ea typeface="华文仿宋" panose="02010600040101010101" pitchFamily="2" charset="-122"/>
              </a:rPr>
              <a:t>、</a:t>
            </a:r>
            <a:r>
              <a:rPr lang="en-US" altLang="zh-CN" dirty="0">
                <a:ea typeface="华文仿宋" panose="02010600040101010101" pitchFamily="2" charset="-122"/>
              </a:rPr>
              <a:t>CHAO</a:t>
            </a:r>
            <a:r>
              <a:rPr lang="zh-CN" altLang="en-US" dirty="0">
                <a:ea typeface="华文仿宋" panose="02010600040101010101" pitchFamily="2" charset="-122"/>
              </a:rPr>
              <a:t>、</a:t>
            </a:r>
            <a:r>
              <a:rPr lang="en-US" altLang="zh-CN" dirty="0">
                <a:ea typeface="华文仿宋" panose="02010600040101010101" pitchFamily="2" charset="-122"/>
              </a:rPr>
              <a:t>YANG</a:t>
            </a:r>
            <a:r>
              <a:rPr lang="zh-CN" altLang="en-US" dirty="0">
                <a:ea typeface="华文仿宋" panose="02010600040101010101" pitchFamily="2" charset="-122"/>
              </a:rPr>
              <a:t>、</a:t>
            </a:r>
            <a:r>
              <a:rPr lang="en-US" altLang="zh-CN" dirty="0">
                <a:ea typeface="华文仿宋" panose="02010600040101010101" pitchFamily="2" charset="-122"/>
              </a:rPr>
              <a:t>JIN</a:t>
            </a:r>
            <a:r>
              <a:rPr lang="zh-CN" altLang="en-US" dirty="0">
                <a:ea typeface="华文仿宋" panose="02010600040101010101" pitchFamily="2" charset="-122"/>
              </a:rPr>
              <a:t>）</a:t>
            </a:r>
            <a:endParaRPr lang="zh-CN" altLang="en-US" dirty="0">
              <a:ea typeface="华文仿宋" panose="02010600040101010101" pitchFamily="2" charset="-122"/>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472226" y="1207394"/>
            <a:ext cx="8375561" cy="487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dirty="0">
                <a:ea typeface="华文仿宋" panose="02010600040101010101" pitchFamily="2" charset="-122"/>
              </a:rPr>
              <a:t>9.21 </a:t>
            </a:r>
            <a:r>
              <a:rPr lang="zh-CN" altLang="en-US" dirty="0">
                <a:latin typeface="华文仿宋" panose="02010600040101010101" pitchFamily="2" charset="-122"/>
                <a:ea typeface="华文仿宋" panose="02010600040101010101" pitchFamily="2" charset="-122"/>
              </a:rPr>
              <a:t>在地址空间为</a:t>
            </a:r>
            <a:r>
              <a:rPr lang="en-US" altLang="zh-CN" dirty="0">
                <a:latin typeface="华文仿宋" panose="02010600040101010101" pitchFamily="2" charset="-122"/>
                <a:ea typeface="华文仿宋" panose="02010600040101010101" pitchFamily="2" charset="-122"/>
              </a:rPr>
              <a:t>0</a:t>
            </a:r>
            <a:r>
              <a:rPr lang="en-US" altLang="zh-CN" dirty="0">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16</a:t>
            </a:r>
            <a:r>
              <a:rPr lang="zh-CN" altLang="en-US" dirty="0">
                <a:latin typeface="华文仿宋" panose="02010600040101010101" pitchFamily="2" charset="-122"/>
                <a:ea typeface="华文仿宋" panose="02010600040101010101" pitchFamily="2" charset="-122"/>
              </a:rPr>
              <a:t>的散列区中，对以下关键字序列构造两个哈希表：</a:t>
            </a:r>
            <a:endParaRPr lang="zh-CN" altLang="en-US" dirty="0">
              <a:latin typeface="华文仿宋" panose="02010600040101010101" pitchFamily="2" charset="-122"/>
              <a:ea typeface="华文仿宋" panose="02010600040101010101" pitchFamily="2" charset="-122"/>
            </a:endParaRPr>
          </a:p>
          <a:p>
            <a:pPr algn="l" eaLnBrk="1" hangingPunct="1">
              <a:lnSpc>
                <a:spcPct val="130000"/>
              </a:lnSpc>
            </a:pPr>
            <a:r>
              <a:rPr lang="en-US" altLang="zh-CN" dirty="0">
                <a:ea typeface="华文仿宋" panose="02010600040101010101" pitchFamily="2" charset="-122"/>
              </a:rPr>
              <a:t>(</a:t>
            </a:r>
            <a:r>
              <a:rPr lang="en-US" altLang="zh-CN" dirty="0" err="1">
                <a:ea typeface="华文仿宋" panose="02010600040101010101" pitchFamily="2" charset="-122"/>
              </a:rPr>
              <a:t>Jan,Feb,Mar,Apr,May,June,July,Aug,Sep,Oct,Nov,Dec</a:t>
            </a:r>
            <a:r>
              <a:rPr lang="en-US" altLang="zh-CN" dirty="0">
                <a:ea typeface="华文仿宋" panose="02010600040101010101" pitchFamily="2" charset="-122"/>
              </a:rPr>
              <a:t>)</a:t>
            </a:r>
            <a:endParaRPr lang="en-US" altLang="zh-CN" dirty="0">
              <a:ea typeface="华文仿宋" panose="02010600040101010101" pitchFamily="2" charset="-122"/>
            </a:endParaRPr>
          </a:p>
          <a:p>
            <a:pPr algn="l" eaLnBrk="1" hangingPunct="1">
              <a:lnSpc>
                <a:spcPct val="13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1</a:t>
            </a:r>
            <a:r>
              <a:rPr lang="zh-CN" altLang="en-US" dirty="0">
                <a:latin typeface="华文仿宋" panose="02010600040101010101" pitchFamily="2" charset="-122"/>
                <a:ea typeface="华文仿宋" panose="02010600040101010101" pitchFamily="2" charset="-122"/>
              </a:rPr>
              <a:t>）用线性探测开放定址法处理冲突</a:t>
            </a:r>
            <a:endParaRPr lang="zh-CN" altLang="en-US" dirty="0">
              <a:latin typeface="华文仿宋" panose="02010600040101010101" pitchFamily="2" charset="-122"/>
              <a:ea typeface="华文仿宋" panose="02010600040101010101" pitchFamily="2" charset="-122"/>
            </a:endParaRPr>
          </a:p>
          <a:p>
            <a:pPr algn="l" eaLnBrk="1" hangingPunct="1">
              <a:lnSpc>
                <a:spcPct val="13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2</a:t>
            </a:r>
            <a:r>
              <a:rPr lang="zh-CN" altLang="en-US" dirty="0">
                <a:latin typeface="华文仿宋" panose="02010600040101010101" pitchFamily="2" charset="-122"/>
                <a:ea typeface="华文仿宋" panose="02010600040101010101" pitchFamily="2" charset="-122"/>
              </a:rPr>
              <a:t>）用链地址法处理</a:t>
            </a:r>
            <a:endParaRPr lang="zh-CN" altLang="en-US" dirty="0">
              <a:latin typeface="华文仿宋" panose="02010600040101010101" pitchFamily="2" charset="-122"/>
              <a:ea typeface="华文仿宋" panose="02010600040101010101" pitchFamily="2" charset="-122"/>
            </a:endParaRPr>
          </a:p>
          <a:p>
            <a:pPr algn="l" eaLnBrk="1" hangingPunct="1">
              <a:lnSpc>
                <a:spcPct val="130000"/>
              </a:lnSpc>
            </a:pPr>
            <a:r>
              <a:rPr lang="zh-CN" altLang="en-US" dirty="0">
                <a:latin typeface="华文仿宋" panose="02010600040101010101" pitchFamily="2" charset="-122"/>
                <a:ea typeface="华文仿宋" panose="02010600040101010101" pitchFamily="2" charset="-122"/>
              </a:rPr>
              <a:t>并分别求这两个哈希表在等概率情况下查找成功和不成功时的平均查找长度。设哈希函数为</a:t>
            </a:r>
            <a:r>
              <a:rPr lang="en-US" altLang="zh-CN" dirty="0">
                <a:latin typeface="华文仿宋" panose="02010600040101010101" pitchFamily="2" charset="-122"/>
                <a:ea typeface="华文仿宋" panose="02010600040101010101" pitchFamily="2" charset="-122"/>
              </a:rPr>
              <a:t>H(x)=  </a:t>
            </a:r>
            <a:r>
              <a:rPr lang="en-US" altLang="zh-CN" dirty="0" err="1">
                <a:latin typeface="华文仿宋" panose="02010600040101010101" pitchFamily="2" charset="-122"/>
                <a:ea typeface="华文仿宋" panose="02010600040101010101" pitchFamily="2" charset="-122"/>
              </a:rPr>
              <a:t>i</a:t>
            </a:r>
            <a:r>
              <a:rPr lang="en-US" altLang="zh-CN" dirty="0">
                <a:latin typeface="华文仿宋" panose="02010600040101010101" pitchFamily="2" charset="-122"/>
                <a:ea typeface="华文仿宋" panose="02010600040101010101" pitchFamily="2" charset="-122"/>
              </a:rPr>
              <a:t>/2  </a:t>
            </a:r>
            <a:r>
              <a:rPr lang="zh-CN" altLang="en-US" dirty="0">
                <a:latin typeface="华文仿宋" panose="02010600040101010101" pitchFamily="2" charset="-122"/>
                <a:ea typeface="华文仿宋" panose="02010600040101010101" pitchFamily="2" charset="-122"/>
              </a:rPr>
              <a:t>，其中</a:t>
            </a:r>
            <a:r>
              <a:rPr lang="en-US" altLang="zh-CN" dirty="0" err="1">
                <a:latin typeface="华文仿宋" panose="02010600040101010101" pitchFamily="2" charset="-122"/>
                <a:ea typeface="华文仿宋" panose="02010600040101010101" pitchFamily="2" charset="-122"/>
              </a:rPr>
              <a:t>i</a:t>
            </a:r>
            <a:r>
              <a:rPr lang="zh-CN" altLang="en-US" dirty="0">
                <a:latin typeface="华文仿宋" panose="02010600040101010101" pitchFamily="2" charset="-122"/>
                <a:ea typeface="华文仿宋" panose="02010600040101010101" pitchFamily="2" charset="-122"/>
              </a:rPr>
              <a:t>为关键字中第一个字母在字母表中的序号。</a:t>
            </a:r>
            <a:endParaRPr lang="zh-CN" altLang="en-US" dirty="0">
              <a:latin typeface="华文仿宋" panose="02010600040101010101" pitchFamily="2" charset="-122"/>
              <a:ea typeface="华文仿宋" panose="02010600040101010101" pitchFamily="2" charset="-122"/>
            </a:endParaRPr>
          </a:p>
        </p:txBody>
      </p:sp>
      <p:grpSp>
        <p:nvGrpSpPr>
          <p:cNvPr id="2" name="组合 1"/>
          <p:cNvGrpSpPr/>
          <p:nvPr/>
        </p:nvGrpSpPr>
        <p:grpSpPr>
          <a:xfrm>
            <a:off x="7563119" y="4999149"/>
            <a:ext cx="616040" cy="381000"/>
            <a:chOff x="7563119" y="4999149"/>
            <a:chExt cx="616040" cy="381000"/>
          </a:xfrm>
        </p:grpSpPr>
        <p:sp>
          <p:nvSpPr>
            <p:cNvPr id="158723" name="Line 3"/>
            <p:cNvSpPr>
              <a:spLocks noChangeShapeType="1"/>
            </p:cNvSpPr>
            <p:nvPr/>
          </p:nvSpPr>
          <p:spPr bwMode="auto">
            <a:xfrm>
              <a:off x="7563119" y="4999149"/>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dirty="0">
                <a:ea typeface="华文仿宋" panose="02010600040101010101" pitchFamily="2" charset="-122"/>
              </a:endParaRPr>
            </a:p>
          </p:txBody>
        </p:sp>
        <p:sp>
          <p:nvSpPr>
            <p:cNvPr id="158724" name="Line 4"/>
            <p:cNvSpPr>
              <a:spLocks noChangeShapeType="1"/>
            </p:cNvSpPr>
            <p:nvPr/>
          </p:nvSpPr>
          <p:spPr bwMode="auto">
            <a:xfrm>
              <a:off x="7563119" y="5380149"/>
              <a:ext cx="1524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dirty="0">
                <a:ea typeface="华文仿宋" panose="02010600040101010101" pitchFamily="2" charset="-122"/>
              </a:endParaRPr>
            </a:p>
          </p:txBody>
        </p:sp>
        <p:sp>
          <p:nvSpPr>
            <p:cNvPr id="158725" name="Line 5"/>
            <p:cNvSpPr>
              <a:spLocks noChangeShapeType="1"/>
            </p:cNvSpPr>
            <p:nvPr/>
          </p:nvSpPr>
          <p:spPr bwMode="auto">
            <a:xfrm flipH="1">
              <a:off x="8179159" y="4999149"/>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dirty="0">
                <a:ea typeface="华文仿宋" panose="02010600040101010101" pitchFamily="2" charset="-122"/>
              </a:endParaRPr>
            </a:p>
          </p:txBody>
        </p:sp>
        <p:sp>
          <p:nvSpPr>
            <p:cNvPr id="158726" name="Line 6"/>
            <p:cNvSpPr>
              <a:spLocks noChangeShapeType="1"/>
            </p:cNvSpPr>
            <p:nvPr/>
          </p:nvSpPr>
          <p:spPr bwMode="auto">
            <a:xfrm>
              <a:off x="8026759" y="5380149"/>
              <a:ext cx="1524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dirty="0">
                <a:ea typeface="华文仿宋" panose="02010600040101010101" pitchFamily="2" charset="-12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63450" y="1378038"/>
            <a:ext cx="8129789" cy="431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algn="just" eaLnBrk="1" hangingPunct="1">
              <a:lnSpc>
                <a:spcPts val="5400"/>
              </a:lnSpc>
              <a:buFont typeface="Arial" panose="020B0604020202020204" pitchFamily="34" charset="0"/>
              <a:buChar char="•"/>
            </a:pPr>
            <a:r>
              <a:rPr lang="en-US" altLang="zh-CN" sz="4000" b="0" dirty="0">
                <a:ea typeface="华文仿宋" panose="02010600040101010101" pitchFamily="2" charset="-122"/>
              </a:rPr>
              <a:t>   </a:t>
            </a:r>
            <a:r>
              <a:rPr lang="zh-CN" altLang="en-US" sz="4000" b="0" dirty="0">
                <a:ea typeface="华文仿宋" panose="02010600040101010101" pitchFamily="2" charset="-122"/>
              </a:rPr>
              <a:t>查找算法的</a:t>
            </a:r>
            <a:r>
              <a:rPr lang="zh-CN" altLang="en-US" sz="4000" dirty="0">
                <a:solidFill>
                  <a:srgbClr val="A50021"/>
                </a:solidFill>
                <a:latin typeface="华文仿宋" panose="02010600040101010101" pitchFamily="2" charset="-122"/>
                <a:ea typeface="华文仿宋" panose="02010600040101010101" pitchFamily="2" charset="-122"/>
              </a:rPr>
              <a:t>平均查找长度</a:t>
            </a:r>
            <a:endParaRPr lang="zh-CN" altLang="en-US" sz="4000" dirty="0">
              <a:solidFill>
                <a:srgbClr val="A50021"/>
              </a:solidFill>
              <a:latin typeface="华文仿宋" panose="02010600040101010101" pitchFamily="2" charset="-122"/>
              <a:ea typeface="华文仿宋" panose="02010600040101010101" pitchFamily="2" charset="-122"/>
            </a:endParaRPr>
          </a:p>
          <a:p>
            <a:pPr algn="just" eaLnBrk="1" hangingPunct="1">
              <a:lnSpc>
                <a:spcPts val="5400"/>
              </a:lnSpc>
            </a:pPr>
            <a:r>
              <a:rPr lang="zh-CN" altLang="en-US" sz="4000" dirty="0">
                <a:solidFill>
                  <a:srgbClr val="A50021"/>
                </a:solidFill>
                <a:latin typeface="华文仿宋" panose="02010600040101010101" pitchFamily="2" charset="-122"/>
                <a:ea typeface="华文仿宋" panose="02010600040101010101" pitchFamily="2" charset="-122"/>
              </a:rPr>
              <a:t>              </a:t>
            </a:r>
            <a:r>
              <a:rPr lang="en-US" altLang="zh-CN" sz="4000" b="0" dirty="0">
                <a:ea typeface="华文仿宋" panose="02010600040101010101" pitchFamily="2" charset="-122"/>
              </a:rPr>
              <a:t>(</a:t>
            </a:r>
            <a:r>
              <a:rPr lang="en-US" altLang="zh-CN" sz="4000" dirty="0">
                <a:solidFill>
                  <a:srgbClr val="0000FF"/>
                </a:solidFill>
                <a:ea typeface="华文仿宋" panose="02010600040101010101" pitchFamily="2" charset="-122"/>
              </a:rPr>
              <a:t>A</a:t>
            </a:r>
            <a:r>
              <a:rPr lang="en-US" altLang="zh-CN" sz="4000" b="0" dirty="0">
                <a:ea typeface="华文仿宋" panose="02010600040101010101" pitchFamily="2" charset="-122"/>
              </a:rPr>
              <a:t>verage </a:t>
            </a:r>
            <a:r>
              <a:rPr lang="en-US" altLang="zh-CN" sz="4000" dirty="0">
                <a:solidFill>
                  <a:srgbClr val="0000FF"/>
                </a:solidFill>
                <a:ea typeface="华文仿宋" panose="02010600040101010101" pitchFamily="2" charset="-122"/>
              </a:rPr>
              <a:t>S</a:t>
            </a:r>
            <a:r>
              <a:rPr lang="en-US" altLang="zh-CN" sz="4000" b="0" dirty="0">
                <a:ea typeface="华文仿宋" panose="02010600040101010101" pitchFamily="2" charset="-122"/>
              </a:rPr>
              <a:t>earch </a:t>
            </a:r>
            <a:r>
              <a:rPr lang="en-US" altLang="zh-CN" sz="4000" dirty="0">
                <a:solidFill>
                  <a:srgbClr val="0000FF"/>
                </a:solidFill>
                <a:ea typeface="华文仿宋" panose="02010600040101010101" pitchFamily="2" charset="-122"/>
              </a:rPr>
              <a:t>L</a:t>
            </a:r>
            <a:r>
              <a:rPr lang="en-US" altLang="zh-CN" sz="4000" b="0" dirty="0">
                <a:ea typeface="华文仿宋" panose="02010600040101010101" pitchFamily="2" charset="-122"/>
              </a:rPr>
              <a:t>ength)</a:t>
            </a:r>
            <a:r>
              <a:rPr lang="en-US" altLang="zh-CN" sz="3600" b="0" dirty="0">
                <a:ea typeface="华文仿宋" panose="02010600040101010101" pitchFamily="2" charset="-122"/>
              </a:rPr>
              <a:t> </a:t>
            </a:r>
            <a:endParaRPr lang="en-US" altLang="zh-CN" sz="3600" b="0" dirty="0">
              <a:ea typeface="华文仿宋" panose="02010600040101010101" pitchFamily="2" charset="-122"/>
            </a:endParaRPr>
          </a:p>
          <a:p>
            <a:pPr marL="0" indent="0" algn="just" eaLnBrk="1" hangingPunct="1">
              <a:lnSpc>
                <a:spcPts val="5400"/>
              </a:lnSpc>
            </a:pPr>
            <a:r>
              <a:rPr lang="zh-CN" altLang="en-US" sz="3600" dirty="0">
                <a:latin typeface="华文仿宋" panose="02010600040101010101" pitchFamily="2" charset="-122"/>
                <a:ea typeface="华文仿宋" panose="02010600040101010101" pitchFamily="2" charset="-122"/>
              </a:rPr>
              <a:t>为确定记录在表中的位置，需和给定值进行</a:t>
            </a:r>
            <a:r>
              <a:rPr lang="zh-CN" altLang="en-US" sz="3600" dirty="0">
                <a:solidFill>
                  <a:schemeClr val="hlink"/>
                </a:solidFill>
                <a:latin typeface="华文仿宋" panose="02010600040101010101" pitchFamily="2" charset="-122"/>
                <a:ea typeface="华文仿宋" panose="02010600040101010101" pitchFamily="2" charset="-122"/>
              </a:rPr>
              <a:t>比较</a:t>
            </a:r>
            <a:r>
              <a:rPr lang="zh-CN" altLang="en-US" sz="3600" dirty="0">
                <a:latin typeface="华文仿宋" panose="02010600040101010101" pitchFamily="2" charset="-122"/>
                <a:ea typeface="华文仿宋" panose="02010600040101010101" pitchFamily="2" charset="-122"/>
              </a:rPr>
              <a:t>的关键字</a:t>
            </a:r>
            <a:r>
              <a:rPr lang="zh-CN" altLang="en-US" sz="3600" dirty="0">
                <a:solidFill>
                  <a:schemeClr val="hlink"/>
                </a:solidFill>
                <a:latin typeface="华文仿宋" panose="02010600040101010101" pitchFamily="2" charset="-122"/>
                <a:ea typeface="华文仿宋" panose="02010600040101010101" pitchFamily="2" charset="-122"/>
              </a:rPr>
              <a:t>次数</a:t>
            </a:r>
            <a:r>
              <a:rPr lang="zh-CN" altLang="en-US" sz="3600" dirty="0">
                <a:latin typeface="华文仿宋" panose="02010600040101010101" pitchFamily="2" charset="-122"/>
                <a:ea typeface="华文仿宋" panose="02010600040101010101" pitchFamily="2" charset="-122"/>
              </a:rPr>
              <a:t>的</a:t>
            </a:r>
            <a:r>
              <a:rPr lang="zh-CN" altLang="en-US" sz="3600" dirty="0">
                <a:solidFill>
                  <a:schemeClr val="hlink"/>
                </a:solidFill>
                <a:latin typeface="华文仿宋" panose="02010600040101010101" pitchFamily="2" charset="-122"/>
                <a:ea typeface="华文仿宋" panose="02010600040101010101" pitchFamily="2" charset="-122"/>
              </a:rPr>
              <a:t>期望值</a:t>
            </a:r>
            <a:r>
              <a:rPr lang="zh-CN" altLang="en-US" sz="3600" dirty="0">
                <a:latin typeface="华文仿宋" panose="02010600040101010101" pitchFamily="2" charset="-122"/>
                <a:ea typeface="华文仿宋" panose="02010600040101010101" pitchFamily="2" charset="-122"/>
              </a:rPr>
              <a:t>称为查找算法在</a:t>
            </a:r>
            <a:r>
              <a:rPr lang="zh-CN" altLang="en-US" sz="3600" dirty="0">
                <a:solidFill>
                  <a:schemeClr val="accent2"/>
                </a:solidFill>
                <a:latin typeface="华文仿宋" panose="02010600040101010101" pitchFamily="2" charset="-122"/>
                <a:ea typeface="华文仿宋" panose="02010600040101010101" pitchFamily="2" charset="-122"/>
              </a:rPr>
              <a:t>查找成功</a:t>
            </a:r>
            <a:r>
              <a:rPr lang="zh-CN" altLang="en-US" sz="3600" dirty="0">
                <a:latin typeface="华文仿宋" panose="02010600040101010101" pitchFamily="2" charset="-122"/>
                <a:ea typeface="华文仿宋" panose="02010600040101010101" pitchFamily="2" charset="-122"/>
              </a:rPr>
              <a:t>时的</a:t>
            </a:r>
            <a:r>
              <a:rPr lang="zh-CN" altLang="en-US" sz="3600" dirty="0">
                <a:solidFill>
                  <a:schemeClr val="hlink"/>
                </a:solidFill>
                <a:latin typeface="华文仿宋" panose="02010600040101010101" pitchFamily="2" charset="-122"/>
                <a:ea typeface="华文仿宋" panose="02010600040101010101" pitchFamily="2" charset="-122"/>
              </a:rPr>
              <a:t>平均查找长度</a:t>
            </a:r>
            <a:r>
              <a:rPr lang="zh-CN" altLang="en-US" sz="3600" dirty="0">
                <a:latin typeface="华文仿宋" panose="02010600040101010101" pitchFamily="2" charset="-122"/>
                <a:ea typeface="华文仿宋" panose="02010600040101010101" pitchFamily="2" charset="-122"/>
              </a:rPr>
              <a:t>。</a:t>
            </a:r>
            <a:endParaRPr lang="zh-CN" altLang="en-US" sz="3600" dirty="0">
              <a:latin typeface="华文仿宋" panose="02010600040101010101" pitchFamily="2" charset="-122"/>
              <a:ea typeface="华文仿宋" panose="02010600040101010101" pitchFamily="2" charset="-122"/>
            </a:endParaRPr>
          </a:p>
          <a:p>
            <a:pPr algn="just" eaLnBrk="1" hangingPunct="1">
              <a:lnSpc>
                <a:spcPts val="5400"/>
              </a:lnSpc>
            </a:pPr>
            <a:r>
              <a:rPr lang="zh-CN" altLang="en-US" sz="3600" dirty="0">
                <a:solidFill>
                  <a:schemeClr val="accent2"/>
                </a:solidFill>
                <a:latin typeface="华文仿宋" panose="02010600040101010101" pitchFamily="2" charset="-122"/>
                <a:ea typeface="华文仿宋" panose="02010600040101010101" pitchFamily="2" charset="-122"/>
              </a:rPr>
              <a:t>查找不成功</a:t>
            </a:r>
            <a:r>
              <a:rPr lang="zh-CN" altLang="en-US" sz="3600" dirty="0">
                <a:latin typeface="华文仿宋" panose="02010600040101010101" pitchFamily="2" charset="-122"/>
                <a:ea typeface="华文仿宋" panose="02010600040101010101" pitchFamily="2" charset="-122"/>
              </a:rPr>
              <a:t>时的比较次数为</a:t>
            </a:r>
            <a:r>
              <a:rPr lang="en-US" altLang="zh-CN" sz="3600" dirty="0">
                <a:latin typeface="华文仿宋" panose="02010600040101010101" pitchFamily="2" charset="-122"/>
                <a:ea typeface="华文仿宋" panose="02010600040101010101" pitchFamily="2" charset="-122"/>
              </a:rPr>
              <a:t>n+1</a:t>
            </a:r>
            <a:r>
              <a:rPr lang="zh-CN" altLang="en-US" sz="3600" dirty="0">
                <a:latin typeface="华文仿宋" panose="02010600040101010101" pitchFamily="2" charset="-122"/>
                <a:ea typeface="华文仿宋" panose="02010600040101010101" pitchFamily="2" charset="-122"/>
              </a:rPr>
              <a:t>。</a:t>
            </a:r>
            <a:endParaRPr lang="zh-CN" altLang="en-US" sz="3600" dirty="0">
              <a:latin typeface="华文仿宋" panose="02010600040101010101" pitchFamily="2" charset="-122"/>
              <a:ea typeface="华文仿宋" panose="02010600040101010101" pitchFamily="2" charset="-122"/>
            </a:endParaRPr>
          </a:p>
        </p:txBody>
      </p:sp>
      <p:sp>
        <p:nvSpPr>
          <p:cNvPr id="43011" name="Text Box 3"/>
          <p:cNvSpPr txBox="1">
            <a:spLocks noChangeArrowheads="1"/>
          </p:cNvSpPr>
          <p:nvPr/>
        </p:nvSpPr>
        <p:spPr bwMode="auto">
          <a:xfrm>
            <a:off x="76200" y="257801"/>
            <a:ext cx="7467600"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zh-CN" altLang="en-US" dirty="0"/>
              <a:t>（</a:t>
            </a:r>
            <a:r>
              <a:rPr lang="en-US" altLang="zh-CN" dirty="0"/>
              <a:t>4</a:t>
            </a:r>
            <a:r>
              <a:rPr lang="zh-CN" altLang="en-US" dirty="0"/>
              <a:t>）分析顺序查找的时间性能</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0-#ppt_w/2"/>
                                          </p:val>
                                        </p:tav>
                                        <p:tav tm="100000">
                                          <p:val>
                                            <p:strVal val="#ppt_x"/>
                                          </p:val>
                                        </p:tav>
                                      </p:tavLst>
                                    </p:anim>
                                    <p:anim calcmode="lin" valueType="num">
                                      <p:cBhvr additive="base">
                                        <p:cTn id="8" dur="500" fill="hold"/>
                                        <p:tgtEl>
                                          <p:spTgt spid="235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576329" y="1427409"/>
            <a:ext cx="8142668" cy="438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ts val="4300"/>
              </a:lnSpc>
              <a:spcBef>
                <a:spcPct val="50000"/>
              </a:spcBef>
            </a:pPr>
            <a:r>
              <a:rPr lang="en-US" altLang="zh-CN" dirty="0">
                <a:ea typeface="华文仿宋" panose="02010600040101010101" pitchFamily="2" charset="-122"/>
              </a:rPr>
              <a:t>1</a:t>
            </a:r>
            <a:r>
              <a:rPr lang="zh-CN" altLang="en-US" dirty="0">
                <a:ea typeface="华文仿宋" panose="02010600040101010101" pitchFamily="2" charset="-122"/>
              </a:rPr>
              <a:t>、设计一个读入一串整数构成一棵二叉排序树的程序，并对其中序遍历。</a:t>
            </a:r>
            <a:endParaRPr lang="zh-CN" altLang="en-US" dirty="0">
              <a:ea typeface="华文仿宋" panose="02010600040101010101" pitchFamily="2" charset="-122"/>
            </a:endParaRPr>
          </a:p>
          <a:p>
            <a:pPr algn="l" eaLnBrk="1" hangingPunct="1">
              <a:lnSpc>
                <a:spcPts val="4300"/>
              </a:lnSpc>
              <a:spcBef>
                <a:spcPct val="50000"/>
              </a:spcBef>
            </a:pPr>
            <a:r>
              <a:rPr lang="en-US" altLang="zh-CN" dirty="0">
                <a:ea typeface="华文仿宋" panose="02010600040101010101" pitchFamily="2" charset="-122"/>
              </a:rPr>
              <a:t>2</a:t>
            </a:r>
            <a:r>
              <a:rPr lang="zh-CN" altLang="en-US" dirty="0">
                <a:ea typeface="华文仿宋" panose="02010600040101010101" pitchFamily="2" charset="-122"/>
              </a:rPr>
              <a:t>、设定哈希函数 </a:t>
            </a:r>
            <a:r>
              <a:rPr lang="en-US" altLang="zh-CN" dirty="0">
                <a:ea typeface="华文仿宋" panose="02010600040101010101" pitchFamily="2" charset="-122"/>
              </a:rPr>
              <a:t>H(key) = key MOD 11 ( </a:t>
            </a:r>
            <a:r>
              <a:rPr lang="zh-CN" altLang="en-US" dirty="0">
                <a:ea typeface="华文仿宋" panose="02010600040101010101" pitchFamily="2" charset="-122"/>
              </a:rPr>
              <a:t>表长</a:t>
            </a:r>
            <a:r>
              <a:rPr lang="en-US" altLang="zh-CN" dirty="0">
                <a:ea typeface="华文仿宋" panose="02010600040101010101" pitchFamily="2" charset="-122"/>
              </a:rPr>
              <a:t>=11 )</a:t>
            </a:r>
            <a:r>
              <a:rPr lang="zh-CN" altLang="en-US" dirty="0">
                <a:ea typeface="华文仿宋" panose="02010600040101010101" pitchFamily="2" charset="-122"/>
              </a:rPr>
              <a:t>，输入一组关键字序列，根据线性探测再散列解决冲突的方法建立哈希表的存储结构，显示哈希表，任意输入关键字，判断是否在哈希表中。</a:t>
            </a:r>
            <a:endParaRPr lang="zh-CN" altLang="en-US" dirty="0">
              <a:ea typeface="华文仿宋" panose="02010600040101010101" pitchFamily="2" charset="-122"/>
            </a:endParaRPr>
          </a:p>
          <a:p>
            <a:pPr algn="l" eaLnBrk="1" hangingPunct="1">
              <a:lnSpc>
                <a:spcPts val="4300"/>
              </a:lnSpc>
              <a:spcBef>
                <a:spcPct val="50000"/>
              </a:spcBef>
            </a:pPr>
            <a:endParaRPr lang="zh-CN" altLang="en-US" dirty="0">
              <a:ea typeface="华文仿宋" panose="02010600040101010101" pitchFamily="2" charset="-122"/>
            </a:endParaRPr>
          </a:p>
        </p:txBody>
      </p:sp>
      <p:sp>
        <p:nvSpPr>
          <p:cNvPr id="3" name="Text Box 1026"/>
          <p:cNvSpPr txBox="1">
            <a:spLocks noChangeArrowheads="1"/>
          </p:cNvSpPr>
          <p:nvPr/>
        </p:nvSpPr>
        <p:spPr bwMode="auto">
          <a:xfrm>
            <a:off x="304800" y="226093"/>
            <a:ext cx="8534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sz="3600" dirty="0">
                <a:solidFill>
                  <a:srgbClr val="990000"/>
                </a:solidFill>
                <a:ea typeface="华文仿宋" panose="02010600040101010101" pitchFamily="2" charset="-122"/>
              </a:rPr>
              <a:t>上机作业</a:t>
            </a:r>
            <a:endParaRPr lang="en-US" altLang="zh-CN" sz="2000" dirty="0">
              <a:ea typeface="华文仿宋" panose="0201060004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389585" y="1162721"/>
            <a:ext cx="8483958" cy="445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spcBef>
                <a:spcPct val="50000"/>
              </a:spcBef>
            </a:pPr>
            <a:r>
              <a:rPr lang="zh-CN" altLang="en-US" sz="3200" dirty="0">
                <a:latin typeface="华文仿宋" panose="02010600040101010101" pitchFamily="2" charset="-122"/>
                <a:ea typeface="华文仿宋" panose="02010600040101010101" pitchFamily="2" charset="-122"/>
              </a:rPr>
              <a:t>对于含有</a:t>
            </a:r>
            <a:r>
              <a:rPr lang="en-US" altLang="zh-CN" sz="3200" dirty="0">
                <a:latin typeface="华文仿宋" panose="02010600040101010101" pitchFamily="2" charset="-122"/>
                <a:ea typeface="华文仿宋" panose="02010600040101010101" pitchFamily="2" charset="-122"/>
              </a:rPr>
              <a:t>n</a:t>
            </a:r>
            <a:r>
              <a:rPr lang="zh-CN" altLang="en-US" sz="3200" dirty="0">
                <a:latin typeface="华文仿宋" panose="02010600040101010101" pitchFamily="2" charset="-122"/>
                <a:ea typeface="华文仿宋" panose="02010600040101010101" pitchFamily="2" charset="-122"/>
              </a:rPr>
              <a:t>个数据元素的表，查找</a:t>
            </a:r>
            <a:r>
              <a:rPr lang="zh-CN" altLang="en-US" sz="3200" dirty="0">
                <a:solidFill>
                  <a:schemeClr val="hlink"/>
                </a:solidFill>
                <a:latin typeface="华文仿宋" panose="02010600040101010101" pitchFamily="2" charset="-122"/>
                <a:ea typeface="华文仿宋" panose="02010600040101010101" pitchFamily="2" charset="-122"/>
              </a:rPr>
              <a:t>成功</a:t>
            </a:r>
            <a:r>
              <a:rPr lang="zh-CN" altLang="en-US" sz="3200" dirty="0">
                <a:latin typeface="华文仿宋" panose="02010600040101010101" pitchFamily="2" charset="-122"/>
                <a:ea typeface="华文仿宋" panose="02010600040101010101" pitchFamily="2" charset="-122"/>
              </a:rPr>
              <a:t>时的平均查找长度为</a:t>
            </a:r>
            <a:r>
              <a:rPr lang="en-US" altLang="zh-CN" sz="3200" dirty="0">
                <a:latin typeface="华文仿宋" panose="02010600040101010101" pitchFamily="2" charset="-122"/>
                <a:ea typeface="华文仿宋" panose="02010600040101010101" pitchFamily="2" charset="-122"/>
              </a:rPr>
              <a:t>: </a:t>
            </a:r>
            <a:endParaRPr lang="en-US" altLang="zh-CN" sz="3200" dirty="0">
              <a:latin typeface="华文仿宋" panose="02010600040101010101" pitchFamily="2" charset="-122"/>
              <a:ea typeface="华文仿宋" panose="02010600040101010101" pitchFamily="2" charset="-122"/>
            </a:endParaRPr>
          </a:p>
          <a:p>
            <a:pPr algn="l" eaLnBrk="1" hangingPunct="1">
              <a:lnSpc>
                <a:spcPct val="120000"/>
              </a:lnSpc>
              <a:spcBef>
                <a:spcPct val="50000"/>
              </a:spcBef>
            </a:pPr>
            <a:endParaRPr lang="en-US" altLang="zh-CN" sz="500" dirty="0">
              <a:latin typeface="华文仿宋" panose="02010600040101010101" pitchFamily="2" charset="-122"/>
              <a:ea typeface="华文仿宋" panose="02010600040101010101" pitchFamily="2" charset="-122"/>
            </a:endParaRPr>
          </a:p>
          <a:p>
            <a:pPr algn="l" eaLnBrk="1" hangingPunct="1">
              <a:lnSpc>
                <a:spcPct val="80000"/>
              </a:lnSpc>
            </a:pPr>
            <a:r>
              <a:rPr lang="en-US" altLang="zh-CN" sz="3200" dirty="0">
                <a:latin typeface="华文仿宋" panose="02010600040101010101" pitchFamily="2" charset="-122"/>
                <a:ea typeface="华文仿宋" panose="02010600040101010101" pitchFamily="2" charset="-122"/>
              </a:rPr>
              <a:t>                     </a:t>
            </a:r>
            <a:endParaRPr lang="en-US" altLang="zh-CN" dirty="0">
              <a:solidFill>
                <a:srgbClr val="A50021"/>
              </a:solidFill>
              <a:latin typeface="华文仿宋" panose="02010600040101010101" pitchFamily="2" charset="-122"/>
              <a:ea typeface="华文仿宋" panose="02010600040101010101" pitchFamily="2" charset="-122"/>
            </a:endParaRPr>
          </a:p>
          <a:p>
            <a:pPr algn="l" eaLnBrk="1" hangingPunct="1">
              <a:lnSpc>
                <a:spcPct val="80000"/>
              </a:lnSpc>
            </a:pPr>
            <a:r>
              <a:rPr lang="en-US" altLang="zh-CN" sz="3200" dirty="0">
                <a:solidFill>
                  <a:srgbClr val="A50021"/>
                </a:solidFill>
                <a:latin typeface="华文仿宋" panose="02010600040101010101" pitchFamily="2" charset="-122"/>
                <a:ea typeface="华文仿宋" panose="02010600040101010101" pitchFamily="2" charset="-122"/>
              </a:rPr>
              <a:t>	            </a:t>
            </a:r>
            <a:endParaRPr lang="en-US" altLang="zh-CN" sz="3200" dirty="0">
              <a:solidFill>
                <a:srgbClr val="A50021"/>
              </a:solidFill>
              <a:latin typeface="华文仿宋" panose="02010600040101010101" pitchFamily="2" charset="-122"/>
              <a:ea typeface="华文仿宋" panose="02010600040101010101" pitchFamily="2" charset="-122"/>
            </a:endParaRPr>
          </a:p>
          <a:p>
            <a:pPr algn="l" eaLnBrk="1" hangingPunct="1"/>
            <a:r>
              <a:rPr lang="zh-CN" altLang="en-US" sz="3200" dirty="0">
                <a:latin typeface="华文仿宋" panose="02010600040101010101" pitchFamily="2" charset="-122"/>
                <a:ea typeface="华文仿宋" panose="02010600040101010101" pitchFamily="2" charset="-122"/>
              </a:rPr>
              <a:t>其中：</a:t>
            </a:r>
            <a:r>
              <a:rPr lang="en-US" altLang="zh-CN" sz="3200" dirty="0">
                <a:latin typeface="华文仿宋" panose="02010600040101010101" pitchFamily="2" charset="-122"/>
                <a:ea typeface="华文仿宋" panose="02010600040101010101" pitchFamily="2" charset="-122"/>
              </a:rPr>
              <a:t>P</a:t>
            </a:r>
            <a:r>
              <a:rPr lang="en-US" altLang="zh-CN" sz="3200" baseline="-25000" dirty="0">
                <a:latin typeface="华文仿宋" panose="02010600040101010101" pitchFamily="2" charset="-122"/>
                <a:ea typeface="华文仿宋" panose="02010600040101010101" pitchFamily="2" charset="-122"/>
              </a:rPr>
              <a:t>i</a:t>
            </a:r>
            <a:r>
              <a:rPr lang="zh-CN" altLang="en-US" sz="3200" dirty="0">
                <a:latin typeface="华文仿宋" panose="02010600040101010101" pitchFamily="2" charset="-122"/>
                <a:ea typeface="华文仿宋" panose="02010600040101010101" pitchFamily="2" charset="-122"/>
              </a:rPr>
              <a:t>为查找第</a:t>
            </a:r>
            <a:r>
              <a:rPr lang="en-US" altLang="zh-CN" sz="3200" dirty="0" err="1">
                <a:latin typeface="华文仿宋" panose="02010600040101010101" pitchFamily="2" charset="-122"/>
                <a:ea typeface="华文仿宋" panose="02010600040101010101" pitchFamily="2" charset="-122"/>
              </a:rPr>
              <a:t>i</a:t>
            </a:r>
            <a:r>
              <a:rPr lang="zh-CN" altLang="en-US" sz="3200" dirty="0">
                <a:latin typeface="华文仿宋" panose="02010600040101010101" pitchFamily="2" charset="-122"/>
                <a:ea typeface="华文仿宋" panose="02010600040101010101" pitchFamily="2" charset="-122"/>
              </a:rPr>
              <a:t>个数据元素的概率，且</a:t>
            </a:r>
            <a:endParaRPr lang="zh-CN" altLang="en-US" sz="3200" dirty="0">
              <a:latin typeface="华文仿宋" panose="02010600040101010101" pitchFamily="2" charset="-122"/>
              <a:ea typeface="华文仿宋" panose="02010600040101010101" pitchFamily="2" charset="-122"/>
            </a:endParaRPr>
          </a:p>
          <a:p>
            <a:pPr algn="l" eaLnBrk="1" hangingPunct="1"/>
            <a:endParaRPr lang="zh-CN" altLang="en-US" sz="3200" dirty="0">
              <a:latin typeface="华文仿宋" panose="02010600040101010101" pitchFamily="2" charset="-122"/>
              <a:ea typeface="华文仿宋" panose="02010600040101010101" pitchFamily="2" charset="-122"/>
            </a:endParaRPr>
          </a:p>
          <a:p>
            <a:pPr algn="l" eaLnBrk="1" hangingPunct="1">
              <a:spcBef>
                <a:spcPct val="60000"/>
              </a:spcBef>
            </a:pPr>
            <a:r>
              <a:rPr lang="zh-CN" altLang="en-US" sz="3200" dirty="0">
                <a:latin typeface="华文仿宋" panose="02010600040101010101" pitchFamily="2" charset="-122"/>
                <a:ea typeface="华文仿宋" panose="02010600040101010101" pitchFamily="2" charset="-122"/>
              </a:rPr>
              <a:t>     </a:t>
            </a:r>
            <a:endParaRPr lang="zh-CN" altLang="en-US" sz="3200" dirty="0">
              <a:latin typeface="华文仿宋" panose="02010600040101010101" pitchFamily="2" charset="-122"/>
              <a:ea typeface="华文仿宋" panose="02010600040101010101" pitchFamily="2" charset="-122"/>
            </a:endParaRPr>
          </a:p>
          <a:p>
            <a:pPr algn="l" eaLnBrk="1" hangingPunct="1"/>
            <a:r>
              <a:rPr lang="en-US" altLang="zh-CN" sz="3200" dirty="0">
                <a:latin typeface="华文仿宋" panose="02010600040101010101" pitchFamily="2" charset="-122"/>
                <a:ea typeface="华文仿宋" panose="02010600040101010101" pitchFamily="2" charset="-122"/>
              </a:rPr>
              <a:t>C</a:t>
            </a:r>
            <a:r>
              <a:rPr lang="en-US" altLang="zh-CN" sz="3200" baseline="-25000" dirty="0">
                <a:latin typeface="华文仿宋" panose="02010600040101010101" pitchFamily="2" charset="-122"/>
                <a:ea typeface="华文仿宋" panose="02010600040101010101" pitchFamily="2" charset="-122"/>
              </a:rPr>
              <a:t>i</a:t>
            </a:r>
            <a:r>
              <a:rPr lang="zh-CN" altLang="en-US" sz="3200" dirty="0">
                <a:latin typeface="华文仿宋" panose="02010600040101010101" pitchFamily="2" charset="-122"/>
                <a:ea typeface="华文仿宋" panose="02010600040101010101" pitchFamily="2" charset="-122"/>
              </a:rPr>
              <a:t>为查到第</a:t>
            </a:r>
            <a:r>
              <a:rPr lang="en-US" altLang="zh-CN" sz="3200" dirty="0" err="1">
                <a:latin typeface="华文仿宋" panose="02010600040101010101" pitchFamily="2" charset="-122"/>
                <a:ea typeface="华文仿宋" panose="02010600040101010101" pitchFamily="2" charset="-122"/>
              </a:rPr>
              <a:t>i</a:t>
            </a:r>
            <a:r>
              <a:rPr lang="zh-CN" altLang="en-US" sz="3200" dirty="0">
                <a:latin typeface="华文仿宋" panose="02010600040101010101" pitchFamily="2" charset="-122"/>
                <a:ea typeface="华文仿宋" panose="02010600040101010101" pitchFamily="2" charset="-122"/>
              </a:rPr>
              <a:t>个数据元素时</a:t>
            </a:r>
            <a:r>
              <a:rPr lang="en-US" altLang="zh-CN" sz="3200" dirty="0">
                <a:latin typeface="华文仿宋" panose="02010600040101010101" pitchFamily="2" charset="-122"/>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需要进行的比较次数。</a:t>
            </a:r>
            <a:endParaRPr lang="en-US" altLang="zh-CN" sz="3200" dirty="0">
              <a:latin typeface="华文仿宋" panose="02010600040101010101" pitchFamily="2" charset="-122"/>
              <a:ea typeface="华文仿宋" panose="02010600040101010101" pitchFamily="2" charset="-122"/>
            </a:endParaRPr>
          </a:p>
        </p:txBody>
      </p:sp>
      <mc:AlternateContent xmlns:mc="http://schemas.openxmlformats.org/markup-compatibility/2006">
        <mc:Choice xmlns:a14="http://schemas.microsoft.com/office/drawing/2010/main" Requires="a14">
          <p:sp>
            <p:nvSpPr>
              <p:cNvPr id="24579" name="Object 3"/>
              <p:cNvSpPr txBox="1"/>
              <p:nvPr/>
            </p:nvSpPr>
            <p:spPr bwMode="auto">
              <a:xfrm>
                <a:off x="3504126" y="3986012"/>
                <a:ext cx="2352388" cy="1816074"/>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nary>
                        <m:naryPr>
                          <m:chr m:val="∑"/>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𝑖</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1</m:t>
                          </m:r>
                        </m:sub>
                        <m:sup>
                          <m:r>
                            <a:rPr lang="en-US" sz="2000" i="1">
                              <a:solidFill>
                                <a:srgbClr val="000000"/>
                              </a:solidFill>
                              <a:latin typeface="Cambria Math" panose="02040503050406030204" pitchFamily="18" charset="0"/>
                            </a:rPr>
                            <m:t>𝑛</m:t>
                          </m:r>
                        </m:sup>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𝑃</m:t>
                              </m:r>
                            </m:e>
                            <m:sub>
                              <m:r>
                                <a:rPr lang="en-US" sz="2000" i="1">
                                  <a:solidFill>
                                    <a:srgbClr val="000000"/>
                                  </a:solidFill>
                                  <a:latin typeface="Cambria Math" panose="02040503050406030204" pitchFamily="18" charset="0"/>
                                </a:rPr>
                                <m:t>𝑖</m:t>
                              </m:r>
                            </m:sub>
                          </m:sSub>
                        </m:e>
                      </m:nary>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1</m:t>
                      </m:r>
                    </m:oMath>
                  </m:oMathPara>
                </a14:m>
                <a:endParaRPr lang="en-US" dirty="0"/>
              </a:p>
            </p:txBody>
          </p:sp>
        </mc:Choice>
        <mc:Fallback>
          <p:sp>
            <p:nvSpPr>
              <p:cNvPr id="24579" name="Object 3"/>
              <p:cNvSpPr txBox="1">
                <a:spLocks noRot="1" noChangeAspect="1" noMove="1" noResize="1" noEditPoints="1" noAdjustHandles="1" noChangeArrowheads="1" noChangeShapeType="1" noTextEdit="1"/>
              </p:cNvSpPr>
              <p:nvPr/>
            </p:nvSpPr>
            <p:spPr bwMode="auto">
              <a:xfrm>
                <a:off x="3504126" y="3986012"/>
                <a:ext cx="2352388" cy="1816074"/>
              </a:xfrm>
              <a:prstGeom prst="rect">
                <a:avLst/>
              </a:prstGeom>
              <a:blipFill rotWithShape="1">
                <a:blip r:embed="rId1"/>
                <a:stretch>
                  <a:fillRect l="-8" t="-6" r="23" b="5"/>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Object 3"/>
              <p:cNvSpPr txBox="1"/>
              <p:nvPr/>
            </p:nvSpPr>
            <p:spPr bwMode="auto">
              <a:xfrm>
                <a:off x="3049588" y="2244725"/>
                <a:ext cx="2806926" cy="1456418"/>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r>
                        <m:rPr>
                          <m:nor/>
                        </m:rPr>
                        <a:rPr lang="en-US" sz="2000" i="0">
                          <a:solidFill>
                            <a:srgbClr val="000000"/>
                          </a:solidFill>
                          <a:latin typeface="Cambria Math" panose="02040503050406030204" pitchFamily="18" charset="0"/>
                        </a:rPr>
                        <m:t>ASL</m:t>
                      </m:r>
                      <m:r>
                        <a:rPr lang="en-US" sz="2000" i="1">
                          <a:solidFill>
                            <a:srgbClr val="000000"/>
                          </a:solidFill>
                          <a:latin typeface="Cambria Math" panose="02040503050406030204" pitchFamily="18" charset="0"/>
                        </a:rPr>
                        <m:t>=</m:t>
                      </m:r>
                      <m:nary>
                        <m:naryPr>
                          <m:chr m:val="∑"/>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𝑖</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1</m:t>
                          </m:r>
                        </m:sub>
                        <m:sup>
                          <m:r>
                            <a:rPr lang="en-US" sz="2000" i="1">
                              <a:solidFill>
                                <a:srgbClr val="000000"/>
                              </a:solidFill>
                              <a:latin typeface="Cambria Math" panose="02040503050406030204" pitchFamily="18" charset="0"/>
                            </a:rPr>
                            <m:t>𝑛</m:t>
                          </m:r>
                        </m:sup>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𝑃</m:t>
                              </m:r>
                            </m:e>
                            <m:sub>
                              <m:r>
                                <a:rPr lang="en-US" sz="2000" i="1">
                                  <a:solidFill>
                                    <a:srgbClr val="000000"/>
                                  </a:solidFill>
                                  <a:latin typeface="Cambria Math" panose="02040503050406030204" pitchFamily="18" charset="0"/>
                                </a:rPr>
                                <m:t>𝑖</m:t>
                              </m:r>
                            </m:sub>
                          </m:sSub>
                        </m:e>
                      </m:nary>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𝐶</m:t>
                          </m:r>
                        </m:e>
                        <m:sub>
                          <m:r>
                            <a:rPr lang="en-US" sz="2000" i="1">
                              <a:solidFill>
                                <a:srgbClr val="000000"/>
                              </a:solidFill>
                              <a:latin typeface="Cambria Math" panose="02040503050406030204" pitchFamily="18" charset="0"/>
                            </a:rPr>
                            <m:t>𝑖</m:t>
                          </m:r>
                        </m:sub>
                      </m:sSub>
                    </m:oMath>
                  </m:oMathPara>
                </a14:m>
                <a:endParaRPr lang="en-US" dirty="0"/>
              </a:p>
            </p:txBody>
          </p:sp>
        </mc:Choice>
        <mc:Fallback>
          <p:sp>
            <p:nvSpPr>
              <p:cNvPr id="4" name="Object 3"/>
              <p:cNvSpPr txBox="1">
                <a:spLocks noRot="1" noChangeAspect="1" noMove="1" noResize="1" noEditPoints="1" noAdjustHandles="1" noChangeArrowheads="1" noChangeShapeType="1" noTextEdit="1"/>
              </p:cNvSpPr>
              <p:nvPr/>
            </p:nvSpPr>
            <p:spPr bwMode="auto">
              <a:xfrm>
                <a:off x="3049588" y="2244725"/>
                <a:ext cx="2806926" cy="1456418"/>
              </a:xfrm>
              <a:prstGeom prst="rect">
                <a:avLst/>
              </a:prstGeom>
              <a:blipFill rotWithShape="1">
                <a:blip r:embed="rId2"/>
                <a:stretch>
                  <a:fillRect l="-11" r="19" b="25"/>
                </a:stretch>
              </a:blipFill>
              <a:ln>
                <a:noFill/>
              </a:ln>
              <a:effectLst/>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81000" y="3219224"/>
            <a:ext cx="5918200"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en-US" altLang="zh-CN" sz="2400" b="0" i="1" baseline="-25000" dirty="0">
              <a:ea typeface="华文仿宋" panose="02010600040101010101" pitchFamily="2" charset="-122"/>
            </a:endParaRPr>
          </a:p>
          <a:p>
            <a:pPr algn="l" eaLnBrk="1" hangingPunct="1"/>
            <a:endParaRPr lang="en-US" altLang="zh-CN" sz="2400" b="0" i="1" baseline="-25000" dirty="0">
              <a:ea typeface="华文仿宋" panose="02010600040101010101" pitchFamily="2" charset="-122"/>
            </a:endParaRPr>
          </a:p>
          <a:p>
            <a:pPr algn="l" eaLnBrk="1" hangingPunct="1"/>
            <a:r>
              <a:rPr lang="zh-CN" altLang="en-US" sz="3200" dirty="0">
                <a:latin typeface="华文仿宋" panose="02010600040101010101" pitchFamily="2" charset="-122"/>
                <a:ea typeface="华文仿宋" panose="02010600040101010101" pitchFamily="2" charset="-122"/>
              </a:rPr>
              <a:t>在</a:t>
            </a:r>
            <a:r>
              <a:rPr lang="zh-CN" altLang="en-US" sz="3200" dirty="0">
                <a:solidFill>
                  <a:srgbClr val="0000FF"/>
                </a:solidFill>
                <a:ea typeface="华文仿宋" panose="02010600040101010101" pitchFamily="2" charset="-122"/>
              </a:rPr>
              <a:t>等概率</a:t>
            </a:r>
            <a:r>
              <a:rPr lang="zh-CN" altLang="en-US" sz="3200" dirty="0">
                <a:latin typeface="华文仿宋" panose="02010600040101010101" pitchFamily="2" charset="-122"/>
                <a:ea typeface="华文仿宋" panose="02010600040101010101" pitchFamily="2" charset="-122"/>
              </a:rPr>
              <a:t>查找的情况下，</a:t>
            </a:r>
            <a:endParaRPr lang="zh-CN" altLang="en-US" sz="3200" dirty="0">
              <a:latin typeface="华文仿宋" panose="02010600040101010101" pitchFamily="2" charset="-122"/>
              <a:ea typeface="华文仿宋" panose="02010600040101010101" pitchFamily="2" charset="-122"/>
            </a:endParaRPr>
          </a:p>
          <a:p>
            <a:pPr algn="l" eaLnBrk="1" hangingPunct="1">
              <a:spcBef>
                <a:spcPct val="60000"/>
              </a:spcBef>
            </a:pPr>
            <a:r>
              <a:rPr lang="zh-CN" altLang="en-US" sz="3200" dirty="0">
                <a:solidFill>
                  <a:srgbClr val="0000FF"/>
                </a:solidFill>
                <a:ea typeface="华文仿宋" panose="02010600040101010101" pitchFamily="2" charset="-122"/>
              </a:rPr>
              <a:t>顺序表查找的平均查找长度</a:t>
            </a:r>
            <a:r>
              <a:rPr lang="zh-CN" altLang="en-US" sz="3200" dirty="0">
                <a:latin typeface="华文仿宋" panose="02010600040101010101" pitchFamily="2" charset="-122"/>
                <a:ea typeface="华文仿宋" panose="02010600040101010101" pitchFamily="2" charset="-122"/>
              </a:rPr>
              <a:t>为：</a:t>
            </a:r>
            <a:endParaRPr lang="zh-CN" altLang="en-US" sz="3200" dirty="0">
              <a:latin typeface="华文仿宋" panose="02010600040101010101" pitchFamily="2" charset="-122"/>
              <a:ea typeface="华文仿宋" panose="02010600040101010101" pitchFamily="2" charset="-122"/>
            </a:endParaRPr>
          </a:p>
          <a:p>
            <a:pPr algn="l" eaLnBrk="1" hangingPunct="1"/>
            <a:endParaRPr lang="en-US" altLang="zh-CN" sz="2400" b="0" dirty="0">
              <a:ea typeface="华文仿宋" panose="02010600040101010101" pitchFamily="2" charset="-122"/>
            </a:endParaRPr>
          </a:p>
        </p:txBody>
      </p:sp>
      <p:sp>
        <p:nvSpPr>
          <p:cNvPr id="25603" name="Text Box 3"/>
          <p:cNvSpPr txBox="1">
            <a:spLocks noChangeArrowheads="1"/>
          </p:cNvSpPr>
          <p:nvPr/>
        </p:nvSpPr>
        <p:spPr bwMode="auto">
          <a:xfrm>
            <a:off x="252413" y="365919"/>
            <a:ext cx="8891587"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latin typeface="华文仿宋" panose="02010600040101010101" pitchFamily="2" charset="-122"/>
                <a:ea typeface="华文仿宋" panose="02010600040101010101" pitchFamily="2" charset="-122"/>
              </a:rPr>
              <a:t>对</a:t>
            </a:r>
            <a:r>
              <a:rPr lang="zh-CN" altLang="en-US" sz="3200" dirty="0">
                <a:solidFill>
                  <a:srgbClr val="0000FF"/>
                </a:solidFill>
                <a:ea typeface="华文仿宋" panose="02010600040101010101" pitchFamily="2" charset="-122"/>
              </a:rPr>
              <a:t>顺序表</a:t>
            </a:r>
            <a:r>
              <a:rPr lang="zh-CN" altLang="en-US" sz="3200" dirty="0">
                <a:latin typeface="华文仿宋" panose="02010600040101010101" pitchFamily="2" charset="-122"/>
                <a:ea typeface="华文仿宋" panose="02010600040101010101" pitchFamily="2" charset="-122"/>
              </a:rPr>
              <a:t>而言， </a:t>
            </a:r>
            <a:r>
              <a:rPr lang="en-US" altLang="zh-CN" sz="3200" dirty="0">
                <a:latin typeface="华文仿宋" panose="02010600040101010101" pitchFamily="2" charset="-122"/>
                <a:ea typeface="华文仿宋" panose="02010600040101010101" pitchFamily="2" charset="-122"/>
              </a:rPr>
              <a:t>C</a:t>
            </a:r>
            <a:r>
              <a:rPr lang="en-US" altLang="zh-CN" sz="1600" dirty="0">
                <a:latin typeface="华文仿宋" panose="02010600040101010101" pitchFamily="2" charset="-122"/>
                <a:ea typeface="华文仿宋" panose="02010600040101010101" pitchFamily="2" charset="-122"/>
              </a:rPr>
              <a:t>i</a:t>
            </a:r>
            <a:r>
              <a:rPr lang="zh-CN" altLang="zh-CN" sz="3200" dirty="0">
                <a:latin typeface="华文仿宋" panose="02010600040101010101" pitchFamily="2" charset="-122"/>
                <a:ea typeface="华文仿宋" panose="02010600040101010101" pitchFamily="2" charset="-122"/>
              </a:rPr>
              <a:t>取决于所查元素所处的位置：</a:t>
            </a:r>
            <a:endParaRPr lang="zh-CN" altLang="en-US" sz="3200" dirty="0">
              <a:latin typeface="华文仿宋" panose="02010600040101010101" pitchFamily="2" charset="-122"/>
              <a:ea typeface="华文仿宋" panose="02010600040101010101" pitchFamily="2" charset="-122"/>
            </a:endParaRPr>
          </a:p>
          <a:p>
            <a:pPr lvl="2" algn="l" eaLnBrk="1" hangingPunct="1">
              <a:spcBef>
                <a:spcPct val="50000"/>
              </a:spcBef>
              <a:buFontTx/>
              <a:buChar char="–"/>
            </a:pPr>
            <a:r>
              <a:rPr lang="zh-CN" altLang="zh-CN" dirty="0">
                <a:latin typeface="华文仿宋" panose="02010600040101010101" pitchFamily="2" charset="-122"/>
                <a:ea typeface="华文仿宋" panose="02010600040101010101" pitchFamily="2" charset="-122"/>
              </a:rPr>
              <a:t>查找记录是</a:t>
            </a:r>
            <a:r>
              <a:rPr lang="en-US" altLang="zh-CN" dirty="0">
                <a:latin typeface="华文仿宋" panose="02010600040101010101" pitchFamily="2" charset="-122"/>
                <a:ea typeface="华文仿宋" panose="02010600040101010101" pitchFamily="2" charset="-122"/>
              </a:rPr>
              <a:t>A[n]</a:t>
            </a:r>
            <a:r>
              <a:rPr lang="zh-CN" altLang="zh-CN" dirty="0">
                <a:latin typeface="华文仿宋" panose="02010600040101010101" pitchFamily="2" charset="-122"/>
                <a:ea typeface="华文仿宋" panose="02010600040101010101" pitchFamily="2" charset="-122"/>
              </a:rPr>
              <a:t>时,仅需比较一次;</a:t>
            </a:r>
            <a:endParaRPr lang="zh-CN" altLang="zh-CN" dirty="0">
              <a:latin typeface="华文仿宋" panose="02010600040101010101" pitchFamily="2" charset="-122"/>
              <a:ea typeface="华文仿宋" panose="02010600040101010101" pitchFamily="2" charset="-122"/>
            </a:endParaRPr>
          </a:p>
          <a:p>
            <a:pPr lvl="2" algn="l" eaLnBrk="1" hangingPunct="1">
              <a:spcBef>
                <a:spcPct val="50000"/>
              </a:spcBef>
              <a:buFontTx/>
              <a:buChar char="–"/>
            </a:pPr>
            <a:r>
              <a:rPr lang="zh-CN" altLang="zh-CN" dirty="0">
                <a:latin typeface="华文仿宋" panose="02010600040101010101" pitchFamily="2" charset="-122"/>
                <a:ea typeface="华文仿宋" panose="02010600040101010101" pitchFamily="2" charset="-122"/>
              </a:rPr>
              <a:t>查找记录是</a:t>
            </a:r>
            <a:r>
              <a:rPr lang="en-US" altLang="zh-CN" dirty="0">
                <a:latin typeface="华文仿宋" panose="02010600040101010101" pitchFamily="2" charset="-122"/>
                <a:ea typeface="华文仿宋" panose="02010600040101010101" pitchFamily="2" charset="-122"/>
              </a:rPr>
              <a:t>A[1]</a:t>
            </a:r>
            <a:r>
              <a:rPr lang="zh-CN" altLang="zh-CN" dirty="0">
                <a:latin typeface="华文仿宋" panose="02010600040101010101" pitchFamily="2" charset="-122"/>
                <a:ea typeface="华文仿宋" panose="02010600040101010101" pitchFamily="2" charset="-122"/>
              </a:rPr>
              <a:t>时,要比较</a:t>
            </a:r>
            <a:r>
              <a:rPr lang="en-US" altLang="zh-CN" dirty="0">
                <a:latin typeface="华文仿宋" panose="02010600040101010101" pitchFamily="2" charset="-122"/>
                <a:ea typeface="华文仿宋" panose="02010600040101010101" pitchFamily="2" charset="-122"/>
              </a:rPr>
              <a:t>n</a:t>
            </a:r>
            <a:r>
              <a:rPr lang="zh-CN" altLang="zh-CN" dirty="0">
                <a:latin typeface="华文仿宋" panose="02010600040101010101" pitchFamily="2" charset="-122"/>
                <a:ea typeface="华文仿宋" panose="02010600040101010101" pitchFamily="2" charset="-122"/>
              </a:rPr>
              <a:t>次;</a:t>
            </a:r>
            <a:endParaRPr lang="zh-CN" altLang="zh-CN" dirty="0">
              <a:latin typeface="华文仿宋" panose="02010600040101010101" pitchFamily="2" charset="-122"/>
              <a:ea typeface="华文仿宋" panose="02010600040101010101" pitchFamily="2" charset="-122"/>
            </a:endParaRPr>
          </a:p>
          <a:p>
            <a:pPr lvl="2" algn="l" eaLnBrk="1" hangingPunct="1">
              <a:spcBef>
                <a:spcPct val="50000"/>
              </a:spcBef>
              <a:buFontTx/>
              <a:buChar char="–"/>
            </a:pPr>
            <a:r>
              <a:rPr lang="zh-CN" altLang="zh-CN" dirty="0">
                <a:latin typeface="华文仿宋" panose="02010600040101010101" pitchFamily="2" charset="-122"/>
                <a:ea typeface="华文仿宋" panose="02010600040101010101" pitchFamily="2" charset="-122"/>
              </a:rPr>
              <a:t>查找记录是</a:t>
            </a:r>
            <a:r>
              <a:rPr lang="en-US" altLang="zh-CN" dirty="0">
                <a:latin typeface="华文仿宋" panose="02010600040101010101" pitchFamily="2" charset="-122"/>
                <a:ea typeface="华文仿宋" panose="02010600040101010101" pitchFamily="2" charset="-122"/>
              </a:rPr>
              <a:t>A[</a:t>
            </a:r>
            <a:r>
              <a:rPr lang="en-US" altLang="zh-CN" dirty="0" err="1">
                <a:latin typeface="华文仿宋" panose="02010600040101010101" pitchFamily="2" charset="-122"/>
                <a:ea typeface="华文仿宋" panose="02010600040101010101" pitchFamily="2" charset="-122"/>
              </a:rPr>
              <a:t>i</a:t>
            </a:r>
            <a:r>
              <a:rPr lang="en-US" altLang="zh-CN" dirty="0">
                <a:latin typeface="华文仿宋" panose="02010600040101010101" pitchFamily="2" charset="-122"/>
                <a:ea typeface="华文仿宋" panose="02010600040101010101" pitchFamily="2" charset="-122"/>
              </a:rPr>
              <a:t>]</a:t>
            </a:r>
            <a:r>
              <a:rPr lang="zh-CN" altLang="zh-CN" dirty="0">
                <a:latin typeface="华文仿宋" panose="02010600040101010101" pitchFamily="2" charset="-122"/>
                <a:ea typeface="华文仿宋" panose="02010600040101010101" pitchFamily="2" charset="-122"/>
              </a:rPr>
              <a:t>时,要比较</a:t>
            </a:r>
            <a:r>
              <a:rPr lang="en-US" altLang="zh-CN" dirty="0">
                <a:latin typeface="华文仿宋" panose="02010600040101010101" pitchFamily="2" charset="-122"/>
                <a:ea typeface="华文仿宋" panose="02010600040101010101" pitchFamily="2" charset="-122"/>
              </a:rPr>
              <a:t>n-i+1</a:t>
            </a:r>
            <a:r>
              <a:rPr lang="zh-CN" altLang="en-US" dirty="0">
                <a:latin typeface="华文仿宋" panose="02010600040101010101" pitchFamily="2" charset="-122"/>
                <a:ea typeface="华文仿宋" panose="02010600040101010101" pitchFamily="2" charset="-122"/>
              </a:rPr>
              <a:t>次</a:t>
            </a:r>
            <a:r>
              <a:rPr lang="en-US" altLang="zh-CN" dirty="0">
                <a:latin typeface="华文仿宋" panose="02010600040101010101" pitchFamily="2" charset="-122"/>
                <a:ea typeface="华文仿宋" panose="02010600040101010101" pitchFamily="2" charset="-122"/>
              </a:rPr>
              <a:t>.</a:t>
            </a:r>
            <a:endParaRPr lang="en-US" altLang="zh-CN" dirty="0">
              <a:latin typeface="华文仿宋" panose="02010600040101010101" pitchFamily="2" charset="-122"/>
              <a:ea typeface="华文仿宋" panose="02010600040101010101" pitchFamily="2" charset="-122"/>
            </a:endParaRPr>
          </a:p>
          <a:p>
            <a:pPr algn="l" eaLnBrk="1" hangingPunct="1"/>
            <a:endParaRPr lang="en-US" altLang="zh-CN" sz="3200" dirty="0">
              <a:latin typeface="华文仿宋" panose="02010600040101010101" pitchFamily="2" charset="-122"/>
              <a:ea typeface="华文仿宋" panose="02010600040101010101" pitchFamily="2" charset="-122"/>
            </a:endParaRPr>
          </a:p>
        </p:txBody>
      </p:sp>
      <mc:AlternateContent xmlns:mc="http://schemas.openxmlformats.org/markup-compatibility/2006">
        <mc:Choice xmlns:a14="http://schemas.microsoft.com/office/drawing/2010/main" Requires="a14">
          <p:sp>
            <p:nvSpPr>
              <p:cNvPr id="25604" name="Object 4"/>
              <p:cNvSpPr txBox="1"/>
              <p:nvPr/>
            </p:nvSpPr>
            <p:spPr bwMode="auto">
              <a:xfrm>
                <a:off x="4908005" y="3786292"/>
                <a:ext cx="1006699" cy="942469"/>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𝑛</m:t>
                          </m:r>
                        </m:den>
                      </m:f>
                    </m:oMath>
                  </m:oMathPara>
                </a14:m>
                <a:endParaRPr lang="en-US" dirty="0"/>
              </a:p>
            </p:txBody>
          </p:sp>
        </mc:Choice>
        <mc:Fallback>
          <p:sp>
            <p:nvSpPr>
              <p:cNvPr id="25604" name="Object 4"/>
              <p:cNvSpPr txBox="1">
                <a:spLocks noRot="1" noChangeAspect="1" noMove="1" noResize="1" noEditPoints="1" noAdjustHandles="1" noChangeArrowheads="1" noChangeShapeType="1" noTextEdit="1"/>
              </p:cNvSpPr>
              <p:nvPr/>
            </p:nvSpPr>
            <p:spPr bwMode="auto">
              <a:xfrm>
                <a:off x="4908005" y="3786292"/>
                <a:ext cx="1006699" cy="942469"/>
              </a:xfrm>
              <a:prstGeom prst="rect">
                <a:avLst/>
              </a:prstGeom>
              <a:blipFill rotWithShape="1">
                <a:blip r:embed="rId1"/>
                <a:stretch>
                  <a:fillRect l="-9" t="-45" r="31" b="58"/>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605" name="Object 5"/>
              <p:cNvSpPr txBox="1"/>
              <p:nvPr/>
            </p:nvSpPr>
            <p:spPr bwMode="auto">
              <a:xfrm>
                <a:off x="1730531" y="5007752"/>
                <a:ext cx="5132231" cy="1174672"/>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𝐴𝑆</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𝑠𝑠</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𝑛</m:t>
                          </m:r>
                        </m:den>
                      </m:f>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𝑛</m:t>
                          </m:r>
                        </m:sup>
                        <m:e>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m:t>
                          </m:r>
                        </m:e>
                      </m:nary>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oMath>
                  </m:oMathPara>
                </a14:m>
                <a:endParaRPr lang="en-US"/>
              </a:p>
            </p:txBody>
          </p:sp>
        </mc:Choice>
        <mc:Fallback>
          <p:sp>
            <p:nvSpPr>
              <p:cNvPr id="25605" name="Object 5"/>
              <p:cNvSpPr txBox="1">
                <a:spLocks noRot="1" noChangeAspect="1" noMove="1" noResize="1" noEditPoints="1" noAdjustHandles="1" noChangeArrowheads="1" noChangeShapeType="1" noTextEdit="1"/>
              </p:cNvSpPr>
              <p:nvPr/>
            </p:nvSpPr>
            <p:spPr bwMode="auto">
              <a:xfrm>
                <a:off x="1730531" y="5007752"/>
                <a:ext cx="5132231" cy="1174672"/>
              </a:xfrm>
              <a:prstGeom prst="rect">
                <a:avLst/>
              </a:prstGeom>
              <a:blipFill rotWithShape="1">
                <a:blip r:embed="rId2"/>
                <a:stretch>
                  <a:fillRect l="-3" t="-12" r="6" b="5"/>
                </a:stretch>
              </a:blipFill>
              <a:ln>
                <a:noFill/>
              </a:ln>
              <a:effectLst/>
            </p:spPr>
            <p:txBody>
              <a:bodyPr/>
              <a:lstStyle/>
              <a:p>
                <a:r>
                  <a:rPr lang="zh-CN" altLang="en-US">
                    <a:noFill/>
                  </a:rPr>
                  <a:t> </a:t>
                </a:r>
              </a:p>
            </p:txBody>
          </p:sp>
        </mc:Fallback>
      </mc:AlternateContent>
      <p:sp>
        <p:nvSpPr>
          <p:cNvPr id="25606" name="Rectangle 6"/>
          <p:cNvSpPr>
            <a:spLocks noChangeArrowheads="1"/>
          </p:cNvSpPr>
          <p:nvPr/>
        </p:nvSpPr>
        <p:spPr bwMode="auto">
          <a:xfrm>
            <a:off x="1226421" y="3001662"/>
            <a:ext cx="614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200" i="1" dirty="0">
                <a:solidFill>
                  <a:srgbClr val="A50021"/>
                </a:solidFill>
                <a:ea typeface="华文仿宋" panose="02010600040101010101" pitchFamily="2" charset="-122"/>
              </a:rPr>
              <a:t>ASL = nP</a:t>
            </a:r>
            <a:r>
              <a:rPr lang="en-US" altLang="zh-CN" sz="3200" i="1" baseline="-25000" dirty="0">
                <a:solidFill>
                  <a:srgbClr val="A50021"/>
                </a:solidFill>
                <a:ea typeface="华文仿宋" panose="02010600040101010101" pitchFamily="2" charset="-122"/>
              </a:rPr>
              <a:t>1</a:t>
            </a:r>
            <a:r>
              <a:rPr lang="en-US" altLang="zh-CN" sz="3200" i="1" dirty="0">
                <a:solidFill>
                  <a:srgbClr val="A50021"/>
                </a:solidFill>
                <a:ea typeface="华文仿宋" panose="02010600040101010101" pitchFamily="2" charset="-122"/>
              </a:rPr>
              <a:t> +(n-1)P</a:t>
            </a:r>
            <a:r>
              <a:rPr lang="en-US" altLang="zh-CN" sz="3200" i="1" baseline="-25000" dirty="0">
                <a:solidFill>
                  <a:srgbClr val="A50021"/>
                </a:solidFill>
                <a:ea typeface="华文仿宋" panose="02010600040101010101" pitchFamily="2" charset="-122"/>
              </a:rPr>
              <a:t>2</a:t>
            </a:r>
            <a:r>
              <a:rPr lang="en-US" altLang="zh-CN" sz="3200" i="1" dirty="0">
                <a:solidFill>
                  <a:srgbClr val="A50021"/>
                </a:solidFill>
                <a:ea typeface="华文仿宋" panose="02010600040101010101" pitchFamily="2" charset="-122"/>
              </a:rPr>
              <a:t> + … +2P</a:t>
            </a:r>
            <a:r>
              <a:rPr lang="en-US" altLang="zh-CN" sz="3200" i="1" baseline="-25000" dirty="0">
                <a:solidFill>
                  <a:srgbClr val="A50021"/>
                </a:solidFill>
                <a:ea typeface="华文仿宋" panose="02010600040101010101" pitchFamily="2" charset="-122"/>
              </a:rPr>
              <a:t>n-1</a:t>
            </a:r>
            <a:r>
              <a:rPr lang="en-US" altLang="zh-CN" sz="3200" i="1" dirty="0">
                <a:solidFill>
                  <a:srgbClr val="A50021"/>
                </a:solidFill>
                <a:ea typeface="华文仿宋" panose="02010600040101010101" pitchFamily="2" charset="-122"/>
              </a:rPr>
              <a:t>+P</a:t>
            </a:r>
            <a:r>
              <a:rPr lang="en-US" altLang="zh-CN" sz="3200" i="1" baseline="-25000" dirty="0">
                <a:solidFill>
                  <a:srgbClr val="A50021"/>
                </a:solidFill>
                <a:ea typeface="华文仿宋" panose="02010600040101010101" pitchFamily="2" charset="-122"/>
              </a:rPr>
              <a:t>n</a:t>
            </a:r>
            <a:endParaRPr lang="en-US" altLang="zh-CN" sz="3200" i="1" baseline="-25000" dirty="0">
              <a:solidFill>
                <a:srgbClr val="A50021"/>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strips(downRight)">
                                      <p:cBhvr>
                                        <p:cTn id="7" dur="500"/>
                                        <p:tgtEl>
                                          <p:spTgt spid="256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6"/>
                                        </p:tgtEl>
                                        <p:attrNameLst>
                                          <p:attrName>style.visibility</p:attrName>
                                        </p:attrNameLst>
                                      </p:cBhvr>
                                      <p:to>
                                        <p:strVal val="visible"/>
                                      </p:to>
                                    </p:set>
                                    <p:animEffect transition="in" filter="wipe(left)">
                                      <p:cBhvr>
                                        <p:cTn id="12" dur="500"/>
                                        <p:tgtEl>
                                          <p:spTgt spid="256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2"/>
                                        </p:tgtEl>
                                        <p:attrNameLst>
                                          <p:attrName>style.visibility</p:attrName>
                                        </p:attrNameLst>
                                      </p:cBhvr>
                                      <p:to>
                                        <p:strVal val="visible"/>
                                      </p:to>
                                    </p:set>
                                    <p:animEffect transition="in" filter="wipe(left)">
                                      <p:cBhvr>
                                        <p:cTn id="17"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P spid="2560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23159" y="1364088"/>
            <a:ext cx="8105686"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algn="l" eaLnBrk="1" hangingPunct="1">
              <a:lnSpc>
                <a:spcPct val="140000"/>
              </a:lnSpc>
              <a:buFont typeface="Arial" panose="020B0604020202020204" pitchFamily="34" charset="0"/>
              <a:buChar char="•"/>
            </a:pPr>
            <a:r>
              <a:rPr lang="zh-CN" altLang="en-US" sz="3600" dirty="0">
                <a:ea typeface="华文仿宋" panose="02010600040101010101" pitchFamily="2" charset="-122"/>
              </a:rPr>
              <a:t>上述顺序查找表的查找算法简单，但</a:t>
            </a:r>
            <a:r>
              <a:rPr lang="zh-CN" altLang="en-US" sz="3600" dirty="0">
                <a:solidFill>
                  <a:srgbClr val="663300"/>
                </a:solidFill>
                <a:ea typeface="华文仿宋" panose="02010600040101010101" pitchFamily="2" charset="-122"/>
              </a:rPr>
              <a:t>平均查找长度较大</a:t>
            </a:r>
            <a:r>
              <a:rPr lang="zh-CN" altLang="en-US" sz="3600" dirty="0">
                <a:ea typeface="华文仿宋" panose="02010600040101010101" pitchFamily="2" charset="-122"/>
              </a:rPr>
              <a:t>，特别</a:t>
            </a:r>
            <a:r>
              <a:rPr lang="zh-CN" altLang="en-US" sz="3600" dirty="0">
                <a:solidFill>
                  <a:srgbClr val="663300"/>
                </a:solidFill>
                <a:ea typeface="华文仿宋" panose="02010600040101010101" pitchFamily="2" charset="-122"/>
              </a:rPr>
              <a:t>不适用</a:t>
            </a:r>
            <a:r>
              <a:rPr lang="zh-CN" altLang="en-US" sz="3600" dirty="0">
                <a:ea typeface="华文仿宋" panose="02010600040101010101" pitchFamily="2" charset="-122"/>
              </a:rPr>
              <a:t>于表长较大的查找表。</a:t>
            </a:r>
            <a:endParaRPr lang="zh-CN" altLang="en-US" sz="3600" dirty="0">
              <a:solidFill>
                <a:schemeClr val="accent2"/>
              </a:solidFill>
              <a:ea typeface="华文仿宋" panose="02010600040101010101" pitchFamily="2" charset="-122"/>
            </a:endParaRPr>
          </a:p>
        </p:txBody>
      </p:sp>
      <p:sp>
        <p:nvSpPr>
          <p:cNvPr id="44035" name="Text Box 3"/>
          <p:cNvSpPr txBox="1">
            <a:spLocks noChangeArrowheads="1"/>
          </p:cNvSpPr>
          <p:nvPr/>
        </p:nvSpPr>
        <p:spPr bwMode="auto">
          <a:xfrm>
            <a:off x="431442" y="235599"/>
            <a:ext cx="3522372"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en-US" altLang="zh-CN" dirty="0"/>
              <a:t>9.1.2 </a:t>
            </a:r>
            <a:r>
              <a:rPr lang="zh-CN" altLang="en-US" dirty="0"/>
              <a:t>有序查找表</a:t>
            </a:r>
            <a:endParaRPr lang="zh-CN" altLang="en-US" dirty="0"/>
          </a:p>
        </p:txBody>
      </p:sp>
      <p:sp>
        <p:nvSpPr>
          <p:cNvPr id="27652" name="Text Box 4"/>
          <p:cNvSpPr txBox="1">
            <a:spLocks noChangeArrowheads="1"/>
          </p:cNvSpPr>
          <p:nvPr/>
        </p:nvSpPr>
        <p:spPr bwMode="auto">
          <a:xfrm>
            <a:off x="576239" y="3982792"/>
            <a:ext cx="798821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algn="l" eaLnBrk="1" hangingPunct="1">
              <a:lnSpc>
                <a:spcPct val="125000"/>
              </a:lnSpc>
              <a:buFont typeface="Arial" panose="020B0604020202020204" pitchFamily="34" charset="0"/>
              <a:buChar char="•"/>
            </a:pPr>
            <a:r>
              <a:rPr lang="zh-CN" altLang="en-US" sz="3600" dirty="0">
                <a:ea typeface="华文仿宋" panose="02010600040101010101" pitchFamily="2" charset="-122"/>
              </a:rPr>
              <a:t>若以</a:t>
            </a:r>
            <a:r>
              <a:rPr lang="zh-CN" altLang="en-US" sz="3600" dirty="0">
                <a:solidFill>
                  <a:srgbClr val="A50021"/>
                </a:solidFill>
                <a:ea typeface="华文仿宋" panose="02010600040101010101" pitchFamily="2" charset="-122"/>
              </a:rPr>
              <a:t>有序表</a:t>
            </a:r>
            <a:r>
              <a:rPr lang="zh-CN" altLang="en-US" sz="3600" dirty="0">
                <a:ea typeface="华文仿宋" panose="02010600040101010101" pitchFamily="2" charset="-122"/>
              </a:rPr>
              <a:t>表示静态查找表，则查找过程可以基于“</a:t>
            </a:r>
            <a:r>
              <a:rPr lang="zh-CN" altLang="en-US" sz="3600" dirty="0">
                <a:solidFill>
                  <a:srgbClr val="A50021"/>
                </a:solidFill>
                <a:ea typeface="华文仿宋" panose="02010600040101010101" pitchFamily="2" charset="-122"/>
              </a:rPr>
              <a:t>折半</a:t>
            </a:r>
            <a:r>
              <a:rPr lang="zh-CN" altLang="en-US" sz="3600" dirty="0">
                <a:ea typeface="华文仿宋" panose="02010600040101010101" pitchFamily="2" charset="-122"/>
              </a:rPr>
              <a:t>”进行。</a:t>
            </a:r>
            <a:endParaRPr lang="zh-CN" altLang="en-US" sz="40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strips(downRight)">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27652"/>
                                        </p:tgtEl>
                                        <p:attrNameLst>
                                          <p:attrName>style.visibility</p:attrName>
                                        </p:attrNameLst>
                                      </p:cBhvr>
                                      <p:to>
                                        <p:strVal val="visible"/>
                                      </p:to>
                                    </p:set>
                                    <p:anim calcmode="lin" valueType="num">
                                      <p:cBhvr additive="base">
                                        <p:cTn id="12" dur="500" fill="hold"/>
                                        <p:tgtEl>
                                          <p:spTgt spid="27652"/>
                                        </p:tgtEl>
                                        <p:attrNameLst>
                                          <p:attrName>ppt_x</p:attrName>
                                        </p:attrNameLst>
                                      </p:cBhvr>
                                      <p:tavLst>
                                        <p:tav tm="0">
                                          <p:val>
                                            <p:strVal val="0-#ppt_w/2"/>
                                          </p:val>
                                        </p:tav>
                                        <p:tav tm="100000">
                                          <p:val>
                                            <p:strVal val="#ppt_x"/>
                                          </p:val>
                                        </p:tav>
                                      </p:tavLst>
                                    </p:anim>
                                    <p:anim calcmode="lin" valueType="num">
                                      <p:cBhvr additive="base">
                                        <p:cTn id="13"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0" y="221714"/>
            <a:ext cx="83820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6055" indent="-186055"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90000"/>
              </a:lnSpc>
              <a:spcBef>
                <a:spcPct val="50000"/>
              </a:spcBef>
            </a:pPr>
            <a:r>
              <a:rPr lang="zh-CN" altLang="en-US" sz="3600" dirty="0">
                <a:solidFill>
                  <a:srgbClr val="A50021"/>
                </a:solidFill>
                <a:latin typeface="华文仿宋" panose="02010600040101010101" pitchFamily="2" charset="-122"/>
                <a:ea typeface="华文仿宋" panose="02010600040101010101" pitchFamily="2" charset="-122"/>
              </a:rPr>
              <a:t>（</a:t>
            </a:r>
            <a:r>
              <a:rPr lang="en-US" altLang="zh-CN" sz="3600" dirty="0">
                <a:solidFill>
                  <a:srgbClr val="A50021"/>
                </a:solidFill>
                <a:latin typeface="华文仿宋" panose="02010600040101010101" pitchFamily="2" charset="-122"/>
                <a:ea typeface="华文仿宋" panose="02010600040101010101" pitchFamily="2" charset="-122"/>
              </a:rPr>
              <a:t>1</a:t>
            </a:r>
            <a:r>
              <a:rPr lang="zh-CN" altLang="en-US" sz="3600" dirty="0">
                <a:solidFill>
                  <a:srgbClr val="A50021"/>
                </a:solidFill>
                <a:latin typeface="华文仿宋" panose="02010600040101010101" pitchFamily="2" charset="-122"/>
                <a:ea typeface="华文仿宋" panose="02010600040101010101" pitchFamily="2" charset="-122"/>
              </a:rPr>
              <a:t>）折半查找</a:t>
            </a:r>
            <a:r>
              <a:rPr lang="en-US" altLang="zh-CN" sz="3600" dirty="0">
                <a:solidFill>
                  <a:srgbClr val="A50021"/>
                </a:solidFill>
                <a:latin typeface="华文仿宋" panose="02010600040101010101" pitchFamily="2" charset="-122"/>
                <a:ea typeface="华文仿宋" panose="02010600040101010101" pitchFamily="2" charset="-122"/>
              </a:rPr>
              <a:t>(</a:t>
            </a:r>
            <a:r>
              <a:rPr lang="zh-CN" altLang="en-US" sz="3600" dirty="0">
                <a:solidFill>
                  <a:srgbClr val="A50021"/>
                </a:solidFill>
                <a:latin typeface="华文仿宋" panose="02010600040101010101" pitchFamily="2" charset="-122"/>
                <a:ea typeface="华文仿宋" panose="02010600040101010101" pitchFamily="2" charset="-122"/>
              </a:rPr>
              <a:t>二分查找</a:t>
            </a:r>
            <a:r>
              <a:rPr lang="en-US" altLang="zh-CN" sz="3600" dirty="0">
                <a:solidFill>
                  <a:srgbClr val="A50021"/>
                </a:solidFill>
                <a:latin typeface="华文仿宋" panose="02010600040101010101" pitchFamily="2" charset="-122"/>
                <a:ea typeface="华文仿宋" panose="02010600040101010101" pitchFamily="2" charset="-122"/>
              </a:rPr>
              <a:t>)</a:t>
            </a:r>
            <a:r>
              <a:rPr lang="zh-CN" altLang="en-US" sz="3600" dirty="0">
                <a:solidFill>
                  <a:srgbClr val="A50021"/>
                </a:solidFill>
                <a:latin typeface="华文仿宋" panose="02010600040101010101" pitchFamily="2" charset="-122"/>
                <a:ea typeface="华文仿宋" panose="02010600040101010101" pitchFamily="2" charset="-122"/>
              </a:rPr>
              <a:t>的基本思想</a:t>
            </a:r>
            <a:endParaRPr lang="zh-CN" altLang="en-US" sz="3600" dirty="0">
              <a:solidFill>
                <a:srgbClr val="A50021"/>
              </a:solidFill>
              <a:latin typeface="华文仿宋" panose="02010600040101010101" pitchFamily="2" charset="-122"/>
              <a:ea typeface="华文仿宋" panose="02010600040101010101" pitchFamily="2" charset="-122"/>
            </a:endParaRPr>
          </a:p>
        </p:txBody>
      </p:sp>
      <p:sp>
        <p:nvSpPr>
          <p:cNvPr id="28675" name="Rectangle 3"/>
          <p:cNvSpPr>
            <a:spLocks noChangeArrowheads="1"/>
          </p:cNvSpPr>
          <p:nvPr/>
        </p:nvSpPr>
        <p:spPr bwMode="auto">
          <a:xfrm>
            <a:off x="465518" y="1078271"/>
            <a:ext cx="838200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6055" indent="-186055" eaLnBrk="0" hangingPunct="0">
              <a:defRPr kumimoji="1" sz="2800" b="1">
                <a:solidFill>
                  <a:schemeClr val="tx1"/>
                </a:solidFill>
                <a:latin typeface="Times New Roman" panose="02020603050405020304" charset="0"/>
                <a:ea typeface="宋体" panose="02010600030101010101" pitchFamily="2" charset="-122"/>
              </a:defRPr>
            </a:lvl1pPr>
            <a:lvl2pPr marL="662305" indent="-128905"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90000"/>
              </a:lnSpc>
              <a:spcBef>
                <a:spcPct val="50000"/>
              </a:spcBef>
              <a:buFontTx/>
              <a:buChar char="•"/>
            </a:pPr>
            <a:r>
              <a:rPr lang="zh-CN" altLang="en-US" dirty="0">
                <a:latin typeface="华文仿宋" panose="02010600040101010101" pitchFamily="2" charset="-122"/>
                <a:ea typeface="华文仿宋" panose="02010600040101010101" pitchFamily="2" charset="-122"/>
              </a:rPr>
              <a:t>如果查找表中的数据元素按关键字有序</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假设递增有序</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则在查找时不必逐个顺序比较</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而采用跳跃的方式</a:t>
            </a:r>
            <a:r>
              <a:rPr lang="en-US" altLang="zh-CN" dirty="0">
                <a:latin typeface="华文仿宋" panose="02010600040101010101" pitchFamily="2" charset="-122"/>
                <a:ea typeface="华文仿宋" panose="02010600040101010101" pitchFamily="2" charset="-122"/>
              </a:rPr>
              <a:t>,</a:t>
            </a:r>
            <a:endParaRPr lang="en-US" altLang="zh-CN" dirty="0">
              <a:latin typeface="华文仿宋" panose="02010600040101010101" pitchFamily="2" charset="-122"/>
              <a:ea typeface="华文仿宋" panose="02010600040101010101" pitchFamily="2" charset="-122"/>
            </a:endParaRPr>
          </a:p>
          <a:p>
            <a:pPr lvl="1" algn="l" eaLnBrk="1" hangingPunct="1">
              <a:lnSpc>
                <a:spcPct val="90000"/>
              </a:lnSpc>
              <a:spcBef>
                <a:spcPct val="50000"/>
              </a:spcBef>
              <a:buFontTx/>
              <a:buChar char="–"/>
            </a:pPr>
            <a:r>
              <a:rPr lang="zh-CN" altLang="en-US" dirty="0">
                <a:latin typeface="华文仿宋" panose="02010600040101010101" pitchFamily="2" charset="-122"/>
                <a:ea typeface="华文仿宋" panose="02010600040101010101" pitchFamily="2" charset="-122"/>
              </a:rPr>
              <a:t>先与</a:t>
            </a:r>
            <a:r>
              <a:rPr lang="zh-CN" altLang="en-US" dirty="0">
                <a:ea typeface="华文仿宋" panose="02010600040101010101" pitchFamily="2" charset="-122"/>
              </a:rPr>
              <a:t>“</a:t>
            </a:r>
            <a:r>
              <a:rPr lang="zh-CN" altLang="en-US" dirty="0">
                <a:solidFill>
                  <a:schemeClr val="hlink"/>
                </a:solidFill>
                <a:latin typeface="华文仿宋" panose="02010600040101010101" pitchFamily="2" charset="-122"/>
                <a:ea typeface="华文仿宋" panose="02010600040101010101" pitchFamily="2" charset="-122"/>
              </a:rPr>
              <a:t>中间位置</a:t>
            </a:r>
            <a:r>
              <a:rPr lang="zh-CN" altLang="en-US" dirty="0">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的记录关键字值比较</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若相等则查找成功</a:t>
            </a:r>
            <a:r>
              <a:rPr lang="en-US" altLang="zh-CN" dirty="0">
                <a:latin typeface="华文仿宋" panose="02010600040101010101" pitchFamily="2" charset="-122"/>
                <a:ea typeface="华文仿宋" panose="02010600040101010101" pitchFamily="2" charset="-122"/>
              </a:rPr>
              <a:t>;</a:t>
            </a:r>
            <a:endParaRPr lang="en-US" altLang="zh-CN" dirty="0">
              <a:latin typeface="华文仿宋" panose="02010600040101010101" pitchFamily="2" charset="-122"/>
              <a:ea typeface="华文仿宋" panose="02010600040101010101" pitchFamily="2" charset="-122"/>
            </a:endParaRPr>
          </a:p>
          <a:p>
            <a:pPr lvl="1" algn="l" eaLnBrk="1" hangingPunct="1">
              <a:lnSpc>
                <a:spcPct val="90000"/>
              </a:lnSpc>
              <a:spcBef>
                <a:spcPct val="50000"/>
              </a:spcBef>
              <a:buFontTx/>
              <a:buChar char="–"/>
            </a:pPr>
            <a:r>
              <a:rPr lang="zh-CN" altLang="en-US" dirty="0">
                <a:latin typeface="华文仿宋" panose="02010600040101010101" pitchFamily="2" charset="-122"/>
                <a:ea typeface="华文仿宋" panose="02010600040101010101" pitchFamily="2" charset="-122"/>
              </a:rPr>
              <a:t>若给定值大于</a:t>
            </a:r>
            <a:r>
              <a:rPr lang="zh-CN" altLang="en-US" dirty="0">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中间位置</a:t>
            </a:r>
            <a:r>
              <a:rPr lang="zh-CN" altLang="en-US" dirty="0">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的关键字值</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则在后半部继续进行折半查找</a:t>
            </a:r>
            <a:r>
              <a:rPr lang="en-US" altLang="zh-CN" dirty="0">
                <a:latin typeface="华文仿宋" panose="02010600040101010101" pitchFamily="2" charset="-122"/>
                <a:ea typeface="华文仿宋" panose="02010600040101010101" pitchFamily="2" charset="-122"/>
              </a:rPr>
              <a:t>;</a:t>
            </a:r>
            <a:endParaRPr lang="en-US" altLang="zh-CN" dirty="0">
              <a:latin typeface="华文仿宋" panose="02010600040101010101" pitchFamily="2" charset="-122"/>
              <a:ea typeface="华文仿宋" panose="02010600040101010101" pitchFamily="2" charset="-122"/>
            </a:endParaRPr>
          </a:p>
          <a:p>
            <a:pPr lvl="1" algn="l" eaLnBrk="1" hangingPunct="1">
              <a:lnSpc>
                <a:spcPct val="90000"/>
              </a:lnSpc>
              <a:spcBef>
                <a:spcPct val="50000"/>
              </a:spcBef>
              <a:buFontTx/>
              <a:buChar char="–"/>
            </a:pPr>
            <a:r>
              <a:rPr lang="zh-CN" altLang="en-US" dirty="0">
                <a:latin typeface="华文仿宋" panose="02010600040101010101" pitchFamily="2" charset="-122"/>
                <a:ea typeface="华文仿宋" panose="02010600040101010101" pitchFamily="2" charset="-122"/>
              </a:rPr>
              <a:t>否则在前半部进行折半查找。</a:t>
            </a:r>
            <a:endParaRPr lang="zh-CN" altLang="en-US" dirty="0">
              <a:latin typeface="华文仿宋" panose="02010600040101010101" pitchFamily="2" charset="-122"/>
              <a:ea typeface="华文仿宋" panose="02010600040101010101" pitchFamily="2" charset="-122"/>
            </a:endParaRPr>
          </a:p>
          <a:p>
            <a:pPr algn="l" eaLnBrk="1" hangingPunct="1">
              <a:lnSpc>
                <a:spcPct val="110000"/>
              </a:lnSpc>
              <a:spcBef>
                <a:spcPct val="40000"/>
              </a:spcBef>
              <a:buFontTx/>
              <a:buChar char="•"/>
            </a:pPr>
            <a:r>
              <a:rPr lang="zh-CN" altLang="en-US" sz="3200" dirty="0">
                <a:latin typeface="华文仿宋" panose="02010600040101010101" pitchFamily="2" charset="-122"/>
                <a:ea typeface="华文仿宋" panose="02010600040101010101" pitchFamily="2" charset="-122"/>
              </a:rPr>
              <a:t>折半查找</a:t>
            </a:r>
            <a:r>
              <a:rPr lang="zh-CN" altLang="en-US" sz="3200" dirty="0">
                <a:solidFill>
                  <a:srgbClr val="A50021"/>
                </a:solidFill>
                <a:latin typeface="华文仿宋" panose="02010600040101010101" pitchFamily="2" charset="-122"/>
                <a:ea typeface="华文仿宋" panose="02010600040101010101" pitchFamily="2" charset="-122"/>
              </a:rPr>
              <a:t>仅适用</a:t>
            </a:r>
            <a:r>
              <a:rPr lang="zh-CN" altLang="en-US" sz="3200" dirty="0">
                <a:latin typeface="华文仿宋" panose="02010600040101010101" pitchFamily="2" charset="-122"/>
                <a:ea typeface="华文仿宋" panose="02010600040101010101" pitchFamily="2" charset="-122"/>
              </a:rPr>
              <a:t>于以</a:t>
            </a:r>
            <a:r>
              <a:rPr lang="zh-CN" altLang="en-US" sz="3200" dirty="0">
                <a:solidFill>
                  <a:srgbClr val="A50021"/>
                </a:solidFill>
                <a:latin typeface="华文仿宋" panose="02010600040101010101" pitchFamily="2" charset="-122"/>
                <a:ea typeface="华文仿宋" panose="02010600040101010101" pitchFamily="2" charset="-122"/>
              </a:rPr>
              <a:t>顺序存贮结构组织的有序表</a:t>
            </a:r>
            <a:r>
              <a:rPr lang="zh-CN" altLang="en-US" sz="3200" dirty="0">
                <a:latin typeface="华文仿宋" panose="02010600040101010101" pitchFamily="2" charset="-122"/>
                <a:ea typeface="华文仿宋" panose="02010600040101010101" pitchFamily="2" charset="-122"/>
              </a:rPr>
              <a:t>的查找</a:t>
            </a:r>
            <a:r>
              <a:rPr lang="zh-CN" altLang="en-US" sz="3200" b="0" dirty="0">
                <a:latin typeface="华文仿宋" panose="02010600040101010101" pitchFamily="2" charset="-122"/>
                <a:ea typeface="华文仿宋" panose="02010600040101010101" pitchFamily="2" charset="-122"/>
              </a:rPr>
              <a:t>。</a:t>
            </a:r>
            <a:endParaRPr lang="zh-CN" altLang="en-US" sz="3200" b="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ox(in)">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ox(in)">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box(in)">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box(in)">
                                      <p:cBhvr>
                                        <p:cTn id="22" dur="5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box(in)">
                                      <p:cBhvr>
                                        <p:cTn id="27" dur="500"/>
                                        <p:tgtEl>
                                          <p:spTgt spid="2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ldLvl="2"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noChangeAspect="1"/>
          </p:cNvGraphicFramePr>
          <p:nvPr/>
        </p:nvGraphicFramePr>
        <p:xfrm>
          <a:off x="247650" y="1981200"/>
          <a:ext cx="8401050" cy="1981200"/>
        </p:xfrm>
        <a:graphic>
          <a:graphicData uri="http://schemas.openxmlformats.org/presentationml/2006/ole">
            <mc:AlternateContent xmlns:mc="http://schemas.openxmlformats.org/markup-compatibility/2006">
              <mc:Choice xmlns:v="urn:schemas-microsoft-com:vml" Requires="v">
                <p:oleObj spid="_x0000_s40076" name="文档" r:id="rId1" imgW="8417560" imgH="1981200" progId="Word.Document.8">
                  <p:embed/>
                </p:oleObj>
              </mc:Choice>
              <mc:Fallback>
                <p:oleObj name="文档" r:id="rId1" imgW="8417560" imgH="1981200" progId="Word.Document.8">
                  <p:embed/>
                  <p:pic>
                    <p:nvPicPr>
                      <p:cNvPr id="0" name="图片 400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981200"/>
                        <a:ext cx="840105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9" name="Text Box 3"/>
          <p:cNvSpPr txBox="1">
            <a:spLocks noChangeArrowheads="1"/>
          </p:cNvSpPr>
          <p:nvPr/>
        </p:nvSpPr>
        <p:spPr bwMode="auto">
          <a:xfrm>
            <a:off x="98046" y="1443038"/>
            <a:ext cx="1319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dirty="0" err="1">
                <a:latin typeface="华文仿宋" panose="02010600040101010101" pitchFamily="2" charset="-122"/>
                <a:ea typeface="华文仿宋" panose="02010600040101010101" pitchFamily="2" charset="-122"/>
              </a:rPr>
              <a:t>ST.elem</a:t>
            </a:r>
            <a:endParaRPr lang="en-US" altLang="zh-CN" sz="2400" b="0" dirty="0">
              <a:latin typeface="华文仿宋" panose="02010600040101010101" pitchFamily="2" charset="-122"/>
              <a:ea typeface="华文仿宋" panose="02010600040101010101" pitchFamily="2" charset="-122"/>
            </a:endParaRPr>
          </a:p>
        </p:txBody>
      </p:sp>
      <p:sp>
        <p:nvSpPr>
          <p:cNvPr id="29700" name="Line 4"/>
          <p:cNvSpPr>
            <a:spLocks noChangeShapeType="1"/>
          </p:cNvSpPr>
          <p:nvPr/>
        </p:nvSpPr>
        <p:spPr bwMode="auto">
          <a:xfrm>
            <a:off x="7543800" y="1047750"/>
            <a:ext cx="0" cy="914400"/>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dirty="0">
              <a:latin typeface="华文仿宋" panose="02010600040101010101" pitchFamily="2" charset="-122"/>
              <a:ea typeface="华文仿宋" panose="02010600040101010101" pitchFamily="2" charset="-122"/>
            </a:endParaRPr>
          </a:p>
        </p:txBody>
      </p:sp>
      <p:sp>
        <p:nvSpPr>
          <p:cNvPr id="29701" name="Text Box 5"/>
          <p:cNvSpPr txBox="1">
            <a:spLocks noChangeArrowheads="1"/>
          </p:cNvSpPr>
          <p:nvPr/>
        </p:nvSpPr>
        <p:spPr bwMode="auto">
          <a:xfrm>
            <a:off x="7660499" y="1038225"/>
            <a:ext cx="15247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dirty="0" err="1">
                <a:latin typeface="华文仿宋" panose="02010600040101010101" pitchFamily="2" charset="-122"/>
                <a:ea typeface="华文仿宋" panose="02010600040101010101" pitchFamily="2" charset="-122"/>
              </a:rPr>
              <a:t>ST.length</a:t>
            </a:r>
            <a:endParaRPr lang="en-US" altLang="zh-CN" sz="2400" b="0" dirty="0">
              <a:latin typeface="华文仿宋" panose="02010600040101010101" pitchFamily="2" charset="-122"/>
              <a:ea typeface="华文仿宋" panose="02010600040101010101" pitchFamily="2" charset="-122"/>
            </a:endParaRPr>
          </a:p>
        </p:txBody>
      </p:sp>
      <p:sp>
        <p:nvSpPr>
          <p:cNvPr id="7174" name="Text Box 6"/>
          <p:cNvSpPr txBox="1">
            <a:spLocks noChangeArrowheads="1"/>
          </p:cNvSpPr>
          <p:nvPr/>
        </p:nvSpPr>
        <p:spPr bwMode="auto">
          <a:xfrm>
            <a:off x="247650" y="187107"/>
            <a:ext cx="64748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600" dirty="0">
                <a:solidFill>
                  <a:srgbClr val="660033"/>
                </a:solidFill>
                <a:latin typeface="华文仿宋" panose="02010600040101010101" pitchFamily="2" charset="-122"/>
                <a:ea typeface="华文仿宋" panose="02010600040101010101" pitchFamily="2" charset="-122"/>
              </a:rPr>
              <a:t>例如</a:t>
            </a:r>
            <a:r>
              <a:rPr lang="en-US" altLang="zh-CN" sz="3600" dirty="0">
                <a:solidFill>
                  <a:srgbClr val="660033"/>
                </a:solidFill>
                <a:latin typeface="华文仿宋" panose="02010600040101010101" pitchFamily="2" charset="-122"/>
                <a:ea typeface="华文仿宋" panose="02010600040101010101" pitchFamily="2" charset="-122"/>
              </a:rPr>
              <a:t>: </a:t>
            </a:r>
            <a:r>
              <a:rPr lang="en-US" altLang="zh-CN" sz="3600" dirty="0">
                <a:solidFill>
                  <a:srgbClr val="CC0000"/>
                </a:solidFill>
                <a:latin typeface="华文仿宋" panose="02010600040101010101" pitchFamily="2" charset="-122"/>
                <a:ea typeface="华文仿宋" panose="02010600040101010101" pitchFamily="2" charset="-122"/>
              </a:rPr>
              <a:t>key=64</a:t>
            </a:r>
            <a:r>
              <a:rPr lang="en-US" altLang="zh-CN" sz="3600" dirty="0">
                <a:solidFill>
                  <a:srgbClr val="660033"/>
                </a:solidFill>
                <a:latin typeface="华文仿宋" panose="02010600040101010101" pitchFamily="2" charset="-122"/>
                <a:ea typeface="华文仿宋" panose="02010600040101010101" pitchFamily="2" charset="-122"/>
              </a:rPr>
              <a:t> </a:t>
            </a:r>
            <a:r>
              <a:rPr lang="zh-CN" altLang="en-US" sz="3600" dirty="0">
                <a:solidFill>
                  <a:srgbClr val="660033"/>
                </a:solidFill>
                <a:latin typeface="华文仿宋" panose="02010600040101010101" pitchFamily="2" charset="-122"/>
                <a:ea typeface="华文仿宋" panose="02010600040101010101" pitchFamily="2" charset="-122"/>
              </a:rPr>
              <a:t>的查找过程如下：</a:t>
            </a:r>
            <a:endParaRPr lang="zh-CN" altLang="en-US" sz="3600" dirty="0">
              <a:latin typeface="华文仿宋" panose="02010600040101010101" pitchFamily="2" charset="-122"/>
              <a:ea typeface="华文仿宋" panose="02010600040101010101" pitchFamily="2" charset="-122"/>
            </a:endParaRPr>
          </a:p>
        </p:txBody>
      </p:sp>
      <p:sp>
        <p:nvSpPr>
          <p:cNvPr id="29703" name="AutoShape 7"/>
          <p:cNvSpPr>
            <a:spLocks noChangeArrowheads="1"/>
          </p:cNvSpPr>
          <p:nvPr/>
        </p:nvSpPr>
        <p:spPr bwMode="auto">
          <a:xfrm>
            <a:off x="1143000" y="3124200"/>
            <a:ext cx="152400" cy="838200"/>
          </a:xfrm>
          <a:prstGeom prst="upArrow">
            <a:avLst>
              <a:gd name="adj1" fmla="val 50000"/>
              <a:gd name="adj2" fmla="val 137500"/>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p:nvSpPr>
          <p:cNvPr id="29704" name="AutoShape 8"/>
          <p:cNvSpPr>
            <a:spLocks noChangeArrowheads="1"/>
          </p:cNvSpPr>
          <p:nvPr/>
        </p:nvSpPr>
        <p:spPr bwMode="auto">
          <a:xfrm>
            <a:off x="4267200" y="3048000"/>
            <a:ext cx="152400" cy="914400"/>
          </a:xfrm>
          <a:prstGeom prst="upArrow">
            <a:avLst>
              <a:gd name="adj1" fmla="val 50000"/>
              <a:gd name="adj2" fmla="val 150000"/>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p:nvSpPr>
          <p:cNvPr id="29705" name="AutoShape 9"/>
          <p:cNvSpPr>
            <a:spLocks noChangeArrowheads="1"/>
          </p:cNvSpPr>
          <p:nvPr/>
        </p:nvSpPr>
        <p:spPr bwMode="auto">
          <a:xfrm>
            <a:off x="7467600" y="3124200"/>
            <a:ext cx="152400" cy="838200"/>
          </a:xfrm>
          <a:prstGeom prst="upArrow">
            <a:avLst>
              <a:gd name="adj1" fmla="val 50000"/>
              <a:gd name="adj2" fmla="val 13750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p:nvSpPr>
          <p:cNvPr id="29706" name="Text Box 10"/>
          <p:cNvSpPr txBox="1">
            <a:spLocks noChangeArrowheads="1"/>
          </p:cNvSpPr>
          <p:nvPr/>
        </p:nvSpPr>
        <p:spPr bwMode="auto">
          <a:xfrm>
            <a:off x="1369391" y="3648075"/>
            <a:ext cx="6880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b="0" dirty="0">
                <a:solidFill>
                  <a:srgbClr val="006600"/>
                </a:solidFill>
                <a:latin typeface="华文仿宋" panose="02010600040101010101" pitchFamily="2" charset="-122"/>
                <a:ea typeface="华文仿宋" panose="02010600040101010101" pitchFamily="2" charset="-122"/>
              </a:rPr>
              <a:t>low</a:t>
            </a:r>
            <a:endParaRPr lang="en-US" altLang="zh-CN" b="0" dirty="0">
              <a:latin typeface="华文仿宋" panose="02010600040101010101" pitchFamily="2" charset="-122"/>
              <a:ea typeface="华文仿宋" panose="02010600040101010101" pitchFamily="2" charset="-122"/>
            </a:endParaRPr>
          </a:p>
        </p:txBody>
      </p:sp>
      <p:sp>
        <p:nvSpPr>
          <p:cNvPr id="29707" name="Text Box 11"/>
          <p:cNvSpPr txBox="1">
            <a:spLocks noChangeArrowheads="1"/>
          </p:cNvSpPr>
          <p:nvPr/>
        </p:nvSpPr>
        <p:spPr bwMode="auto">
          <a:xfrm>
            <a:off x="7664450" y="3657600"/>
            <a:ext cx="815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b="0" dirty="0">
                <a:solidFill>
                  <a:schemeClr val="accent2"/>
                </a:solidFill>
                <a:latin typeface="华文仿宋" panose="02010600040101010101" pitchFamily="2" charset="-122"/>
                <a:ea typeface="华文仿宋" panose="02010600040101010101" pitchFamily="2" charset="-122"/>
              </a:rPr>
              <a:t>high</a:t>
            </a:r>
            <a:endParaRPr lang="en-US" altLang="zh-CN" b="0" dirty="0">
              <a:latin typeface="华文仿宋" panose="02010600040101010101" pitchFamily="2" charset="-122"/>
              <a:ea typeface="华文仿宋" panose="02010600040101010101" pitchFamily="2" charset="-122"/>
            </a:endParaRPr>
          </a:p>
        </p:txBody>
      </p:sp>
      <p:sp>
        <p:nvSpPr>
          <p:cNvPr id="29708" name="Text Box 12"/>
          <p:cNvSpPr txBox="1">
            <a:spLocks noChangeArrowheads="1"/>
          </p:cNvSpPr>
          <p:nvPr/>
        </p:nvSpPr>
        <p:spPr bwMode="auto">
          <a:xfrm>
            <a:off x="3962400" y="4052888"/>
            <a:ext cx="73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b="0" dirty="0">
                <a:solidFill>
                  <a:srgbClr val="800000"/>
                </a:solidFill>
                <a:latin typeface="华文仿宋" panose="02010600040101010101" pitchFamily="2" charset="-122"/>
                <a:ea typeface="华文仿宋" panose="02010600040101010101" pitchFamily="2" charset="-122"/>
              </a:rPr>
              <a:t>mid</a:t>
            </a:r>
            <a:endParaRPr lang="en-US" altLang="zh-CN" b="0" dirty="0">
              <a:latin typeface="华文仿宋" panose="02010600040101010101" pitchFamily="2" charset="-122"/>
              <a:ea typeface="华文仿宋" panose="02010600040101010101" pitchFamily="2" charset="-122"/>
            </a:endParaRPr>
          </a:p>
        </p:txBody>
      </p:sp>
      <p:sp>
        <p:nvSpPr>
          <p:cNvPr id="29709" name="AutoShape 13"/>
          <p:cNvSpPr>
            <a:spLocks noChangeArrowheads="1"/>
          </p:cNvSpPr>
          <p:nvPr/>
        </p:nvSpPr>
        <p:spPr bwMode="auto">
          <a:xfrm>
            <a:off x="4876800" y="3124200"/>
            <a:ext cx="152400" cy="838200"/>
          </a:xfrm>
          <a:prstGeom prst="upArrow">
            <a:avLst>
              <a:gd name="adj1" fmla="val 50000"/>
              <a:gd name="adj2" fmla="val 137500"/>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p:nvSpPr>
          <p:cNvPr id="29710" name="Text Box 14"/>
          <p:cNvSpPr txBox="1">
            <a:spLocks noChangeArrowheads="1"/>
          </p:cNvSpPr>
          <p:nvPr/>
        </p:nvSpPr>
        <p:spPr bwMode="auto">
          <a:xfrm>
            <a:off x="5103191" y="3648075"/>
            <a:ext cx="6880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b="0" dirty="0">
                <a:solidFill>
                  <a:srgbClr val="006600"/>
                </a:solidFill>
                <a:latin typeface="华文仿宋" panose="02010600040101010101" pitchFamily="2" charset="-122"/>
                <a:ea typeface="华文仿宋" panose="02010600040101010101" pitchFamily="2" charset="-122"/>
              </a:rPr>
              <a:t>low</a:t>
            </a:r>
            <a:endParaRPr lang="en-US" altLang="zh-CN" b="0" dirty="0">
              <a:latin typeface="华文仿宋" panose="02010600040101010101" pitchFamily="2" charset="-122"/>
              <a:ea typeface="华文仿宋" panose="02010600040101010101" pitchFamily="2" charset="-122"/>
            </a:endParaRPr>
          </a:p>
        </p:txBody>
      </p:sp>
      <p:sp useBgFill="1">
        <p:nvSpPr>
          <p:cNvPr id="29711" name="AutoShape 15"/>
          <p:cNvSpPr>
            <a:spLocks noChangeArrowheads="1"/>
          </p:cNvSpPr>
          <p:nvPr/>
        </p:nvSpPr>
        <p:spPr bwMode="auto">
          <a:xfrm>
            <a:off x="1143000" y="3124200"/>
            <a:ext cx="152400" cy="838200"/>
          </a:xfrm>
          <a:prstGeom prst="upArrow">
            <a:avLst>
              <a:gd name="adj1" fmla="val 50000"/>
              <a:gd name="adj2" fmla="val 137500"/>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useBgFill="1">
        <p:nvSpPr>
          <p:cNvPr id="29712" name="Text Box 16"/>
          <p:cNvSpPr txBox="1">
            <a:spLocks noChangeArrowheads="1"/>
          </p:cNvSpPr>
          <p:nvPr/>
        </p:nvSpPr>
        <p:spPr bwMode="auto">
          <a:xfrm>
            <a:off x="1339850" y="3648075"/>
            <a:ext cx="717550" cy="519113"/>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b="0" dirty="0">
                <a:solidFill>
                  <a:srgbClr val="006600"/>
                </a:solidFill>
                <a:latin typeface="华文仿宋" panose="02010600040101010101" pitchFamily="2" charset="-122"/>
                <a:ea typeface="华文仿宋" panose="02010600040101010101" pitchFamily="2" charset="-122"/>
              </a:rPr>
              <a:t>      </a:t>
            </a:r>
            <a:endParaRPr lang="en-US" altLang="zh-CN" b="0" dirty="0">
              <a:latin typeface="华文仿宋" panose="02010600040101010101" pitchFamily="2" charset="-122"/>
              <a:ea typeface="华文仿宋" panose="02010600040101010101" pitchFamily="2" charset="-122"/>
            </a:endParaRPr>
          </a:p>
        </p:txBody>
      </p:sp>
      <p:sp>
        <p:nvSpPr>
          <p:cNvPr id="29713" name="AutoShape 17"/>
          <p:cNvSpPr>
            <a:spLocks noChangeArrowheads="1"/>
          </p:cNvSpPr>
          <p:nvPr/>
        </p:nvSpPr>
        <p:spPr bwMode="auto">
          <a:xfrm>
            <a:off x="6153150" y="3048000"/>
            <a:ext cx="152400" cy="914400"/>
          </a:xfrm>
          <a:prstGeom prst="upArrow">
            <a:avLst>
              <a:gd name="adj1" fmla="val 50000"/>
              <a:gd name="adj2" fmla="val 150000"/>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p:nvSpPr>
          <p:cNvPr id="29714" name="Text Box 18"/>
          <p:cNvSpPr txBox="1">
            <a:spLocks noChangeArrowheads="1"/>
          </p:cNvSpPr>
          <p:nvPr/>
        </p:nvSpPr>
        <p:spPr bwMode="auto">
          <a:xfrm>
            <a:off x="5867400" y="4052888"/>
            <a:ext cx="73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b="0" dirty="0">
                <a:solidFill>
                  <a:srgbClr val="800000"/>
                </a:solidFill>
                <a:latin typeface="华文仿宋" panose="02010600040101010101" pitchFamily="2" charset="-122"/>
                <a:ea typeface="华文仿宋" panose="02010600040101010101" pitchFamily="2" charset="-122"/>
              </a:rPr>
              <a:t>mid</a:t>
            </a:r>
            <a:endParaRPr lang="en-US" altLang="zh-CN" b="0" dirty="0">
              <a:latin typeface="华文仿宋" panose="02010600040101010101" pitchFamily="2" charset="-122"/>
              <a:ea typeface="华文仿宋" panose="02010600040101010101" pitchFamily="2" charset="-122"/>
            </a:endParaRPr>
          </a:p>
        </p:txBody>
      </p:sp>
      <p:sp useBgFill="1">
        <p:nvSpPr>
          <p:cNvPr id="29715" name="AutoShape 19"/>
          <p:cNvSpPr>
            <a:spLocks noChangeArrowheads="1"/>
          </p:cNvSpPr>
          <p:nvPr/>
        </p:nvSpPr>
        <p:spPr bwMode="auto">
          <a:xfrm>
            <a:off x="4267200" y="3048000"/>
            <a:ext cx="152400" cy="914400"/>
          </a:xfrm>
          <a:prstGeom prst="upArrow">
            <a:avLst>
              <a:gd name="adj1" fmla="val 50000"/>
              <a:gd name="adj2" fmla="val 150000"/>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useBgFill="1">
        <p:nvSpPr>
          <p:cNvPr id="29716" name="Text Box 20"/>
          <p:cNvSpPr txBox="1">
            <a:spLocks noChangeArrowheads="1"/>
          </p:cNvSpPr>
          <p:nvPr/>
        </p:nvSpPr>
        <p:spPr bwMode="auto">
          <a:xfrm>
            <a:off x="3962400" y="4038600"/>
            <a:ext cx="717550" cy="519113"/>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b="0" dirty="0">
                <a:solidFill>
                  <a:srgbClr val="800000"/>
                </a:solidFill>
                <a:latin typeface="华文仿宋" panose="02010600040101010101" pitchFamily="2" charset="-122"/>
                <a:ea typeface="华文仿宋" panose="02010600040101010101" pitchFamily="2" charset="-122"/>
              </a:rPr>
              <a:t>      </a:t>
            </a:r>
            <a:endParaRPr lang="en-US" altLang="zh-CN" b="0" dirty="0">
              <a:latin typeface="华文仿宋" panose="02010600040101010101" pitchFamily="2" charset="-122"/>
              <a:ea typeface="华文仿宋" panose="02010600040101010101" pitchFamily="2" charset="-122"/>
            </a:endParaRPr>
          </a:p>
        </p:txBody>
      </p:sp>
      <p:sp useBgFill="1">
        <p:nvSpPr>
          <p:cNvPr id="29717" name="AutoShape 21"/>
          <p:cNvSpPr>
            <a:spLocks noChangeArrowheads="1"/>
          </p:cNvSpPr>
          <p:nvPr/>
        </p:nvSpPr>
        <p:spPr bwMode="auto">
          <a:xfrm>
            <a:off x="7467600" y="3124200"/>
            <a:ext cx="152400" cy="838200"/>
          </a:xfrm>
          <a:prstGeom prst="upArrow">
            <a:avLst>
              <a:gd name="adj1" fmla="val 50000"/>
              <a:gd name="adj2" fmla="val 137500"/>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useBgFill="1">
        <p:nvSpPr>
          <p:cNvPr id="29718" name="Text Box 22"/>
          <p:cNvSpPr txBox="1">
            <a:spLocks noChangeArrowheads="1"/>
          </p:cNvSpPr>
          <p:nvPr/>
        </p:nvSpPr>
        <p:spPr bwMode="auto">
          <a:xfrm>
            <a:off x="7664450" y="3657600"/>
            <a:ext cx="806450" cy="519113"/>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b="0" dirty="0">
                <a:latin typeface="华文仿宋" panose="02010600040101010101" pitchFamily="2" charset="-122"/>
                <a:ea typeface="华文仿宋" panose="02010600040101010101" pitchFamily="2" charset="-122"/>
              </a:rPr>
              <a:t>       </a:t>
            </a:r>
            <a:endParaRPr lang="en-US" altLang="zh-CN" b="0" dirty="0">
              <a:latin typeface="华文仿宋" panose="02010600040101010101" pitchFamily="2" charset="-122"/>
              <a:ea typeface="华文仿宋" panose="02010600040101010101" pitchFamily="2" charset="-122"/>
            </a:endParaRPr>
          </a:p>
        </p:txBody>
      </p:sp>
      <p:sp>
        <p:nvSpPr>
          <p:cNvPr id="29719" name="AutoShape 23"/>
          <p:cNvSpPr>
            <a:spLocks noChangeArrowheads="1"/>
          </p:cNvSpPr>
          <p:nvPr/>
        </p:nvSpPr>
        <p:spPr bwMode="auto">
          <a:xfrm>
            <a:off x="5486400" y="3124200"/>
            <a:ext cx="152400" cy="838200"/>
          </a:xfrm>
          <a:prstGeom prst="upArrow">
            <a:avLst>
              <a:gd name="adj1" fmla="val 50000"/>
              <a:gd name="adj2" fmla="val 13750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p:nvSpPr>
          <p:cNvPr id="29720" name="Text Box 24"/>
          <p:cNvSpPr txBox="1">
            <a:spLocks noChangeArrowheads="1"/>
          </p:cNvSpPr>
          <p:nvPr/>
        </p:nvSpPr>
        <p:spPr bwMode="auto">
          <a:xfrm>
            <a:off x="5683250" y="3657600"/>
            <a:ext cx="815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b="0" dirty="0">
                <a:solidFill>
                  <a:schemeClr val="accent2"/>
                </a:solidFill>
                <a:latin typeface="华文仿宋" panose="02010600040101010101" pitchFamily="2" charset="-122"/>
                <a:ea typeface="华文仿宋" panose="02010600040101010101" pitchFamily="2" charset="-122"/>
              </a:rPr>
              <a:t>high</a:t>
            </a:r>
            <a:endParaRPr lang="en-US" altLang="zh-CN" b="0" dirty="0">
              <a:latin typeface="华文仿宋" panose="02010600040101010101" pitchFamily="2" charset="-122"/>
              <a:ea typeface="华文仿宋" panose="02010600040101010101" pitchFamily="2" charset="-122"/>
            </a:endParaRPr>
          </a:p>
        </p:txBody>
      </p:sp>
      <p:sp useBgFill="1">
        <p:nvSpPr>
          <p:cNvPr id="29721" name="AutoShape 25"/>
          <p:cNvSpPr>
            <a:spLocks noChangeArrowheads="1"/>
          </p:cNvSpPr>
          <p:nvPr/>
        </p:nvSpPr>
        <p:spPr bwMode="auto">
          <a:xfrm>
            <a:off x="6153150" y="3048000"/>
            <a:ext cx="152400" cy="914400"/>
          </a:xfrm>
          <a:prstGeom prst="upArrow">
            <a:avLst>
              <a:gd name="adj1" fmla="val 50000"/>
              <a:gd name="adj2" fmla="val 150000"/>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useBgFill="1">
        <p:nvSpPr>
          <p:cNvPr id="29722" name="Text Box 26"/>
          <p:cNvSpPr txBox="1">
            <a:spLocks noChangeArrowheads="1"/>
          </p:cNvSpPr>
          <p:nvPr/>
        </p:nvSpPr>
        <p:spPr bwMode="auto">
          <a:xfrm>
            <a:off x="5867400" y="4052888"/>
            <a:ext cx="717550" cy="519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b="0" dirty="0">
                <a:latin typeface="华文仿宋" panose="02010600040101010101" pitchFamily="2" charset="-122"/>
                <a:ea typeface="华文仿宋" panose="02010600040101010101" pitchFamily="2" charset="-122"/>
              </a:rPr>
              <a:t>      </a:t>
            </a:r>
            <a:endParaRPr lang="en-US" altLang="zh-CN" b="0" dirty="0">
              <a:latin typeface="华文仿宋" panose="02010600040101010101" pitchFamily="2" charset="-122"/>
              <a:ea typeface="华文仿宋" panose="02010600040101010101" pitchFamily="2" charset="-122"/>
            </a:endParaRPr>
          </a:p>
        </p:txBody>
      </p:sp>
      <p:sp>
        <p:nvSpPr>
          <p:cNvPr id="29723" name="AutoShape 27"/>
          <p:cNvSpPr>
            <a:spLocks noChangeArrowheads="1"/>
          </p:cNvSpPr>
          <p:nvPr/>
        </p:nvSpPr>
        <p:spPr bwMode="auto">
          <a:xfrm>
            <a:off x="5010150" y="3124200"/>
            <a:ext cx="152400" cy="914400"/>
          </a:xfrm>
          <a:prstGeom prst="upArrow">
            <a:avLst>
              <a:gd name="adj1" fmla="val 50000"/>
              <a:gd name="adj2" fmla="val 150000"/>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p:nvSpPr>
          <p:cNvPr id="29724" name="Text Box 28"/>
          <p:cNvSpPr txBox="1">
            <a:spLocks noChangeArrowheads="1"/>
          </p:cNvSpPr>
          <p:nvPr/>
        </p:nvSpPr>
        <p:spPr bwMode="auto">
          <a:xfrm>
            <a:off x="4724400" y="4052888"/>
            <a:ext cx="73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b="0" dirty="0">
                <a:solidFill>
                  <a:srgbClr val="800000"/>
                </a:solidFill>
                <a:latin typeface="华文仿宋" panose="02010600040101010101" pitchFamily="2" charset="-122"/>
                <a:ea typeface="华文仿宋" panose="02010600040101010101" pitchFamily="2" charset="-122"/>
              </a:rPr>
              <a:t>mid</a:t>
            </a:r>
            <a:endParaRPr lang="en-US" altLang="zh-CN" b="0" dirty="0">
              <a:latin typeface="华文仿宋" panose="02010600040101010101" pitchFamily="2" charset="-122"/>
              <a:ea typeface="华文仿宋" panose="02010600040101010101" pitchFamily="2" charset="-122"/>
            </a:endParaRPr>
          </a:p>
        </p:txBody>
      </p:sp>
      <p:sp>
        <p:nvSpPr>
          <p:cNvPr id="29725" name="Text Box 29"/>
          <p:cNvSpPr txBox="1">
            <a:spLocks noChangeArrowheads="1"/>
          </p:cNvSpPr>
          <p:nvPr/>
        </p:nvSpPr>
        <p:spPr bwMode="auto">
          <a:xfrm>
            <a:off x="507850" y="4292873"/>
            <a:ext cx="572785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200" dirty="0">
                <a:solidFill>
                  <a:srgbClr val="006600"/>
                </a:solidFill>
                <a:latin typeface="华文仿宋" panose="02010600040101010101" pitchFamily="2" charset="-122"/>
                <a:ea typeface="华文仿宋" panose="02010600040101010101" pitchFamily="2" charset="-122"/>
              </a:rPr>
              <a:t>low</a:t>
            </a:r>
            <a:r>
              <a:rPr lang="en-US" altLang="zh-CN" sz="3200" dirty="0">
                <a:solidFill>
                  <a:srgbClr val="800000"/>
                </a:solidFill>
                <a:latin typeface="华文仿宋" panose="02010600040101010101" pitchFamily="2" charset="-122"/>
                <a:ea typeface="华文仿宋" panose="02010600040101010101" pitchFamily="2" charset="-122"/>
              </a:rPr>
              <a:t>  </a:t>
            </a:r>
            <a:r>
              <a:rPr lang="zh-CN" altLang="en-US" sz="3200" dirty="0">
                <a:latin typeface="华文仿宋" panose="02010600040101010101" pitchFamily="2" charset="-122"/>
                <a:ea typeface="华文仿宋" panose="02010600040101010101" pitchFamily="2" charset="-122"/>
              </a:rPr>
              <a:t>指示查找区间的下界</a:t>
            </a:r>
            <a:endParaRPr lang="zh-CN" altLang="en-US" sz="3200" dirty="0">
              <a:latin typeface="华文仿宋" panose="02010600040101010101" pitchFamily="2" charset="-122"/>
              <a:ea typeface="华文仿宋" panose="02010600040101010101" pitchFamily="2" charset="-122"/>
            </a:endParaRPr>
          </a:p>
          <a:p>
            <a:pPr algn="l" eaLnBrk="1" hangingPunct="1">
              <a:lnSpc>
                <a:spcPct val="120000"/>
              </a:lnSpc>
            </a:pPr>
            <a:r>
              <a:rPr lang="en-US" altLang="zh-CN" sz="3200" dirty="0">
                <a:solidFill>
                  <a:schemeClr val="accent2"/>
                </a:solidFill>
                <a:latin typeface="华文仿宋" panose="02010600040101010101" pitchFamily="2" charset="-122"/>
                <a:ea typeface="华文仿宋" panose="02010600040101010101" pitchFamily="2" charset="-122"/>
              </a:rPr>
              <a:t>high</a:t>
            </a:r>
            <a:r>
              <a:rPr lang="en-US" altLang="zh-CN" sz="3200" dirty="0">
                <a:solidFill>
                  <a:srgbClr val="800000"/>
                </a:solidFill>
                <a:latin typeface="华文仿宋" panose="02010600040101010101" pitchFamily="2" charset="-122"/>
                <a:ea typeface="华文仿宋" panose="02010600040101010101" pitchFamily="2" charset="-122"/>
              </a:rPr>
              <a:t> </a:t>
            </a:r>
            <a:r>
              <a:rPr lang="zh-CN" altLang="en-US" sz="3200" dirty="0">
                <a:latin typeface="华文仿宋" panose="02010600040101010101" pitchFamily="2" charset="-122"/>
                <a:ea typeface="华文仿宋" panose="02010600040101010101" pitchFamily="2" charset="-122"/>
              </a:rPr>
              <a:t>指示查找区间的上界</a:t>
            </a:r>
            <a:endParaRPr lang="zh-CN" altLang="en-US" sz="3200" dirty="0">
              <a:latin typeface="华文仿宋" panose="02010600040101010101" pitchFamily="2" charset="-122"/>
              <a:ea typeface="华文仿宋" panose="02010600040101010101" pitchFamily="2" charset="-122"/>
            </a:endParaRPr>
          </a:p>
          <a:p>
            <a:pPr algn="l" eaLnBrk="1" hangingPunct="1">
              <a:lnSpc>
                <a:spcPct val="120000"/>
              </a:lnSpc>
            </a:pPr>
            <a:r>
              <a:rPr lang="en-US" altLang="zh-CN" sz="3200" dirty="0">
                <a:solidFill>
                  <a:srgbClr val="800000"/>
                </a:solidFill>
                <a:latin typeface="华文仿宋" panose="02010600040101010101" pitchFamily="2" charset="-122"/>
                <a:ea typeface="华文仿宋" panose="02010600040101010101" pitchFamily="2" charset="-122"/>
              </a:rPr>
              <a:t>mid   </a:t>
            </a:r>
            <a:r>
              <a:rPr lang="en-US" altLang="zh-CN" sz="3200" dirty="0">
                <a:latin typeface="华文仿宋" panose="02010600040101010101" pitchFamily="2" charset="-122"/>
                <a:ea typeface="华文仿宋" panose="02010600040101010101" pitchFamily="2" charset="-122"/>
              </a:rPr>
              <a:t>= (</a:t>
            </a:r>
            <a:r>
              <a:rPr lang="en-US" altLang="zh-CN" sz="3200" dirty="0" err="1">
                <a:latin typeface="华文仿宋" panose="02010600040101010101" pitchFamily="2" charset="-122"/>
                <a:ea typeface="华文仿宋" panose="02010600040101010101" pitchFamily="2" charset="-122"/>
              </a:rPr>
              <a:t>low+high</a:t>
            </a:r>
            <a:r>
              <a:rPr lang="en-US" altLang="zh-CN" sz="3200" dirty="0">
                <a:latin typeface="华文仿宋" panose="02010600040101010101" pitchFamily="2" charset="-122"/>
                <a:ea typeface="华文仿宋" panose="02010600040101010101" pitchFamily="2" charset="-122"/>
              </a:rPr>
              <a:t>)/2    </a:t>
            </a:r>
            <a:r>
              <a:rPr lang="zh-CN" altLang="en-US" sz="3200" dirty="0">
                <a:latin typeface="华文仿宋" panose="02010600040101010101" pitchFamily="2" charset="-122"/>
                <a:ea typeface="华文仿宋" panose="02010600040101010101" pitchFamily="2" charset="-122"/>
              </a:rPr>
              <a:t>（取整）</a:t>
            </a:r>
            <a:endParaRPr lang="zh-CN" altLang="en-US" sz="32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ppt_x"/>
                                          </p:val>
                                        </p:tav>
                                        <p:tav tm="100000">
                                          <p:val>
                                            <p:strVal val="#ppt_x"/>
                                          </p:val>
                                        </p:tav>
                                      </p:tavLst>
                                    </p:anim>
                                    <p:anim calcmode="lin" valueType="num">
                                      <p:cBhvr additive="base">
                                        <p:cTn id="8" dur="500" fill="hold"/>
                                        <p:tgtEl>
                                          <p:spTgt spid="2969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9699"/>
                                        </p:tgtEl>
                                        <p:attrNameLst>
                                          <p:attrName>style.visibility</p:attrName>
                                        </p:attrNameLst>
                                      </p:cBhvr>
                                      <p:to>
                                        <p:strVal val="visible"/>
                                      </p:to>
                                    </p:set>
                                    <p:anim calcmode="lin" valueType="num">
                                      <p:cBhvr additive="base">
                                        <p:cTn id="12" dur="500" fill="hold"/>
                                        <p:tgtEl>
                                          <p:spTgt spid="29699"/>
                                        </p:tgtEl>
                                        <p:attrNameLst>
                                          <p:attrName>ppt_x</p:attrName>
                                        </p:attrNameLst>
                                      </p:cBhvr>
                                      <p:tavLst>
                                        <p:tav tm="0">
                                          <p:val>
                                            <p:strVal val="0-#ppt_w/2"/>
                                          </p:val>
                                        </p:tav>
                                        <p:tav tm="100000">
                                          <p:val>
                                            <p:strVal val="#ppt_x"/>
                                          </p:val>
                                        </p:tav>
                                      </p:tavLst>
                                    </p:anim>
                                    <p:anim calcmode="lin" valueType="num">
                                      <p:cBhvr additive="base">
                                        <p:cTn id="13" dur="500" fill="hold"/>
                                        <p:tgtEl>
                                          <p:spTgt spid="2969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29700"/>
                                        </p:tgtEl>
                                        <p:attrNameLst>
                                          <p:attrName>style.visibility</p:attrName>
                                        </p:attrNameLst>
                                      </p:cBhvr>
                                      <p:to>
                                        <p:strVal val="visible"/>
                                      </p:to>
                                    </p:set>
                                    <p:anim calcmode="lin" valueType="num">
                                      <p:cBhvr additive="base">
                                        <p:cTn id="17" dur="500" fill="hold"/>
                                        <p:tgtEl>
                                          <p:spTgt spid="29700"/>
                                        </p:tgtEl>
                                        <p:attrNameLst>
                                          <p:attrName>ppt_x</p:attrName>
                                        </p:attrNameLst>
                                      </p:cBhvr>
                                      <p:tavLst>
                                        <p:tav tm="0">
                                          <p:val>
                                            <p:strVal val="#ppt_x"/>
                                          </p:val>
                                        </p:tav>
                                        <p:tav tm="100000">
                                          <p:val>
                                            <p:strVal val="#ppt_x"/>
                                          </p:val>
                                        </p:tav>
                                      </p:tavLst>
                                    </p:anim>
                                    <p:anim calcmode="lin" valueType="num">
                                      <p:cBhvr additive="base">
                                        <p:cTn id="18" dur="500" fill="hold"/>
                                        <p:tgtEl>
                                          <p:spTgt spid="29700"/>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9701"/>
                                        </p:tgtEl>
                                        <p:attrNameLst>
                                          <p:attrName>style.visibility</p:attrName>
                                        </p:attrNameLst>
                                      </p:cBhvr>
                                      <p:to>
                                        <p:strVal val="visible"/>
                                      </p:to>
                                    </p:set>
                                    <p:anim calcmode="lin" valueType="num">
                                      <p:cBhvr additive="base">
                                        <p:cTn id="22" dur="500" fill="hold"/>
                                        <p:tgtEl>
                                          <p:spTgt spid="29701"/>
                                        </p:tgtEl>
                                        <p:attrNameLst>
                                          <p:attrName>ppt_x</p:attrName>
                                        </p:attrNameLst>
                                      </p:cBhvr>
                                      <p:tavLst>
                                        <p:tav tm="0">
                                          <p:val>
                                            <p:strVal val="#ppt_x"/>
                                          </p:val>
                                        </p:tav>
                                        <p:tav tm="100000">
                                          <p:val>
                                            <p:strVal val="#ppt_x"/>
                                          </p:val>
                                        </p:tav>
                                      </p:tavLst>
                                    </p:anim>
                                    <p:anim calcmode="lin" valueType="num">
                                      <p:cBhvr additive="base">
                                        <p:cTn id="23" dur="500" fill="hold"/>
                                        <p:tgtEl>
                                          <p:spTgt spid="29701"/>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29725"/>
                                        </p:tgtEl>
                                        <p:attrNameLst>
                                          <p:attrName>style.visibility</p:attrName>
                                        </p:attrNameLst>
                                      </p:cBhvr>
                                      <p:to>
                                        <p:strVal val="visible"/>
                                      </p:to>
                                    </p:set>
                                    <p:animEffect transition="in" filter="strips(downRight)">
                                      <p:cBhvr>
                                        <p:cTn id="28" dur="500"/>
                                        <p:tgtEl>
                                          <p:spTgt spid="2972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9703"/>
                                        </p:tgtEl>
                                        <p:attrNameLst>
                                          <p:attrName>style.visibility</p:attrName>
                                        </p:attrNameLst>
                                      </p:cBhvr>
                                      <p:to>
                                        <p:strVal val="visible"/>
                                      </p:to>
                                    </p:set>
                                    <p:animEffect transition="in" filter="wipe(left)">
                                      <p:cBhvr>
                                        <p:cTn id="33" dur="500"/>
                                        <p:tgtEl>
                                          <p:spTgt spid="29703"/>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9706"/>
                                        </p:tgtEl>
                                        <p:attrNameLst>
                                          <p:attrName>style.visibility</p:attrName>
                                        </p:attrNameLst>
                                      </p:cBhvr>
                                      <p:to>
                                        <p:strVal val="visible"/>
                                      </p:to>
                                    </p:set>
                                    <p:animEffect transition="in" filter="wipe(left)">
                                      <p:cBhvr>
                                        <p:cTn id="37" dur="500"/>
                                        <p:tgtEl>
                                          <p:spTgt spid="2970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705"/>
                                        </p:tgtEl>
                                        <p:attrNameLst>
                                          <p:attrName>style.visibility</p:attrName>
                                        </p:attrNameLst>
                                      </p:cBhvr>
                                      <p:to>
                                        <p:strVal val="visible"/>
                                      </p:to>
                                    </p:set>
                                    <p:animEffect transition="in" filter="wipe(left)">
                                      <p:cBhvr>
                                        <p:cTn id="42" dur="500"/>
                                        <p:tgtEl>
                                          <p:spTgt spid="29705"/>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29707"/>
                                        </p:tgtEl>
                                        <p:attrNameLst>
                                          <p:attrName>style.visibility</p:attrName>
                                        </p:attrNameLst>
                                      </p:cBhvr>
                                      <p:to>
                                        <p:strVal val="visible"/>
                                      </p:to>
                                    </p:set>
                                    <p:animEffect transition="in" filter="wipe(left)">
                                      <p:cBhvr>
                                        <p:cTn id="46" dur="500"/>
                                        <p:tgtEl>
                                          <p:spTgt spid="2970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9704"/>
                                        </p:tgtEl>
                                        <p:attrNameLst>
                                          <p:attrName>style.visibility</p:attrName>
                                        </p:attrNameLst>
                                      </p:cBhvr>
                                      <p:to>
                                        <p:strVal val="visible"/>
                                      </p:to>
                                    </p:set>
                                    <p:animEffect transition="in" filter="wipe(left)">
                                      <p:cBhvr>
                                        <p:cTn id="51" dur="500"/>
                                        <p:tgtEl>
                                          <p:spTgt spid="29704"/>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29708"/>
                                        </p:tgtEl>
                                        <p:attrNameLst>
                                          <p:attrName>style.visibility</p:attrName>
                                        </p:attrNameLst>
                                      </p:cBhvr>
                                      <p:to>
                                        <p:strVal val="visible"/>
                                      </p:to>
                                    </p:set>
                                    <p:animEffect transition="in" filter="wipe(left)">
                                      <p:cBhvr>
                                        <p:cTn id="55" dur="500"/>
                                        <p:tgtEl>
                                          <p:spTgt spid="2970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9711"/>
                                        </p:tgtEl>
                                        <p:attrNameLst>
                                          <p:attrName>style.visibility</p:attrName>
                                        </p:attrNameLst>
                                      </p:cBhvr>
                                      <p:to>
                                        <p:strVal val="visible"/>
                                      </p:to>
                                    </p:set>
                                    <p:animEffect transition="in" filter="wipe(left)">
                                      <p:cBhvr>
                                        <p:cTn id="60" dur="500"/>
                                        <p:tgtEl>
                                          <p:spTgt spid="29711"/>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29712"/>
                                        </p:tgtEl>
                                        <p:attrNameLst>
                                          <p:attrName>style.visibility</p:attrName>
                                        </p:attrNameLst>
                                      </p:cBhvr>
                                      <p:to>
                                        <p:strVal val="visible"/>
                                      </p:to>
                                    </p:set>
                                    <p:animEffect transition="in" filter="wipe(left)">
                                      <p:cBhvr>
                                        <p:cTn id="64" dur="500"/>
                                        <p:tgtEl>
                                          <p:spTgt spid="29712"/>
                                        </p:tgtEl>
                                      </p:cBhvr>
                                    </p:animEffect>
                                  </p:childTnLst>
                                </p:cTn>
                              </p:par>
                            </p:childTnLst>
                          </p:cTn>
                        </p:par>
                        <p:par>
                          <p:cTn id="65" fill="hold">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29709"/>
                                        </p:tgtEl>
                                        <p:attrNameLst>
                                          <p:attrName>style.visibility</p:attrName>
                                        </p:attrNameLst>
                                      </p:cBhvr>
                                      <p:to>
                                        <p:strVal val="visible"/>
                                      </p:to>
                                    </p:set>
                                    <p:animEffect transition="in" filter="wipe(left)">
                                      <p:cBhvr>
                                        <p:cTn id="68" dur="500"/>
                                        <p:tgtEl>
                                          <p:spTgt spid="29709"/>
                                        </p:tgtEl>
                                      </p:cBhvr>
                                    </p:animEffect>
                                  </p:childTnLst>
                                </p:cTn>
                              </p:par>
                            </p:childTnLst>
                          </p:cTn>
                        </p:par>
                        <p:par>
                          <p:cTn id="69" fill="hold">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29710"/>
                                        </p:tgtEl>
                                        <p:attrNameLst>
                                          <p:attrName>style.visibility</p:attrName>
                                        </p:attrNameLst>
                                      </p:cBhvr>
                                      <p:to>
                                        <p:strVal val="visible"/>
                                      </p:to>
                                    </p:set>
                                    <p:animEffect transition="in" filter="wipe(left)">
                                      <p:cBhvr>
                                        <p:cTn id="72" dur="500"/>
                                        <p:tgtEl>
                                          <p:spTgt spid="2971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715"/>
                                        </p:tgtEl>
                                        <p:attrNameLst>
                                          <p:attrName>style.visibility</p:attrName>
                                        </p:attrNameLst>
                                      </p:cBhvr>
                                      <p:to>
                                        <p:strVal val="visible"/>
                                      </p:to>
                                    </p:set>
                                    <p:animEffect transition="in" filter="wipe(left)">
                                      <p:cBhvr>
                                        <p:cTn id="77" dur="500"/>
                                        <p:tgtEl>
                                          <p:spTgt spid="29715"/>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29716"/>
                                        </p:tgtEl>
                                        <p:attrNameLst>
                                          <p:attrName>style.visibility</p:attrName>
                                        </p:attrNameLst>
                                      </p:cBhvr>
                                      <p:to>
                                        <p:strVal val="visible"/>
                                      </p:to>
                                    </p:set>
                                    <p:animEffect transition="in" filter="wipe(left)">
                                      <p:cBhvr>
                                        <p:cTn id="81" dur="500"/>
                                        <p:tgtEl>
                                          <p:spTgt spid="29716"/>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9713"/>
                                        </p:tgtEl>
                                        <p:attrNameLst>
                                          <p:attrName>style.visibility</p:attrName>
                                        </p:attrNameLst>
                                      </p:cBhvr>
                                      <p:to>
                                        <p:strVal val="visible"/>
                                      </p:to>
                                    </p:set>
                                    <p:animEffect transition="in" filter="wipe(left)">
                                      <p:cBhvr>
                                        <p:cTn id="85" dur="500"/>
                                        <p:tgtEl>
                                          <p:spTgt spid="29713"/>
                                        </p:tgtEl>
                                      </p:cBhvr>
                                    </p:animEffect>
                                  </p:childTnLst>
                                </p:cTn>
                              </p:par>
                            </p:childTnLst>
                          </p:cTn>
                        </p:par>
                        <p:par>
                          <p:cTn id="86" fill="hold">
                            <p:stCondLst>
                              <p:cond delay="1500"/>
                            </p:stCondLst>
                            <p:childTnLst>
                              <p:par>
                                <p:cTn id="87" presetID="22" presetClass="entr" presetSubtype="8" fill="hold" grpId="0" nodeType="afterEffect">
                                  <p:stCondLst>
                                    <p:cond delay="0"/>
                                  </p:stCondLst>
                                  <p:childTnLst>
                                    <p:set>
                                      <p:cBhvr>
                                        <p:cTn id="88" dur="1" fill="hold">
                                          <p:stCondLst>
                                            <p:cond delay="0"/>
                                          </p:stCondLst>
                                        </p:cTn>
                                        <p:tgtEl>
                                          <p:spTgt spid="29714"/>
                                        </p:tgtEl>
                                        <p:attrNameLst>
                                          <p:attrName>style.visibility</p:attrName>
                                        </p:attrNameLst>
                                      </p:cBhvr>
                                      <p:to>
                                        <p:strVal val="visible"/>
                                      </p:to>
                                    </p:set>
                                    <p:animEffect transition="in" filter="wipe(left)">
                                      <p:cBhvr>
                                        <p:cTn id="89" dur="500"/>
                                        <p:tgtEl>
                                          <p:spTgt spid="2971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9717"/>
                                        </p:tgtEl>
                                        <p:attrNameLst>
                                          <p:attrName>style.visibility</p:attrName>
                                        </p:attrNameLst>
                                      </p:cBhvr>
                                      <p:to>
                                        <p:strVal val="visible"/>
                                      </p:to>
                                    </p:set>
                                    <p:animEffect transition="in" filter="wipe(left)">
                                      <p:cBhvr>
                                        <p:cTn id="94" dur="500"/>
                                        <p:tgtEl>
                                          <p:spTgt spid="29717"/>
                                        </p:tgtEl>
                                      </p:cBhvr>
                                    </p:animEffect>
                                  </p:childTnLst>
                                </p:cTn>
                              </p:par>
                            </p:childTnLst>
                          </p:cTn>
                        </p:par>
                        <p:par>
                          <p:cTn id="95" fill="hold">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29718"/>
                                        </p:tgtEl>
                                        <p:attrNameLst>
                                          <p:attrName>style.visibility</p:attrName>
                                        </p:attrNameLst>
                                      </p:cBhvr>
                                      <p:to>
                                        <p:strVal val="visible"/>
                                      </p:to>
                                    </p:set>
                                    <p:animEffect transition="in" filter="wipe(left)">
                                      <p:cBhvr>
                                        <p:cTn id="98" dur="500"/>
                                        <p:tgtEl>
                                          <p:spTgt spid="29718"/>
                                        </p:tgtEl>
                                      </p:cBhvr>
                                    </p:animEffect>
                                  </p:childTnLst>
                                </p:cTn>
                              </p:par>
                            </p:childTnLst>
                          </p:cTn>
                        </p:par>
                        <p:par>
                          <p:cTn id="99" fill="hold">
                            <p:stCondLst>
                              <p:cond delay="1000"/>
                            </p:stCondLst>
                            <p:childTnLst>
                              <p:par>
                                <p:cTn id="100" presetID="22" presetClass="entr" presetSubtype="8" fill="hold" grpId="0" nodeType="afterEffect">
                                  <p:stCondLst>
                                    <p:cond delay="0"/>
                                  </p:stCondLst>
                                  <p:childTnLst>
                                    <p:set>
                                      <p:cBhvr>
                                        <p:cTn id="101" dur="1" fill="hold">
                                          <p:stCondLst>
                                            <p:cond delay="0"/>
                                          </p:stCondLst>
                                        </p:cTn>
                                        <p:tgtEl>
                                          <p:spTgt spid="29719"/>
                                        </p:tgtEl>
                                        <p:attrNameLst>
                                          <p:attrName>style.visibility</p:attrName>
                                        </p:attrNameLst>
                                      </p:cBhvr>
                                      <p:to>
                                        <p:strVal val="visible"/>
                                      </p:to>
                                    </p:set>
                                    <p:animEffect transition="in" filter="wipe(left)">
                                      <p:cBhvr>
                                        <p:cTn id="102" dur="500"/>
                                        <p:tgtEl>
                                          <p:spTgt spid="29719"/>
                                        </p:tgtEl>
                                      </p:cBhvr>
                                    </p:animEffect>
                                  </p:childTnLst>
                                </p:cTn>
                              </p:par>
                            </p:childTnLst>
                          </p:cTn>
                        </p:par>
                        <p:par>
                          <p:cTn id="103" fill="hold">
                            <p:stCondLst>
                              <p:cond delay="1500"/>
                            </p:stCondLst>
                            <p:childTnLst>
                              <p:par>
                                <p:cTn id="104" presetID="22" presetClass="entr" presetSubtype="8" fill="hold" grpId="0" nodeType="afterEffect">
                                  <p:stCondLst>
                                    <p:cond delay="0"/>
                                  </p:stCondLst>
                                  <p:childTnLst>
                                    <p:set>
                                      <p:cBhvr>
                                        <p:cTn id="105" dur="1" fill="hold">
                                          <p:stCondLst>
                                            <p:cond delay="0"/>
                                          </p:stCondLst>
                                        </p:cTn>
                                        <p:tgtEl>
                                          <p:spTgt spid="29720"/>
                                        </p:tgtEl>
                                        <p:attrNameLst>
                                          <p:attrName>style.visibility</p:attrName>
                                        </p:attrNameLst>
                                      </p:cBhvr>
                                      <p:to>
                                        <p:strVal val="visible"/>
                                      </p:to>
                                    </p:set>
                                    <p:animEffect transition="in" filter="wipe(left)">
                                      <p:cBhvr>
                                        <p:cTn id="106" dur="500"/>
                                        <p:tgtEl>
                                          <p:spTgt spid="29720"/>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9721"/>
                                        </p:tgtEl>
                                        <p:attrNameLst>
                                          <p:attrName>style.visibility</p:attrName>
                                        </p:attrNameLst>
                                      </p:cBhvr>
                                      <p:to>
                                        <p:strVal val="visible"/>
                                      </p:to>
                                    </p:set>
                                    <p:animEffect transition="in" filter="wipe(left)">
                                      <p:cBhvr>
                                        <p:cTn id="111" dur="500"/>
                                        <p:tgtEl>
                                          <p:spTgt spid="29721"/>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29722"/>
                                        </p:tgtEl>
                                        <p:attrNameLst>
                                          <p:attrName>style.visibility</p:attrName>
                                        </p:attrNameLst>
                                      </p:cBhvr>
                                      <p:to>
                                        <p:strVal val="visible"/>
                                      </p:to>
                                    </p:set>
                                    <p:animEffect transition="in" filter="wipe(left)">
                                      <p:cBhvr>
                                        <p:cTn id="115" dur="500"/>
                                        <p:tgtEl>
                                          <p:spTgt spid="29722"/>
                                        </p:tgtEl>
                                      </p:cBhvr>
                                    </p:animEffect>
                                  </p:childTnLst>
                                </p:cTn>
                              </p:par>
                            </p:childTnLst>
                          </p:cTn>
                        </p:par>
                        <p:par>
                          <p:cTn id="116" fill="hold">
                            <p:stCondLst>
                              <p:cond delay="1000"/>
                            </p:stCondLst>
                            <p:childTnLst>
                              <p:par>
                                <p:cTn id="117" presetID="22" presetClass="entr" presetSubtype="8" fill="hold" grpId="0" nodeType="afterEffect">
                                  <p:stCondLst>
                                    <p:cond delay="0"/>
                                  </p:stCondLst>
                                  <p:childTnLst>
                                    <p:set>
                                      <p:cBhvr>
                                        <p:cTn id="118" dur="1" fill="hold">
                                          <p:stCondLst>
                                            <p:cond delay="0"/>
                                          </p:stCondLst>
                                        </p:cTn>
                                        <p:tgtEl>
                                          <p:spTgt spid="29723"/>
                                        </p:tgtEl>
                                        <p:attrNameLst>
                                          <p:attrName>style.visibility</p:attrName>
                                        </p:attrNameLst>
                                      </p:cBhvr>
                                      <p:to>
                                        <p:strVal val="visible"/>
                                      </p:to>
                                    </p:set>
                                    <p:animEffect transition="in" filter="wipe(left)">
                                      <p:cBhvr>
                                        <p:cTn id="119" dur="500"/>
                                        <p:tgtEl>
                                          <p:spTgt spid="29723"/>
                                        </p:tgtEl>
                                      </p:cBhvr>
                                    </p:animEffect>
                                  </p:childTnLst>
                                </p:cTn>
                              </p:par>
                            </p:childTnLst>
                          </p:cTn>
                        </p:par>
                        <p:par>
                          <p:cTn id="120" fill="hold">
                            <p:stCondLst>
                              <p:cond delay="1500"/>
                            </p:stCondLst>
                            <p:childTnLst>
                              <p:par>
                                <p:cTn id="121" presetID="22" presetClass="entr" presetSubtype="8" fill="hold" grpId="0" nodeType="afterEffect">
                                  <p:stCondLst>
                                    <p:cond delay="0"/>
                                  </p:stCondLst>
                                  <p:childTnLst>
                                    <p:set>
                                      <p:cBhvr>
                                        <p:cTn id="122" dur="1" fill="hold">
                                          <p:stCondLst>
                                            <p:cond delay="0"/>
                                          </p:stCondLst>
                                        </p:cTn>
                                        <p:tgtEl>
                                          <p:spTgt spid="29724"/>
                                        </p:tgtEl>
                                        <p:attrNameLst>
                                          <p:attrName>style.visibility</p:attrName>
                                        </p:attrNameLst>
                                      </p:cBhvr>
                                      <p:to>
                                        <p:strVal val="visible"/>
                                      </p:to>
                                    </p:set>
                                    <p:animEffect transition="in" filter="wipe(left)">
                                      <p:cBhvr>
                                        <p:cTn id="123" dur="500"/>
                                        <p:tgtEl>
                                          <p:spTgt spid="29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utoUpdateAnimBg="0"/>
      <p:bldP spid="29700" grpId="0" animBg="1"/>
      <p:bldP spid="29701" grpId="0" autoUpdateAnimBg="0"/>
      <p:bldP spid="29703" grpId="0" animBg="1"/>
      <p:bldP spid="29704" grpId="0" animBg="1"/>
      <p:bldP spid="29705" grpId="0" animBg="1"/>
      <p:bldP spid="29706" grpId="0" autoUpdateAnimBg="0"/>
      <p:bldP spid="29707" grpId="0" autoUpdateAnimBg="0"/>
      <p:bldP spid="29708" grpId="0" autoUpdateAnimBg="0"/>
      <p:bldP spid="29709" grpId="0" animBg="1"/>
      <p:bldP spid="29710" grpId="0" autoUpdateAnimBg="0"/>
      <p:bldP spid="29711" grpId="0" animBg="1"/>
      <p:bldP spid="29712" grpId="0" animBg="1" autoUpdateAnimBg="0"/>
      <p:bldP spid="29713" grpId="0" animBg="1"/>
      <p:bldP spid="29714" grpId="0" autoUpdateAnimBg="0"/>
      <p:bldP spid="29715" grpId="0" animBg="1"/>
      <p:bldP spid="29716" grpId="0" animBg="1" autoUpdateAnimBg="0"/>
      <p:bldP spid="29717" grpId="0" animBg="1"/>
      <p:bldP spid="29718" grpId="0" animBg="1" autoUpdateAnimBg="0"/>
      <p:bldP spid="29719" grpId="0" animBg="1"/>
      <p:bldP spid="29720" grpId="0" autoUpdateAnimBg="0"/>
      <p:bldP spid="29721" grpId="0" animBg="1"/>
      <p:bldP spid="29722" grpId="0" animBg="1" autoUpdateAnimBg="0"/>
      <p:bldP spid="29723" grpId="0" animBg="1"/>
      <p:bldP spid="29724" grpId="0" autoUpdateAnimBg="0"/>
      <p:bldP spid="2972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43301" y="214424"/>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6055" indent="-186055" algn="l">
              <a:lnSpc>
                <a:spcPct val="90000"/>
              </a:lnSpc>
              <a:spcBef>
                <a:spcPct val="50000"/>
              </a:spcBef>
            </a:pPr>
            <a:r>
              <a:rPr kumimoji="1" lang="zh-CN" altLang="en-US" sz="3600" b="1" dirty="0">
                <a:solidFill>
                  <a:srgbClr val="A50021"/>
                </a:solidFill>
                <a:latin typeface="华文仿宋" panose="02010600040101010101" pitchFamily="2" charset="-122"/>
                <a:ea typeface="华文仿宋" panose="02010600040101010101" pitchFamily="2" charset="-122"/>
              </a:rPr>
              <a:t>（</a:t>
            </a:r>
            <a:r>
              <a:rPr kumimoji="1" lang="en-US" altLang="zh-CN" sz="3600" b="1" dirty="0">
                <a:solidFill>
                  <a:srgbClr val="A50021"/>
                </a:solidFill>
                <a:latin typeface="华文仿宋" panose="02010600040101010101" pitchFamily="2" charset="-122"/>
                <a:ea typeface="华文仿宋" panose="02010600040101010101" pitchFamily="2" charset="-122"/>
              </a:rPr>
              <a:t>2</a:t>
            </a:r>
            <a:r>
              <a:rPr kumimoji="1" lang="zh-CN" altLang="en-US" sz="3600" b="1" dirty="0">
                <a:solidFill>
                  <a:srgbClr val="A50021"/>
                </a:solidFill>
                <a:latin typeface="华文仿宋" panose="02010600040101010101" pitchFamily="2" charset="-122"/>
                <a:ea typeface="华文仿宋" panose="02010600040101010101" pitchFamily="2" charset="-122"/>
              </a:rPr>
              <a:t>）折半查找算法</a:t>
            </a:r>
            <a:endParaRPr kumimoji="1" lang="zh-CN" altLang="en-US" sz="3600" b="1" dirty="0">
              <a:solidFill>
                <a:srgbClr val="A50021"/>
              </a:solidFill>
              <a:latin typeface="华文仿宋" panose="02010600040101010101" pitchFamily="2" charset="-122"/>
              <a:ea typeface="华文仿宋" panose="02010600040101010101" pitchFamily="2" charset="-122"/>
            </a:endParaRPr>
          </a:p>
        </p:txBody>
      </p:sp>
      <p:sp>
        <p:nvSpPr>
          <p:cNvPr id="97283" name="Text Box 3"/>
          <p:cNvSpPr txBox="1">
            <a:spLocks noChangeArrowheads="1"/>
          </p:cNvSpPr>
          <p:nvPr/>
        </p:nvSpPr>
        <p:spPr bwMode="auto">
          <a:xfrm>
            <a:off x="408167" y="1183850"/>
            <a:ext cx="861992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ts val="4600"/>
              </a:lnSpc>
              <a:spcBef>
                <a:spcPct val="20000"/>
              </a:spcBef>
              <a:buFontTx/>
              <a:buChar char="•"/>
            </a:pPr>
            <a:r>
              <a:rPr lang="zh-CN" altLang="en-US" sz="3600" dirty="0">
                <a:latin typeface="华文仿宋" panose="02010600040101010101" pitchFamily="2" charset="-122"/>
                <a:ea typeface="华文仿宋" panose="02010600040101010101" pitchFamily="2" charset="-122"/>
              </a:rPr>
              <a:t>设待查元素所在区域的下界为</a:t>
            </a:r>
            <a:r>
              <a:rPr lang="en-US" altLang="zh-CN" sz="3600" dirty="0">
                <a:latin typeface="华文仿宋" panose="02010600040101010101" pitchFamily="2" charset="-122"/>
                <a:ea typeface="华文仿宋" panose="02010600040101010101" pitchFamily="2" charset="-122"/>
              </a:rPr>
              <a:t>low</a:t>
            </a:r>
            <a:r>
              <a:rPr lang="zh-CN" altLang="en-US" sz="3600" dirty="0">
                <a:latin typeface="华文仿宋" panose="02010600040101010101" pitchFamily="2" charset="-122"/>
                <a:ea typeface="华文仿宋" panose="02010600040101010101" pitchFamily="2" charset="-122"/>
              </a:rPr>
              <a:t>，上界为</a:t>
            </a:r>
            <a:r>
              <a:rPr lang="en-US" altLang="zh-CN" sz="3600" dirty="0" err="1">
                <a:latin typeface="华文仿宋" panose="02010600040101010101" pitchFamily="2" charset="-122"/>
                <a:ea typeface="华文仿宋" panose="02010600040101010101" pitchFamily="2" charset="-122"/>
              </a:rPr>
              <a:t>hig</a:t>
            </a:r>
            <a:r>
              <a:rPr lang="zh-CN" altLang="en-US" sz="3600" dirty="0">
                <a:latin typeface="华文仿宋" panose="02010600040101010101" pitchFamily="2" charset="-122"/>
                <a:ea typeface="华文仿宋" panose="02010600040101010101" pitchFamily="2" charset="-122"/>
              </a:rPr>
              <a:t>，则中间位置</a:t>
            </a:r>
            <a:r>
              <a:rPr lang="en-US" altLang="zh-CN" sz="3600" dirty="0">
                <a:latin typeface="华文仿宋" panose="02010600040101010101" pitchFamily="2" charset="-122"/>
                <a:ea typeface="华文仿宋" panose="02010600040101010101" pitchFamily="2" charset="-122"/>
              </a:rPr>
              <a:t>mid=(low + </a:t>
            </a:r>
            <a:r>
              <a:rPr lang="en-US" altLang="zh-CN" sz="3600" dirty="0" err="1">
                <a:latin typeface="华文仿宋" panose="02010600040101010101" pitchFamily="2" charset="-122"/>
                <a:ea typeface="华文仿宋" panose="02010600040101010101" pitchFamily="2" charset="-122"/>
              </a:rPr>
              <a:t>hig</a:t>
            </a:r>
            <a:r>
              <a:rPr lang="en-US" altLang="zh-CN" sz="3600" dirty="0">
                <a:latin typeface="华文仿宋" panose="02010600040101010101" pitchFamily="2" charset="-122"/>
                <a:ea typeface="华文仿宋" panose="02010600040101010101" pitchFamily="2" charset="-122"/>
              </a:rPr>
              <a:t>)/2</a:t>
            </a:r>
            <a:endParaRPr lang="en-US" altLang="zh-CN" sz="3600" dirty="0">
              <a:latin typeface="华文仿宋" panose="02010600040101010101" pitchFamily="2" charset="-122"/>
              <a:ea typeface="华文仿宋" panose="02010600040101010101" pitchFamily="2" charset="-122"/>
            </a:endParaRPr>
          </a:p>
          <a:p>
            <a:pPr lvl="1" algn="l" eaLnBrk="1" hangingPunct="1">
              <a:lnSpc>
                <a:spcPts val="4600"/>
              </a:lnSpc>
              <a:spcBef>
                <a:spcPct val="20000"/>
              </a:spcBef>
              <a:buFontTx/>
              <a:buChar char="–"/>
            </a:pPr>
            <a:r>
              <a:rPr lang="zh-CN" altLang="en-US" sz="3200" dirty="0">
                <a:latin typeface="华文仿宋" panose="02010600040101010101" pitchFamily="2" charset="-122"/>
                <a:ea typeface="华文仿宋" panose="02010600040101010101" pitchFamily="2" charset="-122"/>
              </a:rPr>
              <a:t>若中间位置元素值等于给定值</a:t>
            </a:r>
            <a:r>
              <a:rPr lang="en-US" altLang="zh-CN" sz="3200" dirty="0">
                <a:latin typeface="华文仿宋" panose="02010600040101010101" pitchFamily="2" charset="-122"/>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则查找成功</a:t>
            </a:r>
            <a:r>
              <a:rPr lang="en-US" altLang="zh-CN" sz="3200" dirty="0">
                <a:latin typeface="华文仿宋" panose="02010600040101010101" pitchFamily="2" charset="-122"/>
                <a:ea typeface="华文仿宋" panose="02010600040101010101" pitchFamily="2" charset="-122"/>
              </a:rPr>
              <a:t>;</a:t>
            </a:r>
            <a:endParaRPr lang="en-US" altLang="zh-CN" sz="3200" dirty="0">
              <a:latin typeface="华文仿宋" panose="02010600040101010101" pitchFamily="2" charset="-122"/>
              <a:ea typeface="华文仿宋" panose="02010600040101010101" pitchFamily="2" charset="-122"/>
            </a:endParaRPr>
          </a:p>
          <a:p>
            <a:pPr lvl="1" algn="l" eaLnBrk="1" hangingPunct="1">
              <a:lnSpc>
                <a:spcPts val="4600"/>
              </a:lnSpc>
              <a:spcBef>
                <a:spcPct val="20000"/>
              </a:spcBef>
              <a:buFontTx/>
              <a:buChar char="–"/>
            </a:pPr>
            <a:r>
              <a:rPr lang="zh-CN" altLang="en-US" sz="3200" dirty="0">
                <a:latin typeface="华文仿宋" panose="02010600040101010101" pitchFamily="2" charset="-122"/>
                <a:ea typeface="华文仿宋" panose="02010600040101010101" pitchFamily="2" charset="-122"/>
              </a:rPr>
              <a:t>若中间位置元素值大于给定值</a:t>
            </a:r>
            <a:r>
              <a:rPr lang="en-US" altLang="zh-CN" sz="3200" dirty="0">
                <a:latin typeface="华文仿宋" panose="02010600040101010101" pitchFamily="2" charset="-122"/>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则在区域</a:t>
            </a:r>
            <a:endParaRPr lang="zh-CN" altLang="en-US" sz="3200" dirty="0">
              <a:latin typeface="华文仿宋" panose="02010600040101010101" pitchFamily="2" charset="-122"/>
              <a:ea typeface="华文仿宋" panose="02010600040101010101" pitchFamily="2" charset="-122"/>
            </a:endParaRPr>
          </a:p>
          <a:p>
            <a:pPr lvl="1" algn="l" eaLnBrk="1" hangingPunct="1">
              <a:lnSpc>
                <a:spcPts val="4600"/>
              </a:lnSpc>
              <a:spcBef>
                <a:spcPct val="20000"/>
              </a:spcBef>
            </a:pPr>
            <a:r>
              <a:rPr lang="zh-CN" altLang="en-US" sz="3600" dirty="0">
                <a:latin typeface="华文仿宋" panose="02010600040101010101" pitchFamily="2" charset="-122"/>
                <a:ea typeface="华文仿宋" panose="02010600040101010101" pitchFamily="2" charset="-122"/>
              </a:rPr>
              <a:t> </a:t>
            </a:r>
            <a:r>
              <a:rPr lang="en-US" altLang="zh-CN" sz="3600" dirty="0">
                <a:latin typeface="华文仿宋" panose="02010600040101010101" pitchFamily="2" charset="-122"/>
                <a:ea typeface="华文仿宋" panose="02010600040101010101" pitchFamily="2" charset="-122"/>
              </a:rPr>
              <a:t>[low</a:t>
            </a:r>
            <a:r>
              <a:rPr lang="zh-CN" altLang="en-US" sz="3600" dirty="0">
                <a:latin typeface="华文仿宋" panose="02010600040101010101" pitchFamily="2" charset="-122"/>
                <a:ea typeface="华文仿宋" panose="02010600040101010101" pitchFamily="2" charset="-122"/>
              </a:rPr>
              <a:t>，</a:t>
            </a:r>
            <a:r>
              <a:rPr lang="en-US" altLang="zh-CN" sz="3600" dirty="0">
                <a:latin typeface="华文仿宋" panose="02010600040101010101" pitchFamily="2" charset="-122"/>
                <a:ea typeface="华文仿宋" panose="02010600040101010101" pitchFamily="2" charset="-122"/>
              </a:rPr>
              <a:t>mid-1]</a:t>
            </a:r>
            <a:r>
              <a:rPr lang="zh-CN" altLang="en-US" sz="3200" dirty="0">
                <a:latin typeface="华文仿宋" panose="02010600040101010101" pitchFamily="2" charset="-122"/>
                <a:ea typeface="华文仿宋" panose="02010600040101010101" pitchFamily="2" charset="-122"/>
              </a:rPr>
              <a:t>进行折半查找</a:t>
            </a:r>
            <a:endParaRPr lang="zh-CN" altLang="en-US" sz="3200" dirty="0">
              <a:latin typeface="华文仿宋" panose="02010600040101010101" pitchFamily="2" charset="-122"/>
              <a:ea typeface="华文仿宋" panose="02010600040101010101" pitchFamily="2" charset="-122"/>
            </a:endParaRPr>
          </a:p>
          <a:p>
            <a:pPr lvl="1" algn="l" eaLnBrk="1" hangingPunct="1">
              <a:lnSpc>
                <a:spcPts val="4600"/>
              </a:lnSpc>
              <a:spcBef>
                <a:spcPct val="20000"/>
              </a:spcBef>
              <a:buFontTx/>
              <a:buChar char="–"/>
            </a:pPr>
            <a:r>
              <a:rPr lang="zh-CN" altLang="en-US" sz="3200" dirty="0">
                <a:latin typeface="华文仿宋" panose="02010600040101010101" pitchFamily="2" charset="-122"/>
                <a:ea typeface="华文仿宋" panose="02010600040101010101" pitchFamily="2" charset="-122"/>
              </a:rPr>
              <a:t>若中间位置元素值小于给定值</a:t>
            </a:r>
            <a:r>
              <a:rPr lang="en-US" altLang="zh-CN" sz="3200" dirty="0">
                <a:latin typeface="华文仿宋" panose="02010600040101010101" pitchFamily="2" charset="-122"/>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则在区域</a:t>
            </a:r>
            <a:endParaRPr lang="zh-CN" altLang="en-US" sz="3200" dirty="0">
              <a:latin typeface="华文仿宋" panose="02010600040101010101" pitchFamily="2" charset="-122"/>
              <a:ea typeface="华文仿宋" panose="02010600040101010101" pitchFamily="2" charset="-122"/>
            </a:endParaRPr>
          </a:p>
          <a:p>
            <a:pPr lvl="1" algn="l" eaLnBrk="1" hangingPunct="1">
              <a:lnSpc>
                <a:spcPts val="4600"/>
              </a:lnSpc>
              <a:spcBef>
                <a:spcPct val="20000"/>
              </a:spcBef>
            </a:pPr>
            <a:r>
              <a:rPr lang="zh-CN" altLang="en-US" sz="3200" dirty="0">
                <a:latin typeface="华文仿宋" panose="02010600040101010101" pitchFamily="2" charset="-122"/>
                <a:ea typeface="华文仿宋" panose="02010600040101010101" pitchFamily="2" charset="-122"/>
              </a:rPr>
              <a:t> </a:t>
            </a:r>
            <a:r>
              <a:rPr lang="en-US" altLang="zh-CN" sz="3600" dirty="0">
                <a:latin typeface="华文仿宋" panose="02010600040101010101" pitchFamily="2" charset="-122"/>
                <a:ea typeface="华文仿宋" panose="02010600040101010101" pitchFamily="2" charset="-122"/>
              </a:rPr>
              <a:t>[mid+1</a:t>
            </a:r>
            <a:r>
              <a:rPr lang="zh-CN" altLang="en-US" sz="3600" dirty="0">
                <a:latin typeface="华文仿宋" panose="02010600040101010101" pitchFamily="2" charset="-122"/>
                <a:ea typeface="华文仿宋" panose="02010600040101010101" pitchFamily="2" charset="-122"/>
              </a:rPr>
              <a:t>，</a:t>
            </a:r>
            <a:r>
              <a:rPr lang="en-US" altLang="zh-CN" sz="3600" dirty="0" err="1">
                <a:latin typeface="华文仿宋" panose="02010600040101010101" pitchFamily="2" charset="-122"/>
                <a:ea typeface="华文仿宋" panose="02010600040101010101" pitchFamily="2" charset="-122"/>
              </a:rPr>
              <a:t>hig</a:t>
            </a:r>
            <a:r>
              <a:rPr lang="en-US" altLang="zh-CN" sz="3600" dirty="0">
                <a:latin typeface="华文仿宋" panose="02010600040101010101" pitchFamily="2" charset="-122"/>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内进行折半查找</a:t>
            </a:r>
            <a:endParaRPr lang="zh-CN" altLang="en-US" sz="32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box(in)">
                                      <p:cBhvr>
                                        <p:cTn id="7" dur="500"/>
                                        <p:tgtEl>
                                          <p:spTgt spid="97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7283">
                                            <p:txEl>
                                              <p:pRg st="1" end="1"/>
                                            </p:txEl>
                                          </p:spTgt>
                                        </p:tgtEl>
                                        <p:attrNameLst>
                                          <p:attrName>style.visibility</p:attrName>
                                        </p:attrNameLst>
                                      </p:cBhvr>
                                      <p:to>
                                        <p:strVal val="visible"/>
                                      </p:to>
                                    </p:set>
                                    <p:animEffect transition="in" filter="box(in)">
                                      <p:cBhvr>
                                        <p:cTn id="12" dur="500"/>
                                        <p:tgtEl>
                                          <p:spTgt spid="97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7283">
                                            <p:txEl>
                                              <p:pRg st="2" end="2"/>
                                            </p:txEl>
                                          </p:spTgt>
                                        </p:tgtEl>
                                        <p:attrNameLst>
                                          <p:attrName>style.visibility</p:attrName>
                                        </p:attrNameLst>
                                      </p:cBhvr>
                                      <p:to>
                                        <p:strVal val="visible"/>
                                      </p:to>
                                    </p:set>
                                    <p:animEffect transition="in" filter="box(in)">
                                      <p:cBhvr>
                                        <p:cTn id="17" dur="500"/>
                                        <p:tgtEl>
                                          <p:spTgt spid="972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7283">
                                            <p:txEl>
                                              <p:pRg st="3" end="3"/>
                                            </p:txEl>
                                          </p:spTgt>
                                        </p:tgtEl>
                                        <p:attrNameLst>
                                          <p:attrName>style.visibility</p:attrName>
                                        </p:attrNameLst>
                                      </p:cBhvr>
                                      <p:to>
                                        <p:strVal val="visible"/>
                                      </p:to>
                                    </p:set>
                                    <p:animEffect transition="in" filter="box(in)">
                                      <p:cBhvr>
                                        <p:cTn id="22" dur="500"/>
                                        <p:tgtEl>
                                          <p:spTgt spid="972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7283">
                                            <p:txEl>
                                              <p:pRg st="4" end="4"/>
                                            </p:txEl>
                                          </p:spTgt>
                                        </p:tgtEl>
                                        <p:attrNameLst>
                                          <p:attrName>style.visibility</p:attrName>
                                        </p:attrNameLst>
                                      </p:cBhvr>
                                      <p:to>
                                        <p:strVal val="visible"/>
                                      </p:to>
                                    </p:set>
                                    <p:animEffect transition="in" filter="box(in)">
                                      <p:cBhvr>
                                        <p:cTn id="27" dur="500"/>
                                        <p:tgtEl>
                                          <p:spTgt spid="972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7283">
                                            <p:txEl>
                                              <p:pRg st="5" end="5"/>
                                            </p:txEl>
                                          </p:spTgt>
                                        </p:tgtEl>
                                        <p:attrNameLst>
                                          <p:attrName>style.visibility</p:attrName>
                                        </p:attrNameLst>
                                      </p:cBhvr>
                                      <p:to>
                                        <p:strVal val="visible"/>
                                      </p:to>
                                    </p:set>
                                    <p:animEffect transition="in" filter="box(in)">
                                      <p:cBhvr>
                                        <p:cTn id="32" dur="500"/>
                                        <p:tgtEl>
                                          <p:spTgt spid="972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ldLvl="2"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340977" y="360340"/>
            <a:ext cx="81534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err="1">
                <a:solidFill>
                  <a:srgbClr val="C00000"/>
                </a:solidFill>
                <a:ea typeface="华文仿宋" panose="02010600040101010101" pitchFamily="2" charset="-122"/>
              </a:rPr>
              <a:t>int</a:t>
            </a:r>
            <a:r>
              <a:rPr lang="en-US" altLang="zh-CN" sz="3200" b="0" dirty="0">
                <a:ea typeface="华文仿宋" panose="02010600040101010101" pitchFamily="2" charset="-122"/>
              </a:rPr>
              <a:t> </a:t>
            </a:r>
            <a:r>
              <a:rPr lang="en-US" altLang="zh-CN" sz="3200" b="0" dirty="0" err="1">
                <a:ea typeface="华文仿宋" panose="02010600040101010101" pitchFamily="2" charset="-122"/>
              </a:rPr>
              <a:t>Search_Bin</a:t>
            </a:r>
            <a:r>
              <a:rPr lang="en-US" altLang="zh-CN" sz="3200" b="0" dirty="0">
                <a:ea typeface="华文仿宋" panose="02010600040101010101" pitchFamily="2" charset="-122"/>
              </a:rPr>
              <a:t> ( </a:t>
            </a:r>
            <a:r>
              <a:rPr lang="en-US" altLang="zh-CN" sz="3200" b="0" dirty="0" err="1">
                <a:ea typeface="华文仿宋" panose="02010600040101010101" pitchFamily="2" charset="-122"/>
              </a:rPr>
              <a:t>SSTable</a:t>
            </a:r>
            <a:r>
              <a:rPr lang="en-US" altLang="zh-CN" sz="3200" b="0" dirty="0">
                <a:ea typeface="华文仿宋" panose="02010600040101010101" pitchFamily="2" charset="-122"/>
              </a:rPr>
              <a:t> ST, </a:t>
            </a:r>
            <a:r>
              <a:rPr lang="en-US" altLang="zh-CN" sz="3200" b="0" dirty="0" err="1">
                <a:ea typeface="华文仿宋" panose="02010600040101010101" pitchFamily="2" charset="-122"/>
              </a:rPr>
              <a:t>KeyType</a:t>
            </a:r>
            <a:r>
              <a:rPr lang="en-US" altLang="zh-CN" sz="3200" b="0" dirty="0">
                <a:ea typeface="华文仿宋" panose="02010600040101010101" pitchFamily="2" charset="-122"/>
              </a:rPr>
              <a:t> key ) </a:t>
            </a:r>
            <a:r>
              <a:rPr lang="en-US" altLang="zh-CN" sz="3200" dirty="0">
                <a:ea typeface="华文仿宋" panose="02010600040101010101" pitchFamily="2" charset="-122"/>
              </a:rPr>
              <a:t>{</a:t>
            </a:r>
            <a:endParaRPr lang="en-US" altLang="zh-CN" sz="3200" b="0" dirty="0">
              <a:ea typeface="华文仿宋" panose="02010600040101010101" pitchFamily="2" charset="-122"/>
            </a:endParaRPr>
          </a:p>
          <a:p>
            <a:pPr algn="l" eaLnBrk="1" hangingPunct="1"/>
            <a:r>
              <a:rPr lang="en-US" altLang="zh-CN" sz="3200" b="0" dirty="0">
                <a:solidFill>
                  <a:srgbClr val="800000"/>
                </a:solidFill>
                <a:ea typeface="华文仿宋" panose="02010600040101010101" pitchFamily="2" charset="-122"/>
              </a:rPr>
              <a:t>   </a:t>
            </a:r>
            <a:r>
              <a:rPr lang="en-US" altLang="zh-CN" sz="3200" b="0" dirty="0">
                <a:ea typeface="华文仿宋" panose="02010600040101010101" pitchFamily="2" charset="-122"/>
              </a:rPr>
              <a:t>low = 1;  high = </a:t>
            </a:r>
            <a:r>
              <a:rPr lang="en-US" altLang="zh-CN" sz="3200" b="0" dirty="0" err="1">
                <a:ea typeface="华文仿宋" panose="02010600040101010101" pitchFamily="2" charset="-122"/>
              </a:rPr>
              <a:t>ST.length</a:t>
            </a:r>
            <a:r>
              <a:rPr lang="en-US" altLang="zh-CN" sz="3200" b="0" dirty="0">
                <a:ea typeface="华文仿宋" panose="02010600040101010101" pitchFamily="2" charset="-122"/>
              </a:rPr>
              <a:t>;</a:t>
            </a:r>
            <a:r>
              <a:rPr lang="en-US" altLang="zh-CN" sz="3200" b="0" dirty="0">
                <a:solidFill>
                  <a:srgbClr val="800000"/>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置区间初值</a:t>
            </a:r>
            <a:endParaRPr lang="zh-CN" altLang="en-US" sz="3200" dirty="0">
              <a:solidFill>
                <a:srgbClr val="006600"/>
              </a:solidFill>
              <a:ea typeface="华文仿宋" panose="02010600040101010101" pitchFamily="2" charset="-122"/>
            </a:endParaRPr>
          </a:p>
          <a:p>
            <a:pPr algn="l" eaLnBrk="1" hangingPunct="1"/>
            <a:r>
              <a:rPr lang="zh-CN" altLang="en-US" sz="3200" b="0" dirty="0">
                <a:solidFill>
                  <a:srgbClr val="800000"/>
                </a:solidFill>
                <a:ea typeface="华文仿宋" panose="02010600040101010101" pitchFamily="2" charset="-122"/>
              </a:rPr>
              <a:t>   </a:t>
            </a:r>
            <a:r>
              <a:rPr lang="en-US" altLang="zh-CN" sz="3200" dirty="0">
                <a:ea typeface="华文仿宋" panose="02010600040101010101" pitchFamily="2" charset="-122"/>
              </a:rPr>
              <a:t>while</a:t>
            </a:r>
            <a:r>
              <a:rPr lang="en-US" altLang="zh-CN" sz="3200" b="0" dirty="0">
                <a:ea typeface="华文仿宋" panose="02010600040101010101" pitchFamily="2" charset="-122"/>
              </a:rPr>
              <a:t> (low &lt;= high) </a:t>
            </a:r>
            <a:r>
              <a:rPr lang="en-US" altLang="zh-CN" sz="3200" dirty="0">
                <a:ea typeface="华文仿宋" panose="02010600040101010101" pitchFamily="2" charset="-122"/>
              </a:rPr>
              <a:t>{</a:t>
            </a:r>
            <a:endParaRPr lang="en-US" altLang="zh-CN" sz="3200" b="0" dirty="0">
              <a:ea typeface="华文仿宋" panose="02010600040101010101" pitchFamily="2" charset="-122"/>
            </a:endParaRPr>
          </a:p>
          <a:p>
            <a:pPr algn="l" eaLnBrk="1" hangingPunct="1"/>
            <a:r>
              <a:rPr lang="en-US" altLang="zh-CN" sz="3200" b="0" dirty="0">
                <a:ea typeface="华文仿宋" panose="02010600040101010101" pitchFamily="2" charset="-122"/>
              </a:rPr>
              <a:t>      mid = (low + high) / 2;</a:t>
            </a:r>
            <a:endParaRPr lang="en-US" altLang="zh-CN" sz="3200" b="0" dirty="0">
              <a:ea typeface="华文仿宋" panose="02010600040101010101" pitchFamily="2" charset="-122"/>
            </a:endParaRPr>
          </a:p>
          <a:p>
            <a:pPr algn="l" eaLnBrk="1" hangingPunct="1"/>
            <a:r>
              <a:rPr lang="en-US" altLang="zh-CN" sz="3200" b="0" dirty="0">
                <a:solidFill>
                  <a:srgbClr val="800000"/>
                </a:solidFill>
                <a:ea typeface="华文仿宋" panose="02010600040101010101" pitchFamily="2" charset="-122"/>
              </a:rPr>
              <a:t>      </a:t>
            </a:r>
            <a:r>
              <a:rPr lang="en-US" altLang="zh-CN" sz="3200" dirty="0">
                <a:ea typeface="华文仿宋" panose="02010600040101010101" pitchFamily="2" charset="-122"/>
              </a:rPr>
              <a:t>if </a:t>
            </a:r>
            <a:r>
              <a:rPr lang="zh-CN" altLang="en-US" sz="3200" b="0" dirty="0">
                <a:ea typeface="华文仿宋" panose="02010600040101010101" pitchFamily="2" charset="-122"/>
              </a:rPr>
              <a:t>（</a:t>
            </a:r>
            <a:r>
              <a:rPr lang="en-US" altLang="zh-CN" sz="3200" b="0" dirty="0">
                <a:ea typeface="华文仿宋" panose="02010600040101010101" pitchFamily="2" charset="-122"/>
              </a:rPr>
              <a:t>EQ (key , </a:t>
            </a:r>
            <a:r>
              <a:rPr lang="en-US" altLang="zh-CN" sz="3200" b="0" dirty="0" err="1">
                <a:ea typeface="华文仿宋" panose="02010600040101010101" pitchFamily="2" charset="-122"/>
              </a:rPr>
              <a:t>ST.elem</a:t>
            </a:r>
            <a:r>
              <a:rPr lang="en-US" altLang="zh-CN" sz="3200" b="0" dirty="0">
                <a:ea typeface="华文仿宋" panose="02010600040101010101" pitchFamily="2" charset="-122"/>
              </a:rPr>
              <a:t>[mid].key) )</a:t>
            </a:r>
            <a:endParaRPr lang="en-US" altLang="zh-CN" sz="3200" b="0" dirty="0">
              <a:ea typeface="华文仿宋" panose="02010600040101010101" pitchFamily="2" charset="-122"/>
            </a:endParaRPr>
          </a:p>
          <a:p>
            <a:pPr algn="l" eaLnBrk="1" hangingPunct="1"/>
            <a:r>
              <a:rPr lang="en-US" altLang="zh-CN" sz="3200" b="0" dirty="0">
                <a:ea typeface="华文仿宋" panose="02010600040101010101" pitchFamily="2" charset="-122"/>
              </a:rPr>
              <a:t>        </a:t>
            </a:r>
            <a:r>
              <a:rPr lang="en-US" altLang="zh-CN" sz="3200" dirty="0">
                <a:ea typeface="华文仿宋" panose="02010600040101010101" pitchFamily="2" charset="-122"/>
              </a:rPr>
              <a:t>return </a:t>
            </a:r>
            <a:r>
              <a:rPr lang="en-US" altLang="zh-CN" sz="3200" b="0" dirty="0">
                <a:ea typeface="华文仿宋" panose="02010600040101010101" pitchFamily="2" charset="-122"/>
              </a:rPr>
              <a:t> mid;</a:t>
            </a:r>
            <a:r>
              <a:rPr lang="en-US" altLang="zh-CN" sz="3200" b="0" dirty="0">
                <a:solidFill>
                  <a:srgbClr val="CC0000"/>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找到待查元素</a:t>
            </a:r>
            <a:endParaRPr lang="zh-CN" altLang="en-US" sz="2400" dirty="0">
              <a:solidFill>
                <a:srgbClr val="006600"/>
              </a:solidFill>
              <a:ea typeface="华文仿宋" panose="02010600040101010101" pitchFamily="2" charset="-122"/>
            </a:endParaRPr>
          </a:p>
          <a:p>
            <a:pPr algn="l" eaLnBrk="1" hangingPunct="1"/>
            <a:r>
              <a:rPr lang="zh-CN" altLang="en-US" sz="3200" b="0" dirty="0">
                <a:solidFill>
                  <a:srgbClr val="800000"/>
                </a:solidFill>
                <a:ea typeface="华文仿宋" panose="02010600040101010101" pitchFamily="2" charset="-122"/>
              </a:rPr>
              <a:t>      </a:t>
            </a:r>
            <a:r>
              <a:rPr lang="en-US" altLang="zh-CN" sz="3200" dirty="0">
                <a:ea typeface="华文仿宋" panose="02010600040101010101" pitchFamily="2" charset="-122"/>
              </a:rPr>
              <a:t>else  if</a:t>
            </a:r>
            <a:r>
              <a:rPr lang="en-US" altLang="zh-CN" sz="3200" b="0" dirty="0">
                <a:ea typeface="华文仿宋" panose="02010600040101010101" pitchFamily="2" charset="-122"/>
              </a:rPr>
              <a:t> ( LT (key , </a:t>
            </a:r>
            <a:r>
              <a:rPr lang="en-US" altLang="zh-CN" sz="3200" b="0" dirty="0" err="1">
                <a:ea typeface="华文仿宋" panose="02010600040101010101" pitchFamily="2" charset="-122"/>
              </a:rPr>
              <a:t>ST.elem</a:t>
            </a:r>
            <a:r>
              <a:rPr lang="en-US" altLang="zh-CN" sz="3200" b="0" dirty="0">
                <a:ea typeface="华文仿宋" panose="02010600040101010101" pitchFamily="2" charset="-122"/>
              </a:rPr>
              <a:t>[mid].key) )</a:t>
            </a:r>
            <a:endParaRPr lang="en-US" altLang="zh-CN" sz="3200" b="0" dirty="0">
              <a:ea typeface="华文仿宋" panose="02010600040101010101" pitchFamily="2" charset="-122"/>
            </a:endParaRPr>
          </a:p>
          <a:p>
            <a:pPr algn="l" eaLnBrk="1" hangingPunct="1"/>
            <a:r>
              <a:rPr lang="en-US" altLang="zh-CN" sz="3200" b="0" dirty="0">
                <a:solidFill>
                  <a:srgbClr val="800000"/>
                </a:solidFill>
                <a:ea typeface="华文仿宋" panose="02010600040101010101" pitchFamily="2" charset="-122"/>
              </a:rPr>
              <a:t>        </a:t>
            </a:r>
            <a:r>
              <a:rPr lang="en-US" altLang="zh-CN" sz="3200" b="0" dirty="0">
                <a:solidFill>
                  <a:schemeClr val="accent2"/>
                </a:solidFill>
                <a:ea typeface="华文仿宋" panose="02010600040101010101" pitchFamily="2" charset="-122"/>
              </a:rPr>
              <a:t>high = mid - 1</a:t>
            </a:r>
            <a:r>
              <a:rPr lang="en-US" altLang="zh-CN" sz="3200" b="0" dirty="0">
                <a:solidFill>
                  <a:srgbClr val="800000"/>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继续在前半区间进行查找</a:t>
            </a:r>
            <a:endParaRPr lang="zh-CN" altLang="en-US" sz="2400" dirty="0">
              <a:solidFill>
                <a:srgbClr val="006600"/>
              </a:solidFill>
              <a:ea typeface="华文仿宋" panose="02010600040101010101" pitchFamily="2" charset="-122"/>
            </a:endParaRPr>
          </a:p>
          <a:p>
            <a:pPr algn="l" eaLnBrk="1" hangingPunct="1"/>
            <a:r>
              <a:rPr lang="zh-CN" altLang="en-US" sz="3200" b="0" dirty="0">
                <a:solidFill>
                  <a:srgbClr val="800000"/>
                </a:solidFill>
                <a:ea typeface="华文仿宋" panose="02010600040101010101" pitchFamily="2" charset="-122"/>
              </a:rPr>
              <a:t>      </a:t>
            </a:r>
            <a:r>
              <a:rPr lang="en-US" altLang="zh-CN" sz="3200" dirty="0">
                <a:ea typeface="华文仿宋" panose="02010600040101010101" pitchFamily="2" charset="-122"/>
              </a:rPr>
              <a:t>else</a:t>
            </a:r>
            <a:r>
              <a:rPr lang="en-US" altLang="zh-CN" sz="3200" b="0" dirty="0">
                <a:solidFill>
                  <a:srgbClr val="800000"/>
                </a:solidFill>
                <a:ea typeface="华文仿宋" panose="02010600040101010101" pitchFamily="2" charset="-122"/>
              </a:rPr>
              <a:t>  </a:t>
            </a:r>
            <a:r>
              <a:rPr lang="en-US" altLang="zh-CN" sz="3200" b="0" dirty="0">
                <a:solidFill>
                  <a:schemeClr val="accent2"/>
                </a:solidFill>
                <a:ea typeface="华文仿宋" panose="02010600040101010101" pitchFamily="2" charset="-122"/>
              </a:rPr>
              <a:t>low = mid + 1;</a:t>
            </a:r>
            <a:r>
              <a:rPr lang="en-US" altLang="zh-CN" sz="3200" b="0" dirty="0">
                <a:solidFill>
                  <a:srgbClr val="0000FF"/>
                </a:solidFill>
                <a:ea typeface="华文仿宋" panose="02010600040101010101" pitchFamily="2" charset="-122"/>
              </a:rPr>
              <a:t>  </a:t>
            </a:r>
            <a:r>
              <a:rPr lang="en-US" altLang="zh-CN" sz="3200" b="0" dirty="0">
                <a:solidFill>
                  <a:srgbClr val="800000"/>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继续在后半区间进行查找</a:t>
            </a:r>
            <a:endParaRPr lang="zh-CN" altLang="en-US" sz="2400" dirty="0">
              <a:solidFill>
                <a:srgbClr val="006600"/>
              </a:solidFill>
              <a:ea typeface="华文仿宋" panose="02010600040101010101" pitchFamily="2" charset="-122"/>
            </a:endParaRPr>
          </a:p>
          <a:p>
            <a:pPr algn="l" eaLnBrk="1" hangingPunct="1"/>
            <a:r>
              <a:rPr lang="zh-CN" altLang="en-US" sz="3200" b="0" dirty="0">
                <a:solidFill>
                  <a:srgbClr val="800000"/>
                </a:solidFill>
                <a:ea typeface="华文仿宋" panose="02010600040101010101" pitchFamily="2" charset="-122"/>
              </a:rPr>
              <a:t>   </a:t>
            </a:r>
            <a:r>
              <a:rPr lang="en-US" altLang="zh-CN" sz="3200" dirty="0">
                <a:ea typeface="华文仿宋" panose="02010600040101010101" pitchFamily="2" charset="-122"/>
              </a:rPr>
              <a:t>}</a:t>
            </a:r>
            <a:endParaRPr lang="en-US" altLang="zh-CN" sz="3200" dirty="0">
              <a:ea typeface="华文仿宋" panose="02010600040101010101" pitchFamily="2" charset="-122"/>
            </a:endParaRPr>
          </a:p>
          <a:p>
            <a:pPr algn="l" eaLnBrk="1" hangingPunct="1"/>
            <a:r>
              <a:rPr lang="en-US" altLang="zh-CN" sz="3200" dirty="0">
                <a:ea typeface="华文仿宋" panose="02010600040101010101" pitchFamily="2" charset="-122"/>
              </a:rPr>
              <a:t>   return</a:t>
            </a:r>
            <a:r>
              <a:rPr lang="en-US" altLang="zh-CN" sz="3200" b="0" dirty="0">
                <a:ea typeface="华文仿宋" panose="02010600040101010101" pitchFamily="2" charset="-122"/>
              </a:rPr>
              <a:t> 0;</a:t>
            </a:r>
            <a:r>
              <a:rPr lang="en-US" altLang="zh-CN" sz="3200" b="0" dirty="0">
                <a:solidFill>
                  <a:srgbClr val="800000"/>
                </a:solidFill>
                <a:ea typeface="华文仿宋" panose="02010600040101010101" pitchFamily="2" charset="-122"/>
              </a:rPr>
              <a:t>                       </a:t>
            </a: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顺序表中不存在待查元素</a:t>
            </a:r>
            <a:endParaRPr lang="zh-CN" altLang="en-US" sz="2400" dirty="0">
              <a:solidFill>
                <a:srgbClr val="006600"/>
              </a:solidFill>
              <a:ea typeface="华文仿宋" panose="02010600040101010101" pitchFamily="2" charset="-122"/>
            </a:endParaRPr>
          </a:p>
          <a:p>
            <a:pPr algn="l" eaLnBrk="1" hangingPunct="1"/>
            <a:r>
              <a:rPr lang="en-US" altLang="zh-CN" sz="3200" b="0" dirty="0">
                <a:ea typeface="华文仿宋" panose="02010600040101010101" pitchFamily="2" charset="-122"/>
              </a:rPr>
              <a:t>} </a:t>
            </a:r>
            <a:r>
              <a:rPr lang="en-US" altLang="zh-CN" sz="3200" b="0" dirty="0">
                <a:solidFill>
                  <a:srgbClr val="004A00"/>
                </a:solidFill>
                <a:ea typeface="华文仿宋" panose="02010600040101010101" pitchFamily="2" charset="-122"/>
              </a:rPr>
              <a:t>// </a:t>
            </a:r>
            <a:r>
              <a:rPr lang="en-US" altLang="zh-CN" sz="3200" b="0" dirty="0" err="1">
                <a:solidFill>
                  <a:srgbClr val="004A00"/>
                </a:solidFill>
                <a:ea typeface="华文仿宋" panose="02010600040101010101" pitchFamily="2" charset="-122"/>
              </a:rPr>
              <a:t>Search_Bin</a:t>
            </a:r>
            <a:endParaRPr lang="en-US" altLang="zh-CN" sz="3200" b="0" dirty="0">
              <a:solidFill>
                <a:srgbClr val="004A00"/>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strips(upRight)">
                                      <p:cBhvr>
                                        <p:cTn id="7" dur="500"/>
                                        <p:tgtEl>
                                          <p:spTgt spid="98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335280" y="111760"/>
            <a:ext cx="6858000" cy="812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3200" kern="1200" dirty="0">
                <a:solidFill>
                  <a:srgbClr val="000080"/>
                </a:solidFill>
                <a:latin typeface="黑体" panose="02010609060101010101" pitchFamily="2" charset="-122"/>
                <a:ea typeface="黑体" panose="02010609060101010101" pitchFamily="2" charset="-122"/>
              </a:rPr>
              <a:t>对查找表经常进行的操作</a:t>
            </a:r>
            <a:r>
              <a:rPr kumimoji="1" lang="en-US" altLang="zh-CN" sz="3200" kern="1200" dirty="0">
                <a:solidFill>
                  <a:srgbClr val="000080"/>
                </a:solidFill>
                <a:latin typeface="黑体" panose="02010609060101010101" pitchFamily="2" charset="-122"/>
                <a:ea typeface="黑体" panose="02010609060101010101" pitchFamily="2" charset="-122"/>
              </a:rPr>
              <a:t>:</a:t>
            </a:r>
            <a:endParaRPr kumimoji="1" lang="en-US" altLang="zh-CN" sz="3200" kern="1200" dirty="0">
              <a:solidFill>
                <a:srgbClr val="000080"/>
              </a:solidFill>
              <a:latin typeface="黑体" panose="02010609060101010101" pitchFamily="2" charset="-122"/>
              <a:ea typeface="黑体" panose="02010609060101010101" pitchFamily="2" charset="-122"/>
            </a:endParaRPr>
          </a:p>
        </p:txBody>
      </p:sp>
      <p:sp>
        <p:nvSpPr>
          <p:cNvPr id="4099" name="Rectangle 3"/>
          <p:cNvSpPr>
            <a:spLocks noGrp="1" noChangeArrowheads="1"/>
          </p:cNvSpPr>
          <p:nvPr>
            <p:ph type="body" idx="4294967295"/>
          </p:nvPr>
        </p:nvSpPr>
        <p:spPr>
          <a:xfrm>
            <a:off x="529273" y="1224598"/>
            <a:ext cx="7954327" cy="4648200"/>
          </a:xfrm>
        </p:spPr>
        <p:txBody>
          <a:bodyPr/>
          <a:lstStyle/>
          <a:p>
            <a:pPr algn="just" eaLnBrk="1" hangingPunct="1">
              <a:lnSpc>
                <a:spcPct val="125000"/>
              </a:lnSpc>
              <a:spcBef>
                <a:spcPts val="600"/>
              </a:spcBef>
              <a:spcAft>
                <a:spcPts val="600"/>
              </a:spcAft>
              <a:buFont typeface="Arial" panose="020B0604020202020204" pitchFamily="34" charset="0"/>
              <a:buChar char="•"/>
            </a:pPr>
            <a:r>
              <a:rPr lang="zh-CN" altLang="en-US" sz="3200" b="1" dirty="0">
                <a:solidFill>
                  <a:srgbClr val="0000FF"/>
                </a:solidFill>
                <a:latin typeface="华文仿宋" panose="02010600040101010101" pitchFamily="2" charset="-122"/>
                <a:ea typeface="华文仿宋" panose="02010600040101010101" pitchFamily="2" charset="-122"/>
              </a:rPr>
              <a:t>查询</a:t>
            </a:r>
            <a:r>
              <a:rPr lang="zh-CN" altLang="en-US" sz="3200" b="1" dirty="0">
                <a:latin typeface="华文仿宋" panose="02010600040101010101" pitchFamily="2" charset="-122"/>
                <a:ea typeface="华文仿宋" panose="02010600040101010101" pitchFamily="2" charset="-122"/>
              </a:rPr>
              <a:t>某个</a:t>
            </a:r>
            <a:r>
              <a:rPr lang="zh-CN" altLang="en-US" sz="3200" b="1" dirty="0">
                <a:solidFill>
                  <a:srgbClr val="A50021"/>
                </a:solidFill>
                <a:latin typeface="华文仿宋" panose="02010600040101010101" pitchFamily="2" charset="-122"/>
                <a:ea typeface="华文仿宋" panose="02010600040101010101" pitchFamily="2" charset="-122"/>
              </a:rPr>
              <a:t>“特定的”</a:t>
            </a:r>
            <a:r>
              <a:rPr lang="zh-CN" altLang="en-US" sz="3200" b="1" dirty="0">
                <a:latin typeface="华文仿宋" panose="02010600040101010101" pitchFamily="2" charset="-122"/>
                <a:ea typeface="华文仿宋" panose="02010600040101010101" pitchFamily="2" charset="-122"/>
              </a:rPr>
              <a:t>数据元素是否在查找表中；</a:t>
            </a:r>
            <a:endParaRPr lang="en-US" altLang="zh-CN" sz="3200" b="1" dirty="0">
              <a:latin typeface="华文仿宋" panose="02010600040101010101" pitchFamily="2" charset="-122"/>
              <a:ea typeface="华文仿宋" panose="02010600040101010101" pitchFamily="2" charset="-122"/>
            </a:endParaRPr>
          </a:p>
          <a:p>
            <a:pPr algn="just" eaLnBrk="1" hangingPunct="1">
              <a:lnSpc>
                <a:spcPct val="125000"/>
              </a:lnSpc>
              <a:spcBef>
                <a:spcPts val="600"/>
              </a:spcBef>
              <a:spcAft>
                <a:spcPts val="600"/>
              </a:spcAft>
              <a:buFont typeface="Arial" panose="020B0604020202020204" pitchFamily="34" charset="0"/>
              <a:buChar char="•"/>
            </a:pPr>
            <a:r>
              <a:rPr lang="zh-CN" altLang="en-US" sz="3200" b="1" dirty="0">
                <a:solidFill>
                  <a:srgbClr val="0000FF"/>
                </a:solidFill>
                <a:latin typeface="华文仿宋" panose="02010600040101010101" pitchFamily="2" charset="-122"/>
                <a:ea typeface="华文仿宋" panose="02010600040101010101" pitchFamily="2" charset="-122"/>
              </a:rPr>
              <a:t>检索</a:t>
            </a:r>
            <a:r>
              <a:rPr lang="zh-CN" altLang="en-US" sz="3200" b="1" dirty="0">
                <a:latin typeface="华文仿宋" panose="02010600040101010101" pitchFamily="2" charset="-122"/>
                <a:ea typeface="华文仿宋" panose="02010600040101010101" pitchFamily="2" charset="-122"/>
              </a:rPr>
              <a:t>某个</a:t>
            </a:r>
            <a:r>
              <a:rPr lang="zh-CN" altLang="en-US" sz="3200" b="1" dirty="0">
                <a:solidFill>
                  <a:srgbClr val="A50021"/>
                </a:solidFill>
                <a:latin typeface="华文仿宋" panose="02010600040101010101" pitchFamily="2" charset="-122"/>
                <a:ea typeface="华文仿宋" panose="02010600040101010101" pitchFamily="2" charset="-122"/>
              </a:rPr>
              <a:t>“特定的”</a:t>
            </a:r>
            <a:r>
              <a:rPr lang="zh-CN" altLang="en-US" sz="3200" b="1" dirty="0">
                <a:latin typeface="华文仿宋" panose="02010600040101010101" pitchFamily="2" charset="-122"/>
                <a:ea typeface="华文仿宋" panose="02010600040101010101" pitchFamily="2" charset="-122"/>
              </a:rPr>
              <a:t>数据元素的各种属性；</a:t>
            </a:r>
            <a:endParaRPr lang="en-US" altLang="zh-CN" sz="3200" b="1" dirty="0">
              <a:latin typeface="华文仿宋" panose="02010600040101010101" pitchFamily="2" charset="-122"/>
              <a:ea typeface="华文仿宋" panose="02010600040101010101" pitchFamily="2" charset="-122"/>
            </a:endParaRPr>
          </a:p>
          <a:p>
            <a:pPr algn="just" eaLnBrk="1" hangingPunct="1">
              <a:lnSpc>
                <a:spcPct val="125000"/>
              </a:lnSpc>
              <a:spcBef>
                <a:spcPts val="600"/>
              </a:spcBef>
              <a:spcAft>
                <a:spcPts val="600"/>
              </a:spcAft>
              <a:buFont typeface="Arial" panose="020B0604020202020204" pitchFamily="34" charset="0"/>
              <a:buChar char="•"/>
            </a:pPr>
            <a:r>
              <a:rPr lang="zh-CN" altLang="en-US" sz="3200" b="1" dirty="0">
                <a:latin typeface="华文仿宋" panose="02010600040101010101" pitchFamily="2" charset="-122"/>
                <a:ea typeface="华文仿宋" panose="02010600040101010101" pitchFamily="2" charset="-122"/>
              </a:rPr>
              <a:t>在查找表中</a:t>
            </a:r>
            <a:r>
              <a:rPr lang="zh-CN" altLang="en-US" sz="3200" b="1" dirty="0">
                <a:solidFill>
                  <a:srgbClr val="0000FF"/>
                </a:solidFill>
                <a:latin typeface="华文仿宋" panose="02010600040101010101" pitchFamily="2" charset="-122"/>
                <a:ea typeface="华文仿宋" panose="02010600040101010101" pitchFamily="2" charset="-122"/>
              </a:rPr>
              <a:t>插入</a:t>
            </a:r>
            <a:r>
              <a:rPr lang="zh-CN" altLang="en-US" sz="3200" b="1" dirty="0">
                <a:latin typeface="华文仿宋" panose="02010600040101010101" pitchFamily="2" charset="-122"/>
                <a:ea typeface="华文仿宋" panose="02010600040101010101" pitchFamily="2" charset="-122"/>
              </a:rPr>
              <a:t>一个数据元素；</a:t>
            </a:r>
            <a:endParaRPr lang="en-US" altLang="zh-CN" sz="3200" b="1" dirty="0">
              <a:latin typeface="华文仿宋" panose="02010600040101010101" pitchFamily="2" charset="-122"/>
              <a:ea typeface="华文仿宋" panose="02010600040101010101" pitchFamily="2" charset="-122"/>
            </a:endParaRPr>
          </a:p>
          <a:p>
            <a:pPr algn="just" eaLnBrk="1" hangingPunct="1">
              <a:lnSpc>
                <a:spcPct val="125000"/>
              </a:lnSpc>
              <a:spcBef>
                <a:spcPts val="600"/>
              </a:spcBef>
              <a:spcAft>
                <a:spcPts val="600"/>
              </a:spcAft>
              <a:buFont typeface="Arial" panose="020B0604020202020204" pitchFamily="34" charset="0"/>
              <a:buChar char="•"/>
            </a:pPr>
            <a:r>
              <a:rPr lang="zh-CN" altLang="en-US" sz="3200" b="1" dirty="0">
                <a:latin typeface="华文仿宋" panose="02010600040101010101" pitchFamily="2" charset="-122"/>
                <a:ea typeface="华文仿宋" panose="02010600040101010101" pitchFamily="2" charset="-122"/>
              </a:rPr>
              <a:t>从查找表中</a:t>
            </a:r>
            <a:r>
              <a:rPr lang="zh-CN" altLang="en-US" sz="3200" b="1" dirty="0">
                <a:solidFill>
                  <a:srgbClr val="0000FF"/>
                </a:solidFill>
                <a:latin typeface="华文仿宋" panose="02010600040101010101" pitchFamily="2" charset="-122"/>
                <a:ea typeface="华文仿宋" panose="02010600040101010101" pitchFamily="2" charset="-122"/>
              </a:rPr>
              <a:t>删去</a:t>
            </a:r>
            <a:r>
              <a:rPr lang="zh-CN" altLang="en-US" sz="3200" b="1" dirty="0">
                <a:latin typeface="华文仿宋" panose="02010600040101010101" pitchFamily="2" charset="-122"/>
                <a:ea typeface="华文仿宋" panose="02010600040101010101" pitchFamily="2" charset="-122"/>
              </a:rPr>
              <a:t>某个数据元素。</a:t>
            </a:r>
            <a:endParaRPr lang="zh-CN" altLang="en-US" sz="3200" b="1"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wipe(left)">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549275" y="1027295"/>
            <a:ext cx="70707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200" dirty="0">
                <a:ea typeface="华文仿宋" panose="02010600040101010101" pitchFamily="2" charset="-122"/>
              </a:rPr>
              <a:t>先看一个具体的情况，假设：</a:t>
            </a:r>
            <a:r>
              <a:rPr lang="en-US" altLang="zh-CN" sz="3200" dirty="0">
                <a:ea typeface="华文仿宋" panose="02010600040101010101" pitchFamily="2" charset="-122"/>
              </a:rPr>
              <a:t>n=11</a:t>
            </a:r>
            <a:endParaRPr lang="en-US" altLang="zh-CN" sz="3200" dirty="0">
              <a:ea typeface="华文仿宋" panose="02010600040101010101" pitchFamily="2" charset="-122"/>
            </a:endParaRPr>
          </a:p>
        </p:txBody>
      </p:sp>
      <p:sp>
        <p:nvSpPr>
          <p:cNvPr id="99331" name="Text Box 3"/>
          <p:cNvSpPr txBox="1">
            <a:spLocks noChangeArrowheads="1"/>
          </p:cNvSpPr>
          <p:nvPr/>
        </p:nvSpPr>
        <p:spPr bwMode="auto">
          <a:xfrm>
            <a:off x="279400" y="147101"/>
            <a:ext cx="840740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186055" indent="-186055" algn="l">
              <a:lnSpc>
                <a:spcPct val="90000"/>
              </a:lnSpc>
              <a:spcBef>
                <a:spcPct val="50000"/>
              </a:spcBef>
              <a:defRPr kumimoji="1" sz="3600" b="1">
                <a:solidFill>
                  <a:srgbClr val="A50021"/>
                </a:solidFill>
                <a:latin typeface="华文仿宋" panose="02010600040101010101" pitchFamily="2" charset="-122"/>
                <a:ea typeface="华文仿宋" panose="02010600040101010101" pitchFamily="2" charset="-122"/>
              </a:defRPr>
            </a:lvl1pPr>
          </a:lstStyle>
          <a:p>
            <a:r>
              <a:rPr lang="en-US" altLang="zh-CN" dirty="0"/>
              <a:t>(3)</a:t>
            </a:r>
            <a:r>
              <a:rPr lang="zh-CN" altLang="en-US" dirty="0"/>
              <a:t>分析折半查找的时间性能（</a:t>
            </a:r>
            <a:r>
              <a:rPr lang="en-US" altLang="zh-CN" dirty="0"/>
              <a:t>ASL)</a:t>
            </a:r>
            <a:endParaRPr lang="en-US" altLang="zh-CN" dirty="0"/>
          </a:p>
        </p:txBody>
      </p:sp>
      <p:sp>
        <p:nvSpPr>
          <p:cNvPr id="99332" name="Oval 4"/>
          <p:cNvSpPr>
            <a:spLocks noChangeArrowheads="1"/>
          </p:cNvSpPr>
          <p:nvPr/>
        </p:nvSpPr>
        <p:spPr bwMode="auto">
          <a:xfrm>
            <a:off x="4267200" y="3030825"/>
            <a:ext cx="609600" cy="533400"/>
          </a:xfrm>
          <a:prstGeom prst="ellipse">
            <a:avLst/>
          </a:prstGeom>
          <a:solidFill>
            <a:srgbClr val="CCFFCC"/>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dirty="0">
                <a:solidFill>
                  <a:srgbClr val="006600"/>
                </a:solidFill>
                <a:latin typeface="华文仿宋" panose="02010600040101010101" pitchFamily="2" charset="-122"/>
                <a:ea typeface="华文仿宋" panose="02010600040101010101" pitchFamily="2" charset="-122"/>
              </a:rPr>
              <a:t>6</a:t>
            </a:r>
            <a:endParaRPr lang="en-US" altLang="zh-CN" sz="2400" dirty="0">
              <a:latin typeface="华文仿宋" panose="02010600040101010101" pitchFamily="2" charset="-122"/>
              <a:ea typeface="华文仿宋" panose="02010600040101010101" pitchFamily="2" charset="-122"/>
            </a:endParaRPr>
          </a:p>
        </p:txBody>
      </p:sp>
      <p:sp>
        <p:nvSpPr>
          <p:cNvPr id="99333" name="Oval 5"/>
          <p:cNvSpPr>
            <a:spLocks noChangeArrowheads="1"/>
          </p:cNvSpPr>
          <p:nvPr/>
        </p:nvSpPr>
        <p:spPr bwMode="auto">
          <a:xfrm>
            <a:off x="1295400" y="3488025"/>
            <a:ext cx="609600" cy="533400"/>
          </a:xfrm>
          <a:prstGeom prst="ellipse">
            <a:avLst/>
          </a:prstGeom>
          <a:solidFill>
            <a:srgbClr val="99CC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dirty="0">
                <a:solidFill>
                  <a:schemeClr val="accent2"/>
                </a:solidFill>
                <a:latin typeface="华文仿宋" panose="02010600040101010101" pitchFamily="2" charset="-122"/>
                <a:ea typeface="华文仿宋" panose="02010600040101010101" pitchFamily="2" charset="-122"/>
              </a:rPr>
              <a:t>3</a:t>
            </a:r>
            <a:endParaRPr lang="en-US" altLang="zh-CN" sz="2400" dirty="0">
              <a:latin typeface="华文仿宋" panose="02010600040101010101" pitchFamily="2" charset="-122"/>
              <a:ea typeface="华文仿宋" panose="02010600040101010101" pitchFamily="2" charset="-122"/>
            </a:endParaRPr>
          </a:p>
        </p:txBody>
      </p:sp>
      <p:sp>
        <p:nvSpPr>
          <p:cNvPr id="99334" name="Oval 6"/>
          <p:cNvSpPr>
            <a:spLocks noChangeArrowheads="1"/>
          </p:cNvSpPr>
          <p:nvPr/>
        </p:nvSpPr>
        <p:spPr bwMode="auto">
          <a:xfrm>
            <a:off x="6400800" y="3488025"/>
            <a:ext cx="609600" cy="533400"/>
          </a:xfrm>
          <a:prstGeom prst="ellipse">
            <a:avLst/>
          </a:prstGeom>
          <a:solidFill>
            <a:srgbClr val="99CC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dirty="0">
                <a:solidFill>
                  <a:schemeClr val="accent2"/>
                </a:solidFill>
                <a:latin typeface="华文仿宋" panose="02010600040101010101" pitchFamily="2" charset="-122"/>
                <a:ea typeface="华文仿宋" panose="02010600040101010101" pitchFamily="2" charset="-122"/>
              </a:rPr>
              <a:t>9</a:t>
            </a:r>
            <a:endParaRPr lang="en-US" altLang="zh-CN" sz="2400" dirty="0">
              <a:latin typeface="华文仿宋" panose="02010600040101010101" pitchFamily="2" charset="-122"/>
              <a:ea typeface="华文仿宋" panose="02010600040101010101" pitchFamily="2" charset="-122"/>
            </a:endParaRPr>
          </a:p>
        </p:txBody>
      </p:sp>
      <p:sp>
        <p:nvSpPr>
          <p:cNvPr id="99335" name="Oval 7"/>
          <p:cNvSpPr>
            <a:spLocks noChangeArrowheads="1"/>
          </p:cNvSpPr>
          <p:nvPr/>
        </p:nvSpPr>
        <p:spPr bwMode="auto">
          <a:xfrm>
            <a:off x="381000" y="4097625"/>
            <a:ext cx="609600" cy="533400"/>
          </a:xfrm>
          <a:prstGeom prst="ellipse">
            <a:avLst/>
          </a:prstGeom>
          <a:solidFill>
            <a:srgbClr val="FF99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dirty="0">
                <a:solidFill>
                  <a:srgbClr val="FF00FF"/>
                </a:solidFill>
                <a:latin typeface="华文仿宋" panose="02010600040101010101" pitchFamily="2" charset="-122"/>
                <a:ea typeface="华文仿宋" panose="02010600040101010101" pitchFamily="2" charset="-122"/>
              </a:rPr>
              <a:t>1</a:t>
            </a:r>
            <a:endParaRPr lang="en-US" altLang="zh-CN" sz="2400" dirty="0">
              <a:latin typeface="华文仿宋" panose="02010600040101010101" pitchFamily="2" charset="-122"/>
              <a:ea typeface="华文仿宋" panose="02010600040101010101" pitchFamily="2" charset="-122"/>
            </a:endParaRPr>
          </a:p>
        </p:txBody>
      </p:sp>
      <p:sp>
        <p:nvSpPr>
          <p:cNvPr id="99336" name="Oval 8"/>
          <p:cNvSpPr>
            <a:spLocks noChangeArrowheads="1"/>
          </p:cNvSpPr>
          <p:nvPr/>
        </p:nvSpPr>
        <p:spPr bwMode="auto">
          <a:xfrm>
            <a:off x="2286000" y="4021425"/>
            <a:ext cx="609600" cy="533400"/>
          </a:xfrm>
          <a:prstGeom prst="ellipse">
            <a:avLst/>
          </a:prstGeom>
          <a:solidFill>
            <a:srgbClr val="FF99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dirty="0">
                <a:solidFill>
                  <a:srgbClr val="FF00FF"/>
                </a:solidFill>
                <a:latin typeface="华文仿宋" panose="02010600040101010101" pitchFamily="2" charset="-122"/>
                <a:ea typeface="华文仿宋" panose="02010600040101010101" pitchFamily="2" charset="-122"/>
              </a:rPr>
              <a:t>4</a:t>
            </a:r>
            <a:endParaRPr lang="en-US" altLang="zh-CN" sz="2400" dirty="0">
              <a:latin typeface="华文仿宋" panose="02010600040101010101" pitchFamily="2" charset="-122"/>
              <a:ea typeface="华文仿宋" panose="02010600040101010101" pitchFamily="2" charset="-122"/>
            </a:endParaRPr>
          </a:p>
        </p:txBody>
      </p:sp>
      <p:sp>
        <p:nvSpPr>
          <p:cNvPr id="99337" name="Rectangle 9"/>
          <p:cNvSpPr>
            <a:spLocks noChangeArrowheads="1"/>
          </p:cNvSpPr>
          <p:nvPr/>
        </p:nvSpPr>
        <p:spPr bwMode="auto">
          <a:xfrm>
            <a:off x="228600" y="5164425"/>
            <a:ext cx="304800" cy="457200"/>
          </a:xfrm>
          <a:prstGeom prst="rect">
            <a:avLst/>
          </a:prstGeom>
          <a:solidFill>
            <a:srgbClr val="FFCC99"/>
          </a:solidFill>
          <a:ln w="9525">
            <a:solidFill>
              <a:schemeClr val="tx1"/>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latin typeface="华文仿宋" panose="02010600040101010101" pitchFamily="2" charset="-122"/>
              <a:ea typeface="华文仿宋" panose="02010600040101010101" pitchFamily="2" charset="-122"/>
            </a:endParaRPr>
          </a:p>
        </p:txBody>
      </p:sp>
      <p:sp>
        <p:nvSpPr>
          <p:cNvPr id="99338" name="Rectangle 10"/>
          <p:cNvSpPr>
            <a:spLocks noChangeArrowheads="1"/>
          </p:cNvSpPr>
          <p:nvPr/>
        </p:nvSpPr>
        <p:spPr bwMode="auto">
          <a:xfrm>
            <a:off x="1066800" y="5621625"/>
            <a:ext cx="304800" cy="457200"/>
          </a:xfrm>
          <a:prstGeom prst="rect">
            <a:avLst/>
          </a:prstGeom>
          <a:solidFill>
            <a:srgbClr val="FFCC99"/>
          </a:solidFill>
          <a:ln w="9525">
            <a:solidFill>
              <a:schemeClr val="tx1"/>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latin typeface="华文仿宋" panose="02010600040101010101" pitchFamily="2" charset="-122"/>
              <a:ea typeface="华文仿宋" panose="02010600040101010101" pitchFamily="2" charset="-122"/>
            </a:endParaRPr>
          </a:p>
        </p:txBody>
      </p:sp>
      <p:sp>
        <p:nvSpPr>
          <p:cNvPr id="99339" name="Rectangle 11"/>
          <p:cNvSpPr>
            <a:spLocks noChangeArrowheads="1"/>
          </p:cNvSpPr>
          <p:nvPr/>
        </p:nvSpPr>
        <p:spPr bwMode="auto">
          <a:xfrm>
            <a:off x="1828800" y="5621625"/>
            <a:ext cx="304800" cy="457200"/>
          </a:xfrm>
          <a:prstGeom prst="rect">
            <a:avLst/>
          </a:prstGeom>
          <a:solidFill>
            <a:srgbClr val="FFCC99"/>
          </a:solidFill>
          <a:ln w="9525">
            <a:solidFill>
              <a:schemeClr val="tx1"/>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latin typeface="华文仿宋" panose="02010600040101010101" pitchFamily="2" charset="-122"/>
              <a:ea typeface="华文仿宋" panose="02010600040101010101" pitchFamily="2" charset="-122"/>
            </a:endParaRPr>
          </a:p>
        </p:txBody>
      </p:sp>
      <p:sp>
        <p:nvSpPr>
          <p:cNvPr id="99340" name="Rectangle 12"/>
          <p:cNvSpPr>
            <a:spLocks noChangeArrowheads="1"/>
          </p:cNvSpPr>
          <p:nvPr/>
        </p:nvSpPr>
        <p:spPr bwMode="auto">
          <a:xfrm>
            <a:off x="2362200" y="4935825"/>
            <a:ext cx="304800" cy="457200"/>
          </a:xfrm>
          <a:prstGeom prst="rect">
            <a:avLst/>
          </a:prstGeom>
          <a:solidFill>
            <a:srgbClr val="FFCC99"/>
          </a:solidFill>
          <a:ln w="9525">
            <a:solidFill>
              <a:schemeClr val="tx1"/>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latin typeface="华文仿宋" panose="02010600040101010101" pitchFamily="2" charset="-122"/>
              <a:ea typeface="华文仿宋" panose="02010600040101010101" pitchFamily="2" charset="-122"/>
            </a:endParaRPr>
          </a:p>
        </p:txBody>
      </p:sp>
      <p:sp>
        <p:nvSpPr>
          <p:cNvPr id="99341" name="Rectangle 13"/>
          <p:cNvSpPr>
            <a:spLocks noChangeArrowheads="1"/>
          </p:cNvSpPr>
          <p:nvPr/>
        </p:nvSpPr>
        <p:spPr bwMode="auto">
          <a:xfrm>
            <a:off x="3124200" y="5621625"/>
            <a:ext cx="304800" cy="457200"/>
          </a:xfrm>
          <a:prstGeom prst="rect">
            <a:avLst/>
          </a:prstGeom>
          <a:solidFill>
            <a:srgbClr val="FFCC99"/>
          </a:solidFill>
          <a:ln w="9525">
            <a:solidFill>
              <a:schemeClr val="tx1"/>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latin typeface="华文仿宋" panose="02010600040101010101" pitchFamily="2" charset="-122"/>
              <a:ea typeface="华文仿宋" panose="02010600040101010101" pitchFamily="2" charset="-122"/>
            </a:endParaRPr>
          </a:p>
        </p:txBody>
      </p:sp>
      <p:sp>
        <p:nvSpPr>
          <p:cNvPr id="99342" name="Rectangle 14"/>
          <p:cNvSpPr>
            <a:spLocks noChangeArrowheads="1"/>
          </p:cNvSpPr>
          <p:nvPr/>
        </p:nvSpPr>
        <p:spPr bwMode="auto">
          <a:xfrm>
            <a:off x="3886200" y="5621625"/>
            <a:ext cx="304800" cy="457200"/>
          </a:xfrm>
          <a:prstGeom prst="rect">
            <a:avLst/>
          </a:prstGeom>
          <a:solidFill>
            <a:srgbClr val="FFCC99"/>
          </a:solidFill>
          <a:ln w="9525">
            <a:solidFill>
              <a:schemeClr val="tx1"/>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latin typeface="华文仿宋" panose="02010600040101010101" pitchFamily="2" charset="-122"/>
              <a:ea typeface="华文仿宋" panose="02010600040101010101" pitchFamily="2" charset="-122"/>
            </a:endParaRPr>
          </a:p>
        </p:txBody>
      </p:sp>
      <p:sp>
        <p:nvSpPr>
          <p:cNvPr id="99343" name="Rectangle 15"/>
          <p:cNvSpPr>
            <a:spLocks noChangeArrowheads="1"/>
          </p:cNvSpPr>
          <p:nvPr/>
        </p:nvSpPr>
        <p:spPr bwMode="auto">
          <a:xfrm>
            <a:off x="4572000" y="4935825"/>
            <a:ext cx="304800" cy="457200"/>
          </a:xfrm>
          <a:prstGeom prst="rect">
            <a:avLst/>
          </a:prstGeom>
          <a:solidFill>
            <a:srgbClr val="FFCC99"/>
          </a:solidFill>
          <a:ln w="9525">
            <a:solidFill>
              <a:schemeClr val="tx1"/>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latin typeface="华文仿宋" panose="02010600040101010101" pitchFamily="2" charset="-122"/>
              <a:ea typeface="华文仿宋" panose="02010600040101010101" pitchFamily="2" charset="-122"/>
            </a:endParaRPr>
          </a:p>
        </p:txBody>
      </p:sp>
      <p:sp>
        <p:nvSpPr>
          <p:cNvPr id="99344" name="Rectangle 16"/>
          <p:cNvSpPr>
            <a:spLocks noChangeArrowheads="1"/>
          </p:cNvSpPr>
          <p:nvPr/>
        </p:nvSpPr>
        <p:spPr bwMode="auto">
          <a:xfrm>
            <a:off x="5410200" y="5621625"/>
            <a:ext cx="304800" cy="457200"/>
          </a:xfrm>
          <a:prstGeom prst="rect">
            <a:avLst/>
          </a:prstGeom>
          <a:solidFill>
            <a:srgbClr val="FFCC99"/>
          </a:solidFill>
          <a:ln w="9525">
            <a:solidFill>
              <a:schemeClr val="tx1"/>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latin typeface="华文仿宋" panose="02010600040101010101" pitchFamily="2" charset="-122"/>
              <a:ea typeface="华文仿宋" panose="02010600040101010101" pitchFamily="2" charset="-122"/>
            </a:endParaRPr>
          </a:p>
        </p:txBody>
      </p:sp>
      <p:sp>
        <p:nvSpPr>
          <p:cNvPr id="99345" name="Rectangle 17"/>
          <p:cNvSpPr>
            <a:spLocks noChangeArrowheads="1"/>
          </p:cNvSpPr>
          <p:nvPr/>
        </p:nvSpPr>
        <p:spPr bwMode="auto">
          <a:xfrm>
            <a:off x="6172200" y="5621625"/>
            <a:ext cx="304800" cy="457200"/>
          </a:xfrm>
          <a:prstGeom prst="rect">
            <a:avLst/>
          </a:prstGeom>
          <a:solidFill>
            <a:srgbClr val="FFCC99"/>
          </a:solidFill>
          <a:ln w="9525">
            <a:solidFill>
              <a:schemeClr val="tx1"/>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latin typeface="华文仿宋" panose="02010600040101010101" pitchFamily="2" charset="-122"/>
              <a:ea typeface="华文仿宋" panose="02010600040101010101" pitchFamily="2" charset="-122"/>
            </a:endParaRPr>
          </a:p>
        </p:txBody>
      </p:sp>
      <p:sp>
        <p:nvSpPr>
          <p:cNvPr id="99346" name="Rectangle 18"/>
          <p:cNvSpPr>
            <a:spLocks noChangeArrowheads="1"/>
          </p:cNvSpPr>
          <p:nvPr/>
        </p:nvSpPr>
        <p:spPr bwMode="auto">
          <a:xfrm>
            <a:off x="6934200" y="4935825"/>
            <a:ext cx="304800" cy="457200"/>
          </a:xfrm>
          <a:prstGeom prst="rect">
            <a:avLst/>
          </a:prstGeom>
          <a:solidFill>
            <a:srgbClr val="FFCC99"/>
          </a:solidFill>
          <a:ln w="9525">
            <a:solidFill>
              <a:schemeClr val="tx1"/>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latin typeface="华文仿宋" panose="02010600040101010101" pitchFamily="2" charset="-122"/>
              <a:ea typeface="华文仿宋" panose="02010600040101010101" pitchFamily="2" charset="-122"/>
            </a:endParaRPr>
          </a:p>
        </p:txBody>
      </p:sp>
      <p:sp>
        <p:nvSpPr>
          <p:cNvPr id="99347" name="Rectangle 19"/>
          <p:cNvSpPr>
            <a:spLocks noChangeArrowheads="1"/>
          </p:cNvSpPr>
          <p:nvPr/>
        </p:nvSpPr>
        <p:spPr bwMode="auto">
          <a:xfrm>
            <a:off x="7848600" y="5621625"/>
            <a:ext cx="304800" cy="457200"/>
          </a:xfrm>
          <a:prstGeom prst="rect">
            <a:avLst/>
          </a:prstGeom>
          <a:solidFill>
            <a:srgbClr val="FFCC99"/>
          </a:solidFill>
          <a:ln w="9525">
            <a:solidFill>
              <a:schemeClr val="tx1"/>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latin typeface="华文仿宋" panose="02010600040101010101" pitchFamily="2" charset="-122"/>
              <a:ea typeface="华文仿宋" panose="02010600040101010101" pitchFamily="2" charset="-122"/>
            </a:endParaRPr>
          </a:p>
        </p:txBody>
      </p:sp>
      <p:sp>
        <p:nvSpPr>
          <p:cNvPr id="99348" name="Rectangle 20"/>
          <p:cNvSpPr>
            <a:spLocks noChangeArrowheads="1"/>
          </p:cNvSpPr>
          <p:nvPr/>
        </p:nvSpPr>
        <p:spPr bwMode="auto">
          <a:xfrm>
            <a:off x="8534400" y="5621625"/>
            <a:ext cx="304800" cy="457200"/>
          </a:xfrm>
          <a:prstGeom prst="rect">
            <a:avLst/>
          </a:prstGeom>
          <a:solidFill>
            <a:srgbClr val="FFCC99"/>
          </a:solidFill>
          <a:ln w="9525">
            <a:solidFill>
              <a:schemeClr val="tx1"/>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latin typeface="华文仿宋" panose="02010600040101010101" pitchFamily="2" charset="-122"/>
              <a:ea typeface="华文仿宋" panose="02010600040101010101" pitchFamily="2" charset="-122"/>
            </a:endParaRPr>
          </a:p>
        </p:txBody>
      </p:sp>
      <p:sp>
        <p:nvSpPr>
          <p:cNvPr id="99349" name="Oval 21"/>
          <p:cNvSpPr>
            <a:spLocks noChangeArrowheads="1"/>
          </p:cNvSpPr>
          <p:nvPr/>
        </p:nvSpPr>
        <p:spPr bwMode="auto">
          <a:xfrm>
            <a:off x="1295400" y="4783425"/>
            <a:ext cx="609600" cy="533400"/>
          </a:xfrm>
          <a:prstGeom prst="ellipse">
            <a:avLst/>
          </a:prstGeom>
          <a:solidFill>
            <a:srgbClr val="9D9D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dirty="0">
                <a:solidFill>
                  <a:srgbClr val="6600CC"/>
                </a:solidFill>
                <a:latin typeface="华文仿宋" panose="02010600040101010101" pitchFamily="2" charset="-122"/>
                <a:ea typeface="华文仿宋" panose="02010600040101010101" pitchFamily="2" charset="-122"/>
              </a:rPr>
              <a:t>2</a:t>
            </a:r>
            <a:endParaRPr lang="en-US" altLang="zh-CN" sz="2400" dirty="0">
              <a:latin typeface="华文仿宋" panose="02010600040101010101" pitchFamily="2" charset="-122"/>
              <a:ea typeface="华文仿宋" panose="02010600040101010101" pitchFamily="2" charset="-122"/>
            </a:endParaRPr>
          </a:p>
        </p:txBody>
      </p:sp>
      <p:sp>
        <p:nvSpPr>
          <p:cNvPr id="99350" name="Oval 22"/>
          <p:cNvSpPr>
            <a:spLocks noChangeArrowheads="1"/>
          </p:cNvSpPr>
          <p:nvPr/>
        </p:nvSpPr>
        <p:spPr bwMode="auto">
          <a:xfrm>
            <a:off x="3352800" y="4707225"/>
            <a:ext cx="609600" cy="533400"/>
          </a:xfrm>
          <a:prstGeom prst="ellipse">
            <a:avLst/>
          </a:prstGeom>
          <a:solidFill>
            <a:srgbClr val="9D9D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dirty="0">
                <a:solidFill>
                  <a:srgbClr val="6600CC"/>
                </a:solidFill>
                <a:latin typeface="华文仿宋" panose="02010600040101010101" pitchFamily="2" charset="-122"/>
                <a:ea typeface="华文仿宋" panose="02010600040101010101" pitchFamily="2" charset="-122"/>
              </a:rPr>
              <a:t>5</a:t>
            </a:r>
            <a:endParaRPr lang="en-US" altLang="zh-CN" sz="2400" dirty="0">
              <a:latin typeface="华文仿宋" panose="02010600040101010101" pitchFamily="2" charset="-122"/>
              <a:ea typeface="华文仿宋" panose="02010600040101010101" pitchFamily="2" charset="-122"/>
            </a:endParaRPr>
          </a:p>
        </p:txBody>
      </p:sp>
      <p:sp>
        <p:nvSpPr>
          <p:cNvPr id="99351" name="Oval 23"/>
          <p:cNvSpPr>
            <a:spLocks noChangeArrowheads="1"/>
          </p:cNvSpPr>
          <p:nvPr/>
        </p:nvSpPr>
        <p:spPr bwMode="auto">
          <a:xfrm>
            <a:off x="4953000" y="4021425"/>
            <a:ext cx="609600" cy="533400"/>
          </a:xfrm>
          <a:prstGeom prst="ellipse">
            <a:avLst/>
          </a:prstGeom>
          <a:solidFill>
            <a:srgbClr val="FF99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dirty="0">
                <a:solidFill>
                  <a:srgbClr val="FF00FF"/>
                </a:solidFill>
                <a:latin typeface="华文仿宋" panose="02010600040101010101" pitchFamily="2" charset="-122"/>
                <a:ea typeface="华文仿宋" panose="02010600040101010101" pitchFamily="2" charset="-122"/>
              </a:rPr>
              <a:t>7</a:t>
            </a:r>
            <a:endParaRPr lang="en-US" altLang="zh-CN" sz="2400" dirty="0">
              <a:latin typeface="华文仿宋" panose="02010600040101010101" pitchFamily="2" charset="-122"/>
              <a:ea typeface="华文仿宋" panose="02010600040101010101" pitchFamily="2" charset="-122"/>
            </a:endParaRPr>
          </a:p>
        </p:txBody>
      </p:sp>
      <p:sp>
        <p:nvSpPr>
          <p:cNvPr id="99352" name="Oval 24"/>
          <p:cNvSpPr>
            <a:spLocks noChangeArrowheads="1"/>
          </p:cNvSpPr>
          <p:nvPr/>
        </p:nvSpPr>
        <p:spPr bwMode="auto">
          <a:xfrm>
            <a:off x="5638800" y="4707225"/>
            <a:ext cx="609600" cy="533400"/>
          </a:xfrm>
          <a:prstGeom prst="ellipse">
            <a:avLst/>
          </a:prstGeom>
          <a:solidFill>
            <a:srgbClr val="9D9D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dirty="0">
                <a:solidFill>
                  <a:srgbClr val="6600CC"/>
                </a:solidFill>
                <a:latin typeface="华文仿宋" panose="02010600040101010101" pitchFamily="2" charset="-122"/>
                <a:ea typeface="华文仿宋" panose="02010600040101010101" pitchFamily="2" charset="-122"/>
              </a:rPr>
              <a:t>8</a:t>
            </a:r>
            <a:endParaRPr lang="en-US" altLang="zh-CN" sz="2400" dirty="0">
              <a:latin typeface="华文仿宋" panose="02010600040101010101" pitchFamily="2" charset="-122"/>
              <a:ea typeface="华文仿宋" panose="02010600040101010101" pitchFamily="2" charset="-122"/>
            </a:endParaRPr>
          </a:p>
        </p:txBody>
      </p:sp>
      <p:sp>
        <p:nvSpPr>
          <p:cNvPr id="99353" name="Oval 25"/>
          <p:cNvSpPr>
            <a:spLocks noChangeArrowheads="1"/>
          </p:cNvSpPr>
          <p:nvPr/>
        </p:nvSpPr>
        <p:spPr bwMode="auto">
          <a:xfrm>
            <a:off x="7315200" y="4097625"/>
            <a:ext cx="609600" cy="533400"/>
          </a:xfrm>
          <a:prstGeom prst="ellipse">
            <a:avLst/>
          </a:prstGeom>
          <a:solidFill>
            <a:srgbClr val="FF99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dirty="0">
                <a:solidFill>
                  <a:srgbClr val="FF00FF"/>
                </a:solidFill>
                <a:latin typeface="华文仿宋" panose="02010600040101010101" pitchFamily="2" charset="-122"/>
                <a:ea typeface="华文仿宋" panose="02010600040101010101" pitchFamily="2" charset="-122"/>
              </a:rPr>
              <a:t>10</a:t>
            </a:r>
            <a:endParaRPr lang="en-US" altLang="zh-CN" sz="2400" dirty="0">
              <a:latin typeface="华文仿宋" panose="02010600040101010101" pitchFamily="2" charset="-122"/>
              <a:ea typeface="华文仿宋" panose="02010600040101010101" pitchFamily="2" charset="-122"/>
            </a:endParaRPr>
          </a:p>
        </p:txBody>
      </p:sp>
      <p:sp>
        <p:nvSpPr>
          <p:cNvPr id="99354" name="Oval 26"/>
          <p:cNvSpPr>
            <a:spLocks noChangeArrowheads="1"/>
          </p:cNvSpPr>
          <p:nvPr/>
        </p:nvSpPr>
        <p:spPr bwMode="auto">
          <a:xfrm>
            <a:off x="8001000" y="4783425"/>
            <a:ext cx="609600" cy="533400"/>
          </a:xfrm>
          <a:prstGeom prst="ellipse">
            <a:avLst/>
          </a:prstGeom>
          <a:solidFill>
            <a:srgbClr val="9D9D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dirty="0">
                <a:solidFill>
                  <a:srgbClr val="6600CC"/>
                </a:solidFill>
                <a:latin typeface="华文仿宋" panose="02010600040101010101" pitchFamily="2" charset="-122"/>
                <a:ea typeface="华文仿宋" panose="02010600040101010101" pitchFamily="2" charset="-122"/>
              </a:rPr>
              <a:t>11</a:t>
            </a:r>
            <a:endParaRPr lang="en-US" altLang="zh-CN" sz="2400" dirty="0">
              <a:latin typeface="华文仿宋" panose="02010600040101010101" pitchFamily="2" charset="-122"/>
              <a:ea typeface="华文仿宋" panose="02010600040101010101" pitchFamily="2" charset="-122"/>
            </a:endParaRPr>
          </a:p>
        </p:txBody>
      </p:sp>
      <p:sp>
        <p:nvSpPr>
          <p:cNvPr id="99355" name="Line 27"/>
          <p:cNvSpPr>
            <a:spLocks noChangeShapeType="1"/>
          </p:cNvSpPr>
          <p:nvPr/>
        </p:nvSpPr>
        <p:spPr bwMode="auto">
          <a:xfrm flipH="1">
            <a:off x="1905000" y="3335625"/>
            <a:ext cx="2286000" cy="3810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56" name="Line 28"/>
          <p:cNvSpPr>
            <a:spLocks noChangeShapeType="1"/>
          </p:cNvSpPr>
          <p:nvPr/>
        </p:nvSpPr>
        <p:spPr bwMode="auto">
          <a:xfrm>
            <a:off x="4953000" y="3335625"/>
            <a:ext cx="1524000" cy="228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57" name="Line 29"/>
          <p:cNvSpPr>
            <a:spLocks noChangeShapeType="1"/>
          </p:cNvSpPr>
          <p:nvPr/>
        </p:nvSpPr>
        <p:spPr bwMode="auto">
          <a:xfrm flipH="1">
            <a:off x="914400" y="3945225"/>
            <a:ext cx="381000" cy="2286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58" name="Line 30"/>
          <p:cNvSpPr>
            <a:spLocks noChangeShapeType="1"/>
          </p:cNvSpPr>
          <p:nvPr/>
        </p:nvSpPr>
        <p:spPr bwMode="auto">
          <a:xfrm flipH="1">
            <a:off x="381000" y="4631025"/>
            <a:ext cx="152400" cy="5334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59" name="Line 31"/>
          <p:cNvSpPr>
            <a:spLocks noChangeShapeType="1"/>
          </p:cNvSpPr>
          <p:nvPr/>
        </p:nvSpPr>
        <p:spPr bwMode="auto">
          <a:xfrm>
            <a:off x="990600" y="4478625"/>
            <a:ext cx="381000" cy="3810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60" name="Line 32"/>
          <p:cNvSpPr>
            <a:spLocks noChangeShapeType="1"/>
          </p:cNvSpPr>
          <p:nvPr/>
        </p:nvSpPr>
        <p:spPr bwMode="auto">
          <a:xfrm flipH="1">
            <a:off x="1219200" y="5240625"/>
            <a:ext cx="152400" cy="3810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61" name="Line 33"/>
          <p:cNvSpPr>
            <a:spLocks noChangeShapeType="1"/>
          </p:cNvSpPr>
          <p:nvPr/>
        </p:nvSpPr>
        <p:spPr bwMode="auto">
          <a:xfrm>
            <a:off x="1828800" y="5240625"/>
            <a:ext cx="152400" cy="3810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62" name="Line 34"/>
          <p:cNvSpPr>
            <a:spLocks noChangeShapeType="1"/>
          </p:cNvSpPr>
          <p:nvPr/>
        </p:nvSpPr>
        <p:spPr bwMode="auto">
          <a:xfrm>
            <a:off x="1828800" y="3945225"/>
            <a:ext cx="457200" cy="1524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63" name="Line 35"/>
          <p:cNvSpPr>
            <a:spLocks noChangeShapeType="1"/>
          </p:cNvSpPr>
          <p:nvPr/>
        </p:nvSpPr>
        <p:spPr bwMode="auto">
          <a:xfrm>
            <a:off x="2514600" y="4554825"/>
            <a:ext cx="0" cy="3810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64" name="Line 36"/>
          <p:cNvSpPr>
            <a:spLocks noChangeShapeType="1"/>
          </p:cNvSpPr>
          <p:nvPr/>
        </p:nvSpPr>
        <p:spPr bwMode="auto">
          <a:xfrm>
            <a:off x="3810000" y="5164425"/>
            <a:ext cx="228600" cy="4572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65" name="Line 37"/>
          <p:cNvSpPr>
            <a:spLocks noChangeShapeType="1"/>
          </p:cNvSpPr>
          <p:nvPr/>
        </p:nvSpPr>
        <p:spPr bwMode="auto">
          <a:xfrm>
            <a:off x="2895600" y="4402425"/>
            <a:ext cx="533400" cy="3810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66" name="Line 38"/>
          <p:cNvSpPr>
            <a:spLocks noChangeShapeType="1"/>
          </p:cNvSpPr>
          <p:nvPr/>
        </p:nvSpPr>
        <p:spPr bwMode="auto">
          <a:xfrm flipH="1">
            <a:off x="3276600" y="5164425"/>
            <a:ext cx="152400" cy="4572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67" name="Line 39"/>
          <p:cNvSpPr>
            <a:spLocks noChangeShapeType="1"/>
          </p:cNvSpPr>
          <p:nvPr/>
        </p:nvSpPr>
        <p:spPr bwMode="auto">
          <a:xfrm flipH="1">
            <a:off x="5486400" y="3716625"/>
            <a:ext cx="914400" cy="4572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68" name="Line 40"/>
          <p:cNvSpPr>
            <a:spLocks noChangeShapeType="1"/>
          </p:cNvSpPr>
          <p:nvPr/>
        </p:nvSpPr>
        <p:spPr bwMode="auto">
          <a:xfrm flipH="1">
            <a:off x="4724400" y="4478625"/>
            <a:ext cx="304800" cy="4572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69" name="Line 41"/>
          <p:cNvSpPr>
            <a:spLocks noChangeShapeType="1"/>
          </p:cNvSpPr>
          <p:nvPr/>
        </p:nvSpPr>
        <p:spPr bwMode="auto">
          <a:xfrm>
            <a:off x="5486400" y="4478625"/>
            <a:ext cx="304800" cy="2286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70" name="Line 42"/>
          <p:cNvSpPr>
            <a:spLocks noChangeShapeType="1"/>
          </p:cNvSpPr>
          <p:nvPr/>
        </p:nvSpPr>
        <p:spPr bwMode="auto">
          <a:xfrm flipH="1">
            <a:off x="5638800" y="5240625"/>
            <a:ext cx="152400" cy="3810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71" name="Line 43"/>
          <p:cNvSpPr>
            <a:spLocks noChangeShapeType="1"/>
          </p:cNvSpPr>
          <p:nvPr/>
        </p:nvSpPr>
        <p:spPr bwMode="auto">
          <a:xfrm>
            <a:off x="6096000" y="5240625"/>
            <a:ext cx="228600" cy="3810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72" name="Line 44"/>
          <p:cNvSpPr>
            <a:spLocks noChangeShapeType="1"/>
          </p:cNvSpPr>
          <p:nvPr/>
        </p:nvSpPr>
        <p:spPr bwMode="auto">
          <a:xfrm>
            <a:off x="7010400" y="3792825"/>
            <a:ext cx="533400" cy="3048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73" name="Line 45"/>
          <p:cNvSpPr>
            <a:spLocks noChangeShapeType="1"/>
          </p:cNvSpPr>
          <p:nvPr/>
        </p:nvSpPr>
        <p:spPr bwMode="auto">
          <a:xfrm flipH="1">
            <a:off x="7086600" y="4554825"/>
            <a:ext cx="304800" cy="3810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74" name="Line 46"/>
          <p:cNvSpPr>
            <a:spLocks noChangeShapeType="1"/>
          </p:cNvSpPr>
          <p:nvPr/>
        </p:nvSpPr>
        <p:spPr bwMode="auto">
          <a:xfrm>
            <a:off x="7924800" y="4478625"/>
            <a:ext cx="304800" cy="3048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75" name="Line 47"/>
          <p:cNvSpPr>
            <a:spLocks noChangeShapeType="1"/>
          </p:cNvSpPr>
          <p:nvPr/>
        </p:nvSpPr>
        <p:spPr bwMode="auto">
          <a:xfrm flipH="1">
            <a:off x="8001000" y="5316825"/>
            <a:ext cx="152400" cy="3048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76" name="Line 48"/>
          <p:cNvSpPr>
            <a:spLocks noChangeShapeType="1"/>
          </p:cNvSpPr>
          <p:nvPr/>
        </p:nvSpPr>
        <p:spPr bwMode="auto">
          <a:xfrm>
            <a:off x="8458200" y="5316825"/>
            <a:ext cx="152400" cy="3048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b="1" dirty="0">
              <a:latin typeface="华文仿宋" panose="02010600040101010101" pitchFamily="2" charset="-122"/>
              <a:ea typeface="华文仿宋" panose="02010600040101010101" pitchFamily="2" charset="-122"/>
            </a:endParaRPr>
          </a:p>
        </p:txBody>
      </p:sp>
      <p:sp>
        <p:nvSpPr>
          <p:cNvPr id="99377" name="Text Box 49"/>
          <p:cNvSpPr txBox="1">
            <a:spLocks noChangeArrowheads="1"/>
          </p:cNvSpPr>
          <p:nvPr/>
        </p:nvSpPr>
        <p:spPr bwMode="auto">
          <a:xfrm>
            <a:off x="1860828" y="2884488"/>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200" dirty="0">
                <a:solidFill>
                  <a:srgbClr val="00006C"/>
                </a:solidFill>
                <a:latin typeface="华文仿宋" panose="02010600040101010101" pitchFamily="2" charset="-122"/>
                <a:ea typeface="华文仿宋" panose="02010600040101010101" pitchFamily="2" charset="-122"/>
              </a:rPr>
              <a:t>判定树</a:t>
            </a:r>
            <a:endParaRPr lang="zh-CN" altLang="en-US" sz="3200" dirty="0">
              <a:latin typeface="华文仿宋" panose="02010600040101010101" pitchFamily="2" charset="-122"/>
              <a:ea typeface="华文仿宋" panose="02010600040101010101" pitchFamily="2" charset="-122"/>
            </a:endParaRPr>
          </a:p>
        </p:txBody>
      </p:sp>
      <p:graphicFrame>
        <p:nvGraphicFramePr>
          <p:cNvPr id="99378" name="Object 50"/>
          <p:cNvGraphicFramePr>
            <a:graphicFrameLocks noChangeAspect="1"/>
          </p:cNvGraphicFramePr>
          <p:nvPr/>
        </p:nvGraphicFramePr>
        <p:xfrm>
          <a:off x="414338" y="1721543"/>
          <a:ext cx="8505825" cy="1266825"/>
        </p:xfrm>
        <a:graphic>
          <a:graphicData uri="http://schemas.openxmlformats.org/presentationml/2006/ole">
            <mc:AlternateContent xmlns:mc="http://schemas.openxmlformats.org/markup-compatibility/2006">
              <mc:Choice xmlns:v="urn:schemas-microsoft-com:vml" Requires="v">
                <p:oleObj spid="_x0000_s41100" name="文档" r:id="rId1" imgW="8503920" imgH="1268095" progId="Word.Document.8">
                  <p:embed/>
                </p:oleObj>
              </mc:Choice>
              <mc:Fallback>
                <p:oleObj name="文档" r:id="rId1" imgW="8503920" imgH="1268095" progId="Word.Document.8">
                  <p:embed/>
                  <p:pic>
                    <p:nvPicPr>
                      <p:cNvPr id="0" name="图片 410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1721543"/>
                        <a:ext cx="8505825"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79" name="Text Box 51"/>
          <p:cNvSpPr txBox="1">
            <a:spLocks noChangeArrowheads="1"/>
          </p:cNvSpPr>
          <p:nvPr/>
        </p:nvSpPr>
        <p:spPr bwMode="auto">
          <a:xfrm>
            <a:off x="4692650" y="218985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dirty="0">
                <a:solidFill>
                  <a:schemeClr val="folHlink"/>
                </a:solidFill>
                <a:ea typeface="华文仿宋" panose="02010600040101010101" pitchFamily="2" charset="-122"/>
              </a:rPr>
              <a:t>1</a:t>
            </a:r>
            <a:endParaRPr lang="en-US" altLang="zh-CN" sz="2400" b="0" dirty="0">
              <a:solidFill>
                <a:schemeClr val="folHlink"/>
              </a:solidFill>
              <a:ea typeface="华文仿宋" panose="02010600040101010101" pitchFamily="2" charset="-122"/>
            </a:endParaRPr>
          </a:p>
        </p:txBody>
      </p:sp>
      <p:sp>
        <p:nvSpPr>
          <p:cNvPr id="99380" name="Text Box 52"/>
          <p:cNvSpPr txBox="1">
            <a:spLocks noChangeArrowheads="1"/>
          </p:cNvSpPr>
          <p:nvPr/>
        </p:nvSpPr>
        <p:spPr bwMode="auto">
          <a:xfrm>
            <a:off x="2635250" y="218985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b="0" dirty="0">
                <a:solidFill>
                  <a:schemeClr val="accent2"/>
                </a:solidFill>
                <a:ea typeface="华文仿宋" panose="02010600040101010101" pitchFamily="2" charset="-122"/>
              </a:rPr>
              <a:t>2</a:t>
            </a:r>
            <a:endParaRPr lang="en-US" altLang="zh-CN" sz="2400" b="0" dirty="0">
              <a:ea typeface="华文仿宋" panose="02010600040101010101" pitchFamily="2" charset="-122"/>
            </a:endParaRPr>
          </a:p>
        </p:txBody>
      </p:sp>
      <p:sp>
        <p:nvSpPr>
          <p:cNvPr id="99381" name="Text Box 53"/>
          <p:cNvSpPr txBox="1">
            <a:spLocks noChangeArrowheads="1"/>
          </p:cNvSpPr>
          <p:nvPr/>
        </p:nvSpPr>
        <p:spPr bwMode="auto">
          <a:xfrm>
            <a:off x="6781800" y="218985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b="0" dirty="0">
                <a:solidFill>
                  <a:schemeClr val="accent2"/>
                </a:solidFill>
                <a:ea typeface="华文仿宋" panose="02010600040101010101" pitchFamily="2" charset="-122"/>
              </a:rPr>
              <a:t>2</a:t>
            </a:r>
            <a:endParaRPr lang="en-US" altLang="zh-CN" sz="2400" b="0" dirty="0">
              <a:ea typeface="华文仿宋" panose="02010600040101010101" pitchFamily="2" charset="-122"/>
            </a:endParaRPr>
          </a:p>
        </p:txBody>
      </p:sp>
      <p:sp>
        <p:nvSpPr>
          <p:cNvPr id="99382" name="Text Box 54"/>
          <p:cNvSpPr txBox="1">
            <a:spLocks noChangeArrowheads="1"/>
          </p:cNvSpPr>
          <p:nvPr/>
        </p:nvSpPr>
        <p:spPr bwMode="auto">
          <a:xfrm>
            <a:off x="1263650" y="218985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b="0" dirty="0">
                <a:solidFill>
                  <a:srgbClr val="FF00FF"/>
                </a:solidFill>
                <a:ea typeface="华文仿宋" panose="02010600040101010101" pitchFamily="2" charset="-122"/>
              </a:rPr>
              <a:t>3</a:t>
            </a:r>
            <a:endParaRPr lang="en-US" altLang="zh-CN" sz="2400" b="0" dirty="0">
              <a:ea typeface="华文仿宋" panose="02010600040101010101" pitchFamily="2" charset="-122"/>
            </a:endParaRPr>
          </a:p>
        </p:txBody>
      </p:sp>
      <p:sp>
        <p:nvSpPr>
          <p:cNvPr id="99383" name="Text Box 55"/>
          <p:cNvSpPr txBox="1">
            <a:spLocks noChangeArrowheads="1"/>
          </p:cNvSpPr>
          <p:nvPr/>
        </p:nvSpPr>
        <p:spPr bwMode="auto">
          <a:xfrm>
            <a:off x="3321050" y="218985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b="0" dirty="0">
                <a:solidFill>
                  <a:srgbClr val="FF00FF"/>
                </a:solidFill>
                <a:ea typeface="华文仿宋" panose="02010600040101010101" pitchFamily="2" charset="-122"/>
              </a:rPr>
              <a:t>3</a:t>
            </a:r>
            <a:endParaRPr lang="en-US" altLang="zh-CN" sz="2400" b="0" dirty="0">
              <a:ea typeface="华文仿宋" panose="02010600040101010101" pitchFamily="2" charset="-122"/>
            </a:endParaRPr>
          </a:p>
        </p:txBody>
      </p:sp>
      <p:sp>
        <p:nvSpPr>
          <p:cNvPr id="99384" name="Text Box 56"/>
          <p:cNvSpPr txBox="1">
            <a:spLocks noChangeArrowheads="1"/>
          </p:cNvSpPr>
          <p:nvPr/>
        </p:nvSpPr>
        <p:spPr bwMode="auto">
          <a:xfrm>
            <a:off x="5410200" y="218985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b="0" dirty="0">
                <a:solidFill>
                  <a:srgbClr val="FF00FF"/>
                </a:solidFill>
                <a:ea typeface="华文仿宋" panose="02010600040101010101" pitchFamily="2" charset="-122"/>
              </a:rPr>
              <a:t>3</a:t>
            </a:r>
            <a:endParaRPr lang="en-US" altLang="zh-CN" sz="2400" b="0" dirty="0">
              <a:ea typeface="华文仿宋" panose="02010600040101010101" pitchFamily="2" charset="-122"/>
            </a:endParaRPr>
          </a:p>
        </p:txBody>
      </p:sp>
      <p:sp>
        <p:nvSpPr>
          <p:cNvPr id="99385" name="Text Box 57"/>
          <p:cNvSpPr txBox="1">
            <a:spLocks noChangeArrowheads="1"/>
          </p:cNvSpPr>
          <p:nvPr/>
        </p:nvSpPr>
        <p:spPr bwMode="auto">
          <a:xfrm>
            <a:off x="7467600" y="218985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b="0" dirty="0">
                <a:solidFill>
                  <a:srgbClr val="FF00FF"/>
                </a:solidFill>
                <a:ea typeface="华文仿宋" panose="02010600040101010101" pitchFamily="2" charset="-122"/>
              </a:rPr>
              <a:t>3</a:t>
            </a:r>
            <a:endParaRPr lang="en-US" altLang="zh-CN" sz="2400" b="0" dirty="0">
              <a:ea typeface="华文仿宋" panose="02010600040101010101" pitchFamily="2" charset="-122"/>
            </a:endParaRPr>
          </a:p>
        </p:txBody>
      </p:sp>
      <p:sp>
        <p:nvSpPr>
          <p:cNvPr id="99386" name="Text Box 58"/>
          <p:cNvSpPr txBox="1">
            <a:spLocks noChangeArrowheads="1"/>
          </p:cNvSpPr>
          <p:nvPr/>
        </p:nvSpPr>
        <p:spPr bwMode="auto">
          <a:xfrm>
            <a:off x="1965325" y="218985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dirty="0">
                <a:solidFill>
                  <a:srgbClr val="9D9DFF"/>
                </a:solidFill>
                <a:ea typeface="华文仿宋" panose="02010600040101010101" pitchFamily="2" charset="-122"/>
              </a:rPr>
              <a:t>4</a:t>
            </a:r>
            <a:endParaRPr lang="en-US" altLang="zh-CN" sz="2400" b="0" dirty="0">
              <a:ea typeface="华文仿宋" panose="02010600040101010101" pitchFamily="2" charset="-122"/>
            </a:endParaRPr>
          </a:p>
        </p:txBody>
      </p:sp>
      <p:sp>
        <p:nvSpPr>
          <p:cNvPr id="99387" name="Text Box 59"/>
          <p:cNvSpPr txBox="1">
            <a:spLocks noChangeArrowheads="1"/>
          </p:cNvSpPr>
          <p:nvPr/>
        </p:nvSpPr>
        <p:spPr bwMode="auto">
          <a:xfrm>
            <a:off x="4006850" y="218985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dirty="0">
                <a:solidFill>
                  <a:srgbClr val="9D9DFF"/>
                </a:solidFill>
                <a:ea typeface="华文仿宋" panose="02010600040101010101" pitchFamily="2" charset="-122"/>
              </a:rPr>
              <a:t>4</a:t>
            </a:r>
            <a:endParaRPr lang="en-US" altLang="zh-CN" sz="2400" b="0" dirty="0">
              <a:ea typeface="华文仿宋" panose="02010600040101010101" pitchFamily="2" charset="-122"/>
            </a:endParaRPr>
          </a:p>
        </p:txBody>
      </p:sp>
      <p:sp>
        <p:nvSpPr>
          <p:cNvPr id="99388" name="Text Box 60"/>
          <p:cNvSpPr txBox="1">
            <a:spLocks noChangeArrowheads="1"/>
          </p:cNvSpPr>
          <p:nvPr/>
        </p:nvSpPr>
        <p:spPr bwMode="auto">
          <a:xfrm>
            <a:off x="6080125" y="218985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dirty="0">
                <a:solidFill>
                  <a:srgbClr val="9D9DFF"/>
                </a:solidFill>
                <a:ea typeface="华文仿宋" panose="02010600040101010101" pitchFamily="2" charset="-122"/>
              </a:rPr>
              <a:t>4</a:t>
            </a:r>
            <a:endParaRPr lang="en-US" altLang="zh-CN" sz="2400" b="0" dirty="0">
              <a:ea typeface="华文仿宋" panose="02010600040101010101" pitchFamily="2" charset="-122"/>
            </a:endParaRPr>
          </a:p>
        </p:txBody>
      </p:sp>
      <p:sp>
        <p:nvSpPr>
          <p:cNvPr id="99389" name="Text Box 61"/>
          <p:cNvSpPr txBox="1">
            <a:spLocks noChangeArrowheads="1"/>
          </p:cNvSpPr>
          <p:nvPr/>
        </p:nvSpPr>
        <p:spPr bwMode="auto">
          <a:xfrm>
            <a:off x="8137525" y="218985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dirty="0">
                <a:solidFill>
                  <a:srgbClr val="9D9DFF"/>
                </a:solidFill>
                <a:ea typeface="华文仿宋" panose="02010600040101010101" pitchFamily="2" charset="-122"/>
              </a:rPr>
              <a:t>4</a:t>
            </a:r>
            <a:endParaRPr lang="en-US" altLang="zh-CN" sz="24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9331"/>
                                        </p:tgtEl>
                                        <p:attrNameLst>
                                          <p:attrName>style.visibility</p:attrName>
                                        </p:attrNameLst>
                                      </p:cBhvr>
                                      <p:to>
                                        <p:strVal val="visible"/>
                                      </p:to>
                                    </p:set>
                                    <p:anim calcmode="lin" valueType="num">
                                      <p:cBhvr additive="base">
                                        <p:cTn id="7" dur="500" fill="hold"/>
                                        <p:tgtEl>
                                          <p:spTgt spid="99331"/>
                                        </p:tgtEl>
                                        <p:attrNameLst>
                                          <p:attrName>ppt_x</p:attrName>
                                        </p:attrNameLst>
                                      </p:cBhvr>
                                      <p:tavLst>
                                        <p:tav tm="0">
                                          <p:val>
                                            <p:strVal val="0-#ppt_w/2"/>
                                          </p:val>
                                        </p:tav>
                                        <p:tav tm="100000">
                                          <p:val>
                                            <p:strVal val="#ppt_x"/>
                                          </p:val>
                                        </p:tav>
                                      </p:tavLst>
                                    </p:anim>
                                    <p:anim calcmode="lin" valueType="num">
                                      <p:cBhvr additive="base">
                                        <p:cTn id="8" dur="500" fill="hold"/>
                                        <p:tgtEl>
                                          <p:spTgt spid="993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9330"/>
                                        </p:tgtEl>
                                        <p:attrNameLst>
                                          <p:attrName>style.visibility</p:attrName>
                                        </p:attrNameLst>
                                      </p:cBhvr>
                                      <p:to>
                                        <p:strVal val="visible"/>
                                      </p:to>
                                    </p:set>
                                    <p:animEffect transition="in" filter="blinds(horizontal)">
                                      <p:cBhvr>
                                        <p:cTn id="13" dur="500"/>
                                        <p:tgtEl>
                                          <p:spTgt spid="9933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9378"/>
                                        </p:tgtEl>
                                        <p:attrNameLst>
                                          <p:attrName>style.visibility</p:attrName>
                                        </p:attrNameLst>
                                      </p:cBhvr>
                                      <p:to>
                                        <p:strVal val="visible"/>
                                      </p:to>
                                    </p:set>
                                    <p:animEffect transition="in" filter="dissolve">
                                      <p:cBhvr>
                                        <p:cTn id="18" dur="500"/>
                                        <p:tgtEl>
                                          <p:spTgt spid="9937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93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93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938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93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93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93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938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938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9938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9938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9938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99332"/>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99355"/>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grpId="0" nodeType="afterEffect">
                                  <p:stCondLst>
                                    <p:cond delay="0"/>
                                  </p:stCondLst>
                                  <p:childTnLst>
                                    <p:set>
                                      <p:cBhvr>
                                        <p:cTn id="72" dur="1" fill="hold">
                                          <p:stCondLst>
                                            <p:cond delay="499"/>
                                          </p:stCondLst>
                                        </p:cTn>
                                        <p:tgtEl>
                                          <p:spTgt spid="99333"/>
                                        </p:tgtEl>
                                        <p:attrNameLst>
                                          <p:attrName>style.visibility</p:attrName>
                                        </p:attrNameLst>
                                      </p:cBhvr>
                                      <p:to>
                                        <p:strVal val="visible"/>
                                      </p:to>
                                    </p:set>
                                  </p:childTnLst>
                                </p:cTn>
                              </p:par>
                            </p:childTnLst>
                          </p:cTn>
                        </p:par>
                        <p:par>
                          <p:cTn id="73" fill="hold">
                            <p:stCondLst>
                              <p:cond delay="1500"/>
                            </p:stCondLst>
                            <p:childTnLst>
                              <p:par>
                                <p:cTn id="74" presetID="1" presetClass="entr" presetSubtype="0" fill="hold" grpId="0" nodeType="afterEffect">
                                  <p:stCondLst>
                                    <p:cond delay="0"/>
                                  </p:stCondLst>
                                  <p:childTnLst>
                                    <p:set>
                                      <p:cBhvr>
                                        <p:cTn id="75" dur="1" fill="hold">
                                          <p:stCondLst>
                                            <p:cond delay="499"/>
                                          </p:stCondLst>
                                        </p:cTn>
                                        <p:tgtEl>
                                          <p:spTgt spid="99356"/>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0"/>
                                  </p:stCondLst>
                                  <p:childTnLst>
                                    <p:set>
                                      <p:cBhvr>
                                        <p:cTn id="78" dur="1" fill="hold">
                                          <p:stCondLst>
                                            <p:cond delay="499"/>
                                          </p:stCondLst>
                                        </p:cTn>
                                        <p:tgtEl>
                                          <p:spTgt spid="99334"/>
                                        </p:tgtEl>
                                        <p:attrNameLst>
                                          <p:attrName>style.visibility</p:attrName>
                                        </p:attrNameLst>
                                      </p:cBhvr>
                                      <p:to>
                                        <p:strVal val="visible"/>
                                      </p:to>
                                    </p:set>
                                  </p:childTnLst>
                                </p:cTn>
                              </p:par>
                            </p:childTnLst>
                          </p:cTn>
                        </p:par>
                        <p:par>
                          <p:cTn id="79" fill="hold">
                            <p:stCondLst>
                              <p:cond delay="2500"/>
                            </p:stCondLst>
                            <p:childTnLst>
                              <p:par>
                                <p:cTn id="80" presetID="1" presetClass="entr" presetSubtype="0" fill="hold" grpId="0" nodeType="afterEffect">
                                  <p:stCondLst>
                                    <p:cond delay="0"/>
                                  </p:stCondLst>
                                  <p:childTnLst>
                                    <p:set>
                                      <p:cBhvr>
                                        <p:cTn id="81" dur="1" fill="hold">
                                          <p:stCondLst>
                                            <p:cond delay="499"/>
                                          </p:stCondLst>
                                        </p:cTn>
                                        <p:tgtEl>
                                          <p:spTgt spid="99357"/>
                                        </p:tgtEl>
                                        <p:attrNameLst>
                                          <p:attrName>style.visibility</p:attrName>
                                        </p:attrNameLst>
                                      </p:cBhvr>
                                      <p:to>
                                        <p:strVal val="visible"/>
                                      </p:to>
                                    </p:set>
                                  </p:childTnLst>
                                </p:cTn>
                              </p:par>
                            </p:childTnLst>
                          </p:cTn>
                        </p:par>
                        <p:par>
                          <p:cTn id="82" fill="hold">
                            <p:stCondLst>
                              <p:cond delay="3000"/>
                            </p:stCondLst>
                            <p:childTnLst>
                              <p:par>
                                <p:cTn id="83" presetID="1" presetClass="entr" presetSubtype="0" fill="hold" grpId="0" nodeType="afterEffect">
                                  <p:stCondLst>
                                    <p:cond delay="0"/>
                                  </p:stCondLst>
                                  <p:childTnLst>
                                    <p:set>
                                      <p:cBhvr>
                                        <p:cTn id="84" dur="1" fill="hold">
                                          <p:stCondLst>
                                            <p:cond delay="499"/>
                                          </p:stCondLst>
                                        </p:cTn>
                                        <p:tgtEl>
                                          <p:spTgt spid="99335"/>
                                        </p:tgtEl>
                                        <p:attrNameLst>
                                          <p:attrName>style.visibility</p:attrName>
                                        </p:attrNameLst>
                                      </p:cBhvr>
                                      <p:to>
                                        <p:strVal val="visible"/>
                                      </p:to>
                                    </p:set>
                                  </p:childTnLst>
                                </p:cTn>
                              </p:par>
                            </p:childTnLst>
                          </p:cTn>
                        </p:par>
                        <p:par>
                          <p:cTn id="85" fill="hold">
                            <p:stCondLst>
                              <p:cond delay="3500"/>
                            </p:stCondLst>
                            <p:childTnLst>
                              <p:par>
                                <p:cTn id="86" presetID="1" presetClass="entr" presetSubtype="0" fill="hold" grpId="0" nodeType="afterEffect">
                                  <p:stCondLst>
                                    <p:cond delay="0"/>
                                  </p:stCondLst>
                                  <p:childTnLst>
                                    <p:set>
                                      <p:cBhvr>
                                        <p:cTn id="87" dur="1" fill="hold">
                                          <p:stCondLst>
                                            <p:cond delay="499"/>
                                          </p:stCondLst>
                                        </p:cTn>
                                        <p:tgtEl>
                                          <p:spTgt spid="99362"/>
                                        </p:tgtEl>
                                        <p:attrNameLst>
                                          <p:attrName>style.visibility</p:attrName>
                                        </p:attrNameLst>
                                      </p:cBhvr>
                                      <p:to>
                                        <p:strVal val="visible"/>
                                      </p:to>
                                    </p:set>
                                  </p:childTnLst>
                                </p:cTn>
                              </p:par>
                            </p:childTnLst>
                          </p:cTn>
                        </p:par>
                        <p:par>
                          <p:cTn id="88" fill="hold">
                            <p:stCondLst>
                              <p:cond delay="4000"/>
                            </p:stCondLst>
                            <p:childTnLst>
                              <p:par>
                                <p:cTn id="89" presetID="1" presetClass="entr" presetSubtype="0" fill="hold" grpId="0" nodeType="afterEffect">
                                  <p:stCondLst>
                                    <p:cond delay="0"/>
                                  </p:stCondLst>
                                  <p:childTnLst>
                                    <p:set>
                                      <p:cBhvr>
                                        <p:cTn id="90" dur="1" fill="hold">
                                          <p:stCondLst>
                                            <p:cond delay="499"/>
                                          </p:stCondLst>
                                        </p:cTn>
                                        <p:tgtEl>
                                          <p:spTgt spid="99336"/>
                                        </p:tgtEl>
                                        <p:attrNameLst>
                                          <p:attrName>style.visibility</p:attrName>
                                        </p:attrNameLst>
                                      </p:cBhvr>
                                      <p:to>
                                        <p:strVal val="visible"/>
                                      </p:to>
                                    </p:set>
                                  </p:childTnLst>
                                </p:cTn>
                              </p:par>
                            </p:childTnLst>
                          </p:cTn>
                        </p:par>
                        <p:par>
                          <p:cTn id="91" fill="hold">
                            <p:stCondLst>
                              <p:cond delay="4500"/>
                            </p:stCondLst>
                            <p:childTnLst>
                              <p:par>
                                <p:cTn id="92" presetID="1" presetClass="entr" presetSubtype="0" fill="hold" grpId="0" nodeType="afterEffect">
                                  <p:stCondLst>
                                    <p:cond delay="0"/>
                                  </p:stCondLst>
                                  <p:childTnLst>
                                    <p:set>
                                      <p:cBhvr>
                                        <p:cTn id="93" dur="1" fill="hold">
                                          <p:stCondLst>
                                            <p:cond delay="499"/>
                                          </p:stCondLst>
                                        </p:cTn>
                                        <p:tgtEl>
                                          <p:spTgt spid="99367"/>
                                        </p:tgtEl>
                                        <p:attrNameLst>
                                          <p:attrName>style.visibility</p:attrName>
                                        </p:attrNameLst>
                                      </p:cBhvr>
                                      <p:to>
                                        <p:strVal val="visible"/>
                                      </p:to>
                                    </p:set>
                                  </p:childTnLst>
                                </p:cTn>
                              </p:par>
                            </p:childTnLst>
                          </p:cTn>
                        </p:par>
                        <p:par>
                          <p:cTn id="94" fill="hold">
                            <p:stCondLst>
                              <p:cond delay="5000"/>
                            </p:stCondLst>
                            <p:childTnLst>
                              <p:par>
                                <p:cTn id="95" presetID="1" presetClass="entr" presetSubtype="0" fill="hold" grpId="0" nodeType="afterEffect">
                                  <p:stCondLst>
                                    <p:cond delay="0"/>
                                  </p:stCondLst>
                                  <p:childTnLst>
                                    <p:set>
                                      <p:cBhvr>
                                        <p:cTn id="96" dur="1" fill="hold">
                                          <p:stCondLst>
                                            <p:cond delay="499"/>
                                          </p:stCondLst>
                                        </p:cTn>
                                        <p:tgtEl>
                                          <p:spTgt spid="99351"/>
                                        </p:tgtEl>
                                        <p:attrNameLst>
                                          <p:attrName>style.visibility</p:attrName>
                                        </p:attrNameLst>
                                      </p:cBhvr>
                                      <p:to>
                                        <p:strVal val="visible"/>
                                      </p:to>
                                    </p:set>
                                  </p:childTnLst>
                                </p:cTn>
                              </p:par>
                            </p:childTnLst>
                          </p:cTn>
                        </p:par>
                        <p:par>
                          <p:cTn id="97" fill="hold">
                            <p:stCondLst>
                              <p:cond delay="5500"/>
                            </p:stCondLst>
                            <p:childTnLst>
                              <p:par>
                                <p:cTn id="98" presetID="1" presetClass="entr" presetSubtype="0" fill="hold" grpId="0" nodeType="afterEffect">
                                  <p:stCondLst>
                                    <p:cond delay="0"/>
                                  </p:stCondLst>
                                  <p:childTnLst>
                                    <p:set>
                                      <p:cBhvr>
                                        <p:cTn id="99" dur="1" fill="hold">
                                          <p:stCondLst>
                                            <p:cond delay="499"/>
                                          </p:stCondLst>
                                        </p:cTn>
                                        <p:tgtEl>
                                          <p:spTgt spid="99372"/>
                                        </p:tgtEl>
                                        <p:attrNameLst>
                                          <p:attrName>style.visibility</p:attrName>
                                        </p:attrNameLst>
                                      </p:cBhvr>
                                      <p:to>
                                        <p:strVal val="visible"/>
                                      </p:to>
                                    </p:set>
                                  </p:childTnLst>
                                </p:cTn>
                              </p:par>
                            </p:childTnLst>
                          </p:cTn>
                        </p:par>
                        <p:par>
                          <p:cTn id="100" fill="hold">
                            <p:stCondLst>
                              <p:cond delay="6000"/>
                            </p:stCondLst>
                            <p:childTnLst>
                              <p:par>
                                <p:cTn id="101" presetID="1" presetClass="entr" presetSubtype="0" fill="hold" grpId="0" nodeType="afterEffect">
                                  <p:stCondLst>
                                    <p:cond delay="0"/>
                                  </p:stCondLst>
                                  <p:childTnLst>
                                    <p:set>
                                      <p:cBhvr>
                                        <p:cTn id="102" dur="1" fill="hold">
                                          <p:stCondLst>
                                            <p:cond delay="499"/>
                                          </p:stCondLst>
                                        </p:cTn>
                                        <p:tgtEl>
                                          <p:spTgt spid="99353"/>
                                        </p:tgtEl>
                                        <p:attrNameLst>
                                          <p:attrName>style.visibility</p:attrName>
                                        </p:attrNameLst>
                                      </p:cBhvr>
                                      <p:to>
                                        <p:strVal val="visible"/>
                                      </p:to>
                                    </p:set>
                                  </p:childTnLst>
                                </p:cTn>
                              </p:par>
                            </p:childTnLst>
                          </p:cTn>
                        </p:par>
                        <p:par>
                          <p:cTn id="103" fill="hold">
                            <p:stCondLst>
                              <p:cond delay="6500"/>
                            </p:stCondLst>
                            <p:childTnLst>
                              <p:par>
                                <p:cTn id="104" presetID="1" presetClass="entr" presetSubtype="0" fill="hold" grpId="0" nodeType="afterEffect">
                                  <p:stCondLst>
                                    <p:cond delay="0"/>
                                  </p:stCondLst>
                                  <p:childTnLst>
                                    <p:set>
                                      <p:cBhvr>
                                        <p:cTn id="105" dur="1" fill="hold">
                                          <p:stCondLst>
                                            <p:cond delay="499"/>
                                          </p:stCondLst>
                                        </p:cTn>
                                        <p:tgtEl>
                                          <p:spTgt spid="99358"/>
                                        </p:tgtEl>
                                        <p:attrNameLst>
                                          <p:attrName>style.visibility</p:attrName>
                                        </p:attrNameLst>
                                      </p:cBhvr>
                                      <p:to>
                                        <p:strVal val="visible"/>
                                      </p:to>
                                    </p:set>
                                  </p:childTnLst>
                                </p:cTn>
                              </p:par>
                            </p:childTnLst>
                          </p:cTn>
                        </p:par>
                        <p:par>
                          <p:cTn id="106" fill="hold">
                            <p:stCondLst>
                              <p:cond delay="7000"/>
                            </p:stCondLst>
                            <p:childTnLst>
                              <p:par>
                                <p:cTn id="107" presetID="1" presetClass="entr" presetSubtype="0" fill="hold" grpId="0" nodeType="afterEffect">
                                  <p:stCondLst>
                                    <p:cond delay="0"/>
                                  </p:stCondLst>
                                  <p:childTnLst>
                                    <p:set>
                                      <p:cBhvr>
                                        <p:cTn id="108" dur="1" fill="hold">
                                          <p:stCondLst>
                                            <p:cond delay="499"/>
                                          </p:stCondLst>
                                        </p:cTn>
                                        <p:tgtEl>
                                          <p:spTgt spid="99359"/>
                                        </p:tgtEl>
                                        <p:attrNameLst>
                                          <p:attrName>style.visibility</p:attrName>
                                        </p:attrNameLst>
                                      </p:cBhvr>
                                      <p:to>
                                        <p:strVal val="visible"/>
                                      </p:to>
                                    </p:set>
                                  </p:childTnLst>
                                </p:cTn>
                              </p:par>
                            </p:childTnLst>
                          </p:cTn>
                        </p:par>
                        <p:par>
                          <p:cTn id="109" fill="hold">
                            <p:stCondLst>
                              <p:cond delay="7500"/>
                            </p:stCondLst>
                            <p:childTnLst>
                              <p:par>
                                <p:cTn id="110" presetID="1" presetClass="entr" presetSubtype="0" fill="hold" grpId="0" nodeType="afterEffect">
                                  <p:stCondLst>
                                    <p:cond delay="0"/>
                                  </p:stCondLst>
                                  <p:childTnLst>
                                    <p:set>
                                      <p:cBhvr>
                                        <p:cTn id="111" dur="1" fill="hold">
                                          <p:stCondLst>
                                            <p:cond delay="499"/>
                                          </p:stCondLst>
                                        </p:cTn>
                                        <p:tgtEl>
                                          <p:spTgt spid="99349"/>
                                        </p:tgtEl>
                                        <p:attrNameLst>
                                          <p:attrName>style.visibility</p:attrName>
                                        </p:attrNameLst>
                                      </p:cBhvr>
                                      <p:to>
                                        <p:strVal val="visible"/>
                                      </p:to>
                                    </p:set>
                                  </p:childTnLst>
                                </p:cTn>
                              </p:par>
                            </p:childTnLst>
                          </p:cTn>
                        </p:par>
                        <p:par>
                          <p:cTn id="112" fill="hold">
                            <p:stCondLst>
                              <p:cond delay="8000"/>
                            </p:stCondLst>
                            <p:childTnLst>
                              <p:par>
                                <p:cTn id="113" presetID="1" presetClass="entr" presetSubtype="0" fill="hold" grpId="0" nodeType="afterEffect">
                                  <p:stCondLst>
                                    <p:cond delay="0"/>
                                  </p:stCondLst>
                                  <p:childTnLst>
                                    <p:set>
                                      <p:cBhvr>
                                        <p:cTn id="114" dur="1" fill="hold">
                                          <p:stCondLst>
                                            <p:cond delay="499"/>
                                          </p:stCondLst>
                                        </p:cTn>
                                        <p:tgtEl>
                                          <p:spTgt spid="99363"/>
                                        </p:tgtEl>
                                        <p:attrNameLst>
                                          <p:attrName>style.visibility</p:attrName>
                                        </p:attrNameLst>
                                      </p:cBhvr>
                                      <p:to>
                                        <p:strVal val="visible"/>
                                      </p:to>
                                    </p:set>
                                  </p:childTnLst>
                                </p:cTn>
                              </p:par>
                            </p:childTnLst>
                          </p:cTn>
                        </p:par>
                        <p:par>
                          <p:cTn id="115" fill="hold">
                            <p:stCondLst>
                              <p:cond delay="8500"/>
                            </p:stCondLst>
                            <p:childTnLst>
                              <p:par>
                                <p:cTn id="116" presetID="1" presetClass="entr" presetSubtype="0" fill="hold" grpId="0" nodeType="afterEffect">
                                  <p:stCondLst>
                                    <p:cond delay="0"/>
                                  </p:stCondLst>
                                  <p:childTnLst>
                                    <p:set>
                                      <p:cBhvr>
                                        <p:cTn id="117" dur="1" fill="hold">
                                          <p:stCondLst>
                                            <p:cond delay="499"/>
                                          </p:stCondLst>
                                        </p:cTn>
                                        <p:tgtEl>
                                          <p:spTgt spid="99365"/>
                                        </p:tgtEl>
                                        <p:attrNameLst>
                                          <p:attrName>style.visibility</p:attrName>
                                        </p:attrNameLst>
                                      </p:cBhvr>
                                      <p:to>
                                        <p:strVal val="visible"/>
                                      </p:to>
                                    </p:set>
                                  </p:childTnLst>
                                </p:cTn>
                              </p:par>
                            </p:childTnLst>
                          </p:cTn>
                        </p:par>
                        <p:par>
                          <p:cTn id="118" fill="hold">
                            <p:stCondLst>
                              <p:cond delay="9000"/>
                            </p:stCondLst>
                            <p:childTnLst>
                              <p:par>
                                <p:cTn id="119" presetID="1" presetClass="entr" presetSubtype="0" fill="hold" grpId="0" nodeType="afterEffect">
                                  <p:stCondLst>
                                    <p:cond delay="0"/>
                                  </p:stCondLst>
                                  <p:childTnLst>
                                    <p:set>
                                      <p:cBhvr>
                                        <p:cTn id="120" dur="1" fill="hold">
                                          <p:stCondLst>
                                            <p:cond delay="499"/>
                                          </p:stCondLst>
                                        </p:cTn>
                                        <p:tgtEl>
                                          <p:spTgt spid="99350"/>
                                        </p:tgtEl>
                                        <p:attrNameLst>
                                          <p:attrName>style.visibility</p:attrName>
                                        </p:attrNameLst>
                                      </p:cBhvr>
                                      <p:to>
                                        <p:strVal val="visible"/>
                                      </p:to>
                                    </p:set>
                                  </p:childTnLst>
                                </p:cTn>
                              </p:par>
                            </p:childTnLst>
                          </p:cTn>
                        </p:par>
                        <p:par>
                          <p:cTn id="121" fill="hold">
                            <p:stCondLst>
                              <p:cond delay="9500"/>
                            </p:stCondLst>
                            <p:childTnLst>
                              <p:par>
                                <p:cTn id="122" presetID="1" presetClass="entr" presetSubtype="0" fill="hold" grpId="0" nodeType="afterEffect">
                                  <p:stCondLst>
                                    <p:cond delay="0"/>
                                  </p:stCondLst>
                                  <p:childTnLst>
                                    <p:set>
                                      <p:cBhvr>
                                        <p:cTn id="123" dur="1" fill="hold">
                                          <p:stCondLst>
                                            <p:cond delay="499"/>
                                          </p:stCondLst>
                                        </p:cTn>
                                        <p:tgtEl>
                                          <p:spTgt spid="99368"/>
                                        </p:tgtEl>
                                        <p:attrNameLst>
                                          <p:attrName>style.visibility</p:attrName>
                                        </p:attrNameLst>
                                      </p:cBhvr>
                                      <p:to>
                                        <p:strVal val="visible"/>
                                      </p:to>
                                    </p:set>
                                  </p:childTnLst>
                                </p:cTn>
                              </p:par>
                            </p:childTnLst>
                          </p:cTn>
                        </p:par>
                        <p:par>
                          <p:cTn id="124" fill="hold">
                            <p:stCondLst>
                              <p:cond delay="10000"/>
                            </p:stCondLst>
                            <p:childTnLst>
                              <p:par>
                                <p:cTn id="125" presetID="1" presetClass="entr" presetSubtype="0" fill="hold" grpId="0" nodeType="afterEffect">
                                  <p:stCondLst>
                                    <p:cond delay="0"/>
                                  </p:stCondLst>
                                  <p:childTnLst>
                                    <p:set>
                                      <p:cBhvr>
                                        <p:cTn id="126" dur="1" fill="hold">
                                          <p:stCondLst>
                                            <p:cond delay="499"/>
                                          </p:stCondLst>
                                        </p:cTn>
                                        <p:tgtEl>
                                          <p:spTgt spid="99369"/>
                                        </p:tgtEl>
                                        <p:attrNameLst>
                                          <p:attrName>style.visibility</p:attrName>
                                        </p:attrNameLst>
                                      </p:cBhvr>
                                      <p:to>
                                        <p:strVal val="visible"/>
                                      </p:to>
                                    </p:set>
                                  </p:childTnLst>
                                </p:cTn>
                              </p:par>
                            </p:childTnLst>
                          </p:cTn>
                        </p:par>
                        <p:par>
                          <p:cTn id="127" fill="hold">
                            <p:stCondLst>
                              <p:cond delay="10500"/>
                            </p:stCondLst>
                            <p:childTnLst>
                              <p:par>
                                <p:cTn id="128" presetID="1" presetClass="entr" presetSubtype="0" fill="hold" grpId="0" nodeType="afterEffect">
                                  <p:stCondLst>
                                    <p:cond delay="0"/>
                                  </p:stCondLst>
                                  <p:childTnLst>
                                    <p:set>
                                      <p:cBhvr>
                                        <p:cTn id="129" dur="1" fill="hold">
                                          <p:stCondLst>
                                            <p:cond delay="499"/>
                                          </p:stCondLst>
                                        </p:cTn>
                                        <p:tgtEl>
                                          <p:spTgt spid="99352"/>
                                        </p:tgtEl>
                                        <p:attrNameLst>
                                          <p:attrName>style.visibility</p:attrName>
                                        </p:attrNameLst>
                                      </p:cBhvr>
                                      <p:to>
                                        <p:strVal val="visible"/>
                                      </p:to>
                                    </p:set>
                                  </p:childTnLst>
                                </p:cTn>
                              </p:par>
                            </p:childTnLst>
                          </p:cTn>
                        </p:par>
                        <p:par>
                          <p:cTn id="130" fill="hold">
                            <p:stCondLst>
                              <p:cond delay="11000"/>
                            </p:stCondLst>
                            <p:childTnLst>
                              <p:par>
                                <p:cTn id="131" presetID="1" presetClass="entr" presetSubtype="0" fill="hold" grpId="0" nodeType="afterEffect">
                                  <p:stCondLst>
                                    <p:cond delay="0"/>
                                  </p:stCondLst>
                                  <p:childTnLst>
                                    <p:set>
                                      <p:cBhvr>
                                        <p:cTn id="132" dur="1" fill="hold">
                                          <p:stCondLst>
                                            <p:cond delay="499"/>
                                          </p:stCondLst>
                                        </p:cTn>
                                        <p:tgtEl>
                                          <p:spTgt spid="99373"/>
                                        </p:tgtEl>
                                        <p:attrNameLst>
                                          <p:attrName>style.visibility</p:attrName>
                                        </p:attrNameLst>
                                      </p:cBhvr>
                                      <p:to>
                                        <p:strVal val="visible"/>
                                      </p:to>
                                    </p:set>
                                  </p:childTnLst>
                                </p:cTn>
                              </p:par>
                            </p:childTnLst>
                          </p:cTn>
                        </p:par>
                        <p:par>
                          <p:cTn id="133" fill="hold">
                            <p:stCondLst>
                              <p:cond delay="11500"/>
                            </p:stCondLst>
                            <p:childTnLst>
                              <p:par>
                                <p:cTn id="134" presetID="1" presetClass="entr" presetSubtype="0" fill="hold" grpId="0" nodeType="afterEffect">
                                  <p:stCondLst>
                                    <p:cond delay="0"/>
                                  </p:stCondLst>
                                  <p:childTnLst>
                                    <p:set>
                                      <p:cBhvr>
                                        <p:cTn id="135" dur="1" fill="hold">
                                          <p:stCondLst>
                                            <p:cond delay="499"/>
                                          </p:stCondLst>
                                        </p:cTn>
                                        <p:tgtEl>
                                          <p:spTgt spid="99374"/>
                                        </p:tgtEl>
                                        <p:attrNameLst>
                                          <p:attrName>style.visibility</p:attrName>
                                        </p:attrNameLst>
                                      </p:cBhvr>
                                      <p:to>
                                        <p:strVal val="visible"/>
                                      </p:to>
                                    </p:set>
                                  </p:childTnLst>
                                </p:cTn>
                              </p:par>
                            </p:childTnLst>
                          </p:cTn>
                        </p:par>
                        <p:par>
                          <p:cTn id="136" fill="hold">
                            <p:stCondLst>
                              <p:cond delay="12000"/>
                            </p:stCondLst>
                            <p:childTnLst>
                              <p:par>
                                <p:cTn id="137" presetID="1" presetClass="entr" presetSubtype="0" fill="hold" grpId="0" nodeType="afterEffect">
                                  <p:stCondLst>
                                    <p:cond delay="0"/>
                                  </p:stCondLst>
                                  <p:childTnLst>
                                    <p:set>
                                      <p:cBhvr>
                                        <p:cTn id="138" dur="1" fill="hold">
                                          <p:stCondLst>
                                            <p:cond delay="499"/>
                                          </p:stCondLst>
                                        </p:cTn>
                                        <p:tgtEl>
                                          <p:spTgt spid="99354"/>
                                        </p:tgtEl>
                                        <p:attrNameLst>
                                          <p:attrName>style.visibility</p:attrName>
                                        </p:attrNameLst>
                                      </p:cBhvr>
                                      <p:to>
                                        <p:strVal val="visible"/>
                                      </p:to>
                                    </p:set>
                                  </p:childTnLst>
                                </p:cTn>
                              </p:par>
                            </p:childTnLst>
                          </p:cTn>
                        </p:par>
                        <p:par>
                          <p:cTn id="139" fill="hold">
                            <p:stCondLst>
                              <p:cond delay="12500"/>
                            </p:stCondLst>
                            <p:childTnLst>
                              <p:par>
                                <p:cTn id="140" presetID="1" presetClass="entr" presetSubtype="0" fill="hold" grpId="0" nodeType="afterEffect">
                                  <p:stCondLst>
                                    <p:cond delay="0"/>
                                  </p:stCondLst>
                                  <p:childTnLst>
                                    <p:set>
                                      <p:cBhvr>
                                        <p:cTn id="141" dur="1" fill="hold">
                                          <p:stCondLst>
                                            <p:cond delay="499"/>
                                          </p:stCondLst>
                                        </p:cTn>
                                        <p:tgtEl>
                                          <p:spTgt spid="99360"/>
                                        </p:tgtEl>
                                        <p:attrNameLst>
                                          <p:attrName>style.visibility</p:attrName>
                                        </p:attrNameLst>
                                      </p:cBhvr>
                                      <p:to>
                                        <p:strVal val="visible"/>
                                      </p:to>
                                    </p:set>
                                  </p:childTnLst>
                                </p:cTn>
                              </p:par>
                            </p:childTnLst>
                          </p:cTn>
                        </p:par>
                        <p:par>
                          <p:cTn id="142" fill="hold">
                            <p:stCondLst>
                              <p:cond delay="13000"/>
                            </p:stCondLst>
                            <p:childTnLst>
                              <p:par>
                                <p:cTn id="143" presetID="1" presetClass="entr" presetSubtype="0" fill="hold" grpId="0" nodeType="afterEffect">
                                  <p:stCondLst>
                                    <p:cond delay="0"/>
                                  </p:stCondLst>
                                  <p:childTnLst>
                                    <p:set>
                                      <p:cBhvr>
                                        <p:cTn id="144" dur="1" fill="hold">
                                          <p:stCondLst>
                                            <p:cond delay="499"/>
                                          </p:stCondLst>
                                        </p:cTn>
                                        <p:tgtEl>
                                          <p:spTgt spid="99361"/>
                                        </p:tgtEl>
                                        <p:attrNameLst>
                                          <p:attrName>style.visibility</p:attrName>
                                        </p:attrNameLst>
                                      </p:cBhvr>
                                      <p:to>
                                        <p:strVal val="visible"/>
                                      </p:to>
                                    </p:set>
                                  </p:childTnLst>
                                </p:cTn>
                              </p:par>
                            </p:childTnLst>
                          </p:cTn>
                        </p:par>
                        <p:par>
                          <p:cTn id="145" fill="hold">
                            <p:stCondLst>
                              <p:cond delay="13500"/>
                            </p:stCondLst>
                            <p:childTnLst>
                              <p:par>
                                <p:cTn id="146" presetID="1" presetClass="entr" presetSubtype="0" fill="hold" grpId="0" nodeType="afterEffect">
                                  <p:stCondLst>
                                    <p:cond delay="0"/>
                                  </p:stCondLst>
                                  <p:childTnLst>
                                    <p:set>
                                      <p:cBhvr>
                                        <p:cTn id="147" dur="1" fill="hold">
                                          <p:stCondLst>
                                            <p:cond delay="499"/>
                                          </p:stCondLst>
                                        </p:cTn>
                                        <p:tgtEl>
                                          <p:spTgt spid="99366"/>
                                        </p:tgtEl>
                                        <p:attrNameLst>
                                          <p:attrName>style.visibility</p:attrName>
                                        </p:attrNameLst>
                                      </p:cBhvr>
                                      <p:to>
                                        <p:strVal val="visible"/>
                                      </p:to>
                                    </p:set>
                                  </p:childTnLst>
                                </p:cTn>
                              </p:par>
                            </p:childTnLst>
                          </p:cTn>
                        </p:par>
                        <p:par>
                          <p:cTn id="148" fill="hold">
                            <p:stCondLst>
                              <p:cond delay="14000"/>
                            </p:stCondLst>
                            <p:childTnLst>
                              <p:par>
                                <p:cTn id="149" presetID="1" presetClass="entr" presetSubtype="0" fill="hold" grpId="0" nodeType="afterEffect">
                                  <p:stCondLst>
                                    <p:cond delay="0"/>
                                  </p:stCondLst>
                                  <p:childTnLst>
                                    <p:set>
                                      <p:cBhvr>
                                        <p:cTn id="150" dur="1" fill="hold">
                                          <p:stCondLst>
                                            <p:cond delay="499"/>
                                          </p:stCondLst>
                                        </p:cTn>
                                        <p:tgtEl>
                                          <p:spTgt spid="99364"/>
                                        </p:tgtEl>
                                        <p:attrNameLst>
                                          <p:attrName>style.visibility</p:attrName>
                                        </p:attrNameLst>
                                      </p:cBhvr>
                                      <p:to>
                                        <p:strVal val="visible"/>
                                      </p:to>
                                    </p:set>
                                  </p:childTnLst>
                                </p:cTn>
                              </p:par>
                            </p:childTnLst>
                          </p:cTn>
                        </p:par>
                        <p:par>
                          <p:cTn id="151" fill="hold">
                            <p:stCondLst>
                              <p:cond delay="14500"/>
                            </p:stCondLst>
                            <p:childTnLst>
                              <p:par>
                                <p:cTn id="152" presetID="1" presetClass="entr" presetSubtype="0" fill="hold" grpId="0" nodeType="afterEffect">
                                  <p:stCondLst>
                                    <p:cond delay="0"/>
                                  </p:stCondLst>
                                  <p:childTnLst>
                                    <p:set>
                                      <p:cBhvr>
                                        <p:cTn id="153" dur="1" fill="hold">
                                          <p:stCondLst>
                                            <p:cond delay="499"/>
                                          </p:stCondLst>
                                        </p:cTn>
                                        <p:tgtEl>
                                          <p:spTgt spid="99370"/>
                                        </p:tgtEl>
                                        <p:attrNameLst>
                                          <p:attrName>style.visibility</p:attrName>
                                        </p:attrNameLst>
                                      </p:cBhvr>
                                      <p:to>
                                        <p:strVal val="visible"/>
                                      </p:to>
                                    </p:set>
                                  </p:childTnLst>
                                </p:cTn>
                              </p:par>
                            </p:childTnLst>
                          </p:cTn>
                        </p:par>
                        <p:par>
                          <p:cTn id="154" fill="hold">
                            <p:stCondLst>
                              <p:cond delay="15000"/>
                            </p:stCondLst>
                            <p:childTnLst>
                              <p:par>
                                <p:cTn id="155" presetID="1" presetClass="entr" presetSubtype="0" fill="hold" grpId="0" nodeType="afterEffect">
                                  <p:stCondLst>
                                    <p:cond delay="0"/>
                                  </p:stCondLst>
                                  <p:childTnLst>
                                    <p:set>
                                      <p:cBhvr>
                                        <p:cTn id="156" dur="1" fill="hold">
                                          <p:stCondLst>
                                            <p:cond delay="499"/>
                                          </p:stCondLst>
                                        </p:cTn>
                                        <p:tgtEl>
                                          <p:spTgt spid="99371"/>
                                        </p:tgtEl>
                                        <p:attrNameLst>
                                          <p:attrName>style.visibility</p:attrName>
                                        </p:attrNameLst>
                                      </p:cBhvr>
                                      <p:to>
                                        <p:strVal val="visible"/>
                                      </p:to>
                                    </p:set>
                                  </p:childTnLst>
                                </p:cTn>
                              </p:par>
                            </p:childTnLst>
                          </p:cTn>
                        </p:par>
                        <p:par>
                          <p:cTn id="157" fill="hold">
                            <p:stCondLst>
                              <p:cond delay="15500"/>
                            </p:stCondLst>
                            <p:childTnLst>
                              <p:par>
                                <p:cTn id="158" presetID="1" presetClass="entr" presetSubtype="0" fill="hold" grpId="0" nodeType="afterEffect">
                                  <p:stCondLst>
                                    <p:cond delay="0"/>
                                  </p:stCondLst>
                                  <p:childTnLst>
                                    <p:set>
                                      <p:cBhvr>
                                        <p:cTn id="159" dur="1" fill="hold">
                                          <p:stCondLst>
                                            <p:cond delay="499"/>
                                          </p:stCondLst>
                                        </p:cTn>
                                        <p:tgtEl>
                                          <p:spTgt spid="99375"/>
                                        </p:tgtEl>
                                        <p:attrNameLst>
                                          <p:attrName>style.visibility</p:attrName>
                                        </p:attrNameLst>
                                      </p:cBhvr>
                                      <p:to>
                                        <p:strVal val="visible"/>
                                      </p:to>
                                    </p:set>
                                  </p:childTnLst>
                                </p:cTn>
                              </p:par>
                            </p:childTnLst>
                          </p:cTn>
                        </p:par>
                        <p:par>
                          <p:cTn id="160" fill="hold">
                            <p:stCondLst>
                              <p:cond delay="16000"/>
                            </p:stCondLst>
                            <p:childTnLst>
                              <p:par>
                                <p:cTn id="161" presetID="1" presetClass="entr" presetSubtype="0" fill="hold" grpId="0" nodeType="afterEffect">
                                  <p:stCondLst>
                                    <p:cond delay="0"/>
                                  </p:stCondLst>
                                  <p:childTnLst>
                                    <p:set>
                                      <p:cBhvr>
                                        <p:cTn id="162" dur="1" fill="hold">
                                          <p:stCondLst>
                                            <p:cond delay="499"/>
                                          </p:stCondLst>
                                        </p:cTn>
                                        <p:tgtEl>
                                          <p:spTgt spid="9937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99337"/>
                                        </p:tgtEl>
                                        <p:attrNameLst>
                                          <p:attrName>style.visibility</p:attrName>
                                        </p:attrNameLst>
                                      </p:cBhvr>
                                      <p:to>
                                        <p:strVal val="visible"/>
                                      </p:to>
                                    </p:set>
                                    <p:anim calcmode="lin" valueType="num">
                                      <p:cBhvr additive="base">
                                        <p:cTn id="167" dur="500" fill="hold"/>
                                        <p:tgtEl>
                                          <p:spTgt spid="99337"/>
                                        </p:tgtEl>
                                        <p:attrNameLst>
                                          <p:attrName>ppt_x</p:attrName>
                                        </p:attrNameLst>
                                      </p:cBhvr>
                                      <p:tavLst>
                                        <p:tav tm="0">
                                          <p:val>
                                            <p:strVal val="#ppt_x"/>
                                          </p:val>
                                        </p:tav>
                                        <p:tav tm="100000">
                                          <p:val>
                                            <p:strVal val="#ppt_x"/>
                                          </p:val>
                                        </p:tav>
                                      </p:tavLst>
                                    </p:anim>
                                    <p:anim calcmode="lin" valueType="num">
                                      <p:cBhvr additive="base">
                                        <p:cTn id="168" dur="500" fill="hold"/>
                                        <p:tgtEl>
                                          <p:spTgt spid="99337"/>
                                        </p:tgtEl>
                                        <p:attrNameLst>
                                          <p:attrName>ppt_y</p:attrName>
                                        </p:attrNameLst>
                                      </p:cBhvr>
                                      <p:tavLst>
                                        <p:tav tm="0">
                                          <p:val>
                                            <p:strVal val="1+#ppt_h/2"/>
                                          </p:val>
                                        </p:tav>
                                        <p:tav tm="100000">
                                          <p:val>
                                            <p:strVal val="#ppt_y"/>
                                          </p:val>
                                        </p:tav>
                                      </p:tavLst>
                                    </p:anim>
                                  </p:childTnLst>
                                </p:cTn>
                              </p:par>
                            </p:childTnLst>
                          </p:cTn>
                        </p:par>
                        <p:par>
                          <p:cTn id="169" fill="hold">
                            <p:stCondLst>
                              <p:cond delay="500"/>
                            </p:stCondLst>
                            <p:childTnLst>
                              <p:par>
                                <p:cTn id="170" presetID="2" presetClass="entr" presetSubtype="4" fill="hold" grpId="0" nodeType="afterEffect">
                                  <p:stCondLst>
                                    <p:cond delay="0"/>
                                  </p:stCondLst>
                                  <p:childTnLst>
                                    <p:set>
                                      <p:cBhvr>
                                        <p:cTn id="171" dur="1" fill="hold">
                                          <p:stCondLst>
                                            <p:cond delay="0"/>
                                          </p:stCondLst>
                                        </p:cTn>
                                        <p:tgtEl>
                                          <p:spTgt spid="99338"/>
                                        </p:tgtEl>
                                        <p:attrNameLst>
                                          <p:attrName>style.visibility</p:attrName>
                                        </p:attrNameLst>
                                      </p:cBhvr>
                                      <p:to>
                                        <p:strVal val="visible"/>
                                      </p:to>
                                    </p:set>
                                    <p:anim calcmode="lin" valueType="num">
                                      <p:cBhvr additive="base">
                                        <p:cTn id="172" dur="500" fill="hold"/>
                                        <p:tgtEl>
                                          <p:spTgt spid="99338"/>
                                        </p:tgtEl>
                                        <p:attrNameLst>
                                          <p:attrName>ppt_x</p:attrName>
                                        </p:attrNameLst>
                                      </p:cBhvr>
                                      <p:tavLst>
                                        <p:tav tm="0">
                                          <p:val>
                                            <p:strVal val="#ppt_x"/>
                                          </p:val>
                                        </p:tav>
                                        <p:tav tm="100000">
                                          <p:val>
                                            <p:strVal val="#ppt_x"/>
                                          </p:val>
                                        </p:tav>
                                      </p:tavLst>
                                    </p:anim>
                                    <p:anim calcmode="lin" valueType="num">
                                      <p:cBhvr additive="base">
                                        <p:cTn id="173" dur="500" fill="hold"/>
                                        <p:tgtEl>
                                          <p:spTgt spid="99338"/>
                                        </p:tgtEl>
                                        <p:attrNameLst>
                                          <p:attrName>ppt_y</p:attrName>
                                        </p:attrNameLst>
                                      </p:cBhvr>
                                      <p:tavLst>
                                        <p:tav tm="0">
                                          <p:val>
                                            <p:strVal val="1+#ppt_h/2"/>
                                          </p:val>
                                        </p:tav>
                                        <p:tav tm="100000">
                                          <p:val>
                                            <p:strVal val="#ppt_y"/>
                                          </p:val>
                                        </p:tav>
                                      </p:tavLst>
                                    </p:anim>
                                  </p:childTnLst>
                                </p:cTn>
                              </p:par>
                            </p:childTnLst>
                          </p:cTn>
                        </p:par>
                        <p:par>
                          <p:cTn id="174" fill="hold">
                            <p:stCondLst>
                              <p:cond delay="1000"/>
                            </p:stCondLst>
                            <p:childTnLst>
                              <p:par>
                                <p:cTn id="175" presetID="2" presetClass="entr" presetSubtype="4" fill="hold" grpId="0" nodeType="afterEffect">
                                  <p:stCondLst>
                                    <p:cond delay="0"/>
                                  </p:stCondLst>
                                  <p:childTnLst>
                                    <p:set>
                                      <p:cBhvr>
                                        <p:cTn id="176" dur="1" fill="hold">
                                          <p:stCondLst>
                                            <p:cond delay="0"/>
                                          </p:stCondLst>
                                        </p:cTn>
                                        <p:tgtEl>
                                          <p:spTgt spid="99339"/>
                                        </p:tgtEl>
                                        <p:attrNameLst>
                                          <p:attrName>style.visibility</p:attrName>
                                        </p:attrNameLst>
                                      </p:cBhvr>
                                      <p:to>
                                        <p:strVal val="visible"/>
                                      </p:to>
                                    </p:set>
                                    <p:anim calcmode="lin" valueType="num">
                                      <p:cBhvr additive="base">
                                        <p:cTn id="177" dur="500" fill="hold"/>
                                        <p:tgtEl>
                                          <p:spTgt spid="99339"/>
                                        </p:tgtEl>
                                        <p:attrNameLst>
                                          <p:attrName>ppt_x</p:attrName>
                                        </p:attrNameLst>
                                      </p:cBhvr>
                                      <p:tavLst>
                                        <p:tav tm="0">
                                          <p:val>
                                            <p:strVal val="#ppt_x"/>
                                          </p:val>
                                        </p:tav>
                                        <p:tav tm="100000">
                                          <p:val>
                                            <p:strVal val="#ppt_x"/>
                                          </p:val>
                                        </p:tav>
                                      </p:tavLst>
                                    </p:anim>
                                    <p:anim calcmode="lin" valueType="num">
                                      <p:cBhvr additive="base">
                                        <p:cTn id="178" dur="500" fill="hold"/>
                                        <p:tgtEl>
                                          <p:spTgt spid="99339"/>
                                        </p:tgtEl>
                                        <p:attrNameLst>
                                          <p:attrName>ppt_y</p:attrName>
                                        </p:attrNameLst>
                                      </p:cBhvr>
                                      <p:tavLst>
                                        <p:tav tm="0">
                                          <p:val>
                                            <p:strVal val="1+#ppt_h/2"/>
                                          </p:val>
                                        </p:tav>
                                        <p:tav tm="100000">
                                          <p:val>
                                            <p:strVal val="#ppt_y"/>
                                          </p:val>
                                        </p:tav>
                                      </p:tavLst>
                                    </p:anim>
                                  </p:childTnLst>
                                </p:cTn>
                              </p:par>
                            </p:childTnLst>
                          </p:cTn>
                        </p:par>
                        <p:par>
                          <p:cTn id="179" fill="hold">
                            <p:stCondLst>
                              <p:cond delay="1500"/>
                            </p:stCondLst>
                            <p:childTnLst>
                              <p:par>
                                <p:cTn id="180" presetID="2" presetClass="entr" presetSubtype="4" fill="hold" grpId="0" nodeType="afterEffect">
                                  <p:stCondLst>
                                    <p:cond delay="0"/>
                                  </p:stCondLst>
                                  <p:childTnLst>
                                    <p:set>
                                      <p:cBhvr>
                                        <p:cTn id="181" dur="1" fill="hold">
                                          <p:stCondLst>
                                            <p:cond delay="0"/>
                                          </p:stCondLst>
                                        </p:cTn>
                                        <p:tgtEl>
                                          <p:spTgt spid="99340"/>
                                        </p:tgtEl>
                                        <p:attrNameLst>
                                          <p:attrName>style.visibility</p:attrName>
                                        </p:attrNameLst>
                                      </p:cBhvr>
                                      <p:to>
                                        <p:strVal val="visible"/>
                                      </p:to>
                                    </p:set>
                                    <p:anim calcmode="lin" valueType="num">
                                      <p:cBhvr additive="base">
                                        <p:cTn id="182" dur="500" fill="hold"/>
                                        <p:tgtEl>
                                          <p:spTgt spid="99340"/>
                                        </p:tgtEl>
                                        <p:attrNameLst>
                                          <p:attrName>ppt_x</p:attrName>
                                        </p:attrNameLst>
                                      </p:cBhvr>
                                      <p:tavLst>
                                        <p:tav tm="0">
                                          <p:val>
                                            <p:strVal val="#ppt_x"/>
                                          </p:val>
                                        </p:tav>
                                        <p:tav tm="100000">
                                          <p:val>
                                            <p:strVal val="#ppt_x"/>
                                          </p:val>
                                        </p:tav>
                                      </p:tavLst>
                                    </p:anim>
                                    <p:anim calcmode="lin" valueType="num">
                                      <p:cBhvr additive="base">
                                        <p:cTn id="183" dur="500" fill="hold"/>
                                        <p:tgtEl>
                                          <p:spTgt spid="99340"/>
                                        </p:tgtEl>
                                        <p:attrNameLst>
                                          <p:attrName>ppt_y</p:attrName>
                                        </p:attrNameLst>
                                      </p:cBhvr>
                                      <p:tavLst>
                                        <p:tav tm="0">
                                          <p:val>
                                            <p:strVal val="1+#ppt_h/2"/>
                                          </p:val>
                                        </p:tav>
                                        <p:tav tm="100000">
                                          <p:val>
                                            <p:strVal val="#ppt_y"/>
                                          </p:val>
                                        </p:tav>
                                      </p:tavLst>
                                    </p:anim>
                                  </p:childTnLst>
                                </p:cTn>
                              </p:par>
                            </p:childTnLst>
                          </p:cTn>
                        </p:par>
                        <p:par>
                          <p:cTn id="184" fill="hold">
                            <p:stCondLst>
                              <p:cond delay="2000"/>
                            </p:stCondLst>
                            <p:childTnLst>
                              <p:par>
                                <p:cTn id="185" presetID="2" presetClass="entr" presetSubtype="4" fill="hold" grpId="0" nodeType="afterEffect">
                                  <p:stCondLst>
                                    <p:cond delay="0"/>
                                  </p:stCondLst>
                                  <p:childTnLst>
                                    <p:set>
                                      <p:cBhvr>
                                        <p:cTn id="186" dur="1" fill="hold">
                                          <p:stCondLst>
                                            <p:cond delay="0"/>
                                          </p:stCondLst>
                                        </p:cTn>
                                        <p:tgtEl>
                                          <p:spTgt spid="99341"/>
                                        </p:tgtEl>
                                        <p:attrNameLst>
                                          <p:attrName>style.visibility</p:attrName>
                                        </p:attrNameLst>
                                      </p:cBhvr>
                                      <p:to>
                                        <p:strVal val="visible"/>
                                      </p:to>
                                    </p:set>
                                    <p:anim calcmode="lin" valueType="num">
                                      <p:cBhvr additive="base">
                                        <p:cTn id="187" dur="500" fill="hold"/>
                                        <p:tgtEl>
                                          <p:spTgt spid="99341"/>
                                        </p:tgtEl>
                                        <p:attrNameLst>
                                          <p:attrName>ppt_x</p:attrName>
                                        </p:attrNameLst>
                                      </p:cBhvr>
                                      <p:tavLst>
                                        <p:tav tm="0">
                                          <p:val>
                                            <p:strVal val="#ppt_x"/>
                                          </p:val>
                                        </p:tav>
                                        <p:tav tm="100000">
                                          <p:val>
                                            <p:strVal val="#ppt_x"/>
                                          </p:val>
                                        </p:tav>
                                      </p:tavLst>
                                    </p:anim>
                                    <p:anim calcmode="lin" valueType="num">
                                      <p:cBhvr additive="base">
                                        <p:cTn id="188" dur="500" fill="hold"/>
                                        <p:tgtEl>
                                          <p:spTgt spid="99341"/>
                                        </p:tgtEl>
                                        <p:attrNameLst>
                                          <p:attrName>ppt_y</p:attrName>
                                        </p:attrNameLst>
                                      </p:cBhvr>
                                      <p:tavLst>
                                        <p:tav tm="0">
                                          <p:val>
                                            <p:strVal val="1+#ppt_h/2"/>
                                          </p:val>
                                        </p:tav>
                                        <p:tav tm="100000">
                                          <p:val>
                                            <p:strVal val="#ppt_y"/>
                                          </p:val>
                                        </p:tav>
                                      </p:tavLst>
                                    </p:anim>
                                  </p:childTnLst>
                                </p:cTn>
                              </p:par>
                            </p:childTnLst>
                          </p:cTn>
                        </p:par>
                        <p:par>
                          <p:cTn id="189" fill="hold">
                            <p:stCondLst>
                              <p:cond delay="2500"/>
                            </p:stCondLst>
                            <p:childTnLst>
                              <p:par>
                                <p:cTn id="190" presetID="2" presetClass="entr" presetSubtype="4" fill="hold" grpId="0" nodeType="afterEffect">
                                  <p:stCondLst>
                                    <p:cond delay="0"/>
                                  </p:stCondLst>
                                  <p:childTnLst>
                                    <p:set>
                                      <p:cBhvr>
                                        <p:cTn id="191" dur="1" fill="hold">
                                          <p:stCondLst>
                                            <p:cond delay="0"/>
                                          </p:stCondLst>
                                        </p:cTn>
                                        <p:tgtEl>
                                          <p:spTgt spid="99342"/>
                                        </p:tgtEl>
                                        <p:attrNameLst>
                                          <p:attrName>style.visibility</p:attrName>
                                        </p:attrNameLst>
                                      </p:cBhvr>
                                      <p:to>
                                        <p:strVal val="visible"/>
                                      </p:to>
                                    </p:set>
                                    <p:anim calcmode="lin" valueType="num">
                                      <p:cBhvr additive="base">
                                        <p:cTn id="192" dur="500" fill="hold"/>
                                        <p:tgtEl>
                                          <p:spTgt spid="99342"/>
                                        </p:tgtEl>
                                        <p:attrNameLst>
                                          <p:attrName>ppt_x</p:attrName>
                                        </p:attrNameLst>
                                      </p:cBhvr>
                                      <p:tavLst>
                                        <p:tav tm="0">
                                          <p:val>
                                            <p:strVal val="#ppt_x"/>
                                          </p:val>
                                        </p:tav>
                                        <p:tav tm="100000">
                                          <p:val>
                                            <p:strVal val="#ppt_x"/>
                                          </p:val>
                                        </p:tav>
                                      </p:tavLst>
                                    </p:anim>
                                    <p:anim calcmode="lin" valueType="num">
                                      <p:cBhvr additive="base">
                                        <p:cTn id="193" dur="500" fill="hold"/>
                                        <p:tgtEl>
                                          <p:spTgt spid="99342"/>
                                        </p:tgtEl>
                                        <p:attrNameLst>
                                          <p:attrName>ppt_y</p:attrName>
                                        </p:attrNameLst>
                                      </p:cBhvr>
                                      <p:tavLst>
                                        <p:tav tm="0">
                                          <p:val>
                                            <p:strVal val="1+#ppt_h/2"/>
                                          </p:val>
                                        </p:tav>
                                        <p:tav tm="100000">
                                          <p:val>
                                            <p:strVal val="#ppt_y"/>
                                          </p:val>
                                        </p:tav>
                                      </p:tavLst>
                                    </p:anim>
                                  </p:childTnLst>
                                </p:cTn>
                              </p:par>
                            </p:childTnLst>
                          </p:cTn>
                        </p:par>
                        <p:par>
                          <p:cTn id="194" fill="hold">
                            <p:stCondLst>
                              <p:cond delay="3000"/>
                            </p:stCondLst>
                            <p:childTnLst>
                              <p:par>
                                <p:cTn id="195" presetID="2" presetClass="entr" presetSubtype="4" fill="hold" grpId="0" nodeType="afterEffect">
                                  <p:stCondLst>
                                    <p:cond delay="0"/>
                                  </p:stCondLst>
                                  <p:childTnLst>
                                    <p:set>
                                      <p:cBhvr>
                                        <p:cTn id="196" dur="1" fill="hold">
                                          <p:stCondLst>
                                            <p:cond delay="0"/>
                                          </p:stCondLst>
                                        </p:cTn>
                                        <p:tgtEl>
                                          <p:spTgt spid="99343"/>
                                        </p:tgtEl>
                                        <p:attrNameLst>
                                          <p:attrName>style.visibility</p:attrName>
                                        </p:attrNameLst>
                                      </p:cBhvr>
                                      <p:to>
                                        <p:strVal val="visible"/>
                                      </p:to>
                                    </p:set>
                                    <p:anim calcmode="lin" valueType="num">
                                      <p:cBhvr additive="base">
                                        <p:cTn id="197" dur="500" fill="hold"/>
                                        <p:tgtEl>
                                          <p:spTgt spid="99343"/>
                                        </p:tgtEl>
                                        <p:attrNameLst>
                                          <p:attrName>ppt_x</p:attrName>
                                        </p:attrNameLst>
                                      </p:cBhvr>
                                      <p:tavLst>
                                        <p:tav tm="0">
                                          <p:val>
                                            <p:strVal val="#ppt_x"/>
                                          </p:val>
                                        </p:tav>
                                        <p:tav tm="100000">
                                          <p:val>
                                            <p:strVal val="#ppt_x"/>
                                          </p:val>
                                        </p:tav>
                                      </p:tavLst>
                                    </p:anim>
                                    <p:anim calcmode="lin" valueType="num">
                                      <p:cBhvr additive="base">
                                        <p:cTn id="198" dur="500" fill="hold"/>
                                        <p:tgtEl>
                                          <p:spTgt spid="99343"/>
                                        </p:tgtEl>
                                        <p:attrNameLst>
                                          <p:attrName>ppt_y</p:attrName>
                                        </p:attrNameLst>
                                      </p:cBhvr>
                                      <p:tavLst>
                                        <p:tav tm="0">
                                          <p:val>
                                            <p:strVal val="1+#ppt_h/2"/>
                                          </p:val>
                                        </p:tav>
                                        <p:tav tm="100000">
                                          <p:val>
                                            <p:strVal val="#ppt_y"/>
                                          </p:val>
                                        </p:tav>
                                      </p:tavLst>
                                    </p:anim>
                                  </p:childTnLst>
                                </p:cTn>
                              </p:par>
                            </p:childTnLst>
                          </p:cTn>
                        </p:par>
                        <p:par>
                          <p:cTn id="199" fill="hold">
                            <p:stCondLst>
                              <p:cond delay="3500"/>
                            </p:stCondLst>
                            <p:childTnLst>
                              <p:par>
                                <p:cTn id="200" presetID="2" presetClass="entr" presetSubtype="4" fill="hold" grpId="0" nodeType="afterEffect">
                                  <p:stCondLst>
                                    <p:cond delay="0"/>
                                  </p:stCondLst>
                                  <p:childTnLst>
                                    <p:set>
                                      <p:cBhvr>
                                        <p:cTn id="201" dur="1" fill="hold">
                                          <p:stCondLst>
                                            <p:cond delay="0"/>
                                          </p:stCondLst>
                                        </p:cTn>
                                        <p:tgtEl>
                                          <p:spTgt spid="99344"/>
                                        </p:tgtEl>
                                        <p:attrNameLst>
                                          <p:attrName>style.visibility</p:attrName>
                                        </p:attrNameLst>
                                      </p:cBhvr>
                                      <p:to>
                                        <p:strVal val="visible"/>
                                      </p:to>
                                    </p:set>
                                    <p:anim calcmode="lin" valueType="num">
                                      <p:cBhvr additive="base">
                                        <p:cTn id="202" dur="500" fill="hold"/>
                                        <p:tgtEl>
                                          <p:spTgt spid="99344"/>
                                        </p:tgtEl>
                                        <p:attrNameLst>
                                          <p:attrName>ppt_x</p:attrName>
                                        </p:attrNameLst>
                                      </p:cBhvr>
                                      <p:tavLst>
                                        <p:tav tm="0">
                                          <p:val>
                                            <p:strVal val="#ppt_x"/>
                                          </p:val>
                                        </p:tav>
                                        <p:tav tm="100000">
                                          <p:val>
                                            <p:strVal val="#ppt_x"/>
                                          </p:val>
                                        </p:tav>
                                      </p:tavLst>
                                    </p:anim>
                                    <p:anim calcmode="lin" valueType="num">
                                      <p:cBhvr additive="base">
                                        <p:cTn id="203" dur="500" fill="hold"/>
                                        <p:tgtEl>
                                          <p:spTgt spid="99344"/>
                                        </p:tgtEl>
                                        <p:attrNameLst>
                                          <p:attrName>ppt_y</p:attrName>
                                        </p:attrNameLst>
                                      </p:cBhvr>
                                      <p:tavLst>
                                        <p:tav tm="0">
                                          <p:val>
                                            <p:strVal val="1+#ppt_h/2"/>
                                          </p:val>
                                        </p:tav>
                                        <p:tav tm="100000">
                                          <p:val>
                                            <p:strVal val="#ppt_y"/>
                                          </p:val>
                                        </p:tav>
                                      </p:tavLst>
                                    </p:anim>
                                  </p:childTnLst>
                                </p:cTn>
                              </p:par>
                            </p:childTnLst>
                          </p:cTn>
                        </p:par>
                        <p:par>
                          <p:cTn id="204" fill="hold">
                            <p:stCondLst>
                              <p:cond delay="4000"/>
                            </p:stCondLst>
                            <p:childTnLst>
                              <p:par>
                                <p:cTn id="205" presetID="2" presetClass="entr" presetSubtype="4" fill="hold" grpId="0" nodeType="afterEffect">
                                  <p:stCondLst>
                                    <p:cond delay="0"/>
                                  </p:stCondLst>
                                  <p:childTnLst>
                                    <p:set>
                                      <p:cBhvr>
                                        <p:cTn id="206" dur="1" fill="hold">
                                          <p:stCondLst>
                                            <p:cond delay="0"/>
                                          </p:stCondLst>
                                        </p:cTn>
                                        <p:tgtEl>
                                          <p:spTgt spid="99345"/>
                                        </p:tgtEl>
                                        <p:attrNameLst>
                                          <p:attrName>style.visibility</p:attrName>
                                        </p:attrNameLst>
                                      </p:cBhvr>
                                      <p:to>
                                        <p:strVal val="visible"/>
                                      </p:to>
                                    </p:set>
                                    <p:anim calcmode="lin" valueType="num">
                                      <p:cBhvr additive="base">
                                        <p:cTn id="207" dur="500" fill="hold"/>
                                        <p:tgtEl>
                                          <p:spTgt spid="99345"/>
                                        </p:tgtEl>
                                        <p:attrNameLst>
                                          <p:attrName>ppt_x</p:attrName>
                                        </p:attrNameLst>
                                      </p:cBhvr>
                                      <p:tavLst>
                                        <p:tav tm="0">
                                          <p:val>
                                            <p:strVal val="#ppt_x"/>
                                          </p:val>
                                        </p:tav>
                                        <p:tav tm="100000">
                                          <p:val>
                                            <p:strVal val="#ppt_x"/>
                                          </p:val>
                                        </p:tav>
                                      </p:tavLst>
                                    </p:anim>
                                    <p:anim calcmode="lin" valueType="num">
                                      <p:cBhvr additive="base">
                                        <p:cTn id="208" dur="500" fill="hold"/>
                                        <p:tgtEl>
                                          <p:spTgt spid="99345"/>
                                        </p:tgtEl>
                                        <p:attrNameLst>
                                          <p:attrName>ppt_y</p:attrName>
                                        </p:attrNameLst>
                                      </p:cBhvr>
                                      <p:tavLst>
                                        <p:tav tm="0">
                                          <p:val>
                                            <p:strVal val="1+#ppt_h/2"/>
                                          </p:val>
                                        </p:tav>
                                        <p:tav tm="100000">
                                          <p:val>
                                            <p:strVal val="#ppt_y"/>
                                          </p:val>
                                        </p:tav>
                                      </p:tavLst>
                                    </p:anim>
                                  </p:childTnLst>
                                </p:cTn>
                              </p:par>
                            </p:childTnLst>
                          </p:cTn>
                        </p:par>
                        <p:par>
                          <p:cTn id="209" fill="hold">
                            <p:stCondLst>
                              <p:cond delay="4500"/>
                            </p:stCondLst>
                            <p:childTnLst>
                              <p:par>
                                <p:cTn id="210" presetID="2" presetClass="entr" presetSubtype="4" fill="hold" grpId="0" nodeType="afterEffect">
                                  <p:stCondLst>
                                    <p:cond delay="0"/>
                                  </p:stCondLst>
                                  <p:childTnLst>
                                    <p:set>
                                      <p:cBhvr>
                                        <p:cTn id="211" dur="1" fill="hold">
                                          <p:stCondLst>
                                            <p:cond delay="0"/>
                                          </p:stCondLst>
                                        </p:cTn>
                                        <p:tgtEl>
                                          <p:spTgt spid="99346"/>
                                        </p:tgtEl>
                                        <p:attrNameLst>
                                          <p:attrName>style.visibility</p:attrName>
                                        </p:attrNameLst>
                                      </p:cBhvr>
                                      <p:to>
                                        <p:strVal val="visible"/>
                                      </p:to>
                                    </p:set>
                                    <p:anim calcmode="lin" valueType="num">
                                      <p:cBhvr additive="base">
                                        <p:cTn id="212" dur="500" fill="hold"/>
                                        <p:tgtEl>
                                          <p:spTgt spid="99346"/>
                                        </p:tgtEl>
                                        <p:attrNameLst>
                                          <p:attrName>ppt_x</p:attrName>
                                        </p:attrNameLst>
                                      </p:cBhvr>
                                      <p:tavLst>
                                        <p:tav tm="0">
                                          <p:val>
                                            <p:strVal val="#ppt_x"/>
                                          </p:val>
                                        </p:tav>
                                        <p:tav tm="100000">
                                          <p:val>
                                            <p:strVal val="#ppt_x"/>
                                          </p:val>
                                        </p:tav>
                                      </p:tavLst>
                                    </p:anim>
                                    <p:anim calcmode="lin" valueType="num">
                                      <p:cBhvr additive="base">
                                        <p:cTn id="213" dur="500" fill="hold"/>
                                        <p:tgtEl>
                                          <p:spTgt spid="99346"/>
                                        </p:tgtEl>
                                        <p:attrNameLst>
                                          <p:attrName>ppt_y</p:attrName>
                                        </p:attrNameLst>
                                      </p:cBhvr>
                                      <p:tavLst>
                                        <p:tav tm="0">
                                          <p:val>
                                            <p:strVal val="1+#ppt_h/2"/>
                                          </p:val>
                                        </p:tav>
                                        <p:tav tm="100000">
                                          <p:val>
                                            <p:strVal val="#ppt_y"/>
                                          </p:val>
                                        </p:tav>
                                      </p:tavLst>
                                    </p:anim>
                                  </p:childTnLst>
                                </p:cTn>
                              </p:par>
                            </p:childTnLst>
                          </p:cTn>
                        </p:par>
                        <p:par>
                          <p:cTn id="214" fill="hold">
                            <p:stCondLst>
                              <p:cond delay="5000"/>
                            </p:stCondLst>
                            <p:childTnLst>
                              <p:par>
                                <p:cTn id="215" presetID="2" presetClass="entr" presetSubtype="4" fill="hold" grpId="0" nodeType="afterEffect">
                                  <p:stCondLst>
                                    <p:cond delay="0"/>
                                  </p:stCondLst>
                                  <p:childTnLst>
                                    <p:set>
                                      <p:cBhvr>
                                        <p:cTn id="216" dur="1" fill="hold">
                                          <p:stCondLst>
                                            <p:cond delay="0"/>
                                          </p:stCondLst>
                                        </p:cTn>
                                        <p:tgtEl>
                                          <p:spTgt spid="99347"/>
                                        </p:tgtEl>
                                        <p:attrNameLst>
                                          <p:attrName>style.visibility</p:attrName>
                                        </p:attrNameLst>
                                      </p:cBhvr>
                                      <p:to>
                                        <p:strVal val="visible"/>
                                      </p:to>
                                    </p:set>
                                    <p:anim calcmode="lin" valueType="num">
                                      <p:cBhvr additive="base">
                                        <p:cTn id="217" dur="500" fill="hold"/>
                                        <p:tgtEl>
                                          <p:spTgt spid="99347"/>
                                        </p:tgtEl>
                                        <p:attrNameLst>
                                          <p:attrName>ppt_x</p:attrName>
                                        </p:attrNameLst>
                                      </p:cBhvr>
                                      <p:tavLst>
                                        <p:tav tm="0">
                                          <p:val>
                                            <p:strVal val="#ppt_x"/>
                                          </p:val>
                                        </p:tav>
                                        <p:tav tm="100000">
                                          <p:val>
                                            <p:strVal val="#ppt_x"/>
                                          </p:val>
                                        </p:tav>
                                      </p:tavLst>
                                    </p:anim>
                                    <p:anim calcmode="lin" valueType="num">
                                      <p:cBhvr additive="base">
                                        <p:cTn id="218" dur="500" fill="hold"/>
                                        <p:tgtEl>
                                          <p:spTgt spid="99347"/>
                                        </p:tgtEl>
                                        <p:attrNameLst>
                                          <p:attrName>ppt_y</p:attrName>
                                        </p:attrNameLst>
                                      </p:cBhvr>
                                      <p:tavLst>
                                        <p:tav tm="0">
                                          <p:val>
                                            <p:strVal val="1+#ppt_h/2"/>
                                          </p:val>
                                        </p:tav>
                                        <p:tav tm="100000">
                                          <p:val>
                                            <p:strVal val="#ppt_y"/>
                                          </p:val>
                                        </p:tav>
                                      </p:tavLst>
                                    </p:anim>
                                  </p:childTnLst>
                                </p:cTn>
                              </p:par>
                            </p:childTnLst>
                          </p:cTn>
                        </p:par>
                        <p:par>
                          <p:cTn id="219" fill="hold">
                            <p:stCondLst>
                              <p:cond delay="5500"/>
                            </p:stCondLst>
                            <p:childTnLst>
                              <p:par>
                                <p:cTn id="220" presetID="2" presetClass="entr" presetSubtype="4" fill="hold" grpId="0" nodeType="afterEffect">
                                  <p:stCondLst>
                                    <p:cond delay="0"/>
                                  </p:stCondLst>
                                  <p:childTnLst>
                                    <p:set>
                                      <p:cBhvr>
                                        <p:cTn id="221" dur="1" fill="hold">
                                          <p:stCondLst>
                                            <p:cond delay="0"/>
                                          </p:stCondLst>
                                        </p:cTn>
                                        <p:tgtEl>
                                          <p:spTgt spid="99348"/>
                                        </p:tgtEl>
                                        <p:attrNameLst>
                                          <p:attrName>style.visibility</p:attrName>
                                        </p:attrNameLst>
                                      </p:cBhvr>
                                      <p:to>
                                        <p:strVal val="visible"/>
                                      </p:to>
                                    </p:set>
                                    <p:anim calcmode="lin" valueType="num">
                                      <p:cBhvr additive="base">
                                        <p:cTn id="222" dur="500" fill="hold"/>
                                        <p:tgtEl>
                                          <p:spTgt spid="99348"/>
                                        </p:tgtEl>
                                        <p:attrNameLst>
                                          <p:attrName>ppt_x</p:attrName>
                                        </p:attrNameLst>
                                      </p:cBhvr>
                                      <p:tavLst>
                                        <p:tav tm="0">
                                          <p:val>
                                            <p:strVal val="#ppt_x"/>
                                          </p:val>
                                        </p:tav>
                                        <p:tav tm="100000">
                                          <p:val>
                                            <p:strVal val="#ppt_x"/>
                                          </p:val>
                                        </p:tav>
                                      </p:tavLst>
                                    </p:anim>
                                    <p:anim calcmode="lin" valueType="num">
                                      <p:cBhvr additive="base">
                                        <p:cTn id="223" dur="500" fill="hold"/>
                                        <p:tgtEl>
                                          <p:spTgt spid="99348"/>
                                        </p:tgtEl>
                                        <p:attrNameLst>
                                          <p:attrName>ppt_y</p:attrName>
                                        </p:attrNameLst>
                                      </p:cBhvr>
                                      <p:tavLst>
                                        <p:tav tm="0">
                                          <p:val>
                                            <p:strVal val="1+#ppt_h/2"/>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2" presetClass="entr" presetSubtype="8" fill="hold" grpId="0" nodeType="clickEffect">
                                  <p:stCondLst>
                                    <p:cond delay="0"/>
                                  </p:stCondLst>
                                  <p:childTnLst>
                                    <p:set>
                                      <p:cBhvr>
                                        <p:cTn id="227" dur="1" fill="hold">
                                          <p:stCondLst>
                                            <p:cond delay="0"/>
                                          </p:stCondLst>
                                        </p:cTn>
                                        <p:tgtEl>
                                          <p:spTgt spid="99377"/>
                                        </p:tgtEl>
                                        <p:attrNameLst>
                                          <p:attrName>style.visibility</p:attrName>
                                        </p:attrNameLst>
                                      </p:cBhvr>
                                      <p:to>
                                        <p:strVal val="visible"/>
                                      </p:to>
                                    </p:set>
                                    <p:anim calcmode="lin" valueType="num">
                                      <p:cBhvr additive="base">
                                        <p:cTn id="228" dur="500" fill="hold"/>
                                        <p:tgtEl>
                                          <p:spTgt spid="99377"/>
                                        </p:tgtEl>
                                        <p:attrNameLst>
                                          <p:attrName>ppt_x</p:attrName>
                                        </p:attrNameLst>
                                      </p:cBhvr>
                                      <p:tavLst>
                                        <p:tav tm="0">
                                          <p:val>
                                            <p:strVal val="0-#ppt_w/2"/>
                                          </p:val>
                                        </p:tav>
                                        <p:tav tm="100000">
                                          <p:val>
                                            <p:strVal val="#ppt_x"/>
                                          </p:val>
                                        </p:tav>
                                      </p:tavLst>
                                    </p:anim>
                                    <p:anim calcmode="lin" valueType="num">
                                      <p:cBhvr additive="base">
                                        <p:cTn id="229" dur="500" fill="hold"/>
                                        <p:tgtEl>
                                          <p:spTgt spid="993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utoUpdateAnimBg="0"/>
      <p:bldP spid="99331" grpId="0" autoUpdateAnimBg="0"/>
      <p:bldP spid="99332" grpId="0" animBg="1" autoUpdateAnimBg="0"/>
      <p:bldP spid="99333" grpId="0" animBg="1" autoUpdateAnimBg="0"/>
      <p:bldP spid="99334" grpId="0" animBg="1" autoUpdateAnimBg="0"/>
      <p:bldP spid="99335" grpId="0" animBg="1" autoUpdateAnimBg="0"/>
      <p:bldP spid="99336" grpId="0" animBg="1" autoUpdateAnimBg="0"/>
      <p:bldP spid="99337" grpId="0" animBg="1"/>
      <p:bldP spid="99338" grpId="0" animBg="1"/>
      <p:bldP spid="99339" grpId="0" animBg="1"/>
      <p:bldP spid="99340" grpId="0" animBg="1"/>
      <p:bldP spid="99341" grpId="0" animBg="1"/>
      <p:bldP spid="99342" grpId="0" animBg="1"/>
      <p:bldP spid="99343" grpId="0" animBg="1"/>
      <p:bldP spid="99344" grpId="0" animBg="1"/>
      <p:bldP spid="99345" grpId="0" animBg="1"/>
      <p:bldP spid="99346" grpId="0" animBg="1"/>
      <p:bldP spid="99347" grpId="0" animBg="1"/>
      <p:bldP spid="99348" grpId="0" animBg="1"/>
      <p:bldP spid="99349" grpId="0" animBg="1" autoUpdateAnimBg="0"/>
      <p:bldP spid="99350" grpId="0" animBg="1" autoUpdateAnimBg="0"/>
      <p:bldP spid="99351" grpId="0" animBg="1" autoUpdateAnimBg="0"/>
      <p:bldP spid="99352" grpId="0" animBg="1" autoUpdateAnimBg="0"/>
      <p:bldP spid="99353" grpId="0" animBg="1" autoUpdateAnimBg="0"/>
      <p:bldP spid="99354" grpId="0" animBg="1" autoUpdateAnimBg="0"/>
      <p:bldP spid="99355" grpId="0" animBg="1"/>
      <p:bldP spid="99356" grpId="0" animBg="1"/>
      <p:bldP spid="99357" grpId="0" animBg="1"/>
      <p:bldP spid="99358" grpId="0" animBg="1"/>
      <p:bldP spid="99359" grpId="0" animBg="1"/>
      <p:bldP spid="99360" grpId="0" animBg="1"/>
      <p:bldP spid="99361" grpId="0" animBg="1"/>
      <p:bldP spid="99362" grpId="0" animBg="1"/>
      <p:bldP spid="99363" grpId="0" animBg="1"/>
      <p:bldP spid="99364" grpId="0" animBg="1"/>
      <p:bldP spid="99365" grpId="0" animBg="1"/>
      <p:bldP spid="99366" grpId="0" animBg="1"/>
      <p:bldP spid="99367" grpId="0" animBg="1"/>
      <p:bldP spid="99368" grpId="0" animBg="1"/>
      <p:bldP spid="99369" grpId="0" animBg="1"/>
      <p:bldP spid="99370" grpId="0" animBg="1"/>
      <p:bldP spid="99371" grpId="0" animBg="1"/>
      <p:bldP spid="99372" grpId="0" animBg="1"/>
      <p:bldP spid="99373" grpId="0" animBg="1"/>
      <p:bldP spid="99374" grpId="0" animBg="1"/>
      <p:bldP spid="99375" grpId="0" animBg="1"/>
      <p:bldP spid="99376" grpId="0" animBg="1"/>
      <p:bldP spid="99377" grpId="0" autoUpdateAnimBg="0"/>
      <p:bldP spid="99379" grpId="0" autoUpdateAnimBg="0"/>
      <p:bldP spid="99380" grpId="0" autoUpdateAnimBg="0"/>
      <p:bldP spid="99381" grpId="0" autoUpdateAnimBg="0"/>
      <p:bldP spid="99382" grpId="0" autoUpdateAnimBg="0"/>
      <p:bldP spid="99383" grpId="0" autoUpdateAnimBg="0"/>
      <p:bldP spid="99384" grpId="0" autoUpdateAnimBg="0"/>
      <p:bldP spid="99385" grpId="0" autoUpdateAnimBg="0"/>
      <p:bldP spid="99386" grpId="0" autoUpdateAnimBg="0"/>
      <p:bldP spid="99387" grpId="0" autoUpdateAnimBg="0"/>
      <p:bldP spid="99388" grpId="0" autoUpdateAnimBg="0"/>
      <p:bldP spid="9938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95836" y="1308105"/>
            <a:ext cx="8158766" cy="5150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l" eaLnBrk="1" hangingPunct="1">
              <a:lnSpc>
                <a:spcPts val="4300"/>
              </a:lnSpc>
              <a:spcBef>
                <a:spcPts val="600"/>
              </a:spcBef>
              <a:buFont typeface="Arial" panose="020B0604020202020204" pitchFamily="34" charset="0"/>
              <a:buChar char="•"/>
            </a:pPr>
            <a:r>
              <a:rPr lang="zh-CN" altLang="en-US" sz="3200" dirty="0">
                <a:ea typeface="华文仿宋" panose="02010600040101010101" pitchFamily="2" charset="-122"/>
              </a:rPr>
              <a:t>上述查找过程可用二叉树（又称为判定树）来描述。树中每个</a:t>
            </a:r>
            <a:r>
              <a:rPr lang="zh-CN" altLang="en-US" sz="3200" dirty="0">
                <a:solidFill>
                  <a:srgbClr val="990000"/>
                </a:solidFill>
                <a:ea typeface="华文仿宋" panose="02010600040101010101" pitchFamily="2" charset="-122"/>
              </a:rPr>
              <a:t>圆结点</a:t>
            </a:r>
            <a:r>
              <a:rPr lang="zh-CN" altLang="en-US" sz="3200" dirty="0">
                <a:ea typeface="华文仿宋" panose="02010600040101010101" pitchFamily="2" charset="-122"/>
              </a:rPr>
              <a:t>（内部结点）</a:t>
            </a:r>
            <a:r>
              <a:rPr lang="zh-CN" altLang="en-US" sz="3200" dirty="0">
                <a:solidFill>
                  <a:srgbClr val="990000"/>
                </a:solidFill>
                <a:ea typeface="华文仿宋" panose="02010600040101010101" pitchFamily="2" charset="-122"/>
              </a:rPr>
              <a:t>代表</a:t>
            </a:r>
            <a:r>
              <a:rPr lang="zh-CN" altLang="en-US" sz="3200" dirty="0">
                <a:ea typeface="华文仿宋" panose="02010600040101010101" pitchFamily="2" charset="-122"/>
              </a:rPr>
              <a:t>表中的一个</a:t>
            </a:r>
            <a:r>
              <a:rPr lang="zh-CN" altLang="en-US" sz="3200" dirty="0">
                <a:solidFill>
                  <a:srgbClr val="990000"/>
                </a:solidFill>
                <a:ea typeface="华文仿宋" panose="02010600040101010101" pitchFamily="2" charset="-122"/>
              </a:rPr>
              <a:t>记录</a:t>
            </a:r>
            <a:r>
              <a:rPr lang="zh-CN" altLang="en-US" sz="3200" dirty="0">
                <a:ea typeface="华文仿宋" panose="02010600040101010101" pitchFamily="2" charset="-122"/>
              </a:rPr>
              <a:t>，圆结点中的</a:t>
            </a:r>
            <a:r>
              <a:rPr lang="zh-CN" altLang="en-US" sz="3200" dirty="0">
                <a:solidFill>
                  <a:srgbClr val="990000"/>
                </a:solidFill>
                <a:ea typeface="华文仿宋" panose="02010600040101010101" pitchFamily="2" charset="-122"/>
              </a:rPr>
              <a:t>值代表</a:t>
            </a:r>
            <a:r>
              <a:rPr lang="zh-CN" altLang="en-US" sz="3200" dirty="0">
                <a:ea typeface="华文仿宋" panose="02010600040101010101" pitchFamily="2" charset="-122"/>
              </a:rPr>
              <a:t>该记录在表中的</a:t>
            </a:r>
            <a:r>
              <a:rPr lang="zh-CN" altLang="en-US" sz="3200" dirty="0">
                <a:solidFill>
                  <a:srgbClr val="990000"/>
                </a:solidFill>
                <a:ea typeface="华文仿宋" panose="02010600040101010101" pitchFamily="2" charset="-122"/>
              </a:rPr>
              <a:t>位置</a:t>
            </a:r>
            <a:r>
              <a:rPr lang="zh-CN" altLang="en-US" sz="3200" dirty="0">
                <a:ea typeface="华文仿宋" panose="02010600040101010101" pitchFamily="2" charset="-122"/>
              </a:rPr>
              <a:t>。方形结点（外部结点）是人为增加的。</a:t>
            </a:r>
            <a:endParaRPr lang="zh-CN" altLang="en-US" sz="3200" dirty="0">
              <a:ea typeface="华文仿宋" panose="02010600040101010101" pitchFamily="2" charset="-122"/>
            </a:endParaRPr>
          </a:p>
          <a:p>
            <a:pPr marL="457200" indent="-457200" algn="l" eaLnBrk="1" hangingPunct="1">
              <a:lnSpc>
                <a:spcPts val="4300"/>
              </a:lnSpc>
              <a:spcBef>
                <a:spcPts val="600"/>
              </a:spcBef>
              <a:buFont typeface="Arial" panose="020B0604020202020204" pitchFamily="34" charset="0"/>
              <a:buChar char="•"/>
            </a:pPr>
            <a:r>
              <a:rPr lang="zh-CN" altLang="en-US" sz="3200" dirty="0">
                <a:ea typeface="华文仿宋" panose="02010600040101010101" pitchFamily="2" charset="-122"/>
              </a:rPr>
              <a:t>查找</a:t>
            </a:r>
            <a:r>
              <a:rPr lang="zh-CN" altLang="en-US" sz="3200" dirty="0">
                <a:solidFill>
                  <a:srgbClr val="990000"/>
                </a:solidFill>
                <a:ea typeface="华文仿宋" panose="02010600040101010101" pitchFamily="2" charset="-122"/>
              </a:rPr>
              <a:t>成功</a:t>
            </a:r>
            <a:r>
              <a:rPr lang="zh-CN" altLang="en-US" sz="3200" dirty="0">
                <a:ea typeface="华文仿宋" panose="02010600040101010101" pitchFamily="2" charset="-122"/>
              </a:rPr>
              <a:t>时的比较次数不超过判定树的深度。</a:t>
            </a:r>
            <a:r>
              <a:rPr lang="zh-CN" altLang="en-US" sz="3200" dirty="0">
                <a:solidFill>
                  <a:srgbClr val="990000"/>
                </a:solidFill>
                <a:ea typeface="华文仿宋" panose="02010600040101010101" pitchFamily="2" charset="-122"/>
              </a:rPr>
              <a:t>比较次数等于该路径上内部结点的个数</a:t>
            </a:r>
            <a:r>
              <a:rPr lang="zh-CN" altLang="en-US" sz="3200" dirty="0">
                <a:ea typeface="华文仿宋" panose="02010600040101010101" pitchFamily="2" charset="-122"/>
              </a:rPr>
              <a:t>。</a:t>
            </a:r>
            <a:endParaRPr lang="zh-CN" altLang="en-US" sz="3200" dirty="0">
              <a:ea typeface="华文仿宋" panose="02010600040101010101" pitchFamily="2" charset="-122"/>
            </a:endParaRPr>
          </a:p>
          <a:p>
            <a:pPr algn="l" eaLnBrk="1" hangingPunct="1">
              <a:spcBef>
                <a:spcPts val="600"/>
              </a:spcBef>
            </a:pPr>
            <a:r>
              <a:rPr lang="zh-CN" altLang="en-US" sz="3200" dirty="0">
                <a:ea typeface="华文仿宋" panose="02010600040101010101" pitchFamily="2" charset="-122"/>
              </a:rPr>
              <a:t>        </a:t>
            </a:r>
            <a:endParaRPr lang="zh-CN" altLang="en-US" sz="3200" dirty="0">
              <a:ea typeface="华文仿宋" panose="0201060004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95836" y="1398257"/>
            <a:ext cx="8300434" cy="305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l" eaLnBrk="1" hangingPunct="1">
              <a:lnSpc>
                <a:spcPts val="4500"/>
              </a:lnSpc>
              <a:spcBef>
                <a:spcPts val="600"/>
              </a:spcBef>
              <a:buFont typeface="Arial" panose="020B0604020202020204" pitchFamily="34" charset="0"/>
              <a:buChar char="•"/>
            </a:pPr>
            <a:r>
              <a:rPr lang="zh-CN" altLang="en-US" sz="3200" dirty="0">
                <a:ea typeface="华文仿宋" panose="02010600040101010101" pitchFamily="2" charset="-122"/>
              </a:rPr>
              <a:t>查找</a:t>
            </a:r>
            <a:r>
              <a:rPr lang="zh-CN" altLang="en-US" sz="3200" dirty="0">
                <a:solidFill>
                  <a:srgbClr val="990000"/>
                </a:solidFill>
                <a:ea typeface="华文仿宋" panose="02010600040101010101" pitchFamily="2" charset="-122"/>
              </a:rPr>
              <a:t>不成功</a:t>
            </a:r>
            <a:r>
              <a:rPr lang="zh-CN" altLang="en-US" sz="3200" dirty="0">
                <a:ea typeface="华文仿宋" panose="02010600040101010101" pitchFamily="2" charset="-122"/>
              </a:rPr>
              <a:t>的过程是走了从根结点到外部结点的路径（即树的深度）。</a:t>
            </a:r>
            <a:r>
              <a:rPr lang="zh-CN" altLang="en-US" sz="3200" dirty="0">
                <a:solidFill>
                  <a:srgbClr val="990000"/>
                </a:solidFill>
                <a:ea typeface="华文仿宋" panose="02010600040101010101" pitchFamily="2" charset="-122"/>
              </a:rPr>
              <a:t>比较次数等于该路径上结点个数</a:t>
            </a:r>
            <a:r>
              <a:rPr lang="zh-CN" altLang="en-US" sz="3200" dirty="0">
                <a:ea typeface="华文仿宋" panose="02010600040101010101" pitchFamily="2" charset="-122"/>
              </a:rPr>
              <a:t>。不超过    </a:t>
            </a:r>
            <a:r>
              <a:rPr lang="en-US" altLang="zh-CN" sz="3200" dirty="0">
                <a:ea typeface="华文仿宋" panose="02010600040101010101" pitchFamily="2" charset="-122"/>
              </a:rPr>
              <a:t>log</a:t>
            </a:r>
            <a:r>
              <a:rPr lang="en-US" altLang="zh-CN" sz="3200" baseline="-25000" dirty="0">
                <a:ea typeface="华文仿宋" panose="02010600040101010101" pitchFamily="2" charset="-122"/>
              </a:rPr>
              <a:t>2</a:t>
            </a:r>
            <a:r>
              <a:rPr lang="en-US" altLang="zh-CN" sz="3200" dirty="0">
                <a:ea typeface="华文仿宋" panose="02010600040101010101" pitchFamily="2" charset="-122"/>
              </a:rPr>
              <a:t>n</a:t>
            </a:r>
            <a:r>
              <a:rPr lang="zh-CN" altLang="en-US" sz="3200" dirty="0">
                <a:latin typeface="华文仿宋" panose="02010600040101010101" pitchFamily="2" charset="-122"/>
                <a:ea typeface="华文仿宋" panose="02010600040101010101" pitchFamily="2" charset="-122"/>
              </a:rPr>
              <a:t>」</a:t>
            </a:r>
            <a:r>
              <a:rPr lang="zh-CN" altLang="en-US" sz="3200" dirty="0">
                <a:ea typeface="华文仿宋" panose="02010600040101010101" pitchFamily="2" charset="-122"/>
              </a:rPr>
              <a:t> </a:t>
            </a:r>
            <a:r>
              <a:rPr lang="en-US" altLang="zh-CN" sz="3200" dirty="0">
                <a:ea typeface="华文仿宋" panose="02010600040101010101" pitchFamily="2" charset="-122"/>
              </a:rPr>
              <a:t>+1</a:t>
            </a:r>
            <a:endParaRPr lang="en-US" altLang="zh-CN" sz="3200" dirty="0">
              <a:ea typeface="华文仿宋" panose="02010600040101010101" pitchFamily="2" charset="-122"/>
            </a:endParaRPr>
          </a:p>
          <a:p>
            <a:pPr marL="457200" indent="-457200" algn="l" eaLnBrk="1" hangingPunct="1">
              <a:lnSpc>
                <a:spcPts val="4500"/>
              </a:lnSpc>
              <a:spcBef>
                <a:spcPts val="600"/>
              </a:spcBef>
              <a:buFont typeface="Arial" panose="020B0604020202020204" pitchFamily="34" charset="0"/>
              <a:buChar char="•"/>
            </a:pPr>
            <a:r>
              <a:rPr lang="en-US" altLang="zh-CN" sz="3200" dirty="0">
                <a:ea typeface="华文仿宋" panose="02010600040101010101" pitchFamily="2" charset="-122"/>
              </a:rPr>
              <a:t>n</a:t>
            </a:r>
            <a:r>
              <a:rPr lang="zh-CN" altLang="en-US" sz="3200" dirty="0">
                <a:ea typeface="华文仿宋" panose="02010600040101010101" pitchFamily="2" charset="-122"/>
              </a:rPr>
              <a:t>个结点的判定树的深度与</a:t>
            </a:r>
            <a:r>
              <a:rPr lang="en-US" altLang="zh-CN" sz="3200" dirty="0">
                <a:ea typeface="华文仿宋" panose="02010600040101010101" pitchFamily="2" charset="-122"/>
              </a:rPr>
              <a:t>n</a:t>
            </a:r>
            <a:r>
              <a:rPr lang="zh-CN" altLang="en-US" sz="3200" dirty="0">
                <a:ea typeface="华文仿宋" panose="02010600040101010101" pitchFamily="2" charset="-122"/>
              </a:rPr>
              <a:t>个结点的完全二叉树的深度相同。</a:t>
            </a:r>
            <a:endParaRPr lang="zh-CN" altLang="en-US" sz="3200" dirty="0">
              <a:ea typeface="华文仿宋" panose="02010600040101010101" pitchFamily="2" charset="-122"/>
            </a:endParaRPr>
          </a:p>
        </p:txBody>
      </p:sp>
      <p:grpSp>
        <p:nvGrpSpPr>
          <p:cNvPr id="2" name="组合 1"/>
          <p:cNvGrpSpPr/>
          <p:nvPr/>
        </p:nvGrpSpPr>
        <p:grpSpPr>
          <a:xfrm>
            <a:off x="6612228" y="2760319"/>
            <a:ext cx="76200" cy="304800"/>
            <a:chOff x="5105400" y="5029200"/>
            <a:chExt cx="76200" cy="304800"/>
          </a:xfrm>
        </p:grpSpPr>
        <p:sp>
          <p:nvSpPr>
            <p:cNvPr id="48131" name="Line 3"/>
            <p:cNvSpPr>
              <a:spLocks noChangeShapeType="1"/>
            </p:cNvSpPr>
            <p:nvPr/>
          </p:nvSpPr>
          <p:spPr bwMode="auto">
            <a:xfrm>
              <a:off x="5105400" y="5029200"/>
              <a:ext cx="0" cy="304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dirty="0">
                <a:ea typeface="华文仿宋" panose="02010600040101010101" pitchFamily="2" charset="-122"/>
              </a:endParaRPr>
            </a:p>
          </p:txBody>
        </p:sp>
        <p:sp>
          <p:nvSpPr>
            <p:cNvPr id="48132" name="Line 4"/>
            <p:cNvSpPr>
              <a:spLocks noChangeShapeType="1"/>
            </p:cNvSpPr>
            <p:nvPr/>
          </p:nvSpPr>
          <p:spPr bwMode="auto">
            <a:xfrm>
              <a:off x="5105400" y="5334000"/>
              <a:ext cx="76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dirty="0">
                <a:ea typeface="华文仿宋" panose="02010600040101010101" pitchFamily="2" charset="-122"/>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2"/>
          <p:cNvSpPr txBox="1">
            <a:spLocks noChangeArrowheads="1"/>
          </p:cNvSpPr>
          <p:nvPr/>
        </p:nvSpPr>
        <p:spPr bwMode="auto">
          <a:xfrm>
            <a:off x="381000" y="920242"/>
            <a:ext cx="8763000" cy="441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50000"/>
              </a:lnSpc>
            </a:pPr>
            <a:r>
              <a:rPr lang="zh-CN" altLang="en-US" sz="3200" dirty="0">
                <a:ea typeface="华文仿宋" panose="02010600040101010101" pitchFamily="2" charset="-122"/>
              </a:rPr>
              <a:t>假设 </a:t>
            </a:r>
            <a:r>
              <a:rPr lang="en-US" altLang="zh-CN" sz="3200" dirty="0">
                <a:ea typeface="华文仿宋" panose="02010600040101010101" pitchFamily="2" charset="-122"/>
              </a:rPr>
              <a:t>n=2</a:t>
            </a:r>
            <a:r>
              <a:rPr lang="en-US" altLang="zh-CN" sz="3200" baseline="30000" dirty="0">
                <a:ea typeface="华文仿宋" panose="02010600040101010101" pitchFamily="2" charset="-122"/>
              </a:rPr>
              <a:t>h</a:t>
            </a:r>
            <a:r>
              <a:rPr lang="en-US" altLang="zh-CN" sz="3200" dirty="0">
                <a:ea typeface="华文仿宋" panose="02010600040101010101" pitchFamily="2" charset="-122"/>
              </a:rPr>
              <a:t>-1 </a:t>
            </a:r>
            <a:r>
              <a:rPr lang="zh-CN" altLang="en-US" sz="3200" dirty="0">
                <a:ea typeface="华文仿宋" panose="02010600040101010101" pitchFamily="2" charset="-122"/>
              </a:rPr>
              <a:t>并且查找概率相等</a:t>
            </a:r>
            <a:r>
              <a:rPr lang="en-US" altLang="zh-CN" sz="3200" dirty="0">
                <a:ea typeface="华文仿宋" panose="02010600040101010101" pitchFamily="2" charset="-122"/>
              </a:rPr>
              <a:t>(P</a:t>
            </a:r>
            <a:r>
              <a:rPr lang="en-US" altLang="zh-CN" sz="3200" baseline="-25000" dirty="0">
                <a:ea typeface="华文仿宋" panose="02010600040101010101" pitchFamily="2" charset="-122"/>
              </a:rPr>
              <a:t>i</a:t>
            </a:r>
            <a:r>
              <a:rPr lang="en-US" altLang="zh-CN" sz="3200" dirty="0">
                <a:ea typeface="华文仿宋" panose="02010600040101010101" pitchFamily="2" charset="-122"/>
              </a:rPr>
              <a:t>=1/n) ,</a:t>
            </a:r>
            <a:r>
              <a:rPr lang="zh-CN" altLang="en-US" sz="3200" dirty="0">
                <a:ea typeface="华文仿宋" panose="02010600040101010101" pitchFamily="2" charset="-122"/>
              </a:rPr>
              <a:t>则判定树的深度为</a:t>
            </a:r>
            <a:r>
              <a:rPr lang="en-US" altLang="zh-CN" sz="3200" dirty="0">
                <a:ea typeface="华文仿宋" panose="02010600040101010101" pitchFamily="2" charset="-122"/>
              </a:rPr>
              <a:t>h</a:t>
            </a:r>
            <a:r>
              <a:rPr lang="zh-CN" altLang="en-US" sz="3200" dirty="0">
                <a:ea typeface="华文仿宋" panose="02010600040101010101" pitchFamily="2" charset="-122"/>
              </a:rPr>
              <a:t>的满二叉树。层次为</a:t>
            </a:r>
            <a:r>
              <a:rPr lang="en-US" altLang="zh-CN" sz="3200" dirty="0">
                <a:ea typeface="华文仿宋" panose="02010600040101010101" pitchFamily="2" charset="-122"/>
              </a:rPr>
              <a:t>h</a:t>
            </a:r>
            <a:r>
              <a:rPr lang="zh-CN" altLang="en-US" sz="3200" dirty="0">
                <a:ea typeface="华文仿宋" panose="02010600040101010101" pitchFamily="2" charset="-122"/>
              </a:rPr>
              <a:t>的结点有</a:t>
            </a:r>
            <a:r>
              <a:rPr lang="en-US" altLang="zh-CN" sz="3200" dirty="0">
                <a:ea typeface="华文仿宋" panose="02010600040101010101" pitchFamily="2" charset="-122"/>
              </a:rPr>
              <a:t>2</a:t>
            </a:r>
            <a:r>
              <a:rPr lang="en-US" altLang="zh-CN" sz="3200" baseline="30000" dirty="0">
                <a:ea typeface="华文仿宋" panose="02010600040101010101" pitchFamily="2" charset="-122"/>
              </a:rPr>
              <a:t>h-1</a:t>
            </a:r>
            <a:r>
              <a:rPr lang="zh-CN" altLang="en-US" sz="3200" dirty="0">
                <a:ea typeface="华文仿宋" panose="02010600040101010101" pitchFamily="2" charset="-122"/>
              </a:rPr>
              <a:t>个。则平均查找长度</a:t>
            </a:r>
            <a:r>
              <a:rPr lang="en-US" altLang="zh-CN" sz="3200" dirty="0">
                <a:ea typeface="华文仿宋" panose="02010600040101010101" pitchFamily="2" charset="-122"/>
              </a:rPr>
              <a:t>ASL</a:t>
            </a:r>
            <a:r>
              <a:rPr lang="zh-CN" altLang="en-US" sz="3200" dirty="0">
                <a:ea typeface="华文仿宋" panose="02010600040101010101" pitchFamily="2" charset="-122"/>
              </a:rPr>
              <a:t>为：</a:t>
            </a:r>
            <a:endParaRPr lang="zh-CN" altLang="en-US" sz="3200" dirty="0">
              <a:ea typeface="华文仿宋" panose="02010600040101010101" pitchFamily="2" charset="-122"/>
            </a:endParaRPr>
          </a:p>
          <a:p>
            <a:pPr algn="l" eaLnBrk="1" hangingPunct="1">
              <a:lnSpc>
                <a:spcPct val="150000"/>
              </a:lnSpc>
              <a:spcBef>
                <a:spcPct val="30000"/>
              </a:spcBef>
            </a:pPr>
            <a:r>
              <a:rPr lang="zh-CN" altLang="en-US" sz="3200" dirty="0">
                <a:ea typeface="华文仿宋" panose="02010600040101010101" pitchFamily="2" charset="-122"/>
              </a:rPr>
              <a:t>  </a:t>
            </a:r>
            <a:endParaRPr lang="zh-CN" altLang="en-US" sz="3200" dirty="0">
              <a:ea typeface="华文仿宋" panose="02010600040101010101" pitchFamily="2" charset="-122"/>
            </a:endParaRPr>
          </a:p>
          <a:p>
            <a:pPr algn="l" eaLnBrk="1" hangingPunct="1">
              <a:lnSpc>
                <a:spcPct val="115000"/>
              </a:lnSpc>
            </a:pPr>
            <a:r>
              <a:rPr lang="zh-CN" altLang="en-US" sz="3200" dirty="0">
                <a:ea typeface="华文仿宋" panose="02010600040101010101" pitchFamily="2" charset="-122"/>
              </a:rPr>
              <a:t>  </a:t>
            </a:r>
            <a:endParaRPr lang="zh-CN" altLang="en-US" sz="3200" dirty="0">
              <a:ea typeface="华文仿宋" panose="02010600040101010101" pitchFamily="2" charset="-122"/>
            </a:endParaRPr>
          </a:p>
          <a:p>
            <a:pPr algn="l" eaLnBrk="1" hangingPunct="1">
              <a:lnSpc>
                <a:spcPct val="115000"/>
              </a:lnSpc>
            </a:pPr>
            <a:r>
              <a:rPr lang="zh-CN" altLang="en-US" sz="3200" dirty="0">
                <a:ea typeface="华文仿宋" panose="02010600040101010101" pitchFamily="2" charset="-122"/>
              </a:rPr>
              <a:t>在</a:t>
            </a:r>
            <a:r>
              <a:rPr lang="en-US" altLang="zh-CN" sz="3200" dirty="0">
                <a:ea typeface="华文仿宋" panose="02010600040101010101" pitchFamily="2" charset="-122"/>
              </a:rPr>
              <a:t>n&gt;50</a:t>
            </a:r>
            <a:r>
              <a:rPr lang="zh-CN" altLang="en-US" sz="3200" dirty="0">
                <a:ea typeface="华文仿宋" panose="02010600040101010101" pitchFamily="2" charset="-122"/>
              </a:rPr>
              <a:t>时，可得近似结果</a:t>
            </a:r>
            <a:r>
              <a:rPr lang="zh-CN" altLang="en-US" sz="3600" dirty="0">
                <a:ea typeface="华文仿宋" panose="02010600040101010101" pitchFamily="2" charset="-122"/>
              </a:rPr>
              <a:t> </a:t>
            </a:r>
            <a:endParaRPr lang="zh-CN" altLang="en-US" sz="3600" dirty="0">
              <a:ea typeface="华文仿宋" panose="02010600040101010101" pitchFamily="2" charset="-122"/>
            </a:endParaRPr>
          </a:p>
        </p:txBody>
      </p:sp>
      <p:sp>
        <p:nvSpPr>
          <p:cNvPr id="9221" name="Text Box 3"/>
          <p:cNvSpPr txBox="1">
            <a:spLocks noChangeArrowheads="1"/>
          </p:cNvSpPr>
          <p:nvPr/>
        </p:nvSpPr>
        <p:spPr bwMode="auto">
          <a:xfrm>
            <a:off x="609600" y="152400"/>
            <a:ext cx="8229600" cy="859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lnSpc>
                <a:spcPct val="125000"/>
              </a:lnSpc>
            </a:pPr>
            <a:r>
              <a:rPr lang="en-US" altLang="zh-CN" sz="4400" b="0" dirty="0">
                <a:ea typeface="华文仿宋" panose="02010600040101010101" pitchFamily="2" charset="-122"/>
              </a:rPr>
              <a:t>       </a:t>
            </a:r>
            <a:endParaRPr lang="en-US" altLang="zh-CN" sz="2400" b="0" dirty="0">
              <a:ea typeface="华文仿宋" panose="02010600040101010101" pitchFamily="2" charset="-122"/>
            </a:endParaRPr>
          </a:p>
        </p:txBody>
      </p:sp>
      <mc:AlternateContent xmlns:mc="http://schemas.openxmlformats.org/markup-compatibility/2006">
        <mc:Choice xmlns:a14="http://schemas.microsoft.com/office/drawing/2010/main" Requires="a14">
          <p:sp>
            <p:nvSpPr>
              <p:cNvPr id="100356" name="Object 4"/>
              <p:cNvSpPr txBox="1"/>
              <p:nvPr/>
            </p:nvSpPr>
            <p:spPr bwMode="auto">
              <a:xfrm>
                <a:off x="762000" y="3152054"/>
                <a:ext cx="9296400" cy="2180358"/>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𝐴𝑆</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𝐿</m:t>
                          </m:r>
                        </m:e>
                        <m:sub>
                          <m:r>
                            <a:rPr lang="en-US" sz="2400" i="1">
                              <a:solidFill>
                                <a:srgbClr val="000000"/>
                              </a:solidFill>
                              <a:latin typeface="Cambria Math" panose="02040503050406030204" pitchFamily="18" charset="0"/>
                            </a:rPr>
                            <m:t>𝑏𝑠</m:t>
                          </m:r>
                        </m:sub>
                      </m:sSub>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𝑛</m:t>
                          </m:r>
                        </m:den>
                      </m:f>
                      <m:nary>
                        <m:naryPr>
                          <m:chr m:val="∑"/>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𝑛</m:t>
                          </m:r>
                        </m:sup>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𝐶</m:t>
                              </m:r>
                            </m:e>
                            <m:sub>
                              <m:r>
                                <a:rPr lang="en-US" sz="2400" i="1">
                                  <a:solidFill>
                                    <a:srgbClr val="000000"/>
                                  </a:solidFill>
                                  <a:latin typeface="Cambria Math" panose="02040503050406030204" pitchFamily="18" charset="0"/>
                                </a:rPr>
                                <m:t>𝑖</m:t>
                              </m:r>
                            </m:sub>
                          </m:sSub>
                        </m:e>
                      </m:nary>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𝑛</m:t>
                          </m:r>
                        </m:den>
                      </m:f>
                      <m:d>
                        <m:dPr>
                          <m:begChr m:val="["/>
                          <m:endChr m:val="]"/>
                          <m:ctrlPr>
                            <a:rPr lang="en-US" sz="2400" i="1">
                              <a:solidFill>
                                <a:srgbClr val="000000"/>
                              </a:solidFill>
                              <a:latin typeface="Cambria Math" panose="02040503050406030204" pitchFamily="18" charset="0"/>
                            </a:rPr>
                          </m:ctrlPr>
                        </m:dPr>
                        <m:e>
                          <m:nary>
                            <m:naryPr>
                              <m:chr m:val="∑"/>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𝑗</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ℎ</m:t>
                              </m:r>
                            </m:sup>
                            <m:e>
                              <m:r>
                                <a:rPr lang="en-US" sz="2400" i="1">
                                  <a:solidFill>
                                    <a:srgbClr val="000000"/>
                                  </a:solidFill>
                                  <a:latin typeface="Cambria Math" panose="02040503050406030204" pitchFamily="18" charset="0"/>
                                </a:rPr>
                                <m:t>𝑗</m:t>
                              </m:r>
                              <m:r>
                                <a:rPr lang="en-US" sz="2400" i="1">
                                  <a:solidFill>
                                    <a:srgbClr val="000000"/>
                                  </a:solidFill>
                                  <a:latin typeface="Cambria Math" panose="02040503050406030204" pitchFamily="18" charset="0"/>
                                </a:rPr>
                                <m:t>×</m:t>
                              </m:r>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2</m:t>
                                  </m:r>
                                </m:e>
                                <m:sup>
                                  <m:r>
                                    <a:rPr lang="en-US" sz="2400" i="1">
                                      <a:solidFill>
                                        <a:srgbClr val="000000"/>
                                      </a:solidFill>
                                      <a:latin typeface="Cambria Math" panose="02040503050406030204" pitchFamily="18" charset="0"/>
                                    </a:rPr>
                                    <m:t>𝑗</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sup>
                              </m:sSup>
                            </m:e>
                          </m:nary>
                        </m:e>
                      </m:d>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𝑛</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𝑛</m:t>
                          </m:r>
                        </m:den>
                      </m:f>
                      <m:func>
                        <m:funcPr>
                          <m:ctrlPr>
                            <a:rPr lang="en-US" sz="2400" i="1">
                              <a:solidFill>
                                <a:srgbClr val="000000"/>
                              </a:solidFill>
                              <a:latin typeface="Cambria Math" panose="02040503050406030204" pitchFamily="18" charset="0"/>
                            </a:rPr>
                          </m:ctrlPr>
                        </m:funcPr>
                        <m:fName>
                          <m:sSub>
                            <m:sSubPr>
                              <m:ctrlPr>
                                <a:rPr lang="en-US" sz="2400" i="1">
                                  <a:solidFill>
                                    <a:srgbClr val="000000"/>
                                  </a:solidFill>
                                  <a:latin typeface="Cambria Math" panose="02040503050406030204" pitchFamily="18" charset="0"/>
                                </a:rPr>
                              </m:ctrlPr>
                            </m:sSubPr>
                            <m:e>
                              <m:r>
                                <m:rPr>
                                  <m:sty m:val="p"/>
                                </m:rPr>
                                <a:rPr lang="en-US" sz="2400" i="0">
                                  <a:solidFill>
                                    <a:srgbClr val="000000"/>
                                  </a:solidFill>
                                  <a:latin typeface="Cambria Math" panose="02040503050406030204" pitchFamily="18" charset="0"/>
                                </a:rPr>
                                <m:t>log</m:t>
                              </m:r>
                            </m:e>
                            <m:sub>
                              <m:r>
                                <a:rPr lang="en-US" sz="2400" i="1">
                                  <a:solidFill>
                                    <a:srgbClr val="000000"/>
                                  </a:solidFill>
                                  <a:latin typeface="Cambria Math" panose="02040503050406030204" pitchFamily="18" charset="0"/>
                                </a:rPr>
                                <m:t>2</m:t>
                              </m:r>
                            </m:sub>
                          </m:sSub>
                        </m:fName>
                        <m:e>
                          <m:r>
                            <a:rPr lang="en-US" sz="2400" i="1">
                              <a:solidFill>
                                <a:srgbClr val="000000"/>
                              </a:solidFill>
                              <a:latin typeface="Cambria Math" panose="02040503050406030204" pitchFamily="18" charset="0"/>
                            </a:rPr>
                            <m:t>(</m:t>
                          </m:r>
                        </m:e>
                      </m:func>
                      <m:r>
                        <a:rPr lang="en-US" sz="2400" i="1">
                          <a:solidFill>
                            <a:srgbClr val="000000"/>
                          </a:solidFill>
                          <a:latin typeface="Cambria Math" panose="02040503050406030204" pitchFamily="18" charset="0"/>
                        </a:rPr>
                        <m:t>𝑛</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oMath>
                  </m:oMathPara>
                </a14:m>
                <a:endParaRPr lang="en-US" sz="2400" dirty="0"/>
              </a:p>
            </p:txBody>
          </p:sp>
        </mc:Choice>
        <mc:Fallback>
          <p:sp>
            <p:nvSpPr>
              <p:cNvPr id="100356" name="Object 4"/>
              <p:cNvSpPr txBox="1">
                <a:spLocks noRot="1" noChangeAspect="1" noMove="1" noResize="1" noEditPoints="1" noAdjustHandles="1" noChangeArrowheads="1" noChangeShapeType="1" noTextEdit="1"/>
              </p:cNvSpPr>
              <p:nvPr/>
            </p:nvSpPr>
            <p:spPr bwMode="auto">
              <a:xfrm>
                <a:off x="762000" y="3152054"/>
                <a:ext cx="9296400" cy="2180358"/>
              </a:xfrm>
              <a:prstGeom prst="rect">
                <a:avLst/>
              </a:prstGeom>
              <a:blipFill rotWithShape="1">
                <a:blip r:embed="rId1"/>
                <a:stretch>
                  <a:fillRect t="-25" b="15"/>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0357" name="Object 5"/>
              <p:cNvSpPr txBox="1"/>
              <p:nvPr/>
            </p:nvSpPr>
            <p:spPr bwMode="auto">
              <a:xfrm>
                <a:off x="1997298" y="5236335"/>
                <a:ext cx="4495800" cy="758825"/>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r>
                        <a:rPr lang="en-US" sz="2800" i="1">
                          <a:solidFill>
                            <a:srgbClr val="000000"/>
                          </a:solidFill>
                          <a:latin typeface="Cambria Math" panose="02040503050406030204" pitchFamily="18" charset="0"/>
                        </a:rPr>
                        <m:t>𝐴𝑆</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𝐿</m:t>
                          </m:r>
                        </m:e>
                        <m:sub>
                          <m:r>
                            <a:rPr lang="en-US" sz="2800" i="1">
                              <a:solidFill>
                                <a:srgbClr val="000000"/>
                              </a:solidFill>
                              <a:latin typeface="Cambria Math" panose="02040503050406030204" pitchFamily="18" charset="0"/>
                            </a:rPr>
                            <m:t>𝑏𝑠</m:t>
                          </m:r>
                        </m:sub>
                      </m:sSub>
                      <m:r>
                        <a:rPr lang="en-US" sz="2800" i="1">
                          <a:solidFill>
                            <a:srgbClr val="000000"/>
                          </a:solidFill>
                          <a:latin typeface="Cambria Math" panose="02040503050406030204" pitchFamily="18" charset="0"/>
                        </a:rPr>
                        <m:t>≈</m:t>
                      </m:r>
                      <m:func>
                        <m:funcPr>
                          <m:ctrlPr>
                            <a:rPr lang="en-US" sz="2800" i="1">
                              <a:solidFill>
                                <a:srgbClr val="000000"/>
                              </a:solidFill>
                              <a:latin typeface="Cambria Math" panose="02040503050406030204" pitchFamily="18" charset="0"/>
                            </a:rPr>
                          </m:ctrlPr>
                        </m:funcPr>
                        <m:fName>
                          <m:sSub>
                            <m:sSubPr>
                              <m:ctrlPr>
                                <a:rPr lang="en-US" sz="2800" i="1">
                                  <a:solidFill>
                                    <a:srgbClr val="000000"/>
                                  </a:solidFill>
                                  <a:latin typeface="Cambria Math" panose="02040503050406030204" pitchFamily="18" charset="0"/>
                                </a:rPr>
                              </m:ctrlPr>
                            </m:sSubPr>
                            <m:e>
                              <m:r>
                                <m:rPr>
                                  <m:sty m:val="p"/>
                                </m:rPr>
                                <a:rPr lang="en-US" sz="2800" i="0">
                                  <a:solidFill>
                                    <a:srgbClr val="000000"/>
                                  </a:solidFill>
                                  <a:latin typeface="Cambria Math" panose="02040503050406030204" pitchFamily="18" charset="0"/>
                                </a:rPr>
                                <m:t>log</m:t>
                              </m:r>
                            </m:e>
                            <m:sub>
                              <m:r>
                                <a:rPr lang="en-US" sz="2800" i="1">
                                  <a:solidFill>
                                    <a:srgbClr val="000000"/>
                                  </a:solidFill>
                                  <a:latin typeface="Cambria Math" panose="02040503050406030204" pitchFamily="18" charset="0"/>
                                </a:rPr>
                                <m:t>2</m:t>
                              </m:r>
                            </m:sub>
                          </m:sSub>
                        </m:fName>
                        <m:e>
                          <m:r>
                            <a:rPr lang="en-US" sz="2800" i="1">
                              <a:solidFill>
                                <a:srgbClr val="000000"/>
                              </a:solidFill>
                              <a:latin typeface="Cambria Math" panose="02040503050406030204" pitchFamily="18" charset="0"/>
                            </a:rPr>
                            <m:t>(</m:t>
                          </m:r>
                        </m:e>
                      </m:func>
                      <m:r>
                        <a:rPr lang="en-US" sz="2800" i="1">
                          <a:solidFill>
                            <a:srgbClr val="000000"/>
                          </a:solidFill>
                          <a:latin typeface="Cambria Math" panose="02040503050406030204" pitchFamily="18" charset="0"/>
                        </a:rPr>
                        <m:t>𝑛</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1</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1</m:t>
                      </m:r>
                    </m:oMath>
                  </m:oMathPara>
                </a14:m>
                <a:endParaRPr lang="en-US" sz="2800" dirty="0"/>
              </a:p>
            </p:txBody>
          </p:sp>
        </mc:Choice>
        <mc:Fallback>
          <p:sp>
            <p:nvSpPr>
              <p:cNvPr id="100357" name="Object 5"/>
              <p:cNvSpPr txBox="1">
                <a:spLocks noRot="1" noChangeAspect="1" noMove="1" noResize="1" noEditPoints="1" noAdjustHandles="1" noChangeArrowheads="1" noChangeShapeType="1" noTextEdit="1"/>
              </p:cNvSpPr>
              <p:nvPr/>
            </p:nvSpPr>
            <p:spPr bwMode="auto">
              <a:xfrm>
                <a:off x="1997298" y="5236335"/>
                <a:ext cx="4495800" cy="758825"/>
              </a:xfrm>
              <a:prstGeom prst="rect">
                <a:avLst/>
              </a:prstGeom>
              <a:blipFill rotWithShape="1">
                <a:blip r:embed="rId2"/>
                <a:stretch>
                  <a:fillRect l="-5" t="-16" r="5" b="16"/>
                </a:stretch>
              </a:blipFill>
              <a:ln>
                <a:noFill/>
              </a:ln>
              <a:effectLst/>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95288" y="179231"/>
            <a:ext cx="6248400"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en-US" altLang="zh-CN" dirty="0"/>
              <a:t>9.1.4 </a:t>
            </a:r>
            <a:r>
              <a:rPr lang="zh-CN" altLang="en-US" dirty="0"/>
              <a:t>索引顺序表</a:t>
            </a:r>
            <a:endParaRPr lang="zh-CN" altLang="en-US" dirty="0"/>
          </a:p>
        </p:txBody>
      </p:sp>
      <p:sp>
        <p:nvSpPr>
          <p:cNvPr id="114691" name="Rectangle 3"/>
          <p:cNvSpPr>
            <a:spLocks noChangeArrowheads="1"/>
          </p:cNvSpPr>
          <p:nvPr/>
        </p:nvSpPr>
        <p:spPr bwMode="auto">
          <a:xfrm>
            <a:off x="395288" y="1029550"/>
            <a:ext cx="8349467"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ts val="4200"/>
              </a:lnSpc>
              <a:spcBef>
                <a:spcPts val="0"/>
              </a:spcBef>
              <a:spcAft>
                <a:spcPct val="50000"/>
              </a:spcAft>
            </a:pPr>
            <a:r>
              <a:rPr lang="zh-CN" altLang="en-US" sz="3200" dirty="0">
                <a:latin typeface="华文仿宋" panose="02010600040101010101" pitchFamily="2" charset="-122"/>
                <a:ea typeface="华文仿宋" panose="02010600040101010101" pitchFamily="2" charset="-122"/>
              </a:rPr>
              <a:t>索引顺序查找又称</a:t>
            </a:r>
            <a:r>
              <a:rPr lang="zh-CN" altLang="en-US" sz="3200" dirty="0">
                <a:solidFill>
                  <a:srgbClr val="A50021"/>
                </a:solidFill>
                <a:latin typeface="华文仿宋" panose="02010600040101010101" pitchFamily="2" charset="-122"/>
                <a:ea typeface="华文仿宋" panose="02010600040101010101" pitchFamily="2" charset="-122"/>
              </a:rPr>
              <a:t>分块查找</a:t>
            </a:r>
            <a:endParaRPr lang="zh-CN" altLang="en-US" sz="3200" dirty="0">
              <a:solidFill>
                <a:srgbClr val="A50021"/>
              </a:solidFill>
              <a:latin typeface="华文仿宋" panose="02010600040101010101" pitchFamily="2" charset="-122"/>
              <a:ea typeface="华文仿宋" panose="02010600040101010101" pitchFamily="2" charset="-122"/>
            </a:endParaRPr>
          </a:p>
          <a:p>
            <a:pPr marL="571500" indent="-571500" algn="just" eaLnBrk="1" hangingPunct="1">
              <a:lnSpc>
                <a:spcPts val="4200"/>
              </a:lnSpc>
              <a:spcBef>
                <a:spcPts val="0"/>
              </a:spcBef>
              <a:spcAft>
                <a:spcPct val="20000"/>
              </a:spcAft>
              <a:buFont typeface="Arial" panose="020B0604020202020204" pitchFamily="34" charset="0"/>
              <a:buChar char="•"/>
            </a:pPr>
            <a:r>
              <a:rPr lang="zh-CN" altLang="en-US" sz="3200" dirty="0">
                <a:latin typeface="华文仿宋" panose="02010600040101010101" pitchFamily="2" charset="-122"/>
                <a:ea typeface="华文仿宋" panose="02010600040101010101" pitchFamily="2" charset="-122"/>
              </a:rPr>
              <a:t>表中数据元素的</a:t>
            </a:r>
            <a:r>
              <a:rPr lang="zh-CN" altLang="en-US" sz="3200" dirty="0">
                <a:solidFill>
                  <a:srgbClr val="A50021"/>
                </a:solidFill>
                <a:latin typeface="华文仿宋" panose="02010600040101010101" pitchFamily="2" charset="-122"/>
                <a:ea typeface="华文仿宋" panose="02010600040101010101" pitchFamily="2" charset="-122"/>
              </a:rPr>
              <a:t>特点：</a:t>
            </a:r>
            <a:r>
              <a:rPr lang="zh-CN" altLang="en-US" sz="3200" dirty="0">
                <a:latin typeface="华文仿宋" panose="02010600040101010101" pitchFamily="2" charset="-122"/>
                <a:ea typeface="华文仿宋" panose="02010600040101010101" pitchFamily="2" charset="-122"/>
              </a:rPr>
              <a:t>若把所有</a:t>
            </a:r>
            <a:r>
              <a:rPr lang="en-US" altLang="zh-CN" sz="3200" dirty="0">
                <a:latin typeface="华文仿宋" panose="02010600040101010101" pitchFamily="2" charset="-122"/>
                <a:ea typeface="华文仿宋" panose="02010600040101010101" pitchFamily="2" charset="-122"/>
              </a:rPr>
              <a:t>n</a:t>
            </a:r>
            <a:r>
              <a:rPr lang="zh-CN" altLang="en-US" sz="3200" dirty="0">
                <a:latin typeface="华文仿宋" panose="02010600040101010101" pitchFamily="2" charset="-122"/>
                <a:ea typeface="华文仿宋" panose="02010600040101010101" pitchFamily="2" charset="-122"/>
              </a:rPr>
              <a:t>个数据元素分成</a:t>
            </a:r>
            <a:r>
              <a:rPr lang="en-US" altLang="zh-CN" sz="3200" dirty="0">
                <a:latin typeface="华文仿宋" panose="02010600040101010101" pitchFamily="2" charset="-122"/>
                <a:ea typeface="华文仿宋" panose="02010600040101010101" pitchFamily="2" charset="-122"/>
              </a:rPr>
              <a:t>m</a:t>
            </a:r>
            <a:r>
              <a:rPr lang="zh-CN" altLang="en-US" sz="3200" dirty="0">
                <a:latin typeface="华文仿宋" panose="02010600040101010101" pitchFamily="2" charset="-122"/>
                <a:ea typeface="华文仿宋" panose="02010600040101010101" pitchFamily="2" charset="-122"/>
              </a:rPr>
              <a:t>块</a:t>
            </a:r>
            <a:r>
              <a:rPr lang="en-US" altLang="zh-CN" sz="3200" dirty="0">
                <a:latin typeface="华文仿宋" panose="02010600040101010101" pitchFamily="2" charset="-122"/>
                <a:ea typeface="华文仿宋" panose="02010600040101010101" pitchFamily="2" charset="-122"/>
              </a:rPr>
              <a:t>, </a:t>
            </a:r>
            <a:r>
              <a:rPr lang="zh-CN" altLang="en-US" sz="3200" dirty="0">
                <a:latin typeface="华文仿宋" panose="02010600040101010101" pitchFamily="2" charset="-122"/>
                <a:ea typeface="华文仿宋" panose="02010600040101010101" pitchFamily="2" charset="-122"/>
              </a:rPr>
              <a:t>第一块中任一元素的关键字都小于第二块中任一元素的关键字，第二块中任一元素的关键字都小于第三块中的任一元素的关键字</a:t>
            </a:r>
            <a:r>
              <a:rPr lang="en-US" altLang="zh-CN" sz="3200" dirty="0">
                <a:latin typeface="华文仿宋" panose="02010600040101010101" pitchFamily="2" charset="-122"/>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，第</a:t>
            </a:r>
            <a:r>
              <a:rPr lang="en-US" altLang="zh-CN" sz="3200" dirty="0">
                <a:latin typeface="华文仿宋" panose="02010600040101010101" pitchFamily="2" charset="-122"/>
                <a:ea typeface="华文仿宋" panose="02010600040101010101" pitchFamily="2" charset="-122"/>
              </a:rPr>
              <a:t>m-1</a:t>
            </a:r>
            <a:r>
              <a:rPr lang="zh-CN" altLang="en-US" sz="3200" dirty="0">
                <a:latin typeface="华文仿宋" panose="02010600040101010101" pitchFamily="2" charset="-122"/>
                <a:ea typeface="华文仿宋" panose="02010600040101010101" pitchFamily="2" charset="-122"/>
              </a:rPr>
              <a:t>块中任一元素的关键字都小于第</a:t>
            </a:r>
            <a:r>
              <a:rPr lang="en-US" altLang="zh-CN" sz="3200" dirty="0">
                <a:latin typeface="华文仿宋" panose="02010600040101010101" pitchFamily="2" charset="-122"/>
                <a:ea typeface="华文仿宋" panose="02010600040101010101" pitchFamily="2" charset="-122"/>
              </a:rPr>
              <a:t>m</a:t>
            </a:r>
            <a:r>
              <a:rPr lang="zh-CN" altLang="en-US" sz="3200" dirty="0">
                <a:latin typeface="华文仿宋" panose="02010600040101010101" pitchFamily="2" charset="-122"/>
                <a:ea typeface="华文仿宋" panose="02010600040101010101" pitchFamily="2" charset="-122"/>
              </a:rPr>
              <a:t>块中的任一元素的关键字，</a:t>
            </a:r>
            <a:r>
              <a:rPr lang="zh-CN" altLang="en-US" sz="3200" dirty="0">
                <a:solidFill>
                  <a:srgbClr val="990000"/>
                </a:solidFill>
                <a:latin typeface="华文仿宋" panose="02010600040101010101" pitchFamily="2" charset="-122"/>
                <a:ea typeface="华文仿宋" panose="02010600040101010101" pitchFamily="2" charset="-122"/>
              </a:rPr>
              <a:t>而每一块中元素的关键字不一定是有序的</a:t>
            </a:r>
            <a:r>
              <a:rPr lang="zh-CN" altLang="en-US" sz="3200" dirty="0">
                <a:solidFill>
                  <a:srgbClr val="990000"/>
                </a:solidFill>
                <a:ea typeface="华文仿宋" panose="02010600040101010101" pitchFamily="2" charset="-122"/>
              </a:rPr>
              <a:t>。</a:t>
            </a:r>
            <a:endParaRPr lang="zh-CN" altLang="en-US" sz="3200" dirty="0">
              <a:solidFill>
                <a:srgbClr val="990000"/>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box(in)">
                                      <p:cBhvr>
                                        <p:cTn id="7" dur="5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box(in)">
                                      <p:cBhvr>
                                        <p:cTn id="12" dur="500"/>
                                        <p:tgtEl>
                                          <p:spTgt spid="1146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2"/>
          <p:cNvSpPr>
            <a:spLocks noChangeShapeType="1"/>
          </p:cNvSpPr>
          <p:nvPr/>
        </p:nvSpPr>
        <p:spPr bwMode="auto">
          <a:xfrm>
            <a:off x="990600" y="2819400"/>
            <a:ext cx="0" cy="3276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79" name="Line 3"/>
          <p:cNvSpPr>
            <a:spLocks noChangeShapeType="1"/>
          </p:cNvSpPr>
          <p:nvPr/>
        </p:nvSpPr>
        <p:spPr bwMode="auto">
          <a:xfrm>
            <a:off x="990600" y="6096000"/>
            <a:ext cx="914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80" name="Line 4"/>
          <p:cNvSpPr>
            <a:spLocks noChangeShapeType="1"/>
          </p:cNvSpPr>
          <p:nvPr/>
        </p:nvSpPr>
        <p:spPr bwMode="auto">
          <a:xfrm>
            <a:off x="990600" y="2819400"/>
            <a:ext cx="914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81" name="Line 5"/>
          <p:cNvSpPr>
            <a:spLocks noChangeShapeType="1"/>
          </p:cNvSpPr>
          <p:nvPr/>
        </p:nvSpPr>
        <p:spPr bwMode="auto">
          <a:xfrm>
            <a:off x="1905000" y="2819400"/>
            <a:ext cx="0" cy="3276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82" name="Line 6"/>
          <p:cNvSpPr>
            <a:spLocks noChangeShapeType="1"/>
          </p:cNvSpPr>
          <p:nvPr/>
        </p:nvSpPr>
        <p:spPr bwMode="auto">
          <a:xfrm>
            <a:off x="990600" y="4495800"/>
            <a:ext cx="914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83" name="Line 7"/>
          <p:cNvSpPr>
            <a:spLocks noChangeShapeType="1"/>
          </p:cNvSpPr>
          <p:nvPr/>
        </p:nvSpPr>
        <p:spPr bwMode="auto">
          <a:xfrm>
            <a:off x="990600" y="5334000"/>
            <a:ext cx="914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84" name="Line 8"/>
          <p:cNvSpPr>
            <a:spLocks noChangeShapeType="1"/>
          </p:cNvSpPr>
          <p:nvPr/>
        </p:nvSpPr>
        <p:spPr bwMode="auto">
          <a:xfrm>
            <a:off x="990600" y="3657600"/>
            <a:ext cx="914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85" name="Line 9"/>
          <p:cNvSpPr>
            <a:spLocks noChangeShapeType="1"/>
          </p:cNvSpPr>
          <p:nvPr/>
        </p:nvSpPr>
        <p:spPr bwMode="auto">
          <a:xfrm>
            <a:off x="1828800" y="3276600"/>
            <a:ext cx="838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86" name="Line 10"/>
          <p:cNvSpPr>
            <a:spLocks noChangeShapeType="1"/>
          </p:cNvSpPr>
          <p:nvPr/>
        </p:nvSpPr>
        <p:spPr bwMode="auto">
          <a:xfrm>
            <a:off x="1828800" y="4114800"/>
            <a:ext cx="3810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87" name="Line 11"/>
          <p:cNvSpPr>
            <a:spLocks noChangeShapeType="1"/>
          </p:cNvSpPr>
          <p:nvPr/>
        </p:nvSpPr>
        <p:spPr bwMode="auto">
          <a:xfrm>
            <a:off x="1828800" y="4953000"/>
            <a:ext cx="838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88" name="Line 12"/>
          <p:cNvSpPr>
            <a:spLocks noChangeShapeType="1"/>
          </p:cNvSpPr>
          <p:nvPr/>
        </p:nvSpPr>
        <p:spPr bwMode="auto">
          <a:xfrm>
            <a:off x="1828800" y="5715000"/>
            <a:ext cx="457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89" name="Line 13"/>
          <p:cNvSpPr>
            <a:spLocks noChangeShapeType="1"/>
          </p:cNvSpPr>
          <p:nvPr/>
        </p:nvSpPr>
        <p:spPr bwMode="auto">
          <a:xfrm flipV="1">
            <a:off x="2667000" y="45720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90" name="Line 14"/>
          <p:cNvSpPr>
            <a:spLocks noChangeShapeType="1"/>
          </p:cNvSpPr>
          <p:nvPr/>
        </p:nvSpPr>
        <p:spPr bwMode="auto">
          <a:xfrm flipV="1">
            <a:off x="2667000" y="2514600"/>
            <a:ext cx="0" cy="762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91" name="Line 15"/>
          <p:cNvSpPr>
            <a:spLocks noChangeShapeType="1"/>
          </p:cNvSpPr>
          <p:nvPr/>
        </p:nvSpPr>
        <p:spPr bwMode="auto">
          <a:xfrm flipV="1">
            <a:off x="5638800" y="3200400"/>
            <a:ext cx="0" cy="914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92" name="Line 16"/>
          <p:cNvSpPr>
            <a:spLocks noChangeShapeType="1"/>
          </p:cNvSpPr>
          <p:nvPr/>
        </p:nvSpPr>
        <p:spPr bwMode="auto">
          <a:xfrm flipV="1">
            <a:off x="6400800" y="51816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93" name="Line 17"/>
          <p:cNvSpPr>
            <a:spLocks noChangeShapeType="1"/>
          </p:cNvSpPr>
          <p:nvPr/>
        </p:nvSpPr>
        <p:spPr bwMode="auto">
          <a:xfrm>
            <a:off x="2667000" y="2514600"/>
            <a:ext cx="1066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94" name="Line 18"/>
          <p:cNvSpPr>
            <a:spLocks noChangeShapeType="1"/>
          </p:cNvSpPr>
          <p:nvPr/>
        </p:nvSpPr>
        <p:spPr bwMode="auto">
          <a:xfrm>
            <a:off x="2667000" y="4572000"/>
            <a:ext cx="1066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95" name="Line 19"/>
          <p:cNvSpPr>
            <a:spLocks noChangeShapeType="1"/>
          </p:cNvSpPr>
          <p:nvPr/>
        </p:nvSpPr>
        <p:spPr bwMode="auto">
          <a:xfrm>
            <a:off x="5638800" y="3200400"/>
            <a:ext cx="1295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96" name="Line 20"/>
          <p:cNvSpPr>
            <a:spLocks noChangeShapeType="1"/>
          </p:cNvSpPr>
          <p:nvPr/>
        </p:nvSpPr>
        <p:spPr bwMode="auto">
          <a:xfrm>
            <a:off x="6400800" y="5181600"/>
            <a:ext cx="685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97" name="Line 21"/>
          <p:cNvSpPr>
            <a:spLocks noChangeShapeType="1"/>
          </p:cNvSpPr>
          <p:nvPr/>
        </p:nvSpPr>
        <p:spPr bwMode="auto">
          <a:xfrm>
            <a:off x="3733800" y="2438400"/>
            <a:ext cx="0" cy="1447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98" name="Line 22"/>
          <p:cNvSpPr>
            <a:spLocks noChangeShapeType="1"/>
          </p:cNvSpPr>
          <p:nvPr/>
        </p:nvSpPr>
        <p:spPr bwMode="auto">
          <a:xfrm>
            <a:off x="3733800" y="2438400"/>
            <a:ext cx="60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199" name="Line 23"/>
          <p:cNvSpPr>
            <a:spLocks noChangeShapeType="1"/>
          </p:cNvSpPr>
          <p:nvPr/>
        </p:nvSpPr>
        <p:spPr bwMode="auto">
          <a:xfrm>
            <a:off x="4343400" y="2438400"/>
            <a:ext cx="0" cy="1447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00" name="Line 24"/>
          <p:cNvSpPr>
            <a:spLocks noChangeShapeType="1"/>
          </p:cNvSpPr>
          <p:nvPr/>
        </p:nvSpPr>
        <p:spPr bwMode="auto">
          <a:xfrm>
            <a:off x="3733800" y="3886200"/>
            <a:ext cx="60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01" name="Line 25"/>
          <p:cNvSpPr>
            <a:spLocks noChangeShapeType="1"/>
          </p:cNvSpPr>
          <p:nvPr/>
        </p:nvSpPr>
        <p:spPr bwMode="auto">
          <a:xfrm>
            <a:off x="3733800" y="3200400"/>
            <a:ext cx="60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02" name="Line 26"/>
          <p:cNvSpPr>
            <a:spLocks noChangeShapeType="1"/>
          </p:cNvSpPr>
          <p:nvPr/>
        </p:nvSpPr>
        <p:spPr bwMode="auto">
          <a:xfrm>
            <a:off x="3733800" y="2819400"/>
            <a:ext cx="60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03" name="Line 27"/>
          <p:cNvSpPr>
            <a:spLocks noChangeShapeType="1"/>
          </p:cNvSpPr>
          <p:nvPr/>
        </p:nvSpPr>
        <p:spPr bwMode="auto">
          <a:xfrm>
            <a:off x="3733800" y="3505200"/>
            <a:ext cx="60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04" name="Line 28"/>
          <p:cNvSpPr>
            <a:spLocks noChangeShapeType="1"/>
          </p:cNvSpPr>
          <p:nvPr/>
        </p:nvSpPr>
        <p:spPr bwMode="auto">
          <a:xfrm>
            <a:off x="3733800" y="4419600"/>
            <a:ext cx="60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05" name="Line 29"/>
          <p:cNvSpPr>
            <a:spLocks noChangeShapeType="1"/>
          </p:cNvSpPr>
          <p:nvPr/>
        </p:nvSpPr>
        <p:spPr bwMode="auto">
          <a:xfrm>
            <a:off x="3733800" y="4419600"/>
            <a:ext cx="0" cy="1066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06" name="Line 30"/>
          <p:cNvSpPr>
            <a:spLocks noChangeShapeType="1"/>
          </p:cNvSpPr>
          <p:nvPr/>
        </p:nvSpPr>
        <p:spPr bwMode="auto">
          <a:xfrm>
            <a:off x="3733800" y="5486400"/>
            <a:ext cx="60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07" name="Line 31"/>
          <p:cNvSpPr>
            <a:spLocks noChangeShapeType="1"/>
          </p:cNvSpPr>
          <p:nvPr/>
        </p:nvSpPr>
        <p:spPr bwMode="auto">
          <a:xfrm>
            <a:off x="4343400" y="4419600"/>
            <a:ext cx="0" cy="1066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08" name="Line 32"/>
          <p:cNvSpPr>
            <a:spLocks noChangeShapeType="1"/>
          </p:cNvSpPr>
          <p:nvPr/>
        </p:nvSpPr>
        <p:spPr bwMode="auto">
          <a:xfrm>
            <a:off x="3733800" y="4800600"/>
            <a:ext cx="60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09" name="Line 33"/>
          <p:cNvSpPr>
            <a:spLocks noChangeShapeType="1"/>
          </p:cNvSpPr>
          <p:nvPr/>
        </p:nvSpPr>
        <p:spPr bwMode="auto">
          <a:xfrm>
            <a:off x="3733800" y="5105400"/>
            <a:ext cx="60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10" name="Rectangle 34" descr="水滴"/>
          <p:cNvSpPr>
            <a:spLocks noChangeArrowheads="1"/>
          </p:cNvSpPr>
          <p:nvPr/>
        </p:nvSpPr>
        <p:spPr bwMode="auto">
          <a:xfrm>
            <a:off x="6934200" y="2819400"/>
            <a:ext cx="685800" cy="1371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50211" name="Line 35"/>
          <p:cNvSpPr>
            <a:spLocks noChangeShapeType="1"/>
          </p:cNvSpPr>
          <p:nvPr/>
        </p:nvSpPr>
        <p:spPr bwMode="auto">
          <a:xfrm>
            <a:off x="6934200" y="3505200"/>
            <a:ext cx="685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12" name="Line 36"/>
          <p:cNvSpPr>
            <a:spLocks noChangeShapeType="1"/>
          </p:cNvSpPr>
          <p:nvPr/>
        </p:nvSpPr>
        <p:spPr bwMode="auto">
          <a:xfrm>
            <a:off x="6934200" y="3200400"/>
            <a:ext cx="685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13" name="Line 37"/>
          <p:cNvSpPr>
            <a:spLocks noChangeShapeType="1"/>
          </p:cNvSpPr>
          <p:nvPr/>
        </p:nvSpPr>
        <p:spPr bwMode="auto">
          <a:xfrm>
            <a:off x="6934200" y="3886200"/>
            <a:ext cx="685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14" name="Rectangle 38" descr="水滴"/>
          <p:cNvSpPr>
            <a:spLocks noChangeArrowheads="1"/>
          </p:cNvSpPr>
          <p:nvPr/>
        </p:nvSpPr>
        <p:spPr bwMode="auto">
          <a:xfrm>
            <a:off x="7086600" y="4419600"/>
            <a:ext cx="762000" cy="1981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50215" name="Line 39"/>
          <p:cNvSpPr>
            <a:spLocks noChangeShapeType="1"/>
          </p:cNvSpPr>
          <p:nvPr/>
        </p:nvSpPr>
        <p:spPr bwMode="auto">
          <a:xfrm>
            <a:off x="7086600" y="4800600"/>
            <a:ext cx="76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16" name="Line 40"/>
          <p:cNvSpPr>
            <a:spLocks noChangeShapeType="1"/>
          </p:cNvSpPr>
          <p:nvPr/>
        </p:nvSpPr>
        <p:spPr bwMode="auto">
          <a:xfrm>
            <a:off x="7086600" y="5181600"/>
            <a:ext cx="76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17" name="Line 41"/>
          <p:cNvSpPr>
            <a:spLocks noChangeShapeType="1"/>
          </p:cNvSpPr>
          <p:nvPr/>
        </p:nvSpPr>
        <p:spPr bwMode="auto">
          <a:xfrm>
            <a:off x="7086600" y="5562600"/>
            <a:ext cx="76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18" name="Line 42"/>
          <p:cNvSpPr>
            <a:spLocks noChangeShapeType="1"/>
          </p:cNvSpPr>
          <p:nvPr/>
        </p:nvSpPr>
        <p:spPr bwMode="auto">
          <a:xfrm>
            <a:off x="7086600" y="5943600"/>
            <a:ext cx="76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50219" name="Text Box 43"/>
          <p:cNvSpPr txBox="1">
            <a:spLocks noChangeArrowheads="1"/>
          </p:cNvSpPr>
          <p:nvPr/>
        </p:nvSpPr>
        <p:spPr bwMode="auto">
          <a:xfrm>
            <a:off x="1219200" y="3048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rgbClr val="FF3300"/>
                </a:solidFill>
                <a:ea typeface="华文仿宋" panose="02010600040101010101" pitchFamily="2" charset="-122"/>
              </a:rPr>
              <a:t>21</a:t>
            </a:r>
            <a:endParaRPr lang="en-US" altLang="zh-CN" sz="2400" dirty="0">
              <a:solidFill>
                <a:srgbClr val="0000FF"/>
              </a:solidFill>
              <a:ea typeface="华文仿宋" panose="02010600040101010101" pitchFamily="2" charset="-122"/>
            </a:endParaRPr>
          </a:p>
        </p:txBody>
      </p:sp>
      <p:sp>
        <p:nvSpPr>
          <p:cNvPr id="50220" name="Text Box 44"/>
          <p:cNvSpPr txBox="1">
            <a:spLocks noChangeArrowheads="1"/>
          </p:cNvSpPr>
          <p:nvPr/>
        </p:nvSpPr>
        <p:spPr bwMode="auto">
          <a:xfrm>
            <a:off x="1219200" y="3886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rgbClr val="FF3300"/>
                </a:solidFill>
                <a:ea typeface="华文仿宋" panose="02010600040101010101" pitchFamily="2" charset="-122"/>
              </a:rPr>
              <a:t>33</a:t>
            </a:r>
            <a:endParaRPr lang="en-US" altLang="zh-CN" sz="2400" dirty="0">
              <a:solidFill>
                <a:srgbClr val="FF3300"/>
              </a:solidFill>
              <a:ea typeface="华文仿宋" panose="02010600040101010101" pitchFamily="2" charset="-122"/>
            </a:endParaRPr>
          </a:p>
        </p:txBody>
      </p:sp>
      <p:sp>
        <p:nvSpPr>
          <p:cNvPr id="50221" name="Text Box 45"/>
          <p:cNvSpPr txBox="1">
            <a:spLocks noChangeArrowheads="1"/>
          </p:cNvSpPr>
          <p:nvPr/>
        </p:nvSpPr>
        <p:spPr bwMode="auto">
          <a:xfrm>
            <a:off x="1219200" y="4648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rgbClr val="FF3300"/>
                </a:solidFill>
                <a:ea typeface="华文仿宋" panose="02010600040101010101" pitchFamily="2" charset="-122"/>
              </a:rPr>
              <a:t>43</a:t>
            </a:r>
            <a:endParaRPr lang="en-US" altLang="zh-CN" sz="2400" dirty="0">
              <a:solidFill>
                <a:srgbClr val="FF3300"/>
              </a:solidFill>
              <a:ea typeface="华文仿宋" panose="02010600040101010101" pitchFamily="2" charset="-122"/>
            </a:endParaRPr>
          </a:p>
        </p:txBody>
      </p:sp>
      <p:sp>
        <p:nvSpPr>
          <p:cNvPr id="50222" name="Text Box 46"/>
          <p:cNvSpPr txBox="1">
            <a:spLocks noChangeArrowheads="1"/>
          </p:cNvSpPr>
          <p:nvPr/>
        </p:nvSpPr>
        <p:spPr bwMode="auto">
          <a:xfrm>
            <a:off x="1219200" y="5486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rgbClr val="FF3300"/>
                </a:solidFill>
                <a:ea typeface="华文仿宋" panose="02010600040101010101" pitchFamily="2" charset="-122"/>
              </a:rPr>
              <a:t>85</a:t>
            </a:r>
            <a:endParaRPr lang="en-US" altLang="zh-CN" sz="2400" dirty="0">
              <a:solidFill>
                <a:srgbClr val="0000FF"/>
              </a:solidFill>
              <a:ea typeface="华文仿宋" panose="02010600040101010101" pitchFamily="2" charset="-122"/>
            </a:endParaRPr>
          </a:p>
        </p:txBody>
      </p:sp>
      <p:sp>
        <p:nvSpPr>
          <p:cNvPr id="50223" name="Text Box 47"/>
          <p:cNvSpPr txBox="1">
            <a:spLocks noChangeArrowheads="1"/>
          </p:cNvSpPr>
          <p:nvPr/>
        </p:nvSpPr>
        <p:spPr bwMode="auto">
          <a:xfrm>
            <a:off x="3810000" y="2438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chemeClr val="folHlink"/>
                </a:solidFill>
                <a:ea typeface="华文仿宋" panose="02010600040101010101" pitchFamily="2" charset="-122"/>
              </a:rPr>
              <a:t>17</a:t>
            </a:r>
            <a:endParaRPr lang="en-US" altLang="zh-CN" sz="2400" dirty="0">
              <a:solidFill>
                <a:srgbClr val="0000FF"/>
              </a:solidFill>
              <a:ea typeface="华文仿宋" panose="02010600040101010101" pitchFamily="2" charset="-122"/>
            </a:endParaRPr>
          </a:p>
        </p:txBody>
      </p:sp>
      <p:sp>
        <p:nvSpPr>
          <p:cNvPr id="50224" name="Text Box 48"/>
          <p:cNvSpPr txBox="1">
            <a:spLocks noChangeArrowheads="1"/>
          </p:cNvSpPr>
          <p:nvPr/>
        </p:nvSpPr>
        <p:spPr bwMode="auto">
          <a:xfrm>
            <a:off x="3886200" y="28194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chemeClr val="folHlink"/>
                </a:solidFill>
                <a:ea typeface="华文仿宋" panose="02010600040101010101" pitchFamily="2" charset="-122"/>
              </a:rPr>
              <a:t>8</a:t>
            </a:r>
            <a:endParaRPr lang="en-US" altLang="zh-CN" sz="2400" dirty="0">
              <a:solidFill>
                <a:schemeClr val="folHlink"/>
              </a:solidFill>
              <a:ea typeface="华文仿宋" panose="02010600040101010101" pitchFamily="2" charset="-122"/>
            </a:endParaRPr>
          </a:p>
        </p:txBody>
      </p:sp>
      <p:sp>
        <p:nvSpPr>
          <p:cNvPr id="50225" name="Text Box 49"/>
          <p:cNvSpPr txBox="1">
            <a:spLocks noChangeArrowheads="1"/>
          </p:cNvSpPr>
          <p:nvPr/>
        </p:nvSpPr>
        <p:spPr bwMode="auto">
          <a:xfrm>
            <a:off x="3810000" y="3124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chemeClr val="folHlink"/>
                </a:solidFill>
                <a:ea typeface="华文仿宋" panose="02010600040101010101" pitchFamily="2" charset="-122"/>
              </a:rPr>
              <a:t>21</a:t>
            </a:r>
            <a:endParaRPr lang="en-US" altLang="zh-CN" sz="2400" dirty="0">
              <a:solidFill>
                <a:schemeClr val="folHlink"/>
              </a:solidFill>
              <a:ea typeface="华文仿宋" panose="02010600040101010101" pitchFamily="2" charset="-122"/>
            </a:endParaRPr>
          </a:p>
        </p:txBody>
      </p:sp>
      <p:sp>
        <p:nvSpPr>
          <p:cNvPr id="50226" name="Text Box 50"/>
          <p:cNvSpPr txBox="1">
            <a:spLocks noChangeArrowheads="1"/>
          </p:cNvSpPr>
          <p:nvPr/>
        </p:nvSpPr>
        <p:spPr bwMode="auto">
          <a:xfrm>
            <a:off x="3810000" y="3505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chemeClr val="folHlink"/>
                </a:solidFill>
                <a:ea typeface="华文仿宋" panose="02010600040101010101" pitchFamily="2" charset="-122"/>
              </a:rPr>
              <a:t>19</a:t>
            </a:r>
            <a:endParaRPr lang="en-US" altLang="zh-CN" sz="2400" dirty="0">
              <a:solidFill>
                <a:schemeClr val="folHlink"/>
              </a:solidFill>
              <a:ea typeface="华文仿宋" panose="02010600040101010101" pitchFamily="2" charset="-122"/>
            </a:endParaRPr>
          </a:p>
        </p:txBody>
      </p:sp>
      <p:sp>
        <p:nvSpPr>
          <p:cNvPr id="50227" name="Text Box 51"/>
          <p:cNvSpPr txBox="1">
            <a:spLocks noChangeArrowheads="1"/>
          </p:cNvSpPr>
          <p:nvPr/>
        </p:nvSpPr>
        <p:spPr bwMode="auto">
          <a:xfrm>
            <a:off x="3810000" y="44196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chemeClr val="folHlink"/>
                </a:solidFill>
                <a:ea typeface="华文仿宋" panose="02010600040101010101" pitchFamily="2" charset="-122"/>
              </a:rPr>
              <a:t>43</a:t>
            </a:r>
            <a:endParaRPr lang="en-US" altLang="zh-CN" sz="2400" dirty="0">
              <a:solidFill>
                <a:srgbClr val="0000FF"/>
              </a:solidFill>
              <a:ea typeface="华文仿宋" panose="02010600040101010101" pitchFamily="2" charset="-122"/>
            </a:endParaRPr>
          </a:p>
        </p:txBody>
      </p:sp>
      <p:sp>
        <p:nvSpPr>
          <p:cNvPr id="50228" name="Text Box 52"/>
          <p:cNvSpPr txBox="1">
            <a:spLocks noChangeArrowheads="1"/>
          </p:cNvSpPr>
          <p:nvPr/>
        </p:nvSpPr>
        <p:spPr bwMode="auto">
          <a:xfrm>
            <a:off x="3810000" y="4724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chemeClr val="folHlink"/>
                </a:solidFill>
                <a:ea typeface="华文仿宋" panose="02010600040101010101" pitchFamily="2" charset="-122"/>
              </a:rPr>
              <a:t>37</a:t>
            </a:r>
            <a:endParaRPr lang="en-US" altLang="zh-CN" sz="2400" dirty="0">
              <a:solidFill>
                <a:schemeClr val="folHlink"/>
              </a:solidFill>
              <a:ea typeface="华文仿宋" panose="02010600040101010101" pitchFamily="2" charset="-122"/>
            </a:endParaRPr>
          </a:p>
        </p:txBody>
      </p:sp>
      <p:sp>
        <p:nvSpPr>
          <p:cNvPr id="50229" name="Text Box 53"/>
          <p:cNvSpPr txBox="1">
            <a:spLocks noChangeArrowheads="1"/>
          </p:cNvSpPr>
          <p:nvPr/>
        </p:nvSpPr>
        <p:spPr bwMode="auto">
          <a:xfrm>
            <a:off x="38100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chemeClr val="folHlink"/>
                </a:solidFill>
                <a:ea typeface="华文仿宋" panose="02010600040101010101" pitchFamily="2" charset="-122"/>
              </a:rPr>
              <a:t>40</a:t>
            </a:r>
            <a:endParaRPr lang="en-US" altLang="zh-CN" sz="2400" dirty="0">
              <a:solidFill>
                <a:schemeClr val="folHlink"/>
              </a:solidFill>
              <a:ea typeface="华文仿宋" panose="02010600040101010101" pitchFamily="2" charset="-122"/>
            </a:endParaRPr>
          </a:p>
        </p:txBody>
      </p:sp>
      <p:sp>
        <p:nvSpPr>
          <p:cNvPr id="50230" name="Text Box 54"/>
          <p:cNvSpPr txBox="1">
            <a:spLocks noChangeArrowheads="1"/>
          </p:cNvSpPr>
          <p:nvPr/>
        </p:nvSpPr>
        <p:spPr bwMode="auto">
          <a:xfrm>
            <a:off x="7086600" y="2819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chemeClr val="folHlink"/>
                </a:solidFill>
                <a:ea typeface="华文仿宋" panose="02010600040101010101" pitchFamily="2" charset="-122"/>
              </a:rPr>
              <a:t>31</a:t>
            </a:r>
            <a:endParaRPr lang="en-US" altLang="zh-CN" sz="2400" dirty="0">
              <a:solidFill>
                <a:schemeClr val="folHlink"/>
              </a:solidFill>
              <a:ea typeface="华文仿宋" panose="02010600040101010101" pitchFamily="2" charset="-122"/>
            </a:endParaRPr>
          </a:p>
        </p:txBody>
      </p:sp>
      <p:sp>
        <p:nvSpPr>
          <p:cNvPr id="50231" name="Text Box 55"/>
          <p:cNvSpPr txBox="1">
            <a:spLocks noChangeArrowheads="1"/>
          </p:cNvSpPr>
          <p:nvPr/>
        </p:nvSpPr>
        <p:spPr bwMode="auto">
          <a:xfrm>
            <a:off x="7086600" y="31242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chemeClr val="folHlink"/>
                </a:solidFill>
                <a:ea typeface="华文仿宋" panose="02010600040101010101" pitchFamily="2" charset="-122"/>
              </a:rPr>
              <a:t>33</a:t>
            </a:r>
            <a:endParaRPr lang="en-US" altLang="zh-CN" sz="2400" dirty="0">
              <a:solidFill>
                <a:schemeClr val="folHlink"/>
              </a:solidFill>
              <a:ea typeface="华文仿宋" panose="02010600040101010101" pitchFamily="2" charset="-122"/>
            </a:endParaRPr>
          </a:p>
        </p:txBody>
      </p:sp>
      <p:sp>
        <p:nvSpPr>
          <p:cNvPr id="50232" name="Text Box 56"/>
          <p:cNvSpPr txBox="1">
            <a:spLocks noChangeArrowheads="1"/>
          </p:cNvSpPr>
          <p:nvPr/>
        </p:nvSpPr>
        <p:spPr bwMode="auto">
          <a:xfrm>
            <a:off x="7086600" y="35052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chemeClr val="folHlink"/>
                </a:solidFill>
                <a:ea typeface="华文仿宋" panose="02010600040101010101" pitchFamily="2" charset="-122"/>
              </a:rPr>
              <a:t>22</a:t>
            </a:r>
            <a:endParaRPr lang="en-US" altLang="zh-CN" sz="2400" dirty="0">
              <a:solidFill>
                <a:schemeClr val="folHlink"/>
              </a:solidFill>
              <a:ea typeface="华文仿宋" panose="02010600040101010101" pitchFamily="2" charset="-122"/>
            </a:endParaRPr>
          </a:p>
        </p:txBody>
      </p:sp>
      <p:sp>
        <p:nvSpPr>
          <p:cNvPr id="50233" name="Text Box 57"/>
          <p:cNvSpPr txBox="1">
            <a:spLocks noChangeArrowheads="1"/>
          </p:cNvSpPr>
          <p:nvPr/>
        </p:nvSpPr>
        <p:spPr bwMode="auto">
          <a:xfrm>
            <a:off x="7086600" y="38100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chemeClr val="folHlink"/>
                </a:solidFill>
                <a:ea typeface="华文仿宋" panose="02010600040101010101" pitchFamily="2" charset="-122"/>
              </a:rPr>
              <a:t>25</a:t>
            </a:r>
            <a:endParaRPr lang="en-US" altLang="zh-CN" sz="2400" dirty="0">
              <a:solidFill>
                <a:schemeClr val="folHlink"/>
              </a:solidFill>
              <a:ea typeface="华文仿宋" panose="02010600040101010101" pitchFamily="2" charset="-122"/>
            </a:endParaRPr>
          </a:p>
        </p:txBody>
      </p:sp>
      <p:sp>
        <p:nvSpPr>
          <p:cNvPr id="50234" name="Text Box 58"/>
          <p:cNvSpPr txBox="1">
            <a:spLocks noChangeArrowheads="1"/>
          </p:cNvSpPr>
          <p:nvPr/>
        </p:nvSpPr>
        <p:spPr bwMode="auto">
          <a:xfrm>
            <a:off x="7239000" y="4419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chemeClr val="folHlink"/>
                </a:solidFill>
                <a:ea typeface="华文仿宋" panose="02010600040101010101" pitchFamily="2" charset="-122"/>
              </a:rPr>
              <a:t>61</a:t>
            </a:r>
            <a:endParaRPr lang="en-US" altLang="zh-CN" sz="2400" dirty="0">
              <a:solidFill>
                <a:schemeClr val="folHlink"/>
              </a:solidFill>
              <a:ea typeface="华文仿宋" panose="02010600040101010101" pitchFamily="2" charset="-122"/>
            </a:endParaRPr>
          </a:p>
        </p:txBody>
      </p:sp>
      <p:sp>
        <p:nvSpPr>
          <p:cNvPr id="50235" name="Text Box 59"/>
          <p:cNvSpPr txBox="1">
            <a:spLocks noChangeArrowheads="1"/>
          </p:cNvSpPr>
          <p:nvPr/>
        </p:nvSpPr>
        <p:spPr bwMode="auto">
          <a:xfrm>
            <a:off x="7239000" y="4800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chemeClr val="folHlink"/>
                </a:solidFill>
                <a:ea typeface="华文仿宋" panose="02010600040101010101" pitchFamily="2" charset="-122"/>
              </a:rPr>
              <a:t>78</a:t>
            </a:r>
            <a:endParaRPr lang="en-US" altLang="zh-CN" sz="2400" dirty="0">
              <a:solidFill>
                <a:schemeClr val="folHlink"/>
              </a:solidFill>
              <a:ea typeface="华文仿宋" panose="02010600040101010101" pitchFamily="2" charset="-122"/>
            </a:endParaRPr>
          </a:p>
        </p:txBody>
      </p:sp>
      <p:sp>
        <p:nvSpPr>
          <p:cNvPr id="50236" name="Text Box 60"/>
          <p:cNvSpPr txBox="1">
            <a:spLocks noChangeArrowheads="1"/>
          </p:cNvSpPr>
          <p:nvPr/>
        </p:nvSpPr>
        <p:spPr bwMode="auto">
          <a:xfrm>
            <a:off x="7239000" y="5181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chemeClr val="folHlink"/>
                </a:solidFill>
                <a:ea typeface="华文仿宋" panose="02010600040101010101" pitchFamily="2" charset="-122"/>
              </a:rPr>
              <a:t>73</a:t>
            </a:r>
            <a:endParaRPr lang="en-US" altLang="zh-CN" sz="2400" dirty="0">
              <a:solidFill>
                <a:schemeClr val="folHlink"/>
              </a:solidFill>
              <a:ea typeface="华文仿宋" panose="02010600040101010101" pitchFamily="2" charset="-122"/>
            </a:endParaRPr>
          </a:p>
        </p:txBody>
      </p:sp>
      <p:sp>
        <p:nvSpPr>
          <p:cNvPr id="50237" name="Text Box 61"/>
          <p:cNvSpPr txBox="1">
            <a:spLocks noChangeArrowheads="1"/>
          </p:cNvSpPr>
          <p:nvPr/>
        </p:nvSpPr>
        <p:spPr bwMode="auto">
          <a:xfrm>
            <a:off x="7239000" y="5562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chemeClr val="folHlink"/>
                </a:solidFill>
                <a:ea typeface="华文仿宋" panose="02010600040101010101" pitchFamily="2" charset="-122"/>
              </a:rPr>
              <a:t>55</a:t>
            </a:r>
            <a:endParaRPr lang="en-US" altLang="zh-CN" sz="2400" dirty="0">
              <a:solidFill>
                <a:schemeClr val="folHlink"/>
              </a:solidFill>
              <a:ea typeface="华文仿宋" panose="02010600040101010101" pitchFamily="2" charset="-122"/>
            </a:endParaRPr>
          </a:p>
        </p:txBody>
      </p:sp>
      <p:sp>
        <p:nvSpPr>
          <p:cNvPr id="50238" name="Text Box 62"/>
          <p:cNvSpPr txBox="1">
            <a:spLocks noChangeArrowheads="1"/>
          </p:cNvSpPr>
          <p:nvPr/>
        </p:nvSpPr>
        <p:spPr bwMode="auto">
          <a:xfrm>
            <a:off x="7239000" y="5943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400" dirty="0">
                <a:solidFill>
                  <a:schemeClr val="folHlink"/>
                </a:solidFill>
                <a:ea typeface="华文仿宋" panose="02010600040101010101" pitchFamily="2" charset="-122"/>
              </a:rPr>
              <a:t>85</a:t>
            </a:r>
            <a:endParaRPr lang="en-US" altLang="zh-CN" sz="2400" dirty="0">
              <a:solidFill>
                <a:schemeClr val="folHlink"/>
              </a:solidFill>
              <a:ea typeface="华文仿宋" panose="02010600040101010101" pitchFamily="2" charset="-122"/>
            </a:endParaRPr>
          </a:p>
        </p:txBody>
      </p:sp>
      <p:sp>
        <p:nvSpPr>
          <p:cNvPr id="50239" name="Rectangle 63"/>
          <p:cNvSpPr>
            <a:spLocks noChangeArrowheads="1"/>
          </p:cNvSpPr>
          <p:nvPr/>
        </p:nvSpPr>
        <p:spPr bwMode="auto">
          <a:xfrm>
            <a:off x="114300" y="190501"/>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6055" indent="-186055" algn="l">
              <a:lnSpc>
                <a:spcPct val="90000"/>
              </a:lnSpc>
              <a:spcBef>
                <a:spcPct val="50000"/>
              </a:spcBef>
            </a:pPr>
            <a:r>
              <a:rPr kumimoji="1" lang="zh-CN" altLang="en-US" sz="3600" b="1" dirty="0">
                <a:solidFill>
                  <a:srgbClr val="A50021"/>
                </a:solidFill>
                <a:latin typeface="华文仿宋" panose="02010600040101010101" pitchFamily="2" charset="-122"/>
                <a:ea typeface="华文仿宋" panose="02010600040101010101" pitchFamily="2" charset="-122"/>
              </a:rPr>
              <a:t>（</a:t>
            </a:r>
            <a:r>
              <a:rPr kumimoji="1" lang="en-US" altLang="zh-CN" sz="3600" b="1" dirty="0">
                <a:solidFill>
                  <a:srgbClr val="A50021"/>
                </a:solidFill>
                <a:latin typeface="华文仿宋" panose="02010600040101010101" pitchFamily="2" charset="-122"/>
                <a:ea typeface="华文仿宋" panose="02010600040101010101" pitchFamily="2" charset="-122"/>
              </a:rPr>
              <a:t>1</a:t>
            </a:r>
            <a:r>
              <a:rPr kumimoji="1" lang="zh-CN" altLang="en-US" sz="3600" b="1" dirty="0">
                <a:solidFill>
                  <a:srgbClr val="A50021"/>
                </a:solidFill>
                <a:latin typeface="华文仿宋" panose="02010600040101010101" pitchFamily="2" charset="-122"/>
                <a:ea typeface="华文仿宋" panose="02010600040101010101" pitchFamily="2" charset="-122"/>
              </a:rPr>
              <a:t>）索引顺序查找示例</a:t>
            </a:r>
            <a:endParaRPr kumimoji="1" lang="zh-CN" altLang="en-US" sz="3600" b="1" dirty="0">
              <a:solidFill>
                <a:srgbClr val="A50021"/>
              </a:solidFill>
              <a:latin typeface="华文仿宋" panose="02010600040101010101" pitchFamily="2" charset="-122"/>
              <a:ea typeface="华文仿宋" panose="02010600040101010101" pitchFamily="2" charset="-122"/>
            </a:endParaRPr>
          </a:p>
        </p:txBody>
      </p:sp>
      <p:sp>
        <p:nvSpPr>
          <p:cNvPr id="50240" name="Rectangle 64"/>
          <p:cNvSpPr>
            <a:spLocks noChangeArrowheads="1"/>
          </p:cNvSpPr>
          <p:nvPr/>
        </p:nvSpPr>
        <p:spPr bwMode="auto">
          <a:xfrm>
            <a:off x="685800" y="10668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20000"/>
              </a:spcBef>
            </a:pPr>
            <a:r>
              <a:rPr lang="zh-CN" altLang="en-US" sz="2400" dirty="0">
                <a:ea typeface="华文仿宋" panose="02010600040101010101" pitchFamily="2" charset="-122"/>
              </a:rPr>
              <a:t>将</a:t>
            </a:r>
            <a:r>
              <a:rPr lang="en-US" altLang="zh-CN" sz="2400" dirty="0">
                <a:ea typeface="华文仿宋" panose="02010600040101010101" pitchFamily="2" charset="-122"/>
              </a:rPr>
              <a:t>17,8,21,19,31,33,22,25,43,37,40,61,78,73,55,85 </a:t>
            </a:r>
            <a:r>
              <a:rPr lang="zh-CN" altLang="en-US" sz="2400" dirty="0">
                <a:ea typeface="华文仿宋" panose="02010600040101010101" pitchFamily="2" charset="-122"/>
              </a:rPr>
              <a:t>分为</a:t>
            </a:r>
            <a:r>
              <a:rPr lang="en-US" altLang="zh-CN" sz="2400" dirty="0">
                <a:ea typeface="华文仿宋" panose="02010600040101010101" pitchFamily="2" charset="-122"/>
              </a:rPr>
              <a:t>4</a:t>
            </a:r>
            <a:r>
              <a:rPr lang="zh-CN" altLang="en-US" sz="2400" dirty="0">
                <a:ea typeface="华文仿宋" panose="02010600040101010101" pitchFamily="2" charset="-122"/>
              </a:rPr>
              <a:t>块</a:t>
            </a:r>
            <a:r>
              <a:rPr lang="en-US" altLang="zh-CN" sz="2400" dirty="0">
                <a:ea typeface="华文仿宋" panose="02010600040101010101" pitchFamily="2" charset="-122"/>
              </a:rPr>
              <a:t>:</a:t>
            </a:r>
            <a:endParaRPr lang="en-US" altLang="zh-CN" sz="2400" dirty="0">
              <a:ea typeface="华文仿宋" panose="02010600040101010101" pitchFamily="2" charset="-122"/>
            </a:endParaRPr>
          </a:p>
          <a:p>
            <a:pPr algn="l" eaLnBrk="1" hangingPunct="1">
              <a:spcBef>
                <a:spcPct val="20000"/>
              </a:spcBef>
            </a:pPr>
            <a:r>
              <a:rPr lang="en-US" altLang="zh-CN" sz="2400" dirty="0">
                <a:ea typeface="华文仿宋" panose="02010600040101010101" pitchFamily="2" charset="-122"/>
              </a:rPr>
              <a:t> [17,8,21,19],  [31,33,22,25],  [43,37,40],  [61,78,73,55,85]</a:t>
            </a:r>
            <a:endParaRPr lang="en-US" altLang="zh-CN" sz="2400" dirty="0">
              <a:ea typeface="华文仿宋" panose="02010600040101010101" pitchFamily="2" charset="-122"/>
            </a:endParaRPr>
          </a:p>
          <a:p>
            <a:pPr algn="l" eaLnBrk="1" hangingPunct="1">
              <a:spcBef>
                <a:spcPct val="20000"/>
              </a:spcBef>
            </a:pPr>
            <a:r>
              <a:rPr lang="zh-CN" altLang="en-US" sz="2400" dirty="0">
                <a:ea typeface="华文仿宋" panose="02010600040101010101" pitchFamily="2" charset="-122"/>
              </a:rPr>
              <a:t>以每块中最大关键字作为该块所有元素的索引</a:t>
            </a:r>
            <a:endParaRPr lang="zh-CN" altLang="en-US" sz="3200" dirty="0">
              <a:ea typeface="华文仿宋" panose="0201060004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914400" y="57912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endParaRPr lang="zh-CN" altLang="zh-CN" sz="2400" b="0" dirty="0">
              <a:solidFill>
                <a:srgbClr val="0000FF"/>
              </a:solidFill>
              <a:ea typeface="华文仿宋" panose="02010600040101010101" pitchFamily="2" charset="-122"/>
            </a:endParaRPr>
          </a:p>
        </p:txBody>
      </p:sp>
      <p:sp>
        <p:nvSpPr>
          <p:cNvPr id="51203" name="Text Box 3"/>
          <p:cNvSpPr txBox="1">
            <a:spLocks noChangeArrowheads="1"/>
          </p:cNvSpPr>
          <p:nvPr/>
        </p:nvSpPr>
        <p:spPr bwMode="auto">
          <a:xfrm>
            <a:off x="762000" y="57150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endParaRPr lang="zh-CN" altLang="zh-CN" sz="2400" b="0" dirty="0">
              <a:solidFill>
                <a:srgbClr val="0000FF"/>
              </a:solidFill>
              <a:ea typeface="华文仿宋" panose="02010600040101010101" pitchFamily="2" charset="-122"/>
            </a:endParaRPr>
          </a:p>
        </p:txBody>
      </p:sp>
      <p:sp>
        <p:nvSpPr>
          <p:cNvPr id="51204" name="Rectangle 4"/>
          <p:cNvSpPr>
            <a:spLocks noChangeArrowheads="1"/>
          </p:cNvSpPr>
          <p:nvPr/>
        </p:nvSpPr>
        <p:spPr bwMode="auto">
          <a:xfrm>
            <a:off x="0" y="210355"/>
            <a:ext cx="7772400" cy="67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6055" indent="-186055" algn="l">
              <a:lnSpc>
                <a:spcPct val="90000"/>
              </a:lnSpc>
              <a:spcBef>
                <a:spcPct val="50000"/>
              </a:spcBef>
            </a:pPr>
            <a:r>
              <a:rPr kumimoji="1" lang="zh-CN" altLang="en-US" sz="3600" b="1" dirty="0">
                <a:solidFill>
                  <a:srgbClr val="A50021"/>
                </a:solidFill>
                <a:latin typeface="华文仿宋" panose="02010600040101010101" pitchFamily="2" charset="-122"/>
                <a:ea typeface="华文仿宋" panose="02010600040101010101" pitchFamily="2" charset="-122"/>
              </a:rPr>
              <a:t>（</a:t>
            </a:r>
            <a:r>
              <a:rPr kumimoji="1" lang="en-US" altLang="zh-CN" sz="3600" b="1" dirty="0">
                <a:solidFill>
                  <a:srgbClr val="A50021"/>
                </a:solidFill>
                <a:latin typeface="华文仿宋" panose="02010600040101010101" pitchFamily="2" charset="-122"/>
                <a:ea typeface="华文仿宋" panose="02010600040101010101" pitchFamily="2" charset="-122"/>
              </a:rPr>
              <a:t>2</a:t>
            </a:r>
            <a:r>
              <a:rPr kumimoji="1" lang="zh-CN" altLang="en-US" sz="3600" b="1" dirty="0">
                <a:solidFill>
                  <a:srgbClr val="A50021"/>
                </a:solidFill>
                <a:latin typeface="华文仿宋" panose="02010600040101010101" pitchFamily="2" charset="-122"/>
                <a:ea typeface="华文仿宋" panose="02010600040101010101" pitchFamily="2" charset="-122"/>
              </a:rPr>
              <a:t>）索引顺序查找算法</a:t>
            </a:r>
            <a:endParaRPr kumimoji="1" lang="zh-CN" altLang="en-US" sz="3600" b="1" dirty="0">
              <a:solidFill>
                <a:srgbClr val="A50021"/>
              </a:solidFill>
              <a:latin typeface="华文仿宋" panose="02010600040101010101" pitchFamily="2" charset="-122"/>
              <a:ea typeface="华文仿宋" panose="02010600040101010101" pitchFamily="2" charset="-122"/>
            </a:endParaRPr>
          </a:p>
        </p:txBody>
      </p:sp>
      <p:sp>
        <p:nvSpPr>
          <p:cNvPr id="51205" name="Rectangle 5"/>
          <p:cNvSpPr>
            <a:spLocks noChangeArrowheads="1"/>
          </p:cNvSpPr>
          <p:nvPr/>
        </p:nvSpPr>
        <p:spPr bwMode="auto">
          <a:xfrm>
            <a:off x="457200" y="1130121"/>
            <a:ext cx="8153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19050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sz="3200" dirty="0">
                <a:latin typeface="华文仿宋" panose="02010600040101010101" pitchFamily="2" charset="-122"/>
                <a:ea typeface="华文仿宋" panose="02010600040101010101" pitchFamily="2" charset="-122"/>
              </a:rPr>
              <a:t>基本思想</a:t>
            </a:r>
            <a:r>
              <a:rPr lang="en-US" altLang="zh-CN" sz="3200" dirty="0">
                <a:latin typeface="华文仿宋" panose="02010600040101010101" pitchFamily="2" charset="-122"/>
                <a:ea typeface="华文仿宋" panose="02010600040101010101" pitchFamily="2" charset="-122"/>
              </a:rPr>
              <a:t>:</a:t>
            </a:r>
            <a:endParaRPr lang="en-US" altLang="zh-CN" sz="3200" dirty="0">
              <a:latin typeface="华文仿宋" panose="02010600040101010101" pitchFamily="2" charset="-122"/>
              <a:ea typeface="华文仿宋" panose="02010600040101010101" pitchFamily="2" charset="-122"/>
            </a:endParaRPr>
          </a:p>
          <a:p>
            <a:pPr marL="457200" indent="-457200" algn="l" eaLnBrk="1" hangingPunct="1">
              <a:spcBef>
                <a:spcPct val="50000"/>
              </a:spcBef>
              <a:buFont typeface="Arial" panose="020B0604020202020204" pitchFamily="34" charset="0"/>
              <a:buChar char="•"/>
            </a:pPr>
            <a:r>
              <a:rPr lang="zh-CN" altLang="en-US" sz="3200" dirty="0">
                <a:latin typeface="华文仿宋" panose="02010600040101010101" pitchFamily="2" charset="-122"/>
                <a:ea typeface="华文仿宋" panose="02010600040101010101" pitchFamily="2" charset="-122"/>
              </a:rPr>
              <a:t>先抽出各块中的最大关键字构成一个索引表；</a:t>
            </a:r>
            <a:endParaRPr lang="en-US" altLang="zh-CN" sz="3200" dirty="0">
              <a:latin typeface="华文仿宋" panose="02010600040101010101" pitchFamily="2" charset="-122"/>
              <a:ea typeface="华文仿宋" panose="02010600040101010101" pitchFamily="2" charset="-122"/>
            </a:endParaRPr>
          </a:p>
          <a:p>
            <a:pPr marL="457200" indent="-457200" algn="l" eaLnBrk="1" hangingPunct="1">
              <a:spcBef>
                <a:spcPct val="50000"/>
              </a:spcBef>
              <a:buFont typeface="Arial" panose="020B0604020202020204" pitchFamily="34" charset="0"/>
              <a:buChar char="•"/>
            </a:pPr>
            <a:r>
              <a:rPr lang="zh-CN" altLang="en-US" sz="3200" dirty="0">
                <a:latin typeface="华文仿宋" panose="02010600040101010101" pitchFamily="2" charset="-122"/>
                <a:ea typeface="华文仿宋" panose="02010600040101010101" pitchFamily="2" charset="-122"/>
              </a:rPr>
              <a:t>查找分两步进行</a:t>
            </a:r>
            <a:r>
              <a:rPr lang="en-US" altLang="zh-CN" sz="3200" dirty="0">
                <a:latin typeface="华文仿宋" panose="02010600040101010101" pitchFamily="2" charset="-122"/>
                <a:ea typeface="华文仿宋" panose="02010600040101010101" pitchFamily="2" charset="-122"/>
              </a:rPr>
              <a:t>:</a:t>
            </a:r>
            <a:endParaRPr lang="en-US" altLang="zh-CN" sz="3200" dirty="0">
              <a:latin typeface="华文仿宋" panose="02010600040101010101" pitchFamily="2" charset="-122"/>
              <a:ea typeface="华文仿宋" panose="02010600040101010101" pitchFamily="2" charset="-122"/>
            </a:endParaRPr>
          </a:p>
          <a:p>
            <a:pPr marL="1262380" lvl="2" indent="-541655" algn="l" eaLnBrk="1" hangingPunct="1">
              <a:spcBef>
                <a:spcPct val="50000"/>
              </a:spcBef>
              <a:buFont typeface="Arial" panose="020B0604020202020204" pitchFamily="34" charset="0"/>
              <a:buChar char="•"/>
            </a:pPr>
            <a:r>
              <a:rPr lang="zh-CN" altLang="en-US" sz="3200" dirty="0">
                <a:latin typeface="华文仿宋" panose="02010600040101010101" pitchFamily="2" charset="-122"/>
                <a:ea typeface="华文仿宋" panose="02010600040101010101" pitchFamily="2" charset="-122"/>
              </a:rPr>
              <a:t>先对索引表进行折半查找或顺序查找</a:t>
            </a:r>
            <a:r>
              <a:rPr lang="en-US" altLang="zh-CN" sz="3200" dirty="0">
                <a:latin typeface="华文仿宋" panose="02010600040101010101" pitchFamily="2" charset="-122"/>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确定待查记录在哪一块。</a:t>
            </a:r>
            <a:endParaRPr lang="en-US" altLang="zh-CN" sz="3200" dirty="0">
              <a:latin typeface="华文仿宋" panose="02010600040101010101" pitchFamily="2" charset="-122"/>
              <a:ea typeface="华文仿宋" panose="02010600040101010101" pitchFamily="2" charset="-122"/>
            </a:endParaRPr>
          </a:p>
          <a:p>
            <a:pPr marL="1262380" lvl="2" indent="-541655" algn="l" eaLnBrk="1" hangingPunct="1">
              <a:spcBef>
                <a:spcPct val="50000"/>
              </a:spcBef>
              <a:buFont typeface="Arial" panose="020B0604020202020204" pitchFamily="34" charset="0"/>
              <a:buChar char="•"/>
            </a:pPr>
            <a:r>
              <a:rPr lang="zh-CN" altLang="en-US" sz="3200" dirty="0">
                <a:latin typeface="华文仿宋" panose="02010600040101010101" pitchFamily="2" charset="-122"/>
                <a:ea typeface="华文仿宋" panose="02010600040101010101" pitchFamily="2" charset="-122"/>
              </a:rPr>
              <a:t>在已确定的那一块中进行顺序查找。</a:t>
            </a:r>
            <a:endParaRPr lang="zh-CN" altLang="en-US" sz="3200" dirty="0">
              <a:latin typeface="华文仿宋" panose="02010600040101010101" pitchFamily="2" charset="-122"/>
              <a:ea typeface="华文仿宋" panose="0201060004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81000" y="360025"/>
            <a:ext cx="8534400"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sz="3200" dirty="0">
                <a:solidFill>
                  <a:srgbClr val="990000"/>
                </a:solidFill>
                <a:latin typeface="华文仿宋" panose="02010600040101010101" pitchFamily="2" charset="-122"/>
                <a:ea typeface="华文仿宋" panose="02010600040101010101" pitchFamily="2" charset="-122"/>
              </a:rPr>
              <a:t>索引表按关键字有序</a:t>
            </a:r>
            <a:r>
              <a:rPr lang="zh-CN" altLang="en-US" sz="3200" dirty="0">
                <a:latin typeface="华文仿宋" panose="02010600040101010101" pitchFamily="2" charset="-122"/>
                <a:ea typeface="华文仿宋" panose="02010600040101010101" pitchFamily="2" charset="-122"/>
              </a:rPr>
              <a:t>，包含两项内容：</a:t>
            </a:r>
            <a:endParaRPr lang="zh-CN" altLang="en-US" sz="3200" dirty="0">
              <a:latin typeface="华文仿宋" panose="02010600040101010101" pitchFamily="2" charset="-122"/>
              <a:ea typeface="华文仿宋" panose="02010600040101010101" pitchFamily="2" charset="-122"/>
            </a:endParaRPr>
          </a:p>
          <a:p>
            <a:pPr algn="l" eaLnBrk="1" hangingPunct="1">
              <a:spcBef>
                <a:spcPct val="50000"/>
              </a:spcBef>
            </a:pPr>
            <a:r>
              <a:rPr lang="zh-CN" altLang="en-US" sz="3200" dirty="0">
                <a:latin typeface="华文仿宋" panose="02010600040101010101" pitchFamily="2" charset="-122"/>
                <a:ea typeface="华文仿宋" panose="02010600040101010101" pitchFamily="2" charset="-122"/>
              </a:rPr>
              <a:t>  （</a:t>
            </a:r>
            <a:r>
              <a:rPr lang="en-US" altLang="zh-CN" sz="3200" dirty="0">
                <a:latin typeface="华文仿宋" panose="02010600040101010101" pitchFamily="2" charset="-122"/>
                <a:ea typeface="华文仿宋" panose="02010600040101010101" pitchFamily="2" charset="-122"/>
              </a:rPr>
              <a:t>1</a:t>
            </a:r>
            <a:r>
              <a:rPr lang="zh-CN" altLang="en-US" sz="3200" dirty="0">
                <a:latin typeface="华文仿宋" panose="02010600040101010101" pitchFamily="2" charset="-122"/>
                <a:ea typeface="华文仿宋" panose="02010600040101010101" pitchFamily="2" charset="-122"/>
              </a:rPr>
              <a:t>）</a:t>
            </a:r>
            <a:r>
              <a:rPr lang="zh-CN" altLang="en-US" sz="3200" dirty="0">
                <a:solidFill>
                  <a:srgbClr val="990000"/>
                </a:solidFill>
                <a:latin typeface="华文仿宋" panose="02010600040101010101" pitchFamily="2" charset="-122"/>
                <a:ea typeface="华文仿宋" panose="02010600040101010101" pitchFamily="2" charset="-122"/>
              </a:rPr>
              <a:t>索引关键字</a:t>
            </a:r>
            <a:r>
              <a:rPr lang="en-US" altLang="zh-CN" sz="3200" dirty="0">
                <a:latin typeface="华文仿宋" panose="02010600040101010101" pitchFamily="2" charset="-122"/>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其值为该子表（块）内的最大关键字</a:t>
            </a:r>
            <a:endParaRPr lang="zh-CN" altLang="en-US" sz="3200" dirty="0">
              <a:latin typeface="华文仿宋" panose="02010600040101010101" pitchFamily="2" charset="-122"/>
              <a:ea typeface="华文仿宋" panose="02010600040101010101" pitchFamily="2" charset="-122"/>
            </a:endParaRPr>
          </a:p>
          <a:p>
            <a:pPr algn="l" eaLnBrk="1" hangingPunct="1">
              <a:spcBef>
                <a:spcPct val="50000"/>
              </a:spcBef>
            </a:pPr>
            <a:r>
              <a:rPr lang="zh-CN" altLang="en-US" sz="3200" dirty="0">
                <a:latin typeface="华文仿宋" panose="02010600040101010101" pitchFamily="2" charset="-122"/>
                <a:ea typeface="华文仿宋" panose="02010600040101010101" pitchFamily="2" charset="-122"/>
              </a:rPr>
              <a:t>  （</a:t>
            </a:r>
            <a:r>
              <a:rPr lang="en-US" altLang="zh-CN" sz="3200" dirty="0">
                <a:latin typeface="华文仿宋" panose="02010600040101010101" pitchFamily="2" charset="-122"/>
                <a:ea typeface="华文仿宋" panose="02010600040101010101" pitchFamily="2" charset="-122"/>
              </a:rPr>
              <a:t>2</a:t>
            </a:r>
            <a:r>
              <a:rPr lang="zh-CN" altLang="en-US" sz="3200" dirty="0">
                <a:latin typeface="华文仿宋" panose="02010600040101010101" pitchFamily="2" charset="-122"/>
                <a:ea typeface="华文仿宋" panose="02010600040101010101" pitchFamily="2" charset="-122"/>
              </a:rPr>
              <a:t>）</a:t>
            </a:r>
            <a:r>
              <a:rPr lang="zh-CN" altLang="en-US" sz="3200" dirty="0">
                <a:solidFill>
                  <a:srgbClr val="990000"/>
                </a:solidFill>
                <a:latin typeface="华文仿宋" panose="02010600040101010101" pitchFamily="2" charset="-122"/>
                <a:ea typeface="华文仿宋" panose="02010600040101010101" pitchFamily="2" charset="-122"/>
              </a:rPr>
              <a:t>指针项</a:t>
            </a:r>
            <a:r>
              <a:rPr lang="en-US" altLang="zh-CN" sz="3200" dirty="0">
                <a:latin typeface="华文仿宋" panose="02010600040101010101" pitchFamily="2" charset="-122"/>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指示该子表的第一个记录在表中的位置</a:t>
            </a:r>
            <a:endParaRPr lang="zh-CN" altLang="en-US" sz="3200" dirty="0">
              <a:latin typeface="华文仿宋" panose="02010600040101010101" pitchFamily="2" charset="-122"/>
              <a:ea typeface="华文仿宋" panose="02010600040101010101" pitchFamily="2" charset="-122"/>
            </a:endParaRPr>
          </a:p>
        </p:txBody>
      </p:sp>
      <p:graphicFrame>
        <p:nvGraphicFramePr>
          <p:cNvPr id="266409" name="Group 169"/>
          <p:cNvGraphicFramePr>
            <a:graphicFrameLocks noGrp="1"/>
          </p:cNvGraphicFramePr>
          <p:nvPr/>
        </p:nvGraphicFramePr>
        <p:xfrm>
          <a:off x="2944968" y="3493395"/>
          <a:ext cx="1828800" cy="1036320"/>
        </p:xfrm>
        <a:graphic>
          <a:graphicData uri="http://schemas.openxmlformats.org/drawingml/2006/table">
            <a:tbl>
              <a:tblPr/>
              <a:tblGrid>
                <a:gridCol w="609600"/>
                <a:gridCol w="581025"/>
                <a:gridCol w="638175"/>
              </a:tblGrid>
              <a:tr h="190500">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22</a:t>
                      </a:r>
                      <a:endParaRPr kumimoji="1" lang="en-US" altLang="zh-CN" sz="28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48</a:t>
                      </a:r>
                      <a:endParaRPr kumimoji="1" lang="en-US" altLang="zh-CN" sz="28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86</a:t>
                      </a:r>
                      <a:endParaRPr kumimoji="1" lang="en-US" altLang="zh-CN" sz="28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20675">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1</a:t>
                      </a:r>
                      <a:endParaRPr kumimoji="1" lang="en-US" altLang="zh-CN" sz="28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7</a:t>
                      </a:r>
                      <a:endParaRPr kumimoji="1" lang="en-US" altLang="zh-CN" sz="28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13</a:t>
                      </a:r>
                      <a:endParaRPr kumimoji="1" lang="en-US" altLang="zh-CN" sz="28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266401" name="Group 161"/>
          <p:cNvGraphicFramePr>
            <a:graphicFrameLocks noGrp="1"/>
          </p:cNvGraphicFramePr>
          <p:nvPr/>
        </p:nvGraphicFramePr>
        <p:xfrm>
          <a:off x="201768" y="5438083"/>
          <a:ext cx="8839200" cy="533400"/>
        </p:xfrm>
        <a:graphic>
          <a:graphicData uri="http://schemas.openxmlformats.org/drawingml/2006/table">
            <a:tbl>
              <a:tblPr/>
              <a:tblGrid>
                <a:gridCol w="490538"/>
                <a:gridCol w="492125"/>
                <a:gridCol w="490537"/>
                <a:gridCol w="508000"/>
                <a:gridCol w="474663"/>
                <a:gridCol w="490537"/>
                <a:gridCol w="490538"/>
                <a:gridCol w="492125"/>
                <a:gridCol w="490537"/>
                <a:gridCol w="490538"/>
                <a:gridCol w="492125"/>
                <a:gridCol w="490537"/>
                <a:gridCol w="490538"/>
                <a:gridCol w="492125"/>
                <a:gridCol w="490537"/>
                <a:gridCol w="490538"/>
                <a:gridCol w="492125"/>
                <a:gridCol w="490537"/>
              </a:tblGrid>
              <a:tr h="533400">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22</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12</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13</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8</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9</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20</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33</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42</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44</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38</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24</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48</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60</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58</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74</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49</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86</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rPr>
                        <a:t>53</a:t>
                      </a:r>
                      <a:endParaRPr kumimoji="1" lang="en-US" altLang="zh-CN" sz="2400" b="0" i="0" u="none" strike="noStrike" cap="none" normalizeH="0" baseline="0" dirty="0">
                        <a:ln>
                          <a:noFill/>
                        </a:ln>
                        <a:solidFill>
                          <a:schemeClr val="tx1"/>
                        </a:solidFill>
                        <a:effectLst/>
                        <a:latin typeface="Times New Roman" panose="02020603050405020304" charset="0"/>
                        <a:ea typeface="华文仿宋" panose="0201060004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66405" name="Line 165"/>
          <p:cNvSpPr>
            <a:spLocks noChangeShapeType="1"/>
          </p:cNvSpPr>
          <p:nvPr/>
        </p:nvSpPr>
        <p:spPr bwMode="auto">
          <a:xfrm flipH="1">
            <a:off x="277968" y="4560195"/>
            <a:ext cx="2667000" cy="11430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dirty="0">
              <a:ea typeface="华文仿宋" panose="02010600040101010101" pitchFamily="2" charset="-122"/>
            </a:endParaRPr>
          </a:p>
        </p:txBody>
      </p:sp>
      <p:sp>
        <p:nvSpPr>
          <p:cNvPr id="266406" name="Line 166"/>
          <p:cNvSpPr>
            <a:spLocks noChangeShapeType="1"/>
          </p:cNvSpPr>
          <p:nvPr/>
        </p:nvSpPr>
        <p:spPr bwMode="auto">
          <a:xfrm flipH="1">
            <a:off x="3249768" y="4560195"/>
            <a:ext cx="381000" cy="11430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dirty="0">
              <a:ea typeface="华文仿宋" panose="02010600040101010101" pitchFamily="2" charset="-122"/>
            </a:endParaRPr>
          </a:p>
        </p:txBody>
      </p:sp>
      <p:sp>
        <p:nvSpPr>
          <p:cNvPr id="266407" name="Line 167"/>
          <p:cNvSpPr>
            <a:spLocks noChangeShapeType="1"/>
          </p:cNvSpPr>
          <p:nvPr/>
        </p:nvSpPr>
        <p:spPr bwMode="auto">
          <a:xfrm>
            <a:off x="4697568" y="4560195"/>
            <a:ext cx="1524000" cy="12192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dirty="0">
              <a:ea typeface="华文仿宋" panose="02010600040101010101" pitchFamily="2" charset="-122"/>
            </a:endParaRPr>
          </a:p>
        </p:txBody>
      </p:sp>
      <p:sp>
        <p:nvSpPr>
          <p:cNvPr id="266410" name="Text Box 170"/>
          <p:cNvSpPr txBox="1">
            <a:spLocks noChangeArrowheads="1"/>
          </p:cNvSpPr>
          <p:nvPr/>
        </p:nvSpPr>
        <p:spPr bwMode="auto">
          <a:xfrm>
            <a:off x="5307168" y="3721995"/>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dirty="0">
                <a:ea typeface="华文仿宋" panose="02010600040101010101" pitchFamily="2" charset="-122"/>
              </a:rPr>
              <a:t>索引表</a:t>
            </a:r>
            <a:endParaRPr lang="zh-CN" altLang="en-US" dirty="0">
              <a:ea typeface="华文仿宋" panose="02010600040101010101" pitchFamily="2" charset="-122"/>
            </a:endParaRPr>
          </a:p>
        </p:txBody>
      </p:sp>
      <p:sp>
        <p:nvSpPr>
          <p:cNvPr id="266411" name="Text Box 171"/>
          <p:cNvSpPr txBox="1">
            <a:spLocks noChangeArrowheads="1"/>
          </p:cNvSpPr>
          <p:nvPr/>
        </p:nvSpPr>
        <p:spPr bwMode="auto">
          <a:xfrm>
            <a:off x="6905758" y="4739583"/>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dirty="0">
                <a:ea typeface="华文仿宋" panose="02010600040101010101" pitchFamily="2" charset="-122"/>
              </a:rPr>
              <a:t>数据表</a:t>
            </a:r>
            <a:endParaRPr lang="zh-CN" altLang="en-US" dirty="0">
              <a:ea typeface="华文仿宋" panose="02010600040101010101" pitchFamily="2" charset="-122"/>
            </a:endParaRPr>
          </a:p>
        </p:txBody>
      </p:sp>
      <p:sp>
        <p:nvSpPr>
          <p:cNvPr id="266412" name="Text Box 172"/>
          <p:cNvSpPr txBox="1">
            <a:spLocks noChangeArrowheads="1"/>
          </p:cNvSpPr>
          <p:nvPr/>
        </p:nvSpPr>
        <p:spPr bwMode="auto">
          <a:xfrm>
            <a:off x="1039968" y="3493395"/>
            <a:ext cx="2438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sz="2400" dirty="0">
                <a:ea typeface="华文仿宋" panose="02010600040101010101" pitchFamily="2" charset="-122"/>
              </a:rPr>
              <a:t>最大关键字</a:t>
            </a:r>
            <a:endParaRPr lang="zh-CN" altLang="en-US" sz="2400" dirty="0">
              <a:ea typeface="华文仿宋" panose="02010600040101010101" pitchFamily="2" charset="-122"/>
            </a:endParaRPr>
          </a:p>
          <a:p>
            <a:pPr algn="l" eaLnBrk="1" hangingPunct="1">
              <a:spcBef>
                <a:spcPct val="50000"/>
              </a:spcBef>
            </a:pPr>
            <a:r>
              <a:rPr lang="zh-CN" altLang="en-US" sz="2400" dirty="0">
                <a:ea typeface="华文仿宋" panose="02010600040101010101" pitchFamily="2" charset="-122"/>
              </a:rPr>
              <a:t>起始地址</a:t>
            </a:r>
            <a:endParaRPr lang="zh-CN" altLang="en-US" sz="24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6409"/>
                                        </p:tgtEl>
                                        <p:attrNameLst>
                                          <p:attrName>style.visibility</p:attrName>
                                        </p:attrNameLst>
                                      </p:cBhvr>
                                      <p:to>
                                        <p:strVal val="visible"/>
                                      </p:to>
                                    </p:set>
                                    <p:animEffect transition="in" filter="wipe(up)">
                                      <p:cBhvr>
                                        <p:cTn id="7" dur="500"/>
                                        <p:tgtEl>
                                          <p:spTgt spid="266409"/>
                                        </p:tgtEl>
                                      </p:cBhvr>
                                    </p:animEffect>
                                  </p:childTnLst>
                                </p:cTn>
                              </p:par>
                              <p:par>
                                <p:cTn id="8" presetID="22" presetClass="entr" presetSubtype="1" fill="hold" nodeType="withEffect">
                                  <p:stCondLst>
                                    <p:cond delay="0"/>
                                  </p:stCondLst>
                                  <p:childTnLst>
                                    <p:set>
                                      <p:cBhvr>
                                        <p:cTn id="9" dur="1" fill="hold">
                                          <p:stCondLst>
                                            <p:cond delay="0"/>
                                          </p:stCondLst>
                                        </p:cTn>
                                        <p:tgtEl>
                                          <p:spTgt spid="266401"/>
                                        </p:tgtEl>
                                        <p:attrNameLst>
                                          <p:attrName>style.visibility</p:attrName>
                                        </p:attrNameLst>
                                      </p:cBhvr>
                                      <p:to>
                                        <p:strVal val="visible"/>
                                      </p:to>
                                    </p:set>
                                    <p:animEffect transition="in" filter="wipe(up)">
                                      <p:cBhvr>
                                        <p:cTn id="10" dur="500"/>
                                        <p:tgtEl>
                                          <p:spTgt spid="26640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66405"/>
                                        </p:tgtEl>
                                        <p:attrNameLst>
                                          <p:attrName>style.visibility</p:attrName>
                                        </p:attrNameLst>
                                      </p:cBhvr>
                                      <p:to>
                                        <p:strVal val="visible"/>
                                      </p:to>
                                    </p:set>
                                    <p:animEffect transition="in" filter="wipe(up)">
                                      <p:cBhvr>
                                        <p:cTn id="13" dur="500"/>
                                        <p:tgtEl>
                                          <p:spTgt spid="266405"/>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66406"/>
                                        </p:tgtEl>
                                        <p:attrNameLst>
                                          <p:attrName>style.visibility</p:attrName>
                                        </p:attrNameLst>
                                      </p:cBhvr>
                                      <p:to>
                                        <p:strVal val="visible"/>
                                      </p:to>
                                    </p:set>
                                    <p:animEffect transition="in" filter="wipe(up)">
                                      <p:cBhvr>
                                        <p:cTn id="16" dur="500"/>
                                        <p:tgtEl>
                                          <p:spTgt spid="26640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66407"/>
                                        </p:tgtEl>
                                        <p:attrNameLst>
                                          <p:attrName>style.visibility</p:attrName>
                                        </p:attrNameLst>
                                      </p:cBhvr>
                                      <p:to>
                                        <p:strVal val="visible"/>
                                      </p:to>
                                    </p:set>
                                    <p:animEffect transition="in" filter="wipe(up)">
                                      <p:cBhvr>
                                        <p:cTn id="19" dur="500"/>
                                        <p:tgtEl>
                                          <p:spTgt spid="26640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66410"/>
                                        </p:tgtEl>
                                        <p:attrNameLst>
                                          <p:attrName>style.visibility</p:attrName>
                                        </p:attrNameLst>
                                      </p:cBhvr>
                                      <p:to>
                                        <p:strVal val="visible"/>
                                      </p:to>
                                    </p:set>
                                    <p:animEffect transition="in" filter="wipe(up)">
                                      <p:cBhvr>
                                        <p:cTn id="22" dur="500"/>
                                        <p:tgtEl>
                                          <p:spTgt spid="26641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66411"/>
                                        </p:tgtEl>
                                        <p:attrNameLst>
                                          <p:attrName>style.visibility</p:attrName>
                                        </p:attrNameLst>
                                      </p:cBhvr>
                                      <p:to>
                                        <p:strVal val="visible"/>
                                      </p:to>
                                    </p:set>
                                    <p:animEffect transition="in" filter="wipe(up)">
                                      <p:cBhvr>
                                        <p:cTn id="25" dur="500"/>
                                        <p:tgtEl>
                                          <p:spTgt spid="26641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66412"/>
                                        </p:tgtEl>
                                        <p:attrNameLst>
                                          <p:attrName>style.visibility</p:attrName>
                                        </p:attrNameLst>
                                      </p:cBhvr>
                                      <p:to>
                                        <p:strVal val="visible"/>
                                      </p:to>
                                    </p:set>
                                    <p:animEffect transition="in" filter="wipe(up)">
                                      <p:cBhvr>
                                        <p:cTn id="28" dur="500"/>
                                        <p:tgtEl>
                                          <p:spTgt spid="266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05" grpId="0" animBg="1"/>
      <p:bldP spid="266406" grpId="0" animBg="1"/>
      <p:bldP spid="266407" grpId="0" animBg="1"/>
      <p:bldP spid="266410" grpId="0"/>
      <p:bldP spid="266411" grpId="0"/>
      <p:bldP spid="2664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635357" y="1075386"/>
            <a:ext cx="582723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4000" dirty="0">
                <a:solidFill>
                  <a:srgbClr val="A50021"/>
                </a:solidFill>
                <a:ea typeface="华文仿宋" panose="02010600040101010101" pitchFamily="2" charset="-122"/>
              </a:rPr>
              <a:t>索引顺序表的查找过程：</a:t>
            </a:r>
            <a:endParaRPr lang="zh-CN" altLang="en-US" sz="2000" dirty="0">
              <a:solidFill>
                <a:srgbClr val="A50021"/>
              </a:solidFill>
              <a:ea typeface="华文仿宋" panose="02010600040101010101" pitchFamily="2" charset="-122"/>
            </a:endParaRPr>
          </a:p>
        </p:txBody>
      </p:sp>
      <p:sp>
        <p:nvSpPr>
          <p:cNvPr id="118787" name="Text Box 3"/>
          <p:cNvSpPr txBox="1">
            <a:spLocks noChangeArrowheads="1"/>
          </p:cNvSpPr>
          <p:nvPr/>
        </p:nvSpPr>
        <p:spPr bwMode="auto">
          <a:xfrm>
            <a:off x="787757" y="2070725"/>
            <a:ext cx="69557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ea typeface="华文仿宋" panose="02010600040101010101" pitchFamily="2" charset="-122"/>
              </a:rPr>
              <a:t>1</a:t>
            </a:r>
            <a:r>
              <a:rPr lang="zh-CN" altLang="en-US" sz="3200" dirty="0">
                <a:ea typeface="华文仿宋" panose="02010600040101010101" pitchFamily="2" charset="-122"/>
              </a:rPr>
              <a:t>）由索引确定记录所在区间（块）；</a:t>
            </a:r>
            <a:endParaRPr lang="zh-CN" altLang="en-US" sz="3200" dirty="0">
              <a:ea typeface="华文仿宋" panose="02010600040101010101" pitchFamily="2" charset="-122"/>
            </a:endParaRPr>
          </a:p>
        </p:txBody>
      </p:sp>
      <p:sp>
        <p:nvSpPr>
          <p:cNvPr id="118788" name="Text Box 4"/>
          <p:cNvSpPr txBox="1">
            <a:spLocks noChangeArrowheads="1"/>
          </p:cNvSpPr>
          <p:nvPr/>
        </p:nvSpPr>
        <p:spPr bwMode="auto">
          <a:xfrm>
            <a:off x="787757" y="2759700"/>
            <a:ext cx="8001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71830" indent="-671830"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ea typeface="华文仿宋" panose="02010600040101010101" pitchFamily="2" charset="-122"/>
              </a:rPr>
              <a:t>2</a:t>
            </a:r>
            <a:r>
              <a:rPr lang="zh-CN" altLang="en-US" sz="3200" dirty="0">
                <a:ea typeface="华文仿宋" panose="02010600040101010101" pitchFamily="2" charset="-122"/>
              </a:rPr>
              <a:t>）在顺序表的某个区间（块）内进行查找。</a:t>
            </a:r>
            <a:endParaRPr lang="zh-CN" altLang="en-US" sz="1800" dirty="0">
              <a:ea typeface="华文仿宋" panose="02010600040101010101" pitchFamily="2" charset="-122"/>
            </a:endParaRPr>
          </a:p>
        </p:txBody>
      </p:sp>
      <p:sp>
        <p:nvSpPr>
          <p:cNvPr id="118790" name="Text Box 6"/>
          <p:cNvSpPr txBox="1">
            <a:spLocks noChangeArrowheads="1"/>
          </p:cNvSpPr>
          <p:nvPr/>
        </p:nvSpPr>
        <p:spPr bwMode="auto">
          <a:xfrm>
            <a:off x="1018637" y="3976107"/>
            <a:ext cx="7137400" cy="1428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zh-CN" altLang="en-US" sz="3600" dirty="0">
                <a:solidFill>
                  <a:srgbClr val="A50021"/>
                </a:solidFill>
                <a:ea typeface="华文仿宋" panose="02010600040101010101" pitchFamily="2" charset="-122"/>
              </a:rPr>
              <a:t>索引顺序查找</a:t>
            </a:r>
            <a:r>
              <a:rPr lang="zh-CN" altLang="en-US" sz="3600" dirty="0">
                <a:ea typeface="华文仿宋" panose="02010600040101010101" pitchFamily="2" charset="-122"/>
              </a:rPr>
              <a:t>的过程也是一个</a:t>
            </a:r>
            <a:r>
              <a:rPr lang="zh-CN" altLang="en-US" sz="3600" dirty="0">
                <a:solidFill>
                  <a:srgbClr val="A50021"/>
                </a:solidFill>
                <a:ea typeface="华文仿宋" panose="02010600040101010101" pitchFamily="2" charset="-122"/>
              </a:rPr>
              <a:t>“缩小区间”</a:t>
            </a:r>
            <a:r>
              <a:rPr lang="zh-CN" altLang="en-US" sz="3600" dirty="0">
                <a:ea typeface="华文仿宋" panose="02010600040101010101" pitchFamily="2" charset="-122"/>
              </a:rPr>
              <a:t>的查找过程。</a:t>
            </a:r>
            <a:endParaRPr lang="zh-CN" altLang="en-US" sz="36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blinds(horizontal)">
                                      <p:cBhvr>
                                        <p:cTn id="7" dur="500"/>
                                        <p:tgtEl>
                                          <p:spTgt spid="11878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18787"/>
                                        </p:tgtEl>
                                        <p:attrNameLst>
                                          <p:attrName>style.visibility</p:attrName>
                                        </p:attrNameLst>
                                      </p:cBhvr>
                                      <p:to>
                                        <p:strVal val="visible"/>
                                      </p:to>
                                    </p:set>
                                    <p:anim calcmode="lin" valueType="num">
                                      <p:cBhvr>
                                        <p:cTn id="12" dur="500" fill="hold"/>
                                        <p:tgtEl>
                                          <p:spTgt spid="118787"/>
                                        </p:tgtEl>
                                        <p:attrNameLst>
                                          <p:attrName>ppt_x</p:attrName>
                                        </p:attrNameLst>
                                      </p:cBhvr>
                                      <p:tavLst>
                                        <p:tav tm="0">
                                          <p:val>
                                            <p:strVal val="#ppt_x-#ppt_w/2"/>
                                          </p:val>
                                        </p:tav>
                                        <p:tav tm="100000">
                                          <p:val>
                                            <p:strVal val="#ppt_x"/>
                                          </p:val>
                                        </p:tav>
                                      </p:tavLst>
                                    </p:anim>
                                    <p:anim calcmode="lin" valueType="num">
                                      <p:cBhvr>
                                        <p:cTn id="13" dur="500" fill="hold"/>
                                        <p:tgtEl>
                                          <p:spTgt spid="118787"/>
                                        </p:tgtEl>
                                        <p:attrNameLst>
                                          <p:attrName>ppt_y</p:attrName>
                                        </p:attrNameLst>
                                      </p:cBhvr>
                                      <p:tavLst>
                                        <p:tav tm="0">
                                          <p:val>
                                            <p:strVal val="#ppt_y"/>
                                          </p:val>
                                        </p:tav>
                                        <p:tav tm="100000">
                                          <p:val>
                                            <p:strVal val="#ppt_y"/>
                                          </p:val>
                                        </p:tav>
                                      </p:tavLst>
                                    </p:anim>
                                    <p:anim calcmode="lin" valueType="num">
                                      <p:cBhvr>
                                        <p:cTn id="14" dur="500" fill="hold"/>
                                        <p:tgtEl>
                                          <p:spTgt spid="118787"/>
                                        </p:tgtEl>
                                        <p:attrNameLst>
                                          <p:attrName>ppt_w</p:attrName>
                                        </p:attrNameLst>
                                      </p:cBhvr>
                                      <p:tavLst>
                                        <p:tav tm="0">
                                          <p:val>
                                            <p:fltVal val="0"/>
                                          </p:val>
                                        </p:tav>
                                        <p:tav tm="100000">
                                          <p:val>
                                            <p:strVal val="#ppt_w"/>
                                          </p:val>
                                        </p:tav>
                                      </p:tavLst>
                                    </p:anim>
                                    <p:anim calcmode="lin" valueType="num">
                                      <p:cBhvr>
                                        <p:cTn id="15" dur="500" fill="hold"/>
                                        <p:tgtEl>
                                          <p:spTgt spid="118787"/>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118788"/>
                                        </p:tgtEl>
                                        <p:attrNameLst>
                                          <p:attrName>style.visibility</p:attrName>
                                        </p:attrNameLst>
                                      </p:cBhvr>
                                      <p:to>
                                        <p:strVal val="visible"/>
                                      </p:to>
                                    </p:set>
                                    <p:anim calcmode="lin" valueType="num">
                                      <p:cBhvr>
                                        <p:cTn id="20" dur="500" fill="hold"/>
                                        <p:tgtEl>
                                          <p:spTgt spid="118788"/>
                                        </p:tgtEl>
                                        <p:attrNameLst>
                                          <p:attrName>ppt_x</p:attrName>
                                        </p:attrNameLst>
                                      </p:cBhvr>
                                      <p:tavLst>
                                        <p:tav tm="0">
                                          <p:val>
                                            <p:strVal val="#ppt_x-#ppt_w/2"/>
                                          </p:val>
                                        </p:tav>
                                        <p:tav tm="100000">
                                          <p:val>
                                            <p:strVal val="#ppt_x"/>
                                          </p:val>
                                        </p:tav>
                                      </p:tavLst>
                                    </p:anim>
                                    <p:anim calcmode="lin" valueType="num">
                                      <p:cBhvr>
                                        <p:cTn id="21" dur="500" fill="hold"/>
                                        <p:tgtEl>
                                          <p:spTgt spid="118788"/>
                                        </p:tgtEl>
                                        <p:attrNameLst>
                                          <p:attrName>ppt_y</p:attrName>
                                        </p:attrNameLst>
                                      </p:cBhvr>
                                      <p:tavLst>
                                        <p:tav tm="0">
                                          <p:val>
                                            <p:strVal val="#ppt_y"/>
                                          </p:val>
                                        </p:tav>
                                        <p:tav tm="100000">
                                          <p:val>
                                            <p:strVal val="#ppt_y"/>
                                          </p:val>
                                        </p:tav>
                                      </p:tavLst>
                                    </p:anim>
                                    <p:anim calcmode="lin" valueType="num">
                                      <p:cBhvr>
                                        <p:cTn id="22" dur="500" fill="hold"/>
                                        <p:tgtEl>
                                          <p:spTgt spid="118788"/>
                                        </p:tgtEl>
                                        <p:attrNameLst>
                                          <p:attrName>ppt_w</p:attrName>
                                        </p:attrNameLst>
                                      </p:cBhvr>
                                      <p:tavLst>
                                        <p:tav tm="0">
                                          <p:val>
                                            <p:fltVal val="0"/>
                                          </p:val>
                                        </p:tav>
                                        <p:tav tm="100000">
                                          <p:val>
                                            <p:strVal val="#ppt_w"/>
                                          </p:val>
                                        </p:tav>
                                      </p:tavLst>
                                    </p:anim>
                                    <p:anim calcmode="lin" valueType="num">
                                      <p:cBhvr>
                                        <p:cTn id="23" dur="500" fill="hold"/>
                                        <p:tgtEl>
                                          <p:spTgt spid="118788"/>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18790"/>
                                        </p:tgtEl>
                                        <p:attrNameLst>
                                          <p:attrName>style.visibility</p:attrName>
                                        </p:attrNameLst>
                                      </p:cBhvr>
                                      <p:to>
                                        <p:strVal val="visible"/>
                                      </p:to>
                                    </p:set>
                                    <p:animEffect transition="in" filter="strips(downRight)">
                                      <p:cBhvr>
                                        <p:cTn id="28" dur="500"/>
                                        <p:tgtEl>
                                          <p:spTgt spid="118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P spid="118787" grpId="0" autoUpdateAnimBg="0"/>
      <p:bldP spid="118788" grpId="0" autoUpdateAnimBg="0"/>
      <p:bldP spid="11879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370268" y="1605342"/>
            <a:ext cx="8451761" cy="2422525"/>
          </a:xfrm>
          <a:prstGeom prst="rect">
            <a:avLst/>
          </a:prstGeom>
          <a:noFill/>
          <a:ln w="25400">
            <a:solidFill>
              <a:srgbClr val="800000"/>
            </a:solidFill>
            <a:miter lim="800000"/>
          </a:ln>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40000"/>
              </a:lnSpc>
            </a:pPr>
            <a:r>
              <a:rPr lang="zh-CN" altLang="en-US" sz="3600" dirty="0">
                <a:ea typeface="华文仿宋" panose="02010600040101010101" pitchFamily="2" charset="-122"/>
              </a:rPr>
              <a:t>索引顺序查找的平均查找长度 </a:t>
            </a:r>
            <a:r>
              <a:rPr lang="en-US" altLang="zh-CN" sz="3600" dirty="0">
                <a:ea typeface="华文仿宋" panose="02010600040101010101" pitchFamily="2" charset="-122"/>
              </a:rPr>
              <a:t>=</a:t>
            </a:r>
            <a:endParaRPr lang="en-US" altLang="zh-CN" sz="3600" dirty="0">
              <a:ea typeface="华文仿宋" panose="02010600040101010101" pitchFamily="2" charset="-122"/>
            </a:endParaRPr>
          </a:p>
          <a:p>
            <a:pPr algn="l" eaLnBrk="1" hangingPunct="1">
              <a:lnSpc>
                <a:spcPct val="140000"/>
              </a:lnSpc>
            </a:pPr>
            <a:r>
              <a:rPr lang="en-US" altLang="zh-CN" sz="3600" dirty="0">
                <a:ea typeface="华文仿宋" panose="02010600040101010101" pitchFamily="2" charset="-122"/>
              </a:rPr>
              <a:t>      </a:t>
            </a:r>
            <a:r>
              <a:rPr lang="zh-CN" altLang="en-US" sz="3600" dirty="0">
                <a:ea typeface="华文仿宋" panose="02010600040101010101" pitchFamily="2" charset="-122"/>
              </a:rPr>
              <a:t>查找“</a:t>
            </a:r>
            <a:r>
              <a:rPr lang="zh-CN" altLang="en-US" sz="3600" dirty="0">
                <a:solidFill>
                  <a:srgbClr val="004A00"/>
                </a:solidFill>
                <a:ea typeface="华文仿宋" panose="02010600040101010101" pitchFamily="2" charset="-122"/>
              </a:rPr>
              <a:t>索引表</a:t>
            </a:r>
            <a:r>
              <a:rPr lang="zh-CN" altLang="en-US" sz="3600" dirty="0">
                <a:ea typeface="华文仿宋" panose="02010600040101010101" pitchFamily="2" charset="-122"/>
              </a:rPr>
              <a:t>”的平均查找长度</a:t>
            </a:r>
            <a:r>
              <a:rPr lang="en-US" altLang="zh-CN" sz="3600" dirty="0" err="1">
                <a:ea typeface="华文仿宋" panose="02010600040101010101" pitchFamily="2" charset="-122"/>
              </a:rPr>
              <a:t>L</a:t>
            </a:r>
            <a:r>
              <a:rPr lang="en-US" altLang="zh-CN" sz="3600" baseline="-25000" dirty="0" err="1">
                <a:ea typeface="华文仿宋" panose="02010600040101010101" pitchFamily="2" charset="-122"/>
              </a:rPr>
              <a:t>b</a:t>
            </a:r>
            <a:endParaRPr lang="en-US" altLang="zh-CN" sz="3600" baseline="-25000" dirty="0">
              <a:ea typeface="华文仿宋" panose="02010600040101010101" pitchFamily="2" charset="-122"/>
            </a:endParaRPr>
          </a:p>
          <a:p>
            <a:pPr algn="l" eaLnBrk="1" hangingPunct="1">
              <a:lnSpc>
                <a:spcPct val="140000"/>
              </a:lnSpc>
            </a:pPr>
            <a:r>
              <a:rPr lang="en-US" altLang="zh-CN" sz="3600" dirty="0">
                <a:ea typeface="华文仿宋" panose="02010600040101010101" pitchFamily="2" charset="-122"/>
              </a:rPr>
              <a:t>  +  </a:t>
            </a:r>
            <a:r>
              <a:rPr lang="zh-CN" altLang="en-US" sz="3600" dirty="0">
                <a:ea typeface="华文仿宋" panose="02010600040101010101" pitchFamily="2" charset="-122"/>
              </a:rPr>
              <a:t>查找“</a:t>
            </a:r>
            <a:r>
              <a:rPr lang="zh-CN" altLang="en-US" sz="3600" dirty="0">
                <a:solidFill>
                  <a:srgbClr val="004A00"/>
                </a:solidFill>
                <a:ea typeface="华文仿宋" panose="02010600040101010101" pitchFamily="2" charset="-122"/>
              </a:rPr>
              <a:t>顺序子表</a:t>
            </a:r>
            <a:r>
              <a:rPr lang="zh-CN" altLang="en-US" sz="3600" dirty="0">
                <a:ea typeface="华文仿宋" panose="02010600040101010101" pitchFamily="2" charset="-122"/>
              </a:rPr>
              <a:t>”的平均查找长度</a:t>
            </a:r>
            <a:r>
              <a:rPr lang="en-US" altLang="zh-CN" sz="3600" dirty="0" err="1">
                <a:ea typeface="华文仿宋" panose="02010600040101010101" pitchFamily="2" charset="-122"/>
              </a:rPr>
              <a:t>L</a:t>
            </a:r>
            <a:r>
              <a:rPr lang="en-US" altLang="zh-CN" sz="3600" baseline="-25000" dirty="0" err="1">
                <a:ea typeface="华文仿宋" panose="02010600040101010101" pitchFamily="2" charset="-122"/>
              </a:rPr>
              <a:t>w</a:t>
            </a:r>
            <a:endParaRPr lang="en-US" altLang="zh-CN" sz="3600" baseline="-25000" dirty="0">
              <a:ea typeface="华文仿宋" panose="02010600040101010101" pitchFamily="2" charset="-122"/>
            </a:endParaRPr>
          </a:p>
        </p:txBody>
      </p:sp>
      <p:sp>
        <p:nvSpPr>
          <p:cNvPr id="54276" name="Text Box 13"/>
          <p:cNvSpPr txBox="1">
            <a:spLocks noChangeArrowheads="1"/>
          </p:cNvSpPr>
          <p:nvPr/>
        </p:nvSpPr>
        <p:spPr bwMode="auto">
          <a:xfrm>
            <a:off x="0" y="83954"/>
            <a:ext cx="8382000" cy="59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186055" indent="-186055" algn="l">
              <a:lnSpc>
                <a:spcPct val="90000"/>
              </a:lnSpc>
              <a:spcBef>
                <a:spcPct val="50000"/>
              </a:spcBef>
              <a:defRPr kumimoji="1" sz="3600" b="1">
                <a:solidFill>
                  <a:srgbClr val="A50021"/>
                </a:solidFill>
                <a:latin typeface="华文仿宋" panose="02010600040101010101" pitchFamily="2" charset="-122"/>
                <a:ea typeface="华文仿宋" panose="02010600040101010101" pitchFamily="2" charset="-122"/>
              </a:defRPr>
            </a:lvl1pPr>
          </a:lstStyle>
          <a:p>
            <a:r>
              <a:rPr lang="zh-CN" altLang="en-US" dirty="0"/>
              <a:t>（</a:t>
            </a:r>
            <a:r>
              <a:rPr lang="en-US" altLang="zh-CN" dirty="0"/>
              <a:t>3</a:t>
            </a:r>
            <a:r>
              <a:rPr lang="zh-CN" altLang="en-US" dirty="0"/>
              <a:t>）索引顺序表查找性能分析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anim calcmode="lin" valueType="num">
                                      <p:cBhvr additive="base">
                                        <p:cTn id="7" dur="500" fill="hold"/>
                                        <p:tgtEl>
                                          <p:spTgt spid="119810"/>
                                        </p:tgtEl>
                                        <p:attrNameLst>
                                          <p:attrName>ppt_x</p:attrName>
                                        </p:attrNameLst>
                                      </p:cBhvr>
                                      <p:tavLst>
                                        <p:tav tm="0">
                                          <p:val>
                                            <p:strVal val="#ppt_x"/>
                                          </p:val>
                                        </p:tav>
                                        <p:tav tm="100000">
                                          <p:val>
                                            <p:strVal val="#ppt_x"/>
                                          </p:val>
                                        </p:tav>
                                      </p:tavLst>
                                    </p:anim>
                                    <p:anim calcmode="lin" valueType="num">
                                      <p:cBhvr additive="base">
                                        <p:cTn id="8" dur="500" fill="hold"/>
                                        <p:tgtEl>
                                          <p:spTgt spid="1198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41960" y="1099820"/>
            <a:ext cx="8041640" cy="49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ts val="3800"/>
              </a:lnSpc>
              <a:spcBef>
                <a:spcPts val="600"/>
              </a:spcBef>
              <a:spcAft>
                <a:spcPts val="600"/>
              </a:spcAft>
              <a:buFont typeface="Arial" panose="020B0604020202020204" pitchFamily="34" charset="0"/>
              <a:buChar char="•"/>
            </a:pPr>
            <a:r>
              <a:rPr lang="zh-CN" altLang="en-US" sz="3200" dirty="0">
                <a:solidFill>
                  <a:schemeClr val="tx2"/>
                </a:solidFill>
                <a:latin typeface="华文仿宋" panose="02010600040101010101" pitchFamily="2" charset="-122"/>
                <a:ea typeface="华文仿宋" panose="02010600040101010101" pitchFamily="2" charset="-122"/>
              </a:rPr>
              <a:t>静态查找表：</a:t>
            </a:r>
            <a:r>
              <a:rPr lang="en-US" altLang="zh-CN" sz="3200" dirty="0">
                <a:solidFill>
                  <a:schemeClr val="tx2"/>
                </a:solidFill>
                <a:latin typeface="华文仿宋" panose="02010600040101010101" pitchFamily="2" charset="-122"/>
                <a:ea typeface="华文仿宋" panose="02010600040101010101" pitchFamily="2" charset="-122"/>
              </a:rPr>
              <a:t>        </a:t>
            </a:r>
            <a:endParaRPr lang="en-US" altLang="zh-CN" sz="3200" dirty="0">
              <a:solidFill>
                <a:schemeClr val="tx2"/>
              </a:solidFill>
              <a:latin typeface="华文仿宋" panose="02010600040101010101" pitchFamily="2" charset="-122"/>
              <a:ea typeface="华文仿宋" panose="02010600040101010101" pitchFamily="2" charset="-122"/>
            </a:endParaRPr>
          </a:p>
          <a:p>
            <a:pPr marL="1200150" lvl="1" indent="-457200" algn="just" eaLnBrk="1" hangingPunct="1">
              <a:lnSpc>
                <a:spcPts val="3800"/>
              </a:lnSpc>
              <a:spcBef>
                <a:spcPts val="600"/>
              </a:spcBef>
              <a:spcAft>
                <a:spcPts val="600"/>
              </a:spcAft>
              <a:buFont typeface="Arial" panose="020B0604020202020204" pitchFamily="34" charset="0"/>
              <a:buChar char="•"/>
            </a:pPr>
            <a:r>
              <a:rPr lang="zh-CN" altLang="en-US" b="0" dirty="0">
                <a:latin typeface="华文仿宋" panose="02010600040101010101" pitchFamily="2" charset="-122"/>
                <a:ea typeface="华文仿宋" panose="02010600040101010101" pitchFamily="2" charset="-122"/>
              </a:rPr>
              <a:t>仅作</a:t>
            </a:r>
            <a:r>
              <a:rPr lang="zh-CN" altLang="en-US" dirty="0">
                <a:solidFill>
                  <a:srgbClr val="A50021"/>
                </a:solidFill>
                <a:latin typeface="华文仿宋" panose="02010600040101010101" pitchFamily="2" charset="-122"/>
                <a:ea typeface="华文仿宋" panose="02010600040101010101" pitchFamily="2" charset="-122"/>
              </a:rPr>
              <a:t>查询</a:t>
            </a:r>
            <a:r>
              <a:rPr lang="zh-CN" altLang="en-US" b="0" dirty="0">
                <a:latin typeface="华文仿宋" panose="02010600040101010101" pitchFamily="2" charset="-122"/>
                <a:ea typeface="华文仿宋" panose="02010600040101010101" pitchFamily="2" charset="-122"/>
              </a:rPr>
              <a:t>和</a:t>
            </a:r>
            <a:r>
              <a:rPr lang="zh-CN" altLang="en-US" dirty="0">
                <a:solidFill>
                  <a:srgbClr val="A50021"/>
                </a:solidFill>
                <a:latin typeface="华文仿宋" panose="02010600040101010101" pitchFamily="2" charset="-122"/>
                <a:ea typeface="华文仿宋" panose="02010600040101010101" pitchFamily="2" charset="-122"/>
              </a:rPr>
              <a:t>检索</a:t>
            </a:r>
            <a:r>
              <a:rPr lang="zh-CN" altLang="en-US" b="0" dirty="0">
                <a:latin typeface="华文仿宋" panose="02010600040101010101" pitchFamily="2" charset="-122"/>
                <a:ea typeface="华文仿宋" panose="02010600040101010101" pitchFamily="2" charset="-122"/>
              </a:rPr>
              <a:t>操作的查找表为静态查找表。</a:t>
            </a:r>
            <a:endParaRPr lang="en-US" altLang="zh-CN" b="0" dirty="0">
              <a:latin typeface="华文仿宋" panose="02010600040101010101" pitchFamily="2" charset="-122"/>
              <a:ea typeface="华文仿宋" panose="02010600040101010101" pitchFamily="2" charset="-122"/>
            </a:endParaRPr>
          </a:p>
          <a:p>
            <a:pPr marL="457200" indent="-457200" algn="just" eaLnBrk="1" hangingPunct="1">
              <a:lnSpc>
                <a:spcPts val="3800"/>
              </a:lnSpc>
              <a:spcBef>
                <a:spcPts val="600"/>
              </a:spcBef>
              <a:spcAft>
                <a:spcPts val="600"/>
              </a:spcAft>
              <a:buFont typeface="Arial" panose="020B0604020202020204" pitchFamily="34" charset="0"/>
              <a:buChar char="•"/>
            </a:pPr>
            <a:r>
              <a:rPr lang="zh-CN" altLang="en-US" sz="3200" dirty="0">
                <a:solidFill>
                  <a:schemeClr val="tx2"/>
                </a:solidFill>
                <a:latin typeface="华文仿宋" panose="02010600040101010101" pitchFamily="2" charset="-122"/>
                <a:ea typeface="华文仿宋" panose="02010600040101010101" pitchFamily="2" charset="-122"/>
              </a:rPr>
              <a:t>动态查找表：</a:t>
            </a:r>
            <a:endParaRPr lang="en-US" altLang="zh-CN" sz="3200" dirty="0">
              <a:solidFill>
                <a:schemeClr val="tx2"/>
              </a:solidFill>
              <a:latin typeface="华文仿宋" panose="02010600040101010101" pitchFamily="2" charset="-122"/>
              <a:ea typeface="华文仿宋" panose="02010600040101010101" pitchFamily="2" charset="-122"/>
            </a:endParaRPr>
          </a:p>
          <a:p>
            <a:pPr marL="1200150" lvl="1" indent="-457200" algn="just" eaLnBrk="1" hangingPunct="1">
              <a:lnSpc>
                <a:spcPts val="3800"/>
              </a:lnSpc>
              <a:spcBef>
                <a:spcPts val="600"/>
              </a:spcBef>
              <a:spcAft>
                <a:spcPts val="600"/>
              </a:spcAft>
              <a:buFont typeface="Arial" panose="020B0604020202020204" pitchFamily="34" charset="0"/>
              <a:buChar char="•"/>
            </a:pPr>
            <a:r>
              <a:rPr lang="zh-CN" altLang="en-US" b="0" dirty="0">
                <a:latin typeface="华文仿宋" panose="02010600040101010101" pitchFamily="2" charset="-122"/>
                <a:ea typeface="华文仿宋" panose="02010600040101010101" pitchFamily="2" charset="-122"/>
              </a:rPr>
              <a:t>有时在查询之后，还需要将“查询”结果为“</a:t>
            </a:r>
            <a:r>
              <a:rPr lang="zh-CN" altLang="en-US" dirty="0">
                <a:solidFill>
                  <a:srgbClr val="A50021"/>
                </a:solidFill>
                <a:latin typeface="华文仿宋" panose="02010600040101010101" pitchFamily="2" charset="-122"/>
                <a:ea typeface="华文仿宋" panose="02010600040101010101" pitchFamily="2" charset="-122"/>
              </a:rPr>
              <a:t>不在查找表中</a:t>
            </a:r>
            <a:r>
              <a:rPr lang="zh-CN" altLang="en-US" b="0" dirty="0">
                <a:latin typeface="华文仿宋" panose="02010600040101010101" pitchFamily="2" charset="-122"/>
                <a:ea typeface="华文仿宋" panose="02010600040101010101" pitchFamily="2" charset="-122"/>
              </a:rPr>
              <a:t>”的数据元素</a:t>
            </a:r>
            <a:r>
              <a:rPr lang="zh-CN" altLang="en-US" dirty="0">
                <a:solidFill>
                  <a:srgbClr val="A50021"/>
                </a:solidFill>
                <a:latin typeface="华文仿宋" panose="02010600040101010101" pitchFamily="2" charset="-122"/>
                <a:ea typeface="华文仿宋" panose="02010600040101010101" pitchFamily="2" charset="-122"/>
              </a:rPr>
              <a:t>插入到</a:t>
            </a:r>
            <a:r>
              <a:rPr lang="zh-CN" altLang="en-US" b="0" dirty="0">
                <a:latin typeface="华文仿宋" panose="02010600040101010101" pitchFamily="2" charset="-122"/>
                <a:ea typeface="华文仿宋" panose="02010600040101010101" pitchFamily="2" charset="-122"/>
              </a:rPr>
              <a:t>查找表中；或者，从查找表中</a:t>
            </a:r>
            <a:r>
              <a:rPr lang="zh-CN" altLang="en-US" dirty="0">
                <a:solidFill>
                  <a:srgbClr val="A50021"/>
                </a:solidFill>
                <a:latin typeface="华文仿宋" panose="02010600040101010101" pitchFamily="2" charset="-122"/>
                <a:ea typeface="华文仿宋" panose="02010600040101010101" pitchFamily="2" charset="-122"/>
              </a:rPr>
              <a:t>删除</a:t>
            </a:r>
            <a:r>
              <a:rPr lang="zh-CN" altLang="en-US" b="0" dirty="0">
                <a:latin typeface="华文仿宋" panose="02010600040101010101" pitchFamily="2" charset="-122"/>
                <a:ea typeface="华文仿宋" panose="02010600040101010101" pitchFamily="2" charset="-122"/>
              </a:rPr>
              <a:t>其“查询”结果为“</a:t>
            </a:r>
            <a:r>
              <a:rPr lang="zh-CN" altLang="en-US" dirty="0">
                <a:solidFill>
                  <a:srgbClr val="A50021"/>
                </a:solidFill>
                <a:latin typeface="华文仿宋" panose="02010600040101010101" pitchFamily="2" charset="-122"/>
                <a:ea typeface="华文仿宋" panose="02010600040101010101" pitchFamily="2" charset="-122"/>
              </a:rPr>
              <a:t>在查找表中</a:t>
            </a:r>
            <a:r>
              <a:rPr lang="zh-CN" altLang="en-US" b="0" dirty="0">
                <a:latin typeface="华文仿宋" panose="02010600040101010101" pitchFamily="2" charset="-122"/>
                <a:ea typeface="华文仿宋" panose="02010600040101010101" pitchFamily="2" charset="-122"/>
              </a:rPr>
              <a:t>”的数据元素</a:t>
            </a:r>
            <a:r>
              <a:rPr lang="en-US" altLang="zh-CN" b="0" dirty="0">
                <a:latin typeface="华文仿宋" panose="02010600040101010101" pitchFamily="2" charset="-122"/>
                <a:ea typeface="华文仿宋" panose="02010600040101010101" pitchFamily="2" charset="-122"/>
              </a:rPr>
              <a:t>,</a:t>
            </a:r>
            <a:r>
              <a:rPr lang="zh-CN" altLang="en-US" b="0" dirty="0">
                <a:latin typeface="华文仿宋" panose="02010600040101010101" pitchFamily="2" charset="-122"/>
                <a:ea typeface="华文仿宋" panose="02010600040101010101" pitchFamily="2" charset="-122"/>
              </a:rPr>
              <a:t>此类表为动态查找表。</a:t>
            </a:r>
            <a:endParaRPr lang="en-US" altLang="zh-CN" b="0" dirty="0">
              <a:latin typeface="华文仿宋" panose="02010600040101010101" pitchFamily="2" charset="-122"/>
              <a:ea typeface="华文仿宋" panose="02010600040101010101" pitchFamily="2" charset="-122"/>
            </a:endParaRPr>
          </a:p>
        </p:txBody>
      </p:sp>
      <p:sp>
        <p:nvSpPr>
          <p:cNvPr id="27656" name="Text Box 8"/>
          <p:cNvSpPr txBox="1">
            <a:spLocks noChangeArrowheads="1"/>
          </p:cNvSpPr>
          <p:nvPr/>
        </p:nvSpPr>
        <p:spPr bwMode="auto">
          <a:xfrm>
            <a:off x="308610" y="212522"/>
            <a:ext cx="3687228"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zh-CN" altLang="en-US" dirty="0"/>
              <a:t>查找表可分为两类</a:t>
            </a:r>
            <a:r>
              <a:rPr lang="en-US" altLang="zh-CN"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81" name="Text Box 17"/>
          <p:cNvSpPr txBox="1">
            <a:spLocks noChangeArrowheads="1"/>
          </p:cNvSpPr>
          <p:nvPr/>
        </p:nvSpPr>
        <p:spPr bwMode="auto">
          <a:xfrm>
            <a:off x="498072" y="4427381"/>
            <a:ext cx="8153400" cy="164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spcBef>
                <a:spcPct val="50000"/>
              </a:spcBef>
            </a:pPr>
            <a:r>
              <a:rPr lang="zh-CN" altLang="en-US" sz="3200" dirty="0">
                <a:latin typeface="华文仿宋" panose="02010600040101010101" pitchFamily="2" charset="-122"/>
                <a:ea typeface="华文仿宋" panose="02010600040101010101" pitchFamily="2" charset="-122"/>
              </a:rPr>
              <a:t>由此可见，索引顺序表的平均查找长度与表长 </a:t>
            </a:r>
            <a:r>
              <a:rPr lang="en-US" altLang="zh-CN" sz="3200" dirty="0">
                <a:latin typeface="华文仿宋" panose="02010600040101010101" pitchFamily="2" charset="-122"/>
                <a:ea typeface="华文仿宋" panose="02010600040101010101" pitchFamily="2" charset="-122"/>
              </a:rPr>
              <a:t>n </a:t>
            </a:r>
            <a:r>
              <a:rPr lang="zh-CN" altLang="en-US" sz="3200" dirty="0">
                <a:latin typeface="华文仿宋" panose="02010600040101010101" pitchFamily="2" charset="-122"/>
                <a:ea typeface="华文仿宋" panose="02010600040101010101" pitchFamily="2" charset="-122"/>
              </a:rPr>
              <a:t>和块中记录数 </a:t>
            </a:r>
            <a:r>
              <a:rPr lang="en-US" altLang="zh-CN" sz="3200" dirty="0">
                <a:latin typeface="华文仿宋" panose="02010600040101010101" pitchFamily="2" charset="-122"/>
                <a:ea typeface="华文仿宋" panose="02010600040101010101" pitchFamily="2" charset="-122"/>
              </a:rPr>
              <a:t>s </a:t>
            </a:r>
            <a:r>
              <a:rPr lang="zh-CN" altLang="en-US" sz="3200" dirty="0">
                <a:latin typeface="华文仿宋" panose="02010600040101010101" pitchFamily="2" charset="-122"/>
                <a:ea typeface="华文仿宋" panose="02010600040101010101" pitchFamily="2" charset="-122"/>
              </a:rPr>
              <a:t>有关。</a:t>
            </a:r>
            <a:endParaRPr lang="zh-CN" altLang="en-US" sz="3200" dirty="0">
              <a:latin typeface="华文仿宋" panose="02010600040101010101" pitchFamily="2" charset="-122"/>
              <a:ea typeface="华文仿宋" panose="02010600040101010101" pitchFamily="2" charset="-122"/>
            </a:endParaRPr>
          </a:p>
          <a:p>
            <a:pPr algn="just" eaLnBrk="1" hangingPunct="1">
              <a:spcBef>
                <a:spcPts val="600"/>
              </a:spcBef>
            </a:pPr>
            <a:r>
              <a:rPr lang="zh-CN" altLang="en-US" sz="3200" dirty="0">
                <a:latin typeface="华文仿宋" panose="02010600040101010101" pitchFamily="2" charset="-122"/>
                <a:ea typeface="华文仿宋" panose="02010600040101010101" pitchFamily="2" charset="-122"/>
              </a:rPr>
              <a:t>当</a:t>
            </a:r>
            <a:r>
              <a:rPr lang="en-US" altLang="zh-CN" sz="3200" dirty="0">
                <a:latin typeface="华文仿宋" panose="02010600040101010101" pitchFamily="2" charset="-122"/>
                <a:ea typeface="华文仿宋" panose="02010600040101010101" pitchFamily="2" charset="-122"/>
              </a:rPr>
              <a:t>s </a:t>
            </a:r>
            <a:r>
              <a:rPr lang="zh-CN" altLang="en-US" sz="3200" dirty="0">
                <a:latin typeface="华文仿宋" panose="02010600040101010101" pitchFamily="2" charset="-122"/>
                <a:ea typeface="华文仿宋" panose="02010600040101010101" pitchFamily="2" charset="-122"/>
              </a:rPr>
              <a:t>取        时，</a:t>
            </a:r>
            <a:r>
              <a:rPr lang="en-US" altLang="zh-CN" sz="3200" dirty="0">
                <a:latin typeface="华文仿宋" panose="02010600040101010101" pitchFamily="2" charset="-122"/>
                <a:ea typeface="华文仿宋" panose="02010600040101010101" pitchFamily="2" charset="-122"/>
              </a:rPr>
              <a:t>ASL</a:t>
            </a:r>
            <a:r>
              <a:rPr lang="zh-CN" altLang="en-US" sz="3200" dirty="0">
                <a:latin typeface="华文仿宋" panose="02010600040101010101" pitchFamily="2" charset="-122"/>
                <a:ea typeface="华文仿宋" panose="02010600040101010101" pitchFamily="2" charset="-122"/>
              </a:rPr>
              <a:t>取最小值</a:t>
            </a:r>
            <a:endParaRPr lang="zh-CN" altLang="en-US" sz="2400" b="0" dirty="0">
              <a:ea typeface="华文仿宋" panose="02010600040101010101" pitchFamily="2" charset="-122"/>
            </a:endParaRPr>
          </a:p>
        </p:txBody>
      </p:sp>
      <p:sp>
        <p:nvSpPr>
          <p:cNvPr id="55299" name="Text Box 2"/>
          <p:cNvSpPr txBox="1">
            <a:spLocks noChangeArrowheads="1"/>
          </p:cNvSpPr>
          <p:nvPr/>
        </p:nvSpPr>
        <p:spPr bwMode="auto">
          <a:xfrm>
            <a:off x="395288" y="1045432"/>
            <a:ext cx="8256183"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spcBef>
                <a:spcPct val="50000"/>
              </a:spcBef>
            </a:pPr>
            <a:r>
              <a:rPr lang="zh-CN" altLang="en-US" sz="3200" dirty="0">
                <a:latin typeface="华文仿宋" panose="02010600040101010101" pitchFamily="2" charset="-122"/>
                <a:ea typeface="华文仿宋" panose="02010600040101010101" pitchFamily="2" charset="-122"/>
              </a:rPr>
              <a:t>设长度为 </a:t>
            </a:r>
            <a:r>
              <a:rPr lang="en-US" altLang="zh-CN" sz="3200" dirty="0">
                <a:latin typeface="华文仿宋" panose="02010600040101010101" pitchFamily="2" charset="-122"/>
                <a:ea typeface="华文仿宋" panose="02010600040101010101" pitchFamily="2" charset="-122"/>
              </a:rPr>
              <a:t>n </a:t>
            </a:r>
            <a:r>
              <a:rPr lang="zh-CN" altLang="en-US" sz="3200" dirty="0">
                <a:latin typeface="华文仿宋" panose="02010600040101010101" pitchFamily="2" charset="-122"/>
                <a:ea typeface="华文仿宋" panose="02010600040101010101" pitchFamily="2" charset="-122"/>
              </a:rPr>
              <a:t>的表均匀分成 </a:t>
            </a:r>
            <a:r>
              <a:rPr lang="en-US" altLang="zh-CN" sz="3200" dirty="0">
                <a:latin typeface="华文仿宋" panose="02010600040101010101" pitchFamily="2" charset="-122"/>
                <a:ea typeface="华文仿宋" panose="02010600040101010101" pitchFamily="2" charset="-122"/>
              </a:rPr>
              <a:t>b </a:t>
            </a:r>
            <a:r>
              <a:rPr lang="zh-CN" altLang="en-US" sz="3200" dirty="0">
                <a:latin typeface="华文仿宋" panose="02010600040101010101" pitchFamily="2" charset="-122"/>
                <a:ea typeface="华文仿宋" panose="02010600040101010101" pitchFamily="2" charset="-122"/>
              </a:rPr>
              <a:t>块，每块含有</a:t>
            </a:r>
            <a:r>
              <a:rPr lang="en-US" altLang="zh-CN" sz="3200" dirty="0">
                <a:latin typeface="华文仿宋" panose="02010600040101010101" pitchFamily="2" charset="-122"/>
                <a:ea typeface="华文仿宋" panose="02010600040101010101" pitchFamily="2" charset="-122"/>
              </a:rPr>
              <a:t>s </a:t>
            </a:r>
            <a:r>
              <a:rPr lang="zh-CN" altLang="en-US" sz="3200" dirty="0">
                <a:latin typeface="华文仿宋" panose="02010600040101010101" pitchFamily="2" charset="-122"/>
                <a:ea typeface="华文仿宋" panose="02010600040101010101" pitchFamily="2" charset="-122"/>
              </a:rPr>
              <a:t>个记录，即</a:t>
            </a:r>
            <a:r>
              <a:rPr lang="en-US" altLang="zh-CN" sz="3200" dirty="0">
                <a:latin typeface="华文仿宋" panose="02010600040101010101" pitchFamily="2" charset="-122"/>
                <a:ea typeface="华文仿宋" panose="02010600040101010101" pitchFamily="2" charset="-122"/>
              </a:rPr>
              <a:t>b=</a:t>
            </a:r>
            <a:r>
              <a:rPr lang="zh-CN" altLang="en-US" sz="3200" dirty="0">
                <a:latin typeface="华文仿宋" panose="02010600040101010101" pitchFamily="2" charset="-122"/>
                <a:ea typeface="华文仿宋" panose="02010600040101010101" pitchFamily="2" charset="-122"/>
              </a:rPr>
              <a:t>「</a:t>
            </a:r>
            <a:r>
              <a:rPr lang="en-US" altLang="zh-CN" sz="3200" dirty="0">
                <a:latin typeface="华文仿宋" panose="02010600040101010101" pitchFamily="2" charset="-122"/>
                <a:ea typeface="华文仿宋" panose="02010600040101010101" pitchFamily="2" charset="-122"/>
              </a:rPr>
              <a:t>n/s </a:t>
            </a:r>
            <a:r>
              <a:rPr lang="zh-CN" altLang="en-US" sz="3200" dirty="0">
                <a:latin typeface="华文仿宋" panose="02010600040101010101" pitchFamily="2" charset="-122"/>
                <a:ea typeface="华文仿宋" panose="02010600040101010101" pitchFamily="2" charset="-122"/>
              </a:rPr>
              <a:t>。假定每条记录的查找概率相等，则每块查找的概率为</a:t>
            </a:r>
            <a:r>
              <a:rPr lang="en-US" altLang="zh-CN" sz="3200" dirty="0">
                <a:latin typeface="华文仿宋" panose="02010600040101010101" pitchFamily="2" charset="-122"/>
                <a:ea typeface="华文仿宋" panose="02010600040101010101" pitchFamily="2" charset="-122"/>
              </a:rPr>
              <a:t>1/b</a:t>
            </a:r>
            <a:r>
              <a:rPr lang="zh-CN" altLang="en-US" sz="3200" dirty="0">
                <a:latin typeface="华文仿宋" panose="02010600040101010101" pitchFamily="2" charset="-122"/>
                <a:ea typeface="华文仿宋" panose="02010600040101010101" pitchFamily="2" charset="-122"/>
              </a:rPr>
              <a:t>，块中每个记录查找的概率为</a:t>
            </a:r>
            <a:r>
              <a:rPr lang="en-US" altLang="zh-CN" sz="3200" dirty="0">
                <a:latin typeface="华文仿宋" panose="02010600040101010101" pitchFamily="2" charset="-122"/>
                <a:ea typeface="华文仿宋" panose="02010600040101010101" pitchFamily="2" charset="-122"/>
              </a:rPr>
              <a:t>1/s</a:t>
            </a:r>
            <a:r>
              <a:rPr lang="zh-CN" altLang="en-US" sz="3200" dirty="0">
                <a:latin typeface="华文仿宋" panose="02010600040101010101" pitchFamily="2" charset="-122"/>
                <a:ea typeface="华文仿宋" panose="02010600040101010101" pitchFamily="2" charset="-122"/>
              </a:rPr>
              <a:t>，采用顺序查找索引表</a:t>
            </a:r>
            <a:r>
              <a:rPr lang="en-US" altLang="zh-CN" sz="3200" dirty="0">
                <a:latin typeface="华文仿宋" panose="02010600040101010101" pitchFamily="2" charset="-122"/>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顺序查找被确定的块，其平均查找长度为</a:t>
            </a:r>
            <a:r>
              <a:rPr lang="en-US" altLang="zh-CN" sz="3200" dirty="0">
                <a:latin typeface="华文仿宋" panose="02010600040101010101" pitchFamily="2" charset="-122"/>
                <a:ea typeface="华文仿宋" panose="02010600040101010101" pitchFamily="2" charset="-122"/>
              </a:rPr>
              <a:t>:</a:t>
            </a:r>
            <a:endParaRPr lang="en-US" altLang="zh-CN" sz="3200" dirty="0">
              <a:latin typeface="华文仿宋" panose="02010600040101010101" pitchFamily="2" charset="-122"/>
              <a:ea typeface="华文仿宋" panose="02010600040101010101" pitchFamily="2" charset="-122"/>
            </a:endParaRPr>
          </a:p>
        </p:txBody>
      </p:sp>
      <p:grpSp>
        <p:nvGrpSpPr>
          <p:cNvPr id="3" name="组合 2"/>
          <p:cNvGrpSpPr/>
          <p:nvPr/>
        </p:nvGrpSpPr>
        <p:grpSpPr>
          <a:xfrm>
            <a:off x="3589179" y="1696703"/>
            <a:ext cx="76200" cy="228600"/>
            <a:chOff x="6190714" y="795181"/>
            <a:chExt cx="76200" cy="228600"/>
          </a:xfrm>
        </p:grpSpPr>
        <p:sp>
          <p:nvSpPr>
            <p:cNvPr id="55300" name="Line 3"/>
            <p:cNvSpPr>
              <a:spLocks noChangeShapeType="1"/>
            </p:cNvSpPr>
            <p:nvPr/>
          </p:nvSpPr>
          <p:spPr bwMode="auto">
            <a:xfrm>
              <a:off x="6262152" y="795181"/>
              <a:ext cx="0" cy="228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algn="just"/>
              <a:endParaRPr lang="zh-CN" altLang="en-US" dirty="0">
                <a:ea typeface="华文仿宋" panose="02010600040101010101" pitchFamily="2" charset="-122"/>
              </a:endParaRPr>
            </a:p>
          </p:txBody>
        </p:sp>
        <p:sp>
          <p:nvSpPr>
            <p:cNvPr id="55301" name="Line 4"/>
            <p:cNvSpPr>
              <a:spLocks noChangeShapeType="1"/>
            </p:cNvSpPr>
            <p:nvPr/>
          </p:nvSpPr>
          <p:spPr bwMode="auto">
            <a:xfrm>
              <a:off x="6190714" y="795181"/>
              <a:ext cx="762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algn="just"/>
              <a:endParaRPr lang="zh-CN" altLang="en-US" dirty="0">
                <a:ea typeface="华文仿宋" panose="02010600040101010101" pitchFamily="2" charset="-122"/>
              </a:endParaRPr>
            </a:p>
          </p:txBody>
        </p:sp>
      </p:grpSp>
      <p:grpSp>
        <p:nvGrpSpPr>
          <p:cNvPr id="2" name="Group 15"/>
          <p:cNvGrpSpPr/>
          <p:nvPr/>
        </p:nvGrpSpPr>
        <p:grpSpPr bwMode="auto">
          <a:xfrm>
            <a:off x="1849214" y="5574026"/>
            <a:ext cx="533400" cy="457200"/>
            <a:chOff x="1104" y="3360"/>
            <a:chExt cx="336" cy="288"/>
          </a:xfrm>
        </p:grpSpPr>
        <p:sp>
          <p:nvSpPr>
            <p:cNvPr id="55304" name="Text Box 10"/>
            <p:cNvSpPr txBox="1">
              <a:spLocks noChangeArrowheads="1"/>
            </p:cNvSpPr>
            <p:nvPr/>
          </p:nvSpPr>
          <p:spPr bwMode="auto">
            <a:xfrm>
              <a:off x="1248" y="336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spcBef>
                  <a:spcPct val="50000"/>
                </a:spcBef>
              </a:pPr>
              <a:r>
                <a:rPr lang="en-US" altLang="zh-CN" sz="2400" b="0" dirty="0">
                  <a:ea typeface="华文仿宋" panose="02010600040101010101" pitchFamily="2" charset="-122"/>
                </a:rPr>
                <a:t>n</a:t>
              </a:r>
              <a:endParaRPr lang="en-US" altLang="zh-CN" sz="2400" b="0" dirty="0">
                <a:ea typeface="华文仿宋" panose="02010600040101010101" pitchFamily="2" charset="-122"/>
              </a:endParaRPr>
            </a:p>
          </p:txBody>
        </p:sp>
        <p:sp>
          <p:nvSpPr>
            <p:cNvPr id="55305" name="Line 11"/>
            <p:cNvSpPr>
              <a:spLocks noChangeShapeType="1"/>
            </p:cNvSpPr>
            <p:nvPr/>
          </p:nvSpPr>
          <p:spPr bwMode="auto">
            <a:xfrm flipV="1">
              <a:off x="1152" y="3408"/>
              <a:ext cx="48"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algn="just"/>
              <a:endParaRPr lang="zh-CN" altLang="en-US" dirty="0">
                <a:ea typeface="华文仿宋" panose="02010600040101010101" pitchFamily="2" charset="-122"/>
              </a:endParaRPr>
            </a:p>
          </p:txBody>
        </p:sp>
        <p:sp>
          <p:nvSpPr>
            <p:cNvPr id="55306" name="Line 12"/>
            <p:cNvSpPr>
              <a:spLocks noChangeShapeType="1"/>
            </p:cNvSpPr>
            <p:nvPr/>
          </p:nvSpPr>
          <p:spPr bwMode="auto">
            <a:xfrm>
              <a:off x="1200" y="3408"/>
              <a:ext cx="24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algn="just"/>
              <a:endParaRPr lang="zh-CN" altLang="en-US" dirty="0">
                <a:ea typeface="华文仿宋" panose="02010600040101010101" pitchFamily="2" charset="-122"/>
              </a:endParaRPr>
            </a:p>
          </p:txBody>
        </p:sp>
        <p:sp>
          <p:nvSpPr>
            <p:cNvPr id="55307" name="Line 13"/>
            <p:cNvSpPr>
              <a:spLocks noChangeShapeType="1"/>
            </p:cNvSpPr>
            <p:nvPr/>
          </p:nvSpPr>
          <p:spPr bwMode="auto">
            <a:xfrm>
              <a:off x="1104" y="3552"/>
              <a:ext cx="0" cy="4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algn="just"/>
              <a:endParaRPr lang="zh-CN" altLang="en-US" dirty="0">
                <a:ea typeface="华文仿宋" panose="02010600040101010101" pitchFamily="2" charset="-122"/>
              </a:endParaRPr>
            </a:p>
          </p:txBody>
        </p:sp>
        <p:sp>
          <p:nvSpPr>
            <p:cNvPr id="55308" name="Line 14"/>
            <p:cNvSpPr>
              <a:spLocks noChangeShapeType="1"/>
            </p:cNvSpPr>
            <p:nvPr/>
          </p:nvSpPr>
          <p:spPr bwMode="auto">
            <a:xfrm>
              <a:off x="1104" y="3552"/>
              <a:ext cx="48" cy="4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algn="just"/>
              <a:endParaRPr lang="zh-CN" altLang="en-US" dirty="0">
                <a:ea typeface="华文仿宋" panose="02010600040101010101" pitchFamily="2" charset="-122"/>
              </a:endParaRPr>
            </a:p>
          </p:txBody>
        </p:sp>
      </p:grpSp>
      <p:sp>
        <p:nvSpPr>
          <p:cNvPr id="267280" name="Text Box 16"/>
          <p:cNvSpPr txBox="1">
            <a:spLocks noChangeArrowheads="1"/>
          </p:cNvSpPr>
          <p:nvPr/>
        </p:nvSpPr>
        <p:spPr bwMode="auto">
          <a:xfrm>
            <a:off x="629992" y="3700553"/>
            <a:ext cx="8153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spcBef>
                <a:spcPct val="50000"/>
              </a:spcBef>
            </a:pPr>
            <a:r>
              <a:rPr lang="en-US" altLang="zh-CN" sz="3200" dirty="0">
                <a:solidFill>
                  <a:schemeClr val="hlink"/>
                </a:solidFill>
                <a:latin typeface="华文仿宋" panose="02010600040101010101" pitchFamily="2" charset="-122"/>
                <a:ea typeface="华文仿宋" panose="02010600040101010101" pitchFamily="2" charset="-122"/>
              </a:rPr>
              <a:t>ASL=</a:t>
            </a:r>
            <a:r>
              <a:rPr lang="en-US" altLang="zh-CN" sz="3200" dirty="0" err="1">
                <a:solidFill>
                  <a:schemeClr val="hlink"/>
                </a:solidFill>
                <a:latin typeface="华文仿宋" panose="02010600040101010101" pitchFamily="2" charset="-122"/>
                <a:ea typeface="华文仿宋" panose="02010600040101010101" pitchFamily="2" charset="-122"/>
              </a:rPr>
              <a:t>L</a:t>
            </a:r>
            <a:r>
              <a:rPr lang="en-US" altLang="zh-CN" sz="3200" baseline="-25000" dirty="0" err="1">
                <a:solidFill>
                  <a:schemeClr val="hlink"/>
                </a:solidFill>
                <a:latin typeface="华文仿宋" panose="02010600040101010101" pitchFamily="2" charset="-122"/>
                <a:ea typeface="华文仿宋" panose="02010600040101010101" pitchFamily="2" charset="-122"/>
              </a:rPr>
              <a:t>b</a:t>
            </a:r>
            <a:r>
              <a:rPr lang="en-US" altLang="zh-CN" sz="3200" dirty="0" err="1">
                <a:solidFill>
                  <a:schemeClr val="hlink"/>
                </a:solidFill>
                <a:latin typeface="华文仿宋" panose="02010600040101010101" pitchFamily="2" charset="-122"/>
                <a:ea typeface="华文仿宋" panose="02010600040101010101" pitchFamily="2" charset="-122"/>
              </a:rPr>
              <a:t>+L</a:t>
            </a:r>
            <a:r>
              <a:rPr lang="en-US" altLang="zh-CN" sz="3200" baseline="-25000" dirty="0" err="1">
                <a:solidFill>
                  <a:schemeClr val="hlink"/>
                </a:solidFill>
                <a:latin typeface="华文仿宋" panose="02010600040101010101" pitchFamily="2" charset="-122"/>
                <a:ea typeface="华文仿宋" panose="02010600040101010101" pitchFamily="2" charset="-122"/>
              </a:rPr>
              <a:t>w</a:t>
            </a:r>
            <a:r>
              <a:rPr lang="en-US" altLang="zh-CN" sz="3200" dirty="0">
                <a:solidFill>
                  <a:schemeClr val="hlink"/>
                </a:solidFill>
                <a:latin typeface="华文仿宋" panose="02010600040101010101" pitchFamily="2" charset="-122"/>
                <a:ea typeface="华文仿宋" panose="02010600040101010101" pitchFamily="2" charset="-122"/>
              </a:rPr>
              <a:t>= (b+1)/2 +(s+1)/2=(n/s+ s)/2+1</a:t>
            </a:r>
            <a:endParaRPr lang="en-US" altLang="zh-CN" sz="2400" b="0" dirty="0">
              <a:solidFill>
                <a:schemeClr val="hlink"/>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67280"/>
                                        </p:tgtEl>
                                        <p:attrNameLst>
                                          <p:attrName>style.visibility</p:attrName>
                                        </p:attrNameLst>
                                      </p:cBhvr>
                                      <p:to>
                                        <p:strVal val="visible"/>
                                      </p:to>
                                    </p:set>
                                    <p:animEffect transition="in" filter="slide(fromLeft)">
                                      <p:cBhvr>
                                        <p:cTn id="7" dur="500"/>
                                        <p:tgtEl>
                                          <p:spTgt spid="26728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67281"/>
                                        </p:tgtEl>
                                        <p:attrNameLst>
                                          <p:attrName>style.visibility</p:attrName>
                                        </p:attrNameLst>
                                      </p:cBhvr>
                                      <p:to>
                                        <p:strVal val="visible"/>
                                      </p:to>
                                    </p:set>
                                    <p:animEffect transition="in" filter="checkerboard(across)">
                                      <p:cBhvr>
                                        <p:cTn id="15" dur="500"/>
                                        <p:tgtEl>
                                          <p:spTgt spid="267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81" grpId="0"/>
      <p:bldP spid="26728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23552" y="1418644"/>
            <a:ext cx="7948411" cy="3872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spcBef>
                <a:spcPct val="50000"/>
              </a:spcBef>
            </a:pPr>
            <a:r>
              <a:rPr lang="zh-CN" altLang="en-US" sz="3600" dirty="0">
                <a:solidFill>
                  <a:srgbClr val="990000"/>
                </a:solidFill>
                <a:ea typeface="华文仿宋" panose="02010600040101010101" pitchFamily="2" charset="-122"/>
              </a:rPr>
              <a:t>动态查找表的特点</a:t>
            </a:r>
            <a:r>
              <a:rPr lang="zh-CN" altLang="en-US" dirty="0">
                <a:ea typeface="华文仿宋" panose="02010600040101010101" pitchFamily="2" charset="-122"/>
              </a:rPr>
              <a:t>：</a:t>
            </a:r>
            <a:endParaRPr lang="zh-CN" altLang="en-US" dirty="0">
              <a:ea typeface="华文仿宋" panose="02010600040101010101" pitchFamily="2" charset="-122"/>
            </a:endParaRPr>
          </a:p>
          <a:p>
            <a:pPr algn="just" eaLnBrk="1" hangingPunct="1">
              <a:lnSpc>
                <a:spcPts val="4600"/>
              </a:lnSpc>
              <a:spcBef>
                <a:spcPct val="50000"/>
              </a:spcBef>
            </a:pPr>
            <a:r>
              <a:rPr lang="zh-CN" altLang="en-US" sz="3600" dirty="0">
                <a:ea typeface="华文仿宋" panose="02010600040101010101" pitchFamily="2" charset="-122"/>
              </a:rPr>
              <a:t>        表结构本身是在查找过程中动态生成的，即对于给定值</a:t>
            </a:r>
            <a:r>
              <a:rPr lang="en-US" altLang="zh-CN" sz="3600" dirty="0">
                <a:ea typeface="华文仿宋" panose="02010600040101010101" pitchFamily="2" charset="-122"/>
              </a:rPr>
              <a:t>key</a:t>
            </a:r>
            <a:r>
              <a:rPr lang="zh-CN" altLang="en-US" sz="3600" dirty="0">
                <a:ea typeface="华文仿宋" panose="02010600040101010101" pitchFamily="2" charset="-122"/>
              </a:rPr>
              <a:t>，若表中存在其关键字等于</a:t>
            </a:r>
            <a:r>
              <a:rPr lang="en-US" altLang="zh-CN" sz="3600" dirty="0">
                <a:ea typeface="华文仿宋" panose="02010600040101010101" pitchFamily="2" charset="-122"/>
              </a:rPr>
              <a:t>key </a:t>
            </a:r>
            <a:r>
              <a:rPr lang="zh-CN" altLang="en-US" sz="3600" dirty="0">
                <a:ea typeface="华文仿宋" panose="02010600040101010101" pitchFamily="2" charset="-122"/>
              </a:rPr>
              <a:t>的记录，则查找成功返回。否则，插入关键字等于</a:t>
            </a:r>
            <a:r>
              <a:rPr lang="en-US" altLang="zh-CN" sz="3600" dirty="0">
                <a:ea typeface="华文仿宋" panose="02010600040101010101" pitchFamily="2" charset="-122"/>
              </a:rPr>
              <a:t>key</a:t>
            </a:r>
            <a:r>
              <a:rPr lang="zh-CN" altLang="en-US" sz="3600" dirty="0">
                <a:ea typeface="华文仿宋" panose="02010600040101010101" pitchFamily="2" charset="-122"/>
              </a:rPr>
              <a:t>的记录。</a:t>
            </a:r>
            <a:endParaRPr lang="zh-CN" altLang="en-US" sz="3600" dirty="0">
              <a:ea typeface="华文仿宋" panose="02010600040101010101" pitchFamily="2" charset="-122"/>
            </a:endParaRPr>
          </a:p>
        </p:txBody>
      </p:sp>
      <p:sp>
        <p:nvSpPr>
          <p:cNvPr id="3" name="Text Box 3"/>
          <p:cNvSpPr txBox="1">
            <a:spLocks noChangeArrowheads="1"/>
          </p:cNvSpPr>
          <p:nvPr/>
        </p:nvSpPr>
        <p:spPr bwMode="auto">
          <a:xfrm>
            <a:off x="364074" y="257578"/>
            <a:ext cx="4233684"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en-US" altLang="zh-CN" dirty="0"/>
              <a:t>9.2 </a:t>
            </a:r>
            <a:r>
              <a:rPr lang="zh-CN" altLang="en-US" dirty="0"/>
              <a:t>动态查找树表</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453931" y="1222956"/>
            <a:ext cx="5769785" cy="678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15000"/>
              </a:lnSpc>
            </a:pPr>
            <a:r>
              <a:rPr lang="en-US" altLang="zh-CN" sz="3600" dirty="0">
                <a:ea typeface="华文仿宋" panose="02010600040101010101" pitchFamily="2" charset="-122"/>
              </a:rPr>
              <a:t>ADT </a:t>
            </a:r>
            <a:r>
              <a:rPr lang="en-US" altLang="zh-CN" sz="3600" dirty="0" err="1">
                <a:ea typeface="华文仿宋" panose="02010600040101010101" pitchFamily="2" charset="-122"/>
              </a:rPr>
              <a:t>DynamicSearchTable</a:t>
            </a:r>
            <a:r>
              <a:rPr lang="en-US" altLang="zh-CN" sz="3600" dirty="0">
                <a:ea typeface="华文仿宋" panose="02010600040101010101" pitchFamily="2" charset="-122"/>
              </a:rPr>
              <a:t> {</a:t>
            </a:r>
            <a:endParaRPr lang="en-US" altLang="zh-CN" sz="3600" b="0" dirty="0">
              <a:ea typeface="华文仿宋" panose="02010600040101010101" pitchFamily="2" charset="-122"/>
            </a:endParaRPr>
          </a:p>
        </p:txBody>
      </p:sp>
      <p:sp>
        <p:nvSpPr>
          <p:cNvPr id="57347" name="Text Box 3"/>
          <p:cNvSpPr txBox="1">
            <a:spLocks noChangeArrowheads="1"/>
          </p:cNvSpPr>
          <p:nvPr/>
        </p:nvSpPr>
        <p:spPr bwMode="auto">
          <a:xfrm>
            <a:off x="257413" y="188010"/>
            <a:ext cx="66479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600" dirty="0">
                <a:ea typeface="华文仿宋" panose="02010600040101010101" pitchFamily="2" charset="-122"/>
              </a:rPr>
              <a:t>抽象数据类型</a:t>
            </a:r>
            <a:r>
              <a:rPr lang="zh-CN" altLang="en-US" sz="3600" dirty="0">
                <a:solidFill>
                  <a:srgbClr val="A50021"/>
                </a:solidFill>
                <a:ea typeface="华文仿宋" panose="02010600040101010101" pitchFamily="2" charset="-122"/>
              </a:rPr>
              <a:t>动态查找表</a:t>
            </a:r>
            <a:r>
              <a:rPr lang="zh-CN" altLang="en-US" sz="3600" dirty="0">
                <a:ea typeface="华文仿宋" panose="02010600040101010101" pitchFamily="2" charset="-122"/>
              </a:rPr>
              <a:t>的定义</a:t>
            </a:r>
            <a:endParaRPr lang="zh-CN" altLang="en-US" sz="2000" b="0" dirty="0">
              <a:ea typeface="华文仿宋" panose="02010600040101010101" pitchFamily="2" charset="-122"/>
            </a:endParaRPr>
          </a:p>
        </p:txBody>
      </p:sp>
      <p:sp>
        <p:nvSpPr>
          <p:cNvPr id="124932" name="Text Box 4"/>
          <p:cNvSpPr txBox="1">
            <a:spLocks noChangeArrowheads="1"/>
          </p:cNvSpPr>
          <p:nvPr/>
        </p:nvSpPr>
        <p:spPr bwMode="auto">
          <a:xfrm>
            <a:off x="819866" y="2251656"/>
            <a:ext cx="2826415" cy="3394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85000"/>
              </a:lnSpc>
            </a:pPr>
            <a:r>
              <a:rPr lang="zh-CN" altLang="en-US" sz="3600" dirty="0">
                <a:solidFill>
                  <a:srgbClr val="A50021"/>
                </a:solidFill>
                <a:ea typeface="华文仿宋" panose="02010600040101010101" pitchFamily="2" charset="-122"/>
              </a:rPr>
              <a:t>数据对象</a:t>
            </a:r>
            <a:r>
              <a:rPr lang="en-US" altLang="zh-CN" sz="3600" dirty="0">
                <a:solidFill>
                  <a:srgbClr val="A50021"/>
                </a:solidFill>
                <a:ea typeface="华文仿宋" panose="02010600040101010101" pitchFamily="2" charset="-122"/>
              </a:rPr>
              <a:t>D</a:t>
            </a:r>
            <a:r>
              <a:rPr lang="zh-CN" altLang="en-US" sz="3600" b="0" dirty="0">
                <a:solidFill>
                  <a:srgbClr val="A50021"/>
                </a:solidFill>
                <a:ea typeface="华文仿宋" panose="02010600040101010101" pitchFamily="2" charset="-122"/>
              </a:rPr>
              <a:t>：</a:t>
            </a:r>
            <a:endParaRPr lang="zh-CN" altLang="en-US" sz="3600" b="0" dirty="0">
              <a:solidFill>
                <a:srgbClr val="A50021"/>
              </a:solidFill>
              <a:ea typeface="华文仿宋" panose="02010600040101010101" pitchFamily="2" charset="-122"/>
            </a:endParaRPr>
          </a:p>
          <a:p>
            <a:pPr algn="l" eaLnBrk="1" hangingPunct="1">
              <a:lnSpc>
                <a:spcPct val="85000"/>
              </a:lnSpc>
            </a:pPr>
            <a:endParaRPr lang="zh-CN" altLang="en-US" sz="3600" b="0" dirty="0">
              <a:solidFill>
                <a:srgbClr val="A50021"/>
              </a:solidFill>
              <a:ea typeface="华文仿宋" panose="02010600040101010101" pitchFamily="2" charset="-122"/>
            </a:endParaRPr>
          </a:p>
          <a:p>
            <a:pPr algn="l" eaLnBrk="1" hangingPunct="1">
              <a:lnSpc>
                <a:spcPct val="85000"/>
              </a:lnSpc>
            </a:pPr>
            <a:endParaRPr lang="zh-CN" altLang="en-US" sz="3600" b="0" dirty="0">
              <a:solidFill>
                <a:srgbClr val="A50021"/>
              </a:solidFill>
              <a:ea typeface="华文仿宋" panose="02010600040101010101" pitchFamily="2" charset="-122"/>
            </a:endParaRPr>
          </a:p>
          <a:p>
            <a:pPr algn="l" eaLnBrk="1" hangingPunct="1">
              <a:lnSpc>
                <a:spcPct val="85000"/>
              </a:lnSpc>
            </a:pPr>
            <a:endParaRPr lang="zh-CN" altLang="en-US" sz="3600" b="0" dirty="0">
              <a:solidFill>
                <a:srgbClr val="A50021"/>
              </a:solidFill>
              <a:ea typeface="华文仿宋" panose="02010600040101010101" pitchFamily="2" charset="-122"/>
            </a:endParaRPr>
          </a:p>
          <a:p>
            <a:pPr algn="l" eaLnBrk="1" hangingPunct="1">
              <a:lnSpc>
                <a:spcPct val="85000"/>
              </a:lnSpc>
            </a:pPr>
            <a:endParaRPr lang="zh-CN" altLang="en-US" sz="3600" b="0" dirty="0">
              <a:solidFill>
                <a:srgbClr val="A50021"/>
              </a:solidFill>
              <a:ea typeface="华文仿宋" panose="02010600040101010101" pitchFamily="2" charset="-122"/>
            </a:endParaRPr>
          </a:p>
          <a:p>
            <a:pPr algn="l" eaLnBrk="1" hangingPunct="1">
              <a:lnSpc>
                <a:spcPct val="85000"/>
              </a:lnSpc>
            </a:pPr>
            <a:endParaRPr lang="zh-CN" altLang="en-US" sz="3600" b="0" dirty="0">
              <a:solidFill>
                <a:srgbClr val="A50021"/>
              </a:solidFill>
              <a:ea typeface="华文仿宋" panose="02010600040101010101" pitchFamily="2" charset="-122"/>
            </a:endParaRPr>
          </a:p>
          <a:p>
            <a:pPr algn="l" eaLnBrk="1" hangingPunct="1">
              <a:lnSpc>
                <a:spcPct val="85000"/>
              </a:lnSpc>
            </a:pPr>
            <a:r>
              <a:rPr lang="zh-CN" altLang="en-US" sz="3600" dirty="0">
                <a:solidFill>
                  <a:srgbClr val="A50021"/>
                </a:solidFill>
                <a:ea typeface="华文仿宋" panose="02010600040101010101" pitchFamily="2" charset="-122"/>
              </a:rPr>
              <a:t>数据关系</a:t>
            </a:r>
            <a:r>
              <a:rPr lang="en-US" altLang="zh-CN" sz="3600" dirty="0">
                <a:solidFill>
                  <a:srgbClr val="A50021"/>
                </a:solidFill>
                <a:ea typeface="华文仿宋" panose="02010600040101010101" pitchFamily="2" charset="-122"/>
              </a:rPr>
              <a:t>R</a:t>
            </a:r>
            <a:r>
              <a:rPr lang="zh-CN" altLang="en-US" sz="3600" b="0" dirty="0">
                <a:solidFill>
                  <a:srgbClr val="A50021"/>
                </a:solidFill>
                <a:ea typeface="华文仿宋" panose="02010600040101010101" pitchFamily="2" charset="-122"/>
              </a:rPr>
              <a:t>：</a:t>
            </a:r>
            <a:endParaRPr lang="zh-CN" altLang="en-US" sz="3600" b="0" dirty="0">
              <a:solidFill>
                <a:srgbClr val="A50021"/>
              </a:solidFill>
              <a:ea typeface="华文仿宋" panose="02010600040101010101" pitchFamily="2" charset="-122"/>
            </a:endParaRPr>
          </a:p>
        </p:txBody>
      </p:sp>
      <p:sp>
        <p:nvSpPr>
          <p:cNvPr id="124933" name="Text Box 5"/>
          <p:cNvSpPr txBox="1">
            <a:spLocks noChangeArrowheads="1"/>
          </p:cNvSpPr>
          <p:nvPr/>
        </p:nvSpPr>
        <p:spPr bwMode="auto">
          <a:xfrm>
            <a:off x="3404316" y="4963106"/>
            <a:ext cx="476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b="0" dirty="0">
                <a:ea typeface="华文仿宋" panose="02010600040101010101" pitchFamily="2" charset="-122"/>
              </a:rPr>
              <a:t> </a:t>
            </a:r>
            <a:r>
              <a:rPr lang="zh-CN" altLang="en-US" sz="3200" b="0" dirty="0">
                <a:ea typeface="华文仿宋" panose="02010600040101010101" pitchFamily="2" charset="-122"/>
              </a:rPr>
              <a:t>数据元素同属一个集合。</a:t>
            </a:r>
            <a:endParaRPr lang="zh-CN" altLang="en-US" sz="3600" b="0" dirty="0">
              <a:ea typeface="华文仿宋" panose="02010600040101010101" pitchFamily="2" charset="-122"/>
            </a:endParaRPr>
          </a:p>
        </p:txBody>
      </p:sp>
      <p:sp>
        <p:nvSpPr>
          <p:cNvPr id="124934" name="Text Box 6"/>
          <p:cNvSpPr txBox="1">
            <a:spLocks noChangeArrowheads="1"/>
          </p:cNvSpPr>
          <p:nvPr/>
        </p:nvSpPr>
        <p:spPr bwMode="auto">
          <a:xfrm>
            <a:off x="3556716" y="2237369"/>
            <a:ext cx="533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b="0" dirty="0">
                <a:ea typeface="华文仿宋" panose="02010600040101010101" pitchFamily="2" charset="-122"/>
              </a:rPr>
              <a:t>D</a:t>
            </a:r>
            <a:r>
              <a:rPr lang="zh-CN" altLang="en-US" sz="3200" b="0" dirty="0">
                <a:ea typeface="华文仿宋" panose="02010600040101010101" pitchFamily="2" charset="-122"/>
              </a:rPr>
              <a:t>是具有相同特性的数据元素的集合。</a:t>
            </a:r>
            <a:endParaRPr lang="zh-CN" altLang="en-US" sz="3200" b="0" dirty="0">
              <a:ea typeface="华文仿宋" panose="02010600040101010101" pitchFamily="2" charset="-122"/>
            </a:endParaRPr>
          </a:p>
          <a:p>
            <a:pPr algn="l" eaLnBrk="1" hangingPunct="1"/>
            <a:r>
              <a:rPr lang="zh-CN" altLang="en-US" sz="3200" b="0" dirty="0">
                <a:ea typeface="华文仿宋" panose="02010600040101010101" pitchFamily="2" charset="-122"/>
              </a:rPr>
              <a:t>每个数据元素含有类型相同的关键字， 可唯一标识数据元素。</a:t>
            </a:r>
            <a:endParaRPr lang="zh-CN" altLang="en-US" sz="20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 calcmode="lin" valueType="num">
                                      <p:cBhvr additive="base">
                                        <p:cTn id="7" dur="500" fill="hold"/>
                                        <p:tgtEl>
                                          <p:spTgt spid="124930"/>
                                        </p:tgtEl>
                                        <p:attrNameLst>
                                          <p:attrName>ppt_x</p:attrName>
                                        </p:attrNameLst>
                                      </p:cBhvr>
                                      <p:tavLst>
                                        <p:tav tm="0">
                                          <p:val>
                                            <p:strVal val="0-#ppt_w/2"/>
                                          </p:val>
                                        </p:tav>
                                        <p:tav tm="100000">
                                          <p:val>
                                            <p:strVal val="#ppt_x"/>
                                          </p:val>
                                        </p:tav>
                                      </p:tavLst>
                                    </p:anim>
                                    <p:anim calcmode="lin" valueType="num">
                                      <p:cBhvr additive="base">
                                        <p:cTn id="8" dur="500" fill="hold"/>
                                        <p:tgtEl>
                                          <p:spTgt spid="1249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124932"/>
                                        </p:tgtEl>
                                        <p:attrNameLst>
                                          <p:attrName>style.visibility</p:attrName>
                                        </p:attrNameLst>
                                      </p:cBhvr>
                                      <p:to>
                                        <p:strVal val="visible"/>
                                      </p:to>
                                    </p:set>
                                    <p:animEffect transition="in" filter="barn(outHorizontal)">
                                      <p:cBhvr>
                                        <p:cTn id="12" dur="500"/>
                                        <p:tgtEl>
                                          <p:spTgt spid="124932"/>
                                        </p:tgtEl>
                                      </p:cBhvr>
                                    </p:animEffect>
                                  </p:childTnLst>
                                </p:cTn>
                              </p:par>
                            </p:childTnLst>
                          </p:cTn>
                        </p:par>
                        <p:par>
                          <p:cTn id="13" fill="hold">
                            <p:stCondLst>
                              <p:cond delay="1000"/>
                            </p:stCondLst>
                            <p:childTnLst>
                              <p:par>
                                <p:cTn id="14" presetID="18" presetClass="entr" presetSubtype="6" fill="hold" grpId="0" nodeType="afterEffect">
                                  <p:stCondLst>
                                    <p:cond delay="0"/>
                                  </p:stCondLst>
                                  <p:childTnLst>
                                    <p:set>
                                      <p:cBhvr>
                                        <p:cTn id="15" dur="1" fill="hold">
                                          <p:stCondLst>
                                            <p:cond delay="0"/>
                                          </p:stCondLst>
                                        </p:cTn>
                                        <p:tgtEl>
                                          <p:spTgt spid="124934"/>
                                        </p:tgtEl>
                                        <p:attrNameLst>
                                          <p:attrName>style.visibility</p:attrName>
                                        </p:attrNameLst>
                                      </p:cBhvr>
                                      <p:to>
                                        <p:strVal val="visible"/>
                                      </p:to>
                                    </p:set>
                                    <p:animEffect transition="in" filter="strips(downRight)">
                                      <p:cBhvr>
                                        <p:cTn id="16" dur="500"/>
                                        <p:tgtEl>
                                          <p:spTgt spid="124934"/>
                                        </p:tgtEl>
                                      </p:cBhvr>
                                    </p:animEffect>
                                  </p:childTnLst>
                                </p:cTn>
                              </p:par>
                            </p:childTnLst>
                          </p:cTn>
                        </p:par>
                        <p:par>
                          <p:cTn id="17" fill="hold">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124933"/>
                                        </p:tgtEl>
                                        <p:attrNameLst>
                                          <p:attrName>style.visibility</p:attrName>
                                        </p:attrNameLst>
                                      </p:cBhvr>
                                      <p:to>
                                        <p:strVal val="visible"/>
                                      </p:to>
                                    </p:set>
                                    <p:animEffect transition="in" filter="strips(downRight)">
                                      <p:cBhvr>
                                        <p:cTn id="20" dur="500"/>
                                        <p:tgtEl>
                                          <p:spTgt spid="12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utoUpdateAnimBg="0"/>
      <p:bldP spid="124932" grpId="0" autoUpdateAnimBg="0"/>
      <p:bldP spid="124933" grpId="0" autoUpdateAnimBg="0"/>
      <p:bldP spid="12493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a:hlinkClick r:id="" action="ppaction://noaction" highlightClick="1"/>
          </p:cNvPr>
          <p:cNvSpPr txBox="1">
            <a:spLocks noChangeArrowheads="1"/>
          </p:cNvSpPr>
          <p:nvPr/>
        </p:nvSpPr>
        <p:spPr bwMode="auto">
          <a:xfrm>
            <a:off x="1371600" y="1001332"/>
            <a:ext cx="3740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b="0" dirty="0" err="1">
                <a:latin typeface="华文仿宋" panose="02010600040101010101" pitchFamily="2" charset="-122"/>
                <a:ea typeface="华文仿宋" panose="02010600040101010101" pitchFamily="2" charset="-122"/>
              </a:rPr>
              <a:t>InitDSTable</a:t>
            </a:r>
            <a:r>
              <a:rPr lang="en-US" altLang="zh-CN" sz="3600" b="0" dirty="0">
                <a:latin typeface="华文仿宋" panose="02010600040101010101" pitchFamily="2" charset="-122"/>
                <a:ea typeface="华文仿宋" panose="02010600040101010101" pitchFamily="2" charset="-122"/>
              </a:rPr>
              <a:t>(</a:t>
            </a:r>
            <a:r>
              <a:rPr lang="en-US" altLang="zh-CN" sz="3600" dirty="0">
                <a:latin typeface="华文仿宋" panose="02010600040101010101" pitchFamily="2" charset="-122"/>
                <a:ea typeface="华文仿宋" panose="02010600040101010101" pitchFamily="2" charset="-122"/>
              </a:rPr>
              <a:t>&amp;</a:t>
            </a:r>
            <a:r>
              <a:rPr lang="en-US" altLang="zh-CN" sz="3600" b="0" dirty="0">
                <a:latin typeface="华文仿宋" panose="02010600040101010101" pitchFamily="2" charset="-122"/>
                <a:ea typeface="华文仿宋" panose="02010600040101010101" pitchFamily="2" charset="-122"/>
              </a:rPr>
              <a:t>DT)</a:t>
            </a:r>
            <a:endParaRPr lang="en-US" altLang="zh-CN" sz="2400" b="0" dirty="0">
              <a:latin typeface="华文仿宋" panose="02010600040101010101" pitchFamily="2" charset="-122"/>
              <a:ea typeface="华文仿宋" panose="02010600040101010101" pitchFamily="2" charset="-122"/>
            </a:endParaRPr>
          </a:p>
        </p:txBody>
      </p:sp>
      <p:sp>
        <p:nvSpPr>
          <p:cNvPr id="125955" name="Text Box 3"/>
          <p:cNvSpPr txBox="1">
            <a:spLocks noChangeArrowheads="1"/>
          </p:cNvSpPr>
          <p:nvPr/>
        </p:nvSpPr>
        <p:spPr bwMode="auto">
          <a:xfrm>
            <a:off x="340216" y="123663"/>
            <a:ext cx="2765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600" dirty="0">
                <a:solidFill>
                  <a:srgbClr val="A50021"/>
                </a:solidFill>
                <a:ea typeface="华文仿宋" panose="02010600040101010101" pitchFamily="2" charset="-122"/>
              </a:rPr>
              <a:t>基本操作</a:t>
            </a:r>
            <a:r>
              <a:rPr lang="en-US" altLang="zh-CN" sz="3600" dirty="0">
                <a:solidFill>
                  <a:srgbClr val="A50021"/>
                </a:solidFill>
                <a:ea typeface="华文仿宋" panose="02010600040101010101" pitchFamily="2" charset="-122"/>
              </a:rPr>
              <a:t>P</a:t>
            </a:r>
            <a:r>
              <a:rPr lang="zh-CN" altLang="en-US" sz="3600" dirty="0">
                <a:solidFill>
                  <a:srgbClr val="A50021"/>
                </a:solidFill>
                <a:ea typeface="华文仿宋" panose="02010600040101010101" pitchFamily="2" charset="-122"/>
              </a:rPr>
              <a:t>：</a:t>
            </a:r>
            <a:endParaRPr lang="zh-CN" altLang="en-US" sz="3600" dirty="0">
              <a:solidFill>
                <a:srgbClr val="A50021"/>
              </a:solidFill>
              <a:ea typeface="华文仿宋" panose="02010600040101010101" pitchFamily="2" charset="-122"/>
            </a:endParaRPr>
          </a:p>
        </p:txBody>
      </p:sp>
      <p:sp>
        <p:nvSpPr>
          <p:cNvPr id="125956" name="Text Box 4">
            <a:hlinkClick r:id="" action="ppaction://noaction" highlightClick="1"/>
          </p:cNvPr>
          <p:cNvSpPr txBox="1">
            <a:spLocks noChangeArrowheads="1"/>
          </p:cNvSpPr>
          <p:nvPr/>
        </p:nvSpPr>
        <p:spPr bwMode="auto">
          <a:xfrm>
            <a:off x="1371600" y="1763332"/>
            <a:ext cx="455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b="0" dirty="0" err="1">
                <a:latin typeface="华文仿宋" panose="02010600040101010101" pitchFamily="2" charset="-122"/>
                <a:ea typeface="华文仿宋" panose="02010600040101010101" pitchFamily="2" charset="-122"/>
              </a:rPr>
              <a:t>DestroyDSTable</a:t>
            </a:r>
            <a:r>
              <a:rPr lang="en-US" altLang="zh-CN" sz="3600" b="0" dirty="0">
                <a:latin typeface="华文仿宋" panose="02010600040101010101" pitchFamily="2" charset="-122"/>
                <a:ea typeface="华文仿宋" panose="02010600040101010101" pitchFamily="2" charset="-122"/>
              </a:rPr>
              <a:t>(</a:t>
            </a:r>
            <a:r>
              <a:rPr lang="en-US" altLang="zh-CN" sz="3600" dirty="0">
                <a:latin typeface="华文仿宋" panose="02010600040101010101" pitchFamily="2" charset="-122"/>
                <a:ea typeface="华文仿宋" panose="02010600040101010101" pitchFamily="2" charset="-122"/>
              </a:rPr>
              <a:t>&amp;</a:t>
            </a:r>
            <a:r>
              <a:rPr lang="en-US" altLang="zh-CN" sz="3600" b="0" dirty="0">
                <a:latin typeface="华文仿宋" panose="02010600040101010101" pitchFamily="2" charset="-122"/>
                <a:ea typeface="华文仿宋" panose="02010600040101010101" pitchFamily="2" charset="-122"/>
              </a:rPr>
              <a:t>DT)</a:t>
            </a:r>
            <a:endParaRPr lang="en-US" altLang="zh-CN" sz="2400" b="0" dirty="0">
              <a:latin typeface="华文仿宋" panose="02010600040101010101" pitchFamily="2" charset="-122"/>
              <a:ea typeface="华文仿宋" panose="02010600040101010101" pitchFamily="2" charset="-122"/>
            </a:endParaRPr>
          </a:p>
        </p:txBody>
      </p:sp>
      <p:sp>
        <p:nvSpPr>
          <p:cNvPr id="125957" name="Text Box 5">
            <a:hlinkClick r:id="" action="ppaction://noaction" highlightClick="1"/>
          </p:cNvPr>
          <p:cNvSpPr txBox="1">
            <a:spLocks noChangeArrowheads="1"/>
          </p:cNvSpPr>
          <p:nvPr/>
        </p:nvSpPr>
        <p:spPr bwMode="auto">
          <a:xfrm>
            <a:off x="1371600" y="2525332"/>
            <a:ext cx="47772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b="0" dirty="0" err="1">
                <a:latin typeface="华文仿宋" panose="02010600040101010101" pitchFamily="2" charset="-122"/>
                <a:ea typeface="华文仿宋" panose="02010600040101010101" pitchFamily="2" charset="-122"/>
              </a:rPr>
              <a:t>SearchDSTable</a:t>
            </a:r>
            <a:r>
              <a:rPr lang="en-US" altLang="zh-CN" sz="3600" b="0" dirty="0">
                <a:latin typeface="华文仿宋" panose="02010600040101010101" pitchFamily="2" charset="-122"/>
                <a:ea typeface="华文仿宋" panose="02010600040101010101" pitchFamily="2" charset="-122"/>
              </a:rPr>
              <a:t>(DT, key);</a:t>
            </a:r>
            <a:endParaRPr lang="en-US" altLang="zh-CN" sz="2400" b="0" dirty="0">
              <a:latin typeface="华文仿宋" panose="02010600040101010101" pitchFamily="2" charset="-122"/>
              <a:ea typeface="华文仿宋" panose="02010600040101010101" pitchFamily="2" charset="-122"/>
            </a:endParaRPr>
          </a:p>
        </p:txBody>
      </p:sp>
      <p:sp>
        <p:nvSpPr>
          <p:cNvPr id="125958" name="Text Box 6">
            <a:hlinkClick r:id="" action="ppaction://noaction" highlightClick="1"/>
          </p:cNvPr>
          <p:cNvSpPr txBox="1">
            <a:spLocks noChangeArrowheads="1"/>
          </p:cNvSpPr>
          <p:nvPr/>
        </p:nvSpPr>
        <p:spPr bwMode="auto">
          <a:xfrm>
            <a:off x="1371600" y="3287332"/>
            <a:ext cx="4705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err="1">
                <a:solidFill>
                  <a:schemeClr val="accent2"/>
                </a:solidFill>
                <a:latin typeface="华文仿宋" panose="02010600040101010101" pitchFamily="2" charset="-122"/>
                <a:ea typeface="华文仿宋" panose="02010600040101010101" pitchFamily="2" charset="-122"/>
              </a:rPr>
              <a:t>InsertDSTable</a:t>
            </a:r>
            <a:r>
              <a:rPr lang="en-US" altLang="zh-CN" sz="3600" b="0" dirty="0">
                <a:latin typeface="华文仿宋" panose="02010600040101010101" pitchFamily="2" charset="-122"/>
                <a:ea typeface="华文仿宋" panose="02010600040101010101" pitchFamily="2" charset="-122"/>
              </a:rPr>
              <a:t>(</a:t>
            </a:r>
            <a:r>
              <a:rPr lang="en-US" altLang="zh-CN" sz="3600" dirty="0">
                <a:latin typeface="华文仿宋" panose="02010600040101010101" pitchFamily="2" charset="-122"/>
                <a:ea typeface="华文仿宋" panose="02010600040101010101" pitchFamily="2" charset="-122"/>
              </a:rPr>
              <a:t>&amp;</a:t>
            </a:r>
            <a:r>
              <a:rPr lang="en-US" altLang="zh-CN" sz="3600" b="0" dirty="0">
                <a:latin typeface="华文仿宋" panose="02010600040101010101" pitchFamily="2" charset="-122"/>
                <a:ea typeface="华文仿宋" panose="02010600040101010101" pitchFamily="2" charset="-122"/>
              </a:rPr>
              <a:t>DT, e);</a:t>
            </a:r>
            <a:endParaRPr lang="en-US" altLang="zh-CN" sz="2400" b="0" dirty="0">
              <a:latin typeface="华文仿宋" panose="02010600040101010101" pitchFamily="2" charset="-122"/>
              <a:ea typeface="华文仿宋" panose="02010600040101010101" pitchFamily="2" charset="-122"/>
            </a:endParaRPr>
          </a:p>
        </p:txBody>
      </p:sp>
      <p:sp>
        <p:nvSpPr>
          <p:cNvPr id="125959" name="Text Box 7">
            <a:hlinkClick r:id="" action="ppaction://noaction" highlightClick="1"/>
          </p:cNvPr>
          <p:cNvSpPr txBox="1">
            <a:spLocks noChangeArrowheads="1"/>
          </p:cNvSpPr>
          <p:nvPr/>
        </p:nvSpPr>
        <p:spPr bwMode="auto">
          <a:xfrm>
            <a:off x="1371600" y="4049332"/>
            <a:ext cx="51042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err="1">
                <a:solidFill>
                  <a:schemeClr val="accent2"/>
                </a:solidFill>
                <a:latin typeface="华文仿宋" panose="02010600040101010101" pitchFamily="2" charset="-122"/>
                <a:ea typeface="华文仿宋" panose="02010600040101010101" pitchFamily="2" charset="-122"/>
              </a:rPr>
              <a:t>DeleteDSTable</a:t>
            </a:r>
            <a:r>
              <a:rPr lang="en-US" altLang="zh-CN" sz="3600" b="0" dirty="0">
                <a:latin typeface="华文仿宋" panose="02010600040101010101" pitchFamily="2" charset="-122"/>
                <a:ea typeface="华文仿宋" panose="02010600040101010101" pitchFamily="2" charset="-122"/>
              </a:rPr>
              <a:t>(</a:t>
            </a:r>
            <a:r>
              <a:rPr lang="en-US" altLang="zh-CN" sz="3600" dirty="0">
                <a:latin typeface="华文仿宋" panose="02010600040101010101" pitchFamily="2" charset="-122"/>
                <a:ea typeface="华文仿宋" panose="02010600040101010101" pitchFamily="2" charset="-122"/>
              </a:rPr>
              <a:t>&amp;</a:t>
            </a:r>
            <a:r>
              <a:rPr lang="en-US" altLang="zh-CN" sz="3600" b="0" dirty="0">
                <a:latin typeface="华文仿宋" panose="02010600040101010101" pitchFamily="2" charset="-122"/>
                <a:ea typeface="华文仿宋" panose="02010600040101010101" pitchFamily="2" charset="-122"/>
              </a:rPr>
              <a:t>DT, key);</a:t>
            </a:r>
            <a:endParaRPr lang="en-US" altLang="zh-CN" sz="2400" b="0" dirty="0">
              <a:latin typeface="华文仿宋" panose="02010600040101010101" pitchFamily="2" charset="-122"/>
              <a:ea typeface="华文仿宋" panose="02010600040101010101" pitchFamily="2" charset="-122"/>
            </a:endParaRPr>
          </a:p>
        </p:txBody>
      </p:sp>
      <p:sp>
        <p:nvSpPr>
          <p:cNvPr id="125960" name="Text Box 8">
            <a:hlinkClick r:id="" action="ppaction://noaction" highlightClick="1"/>
          </p:cNvPr>
          <p:cNvSpPr txBox="1">
            <a:spLocks noChangeArrowheads="1"/>
          </p:cNvSpPr>
          <p:nvPr/>
        </p:nvSpPr>
        <p:spPr bwMode="auto">
          <a:xfrm>
            <a:off x="1371600" y="4811332"/>
            <a:ext cx="56380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b="0" dirty="0" err="1">
                <a:latin typeface="华文仿宋" panose="02010600040101010101" pitchFamily="2" charset="-122"/>
                <a:ea typeface="华文仿宋" panose="02010600040101010101" pitchFamily="2" charset="-122"/>
              </a:rPr>
              <a:t>TraverseDSTable</a:t>
            </a:r>
            <a:r>
              <a:rPr lang="en-US" altLang="zh-CN" sz="3600" b="0" dirty="0">
                <a:latin typeface="华文仿宋" panose="02010600040101010101" pitchFamily="2" charset="-122"/>
                <a:ea typeface="华文仿宋" panose="02010600040101010101" pitchFamily="2" charset="-122"/>
              </a:rPr>
              <a:t>(DT, Visit());</a:t>
            </a:r>
            <a:endParaRPr lang="en-US" altLang="zh-CN" sz="2400" b="0" dirty="0">
              <a:latin typeface="华文仿宋" panose="02010600040101010101" pitchFamily="2" charset="-122"/>
              <a:ea typeface="华文仿宋" panose="02010600040101010101" pitchFamily="2" charset="-122"/>
            </a:endParaRPr>
          </a:p>
        </p:txBody>
      </p:sp>
      <p:sp>
        <p:nvSpPr>
          <p:cNvPr id="125961" name="Text Box 9"/>
          <p:cNvSpPr txBox="1">
            <a:spLocks noChangeArrowheads="1"/>
          </p:cNvSpPr>
          <p:nvPr/>
        </p:nvSpPr>
        <p:spPr bwMode="auto">
          <a:xfrm>
            <a:off x="533400" y="5573332"/>
            <a:ext cx="579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latin typeface="华文仿宋" panose="02010600040101010101" pitchFamily="2" charset="-122"/>
                <a:ea typeface="华文仿宋" panose="02010600040101010101" pitchFamily="2" charset="-122"/>
              </a:rPr>
              <a:t>}ADT  </a:t>
            </a:r>
            <a:r>
              <a:rPr lang="en-US" altLang="zh-CN" sz="3200" dirty="0" err="1">
                <a:latin typeface="华文仿宋" panose="02010600040101010101" pitchFamily="2" charset="-122"/>
                <a:ea typeface="华文仿宋" panose="02010600040101010101" pitchFamily="2" charset="-122"/>
              </a:rPr>
              <a:t>DynamicSearchTable</a:t>
            </a:r>
            <a:endParaRPr lang="en-US" altLang="zh-CN" sz="2400" b="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25955"/>
                                        </p:tgtEl>
                                        <p:attrNameLst>
                                          <p:attrName>style.visibility</p:attrName>
                                        </p:attrNameLst>
                                      </p:cBhvr>
                                      <p:to>
                                        <p:strVal val="visible"/>
                                      </p:to>
                                    </p:set>
                                    <p:anim calcmode="lin" valueType="num">
                                      <p:cBhvr additive="base">
                                        <p:cTn id="7" dur="500" fill="hold"/>
                                        <p:tgtEl>
                                          <p:spTgt spid="125955"/>
                                        </p:tgtEl>
                                        <p:attrNameLst>
                                          <p:attrName>ppt_x</p:attrName>
                                        </p:attrNameLst>
                                      </p:cBhvr>
                                      <p:tavLst>
                                        <p:tav tm="0">
                                          <p:val>
                                            <p:strVal val="1+#ppt_w/2"/>
                                          </p:val>
                                        </p:tav>
                                        <p:tav tm="100000">
                                          <p:val>
                                            <p:strVal val="#ppt_x"/>
                                          </p:val>
                                        </p:tav>
                                      </p:tavLst>
                                    </p:anim>
                                    <p:anim calcmode="lin" valueType="num">
                                      <p:cBhvr additive="base">
                                        <p:cTn id="8" dur="500" fill="hold"/>
                                        <p:tgtEl>
                                          <p:spTgt spid="12595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25954"/>
                                        </p:tgtEl>
                                        <p:attrNameLst>
                                          <p:attrName>style.visibility</p:attrName>
                                        </p:attrNameLst>
                                      </p:cBhvr>
                                      <p:to>
                                        <p:strVal val="visible"/>
                                      </p:to>
                                    </p:set>
                                    <p:animEffect transition="in" filter="blinds(horizontal)">
                                      <p:cBhvr>
                                        <p:cTn id="12" dur="500"/>
                                        <p:tgtEl>
                                          <p:spTgt spid="125954"/>
                                        </p:tgtEl>
                                      </p:cBhvr>
                                    </p:animEffect>
                                  </p:childTnLst>
                                </p:cTn>
                              </p:par>
                            </p:childTnLst>
                          </p:cTn>
                        </p:par>
                        <p:par>
                          <p:cTn id="13" fill="hold">
                            <p:stCondLst>
                              <p:cond delay="1000"/>
                            </p:stCondLst>
                            <p:childTnLst>
                              <p:par>
                                <p:cTn id="14" presetID="3" presetClass="entr" presetSubtype="5" fill="hold" grpId="0" nodeType="afterEffect">
                                  <p:stCondLst>
                                    <p:cond delay="0"/>
                                  </p:stCondLst>
                                  <p:childTnLst>
                                    <p:set>
                                      <p:cBhvr>
                                        <p:cTn id="15" dur="1" fill="hold">
                                          <p:stCondLst>
                                            <p:cond delay="0"/>
                                          </p:stCondLst>
                                        </p:cTn>
                                        <p:tgtEl>
                                          <p:spTgt spid="125956"/>
                                        </p:tgtEl>
                                        <p:attrNameLst>
                                          <p:attrName>style.visibility</p:attrName>
                                        </p:attrNameLst>
                                      </p:cBhvr>
                                      <p:to>
                                        <p:strVal val="visible"/>
                                      </p:to>
                                    </p:set>
                                    <p:animEffect transition="in" filter="blinds(vertical)">
                                      <p:cBhvr>
                                        <p:cTn id="16" dur="500"/>
                                        <p:tgtEl>
                                          <p:spTgt spid="125956"/>
                                        </p:tgtEl>
                                      </p:cBhvr>
                                    </p:animEffect>
                                  </p:child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25957"/>
                                        </p:tgtEl>
                                        <p:attrNameLst>
                                          <p:attrName>style.visibility</p:attrName>
                                        </p:attrNameLst>
                                      </p:cBhvr>
                                      <p:to>
                                        <p:strVal val="visible"/>
                                      </p:to>
                                    </p:set>
                                    <p:animEffect transition="in" filter="blinds(horizontal)">
                                      <p:cBhvr>
                                        <p:cTn id="20" dur="500"/>
                                        <p:tgtEl>
                                          <p:spTgt spid="125957"/>
                                        </p:tgtEl>
                                      </p:cBhvr>
                                    </p:animEffect>
                                  </p:childTnLst>
                                </p:cTn>
                              </p:par>
                            </p:childTnLst>
                          </p:cTn>
                        </p:par>
                        <p:par>
                          <p:cTn id="21" fill="hold">
                            <p:stCondLst>
                              <p:cond delay="2000"/>
                            </p:stCondLst>
                            <p:childTnLst>
                              <p:par>
                                <p:cTn id="22" presetID="3" presetClass="entr" presetSubtype="5" fill="hold" grpId="0" nodeType="afterEffect">
                                  <p:stCondLst>
                                    <p:cond delay="0"/>
                                  </p:stCondLst>
                                  <p:childTnLst>
                                    <p:set>
                                      <p:cBhvr>
                                        <p:cTn id="23" dur="1" fill="hold">
                                          <p:stCondLst>
                                            <p:cond delay="0"/>
                                          </p:stCondLst>
                                        </p:cTn>
                                        <p:tgtEl>
                                          <p:spTgt spid="125958"/>
                                        </p:tgtEl>
                                        <p:attrNameLst>
                                          <p:attrName>style.visibility</p:attrName>
                                        </p:attrNameLst>
                                      </p:cBhvr>
                                      <p:to>
                                        <p:strVal val="visible"/>
                                      </p:to>
                                    </p:set>
                                    <p:animEffect transition="in" filter="blinds(vertical)">
                                      <p:cBhvr>
                                        <p:cTn id="24" dur="500"/>
                                        <p:tgtEl>
                                          <p:spTgt spid="125958"/>
                                        </p:tgtEl>
                                      </p:cBhvr>
                                    </p:animEffect>
                                  </p:childTnLst>
                                </p:cTn>
                              </p:par>
                            </p:childTnLst>
                          </p:cTn>
                        </p:par>
                        <p:par>
                          <p:cTn id="25" fill="hold">
                            <p:stCondLst>
                              <p:cond delay="2500"/>
                            </p:stCondLst>
                            <p:childTnLst>
                              <p:par>
                                <p:cTn id="26" presetID="3" presetClass="entr" presetSubtype="10" fill="hold" grpId="0" nodeType="afterEffect">
                                  <p:stCondLst>
                                    <p:cond delay="0"/>
                                  </p:stCondLst>
                                  <p:childTnLst>
                                    <p:set>
                                      <p:cBhvr>
                                        <p:cTn id="27" dur="1" fill="hold">
                                          <p:stCondLst>
                                            <p:cond delay="0"/>
                                          </p:stCondLst>
                                        </p:cTn>
                                        <p:tgtEl>
                                          <p:spTgt spid="125959"/>
                                        </p:tgtEl>
                                        <p:attrNameLst>
                                          <p:attrName>style.visibility</p:attrName>
                                        </p:attrNameLst>
                                      </p:cBhvr>
                                      <p:to>
                                        <p:strVal val="visible"/>
                                      </p:to>
                                    </p:set>
                                    <p:animEffect transition="in" filter="blinds(horizontal)">
                                      <p:cBhvr>
                                        <p:cTn id="28" dur="500"/>
                                        <p:tgtEl>
                                          <p:spTgt spid="125959"/>
                                        </p:tgtEl>
                                      </p:cBhvr>
                                    </p:animEffect>
                                  </p:childTnLst>
                                </p:cTn>
                              </p:par>
                            </p:childTnLst>
                          </p:cTn>
                        </p:par>
                        <p:par>
                          <p:cTn id="29" fill="hold">
                            <p:stCondLst>
                              <p:cond delay="3000"/>
                            </p:stCondLst>
                            <p:childTnLst>
                              <p:par>
                                <p:cTn id="30" presetID="3" presetClass="entr" presetSubtype="5" fill="hold" grpId="0" nodeType="afterEffect">
                                  <p:stCondLst>
                                    <p:cond delay="0"/>
                                  </p:stCondLst>
                                  <p:childTnLst>
                                    <p:set>
                                      <p:cBhvr>
                                        <p:cTn id="31" dur="1" fill="hold">
                                          <p:stCondLst>
                                            <p:cond delay="0"/>
                                          </p:stCondLst>
                                        </p:cTn>
                                        <p:tgtEl>
                                          <p:spTgt spid="125960"/>
                                        </p:tgtEl>
                                        <p:attrNameLst>
                                          <p:attrName>style.visibility</p:attrName>
                                        </p:attrNameLst>
                                      </p:cBhvr>
                                      <p:to>
                                        <p:strVal val="visible"/>
                                      </p:to>
                                    </p:set>
                                    <p:animEffect transition="in" filter="blinds(vertical)">
                                      <p:cBhvr>
                                        <p:cTn id="32" dur="500"/>
                                        <p:tgtEl>
                                          <p:spTgt spid="125960"/>
                                        </p:tgtEl>
                                      </p:cBhvr>
                                    </p:animEffect>
                                  </p:childTnLst>
                                </p:cTn>
                              </p:par>
                            </p:childTnLst>
                          </p:cTn>
                        </p:par>
                        <p:par>
                          <p:cTn id="33" fill="hold">
                            <p:stCondLst>
                              <p:cond delay="3500"/>
                            </p:stCondLst>
                            <p:childTnLst>
                              <p:par>
                                <p:cTn id="34" presetID="2" presetClass="entr" presetSubtype="12" fill="hold" grpId="0" nodeType="afterEffect">
                                  <p:stCondLst>
                                    <p:cond delay="0"/>
                                  </p:stCondLst>
                                  <p:childTnLst>
                                    <p:set>
                                      <p:cBhvr>
                                        <p:cTn id="35" dur="1" fill="hold">
                                          <p:stCondLst>
                                            <p:cond delay="0"/>
                                          </p:stCondLst>
                                        </p:cTn>
                                        <p:tgtEl>
                                          <p:spTgt spid="125961"/>
                                        </p:tgtEl>
                                        <p:attrNameLst>
                                          <p:attrName>style.visibility</p:attrName>
                                        </p:attrNameLst>
                                      </p:cBhvr>
                                      <p:to>
                                        <p:strVal val="visible"/>
                                      </p:to>
                                    </p:set>
                                    <p:anim calcmode="lin" valueType="num">
                                      <p:cBhvr additive="base">
                                        <p:cTn id="36" dur="500" fill="hold"/>
                                        <p:tgtEl>
                                          <p:spTgt spid="125961"/>
                                        </p:tgtEl>
                                        <p:attrNameLst>
                                          <p:attrName>ppt_x</p:attrName>
                                        </p:attrNameLst>
                                      </p:cBhvr>
                                      <p:tavLst>
                                        <p:tav tm="0">
                                          <p:val>
                                            <p:strVal val="0-#ppt_w/2"/>
                                          </p:val>
                                        </p:tav>
                                        <p:tav tm="100000">
                                          <p:val>
                                            <p:strVal val="#ppt_x"/>
                                          </p:val>
                                        </p:tav>
                                      </p:tavLst>
                                    </p:anim>
                                    <p:anim calcmode="lin" valueType="num">
                                      <p:cBhvr additive="base">
                                        <p:cTn id="37" dur="500" fill="hold"/>
                                        <p:tgtEl>
                                          <p:spTgt spid="1259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utoUpdateAnimBg="0"/>
      <p:bldP spid="125955" grpId="0" autoUpdateAnimBg="0"/>
      <p:bldP spid="125956" grpId="0" autoUpdateAnimBg="0"/>
      <p:bldP spid="125957" grpId="0" autoUpdateAnimBg="0"/>
      <p:bldP spid="125958" grpId="0" autoUpdateAnimBg="0"/>
      <p:bldP spid="125959" grpId="0" autoUpdateAnimBg="0"/>
      <p:bldP spid="125960" grpId="0" autoUpdateAnimBg="0"/>
      <p:bldP spid="12596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668821" y="1123977"/>
            <a:ext cx="7205468" cy="509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990600" lvl="1" indent="-723900" algn="l" eaLnBrk="1" hangingPunct="1">
              <a:lnSpc>
                <a:spcPct val="140000"/>
              </a:lnSpc>
              <a:buFont typeface="Arial" panose="020B0604020202020204" pitchFamily="34" charset="0"/>
              <a:buChar char="•"/>
            </a:pPr>
            <a:r>
              <a:rPr lang="en-US" altLang="zh-CN" sz="3600" b="1" dirty="0" err="1">
                <a:solidFill>
                  <a:srgbClr val="C00000"/>
                </a:solidFill>
                <a:ea typeface="华文仿宋" panose="02010600040101010101" pitchFamily="2" charset="-122"/>
              </a:rPr>
              <a:t>InitDSTable</a:t>
            </a:r>
            <a:r>
              <a:rPr lang="en-US" altLang="zh-CN" sz="3600" b="1" dirty="0">
                <a:solidFill>
                  <a:srgbClr val="C00000"/>
                </a:solidFill>
                <a:ea typeface="华文仿宋" panose="02010600040101010101" pitchFamily="2" charset="-122"/>
              </a:rPr>
              <a:t>(&amp;DT)</a:t>
            </a:r>
            <a:endParaRPr lang="en-US" altLang="zh-CN" sz="3600" b="1" dirty="0">
              <a:solidFill>
                <a:srgbClr val="C00000"/>
              </a:solidFill>
              <a:ea typeface="华文仿宋" panose="02010600040101010101" pitchFamily="2" charset="-122"/>
            </a:endParaRPr>
          </a:p>
          <a:p>
            <a:pPr marL="1257300" lvl="3" indent="-533400" algn="l"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操作结果：</a:t>
            </a:r>
            <a:r>
              <a:rPr lang="zh-CN" altLang="en-US" sz="3200" b="1" dirty="0">
                <a:solidFill>
                  <a:srgbClr val="000000"/>
                </a:solidFill>
                <a:latin typeface="华文仿宋" panose="02010600040101010101" pitchFamily="2" charset="-122"/>
                <a:ea typeface="华文仿宋" panose="02010600040101010101" pitchFamily="2" charset="-122"/>
              </a:rPr>
              <a:t>构造一个空的动态查找表</a:t>
            </a:r>
            <a:r>
              <a:rPr lang="en-US" altLang="zh-CN" sz="3200" b="1" dirty="0">
                <a:solidFill>
                  <a:srgbClr val="000000"/>
                </a:solidFill>
                <a:latin typeface="华文仿宋" panose="02010600040101010101" pitchFamily="2" charset="-122"/>
                <a:ea typeface="华文仿宋" panose="02010600040101010101" pitchFamily="2" charset="-122"/>
              </a:rPr>
              <a:t>DT</a:t>
            </a:r>
            <a:r>
              <a:rPr lang="zh-CN" altLang="en-US" sz="3200" b="1" dirty="0">
                <a:solidFill>
                  <a:srgbClr val="000000"/>
                </a:solidFill>
                <a:latin typeface="华文仿宋" panose="02010600040101010101" pitchFamily="2" charset="-122"/>
                <a:ea typeface="华文仿宋" panose="02010600040101010101" pitchFamily="2" charset="-122"/>
              </a:rPr>
              <a:t>。</a:t>
            </a:r>
            <a:endParaRPr lang="en-US" altLang="zh-CN" sz="3200" b="1" dirty="0">
              <a:solidFill>
                <a:srgbClr val="000000"/>
              </a:solidFill>
              <a:latin typeface="华文仿宋" panose="02010600040101010101" pitchFamily="2" charset="-122"/>
              <a:ea typeface="华文仿宋" panose="02010600040101010101" pitchFamily="2" charset="-122"/>
            </a:endParaRPr>
          </a:p>
          <a:p>
            <a:pPr marL="990600" lvl="1" indent="-723900" algn="l" eaLnBrk="1" hangingPunct="1">
              <a:lnSpc>
                <a:spcPct val="140000"/>
              </a:lnSpc>
              <a:buFont typeface="Arial" panose="020B0604020202020204" pitchFamily="34" charset="0"/>
              <a:buChar char="•"/>
            </a:pPr>
            <a:r>
              <a:rPr lang="en-US" altLang="zh-CN" sz="3600" b="1" dirty="0">
                <a:solidFill>
                  <a:srgbClr val="C00000"/>
                </a:solidFill>
                <a:ea typeface="华文仿宋" panose="02010600040101010101" pitchFamily="2" charset="-122"/>
              </a:rPr>
              <a:t>Destroy(&amp;ST);</a:t>
            </a:r>
            <a:endParaRPr lang="en-US" altLang="zh-CN" sz="3600" b="1" dirty="0">
              <a:solidFill>
                <a:srgbClr val="000000"/>
              </a:solidFill>
              <a:latin typeface="华文仿宋" panose="02010600040101010101" pitchFamily="2" charset="-122"/>
              <a:ea typeface="华文仿宋" panose="02010600040101010101" pitchFamily="2" charset="-122"/>
            </a:endParaRPr>
          </a:p>
          <a:p>
            <a:pPr marL="1257300" lvl="3" indent="-533400" algn="l"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初始条件：</a:t>
            </a:r>
            <a:r>
              <a:rPr lang="zh-CN" altLang="en-US" sz="3200" b="1" dirty="0">
                <a:solidFill>
                  <a:srgbClr val="000000"/>
                </a:solidFill>
                <a:latin typeface="华文仿宋" panose="02010600040101010101" pitchFamily="2" charset="-122"/>
                <a:ea typeface="华文仿宋" panose="02010600040101010101" pitchFamily="2" charset="-122"/>
              </a:rPr>
              <a:t>动态查找表</a:t>
            </a:r>
            <a:r>
              <a:rPr lang="en-US" altLang="zh-CN" sz="3200" b="1" dirty="0">
                <a:solidFill>
                  <a:srgbClr val="000000"/>
                </a:solidFill>
                <a:latin typeface="华文仿宋" panose="02010600040101010101" pitchFamily="2" charset="-122"/>
                <a:ea typeface="华文仿宋" panose="02010600040101010101" pitchFamily="2" charset="-122"/>
              </a:rPr>
              <a:t>DT</a:t>
            </a:r>
            <a:r>
              <a:rPr lang="zh-CN" altLang="en-US" sz="3200" b="1" dirty="0">
                <a:solidFill>
                  <a:srgbClr val="000000"/>
                </a:solidFill>
                <a:latin typeface="华文仿宋" panose="02010600040101010101" pitchFamily="2" charset="-122"/>
                <a:ea typeface="华文仿宋" panose="02010600040101010101" pitchFamily="2" charset="-122"/>
              </a:rPr>
              <a:t>存在；</a:t>
            </a:r>
            <a:endParaRPr lang="zh-CN" altLang="en-US" sz="3200" b="1" dirty="0">
              <a:solidFill>
                <a:srgbClr val="000000"/>
              </a:solidFill>
              <a:latin typeface="华文仿宋" panose="02010600040101010101" pitchFamily="2" charset="-122"/>
              <a:ea typeface="华文仿宋" panose="02010600040101010101" pitchFamily="2" charset="-122"/>
            </a:endParaRPr>
          </a:p>
          <a:p>
            <a:pPr marL="1257300" lvl="3" indent="-533400" algn="l"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操作结果：</a:t>
            </a:r>
            <a:r>
              <a:rPr lang="zh-CN" altLang="en-US" sz="3200" b="1" dirty="0">
                <a:solidFill>
                  <a:srgbClr val="000000"/>
                </a:solidFill>
                <a:latin typeface="华文仿宋" panose="02010600040101010101" pitchFamily="2" charset="-122"/>
                <a:ea typeface="华文仿宋" panose="02010600040101010101" pitchFamily="2" charset="-122"/>
              </a:rPr>
              <a:t>销毁动态查找表</a:t>
            </a:r>
            <a:r>
              <a:rPr lang="en-US" altLang="zh-CN" sz="3200" b="1" dirty="0">
                <a:solidFill>
                  <a:srgbClr val="000000"/>
                </a:solidFill>
                <a:latin typeface="华文仿宋" panose="02010600040101010101" pitchFamily="2" charset="-122"/>
                <a:ea typeface="华文仿宋" panose="02010600040101010101" pitchFamily="2" charset="-122"/>
              </a:rPr>
              <a:t>DT</a:t>
            </a:r>
            <a:r>
              <a:rPr lang="zh-CN" altLang="en-US" sz="3200" b="1" dirty="0">
                <a:solidFill>
                  <a:srgbClr val="000000"/>
                </a:solidFill>
                <a:latin typeface="华文仿宋" panose="02010600040101010101" pitchFamily="2" charset="-122"/>
                <a:ea typeface="华文仿宋" panose="02010600040101010101" pitchFamily="2" charset="-122"/>
              </a:rPr>
              <a:t>。</a:t>
            </a:r>
            <a:endParaRPr lang="zh-CN" altLang="en-US" sz="3200" b="1" dirty="0">
              <a:solidFill>
                <a:srgbClr val="000000"/>
              </a:solidFill>
              <a:latin typeface="华文仿宋" panose="02010600040101010101" pitchFamily="2" charset="-122"/>
              <a:ea typeface="华文仿宋" panose="02010600040101010101" pitchFamily="2" charset="-122"/>
            </a:endParaRPr>
          </a:p>
          <a:p>
            <a:pPr marL="1257300" lvl="3" indent="-533400" algn="l" eaLnBrk="1" hangingPunct="1">
              <a:lnSpc>
                <a:spcPct val="140000"/>
              </a:lnSpc>
              <a:buFont typeface="Arial" panose="020B0604020202020204" pitchFamily="34" charset="0"/>
              <a:buChar char="•"/>
            </a:pPr>
            <a:endParaRPr lang="en-US" altLang="zh-CN" sz="3200" b="1"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p:strips dir="l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27152" y="1033824"/>
            <a:ext cx="8011540"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990600" lvl="1" indent="-723900" algn="just" eaLnBrk="1" hangingPunct="1">
              <a:lnSpc>
                <a:spcPct val="140000"/>
              </a:lnSpc>
              <a:buFont typeface="Arial" panose="020B0604020202020204" pitchFamily="34" charset="0"/>
              <a:buChar char="•"/>
            </a:pPr>
            <a:r>
              <a:rPr lang="en-US" altLang="zh-CN" sz="3600" b="1" dirty="0" err="1">
                <a:solidFill>
                  <a:srgbClr val="C00000"/>
                </a:solidFill>
                <a:ea typeface="华文仿宋" panose="02010600040101010101" pitchFamily="2" charset="-122"/>
              </a:rPr>
              <a:t>SearchDSTable</a:t>
            </a:r>
            <a:r>
              <a:rPr lang="en-US" altLang="zh-CN" sz="3600" b="1" dirty="0">
                <a:solidFill>
                  <a:srgbClr val="C00000"/>
                </a:solidFill>
                <a:ea typeface="华文仿宋" panose="02010600040101010101" pitchFamily="2" charset="-122"/>
              </a:rPr>
              <a:t>(DT, key)</a:t>
            </a:r>
            <a:endParaRPr lang="en-US" altLang="zh-CN" sz="3600" b="1" dirty="0">
              <a:solidFill>
                <a:srgbClr val="000000"/>
              </a:solidFill>
              <a:latin typeface="华文仿宋" panose="02010600040101010101" pitchFamily="2" charset="-122"/>
              <a:ea typeface="华文仿宋" panose="02010600040101010101" pitchFamily="2" charset="-122"/>
            </a:endParaRPr>
          </a:p>
          <a:p>
            <a:pPr marL="1257300" lvl="3" indent="-533400" algn="just"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初始条件：</a:t>
            </a:r>
            <a:r>
              <a:rPr lang="zh-CN" altLang="en-US" sz="3200" b="1" dirty="0">
                <a:solidFill>
                  <a:srgbClr val="000000"/>
                </a:solidFill>
                <a:latin typeface="华文仿宋" panose="02010600040101010101" pitchFamily="2" charset="-122"/>
                <a:ea typeface="华文仿宋" panose="02010600040101010101" pitchFamily="2" charset="-122"/>
              </a:rPr>
              <a:t>动态查找表</a:t>
            </a:r>
            <a:r>
              <a:rPr lang="en-US" altLang="zh-CN" sz="3200" b="1" dirty="0">
                <a:solidFill>
                  <a:srgbClr val="000000"/>
                </a:solidFill>
                <a:latin typeface="华文仿宋" panose="02010600040101010101" pitchFamily="2" charset="-122"/>
                <a:ea typeface="华文仿宋" panose="02010600040101010101" pitchFamily="2" charset="-122"/>
              </a:rPr>
              <a:t>DT</a:t>
            </a:r>
            <a:r>
              <a:rPr lang="zh-CN" altLang="en-US" sz="3200" b="1" dirty="0">
                <a:solidFill>
                  <a:srgbClr val="000000"/>
                </a:solidFill>
                <a:latin typeface="华文仿宋" panose="02010600040101010101" pitchFamily="2" charset="-122"/>
                <a:ea typeface="华文仿宋" panose="02010600040101010101" pitchFamily="2" charset="-122"/>
              </a:rPr>
              <a:t>存在，</a:t>
            </a:r>
            <a:r>
              <a:rPr lang="en-US" altLang="zh-CN" sz="3200" b="1" dirty="0">
                <a:solidFill>
                  <a:srgbClr val="000000"/>
                </a:solidFill>
                <a:latin typeface="华文仿宋" panose="02010600040101010101" pitchFamily="2" charset="-122"/>
                <a:ea typeface="华文仿宋" panose="02010600040101010101" pitchFamily="2" charset="-122"/>
              </a:rPr>
              <a:t>key</a:t>
            </a:r>
            <a:r>
              <a:rPr lang="zh-CN" altLang="en-US" sz="3200" b="1" dirty="0">
                <a:solidFill>
                  <a:srgbClr val="000000"/>
                </a:solidFill>
                <a:latin typeface="华文仿宋" panose="02010600040101010101" pitchFamily="2" charset="-122"/>
                <a:ea typeface="华文仿宋" panose="02010600040101010101" pitchFamily="2" charset="-122"/>
              </a:rPr>
              <a:t>为和关键字类型相同的给定值；</a:t>
            </a:r>
            <a:endParaRPr lang="zh-CN" altLang="en-US" sz="3200" b="1" dirty="0">
              <a:solidFill>
                <a:srgbClr val="000000"/>
              </a:solidFill>
              <a:latin typeface="华文仿宋" panose="02010600040101010101" pitchFamily="2" charset="-122"/>
              <a:ea typeface="华文仿宋" panose="02010600040101010101" pitchFamily="2" charset="-122"/>
            </a:endParaRPr>
          </a:p>
          <a:p>
            <a:pPr marL="1257300" lvl="3" indent="-533400" algn="just"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操作结果：</a:t>
            </a:r>
            <a:r>
              <a:rPr lang="zh-CN" altLang="en-US" sz="3200" b="1" dirty="0">
                <a:solidFill>
                  <a:srgbClr val="000000"/>
                </a:solidFill>
                <a:latin typeface="华文仿宋" panose="02010600040101010101" pitchFamily="2" charset="-122"/>
                <a:ea typeface="华文仿宋" panose="02010600040101010101" pitchFamily="2" charset="-122"/>
              </a:rPr>
              <a:t>若</a:t>
            </a:r>
            <a:r>
              <a:rPr lang="en-US" altLang="zh-CN" sz="3200" b="1" dirty="0">
                <a:solidFill>
                  <a:srgbClr val="000000"/>
                </a:solidFill>
                <a:latin typeface="华文仿宋" panose="02010600040101010101" pitchFamily="2" charset="-122"/>
                <a:ea typeface="华文仿宋" panose="02010600040101010101" pitchFamily="2" charset="-122"/>
              </a:rPr>
              <a:t>DT</a:t>
            </a:r>
            <a:r>
              <a:rPr lang="zh-CN" altLang="en-US" sz="3200" b="1" dirty="0">
                <a:solidFill>
                  <a:srgbClr val="000000"/>
                </a:solidFill>
                <a:latin typeface="华文仿宋" panose="02010600040101010101" pitchFamily="2" charset="-122"/>
                <a:ea typeface="华文仿宋" panose="02010600040101010101" pitchFamily="2" charset="-122"/>
              </a:rPr>
              <a:t>中存在其关键字等于 </a:t>
            </a:r>
            <a:r>
              <a:rPr lang="en-US" altLang="zh-CN" sz="3200" b="1" dirty="0">
                <a:solidFill>
                  <a:srgbClr val="000000"/>
                </a:solidFill>
                <a:latin typeface="华文仿宋" panose="02010600040101010101" pitchFamily="2" charset="-122"/>
                <a:ea typeface="华文仿宋" panose="02010600040101010101" pitchFamily="2" charset="-122"/>
              </a:rPr>
              <a:t>key</a:t>
            </a:r>
            <a:r>
              <a:rPr lang="zh-CN" altLang="en-US" sz="3200" b="1" dirty="0">
                <a:solidFill>
                  <a:srgbClr val="000000"/>
                </a:solidFill>
                <a:latin typeface="华文仿宋" panose="02010600040101010101" pitchFamily="2" charset="-122"/>
                <a:ea typeface="华文仿宋" panose="02010600040101010101" pitchFamily="2" charset="-122"/>
              </a:rPr>
              <a:t>的数据元素，则函数值为该元素的值或在表中的位置，否则为“空”。</a:t>
            </a:r>
            <a:endParaRPr lang="zh-CN" altLang="en-US" sz="3200" b="1"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p:strips dir="l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27152" y="1033824"/>
            <a:ext cx="8011540"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990600" lvl="1" indent="-723900" algn="just" eaLnBrk="1" hangingPunct="1">
              <a:lnSpc>
                <a:spcPct val="140000"/>
              </a:lnSpc>
              <a:buFont typeface="Arial" panose="020B0604020202020204" pitchFamily="34" charset="0"/>
              <a:buChar char="•"/>
            </a:pPr>
            <a:r>
              <a:rPr lang="en-US" altLang="zh-CN" sz="3600" b="1" dirty="0" err="1">
                <a:solidFill>
                  <a:srgbClr val="C00000"/>
                </a:solidFill>
                <a:ea typeface="华文仿宋" panose="02010600040101010101" pitchFamily="2" charset="-122"/>
              </a:rPr>
              <a:t>InsertDSTable</a:t>
            </a:r>
            <a:r>
              <a:rPr lang="en-US" altLang="zh-CN" sz="3600" b="1" dirty="0">
                <a:solidFill>
                  <a:srgbClr val="C00000"/>
                </a:solidFill>
                <a:ea typeface="华文仿宋" panose="02010600040101010101" pitchFamily="2" charset="-122"/>
              </a:rPr>
              <a:t>(&amp;DT, e)</a:t>
            </a:r>
            <a:endParaRPr lang="en-US" altLang="zh-CN" sz="3600" b="1" dirty="0">
              <a:solidFill>
                <a:srgbClr val="000000"/>
              </a:solidFill>
              <a:latin typeface="华文仿宋" panose="02010600040101010101" pitchFamily="2" charset="-122"/>
              <a:ea typeface="华文仿宋" panose="02010600040101010101" pitchFamily="2" charset="-122"/>
            </a:endParaRPr>
          </a:p>
          <a:p>
            <a:pPr marL="1257300" lvl="3" indent="-533400" algn="just"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初始条件：</a:t>
            </a:r>
            <a:r>
              <a:rPr lang="zh-CN" altLang="en-US" sz="3200" b="1" dirty="0">
                <a:solidFill>
                  <a:srgbClr val="000000"/>
                </a:solidFill>
                <a:latin typeface="华文仿宋" panose="02010600040101010101" pitchFamily="2" charset="-122"/>
                <a:ea typeface="华文仿宋" panose="02010600040101010101" pitchFamily="2" charset="-122"/>
              </a:rPr>
              <a:t>动态查找表</a:t>
            </a:r>
            <a:r>
              <a:rPr lang="en-US" altLang="zh-CN" sz="3200" b="1" dirty="0">
                <a:solidFill>
                  <a:srgbClr val="000000"/>
                </a:solidFill>
                <a:latin typeface="华文仿宋" panose="02010600040101010101" pitchFamily="2" charset="-122"/>
                <a:ea typeface="华文仿宋" panose="02010600040101010101" pitchFamily="2" charset="-122"/>
              </a:rPr>
              <a:t>DT</a:t>
            </a:r>
            <a:r>
              <a:rPr lang="zh-CN" altLang="en-US" sz="3200" b="1" dirty="0">
                <a:solidFill>
                  <a:srgbClr val="000000"/>
                </a:solidFill>
                <a:latin typeface="华文仿宋" panose="02010600040101010101" pitchFamily="2" charset="-122"/>
                <a:ea typeface="华文仿宋" panose="02010600040101010101" pitchFamily="2" charset="-122"/>
              </a:rPr>
              <a:t>存在， </a:t>
            </a:r>
            <a:r>
              <a:rPr lang="en-US" altLang="zh-CN" sz="3200" b="1" dirty="0">
                <a:solidFill>
                  <a:srgbClr val="000000"/>
                </a:solidFill>
                <a:latin typeface="华文仿宋" panose="02010600040101010101" pitchFamily="2" charset="-122"/>
                <a:ea typeface="华文仿宋" panose="02010600040101010101" pitchFamily="2" charset="-122"/>
              </a:rPr>
              <a:t>e </a:t>
            </a:r>
            <a:r>
              <a:rPr lang="zh-CN" altLang="en-US" sz="3200" b="1" dirty="0">
                <a:solidFill>
                  <a:srgbClr val="000000"/>
                </a:solidFill>
                <a:latin typeface="华文仿宋" panose="02010600040101010101" pitchFamily="2" charset="-122"/>
                <a:ea typeface="华文仿宋" panose="02010600040101010101" pitchFamily="2" charset="-122"/>
              </a:rPr>
              <a:t>为待插入的数据元素；</a:t>
            </a:r>
            <a:endParaRPr lang="zh-CN" altLang="en-US" sz="3200" b="1" dirty="0">
              <a:solidFill>
                <a:srgbClr val="000000"/>
              </a:solidFill>
              <a:latin typeface="华文仿宋" panose="02010600040101010101" pitchFamily="2" charset="-122"/>
              <a:ea typeface="华文仿宋" panose="02010600040101010101" pitchFamily="2" charset="-122"/>
            </a:endParaRPr>
          </a:p>
          <a:p>
            <a:pPr marL="1257300" lvl="3" indent="-533400" algn="just"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操作结果：</a:t>
            </a:r>
            <a:r>
              <a:rPr lang="zh-CN" altLang="en-US" sz="3200" b="1" dirty="0">
                <a:solidFill>
                  <a:srgbClr val="000000"/>
                </a:solidFill>
                <a:latin typeface="华文仿宋" panose="02010600040101010101" pitchFamily="2" charset="-122"/>
                <a:ea typeface="华文仿宋" panose="02010600040101010101" pitchFamily="2" charset="-122"/>
              </a:rPr>
              <a:t>若</a:t>
            </a:r>
            <a:r>
              <a:rPr lang="en-US" altLang="zh-CN" sz="3200" b="1" dirty="0">
                <a:solidFill>
                  <a:srgbClr val="000000"/>
                </a:solidFill>
                <a:latin typeface="华文仿宋" panose="02010600040101010101" pitchFamily="2" charset="-122"/>
                <a:ea typeface="华文仿宋" panose="02010600040101010101" pitchFamily="2" charset="-122"/>
              </a:rPr>
              <a:t>DT</a:t>
            </a:r>
            <a:r>
              <a:rPr lang="zh-CN" altLang="en-US" sz="3200" b="1" dirty="0">
                <a:solidFill>
                  <a:srgbClr val="000000"/>
                </a:solidFill>
                <a:latin typeface="华文仿宋" panose="02010600040101010101" pitchFamily="2" charset="-122"/>
                <a:ea typeface="华文仿宋" panose="02010600040101010101" pitchFamily="2" charset="-122"/>
              </a:rPr>
              <a:t>中不存在其关键字等于 </a:t>
            </a:r>
            <a:r>
              <a:rPr lang="en-US" altLang="zh-CN" sz="3200" b="1" dirty="0" err="1">
                <a:solidFill>
                  <a:srgbClr val="000000"/>
                </a:solidFill>
                <a:latin typeface="华文仿宋" panose="02010600040101010101" pitchFamily="2" charset="-122"/>
                <a:ea typeface="华文仿宋" panose="02010600040101010101" pitchFamily="2" charset="-122"/>
              </a:rPr>
              <a:t>e.key</a:t>
            </a:r>
            <a:r>
              <a:rPr lang="en-US" altLang="zh-CN" sz="3200" b="1" dirty="0">
                <a:solidFill>
                  <a:srgbClr val="000000"/>
                </a:solidFill>
                <a:latin typeface="华文仿宋" panose="02010600040101010101" pitchFamily="2" charset="-122"/>
                <a:ea typeface="华文仿宋" panose="02010600040101010101" pitchFamily="2" charset="-122"/>
              </a:rPr>
              <a:t> </a:t>
            </a:r>
            <a:r>
              <a:rPr lang="zh-CN" altLang="en-US" sz="3200" b="1" dirty="0">
                <a:solidFill>
                  <a:srgbClr val="000000"/>
                </a:solidFill>
                <a:latin typeface="华文仿宋" panose="02010600040101010101" pitchFamily="2" charset="-122"/>
                <a:ea typeface="华文仿宋" panose="02010600040101010101" pitchFamily="2" charset="-122"/>
              </a:rPr>
              <a:t>的 数据元素，则插入 </a:t>
            </a:r>
            <a:r>
              <a:rPr lang="en-US" altLang="zh-CN" sz="3200" b="1" dirty="0">
                <a:solidFill>
                  <a:srgbClr val="000000"/>
                </a:solidFill>
                <a:latin typeface="华文仿宋" panose="02010600040101010101" pitchFamily="2" charset="-122"/>
                <a:ea typeface="华文仿宋" panose="02010600040101010101" pitchFamily="2" charset="-122"/>
              </a:rPr>
              <a:t>e </a:t>
            </a:r>
            <a:r>
              <a:rPr lang="zh-CN" altLang="en-US" sz="3200" b="1" dirty="0">
                <a:solidFill>
                  <a:srgbClr val="000000"/>
                </a:solidFill>
                <a:latin typeface="华文仿宋" panose="02010600040101010101" pitchFamily="2" charset="-122"/>
                <a:ea typeface="华文仿宋" panose="02010600040101010101" pitchFamily="2" charset="-122"/>
              </a:rPr>
              <a:t>到</a:t>
            </a:r>
            <a:r>
              <a:rPr lang="en-US" altLang="zh-CN" sz="3200" b="1" dirty="0">
                <a:solidFill>
                  <a:srgbClr val="000000"/>
                </a:solidFill>
                <a:latin typeface="华文仿宋" panose="02010600040101010101" pitchFamily="2" charset="-122"/>
                <a:ea typeface="华文仿宋" panose="02010600040101010101" pitchFamily="2" charset="-122"/>
              </a:rPr>
              <a:t>DT</a:t>
            </a:r>
            <a:r>
              <a:rPr lang="zh-CN" altLang="en-US" sz="3200" b="1" dirty="0">
                <a:solidFill>
                  <a:srgbClr val="000000"/>
                </a:solidFill>
                <a:latin typeface="华文仿宋" panose="02010600040101010101" pitchFamily="2" charset="-122"/>
                <a:ea typeface="华文仿宋" panose="02010600040101010101" pitchFamily="2" charset="-122"/>
              </a:rPr>
              <a:t>。</a:t>
            </a:r>
            <a:endParaRPr lang="zh-CN" altLang="en-US" sz="3200" b="1" dirty="0">
              <a:solidFill>
                <a:srgbClr val="000000"/>
              </a:solidFill>
              <a:latin typeface="华文仿宋" panose="02010600040101010101" pitchFamily="2" charset="-122"/>
              <a:ea typeface="华文仿宋" panose="02010600040101010101" pitchFamily="2" charset="-122"/>
            </a:endParaRPr>
          </a:p>
          <a:p>
            <a:pPr marL="1257300" lvl="3" indent="-533400" algn="just" eaLnBrk="1" hangingPunct="1">
              <a:lnSpc>
                <a:spcPct val="140000"/>
              </a:lnSpc>
              <a:buFont typeface="Arial" panose="020B0604020202020204" pitchFamily="34" charset="0"/>
              <a:buChar char="•"/>
            </a:pPr>
            <a:endParaRPr lang="zh-CN" altLang="en-US" sz="3200" b="1"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p:strips dir="l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27152" y="1033824"/>
            <a:ext cx="8011540"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990600" lvl="1" indent="-723900" algn="just" eaLnBrk="1" hangingPunct="1">
              <a:lnSpc>
                <a:spcPct val="140000"/>
              </a:lnSpc>
              <a:buFont typeface="Arial" panose="020B0604020202020204" pitchFamily="34" charset="0"/>
              <a:buChar char="•"/>
            </a:pPr>
            <a:r>
              <a:rPr lang="en-US" altLang="zh-CN" sz="3600" b="1" dirty="0" err="1">
                <a:solidFill>
                  <a:srgbClr val="C00000"/>
                </a:solidFill>
                <a:ea typeface="华文仿宋" panose="02010600040101010101" pitchFamily="2" charset="-122"/>
              </a:rPr>
              <a:t>DeleteDSTable</a:t>
            </a:r>
            <a:r>
              <a:rPr lang="en-US" altLang="zh-CN" sz="3600" b="1" dirty="0">
                <a:solidFill>
                  <a:srgbClr val="C00000"/>
                </a:solidFill>
                <a:ea typeface="华文仿宋" panose="02010600040101010101" pitchFamily="2" charset="-122"/>
              </a:rPr>
              <a:t>(&amp;DT, key)</a:t>
            </a:r>
            <a:endParaRPr lang="en-US" altLang="zh-CN" sz="3600" b="1" dirty="0">
              <a:solidFill>
                <a:srgbClr val="000000"/>
              </a:solidFill>
              <a:latin typeface="华文仿宋" panose="02010600040101010101" pitchFamily="2" charset="-122"/>
              <a:ea typeface="华文仿宋" panose="02010600040101010101" pitchFamily="2" charset="-122"/>
            </a:endParaRPr>
          </a:p>
          <a:p>
            <a:pPr marL="1257300" lvl="3" indent="-533400" algn="just"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初始条件：</a:t>
            </a:r>
            <a:r>
              <a:rPr lang="zh-CN" altLang="en-US" sz="3200" b="1" dirty="0">
                <a:solidFill>
                  <a:srgbClr val="000000"/>
                </a:solidFill>
                <a:latin typeface="华文仿宋" panose="02010600040101010101" pitchFamily="2" charset="-122"/>
                <a:ea typeface="华文仿宋" panose="02010600040101010101" pitchFamily="2" charset="-122"/>
              </a:rPr>
              <a:t>动态查找表</a:t>
            </a:r>
            <a:r>
              <a:rPr lang="en-US" altLang="zh-CN" sz="3200" b="1" dirty="0">
                <a:solidFill>
                  <a:srgbClr val="000000"/>
                </a:solidFill>
                <a:latin typeface="华文仿宋" panose="02010600040101010101" pitchFamily="2" charset="-122"/>
                <a:ea typeface="华文仿宋" panose="02010600040101010101" pitchFamily="2" charset="-122"/>
              </a:rPr>
              <a:t>DT</a:t>
            </a:r>
            <a:r>
              <a:rPr lang="zh-CN" altLang="en-US" sz="3200" b="1" dirty="0">
                <a:solidFill>
                  <a:srgbClr val="000000"/>
                </a:solidFill>
                <a:latin typeface="华文仿宋" panose="02010600040101010101" pitchFamily="2" charset="-122"/>
                <a:ea typeface="华文仿宋" panose="02010600040101010101" pitchFamily="2" charset="-122"/>
              </a:rPr>
              <a:t>存在，</a:t>
            </a:r>
            <a:r>
              <a:rPr lang="en-US" altLang="zh-CN" sz="3200" b="1" dirty="0">
                <a:solidFill>
                  <a:srgbClr val="000000"/>
                </a:solidFill>
                <a:latin typeface="华文仿宋" panose="02010600040101010101" pitchFamily="2" charset="-122"/>
                <a:ea typeface="华文仿宋" panose="02010600040101010101" pitchFamily="2" charset="-122"/>
              </a:rPr>
              <a:t>key</a:t>
            </a:r>
            <a:r>
              <a:rPr lang="zh-CN" altLang="en-US" sz="3200" b="1" dirty="0">
                <a:solidFill>
                  <a:srgbClr val="000000"/>
                </a:solidFill>
                <a:latin typeface="华文仿宋" panose="02010600040101010101" pitchFamily="2" charset="-122"/>
                <a:ea typeface="华文仿宋" panose="02010600040101010101" pitchFamily="2" charset="-122"/>
              </a:rPr>
              <a:t>为和关键字类型相同的给定值；</a:t>
            </a:r>
            <a:endParaRPr lang="zh-CN" altLang="en-US" sz="3200" b="1" dirty="0">
              <a:solidFill>
                <a:srgbClr val="000000"/>
              </a:solidFill>
              <a:latin typeface="华文仿宋" panose="02010600040101010101" pitchFamily="2" charset="-122"/>
              <a:ea typeface="华文仿宋" panose="02010600040101010101" pitchFamily="2" charset="-122"/>
            </a:endParaRPr>
          </a:p>
          <a:p>
            <a:pPr marL="1257300" lvl="3" indent="-533400" algn="just"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操作结果：</a:t>
            </a:r>
            <a:r>
              <a:rPr lang="zh-CN" altLang="en-US" sz="3200" b="1" dirty="0">
                <a:solidFill>
                  <a:srgbClr val="000000"/>
                </a:solidFill>
                <a:latin typeface="华文仿宋" panose="02010600040101010101" pitchFamily="2" charset="-122"/>
                <a:ea typeface="华文仿宋" panose="02010600040101010101" pitchFamily="2" charset="-122"/>
              </a:rPr>
              <a:t>若</a:t>
            </a:r>
            <a:r>
              <a:rPr lang="en-US" altLang="zh-CN" sz="3200" b="1" dirty="0">
                <a:solidFill>
                  <a:srgbClr val="000000"/>
                </a:solidFill>
                <a:latin typeface="华文仿宋" panose="02010600040101010101" pitchFamily="2" charset="-122"/>
                <a:ea typeface="华文仿宋" panose="02010600040101010101" pitchFamily="2" charset="-122"/>
              </a:rPr>
              <a:t>DT</a:t>
            </a:r>
            <a:r>
              <a:rPr lang="zh-CN" altLang="en-US" sz="3200" b="1" dirty="0">
                <a:solidFill>
                  <a:srgbClr val="000000"/>
                </a:solidFill>
                <a:latin typeface="华文仿宋" panose="02010600040101010101" pitchFamily="2" charset="-122"/>
                <a:ea typeface="华文仿宋" panose="02010600040101010101" pitchFamily="2" charset="-122"/>
              </a:rPr>
              <a:t>中存在其关键字等于</a:t>
            </a:r>
            <a:r>
              <a:rPr lang="en-US" altLang="zh-CN" sz="3200" b="1" dirty="0">
                <a:solidFill>
                  <a:srgbClr val="000000"/>
                </a:solidFill>
                <a:latin typeface="华文仿宋" panose="02010600040101010101" pitchFamily="2" charset="-122"/>
                <a:ea typeface="华文仿宋" panose="02010600040101010101" pitchFamily="2" charset="-122"/>
              </a:rPr>
              <a:t>key</a:t>
            </a:r>
            <a:r>
              <a:rPr lang="zh-CN" altLang="en-US" sz="3200" b="1" dirty="0">
                <a:solidFill>
                  <a:srgbClr val="000000"/>
                </a:solidFill>
                <a:latin typeface="华文仿宋" panose="02010600040101010101" pitchFamily="2" charset="-122"/>
                <a:ea typeface="华文仿宋" panose="02010600040101010101" pitchFamily="2" charset="-122"/>
              </a:rPr>
              <a:t>的数据元素，则删除之。</a:t>
            </a:r>
            <a:endParaRPr lang="zh-CN" altLang="en-US" sz="3200" b="1" dirty="0">
              <a:solidFill>
                <a:srgbClr val="000000"/>
              </a:solidFill>
              <a:latin typeface="华文仿宋" panose="02010600040101010101" pitchFamily="2" charset="-122"/>
              <a:ea typeface="华文仿宋" panose="02010600040101010101" pitchFamily="2" charset="-122"/>
            </a:endParaRPr>
          </a:p>
          <a:p>
            <a:pPr marL="1257300" lvl="3" indent="-533400" algn="just" eaLnBrk="1" hangingPunct="1">
              <a:lnSpc>
                <a:spcPct val="140000"/>
              </a:lnSpc>
              <a:buFont typeface="Arial" panose="020B0604020202020204" pitchFamily="34" charset="0"/>
              <a:buChar char="•"/>
            </a:pPr>
            <a:endParaRPr lang="zh-CN" altLang="en-US" sz="3200" b="1" dirty="0">
              <a:solidFill>
                <a:srgbClr val="000000"/>
              </a:solidFill>
              <a:latin typeface="华文仿宋" panose="02010600040101010101" pitchFamily="2" charset="-122"/>
              <a:ea typeface="华文仿宋" panose="02010600040101010101" pitchFamily="2" charset="-122"/>
            </a:endParaRPr>
          </a:p>
          <a:p>
            <a:pPr marL="1257300" lvl="3" indent="-533400" algn="just" eaLnBrk="1" hangingPunct="1">
              <a:lnSpc>
                <a:spcPct val="140000"/>
              </a:lnSpc>
              <a:buFont typeface="Arial" panose="020B0604020202020204" pitchFamily="34" charset="0"/>
              <a:buChar char="•"/>
            </a:pPr>
            <a:endParaRPr lang="zh-CN" altLang="en-US" sz="3200" b="1"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p:strips dir="l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27152" y="1033824"/>
            <a:ext cx="8011540" cy="431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990600" lvl="1" indent="-723900" algn="just" eaLnBrk="1" hangingPunct="1">
              <a:lnSpc>
                <a:spcPct val="140000"/>
              </a:lnSpc>
              <a:buFont typeface="Arial" panose="020B0604020202020204" pitchFamily="34" charset="0"/>
              <a:buChar char="•"/>
            </a:pPr>
            <a:r>
              <a:rPr lang="en-US" altLang="zh-CN" sz="3600" b="1" dirty="0" err="1">
                <a:solidFill>
                  <a:srgbClr val="C00000"/>
                </a:solidFill>
                <a:ea typeface="华文仿宋" panose="02010600040101010101" pitchFamily="2" charset="-122"/>
              </a:rPr>
              <a:t>TraverseDSTable</a:t>
            </a:r>
            <a:r>
              <a:rPr lang="en-US" altLang="zh-CN" sz="3600" b="1" dirty="0">
                <a:solidFill>
                  <a:srgbClr val="C00000"/>
                </a:solidFill>
                <a:ea typeface="华文仿宋" panose="02010600040101010101" pitchFamily="2" charset="-122"/>
              </a:rPr>
              <a:t>(DT, Visit())</a:t>
            </a:r>
            <a:endParaRPr lang="en-US" altLang="zh-CN" sz="3600" b="1" dirty="0">
              <a:solidFill>
                <a:srgbClr val="000000"/>
              </a:solidFill>
              <a:latin typeface="华文仿宋" panose="02010600040101010101" pitchFamily="2" charset="-122"/>
              <a:ea typeface="华文仿宋" panose="02010600040101010101" pitchFamily="2" charset="-122"/>
            </a:endParaRPr>
          </a:p>
          <a:p>
            <a:pPr marL="1257300" lvl="3" indent="-533400" algn="just"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初始条件：</a:t>
            </a:r>
            <a:r>
              <a:rPr lang="zh-CN" altLang="en-US" sz="3200" b="1" dirty="0">
                <a:solidFill>
                  <a:srgbClr val="000000"/>
                </a:solidFill>
                <a:latin typeface="华文仿宋" panose="02010600040101010101" pitchFamily="2" charset="-122"/>
                <a:ea typeface="华文仿宋" panose="02010600040101010101" pitchFamily="2" charset="-122"/>
              </a:rPr>
              <a:t>动态查找表</a:t>
            </a:r>
            <a:r>
              <a:rPr lang="en-US" altLang="zh-CN" sz="3200" b="1" dirty="0">
                <a:solidFill>
                  <a:srgbClr val="000000"/>
                </a:solidFill>
                <a:latin typeface="华文仿宋" panose="02010600040101010101" pitchFamily="2" charset="-122"/>
                <a:ea typeface="华文仿宋" panose="02010600040101010101" pitchFamily="2" charset="-122"/>
              </a:rPr>
              <a:t>DT</a:t>
            </a:r>
            <a:r>
              <a:rPr lang="zh-CN" altLang="en-US" sz="3200" b="1" dirty="0">
                <a:solidFill>
                  <a:srgbClr val="000000"/>
                </a:solidFill>
                <a:latin typeface="华文仿宋" panose="02010600040101010101" pitchFamily="2" charset="-122"/>
                <a:ea typeface="华文仿宋" panose="02010600040101010101" pitchFamily="2" charset="-122"/>
              </a:rPr>
              <a:t>存在，</a:t>
            </a:r>
            <a:r>
              <a:rPr lang="en-US" altLang="zh-CN" sz="3200" b="1" dirty="0">
                <a:solidFill>
                  <a:srgbClr val="000000"/>
                </a:solidFill>
                <a:latin typeface="华文仿宋" panose="02010600040101010101" pitchFamily="2" charset="-122"/>
                <a:ea typeface="华文仿宋" panose="02010600040101010101" pitchFamily="2" charset="-122"/>
              </a:rPr>
              <a:t>Visit</a:t>
            </a:r>
            <a:r>
              <a:rPr lang="zh-CN" altLang="en-US" sz="3200" b="1" dirty="0">
                <a:solidFill>
                  <a:srgbClr val="000000"/>
                </a:solidFill>
                <a:latin typeface="华文仿宋" panose="02010600040101010101" pitchFamily="2" charset="-122"/>
                <a:ea typeface="华文仿宋" panose="02010600040101010101" pitchFamily="2" charset="-122"/>
              </a:rPr>
              <a:t>是对结点操作的应用函数；</a:t>
            </a:r>
            <a:endParaRPr lang="zh-CN" altLang="en-US" sz="3200" b="1" dirty="0">
              <a:solidFill>
                <a:srgbClr val="000000"/>
              </a:solidFill>
              <a:latin typeface="华文仿宋" panose="02010600040101010101" pitchFamily="2" charset="-122"/>
              <a:ea typeface="华文仿宋" panose="02010600040101010101" pitchFamily="2" charset="-122"/>
            </a:endParaRPr>
          </a:p>
          <a:p>
            <a:pPr marL="1257300" lvl="3" indent="-533400" algn="just" eaLnBrk="1" hangingPunct="1">
              <a:lnSpc>
                <a:spcPct val="140000"/>
              </a:lnSpc>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操作结果：</a:t>
            </a:r>
            <a:r>
              <a:rPr lang="zh-CN" altLang="en-US" sz="3200" b="1" dirty="0">
                <a:solidFill>
                  <a:srgbClr val="000000"/>
                </a:solidFill>
                <a:latin typeface="华文仿宋" panose="02010600040101010101" pitchFamily="2" charset="-122"/>
                <a:ea typeface="华文仿宋" panose="02010600040101010101" pitchFamily="2" charset="-122"/>
              </a:rPr>
              <a:t>按某种次序对</a:t>
            </a:r>
            <a:r>
              <a:rPr lang="en-US" altLang="zh-CN" sz="3200" b="1" dirty="0">
                <a:solidFill>
                  <a:srgbClr val="000000"/>
                </a:solidFill>
                <a:latin typeface="华文仿宋" panose="02010600040101010101" pitchFamily="2" charset="-122"/>
                <a:ea typeface="华文仿宋" panose="02010600040101010101" pitchFamily="2" charset="-122"/>
              </a:rPr>
              <a:t>DT</a:t>
            </a:r>
            <a:r>
              <a:rPr lang="zh-CN" altLang="en-US" sz="3200" b="1" dirty="0">
                <a:solidFill>
                  <a:srgbClr val="000000"/>
                </a:solidFill>
                <a:latin typeface="华文仿宋" panose="02010600040101010101" pitchFamily="2" charset="-122"/>
                <a:ea typeface="华文仿宋" panose="02010600040101010101" pitchFamily="2" charset="-122"/>
              </a:rPr>
              <a:t>的每个结点调用函数 </a:t>
            </a:r>
            <a:r>
              <a:rPr lang="en-US" altLang="zh-CN" sz="3200" b="1" dirty="0">
                <a:solidFill>
                  <a:srgbClr val="000000"/>
                </a:solidFill>
                <a:latin typeface="华文仿宋" panose="02010600040101010101" pitchFamily="2" charset="-122"/>
                <a:ea typeface="华文仿宋" panose="02010600040101010101" pitchFamily="2" charset="-122"/>
              </a:rPr>
              <a:t>Visit() </a:t>
            </a:r>
            <a:r>
              <a:rPr lang="zh-CN" altLang="en-US" sz="3200" b="1" dirty="0">
                <a:solidFill>
                  <a:srgbClr val="000000"/>
                </a:solidFill>
                <a:latin typeface="华文仿宋" panose="02010600040101010101" pitchFamily="2" charset="-122"/>
                <a:ea typeface="华文仿宋" panose="02010600040101010101" pitchFamily="2" charset="-122"/>
              </a:rPr>
              <a:t>一次且至多一次。一旦 </a:t>
            </a:r>
            <a:r>
              <a:rPr lang="en-US" altLang="zh-CN" sz="3200" b="1" dirty="0">
                <a:solidFill>
                  <a:srgbClr val="000000"/>
                </a:solidFill>
                <a:latin typeface="华文仿宋" panose="02010600040101010101" pitchFamily="2" charset="-122"/>
                <a:ea typeface="华文仿宋" panose="02010600040101010101" pitchFamily="2" charset="-122"/>
              </a:rPr>
              <a:t>Visit() </a:t>
            </a:r>
            <a:r>
              <a:rPr lang="zh-CN" altLang="en-US" sz="3200" b="1" dirty="0">
                <a:solidFill>
                  <a:srgbClr val="000000"/>
                </a:solidFill>
                <a:latin typeface="华文仿宋" panose="02010600040101010101" pitchFamily="2" charset="-122"/>
                <a:ea typeface="华文仿宋" panose="02010600040101010101" pitchFamily="2" charset="-122"/>
              </a:rPr>
              <a:t>失败，则操作失败。</a:t>
            </a:r>
            <a:endParaRPr lang="zh-CN" altLang="en-US" sz="3200" b="1"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p:strips dir="l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a:hlinkClick r:id="" action="ppaction://hlinkshowjump?jump=nextslide" highlightClick="1"/>
          </p:cNvPr>
          <p:cNvSpPr txBox="1">
            <a:spLocks noChangeArrowheads="1"/>
          </p:cNvSpPr>
          <p:nvPr/>
        </p:nvSpPr>
        <p:spPr bwMode="auto">
          <a:xfrm>
            <a:off x="1103290" y="1079858"/>
            <a:ext cx="691727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algn="l" eaLnBrk="1" hangingPunct="1">
              <a:buFont typeface="Arial" panose="020B0604020202020204" pitchFamily="34" charset="0"/>
              <a:buChar char="•"/>
            </a:pPr>
            <a:r>
              <a:rPr lang="zh-CN" altLang="en-US" sz="4000" dirty="0">
                <a:ea typeface="华文仿宋" panose="02010600040101010101" pitchFamily="2" charset="-122"/>
              </a:rPr>
              <a:t>二叉排序树（二叉查找树）</a:t>
            </a:r>
            <a:endParaRPr lang="zh-CN" altLang="en-US" sz="4400" dirty="0">
              <a:ea typeface="华文仿宋" panose="02010600040101010101" pitchFamily="2" charset="-122"/>
            </a:endParaRPr>
          </a:p>
        </p:txBody>
      </p:sp>
      <p:sp>
        <p:nvSpPr>
          <p:cNvPr id="132099" name="Text Box 3">
            <a:hlinkClick r:id="rId1" action="ppaction://hlinksldjump" highlightClick="1"/>
          </p:cNvPr>
          <p:cNvSpPr txBox="1">
            <a:spLocks noChangeArrowheads="1"/>
          </p:cNvSpPr>
          <p:nvPr/>
        </p:nvSpPr>
        <p:spPr bwMode="auto">
          <a:xfrm>
            <a:off x="1056826" y="2070458"/>
            <a:ext cx="332655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algn="l" eaLnBrk="1" hangingPunct="1">
              <a:buFont typeface="Arial" panose="020B0604020202020204" pitchFamily="34" charset="0"/>
              <a:buChar char="•"/>
            </a:pPr>
            <a:r>
              <a:rPr lang="zh-CN" altLang="en-US" sz="4000" dirty="0">
                <a:ea typeface="华文仿宋" panose="02010600040101010101" pitchFamily="2" charset="-122"/>
              </a:rPr>
              <a:t>二叉平衡树</a:t>
            </a:r>
            <a:endParaRPr lang="zh-CN" altLang="en-US" sz="2400" b="0" dirty="0">
              <a:ea typeface="华文仿宋" panose="02010600040101010101" pitchFamily="2" charset="-122"/>
            </a:endParaRPr>
          </a:p>
        </p:txBody>
      </p:sp>
      <p:sp>
        <p:nvSpPr>
          <p:cNvPr id="132100" name="Rectangle 4">
            <a:hlinkClick r:id="rId2" action="ppaction://hlinksldjump" highlightClick="1"/>
          </p:cNvPr>
          <p:cNvSpPr>
            <a:spLocks noChangeArrowheads="1"/>
          </p:cNvSpPr>
          <p:nvPr/>
        </p:nvSpPr>
        <p:spPr bwMode="auto">
          <a:xfrm>
            <a:off x="1078846" y="3076933"/>
            <a:ext cx="204414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algn="l" eaLnBrk="1" hangingPunct="1">
              <a:buFont typeface="Arial" panose="020B0604020202020204" pitchFamily="34" charset="0"/>
              <a:buChar char="•"/>
            </a:pPr>
            <a:r>
              <a:rPr lang="en-US" altLang="zh-CN" sz="4000" dirty="0">
                <a:ea typeface="华文仿宋" panose="02010600040101010101" pitchFamily="2" charset="-122"/>
              </a:rPr>
              <a:t>B - </a:t>
            </a:r>
            <a:r>
              <a:rPr lang="zh-CN" altLang="en-US" sz="4000" dirty="0">
                <a:ea typeface="华文仿宋" panose="02010600040101010101" pitchFamily="2" charset="-122"/>
              </a:rPr>
              <a:t>树</a:t>
            </a:r>
            <a:endParaRPr lang="zh-CN" altLang="en-US" sz="4000" dirty="0">
              <a:ea typeface="华文仿宋" panose="02010600040101010101" pitchFamily="2" charset="-122"/>
            </a:endParaRPr>
          </a:p>
        </p:txBody>
      </p:sp>
      <p:sp>
        <p:nvSpPr>
          <p:cNvPr id="132101" name="Text Box 5">
            <a:hlinkClick r:id="rId3" action="ppaction://hlinksldjump" highlightClick="1"/>
          </p:cNvPr>
          <p:cNvSpPr txBox="1">
            <a:spLocks noChangeArrowheads="1"/>
          </p:cNvSpPr>
          <p:nvPr/>
        </p:nvSpPr>
        <p:spPr bwMode="auto">
          <a:xfrm>
            <a:off x="1109639" y="4067533"/>
            <a:ext cx="181171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algn="l" eaLnBrk="1" hangingPunct="1">
              <a:buFont typeface="Arial" panose="020B0604020202020204" pitchFamily="34" charset="0"/>
              <a:buChar char="•"/>
            </a:pPr>
            <a:r>
              <a:rPr lang="en-US" altLang="zh-CN" sz="4000" dirty="0">
                <a:ea typeface="华文仿宋" panose="02010600040101010101" pitchFamily="2" charset="-122"/>
              </a:rPr>
              <a:t>B</a:t>
            </a:r>
            <a:r>
              <a:rPr lang="en-US" altLang="zh-CN" sz="4000" baseline="30000" dirty="0">
                <a:ea typeface="华文仿宋" panose="02010600040101010101" pitchFamily="2" charset="-122"/>
              </a:rPr>
              <a:t>+</a:t>
            </a:r>
            <a:r>
              <a:rPr lang="zh-CN" altLang="en-US" sz="4000" dirty="0">
                <a:ea typeface="华文仿宋" panose="02010600040101010101" pitchFamily="2" charset="-122"/>
              </a:rPr>
              <a:t>树</a:t>
            </a:r>
            <a:endParaRPr lang="zh-CN" altLang="en-US" sz="2400" b="0" dirty="0">
              <a:ea typeface="华文仿宋" panose="02010600040101010101" pitchFamily="2" charset="-122"/>
            </a:endParaRPr>
          </a:p>
        </p:txBody>
      </p:sp>
      <p:sp>
        <p:nvSpPr>
          <p:cNvPr id="132102" name="Text Box 6">
            <a:hlinkClick r:id="rId4" action="ppaction://hlinksldjump" highlightClick="1"/>
          </p:cNvPr>
          <p:cNvSpPr txBox="1">
            <a:spLocks noChangeArrowheads="1"/>
          </p:cNvSpPr>
          <p:nvPr/>
        </p:nvSpPr>
        <p:spPr bwMode="auto">
          <a:xfrm>
            <a:off x="1114618" y="5024796"/>
            <a:ext cx="178766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algn="l" eaLnBrk="1" hangingPunct="1">
              <a:buFont typeface="Arial" panose="020B0604020202020204" pitchFamily="34" charset="0"/>
              <a:buChar char="•"/>
            </a:pPr>
            <a:r>
              <a:rPr lang="zh-CN" altLang="en-US" sz="4000" dirty="0">
                <a:ea typeface="华文仿宋" panose="02010600040101010101" pitchFamily="2" charset="-122"/>
              </a:rPr>
              <a:t>键树</a:t>
            </a:r>
            <a:endParaRPr lang="zh-CN" altLang="en-US" sz="24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32098"/>
                                        </p:tgtEl>
                                        <p:attrNameLst>
                                          <p:attrName>style.visibility</p:attrName>
                                        </p:attrNameLst>
                                      </p:cBhvr>
                                      <p:to>
                                        <p:strVal val="visible"/>
                                      </p:to>
                                    </p:set>
                                    <p:anim calcmode="lin" valueType="num">
                                      <p:cBhvr>
                                        <p:cTn id="7" dur="500" fill="hold"/>
                                        <p:tgtEl>
                                          <p:spTgt spid="132098"/>
                                        </p:tgtEl>
                                        <p:attrNameLst>
                                          <p:attrName>ppt_w</p:attrName>
                                        </p:attrNameLst>
                                      </p:cBhvr>
                                      <p:tavLst>
                                        <p:tav tm="0">
                                          <p:val>
                                            <p:strVal val="2/3*#ppt_w"/>
                                          </p:val>
                                        </p:tav>
                                        <p:tav tm="100000">
                                          <p:val>
                                            <p:strVal val="#ppt_w"/>
                                          </p:val>
                                        </p:tav>
                                      </p:tavLst>
                                    </p:anim>
                                    <p:anim calcmode="lin" valueType="num">
                                      <p:cBhvr>
                                        <p:cTn id="8" dur="500" fill="hold"/>
                                        <p:tgtEl>
                                          <p:spTgt spid="132098"/>
                                        </p:tgtEl>
                                        <p:attrNameLst>
                                          <p:attrName>ppt_h</p:attrName>
                                        </p:attrNameLst>
                                      </p:cBhvr>
                                      <p:tavLst>
                                        <p:tav tm="0">
                                          <p:val>
                                            <p:strVal val="2/3*#ppt_h"/>
                                          </p:val>
                                        </p:tav>
                                        <p:tav tm="100000">
                                          <p:val>
                                            <p:strVal val="#ppt_h"/>
                                          </p:val>
                                        </p:tav>
                                      </p:tavLst>
                                    </p:anim>
                                  </p:childTnLst>
                                </p:cTn>
                              </p:par>
                            </p:childTnLst>
                          </p:cTn>
                        </p:par>
                        <p:par>
                          <p:cTn id="9" fill="hold">
                            <p:stCondLst>
                              <p:cond delay="500"/>
                            </p:stCondLst>
                            <p:childTnLst>
                              <p:par>
                                <p:cTn id="10" presetID="23" presetClass="entr" presetSubtype="272" fill="hold" grpId="0" nodeType="afterEffect">
                                  <p:stCondLst>
                                    <p:cond delay="0"/>
                                  </p:stCondLst>
                                  <p:childTnLst>
                                    <p:set>
                                      <p:cBhvr>
                                        <p:cTn id="11" dur="1" fill="hold">
                                          <p:stCondLst>
                                            <p:cond delay="0"/>
                                          </p:stCondLst>
                                        </p:cTn>
                                        <p:tgtEl>
                                          <p:spTgt spid="132099"/>
                                        </p:tgtEl>
                                        <p:attrNameLst>
                                          <p:attrName>style.visibility</p:attrName>
                                        </p:attrNameLst>
                                      </p:cBhvr>
                                      <p:to>
                                        <p:strVal val="visible"/>
                                      </p:to>
                                    </p:set>
                                    <p:anim calcmode="lin" valueType="num">
                                      <p:cBhvr>
                                        <p:cTn id="12" dur="500" fill="hold"/>
                                        <p:tgtEl>
                                          <p:spTgt spid="132099"/>
                                        </p:tgtEl>
                                        <p:attrNameLst>
                                          <p:attrName>ppt_w</p:attrName>
                                        </p:attrNameLst>
                                      </p:cBhvr>
                                      <p:tavLst>
                                        <p:tav tm="0">
                                          <p:val>
                                            <p:strVal val="2/3*#ppt_w"/>
                                          </p:val>
                                        </p:tav>
                                        <p:tav tm="100000">
                                          <p:val>
                                            <p:strVal val="#ppt_w"/>
                                          </p:val>
                                        </p:tav>
                                      </p:tavLst>
                                    </p:anim>
                                    <p:anim calcmode="lin" valueType="num">
                                      <p:cBhvr>
                                        <p:cTn id="13" dur="500" fill="hold"/>
                                        <p:tgtEl>
                                          <p:spTgt spid="132099"/>
                                        </p:tgtEl>
                                        <p:attrNameLst>
                                          <p:attrName>ppt_h</p:attrName>
                                        </p:attrNameLst>
                                      </p:cBhvr>
                                      <p:tavLst>
                                        <p:tav tm="0">
                                          <p:val>
                                            <p:strVal val="2/3*#ppt_h"/>
                                          </p:val>
                                        </p:tav>
                                        <p:tav tm="100000">
                                          <p:val>
                                            <p:strVal val="#ppt_h"/>
                                          </p:val>
                                        </p:tav>
                                      </p:tavLst>
                                    </p:anim>
                                  </p:childTnLst>
                                </p:cTn>
                              </p:par>
                            </p:childTnLst>
                          </p:cTn>
                        </p:par>
                        <p:par>
                          <p:cTn id="14" fill="hold">
                            <p:stCondLst>
                              <p:cond delay="1000"/>
                            </p:stCondLst>
                            <p:childTnLst>
                              <p:par>
                                <p:cTn id="15" presetID="23" presetClass="entr" presetSubtype="272" fill="hold" grpId="0" nodeType="afterEffect">
                                  <p:stCondLst>
                                    <p:cond delay="0"/>
                                  </p:stCondLst>
                                  <p:childTnLst>
                                    <p:set>
                                      <p:cBhvr>
                                        <p:cTn id="16" dur="1" fill="hold">
                                          <p:stCondLst>
                                            <p:cond delay="0"/>
                                          </p:stCondLst>
                                        </p:cTn>
                                        <p:tgtEl>
                                          <p:spTgt spid="132100"/>
                                        </p:tgtEl>
                                        <p:attrNameLst>
                                          <p:attrName>style.visibility</p:attrName>
                                        </p:attrNameLst>
                                      </p:cBhvr>
                                      <p:to>
                                        <p:strVal val="visible"/>
                                      </p:to>
                                    </p:set>
                                    <p:anim calcmode="lin" valueType="num">
                                      <p:cBhvr>
                                        <p:cTn id="17" dur="500" fill="hold"/>
                                        <p:tgtEl>
                                          <p:spTgt spid="132100"/>
                                        </p:tgtEl>
                                        <p:attrNameLst>
                                          <p:attrName>ppt_w</p:attrName>
                                        </p:attrNameLst>
                                      </p:cBhvr>
                                      <p:tavLst>
                                        <p:tav tm="0">
                                          <p:val>
                                            <p:strVal val="2/3*#ppt_w"/>
                                          </p:val>
                                        </p:tav>
                                        <p:tav tm="100000">
                                          <p:val>
                                            <p:strVal val="#ppt_w"/>
                                          </p:val>
                                        </p:tav>
                                      </p:tavLst>
                                    </p:anim>
                                    <p:anim calcmode="lin" valueType="num">
                                      <p:cBhvr>
                                        <p:cTn id="18" dur="500" fill="hold"/>
                                        <p:tgtEl>
                                          <p:spTgt spid="132100"/>
                                        </p:tgtEl>
                                        <p:attrNameLst>
                                          <p:attrName>ppt_h</p:attrName>
                                        </p:attrNameLst>
                                      </p:cBhvr>
                                      <p:tavLst>
                                        <p:tav tm="0">
                                          <p:val>
                                            <p:strVal val="2/3*#ppt_h"/>
                                          </p:val>
                                        </p:tav>
                                        <p:tav tm="100000">
                                          <p:val>
                                            <p:strVal val="#ppt_h"/>
                                          </p:val>
                                        </p:tav>
                                      </p:tavLst>
                                    </p:anim>
                                  </p:childTnLst>
                                </p:cTn>
                              </p:par>
                            </p:childTnLst>
                          </p:cTn>
                        </p:par>
                        <p:par>
                          <p:cTn id="19" fill="hold">
                            <p:stCondLst>
                              <p:cond delay="1500"/>
                            </p:stCondLst>
                            <p:childTnLst>
                              <p:par>
                                <p:cTn id="20" presetID="23" presetClass="entr" presetSubtype="272" fill="hold" grpId="0" nodeType="afterEffect">
                                  <p:stCondLst>
                                    <p:cond delay="0"/>
                                  </p:stCondLst>
                                  <p:childTnLst>
                                    <p:set>
                                      <p:cBhvr>
                                        <p:cTn id="21" dur="1" fill="hold">
                                          <p:stCondLst>
                                            <p:cond delay="0"/>
                                          </p:stCondLst>
                                        </p:cTn>
                                        <p:tgtEl>
                                          <p:spTgt spid="132101"/>
                                        </p:tgtEl>
                                        <p:attrNameLst>
                                          <p:attrName>style.visibility</p:attrName>
                                        </p:attrNameLst>
                                      </p:cBhvr>
                                      <p:to>
                                        <p:strVal val="visible"/>
                                      </p:to>
                                    </p:set>
                                    <p:anim calcmode="lin" valueType="num">
                                      <p:cBhvr>
                                        <p:cTn id="22" dur="500" fill="hold"/>
                                        <p:tgtEl>
                                          <p:spTgt spid="132101"/>
                                        </p:tgtEl>
                                        <p:attrNameLst>
                                          <p:attrName>ppt_w</p:attrName>
                                        </p:attrNameLst>
                                      </p:cBhvr>
                                      <p:tavLst>
                                        <p:tav tm="0">
                                          <p:val>
                                            <p:strVal val="2/3*#ppt_w"/>
                                          </p:val>
                                        </p:tav>
                                        <p:tav tm="100000">
                                          <p:val>
                                            <p:strVal val="#ppt_w"/>
                                          </p:val>
                                        </p:tav>
                                      </p:tavLst>
                                    </p:anim>
                                    <p:anim calcmode="lin" valueType="num">
                                      <p:cBhvr>
                                        <p:cTn id="23" dur="500" fill="hold"/>
                                        <p:tgtEl>
                                          <p:spTgt spid="132101"/>
                                        </p:tgtEl>
                                        <p:attrNameLst>
                                          <p:attrName>ppt_h</p:attrName>
                                        </p:attrNameLst>
                                      </p:cBhvr>
                                      <p:tavLst>
                                        <p:tav tm="0">
                                          <p:val>
                                            <p:strVal val="2/3*#ppt_h"/>
                                          </p:val>
                                        </p:tav>
                                        <p:tav tm="100000">
                                          <p:val>
                                            <p:strVal val="#ppt_h"/>
                                          </p:val>
                                        </p:tav>
                                      </p:tavLst>
                                    </p:anim>
                                  </p:childTnLst>
                                </p:cTn>
                              </p:par>
                            </p:childTnLst>
                          </p:cTn>
                        </p:par>
                        <p:par>
                          <p:cTn id="24" fill="hold">
                            <p:stCondLst>
                              <p:cond delay="2000"/>
                            </p:stCondLst>
                            <p:childTnLst>
                              <p:par>
                                <p:cTn id="25" presetID="23" presetClass="entr" presetSubtype="272" fill="hold" grpId="0" nodeType="afterEffect">
                                  <p:stCondLst>
                                    <p:cond delay="0"/>
                                  </p:stCondLst>
                                  <p:childTnLst>
                                    <p:set>
                                      <p:cBhvr>
                                        <p:cTn id="26" dur="1" fill="hold">
                                          <p:stCondLst>
                                            <p:cond delay="0"/>
                                          </p:stCondLst>
                                        </p:cTn>
                                        <p:tgtEl>
                                          <p:spTgt spid="132102"/>
                                        </p:tgtEl>
                                        <p:attrNameLst>
                                          <p:attrName>style.visibility</p:attrName>
                                        </p:attrNameLst>
                                      </p:cBhvr>
                                      <p:to>
                                        <p:strVal val="visible"/>
                                      </p:to>
                                    </p:set>
                                    <p:anim calcmode="lin" valueType="num">
                                      <p:cBhvr>
                                        <p:cTn id="27" dur="500" fill="hold"/>
                                        <p:tgtEl>
                                          <p:spTgt spid="132102"/>
                                        </p:tgtEl>
                                        <p:attrNameLst>
                                          <p:attrName>ppt_w</p:attrName>
                                        </p:attrNameLst>
                                      </p:cBhvr>
                                      <p:tavLst>
                                        <p:tav tm="0">
                                          <p:val>
                                            <p:strVal val="2/3*#ppt_w"/>
                                          </p:val>
                                        </p:tav>
                                        <p:tav tm="100000">
                                          <p:val>
                                            <p:strVal val="#ppt_w"/>
                                          </p:val>
                                        </p:tav>
                                      </p:tavLst>
                                    </p:anim>
                                    <p:anim calcmode="lin" valueType="num">
                                      <p:cBhvr>
                                        <p:cTn id="28" dur="500" fill="hold"/>
                                        <p:tgtEl>
                                          <p:spTgt spid="13210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099" grpId="0" autoUpdateAnimBg="0"/>
      <p:bldP spid="132100" grpId="0" autoUpdateAnimBg="0"/>
      <p:bldP spid="132101" grpId="0" autoUpdateAnimBg="0"/>
      <p:bldP spid="13210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08012" y="988107"/>
            <a:ext cx="8054975"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sz="3200" dirty="0">
                <a:solidFill>
                  <a:srgbClr val="A50021"/>
                </a:solidFill>
                <a:latin typeface="华文仿宋" panose="02010600040101010101" pitchFamily="2" charset="-122"/>
                <a:ea typeface="华文仿宋" panose="02010600040101010101" pitchFamily="2" charset="-122"/>
              </a:rPr>
              <a:t>关键字</a:t>
            </a:r>
            <a:endParaRPr lang="en-US" altLang="zh-CN" sz="3200" dirty="0">
              <a:solidFill>
                <a:srgbClr val="A50021"/>
              </a:solidFill>
              <a:latin typeface="华文仿宋" panose="02010600040101010101" pitchFamily="2" charset="-122"/>
              <a:ea typeface="华文仿宋" panose="02010600040101010101" pitchFamily="2" charset="-122"/>
            </a:endParaRPr>
          </a:p>
          <a:p>
            <a:pPr algn="l" eaLnBrk="1" hangingPunct="1">
              <a:spcBef>
                <a:spcPts val="1200"/>
              </a:spcBef>
            </a:pPr>
            <a:r>
              <a:rPr lang="zh-CN" altLang="en-US" sz="3200" dirty="0">
                <a:latin typeface="华文仿宋" panose="02010600040101010101" pitchFamily="2" charset="-122"/>
                <a:ea typeface="华文仿宋" panose="02010600040101010101" pitchFamily="2" charset="-122"/>
              </a:rPr>
              <a:t>    用来标识一个数据元素（或记录）的某个数据项的值，称为关键字。      </a:t>
            </a:r>
            <a:endParaRPr lang="zh-CN" altLang="en-US" sz="3200" dirty="0">
              <a:latin typeface="华文仿宋" panose="02010600040101010101" pitchFamily="2" charset="-122"/>
              <a:ea typeface="华文仿宋" panose="02010600040101010101" pitchFamily="2" charset="-122"/>
            </a:endParaRPr>
          </a:p>
        </p:txBody>
      </p:sp>
      <p:sp>
        <p:nvSpPr>
          <p:cNvPr id="6148" name="Rectangle 4"/>
          <p:cNvSpPr>
            <a:spLocks noChangeArrowheads="1"/>
          </p:cNvSpPr>
          <p:nvPr/>
        </p:nvSpPr>
        <p:spPr bwMode="auto">
          <a:xfrm>
            <a:off x="628331" y="2756509"/>
            <a:ext cx="8034655" cy="161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90000"/>
              </a:lnSpc>
              <a:spcBef>
                <a:spcPct val="50000"/>
              </a:spcBef>
              <a:spcAft>
                <a:spcPct val="40000"/>
              </a:spcAft>
            </a:pPr>
            <a:r>
              <a:rPr lang="zh-CN" altLang="en-US" sz="3200" dirty="0">
                <a:solidFill>
                  <a:srgbClr val="A50021"/>
                </a:solidFill>
                <a:latin typeface="华文仿宋" panose="02010600040101010101" pitchFamily="2" charset="-122"/>
                <a:ea typeface="华文仿宋" panose="02010600040101010101" pitchFamily="2" charset="-122"/>
              </a:rPr>
              <a:t>主关键字</a:t>
            </a:r>
            <a:endParaRPr lang="zh-CN" altLang="en-US" sz="3200" dirty="0">
              <a:solidFill>
                <a:srgbClr val="A50021"/>
              </a:solidFill>
              <a:latin typeface="华文仿宋" panose="02010600040101010101" pitchFamily="2" charset="-122"/>
              <a:ea typeface="华文仿宋" panose="02010600040101010101" pitchFamily="2" charset="-122"/>
            </a:endParaRPr>
          </a:p>
          <a:p>
            <a:pPr algn="l" eaLnBrk="1" hangingPunct="1">
              <a:lnSpc>
                <a:spcPct val="90000"/>
              </a:lnSpc>
            </a:pPr>
            <a:r>
              <a:rPr lang="zh-CN" altLang="en-US" sz="3200" dirty="0">
                <a:latin typeface="华文仿宋" panose="02010600040101010101" pitchFamily="2" charset="-122"/>
                <a:ea typeface="华文仿宋" panose="02010600040101010101" pitchFamily="2" charset="-122"/>
              </a:rPr>
              <a:t>    若此关键字可唯一地标识一个记录，则称此关键字是主关键字；</a:t>
            </a:r>
            <a:endParaRPr lang="zh-CN" altLang="en-US" sz="3200" dirty="0">
              <a:latin typeface="华文仿宋" panose="02010600040101010101" pitchFamily="2" charset="-122"/>
              <a:ea typeface="华文仿宋" panose="02010600040101010101" pitchFamily="2" charset="-122"/>
            </a:endParaRPr>
          </a:p>
        </p:txBody>
      </p:sp>
      <p:sp>
        <p:nvSpPr>
          <p:cNvPr id="28679" name="Text Box 7"/>
          <p:cNvSpPr txBox="1">
            <a:spLocks noChangeArrowheads="1"/>
          </p:cNvSpPr>
          <p:nvPr/>
        </p:nvSpPr>
        <p:spPr bwMode="auto">
          <a:xfrm>
            <a:off x="304800" y="214009"/>
            <a:ext cx="2039341"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zh-CN" altLang="en-US" dirty="0"/>
              <a:t>基本概念</a:t>
            </a:r>
            <a:r>
              <a:rPr lang="en-US" altLang="zh-CN" dirty="0"/>
              <a:t>:</a:t>
            </a:r>
            <a:endParaRPr lang="en-US" altLang="zh-CN" dirty="0"/>
          </a:p>
        </p:txBody>
      </p:sp>
      <p:sp>
        <p:nvSpPr>
          <p:cNvPr id="6152" name="Rectangle 8"/>
          <p:cNvSpPr>
            <a:spLocks noChangeArrowheads="1"/>
          </p:cNvSpPr>
          <p:nvPr/>
        </p:nvSpPr>
        <p:spPr bwMode="auto">
          <a:xfrm>
            <a:off x="658812" y="4447201"/>
            <a:ext cx="8004174" cy="161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90000"/>
              </a:lnSpc>
              <a:spcBef>
                <a:spcPct val="50000"/>
              </a:spcBef>
              <a:spcAft>
                <a:spcPct val="40000"/>
              </a:spcAft>
            </a:pPr>
            <a:r>
              <a:rPr lang="zh-CN" altLang="en-US" sz="3200" dirty="0">
                <a:solidFill>
                  <a:srgbClr val="A50021"/>
                </a:solidFill>
                <a:latin typeface="华文仿宋" panose="02010600040101010101" pitchFamily="2" charset="-122"/>
                <a:ea typeface="华文仿宋" panose="02010600040101010101" pitchFamily="2" charset="-122"/>
              </a:rPr>
              <a:t>次关键字</a:t>
            </a:r>
            <a:endParaRPr lang="zh-CN" altLang="en-US" sz="3200" dirty="0">
              <a:solidFill>
                <a:srgbClr val="A50021"/>
              </a:solidFill>
              <a:latin typeface="华文仿宋" panose="02010600040101010101" pitchFamily="2" charset="-122"/>
              <a:ea typeface="华文仿宋" panose="02010600040101010101" pitchFamily="2" charset="-122"/>
            </a:endParaRPr>
          </a:p>
          <a:p>
            <a:pPr algn="l" eaLnBrk="1" hangingPunct="1">
              <a:lnSpc>
                <a:spcPct val="90000"/>
              </a:lnSpc>
            </a:pPr>
            <a:r>
              <a:rPr lang="zh-CN" altLang="en-US" sz="3200" dirty="0">
                <a:latin typeface="华文仿宋" panose="02010600040101010101" pitchFamily="2" charset="-122"/>
                <a:ea typeface="华文仿宋" panose="02010600040101010101" pitchFamily="2" charset="-122"/>
              </a:rPr>
              <a:t>    反之，用以识别若干记录的关键字是次关键字。</a:t>
            </a:r>
            <a:endParaRPr lang="zh-CN" altLang="en-US" sz="32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slide(fromBottom)">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slide(fromBottom)">
                                      <p:cBhvr>
                                        <p:cTn id="12" dur="500"/>
                                        <p:tgtEl>
                                          <p:spTgt spid="6148"/>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6152"/>
                                        </p:tgtEl>
                                        <p:attrNameLst>
                                          <p:attrName>style.visibility</p:attrName>
                                        </p:attrNameLst>
                                      </p:cBhvr>
                                      <p:to>
                                        <p:strVal val="visible"/>
                                      </p:to>
                                    </p:set>
                                    <p:animEffect transition="in" filter="slide(fromBottom)">
                                      <p:cBhvr>
                                        <p:cTn id="15"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8" grpId="0"/>
      <p:bldP spid="615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370268" y="219187"/>
            <a:ext cx="8610600"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en-US" altLang="zh-CN" dirty="0"/>
              <a:t>9.2.1 </a:t>
            </a:r>
            <a:r>
              <a:rPr lang="zh-CN" altLang="en-US" dirty="0"/>
              <a:t>二叉排序树</a:t>
            </a:r>
            <a:r>
              <a:rPr lang="en-US" altLang="zh-CN" dirty="0"/>
              <a:t>(</a:t>
            </a:r>
            <a:r>
              <a:rPr lang="zh-CN" altLang="en-US" dirty="0"/>
              <a:t>二叉查找树</a:t>
            </a:r>
            <a:r>
              <a:rPr lang="en-US" altLang="zh-CN" dirty="0"/>
              <a:t>)</a:t>
            </a:r>
            <a:endParaRPr lang="en-US" altLang="zh-CN" dirty="0"/>
          </a:p>
        </p:txBody>
      </p:sp>
      <p:sp>
        <p:nvSpPr>
          <p:cNvPr id="133124" name="Text Box 4">
            <a:hlinkClick r:id="" action="ppaction://hlinkshowjump?jump=nextslide"/>
          </p:cNvPr>
          <p:cNvSpPr txBox="1">
            <a:spLocks noChangeArrowheads="1"/>
          </p:cNvSpPr>
          <p:nvPr/>
        </p:nvSpPr>
        <p:spPr bwMode="auto">
          <a:xfrm>
            <a:off x="1262935" y="1497258"/>
            <a:ext cx="1793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dirty="0">
                <a:ea typeface="华文仿宋" panose="02010600040101010101" pitchFamily="2" charset="-122"/>
              </a:rPr>
              <a:t>1</a:t>
            </a:r>
            <a:r>
              <a:rPr lang="zh-CN" altLang="en-US" sz="3600" dirty="0">
                <a:ea typeface="华文仿宋" panose="02010600040101010101" pitchFamily="2" charset="-122"/>
              </a:rPr>
              <a:t>．定义</a:t>
            </a:r>
            <a:endParaRPr lang="zh-CN" altLang="en-US" sz="4400" dirty="0">
              <a:ea typeface="华文仿宋" panose="02010600040101010101" pitchFamily="2" charset="-122"/>
            </a:endParaRPr>
          </a:p>
        </p:txBody>
      </p:sp>
      <p:sp>
        <p:nvSpPr>
          <p:cNvPr id="133125" name="Rectangle 5"/>
          <p:cNvSpPr>
            <a:spLocks noChangeArrowheads="1"/>
          </p:cNvSpPr>
          <p:nvPr/>
        </p:nvSpPr>
        <p:spPr bwMode="auto">
          <a:xfrm>
            <a:off x="1233022" y="2297358"/>
            <a:ext cx="27318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dirty="0">
                <a:ea typeface="华文仿宋" panose="02010600040101010101" pitchFamily="2" charset="-122"/>
              </a:rPr>
              <a:t>2</a:t>
            </a:r>
            <a:r>
              <a:rPr lang="zh-CN" altLang="en-US" sz="3600" dirty="0">
                <a:ea typeface="华文仿宋" panose="02010600040101010101" pitchFamily="2" charset="-122"/>
              </a:rPr>
              <a:t>．查找算法</a:t>
            </a:r>
            <a:endParaRPr lang="zh-CN" altLang="en-US" sz="2400" dirty="0">
              <a:ea typeface="华文仿宋" panose="02010600040101010101" pitchFamily="2" charset="-122"/>
            </a:endParaRPr>
          </a:p>
        </p:txBody>
      </p:sp>
      <p:sp>
        <p:nvSpPr>
          <p:cNvPr id="133126" name="Text Box 6"/>
          <p:cNvSpPr txBox="1">
            <a:spLocks noChangeArrowheads="1"/>
          </p:cNvSpPr>
          <p:nvPr/>
        </p:nvSpPr>
        <p:spPr bwMode="auto">
          <a:xfrm>
            <a:off x="1233022" y="3059358"/>
            <a:ext cx="27318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dirty="0">
                <a:ea typeface="华文仿宋" panose="02010600040101010101" pitchFamily="2" charset="-122"/>
              </a:rPr>
              <a:t>3</a:t>
            </a:r>
            <a:r>
              <a:rPr lang="zh-CN" altLang="en-US" sz="3600" dirty="0">
                <a:ea typeface="华文仿宋" panose="02010600040101010101" pitchFamily="2" charset="-122"/>
              </a:rPr>
              <a:t>．插入算法</a:t>
            </a:r>
            <a:endParaRPr lang="zh-CN" altLang="en-US" sz="2400" b="0" dirty="0">
              <a:ea typeface="华文仿宋" panose="02010600040101010101" pitchFamily="2" charset="-122"/>
            </a:endParaRPr>
          </a:p>
        </p:txBody>
      </p:sp>
      <p:sp>
        <p:nvSpPr>
          <p:cNvPr id="133127" name="Text Box 7"/>
          <p:cNvSpPr txBox="1">
            <a:spLocks noChangeArrowheads="1"/>
          </p:cNvSpPr>
          <p:nvPr/>
        </p:nvSpPr>
        <p:spPr bwMode="auto">
          <a:xfrm>
            <a:off x="1204447" y="3821358"/>
            <a:ext cx="27318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dirty="0">
                <a:ea typeface="华文仿宋" panose="02010600040101010101" pitchFamily="2" charset="-122"/>
              </a:rPr>
              <a:t>4</a:t>
            </a:r>
            <a:r>
              <a:rPr lang="zh-CN" altLang="en-US" sz="3600" dirty="0">
                <a:ea typeface="华文仿宋" panose="02010600040101010101" pitchFamily="2" charset="-122"/>
              </a:rPr>
              <a:t>．删除算法</a:t>
            </a:r>
            <a:endParaRPr lang="zh-CN" altLang="en-US" sz="4000" dirty="0">
              <a:ea typeface="华文仿宋" panose="02010600040101010101" pitchFamily="2" charset="-122"/>
            </a:endParaRPr>
          </a:p>
        </p:txBody>
      </p:sp>
      <p:sp>
        <p:nvSpPr>
          <p:cNvPr id="133128" name="Text Box 8"/>
          <p:cNvSpPr txBox="1">
            <a:spLocks noChangeArrowheads="1"/>
          </p:cNvSpPr>
          <p:nvPr/>
        </p:nvSpPr>
        <p:spPr bwMode="auto">
          <a:xfrm>
            <a:off x="1214819" y="4583358"/>
            <a:ext cx="41216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dirty="0">
                <a:ea typeface="华文仿宋" panose="02010600040101010101" pitchFamily="2" charset="-122"/>
              </a:rPr>
              <a:t>5</a:t>
            </a:r>
            <a:r>
              <a:rPr lang="zh-CN" altLang="en-US" sz="3600" dirty="0">
                <a:ea typeface="华文仿宋" panose="02010600040101010101" pitchFamily="2" charset="-122"/>
              </a:rPr>
              <a:t>．查找性能的分析</a:t>
            </a:r>
            <a:endParaRPr lang="zh-CN" altLang="en-US" sz="24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3122"/>
                                        </p:tgtEl>
                                        <p:attrNameLst>
                                          <p:attrName>style.visibility</p:attrName>
                                        </p:attrNameLst>
                                      </p:cBhvr>
                                      <p:to>
                                        <p:strVal val="visible"/>
                                      </p:to>
                                    </p:set>
                                    <p:anim calcmode="lin" valueType="num">
                                      <p:cBhvr additive="base">
                                        <p:cTn id="7" dur="500" fill="hold"/>
                                        <p:tgtEl>
                                          <p:spTgt spid="133122"/>
                                        </p:tgtEl>
                                        <p:attrNameLst>
                                          <p:attrName>ppt_x</p:attrName>
                                        </p:attrNameLst>
                                      </p:cBhvr>
                                      <p:tavLst>
                                        <p:tav tm="0">
                                          <p:val>
                                            <p:strVal val="0-#ppt_w/2"/>
                                          </p:val>
                                        </p:tav>
                                        <p:tav tm="100000">
                                          <p:val>
                                            <p:strVal val="#ppt_x"/>
                                          </p:val>
                                        </p:tav>
                                      </p:tavLst>
                                    </p:anim>
                                    <p:anim calcmode="lin" valueType="num">
                                      <p:cBhvr additive="base">
                                        <p:cTn id="8" dur="500" fill="hold"/>
                                        <p:tgtEl>
                                          <p:spTgt spid="1331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33124"/>
                                        </p:tgtEl>
                                        <p:attrNameLst>
                                          <p:attrName>style.visibility</p:attrName>
                                        </p:attrNameLst>
                                      </p:cBhvr>
                                      <p:to>
                                        <p:strVal val="visible"/>
                                      </p:to>
                                    </p:set>
                                    <p:animEffect transition="in" filter="dissolve">
                                      <p:cBhvr>
                                        <p:cTn id="12" dur="500"/>
                                        <p:tgtEl>
                                          <p:spTgt spid="133124"/>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33125"/>
                                        </p:tgtEl>
                                        <p:attrNameLst>
                                          <p:attrName>style.visibility</p:attrName>
                                        </p:attrNameLst>
                                      </p:cBhvr>
                                      <p:to>
                                        <p:strVal val="visible"/>
                                      </p:to>
                                    </p:set>
                                    <p:anim calcmode="lin" valueType="num">
                                      <p:cBhvr additive="base">
                                        <p:cTn id="16" dur="500" fill="hold"/>
                                        <p:tgtEl>
                                          <p:spTgt spid="133125"/>
                                        </p:tgtEl>
                                        <p:attrNameLst>
                                          <p:attrName>ppt_x</p:attrName>
                                        </p:attrNameLst>
                                      </p:cBhvr>
                                      <p:tavLst>
                                        <p:tav tm="0">
                                          <p:val>
                                            <p:strVal val="0-#ppt_w/2"/>
                                          </p:val>
                                        </p:tav>
                                        <p:tav tm="100000">
                                          <p:val>
                                            <p:strVal val="#ppt_x"/>
                                          </p:val>
                                        </p:tav>
                                      </p:tavLst>
                                    </p:anim>
                                    <p:anim calcmode="lin" valueType="num">
                                      <p:cBhvr additive="base">
                                        <p:cTn id="17" dur="500" fill="hold"/>
                                        <p:tgtEl>
                                          <p:spTgt spid="13312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133126"/>
                                        </p:tgtEl>
                                        <p:attrNameLst>
                                          <p:attrName>style.visibility</p:attrName>
                                        </p:attrNameLst>
                                      </p:cBhvr>
                                      <p:to>
                                        <p:strVal val="visible"/>
                                      </p:to>
                                    </p:set>
                                    <p:animEffect transition="in" filter="blinds(horizontal)">
                                      <p:cBhvr>
                                        <p:cTn id="21" dur="500"/>
                                        <p:tgtEl>
                                          <p:spTgt spid="133126"/>
                                        </p:tgtEl>
                                      </p:cBhvr>
                                    </p:animEffect>
                                  </p:childTnLst>
                                </p:cTn>
                              </p:par>
                            </p:childTnLst>
                          </p:cTn>
                        </p:par>
                        <p:par>
                          <p:cTn id="22" fill="hold">
                            <p:stCondLst>
                              <p:cond delay="2000"/>
                            </p:stCondLst>
                            <p:childTnLst>
                              <p:par>
                                <p:cTn id="23" presetID="3" presetClass="entr" presetSubtype="10" fill="hold" grpId="0" nodeType="afterEffect">
                                  <p:stCondLst>
                                    <p:cond delay="0"/>
                                  </p:stCondLst>
                                  <p:childTnLst>
                                    <p:set>
                                      <p:cBhvr>
                                        <p:cTn id="24" dur="1" fill="hold">
                                          <p:stCondLst>
                                            <p:cond delay="0"/>
                                          </p:stCondLst>
                                        </p:cTn>
                                        <p:tgtEl>
                                          <p:spTgt spid="133127"/>
                                        </p:tgtEl>
                                        <p:attrNameLst>
                                          <p:attrName>style.visibility</p:attrName>
                                        </p:attrNameLst>
                                      </p:cBhvr>
                                      <p:to>
                                        <p:strVal val="visible"/>
                                      </p:to>
                                    </p:set>
                                    <p:animEffect transition="in" filter="blinds(horizontal)">
                                      <p:cBhvr>
                                        <p:cTn id="25" dur="500"/>
                                        <p:tgtEl>
                                          <p:spTgt spid="133127"/>
                                        </p:tgtEl>
                                      </p:cBhvr>
                                    </p:animEffect>
                                  </p:childTnLst>
                                </p:cTn>
                              </p:par>
                            </p:childTnLst>
                          </p:cTn>
                        </p:par>
                        <p:par>
                          <p:cTn id="26" fill="hold">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133128"/>
                                        </p:tgtEl>
                                        <p:attrNameLst>
                                          <p:attrName>style.visibility</p:attrName>
                                        </p:attrNameLst>
                                      </p:cBhvr>
                                      <p:to>
                                        <p:strVal val="visible"/>
                                      </p:to>
                                    </p:set>
                                    <p:animEffect transition="in" filter="randombar(horizontal)">
                                      <p:cBhvr>
                                        <p:cTn id="29" dur="500"/>
                                        <p:tgtEl>
                                          <p:spTgt spid="133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utoUpdateAnimBg="0"/>
      <p:bldP spid="133124" grpId="0" autoUpdateAnimBg="0"/>
      <p:bldP spid="133125" grpId="0" autoUpdateAnimBg="0"/>
      <p:bldP spid="133126" grpId="0" autoUpdateAnimBg="0"/>
      <p:bldP spid="133127" grpId="0" autoUpdateAnimBg="0"/>
      <p:bldP spid="13312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Text Box 3"/>
          <p:cNvSpPr txBox="1">
            <a:spLocks noChangeArrowheads="1"/>
          </p:cNvSpPr>
          <p:nvPr/>
        </p:nvSpPr>
        <p:spPr bwMode="auto">
          <a:xfrm>
            <a:off x="377825" y="180927"/>
            <a:ext cx="8585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a:ea typeface="华文仿宋" panose="02010600040101010101" pitchFamily="2" charset="-122"/>
              </a:rPr>
              <a:t>1. </a:t>
            </a:r>
            <a:r>
              <a:rPr lang="zh-CN" altLang="en-US" sz="3600" dirty="0">
                <a:ea typeface="华文仿宋" panose="02010600040101010101" pitchFamily="2" charset="-122"/>
              </a:rPr>
              <a:t>二叉排序树</a:t>
            </a:r>
            <a:r>
              <a:rPr lang="en-US" altLang="zh-CN" sz="3600" dirty="0">
                <a:ea typeface="华文仿宋" panose="02010600040101010101" pitchFamily="2" charset="-122"/>
              </a:rPr>
              <a:t>(BST</a:t>
            </a:r>
            <a:r>
              <a:rPr lang="zh-CN" altLang="en-US" sz="3600" dirty="0">
                <a:ea typeface="华文仿宋" panose="02010600040101010101" pitchFamily="2" charset="-122"/>
              </a:rPr>
              <a:t>树</a:t>
            </a:r>
            <a:r>
              <a:rPr lang="en-US" altLang="zh-CN" sz="3600" dirty="0">
                <a:ea typeface="华文仿宋" panose="02010600040101010101" pitchFamily="2" charset="-122"/>
              </a:rPr>
              <a:t>)</a:t>
            </a:r>
            <a:r>
              <a:rPr lang="zh-CN" altLang="en-US" sz="3600" dirty="0">
                <a:ea typeface="华文仿宋" panose="02010600040101010101" pitchFamily="2" charset="-122"/>
              </a:rPr>
              <a:t>定义：</a:t>
            </a:r>
            <a:endParaRPr lang="zh-CN" altLang="en-US" sz="3600" dirty="0">
              <a:ea typeface="华文仿宋" panose="02010600040101010101" pitchFamily="2" charset="-122"/>
            </a:endParaRPr>
          </a:p>
        </p:txBody>
      </p:sp>
      <p:sp>
        <p:nvSpPr>
          <p:cNvPr id="270340" name="Text Box 4"/>
          <p:cNvSpPr txBox="1">
            <a:spLocks noChangeArrowheads="1"/>
          </p:cNvSpPr>
          <p:nvPr/>
        </p:nvSpPr>
        <p:spPr bwMode="auto">
          <a:xfrm>
            <a:off x="377825" y="1167663"/>
            <a:ext cx="8153400" cy="578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l" eaLnBrk="1" hangingPunct="1">
              <a:lnSpc>
                <a:spcPct val="120000"/>
              </a:lnSpc>
              <a:buFont typeface="Arial" panose="020B0604020202020204" pitchFamily="34" charset="0"/>
              <a:buChar char="•"/>
            </a:pPr>
            <a:r>
              <a:rPr lang="zh-CN" altLang="en-US" sz="3200" dirty="0">
                <a:ea typeface="华文仿宋" panose="02010600040101010101" pitchFamily="2" charset="-122"/>
              </a:rPr>
              <a:t>二叉排序树或者是</a:t>
            </a:r>
            <a:r>
              <a:rPr lang="zh-CN" altLang="en-US" sz="3200" dirty="0">
                <a:solidFill>
                  <a:srgbClr val="0000FF"/>
                </a:solidFill>
                <a:ea typeface="华文仿宋" panose="02010600040101010101" pitchFamily="2" charset="-122"/>
              </a:rPr>
              <a:t>一棵空树</a:t>
            </a:r>
            <a:r>
              <a:rPr lang="zh-CN" altLang="en-US" sz="3200" dirty="0">
                <a:ea typeface="华文仿宋" panose="02010600040101010101" pitchFamily="2" charset="-122"/>
              </a:rPr>
              <a:t>；或者是具有</a:t>
            </a:r>
            <a:r>
              <a:rPr lang="zh-CN" altLang="en-US" sz="3200" dirty="0">
                <a:solidFill>
                  <a:srgbClr val="0000FF"/>
                </a:solidFill>
                <a:ea typeface="华文仿宋" panose="02010600040101010101" pitchFamily="2" charset="-122"/>
              </a:rPr>
              <a:t>如下特性的二叉树</a:t>
            </a:r>
            <a:r>
              <a:rPr lang="zh-CN" altLang="en-US" sz="3200" dirty="0">
                <a:ea typeface="华文仿宋" panose="02010600040101010101" pitchFamily="2" charset="-122"/>
              </a:rPr>
              <a:t>：</a:t>
            </a:r>
            <a:endParaRPr lang="en-US" altLang="zh-CN" sz="3200" dirty="0">
              <a:ea typeface="华文仿宋" panose="02010600040101010101" pitchFamily="2" charset="-122"/>
            </a:endParaRPr>
          </a:p>
          <a:p>
            <a:pPr marL="1200150" lvl="1" indent="-457200" algn="l" eaLnBrk="1" hangingPunct="1">
              <a:lnSpc>
                <a:spcPct val="120000"/>
              </a:lnSpc>
              <a:buFont typeface="Arial" panose="020B0604020202020204" pitchFamily="34" charset="0"/>
              <a:buChar char="•"/>
            </a:pPr>
            <a:r>
              <a:rPr lang="zh-CN" altLang="en-US" sz="3200" dirty="0">
                <a:ea typeface="华文仿宋" panose="02010600040101010101" pitchFamily="2" charset="-122"/>
              </a:rPr>
              <a:t>若它的左子树不空，则左子树上</a:t>
            </a:r>
            <a:r>
              <a:rPr lang="zh-CN" altLang="en-US" sz="3200" dirty="0">
                <a:solidFill>
                  <a:srgbClr val="0000FF"/>
                </a:solidFill>
                <a:ea typeface="华文仿宋" panose="02010600040101010101" pitchFamily="2" charset="-122"/>
              </a:rPr>
              <a:t>所有</a:t>
            </a:r>
            <a:r>
              <a:rPr lang="zh-CN" altLang="en-US" sz="3200" dirty="0">
                <a:ea typeface="华文仿宋" panose="02010600040101010101" pitchFamily="2" charset="-122"/>
              </a:rPr>
              <a:t>结点的值</a:t>
            </a:r>
            <a:r>
              <a:rPr lang="zh-CN" altLang="en-US" sz="3200" dirty="0">
                <a:solidFill>
                  <a:srgbClr val="0000FF"/>
                </a:solidFill>
                <a:ea typeface="华文仿宋" panose="02010600040101010101" pitchFamily="2" charset="-122"/>
              </a:rPr>
              <a:t>均小于</a:t>
            </a:r>
            <a:r>
              <a:rPr lang="zh-CN" altLang="en-US" sz="3200" dirty="0">
                <a:ea typeface="华文仿宋" panose="02010600040101010101" pitchFamily="2" charset="-122"/>
              </a:rPr>
              <a:t>根结点的值；</a:t>
            </a:r>
            <a:endParaRPr lang="en-US" altLang="zh-CN" sz="3200" dirty="0">
              <a:ea typeface="华文仿宋" panose="02010600040101010101" pitchFamily="2" charset="-122"/>
            </a:endParaRPr>
          </a:p>
          <a:p>
            <a:pPr marL="1200150" lvl="1" indent="-457200" algn="l" eaLnBrk="1" hangingPunct="1">
              <a:lnSpc>
                <a:spcPct val="120000"/>
              </a:lnSpc>
              <a:buFont typeface="Arial" panose="020B0604020202020204" pitchFamily="34" charset="0"/>
              <a:buChar char="•"/>
            </a:pPr>
            <a:r>
              <a:rPr lang="zh-CN" altLang="en-US" sz="3200" dirty="0">
                <a:ea typeface="华文仿宋" panose="02010600040101010101" pitchFamily="2" charset="-122"/>
              </a:rPr>
              <a:t>若它的右子树不空，则右子树上</a:t>
            </a:r>
            <a:r>
              <a:rPr lang="zh-CN" altLang="en-US" sz="3200" dirty="0">
                <a:solidFill>
                  <a:srgbClr val="0000FF"/>
                </a:solidFill>
                <a:ea typeface="华文仿宋" panose="02010600040101010101" pitchFamily="2" charset="-122"/>
              </a:rPr>
              <a:t>所有</a:t>
            </a:r>
            <a:r>
              <a:rPr lang="zh-CN" altLang="en-US" sz="3200" dirty="0">
                <a:ea typeface="华文仿宋" panose="02010600040101010101" pitchFamily="2" charset="-122"/>
              </a:rPr>
              <a:t>结点的值</a:t>
            </a:r>
            <a:r>
              <a:rPr lang="zh-CN" altLang="en-US" sz="3200" dirty="0">
                <a:solidFill>
                  <a:srgbClr val="0000FF"/>
                </a:solidFill>
                <a:ea typeface="华文仿宋" panose="02010600040101010101" pitchFamily="2" charset="-122"/>
              </a:rPr>
              <a:t>均大于</a:t>
            </a:r>
            <a:r>
              <a:rPr lang="zh-CN" altLang="en-US" sz="3200" dirty="0">
                <a:ea typeface="华文仿宋" panose="02010600040101010101" pitchFamily="2" charset="-122"/>
              </a:rPr>
              <a:t>根结点的值；</a:t>
            </a:r>
            <a:endParaRPr lang="en-US" altLang="zh-CN" sz="3200" dirty="0">
              <a:ea typeface="华文仿宋" panose="02010600040101010101" pitchFamily="2" charset="-122"/>
            </a:endParaRPr>
          </a:p>
          <a:p>
            <a:pPr marL="1200150" lvl="1" indent="-457200" algn="l" eaLnBrk="1" hangingPunct="1">
              <a:lnSpc>
                <a:spcPct val="120000"/>
              </a:lnSpc>
              <a:buFont typeface="Arial" panose="020B0604020202020204" pitchFamily="34" charset="0"/>
              <a:buChar char="•"/>
            </a:pPr>
            <a:r>
              <a:rPr lang="zh-CN" altLang="en-US" sz="3200" dirty="0">
                <a:ea typeface="华文仿宋" panose="02010600040101010101" pitchFamily="2" charset="-122"/>
              </a:rPr>
              <a:t>它的</a:t>
            </a:r>
            <a:r>
              <a:rPr lang="zh-CN" altLang="en-US" sz="3200" dirty="0">
                <a:solidFill>
                  <a:srgbClr val="0000FF"/>
                </a:solidFill>
                <a:ea typeface="华文仿宋" panose="02010600040101010101" pitchFamily="2" charset="-122"/>
              </a:rPr>
              <a:t>左、右子树</a:t>
            </a:r>
            <a:r>
              <a:rPr lang="zh-CN" altLang="en-US" sz="3200" dirty="0">
                <a:ea typeface="华文仿宋" panose="02010600040101010101" pitchFamily="2" charset="-122"/>
              </a:rPr>
              <a:t>也都分别是</a:t>
            </a:r>
            <a:r>
              <a:rPr lang="zh-CN" altLang="en-US" sz="3200" dirty="0">
                <a:solidFill>
                  <a:srgbClr val="0000FF"/>
                </a:solidFill>
                <a:ea typeface="华文仿宋" panose="02010600040101010101" pitchFamily="2" charset="-122"/>
              </a:rPr>
              <a:t>二叉排序树</a:t>
            </a:r>
            <a:r>
              <a:rPr lang="zh-CN" altLang="en-US" sz="3200" dirty="0">
                <a:ea typeface="华文仿宋" panose="02010600040101010101" pitchFamily="2" charset="-122"/>
              </a:rPr>
              <a:t>。</a:t>
            </a:r>
            <a:endParaRPr lang="zh-CN" altLang="en-US" sz="1400" dirty="0">
              <a:ea typeface="华文仿宋" panose="02010600040101010101" pitchFamily="2" charset="-122"/>
            </a:endParaRPr>
          </a:p>
          <a:p>
            <a:pPr marL="457200" indent="-457200" algn="l" eaLnBrk="1" hangingPunct="1">
              <a:lnSpc>
                <a:spcPct val="120000"/>
              </a:lnSpc>
              <a:buFont typeface="Arial" panose="020B0604020202020204" pitchFamily="34" charset="0"/>
              <a:buChar char="•"/>
            </a:pPr>
            <a:endParaRPr lang="zh-CN" altLang="en-US" sz="2000" dirty="0">
              <a:ea typeface="华文仿宋" panose="02010600040101010101" pitchFamily="2" charset="-122"/>
            </a:endParaRPr>
          </a:p>
          <a:p>
            <a:pPr marL="457200" indent="-457200" algn="l" eaLnBrk="1" hangingPunct="1">
              <a:lnSpc>
                <a:spcPct val="120000"/>
              </a:lnSpc>
              <a:buFont typeface="Arial" panose="020B0604020202020204" pitchFamily="34" charset="0"/>
              <a:buChar char="•"/>
            </a:pPr>
            <a:endParaRPr lang="zh-CN" altLang="en-US" sz="32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0339"/>
                                        </p:tgtEl>
                                        <p:attrNameLst>
                                          <p:attrName>style.visibility</p:attrName>
                                        </p:attrNameLst>
                                      </p:cBhvr>
                                      <p:to>
                                        <p:strVal val="visible"/>
                                      </p:to>
                                    </p:set>
                                    <p:animEffect transition="in" filter="dissolve">
                                      <p:cBhvr>
                                        <p:cTn id="7" dur="500"/>
                                        <p:tgtEl>
                                          <p:spTgt spid="27033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70340"/>
                                        </p:tgtEl>
                                        <p:attrNameLst>
                                          <p:attrName>style.visibility</p:attrName>
                                        </p:attrNameLst>
                                      </p:cBhvr>
                                      <p:to>
                                        <p:strVal val="visible"/>
                                      </p:to>
                                    </p:set>
                                    <p:animEffect transition="in" filter="slide(fromTop)">
                                      <p:cBhvr>
                                        <p:cTn id="12" dur="500"/>
                                        <p:tgtEl>
                                          <p:spTgt spid="270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autoUpdateAnimBg="0"/>
      <p:bldP spid="270340"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Oval 2"/>
          <p:cNvSpPr>
            <a:spLocks noChangeArrowheads="1"/>
          </p:cNvSpPr>
          <p:nvPr/>
        </p:nvSpPr>
        <p:spPr bwMode="auto">
          <a:xfrm>
            <a:off x="4191000" y="1132494"/>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50</a:t>
            </a:r>
            <a:endParaRPr lang="en-US" altLang="zh-CN" sz="2400" b="0" dirty="0">
              <a:ea typeface="华文仿宋" panose="02010600040101010101" pitchFamily="2" charset="-122"/>
            </a:endParaRPr>
          </a:p>
        </p:txBody>
      </p:sp>
      <p:sp>
        <p:nvSpPr>
          <p:cNvPr id="66563" name="Oval 3"/>
          <p:cNvSpPr>
            <a:spLocks noChangeArrowheads="1"/>
          </p:cNvSpPr>
          <p:nvPr/>
        </p:nvSpPr>
        <p:spPr bwMode="auto">
          <a:xfrm>
            <a:off x="2590800" y="2046894"/>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30</a:t>
            </a:r>
            <a:endParaRPr lang="en-US" altLang="zh-CN" sz="2400" b="0" dirty="0">
              <a:ea typeface="华文仿宋" panose="02010600040101010101" pitchFamily="2" charset="-122"/>
            </a:endParaRPr>
          </a:p>
        </p:txBody>
      </p:sp>
      <p:sp>
        <p:nvSpPr>
          <p:cNvPr id="66564" name="Oval 4"/>
          <p:cNvSpPr>
            <a:spLocks noChangeArrowheads="1"/>
          </p:cNvSpPr>
          <p:nvPr/>
        </p:nvSpPr>
        <p:spPr bwMode="auto">
          <a:xfrm>
            <a:off x="5943600" y="2046894"/>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80</a:t>
            </a:r>
            <a:endParaRPr lang="en-US" altLang="zh-CN" sz="2400" b="0" dirty="0">
              <a:ea typeface="华文仿宋" panose="02010600040101010101" pitchFamily="2" charset="-122"/>
            </a:endParaRPr>
          </a:p>
        </p:txBody>
      </p:sp>
      <p:sp>
        <p:nvSpPr>
          <p:cNvPr id="66565" name="Oval 5"/>
          <p:cNvSpPr>
            <a:spLocks noChangeArrowheads="1"/>
          </p:cNvSpPr>
          <p:nvPr/>
        </p:nvSpPr>
        <p:spPr bwMode="auto">
          <a:xfrm>
            <a:off x="1066800" y="2961294"/>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20</a:t>
            </a:r>
            <a:endParaRPr lang="en-US" altLang="zh-CN" sz="2400" b="0" dirty="0">
              <a:ea typeface="华文仿宋" panose="02010600040101010101" pitchFamily="2" charset="-122"/>
            </a:endParaRPr>
          </a:p>
        </p:txBody>
      </p:sp>
      <p:sp>
        <p:nvSpPr>
          <p:cNvPr id="66566" name="Oval 6"/>
          <p:cNvSpPr>
            <a:spLocks noChangeArrowheads="1"/>
          </p:cNvSpPr>
          <p:nvPr/>
        </p:nvSpPr>
        <p:spPr bwMode="auto">
          <a:xfrm>
            <a:off x="7467600" y="2961294"/>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90</a:t>
            </a:r>
            <a:endParaRPr lang="en-US" altLang="zh-CN" sz="2400" b="0" dirty="0">
              <a:ea typeface="华文仿宋" panose="02010600040101010101" pitchFamily="2" charset="-122"/>
            </a:endParaRPr>
          </a:p>
        </p:txBody>
      </p:sp>
      <p:sp>
        <p:nvSpPr>
          <p:cNvPr id="66567" name="Oval 7"/>
          <p:cNvSpPr>
            <a:spLocks noChangeArrowheads="1"/>
          </p:cNvSpPr>
          <p:nvPr/>
        </p:nvSpPr>
        <p:spPr bwMode="auto">
          <a:xfrm>
            <a:off x="381000" y="4104294"/>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10</a:t>
            </a:r>
            <a:endParaRPr lang="en-US" altLang="zh-CN" sz="2400" b="0" dirty="0">
              <a:ea typeface="华文仿宋" panose="02010600040101010101" pitchFamily="2" charset="-122"/>
            </a:endParaRPr>
          </a:p>
        </p:txBody>
      </p:sp>
      <p:sp>
        <p:nvSpPr>
          <p:cNvPr id="66568" name="Oval 8"/>
          <p:cNvSpPr>
            <a:spLocks noChangeArrowheads="1"/>
          </p:cNvSpPr>
          <p:nvPr/>
        </p:nvSpPr>
        <p:spPr bwMode="auto">
          <a:xfrm>
            <a:off x="6477000" y="4104294"/>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85</a:t>
            </a:r>
            <a:endParaRPr lang="en-US" altLang="zh-CN" sz="2400" b="0" dirty="0">
              <a:ea typeface="华文仿宋" panose="02010600040101010101" pitchFamily="2" charset="-122"/>
            </a:endParaRPr>
          </a:p>
        </p:txBody>
      </p:sp>
      <p:sp>
        <p:nvSpPr>
          <p:cNvPr id="66569" name="Oval 9"/>
          <p:cNvSpPr>
            <a:spLocks noChangeArrowheads="1"/>
          </p:cNvSpPr>
          <p:nvPr/>
        </p:nvSpPr>
        <p:spPr bwMode="auto">
          <a:xfrm>
            <a:off x="4191000" y="2961294"/>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40</a:t>
            </a:r>
            <a:endParaRPr lang="en-US" altLang="zh-CN" sz="2400" b="0" dirty="0">
              <a:ea typeface="华文仿宋" panose="02010600040101010101" pitchFamily="2" charset="-122"/>
            </a:endParaRPr>
          </a:p>
        </p:txBody>
      </p:sp>
      <p:sp>
        <p:nvSpPr>
          <p:cNvPr id="66570" name="Oval 10"/>
          <p:cNvSpPr>
            <a:spLocks noChangeArrowheads="1"/>
          </p:cNvSpPr>
          <p:nvPr/>
        </p:nvSpPr>
        <p:spPr bwMode="auto">
          <a:xfrm>
            <a:off x="3276600" y="4104294"/>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35</a:t>
            </a:r>
            <a:endParaRPr lang="en-US" altLang="zh-CN" sz="2400" b="0" dirty="0">
              <a:ea typeface="华文仿宋" panose="02010600040101010101" pitchFamily="2" charset="-122"/>
            </a:endParaRPr>
          </a:p>
        </p:txBody>
      </p:sp>
      <p:sp>
        <p:nvSpPr>
          <p:cNvPr id="66571" name="Oval 11"/>
          <p:cNvSpPr>
            <a:spLocks noChangeArrowheads="1"/>
          </p:cNvSpPr>
          <p:nvPr/>
        </p:nvSpPr>
        <p:spPr bwMode="auto">
          <a:xfrm>
            <a:off x="1828800" y="4104294"/>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25</a:t>
            </a:r>
            <a:endParaRPr lang="en-US" altLang="zh-CN" sz="2400" b="0" dirty="0">
              <a:ea typeface="华文仿宋" panose="02010600040101010101" pitchFamily="2" charset="-122"/>
            </a:endParaRPr>
          </a:p>
        </p:txBody>
      </p:sp>
      <p:sp>
        <p:nvSpPr>
          <p:cNvPr id="66572" name="Oval 12"/>
          <p:cNvSpPr>
            <a:spLocks noChangeArrowheads="1"/>
          </p:cNvSpPr>
          <p:nvPr/>
        </p:nvSpPr>
        <p:spPr bwMode="auto">
          <a:xfrm>
            <a:off x="1219200" y="5094894"/>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23</a:t>
            </a:r>
            <a:endParaRPr lang="en-US" altLang="zh-CN" sz="2400" b="0" dirty="0">
              <a:ea typeface="华文仿宋" panose="02010600040101010101" pitchFamily="2" charset="-122"/>
            </a:endParaRPr>
          </a:p>
        </p:txBody>
      </p:sp>
      <p:sp>
        <p:nvSpPr>
          <p:cNvPr id="66573" name="Oval 13"/>
          <p:cNvSpPr>
            <a:spLocks noChangeArrowheads="1"/>
          </p:cNvSpPr>
          <p:nvPr/>
        </p:nvSpPr>
        <p:spPr bwMode="auto">
          <a:xfrm>
            <a:off x="7467600" y="5094894"/>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88</a:t>
            </a:r>
            <a:endParaRPr lang="en-US" altLang="zh-CN" sz="2400" b="0" dirty="0">
              <a:ea typeface="华文仿宋" panose="02010600040101010101" pitchFamily="2" charset="-122"/>
            </a:endParaRPr>
          </a:p>
        </p:txBody>
      </p:sp>
      <p:sp>
        <p:nvSpPr>
          <p:cNvPr id="66574" name="Line 14"/>
          <p:cNvSpPr>
            <a:spLocks noChangeShapeType="1"/>
          </p:cNvSpPr>
          <p:nvPr/>
        </p:nvSpPr>
        <p:spPr bwMode="auto">
          <a:xfrm flipH="1">
            <a:off x="3276600" y="1589694"/>
            <a:ext cx="914400" cy="5334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66575" name="Line 15"/>
          <p:cNvSpPr>
            <a:spLocks noChangeShapeType="1"/>
          </p:cNvSpPr>
          <p:nvPr/>
        </p:nvSpPr>
        <p:spPr bwMode="auto">
          <a:xfrm flipH="1">
            <a:off x="1752600" y="2504094"/>
            <a:ext cx="838200" cy="533400"/>
          </a:xfrm>
          <a:prstGeom prst="line">
            <a:avLst/>
          </a:prstGeom>
          <a:noFill/>
          <a:ln w="38100">
            <a:solidFill>
              <a:srgbClr val="66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66576" name="Line 16"/>
          <p:cNvSpPr>
            <a:spLocks noChangeShapeType="1"/>
          </p:cNvSpPr>
          <p:nvPr/>
        </p:nvSpPr>
        <p:spPr bwMode="auto">
          <a:xfrm>
            <a:off x="4876800" y="1589694"/>
            <a:ext cx="1143000" cy="5334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66577" name="Line 17"/>
          <p:cNvSpPr>
            <a:spLocks noChangeShapeType="1"/>
          </p:cNvSpPr>
          <p:nvPr/>
        </p:nvSpPr>
        <p:spPr bwMode="auto">
          <a:xfrm>
            <a:off x="3276600" y="2504094"/>
            <a:ext cx="990600" cy="6096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66578" name="Line 18"/>
          <p:cNvSpPr>
            <a:spLocks noChangeShapeType="1"/>
          </p:cNvSpPr>
          <p:nvPr/>
        </p:nvSpPr>
        <p:spPr bwMode="auto">
          <a:xfrm flipH="1">
            <a:off x="762000" y="3570894"/>
            <a:ext cx="457200" cy="5334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66579" name="Line 19"/>
          <p:cNvSpPr>
            <a:spLocks noChangeShapeType="1"/>
          </p:cNvSpPr>
          <p:nvPr/>
        </p:nvSpPr>
        <p:spPr bwMode="auto">
          <a:xfrm>
            <a:off x="1600200" y="3494694"/>
            <a:ext cx="533400" cy="6096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66580" name="Line 20"/>
          <p:cNvSpPr>
            <a:spLocks noChangeShapeType="1"/>
          </p:cNvSpPr>
          <p:nvPr/>
        </p:nvSpPr>
        <p:spPr bwMode="auto">
          <a:xfrm flipH="1">
            <a:off x="1600200" y="4713894"/>
            <a:ext cx="4572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66581" name="Line 21"/>
          <p:cNvSpPr>
            <a:spLocks noChangeShapeType="1"/>
          </p:cNvSpPr>
          <p:nvPr/>
        </p:nvSpPr>
        <p:spPr bwMode="auto">
          <a:xfrm flipH="1">
            <a:off x="3657600" y="3494694"/>
            <a:ext cx="609600" cy="6096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66582" name="Line 22"/>
          <p:cNvSpPr>
            <a:spLocks noChangeShapeType="1"/>
          </p:cNvSpPr>
          <p:nvPr/>
        </p:nvSpPr>
        <p:spPr bwMode="auto">
          <a:xfrm>
            <a:off x="6705600" y="2504094"/>
            <a:ext cx="838200" cy="5334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66583" name="Line 23"/>
          <p:cNvSpPr>
            <a:spLocks noChangeShapeType="1"/>
          </p:cNvSpPr>
          <p:nvPr/>
        </p:nvSpPr>
        <p:spPr bwMode="auto">
          <a:xfrm flipH="1">
            <a:off x="7086600" y="3570894"/>
            <a:ext cx="533400" cy="6096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66584" name="Line 24"/>
          <p:cNvSpPr>
            <a:spLocks noChangeShapeType="1"/>
          </p:cNvSpPr>
          <p:nvPr/>
        </p:nvSpPr>
        <p:spPr bwMode="auto">
          <a:xfrm>
            <a:off x="7010400" y="4637694"/>
            <a:ext cx="685800" cy="4572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66585" name="Text Box 25"/>
          <p:cNvSpPr txBox="1">
            <a:spLocks noChangeArrowheads="1"/>
          </p:cNvSpPr>
          <p:nvPr/>
        </p:nvSpPr>
        <p:spPr bwMode="auto">
          <a:xfrm>
            <a:off x="359658" y="164188"/>
            <a:ext cx="12618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eaLnBrk="1" hangingPunct="1">
              <a:defRPr kumimoji="1" sz="3600" b="1">
                <a:latin typeface="Times New Roman" panose="02020603050405020304" charset="0"/>
                <a:ea typeface="华文仿宋" panose="0201060004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1143000" indent="-228600" eaLnBrk="0" hangingPunct="0">
              <a:defRPr kumimoji="1" sz="2800" b="1">
                <a:latin typeface="Times New Roman" panose="02020603050405020304" charset="0"/>
                <a:ea typeface="宋体" panose="0201060003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r>
              <a:rPr lang="zh-CN" altLang="en-US" dirty="0"/>
              <a:t>例如</a:t>
            </a:r>
            <a:r>
              <a:rPr lang="en-US" altLang="zh-CN" dirty="0"/>
              <a:t>:</a:t>
            </a:r>
            <a:endParaRPr lang="en-US" altLang="zh-CN" dirty="0"/>
          </a:p>
        </p:txBody>
      </p:sp>
      <p:sp>
        <p:nvSpPr>
          <p:cNvPr id="135194" name="Text Box 26"/>
          <p:cNvSpPr txBox="1">
            <a:spLocks noChangeArrowheads="1"/>
          </p:cNvSpPr>
          <p:nvPr/>
        </p:nvSpPr>
        <p:spPr bwMode="auto">
          <a:xfrm>
            <a:off x="2990056" y="5460019"/>
            <a:ext cx="3773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4000" dirty="0">
                <a:ea typeface="华文仿宋" panose="02010600040101010101" pitchFamily="2" charset="-122"/>
              </a:rPr>
              <a:t>是二叉排序树。</a:t>
            </a:r>
            <a:endParaRPr lang="zh-CN" altLang="en-US" sz="3600" b="0" dirty="0">
              <a:ea typeface="华文仿宋" panose="02010600040101010101" pitchFamily="2" charset="-122"/>
            </a:endParaRPr>
          </a:p>
        </p:txBody>
      </p:sp>
      <p:sp>
        <p:nvSpPr>
          <p:cNvPr id="135195" name="Line 27"/>
          <p:cNvSpPr>
            <a:spLocks noChangeShapeType="1"/>
          </p:cNvSpPr>
          <p:nvPr/>
        </p:nvSpPr>
        <p:spPr bwMode="auto">
          <a:xfrm>
            <a:off x="4876800" y="3418494"/>
            <a:ext cx="762000" cy="76200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35196" name="Oval 28"/>
          <p:cNvSpPr>
            <a:spLocks noChangeArrowheads="1"/>
          </p:cNvSpPr>
          <p:nvPr/>
        </p:nvSpPr>
        <p:spPr bwMode="auto">
          <a:xfrm>
            <a:off x="5410200" y="4180494"/>
            <a:ext cx="762000" cy="533400"/>
          </a:xfrm>
          <a:prstGeom prst="ellipse">
            <a:avLst/>
          </a:prstGeom>
          <a:solidFill>
            <a:srgbClr val="CCFFCC"/>
          </a:solidFill>
          <a:ln w="3810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dirty="0">
                <a:solidFill>
                  <a:srgbClr val="008080"/>
                </a:solidFill>
                <a:ea typeface="华文仿宋" panose="02010600040101010101" pitchFamily="2" charset="-122"/>
              </a:rPr>
              <a:t>66</a:t>
            </a:r>
            <a:endParaRPr lang="en-US" altLang="zh-CN" sz="2400" b="0" dirty="0">
              <a:ea typeface="华文仿宋" panose="02010600040101010101" pitchFamily="2" charset="-122"/>
            </a:endParaRPr>
          </a:p>
        </p:txBody>
      </p:sp>
      <p:sp>
        <p:nvSpPr>
          <p:cNvPr id="135197" name="Text Box 29"/>
          <p:cNvSpPr txBox="1">
            <a:spLocks noChangeArrowheads="1"/>
          </p:cNvSpPr>
          <p:nvPr/>
        </p:nvSpPr>
        <p:spPr bwMode="auto">
          <a:xfrm>
            <a:off x="2209800" y="5247294"/>
            <a:ext cx="9525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6000" dirty="0">
                <a:solidFill>
                  <a:srgbClr val="008080"/>
                </a:solidFill>
                <a:ea typeface="隶书" panose="02010509060101010101" pitchFamily="49" charset="-122"/>
              </a:rPr>
              <a:t>不</a:t>
            </a:r>
            <a:endParaRPr lang="zh-CN" altLang="en-US" sz="6000" b="0" dirty="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94"/>
                                        </p:tgtEl>
                                        <p:attrNameLst>
                                          <p:attrName>style.visibility</p:attrName>
                                        </p:attrNameLst>
                                      </p:cBhvr>
                                      <p:to>
                                        <p:strVal val="visible"/>
                                      </p:to>
                                    </p:set>
                                    <p:animEffect transition="in" filter="wipe(left)">
                                      <p:cBhvr>
                                        <p:cTn id="7" dur="500"/>
                                        <p:tgtEl>
                                          <p:spTgt spid="1351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5195"/>
                                        </p:tgtEl>
                                        <p:attrNameLst>
                                          <p:attrName>style.visibility</p:attrName>
                                        </p:attrNameLst>
                                      </p:cBhvr>
                                      <p:to>
                                        <p:strVal val="visible"/>
                                      </p:to>
                                    </p:set>
                                    <p:animEffect transition="in" filter="wipe(up)">
                                      <p:cBhvr>
                                        <p:cTn id="12" dur="500"/>
                                        <p:tgtEl>
                                          <p:spTgt spid="135195"/>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35196"/>
                                        </p:tgtEl>
                                        <p:attrNameLst>
                                          <p:attrName>style.visibility</p:attrName>
                                        </p:attrNameLst>
                                      </p:cBhvr>
                                      <p:to>
                                        <p:strVal val="visible"/>
                                      </p:to>
                                    </p:set>
                                    <p:animEffect transition="in" filter="wipe(up)">
                                      <p:cBhvr>
                                        <p:cTn id="16" dur="500"/>
                                        <p:tgtEl>
                                          <p:spTgt spid="13519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5197"/>
                                        </p:tgtEl>
                                        <p:attrNameLst>
                                          <p:attrName>style.visibility</p:attrName>
                                        </p:attrNameLst>
                                      </p:cBhvr>
                                      <p:to>
                                        <p:strVal val="visible"/>
                                      </p:to>
                                    </p:set>
                                    <p:animEffect transition="in" filter="wipe(left)">
                                      <p:cBhvr>
                                        <p:cTn id="21" dur="500"/>
                                        <p:tgtEl>
                                          <p:spTgt spid="135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94" grpId="0" autoUpdateAnimBg="0"/>
      <p:bldP spid="135195" grpId="0" animBg="1"/>
      <p:bldP spid="135196" grpId="0" animBg="1" autoUpdateAnimBg="0"/>
      <p:bldP spid="135197"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533400" y="1058438"/>
            <a:ext cx="8001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600" dirty="0">
                <a:latin typeface="华文仿宋" panose="02010600040101010101" pitchFamily="2" charset="-122"/>
                <a:ea typeface="华文仿宋" panose="02010600040101010101" pitchFamily="2" charset="-122"/>
              </a:rPr>
              <a:t>通常，取二叉链表作为二叉排序树的存储结构</a:t>
            </a:r>
            <a:endParaRPr lang="zh-CN" altLang="en-US" sz="3600" dirty="0">
              <a:latin typeface="华文仿宋" panose="02010600040101010101" pitchFamily="2" charset="-122"/>
              <a:ea typeface="华文仿宋" panose="02010600040101010101" pitchFamily="2" charset="-122"/>
            </a:endParaRPr>
          </a:p>
        </p:txBody>
      </p:sp>
      <p:sp>
        <p:nvSpPr>
          <p:cNvPr id="136195" name="Text Box 3"/>
          <p:cNvSpPr txBox="1">
            <a:spLocks noChangeArrowheads="1"/>
          </p:cNvSpPr>
          <p:nvPr/>
        </p:nvSpPr>
        <p:spPr bwMode="auto">
          <a:xfrm>
            <a:off x="803275" y="2258767"/>
            <a:ext cx="7731125"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4000" dirty="0" err="1">
                <a:latin typeface="华文仿宋" panose="02010600040101010101" pitchFamily="2" charset="-122"/>
                <a:ea typeface="华文仿宋" panose="02010600040101010101" pitchFamily="2" charset="-122"/>
              </a:rPr>
              <a:t>typedef</a:t>
            </a:r>
            <a:r>
              <a:rPr lang="en-US" altLang="zh-CN" sz="4000" dirty="0">
                <a:latin typeface="华文仿宋" panose="02010600040101010101" pitchFamily="2" charset="-122"/>
                <a:ea typeface="华文仿宋" panose="02010600040101010101" pitchFamily="2" charset="-122"/>
              </a:rPr>
              <a:t> </a:t>
            </a:r>
            <a:r>
              <a:rPr lang="en-US" altLang="zh-CN" sz="4000" dirty="0" err="1">
                <a:latin typeface="华文仿宋" panose="02010600040101010101" pitchFamily="2" charset="-122"/>
                <a:ea typeface="华文仿宋" panose="02010600040101010101" pitchFamily="2" charset="-122"/>
              </a:rPr>
              <a:t>struct</a:t>
            </a:r>
            <a:r>
              <a:rPr lang="en-US" altLang="zh-CN" sz="4000" b="0" dirty="0">
                <a:solidFill>
                  <a:srgbClr val="800000"/>
                </a:solidFill>
                <a:latin typeface="华文仿宋" panose="02010600040101010101" pitchFamily="2" charset="-122"/>
                <a:ea typeface="华文仿宋" panose="02010600040101010101" pitchFamily="2" charset="-122"/>
              </a:rPr>
              <a:t> </a:t>
            </a:r>
            <a:r>
              <a:rPr lang="en-US" altLang="zh-CN" sz="4000" b="0" dirty="0" err="1">
                <a:solidFill>
                  <a:srgbClr val="0000FF"/>
                </a:solidFill>
                <a:latin typeface="华文仿宋" panose="02010600040101010101" pitchFamily="2" charset="-122"/>
                <a:ea typeface="华文仿宋" panose="02010600040101010101" pitchFamily="2" charset="-122"/>
              </a:rPr>
              <a:t>BiTNode</a:t>
            </a:r>
            <a:r>
              <a:rPr lang="en-US" altLang="zh-CN" sz="4000" b="0" dirty="0">
                <a:solidFill>
                  <a:srgbClr val="800000"/>
                </a:solidFill>
                <a:latin typeface="华文仿宋" panose="02010600040101010101" pitchFamily="2" charset="-122"/>
                <a:ea typeface="华文仿宋" panose="02010600040101010101" pitchFamily="2" charset="-122"/>
              </a:rPr>
              <a:t> </a:t>
            </a:r>
            <a:r>
              <a:rPr lang="en-US" altLang="zh-CN" sz="4000" dirty="0">
                <a:latin typeface="华文仿宋" panose="02010600040101010101" pitchFamily="2" charset="-122"/>
                <a:ea typeface="华文仿宋" panose="02010600040101010101" pitchFamily="2" charset="-122"/>
              </a:rPr>
              <a:t>{</a:t>
            </a:r>
            <a:r>
              <a:rPr lang="en-US" altLang="zh-CN" sz="4000" b="0" dirty="0">
                <a:solidFill>
                  <a:srgbClr val="800000"/>
                </a:solidFill>
                <a:latin typeface="华文仿宋" panose="02010600040101010101" pitchFamily="2" charset="-122"/>
                <a:ea typeface="华文仿宋" panose="02010600040101010101" pitchFamily="2" charset="-122"/>
              </a:rPr>
              <a:t> </a:t>
            </a:r>
            <a:r>
              <a:rPr lang="en-US" altLang="zh-CN" sz="3200" dirty="0">
                <a:solidFill>
                  <a:srgbClr val="006600"/>
                </a:solidFill>
                <a:latin typeface="华文仿宋" panose="02010600040101010101" pitchFamily="2" charset="-122"/>
                <a:ea typeface="华文仿宋" panose="02010600040101010101" pitchFamily="2" charset="-122"/>
              </a:rPr>
              <a:t>// </a:t>
            </a:r>
            <a:r>
              <a:rPr lang="zh-CN" altLang="en-US" dirty="0">
                <a:solidFill>
                  <a:srgbClr val="006600"/>
                </a:solidFill>
                <a:latin typeface="华文仿宋" panose="02010600040101010101" pitchFamily="2" charset="-122"/>
                <a:ea typeface="华文仿宋" panose="02010600040101010101" pitchFamily="2" charset="-122"/>
              </a:rPr>
              <a:t>结点结构</a:t>
            </a:r>
            <a:endParaRPr lang="zh-CN" altLang="en-US" sz="3200" dirty="0">
              <a:solidFill>
                <a:srgbClr val="006600"/>
              </a:solidFill>
              <a:latin typeface="华文仿宋" panose="02010600040101010101" pitchFamily="2" charset="-122"/>
              <a:ea typeface="华文仿宋" panose="02010600040101010101" pitchFamily="2" charset="-122"/>
            </a:endParaRPr>
          </a:p>
          <a:p>
            <a:pPr algn="l" eaLnBrk="1" hangingPunct="1">
              <a:lnSpc>
                <a:spcPct val="120000"/>
              </a:lnSpc>
            </a:pPr>
            <a:r>
              <a:rPr lang="zh-CN" altLang="en-US" sz="4000" b="0" dirty="0">
                <a:solidFill>
                  <a:srgbClr val="800000"/>
                </a:solidFill>
                <a:latin typeface="华文仿宋" panose="02010600040101010101" pitchFamily="2" charset="-122"/>
                <a:ea typeface="华文仿宋" panose="02010600040101010101" pitchFamily="2" charset="-122"/>
              </a:rPr>
              <a:t>    </a:t>
            </a:r>
            <a:endParaRPr lang="zh-CN" altLang="en-US" sz="4000" b="0" dirty="0">
              <a:solidFill>
                <a:srgbClr val="800000"/>
              </a:solidFill>
              <a:latin typeface="华文仿宋" panose="02010600040101010101" pitchFamily="2" charset="-122"/>
              <a:ea typeface="华文仿宋" panose="02010600040101010101" pitchFamily="2" charset="-122"/>
            </a:endParaRPr>
          </a:p>
          <a:p>
            <a:pPr algn="l" eaLnBrk="1" hangingPunct="1">
              <a:lnSpc>
                <a:spcPct val="120000"/>
              </a:lnSpc>
            </a:pPr>
            <a:r>
              <a:rPr lang="zh-CN" altLang="en-US" sz="4000" b="0" dirty="0">
                <a:solidFill>
                  <a:srgbClr val="800000"/>
                </a:solidFill>
                <a:latin typeface="华文仿宋" panose="02010600040101010101" pitchFamily="2" charset="-122"/>
                <a:ea typeface="华文仿宋" panose="02010600040101010101" pitchFamily="2" charset="-122"/>
              </a:rPr>
              <a:t>    </a:t>
            </a:r>
            <a:r>
              <a:rPr lang="en-US" altLang="zh-CN" sz="4000" dirty="0" err="1">
                <a:latin typeface="华文仿宋" panose="02010600040101010101" pitchFamily="2" charset="-122"/>
                <a:ea typeface="华文仿宋" panose="02010600040101010101" pitchFamily="2" charset="-122"/>
              </a:rPr>
              <a:t>struct</a:t>
            </a:r>
            <a:r>
              <a:rPr lang="en-US" altLang="zh-CN" sz="4000" b="0" dirty="0">
                <a:latin typeface="华文仿宋" panose="02010600040101010101" pitchFamily="2" charset="-122"/>
                <a:ea typeface="华文仿宋" panose="02010600040101010101" pitchFamily="2" charset="-122"/>
              </a:rPr>
              <a:t> </a:t>
            </a:r>
            <a:r>
              <a:rPr lang="en-US" altLang="zh-CN" sz="4000" b="0" dirty="0" err="1">
                <a:latin typeface="华文仿宋" panose="02010600040101010101" pitchFamily="2" charset="-122"/>
                <a:ea typeface="华文仿宋" panose="02010600040101010101" pitchFamily="2" charset="-122"/>
              </a:rPr>
              <a:t>BiTNode</a:t>
            </a:r>
            <a:r>
              <a:rPr lang="en-US" altLang="zh-CN" sz="4000" b="0" dirty="0">
                <a:latin typeface="华文仿宋" panose="02010600040101010101" pitchFamily="2" charset="-122"/>
                <a:ea typeface="华文仿宋" panose="02010600040101010101" pitchFamily="2" charset="-122"/>
              </a:rPr>
              <a:t>  </a:t>
            </a:r>
            <a:r>
              <a:rPr lang="en-US" altLang="zh-CN" sz="4000" dirty="0">
                <a:latin typeface="华文仿宋" panose="02010600040101010101" pitchFamily="2" charset="-122"/>
                <a:ea typeface="华文仿宋" panose="02010600040101010101" pitchFamily="2" charset="-122"/>
              </a:rPr>
              <a:t>*</a:t>
            </a:r>
            <a:r>
              <a:rPr lang="en-US" altLang="zh-CN" sz="4000" dirty="0" err="1">
                <a:latin typeface="华文仿宋" panose="02010600040101010101" pitchFamily="2" charset="-122"/>
                <a:ea typeface="华文仿宋" panose="02010600040101010101" pitchFamily="2" charset="-122"/>
              </a:rPr>
              <a:t>l</a:t>
            </a:r>
            <a:r>
              <a:rPr lang="en-US" altLang="zh-CN" sz="4000" b="0" dirty="0" err="1">
                <a:latin typeface="华文仿宋" panose="02010600040101010101" pitchFamily="2" charset="-122"/>
                <a:ea typeface="华文仿宋" panose="02010600040101010101" pitchFamily="2" charset="-122"/>
              </a:rPr>
              <a:t>child</a:t>
            </a:r>
            <a:r>
              <a:rPr lang="en-US" altLang="zh-CN" sz="4000" b="0" dirty="0">
                <a:latin typeface="华文仿宋" panose="02010600040101010101" pitchFamily="2" charset="-122"/>
                <a:ea typeface="华文仿宋" panose="02010600040101010101" pitchFamily="2" charset="-122"/>
              </a:rPr>
              <a:t>, </a:t>
            </a:r>
            <a:r>
              <a:rPr lang="en-US" altLang="zh-CN" sz="4000" dirty="0">
                <a:latin typeface="华文仿宋" panose="02010600040101010101" pitchFamily="2" charset="-122"/>
                <a:ea typeface="华文仿宋" panose="02010600040101010101" pitchFamily="2" charset="-122"/>
              </a:rPr>
              <a:t>*</a:t>
            </a:r>
            <a:r>
              <a:rPr lang="en-US" altLang="zh-CN" sz="4000" dirty="0" err="1">
                <a:latin typeface="华文仿宋" panose="02010600040101010101" pitchFamily="2" charset="-122"/>
                <a:ea typeface="华文仿宋" panose="02010600040101010101" pitchFamily="2" charset="-122"/>
              </a:rPr>
              <a:t>r</a:t>
            </a:r>
            <a:r>
              <a:rPr lang="en-US" altLang="zh-CN" sz="4000" b="0" dirty="0" err="1">
                <a:latin typeface="华文仿宋" panose="02010600040101010101" pitchFamily="2" charset="-122"/>
                <a:ea typeface="华文仿宋" panose="02010600040101010101" pitchFamily="2" charset="-122"/>
              </a:rPr>
              <a:t>child</a:t>
            </a:r>
            <a:r>
              <a:rPr lang="en-US" altLang="zh-CN" sz="4000" b="0" dirty="0">
                <a:latin typeface="华文仿宋" panose="02010600040101010101" pitchFamily="2" charset="-122"/>
                <a:ea typeface="华文仿宋" panose="02010600040101010101" pitchFamily="2" charset="-122"/>
              </a:rPr>
              <a:t>; </a:t>
            </a:r>
            <a:endParaRPr lang="en-US" altLang="zh-CN" sz="4000" b="0" dirty="0">
              <a:latin typeface="华文仿宋" panose="02010600040101010101" pitchFamily="2" charset="-122"/>
              <a:ea typeface="华文仿宋" panose="02010600040101010101" pitchFamily="2" charset="-122"/>
            </a:endParaRPr>
          </a:p>
          <a:p>
            <a:pPr algn="l" eaLnBrk="1" hangingPunct="1">
              <a:lnSpc>
                <a:spcPct val="120000"/>
              </a:lnSpc>
            </a:pPr>
            <a:r>
              <a:rPr lang="en-US" altLang="zh-CN" sz="4000" b="0" dirty="0">
                <a:solidFill>
                  <a:srgbClr val="800000"/>
                </a:solidFill>
                <a:latin typeface="华文仿宋" panose="02010600040101010101" pitchFamily="2" charset="-122"/>
                <a:ea typeface="华文仿宋" panose="02010600040101010101" pitchFamily="2" charset="-122"/>
              </a:rPr>
              <a:t>                                      </a:t>
            </a:r>
            <a:r>
              <a:rPr lang="en-US" altLang="zh-CN" dirty="0">
                <a:solidFill>
                  <a:srgbClr val="006600"/>
                </a:solidFill>
                <a:latin typeface="华文仿宋" panose="02010600040101010101" pitchFamily="2" charset="-122"/>
                <a:ea typeface="华文仿宋" panose="02010600040101010101" pitchFamily="2" charset="-122"/>
              </a:rPr>
              <a:t>// </a:t>
            </a:r>
            <a:r>
              <a:rPr lang="zh-CN" altLang="en-US" dirty="0">
                <a:solidFill>
                  <a:srgbClr val="006600"/>
                </a:solidFill>
                <a:latin typeface="华文仿宋" panose="02010600040101010101" pitchFamily="2" charset="-122"/>
                <a:ea typeface="华文仿宋" panose="02010600040101010101" pitchFamily="2" charset="-122"/>
              </a:rPr>
              <a:t>左右孩子指针</a:t>
            </a:r>
            <a:endParaRPr lang="zh-CN" altLang="en-US" dirty="0">
              <a:solidFill>
                <a:srgbClr val="006600"/>
              </a:solidFill>
              <a:latin typeface="华文仿宋" panose="02010600040101010101" pitchFamily="2" charset="-122"/>
              <a:ea typeface="华文仿宋" panose="02010600040101010101" pitchFamily="2" charset="-122"/>
            </a:endParaRPr>
          </a:p>
          <a:p>
            <a:pPr algn="l" eaLnBrk="1" hangingPunct="1">
              <a:lnSpc>
                <a:spcPct val="120000"/>
              </a:lnSpc>
            </a:pPr>
            <a:r>
              <a:rPr lang="en-US" altLang="zh-CN" sz="4000" dirty="0">
                <a:latin typeface="华文仿宋" panose="02010600040101010101" pitchFamily="2" charset="-122"/>
                <a:ea typeface="华文仿宋" panose="02010600040101010101" pitchFamily="2" charset="-122"/>
              </a:rPr>
              <a:t>}</a:t>
            </a:r>
            <a:r>
              <a:rPr lang="en-US" altLang="zh-CN" sz="4000" b="0" dirty="0">
                <a:latin typeface="华文仿宋" panose="02010600040101010101" pitchFamily="2" charset="-122"/>
                <a:ea typeface="华文仿宋" panose="02010600040101010101" pitchFamily="2" charset="-122"/>
              </a:rPr>
              <a:t> </a:t>
            </a:r>
            <a:r>
              <a:rPr lang="en-US" altLang="zh-CN" sz="4000" b="0" dirty="0" err="1">
                <a:latin typeface="华文仿宋" panose="02010600040101010101" pitchFamily="2" charset="-122"/>
                <a:ea typeface="华文仿宋" panose="02010600040101010101" pitchFamily="2" charset="-122"/>
              </a:rPr>
              <a:t>BiTNode</a:t>
            </a:r>
            <a:r>
              <a:rPr lang="en-US" altLang="zh-CN" sz="4000" b="0" dirty="0">
                <a:latin typeface="华文仿宋" panose="02010600040101010101" pitchFamily="2" charset="-122"/>
                <a:ea typeface="华文仿宋" panose="02010600040101010101" pitchFamily="2" charset="-122"/>
              </a:rPr>
              <a:t>, </a:t>
            </a:r>
            <a:r>
              <a:rPr lang="en-US" altLang="zh-CN" sz="4000" dirty="0">
                <a:latin typeface="华文仿宋" panose="02010600040101010101" pitchFamily="2" charset="-122"/>
                <a:ea typeface="华文仿宋" panose="02010600040101010101" pitchFamily="2" charset="-122"/>
              </a:rPr>
              <a:t>*</a:t>
            </a:r>
            <a:r>
              <a:rPr lang="en-US" altLang="zh-CN" sz="4000" b="0" dirty="0" err="1">
                <a:latin typeface="华文仿宋" panose="02010600040101010101" pitchFamily="2" charset="-122"/>
                <a:ea typeface="华文仿宋" panose="02010600040101010101" pitchFamily="2" charset="-122"/>
              </a:rPr>
              <a:t>BiTree</a:t>
            </a:r>
            <a:r>
              <a:rPr lang="en-US" altLang="zh-CN" sz="4000" b="0" dirty="0">
                <a:latin typeface="华文仿宋" panose="02010600040101010101" pitchFamily="2" charset="-122"/>
                <a:ea typeface="华文仿宋" panose="02010600040101010101" pitchFamily="2" charset="-122"/>
              </a:rPr>
              <a:t>;</a:t>
            </a:r>
            <a:endParaRPr lang="en-US" altLang="zh-CN" sz="4000" b="0" dirty="0">
              <a:latin typeface="华文仿宋" panose="02010600040101010101" pitchFamily="2" charset="-122"/>
              <a:ea typeface="华文仿宋" panose="02010600040101010101" pitchFamily="2" charset="-122"/>
            </a:endParaRPr>
          </a:p>
        </p:txBody>
      </p:sp>
      <p:sp>
        <p:nvSpPr>
          <p:cNvPr id="136196" name="Rectangle 4"/>
          <p:cNvSpPr>
            <a:spLocks noChangeArrowheads="1"/>
          </p:cNvSpPr>
          <p:nvPr/>
        </p:nvSpPr>
        <p:spPr bwMode="auto">
          <a:xfrm>
            <a:off x="1260475" y="3081885"/>
            <a:ext cx="43576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4000" b="0" dirty="0" err="1">
                <a:ea typeface="华文仿宋" panose="02010600040101010101" pitchFamily="2" charset="-122"/>
              </a:rPr>
              <a:t>TElemType</a:t>
            </a:r>
            <a:r>
              <a:rPr lang="en-US" altLang="zh-CN" sz="4000" b="0" dirty="0">
                <a:ea typeface="华文仿宋" panose="02010600040101010101" pitchFamily="2" charset="-122"/>
              </a:rPr>
              <a:t>      data;</a:t>
            </a:r>
            <a:endParaRPr lang="en-US" altLang="zh-CN" sz="40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additive="base">
                                        <p:cTn id="7" dur="500" fill="hold"/>
                                        <p:tgtEl>
                                          <p:spTgt spid="136196"/>
                                        </p:tgtEl>
                                        <p:attrNameLst>
                                          <p:attrName>ppt_x</p:attrName>
                                        </p:attrNameLst>
                                      </p:cBhvr>
                                      <p:tavLst>
                                        <p:tav tm="0">
                                          <p:val>
                                            <p:strVal val="#ppt_x"/>
                                          </p:val>
                                        </p:tav>
                                        <p:tav tm="100000">
                                          <p:val>
                                            <p:strVal val="#ppt_x"/>
                                          </p:val>
                                        </p:tav>
                                      </p:tavLst>
                                    </p:anim>
                                    <p:anim calcmode="lin" valueType="num">
                                      <p:cBhvr additive="base">
                                        <p:cTn id="8" dur="500" fill="hold"/>
                                        <p:tgtEl>
                                          <p:spTgt spid="13619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6195"/>
                                        </p:tgtEl>
                                        <p:attrNameLst>
                                          <p:attrName>style.visibility</p:attrName>
                                        </p:attrNameLst>
                                      </p:cBhvr>
                                      <p:to>
                                        <p:strVal val="visible"/>
                                      </p:to>
                                    </p:set>
                                    <p:anim calcmode="lin" valueType="num">
                                      <p:cBhvr additive="base">
                                        <p:cTn id="11" dur="500" fill="hold"/>
                                        <p:tgtEl>
                                          <p:spTgt spid="136195"/>
                                        </p:tgtEl>
                                        <p:attrNameLst>
                                          <p:attrName>ppt_x</p:attrName>
                                        </p:attrNameLst>
                                      </p:cBhvr>
                                      <p:tavLst>
                                        <p:tav tm="0">
                                          <p:val>
                                            <p:strVal val="#ppt_x"/>
                                          </p:val>
                                        </p:tav>
                                        <p:tav tm="100000">
                                          <p:val>
                                            <p:strVal val="#ppt_x"/>
                                          </p:val>
                                        </p:tav>
                                      </p:tavLst>
                                    </p:anim>
                                    <p:anim calcmode="lin" valueType="num">
                                      <p:cBhvr additive="base">
                                        <p:cTn id="12" dur="500" fill="hold"/>
                                        <p:tgtEl>
                                          <p:spTgt spid="136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p:bldP spid="136196"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352425" y="210130"/>
            <a:ext cx="8001000" cy="60526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en-US" altLang="zh-CN" kern="1200" dirty="0">
                <a:solidFill>
                  <a:schemeClr val="tx1"/>
                </a:solidFill>
                <a:latin typeface="Times New Roman" panose="02020603050405020304" charset="0"/>
                <a:ea typeface="华文仿宋" panose="02010600040101010101" pitchFamily="2" charset="-122"/>
                <a:cs typeface="+mn-cs"/>
              </a:rPr>
              <a:t>2</a:t>
            </a:r>
            <a:r>
              <a:rPr kumimoji="1" lang="zh-CN" altLang="en-US" kern="1200" dirty="0">
                <a:solidFill>
                  <a:schemeClr val="tx1"/>
                </a:solidFill>
                <a:latin typeface="Times New Roman" panose="02020603050405020304" charset="0"/>
                <a:ea typeface="华文仿宋" panose="02010600040101010101" pitchFamily="2" charset="-122"/>
                <a:cs typeface="+mn-cs"/>
              </a:rPr>
              <a:t>．二叉排序树的查找算法：</a:t>
            </a:r>
            <a:endParaRPr kumimoji="1" lang="zh-CN" altLang="en-US" kern="1200" dirty="0">
              <a:solidFill>
                <a:schemeClr val="tx1"/>
              </a:solidFill>
              <a:latin typeface="Times New Roman" panose="02020603050405020304" charset="0"/>
              <a:ea typeface="华文仿宋" panose="02010600040101010101" pitchFamily="2" charset="-122"/>
              <a:cs typeface="+mn-cs"/>
            </a:endParaRPr>
          </a:p>
        </p:txBody>
      </p:sp>
      <p:sp>
        <p:nvSpPr>
          <p:cNvPr id="137221" name="Rectangle 5"/>
          <p:cNvSpPr>
            <a:spLocks noChangeArrowheads="1"/>
          </p:cNvSpPr>
          <p:nvPr/>
        </p:nvSpPr>
        <p:spPr bwMode="auto">
          <a:xfrm>
            <a:off x="517547" y="929653"/>
            <a:ext cx="813705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l" eaLnBrk="1" hangingPunct="1">
              <a:lnSpc>
                <a:spcPts val="4800"/>
              </a:lnSpc>
              <a:spcBef>
                <a:spcPts val="0"/>
              </a:spcBef>
              <a:buFont typeface="Arial" panose="020B0604020202020204" pitchFamily="34" charset="0"/>
              <a:buChar char="•"/>
            </a:pPr>
            <a:r>
              <a:rPr lang="zh-CN" altLang="en-US" sz="3200" b="0" dirty="0">
                <a:ea typeface="华文仿宋" panose="02010600040101010101" pitchFamily="2" charset="-122"/>
              </a:rPr>
              <a:t>若二叉排序树</a:t>
            </a:r>
            <a:r>
              <a:rPr lang="zh-CN" altLang="en-US" sz="3200" dirty="0">
                <a:solidFill>
                  <a:srgbClr val="A50021"/>
                </a:solidFill>
                <a:ea typeface="华文仿宋" panose="02010600040101010101" pitchFamily="2" charset="-122"/>
              </a:rPr>
              <a:t>为空</a:t>
            </a:r>
            <a:r>
              <a:rPr lang="zh-CN" altLang="en-US" sz="3200" b="0" dirty="0">
                <a:ea typeface="华文仿宋" panose="02010600040101010101" pitchFamily="2" charset="-122"/>
              </a:rPr>
              <a:t>，则</a:t>
            </a:r>
            <a:r>
              <a:rPr lang="zh-CN" altLang="en-US" sz="3200" dirty="0">
                <a:ea typeface="华文仿宋" panose="02010600040101010101" pitchFamily="2" charset="-122"/>
              </a:rPr>
              <a:t>查找不成功</a:t>
            </a:r>
            <a:r>
              <a:rPr lang="zh-CN" altLang="en-US" sz="3200" b="0" dirty="0">
                <a:ea typeface="华文仿宋" panose="02010600040101010101" pitchFamily="2" charset="-122"/>
              </a:rPr>
              <a:t>；</a:t>
            </a:r>
            <a:endParaRPr lang="en-US" altLang="zh-CN" sz="1800" b="0" dirty="0">
              <a:ea typeface="华文仿宋" panose="02010600040101010101" pitchFamily="2" charset="-122"/>
            </a:endParaRPr>
          </a:p>
          <a:p>
            <a:pPr marL="457200" indent="-457200" algn="l" eaLnBrk="1" hangingPunct="1">
              <a:lnSpc>
                <a:spcPts val="4800"/>
              </a:lnSpc>
              <a:spcBef>
                <a:spcPts val="0"/>
              </a:spcBef>
              <a:buFont typeface="Arial" panose="020B0604020202020204" pitchFamily="34" charset="0"/>
              <a:buChar char="•"/>
            </a:pPr>
            <a:r>
              <a:rPr lang="zh-CN" altLang="en-US" sz="3200" b="0" dirty="0">
                <a:ea typeface="华文仿宋" panose="02010600040101010101" pitchFamily="2" charset="-122"/>
              </a:rPr>
              <a:t>否则：</a:t>
            </a:r>
            <a:endParaRPr lang="en-US" altLang="zh-CN" sz="3200" b="0" dirty="0">
              <a:ea typeface="华文仿宋" panose="02010600040101010101" pitchFamily="2" charset="-122"/>
            </a:endParaRPr>
          </a:p>
          <a:p>
            <a:pPr marL="1200150" lvl="1" indent="-457200" algn="l" eaLnBrk="1" hangingPunct="1">
              <a:lnSpc>
                <a:spcPts val="4800"/>
              </a:lnSpc>
              <a:spcBef>
                <a:spcPts val="0"/>
              </a:spcBef>
              <a:buFont typeface="Arial" panose="020B0604020202020204" pitchFamily="34" charset="0"/>
              <a:buChar char="•"/>
            </a:pPr>
            <a:r>
              <a:rPr lang="zh-CN" altLang="en-US" sz="3200" dirty="0">
                <a:ea typeface="华文仿宋" panose="02010600040101010101" pitchFamily="2" charset="-122"/>
              </a:rPr>
              <a:t>若给定值</a:t>
            </a:r>
            <a:r>
              <a:rPr lang="zh-CN" altLang="en-US" sz="3200" dirty="0">
                <a:solidFill>
                  <a:srgbClr val="A50021"/>
                </a:solidFill>
                <a:ea typeface="华文仿宋" panose="02010600040101010101" pitchFamily="2" charset="-122"/>
              </a:rPr>
              <a:t>等于</a:t>
            </a:r>
            <a:r>
              <a:rPr lang="zh-CN" altLang="en-US" sz="3200" dirty="0">
                <a:ea typeface="华文仿宋" panose="02010600040101010101" pitchFamily="2" charset="-122"/>
              </a:rPr>
              <a:t>根结点的关键字，则</a:t>
            </a:r>
            <a:endParaRPr lang="en-US" altLang="zh-CN" sz="3200" dirty="0">
              <a:ea typeface="华文仿宋" panose="02010600040101010101" pitchFamily="2" charset="-122"/>
            </a:endParaRPr>
          </a:p>
          <a:p>
            <a:pPr lvl="1" indent="0" algn="l" eaLnBrk="1" hangingPunct="1">
              <a:lnSpc>
                <a:spcPts val="4800"/>
              </a:lnSpc>
              <a:spcBef>
                <a:spcPts val="0"/>
              </a:spcBef>
            </a:pPr>
            <a:r>
              <a:rPr lang="en-US" altLang="zh-CN" sz="3200" dirty="0">
                <a:solidFill>
                  <a:srgbClr val="A50021"/>
                </a:solidFill>
                <a:ea typeface="华文仿宋" panose="02010600040101010101" pitchFamily="2" charset="-122"/>
              </a:rPr>
              <a:t>            </a:t>
            </a:r>
            <a:r>
              <a:rPr lang="zh-CN" altLang="en-US" sz="3200" dirty="0">
                <a:solidFill>
                  <a:srgbClr val="A50021"/>
                </a:solidFill>
                <a:ea typeface="华文仿宋" panose="02010600040101010101" pitchFamily="2" charset="-122"/>
              </a:rPr>
              <a:t>查找成功；</a:t>
            </a:r>
            <a:endParaRPr lang="en-US" altLang="zh-CN" sz="3200" dirty="0">
              <a:solidFill>
                <a:srgbClr val="A50021"/>
              </a:solidFill>
              <a:ea typeface="华文仿宋" panose="02010600040101010101" pitchFamily="2" charset="-122"/>
            </a:endParaRPr>
          </a:p>
          <a:p>
            <a:pPr marL="1200150" lvl="1" indent="-457200" algn="l" eaLnBrk="1" hangingPunct="1">
              <a:lnSpc>
                <a:spcPts val="4800"/>
              </a:lnSpc>
              <a:spcBef>
                <a:spcPts val="0"/>
              </a:spcBef>
              <a:buFont typeface="Arial" panose="020B0604020202020204" pitchFamily="34" charset="0"/>
              <a:buChar char="•"/>
            </a:pPr>
            <a:r>
              <a:rPr lang="zh-CN" altLang="en-US" sz="3200" dirty="0">
                <a:ea typeface="华文仿宋" panose="02010600040101010101" pitchFamily="2" charset="-122"/>
              </a:rPr>
              <a:t>若给定值</a:t>
            </a:r>
            <a:r>
              <a:rPr lang="zh-CN" altLang="en-US" sz="3200" dirty="0">
                <a:solidFill>
                  <a:srgbClr val="A50021"/>
                </a:solidFill>
                <a:ea typeface="华文仿宋" panose="02010600040101010101" pitchFamily="2" charset="-122"/>
              </a:rPr>
              <a:t>小于</a:t>
            </a:r>
            <a:r>
              <a:rPr lang="zh-CN" altLang="en-US" sz="3200" dirty="0">
                <a:ea typeface="华文仿宋" panose="02010600040101010101" pitchFamily="2" charset="-122"/>
              </a:rPr>
              <a:t>根结点的关键字，则</a:t>
            </a:r>
            <a:endParaRPr lang="en-US" altLang="zh-CN" sz="3200" dirty="0">
              <a:ea typeface="华文仿宋" panose="02010600040101010101" pitchFamily="2" charset="-122"/>
            </a:endParaRPr>
          </a:p>
          <a:p>
            <a:pPr lvl="1" indent="0" algn="l" eaLnBrk="1" hangingPunct="1">
              <a:lnSpc>
                <a:spcPts val="4800"/>
              </a:lnSpc>
              <a:spcBef>
                <a:spcPts val="0"/>
              </a:spcBef>
            </a:pPr>
            <a:r>
              <a:rPr lang="zh-CN" altLang="en-US" sz="3200" dirty="0">
                <a:solidFill>
                  <a:srgbClr val="A50021"/>
                </a:solidFill>
                <a:ea typeface="华文仿宋" panose="02010600040101010101" pitchFamily="2" charset="-122"/>
              </a:rPr>
              <a:t>          继续在左子树上进行查找；</a:t>
            </a:r>
            <a:endParaRPr lang="en-US" altLang="zh-CN" sz="3200" dirty="0">
              <a:solidFill>
                <a:srgbClr val="A50021"/>
              </a:solidFill>
              <a:ea typeface="华文仿宋" panose="02010600040101010101" pitchFamily="2" charset="-122"/>
            </a:endParaRPr>
          </a:p>
          <a:p>
            <a:pPr marL="1200150" lvl="1" indent="-457200" algn="l" eaLnBrk="1" hangingPunct="1">
              <a:lnSpc>
                <a:spcPts val="4800"/>
              </a:lnSpc>
              <a:spcBef>
                <a:spcPts val="0"/>
              </a:spcBef>
              <a:buFont typeface="Arial" panose="020B0604020202020204" pitchFamily="34" charset="0"/>
              <a:buChar char="•"/>
            </a:pPr>
            <a:r>
              <a:rPr lang="zh-CN" altLang="en-US" sz="3200" b="0" dirty="0">
                <a:ea typeface="华文仿宋" panose="02010600040101010101" pitchFamily="2" charset="-122"/>
              </a:rPr>
              <a:t>若给定值</a:t>
            </a:r>
            <a:r>
              <a:rPr lang="zh-CN" altLang="en-US" sz="3200" dirty="0">
                <a:solidFill>
                  <a:srgbClr val="A50021"/>
                </a:solidFill>
                <a:ea typeface="华文仿宋" panose="02010600040101010101" pitchFamily="2" charset="-122"/>
              </a:rPr>
              <a:t>大于</a:t>
            </a:r>
            <a:r>
              <a:rPr lang="zh-CN" altLang="en-US" sz="3200" b="0" dirty="0">
                <a:ea typeface="华文仿宋" panose="02010600040101010101" pitchFamily="2" charset="-122"/>
              </a:rPr>
              <a:t>根结点的关键字，则</a:t>
            </a:r>
            <a:endParaRPr lang="zh-CN" altLang="en-US" sz="3200" b="0" dirty="0">
              <a:ea typeface="华文仿宋" panose="02010600040101010101" pitchFamily="2" charset="-122"/>
            </a:endParaRPr>
          </a:p>
          <a:p>
            <a:pPr lvl="1" algn="l" eaLnBrk="1" hangingPunct="1">
              <a:lnSpc>
                <a:spcPts val="4800"/>
              </a:lnSpc>
              <a:spcBef>
                <a:spcPts val="0"/>
              </a:spcBef>
            </a:pPr>
            <a:r>
              <a:rPr lang="zh-CN" altLang="en-US" sz="3200" b="0" dirty="0">
                <a:ea typeface="华文仿宋" panose="02010600040101010101" pitchFamily="2" charset="-122"/>
              </a:rPr>
              <a:t>            </a:t>
            </a:r>
            <a:r>
              <a:rPr lang="zh-CN" altLang="en-US" sz="3200" dirty="0">
                <a:solidFill>
                  <a:srgbClr val="A50021"/>
                </a:solidFill>
                <a:ea typeface="华文仿宋" panose="02010600040101010101" pitchFamily="2" charset="-122"/>
              </a:rPr>
              <a:t>继续在右子树上进行查找。</a:t>
            </a:r>
            <a:endParaRPr lang="zh-CN" altLang="en-US" sz="3200" dirty="0">
              <a:solidFill>
                <a:srgbClr val="A50021"/>
              </a:solidFill>
              <a:ea typeface="华文仿宋" panose="02010600040101010101" pitchFamily="2" charset="-122"/>
            </a:endParaRPr>
          </a:p>
          <a:p>
            <a:pPr algn="l" eaLnBrk="1" hangingPunct="1">
              <a:lnSpc>
                <a:spcPts val="4800"/>
              </a:lnSpc>
              <a:spcBef>
                <a:spcPts val="0"/>
              </a:spcBef>
            </a:pPr>
            <a:endParaRPr lang="zh-CN" altLang="en-US" sz="20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21"/>
                                        </p:tgtEl>
                                        <p:attrNameLst>
                                          <p:attrName>style.visibility</p:attrName>
                                        </p:attrNameLst>
                                      </p:cBhvr>
                                      <p:to>
                                        <p:strVal val="visible"/>
                                      </p:to>
                                    </p:set>
                                    <p:anim calcmode="lin" valueType="num">
                                      <p:cBhvr additive="base">
                                        <p:cTn id="7" dur="500" fill="hold"/>
                                        <p:tgtEl>
                                          <p:spTgt spid="137221"/>
                                        </p:tgtEl>
                                        <p:attrNameLst>
                                          <p:attrName>ppt_x</p:attrName>
                                        </p:attrNameLst>
                                      </p:cBhvr>
                                      <p:tavLst>
                                        <p:tav tm="0">
                                          <p:val>
                                            <p:strVal val="0-#ppt_w/2"/>
                                          </p:val>
                                        </p:tav>
                                        <p:tav tm="100000">
                                          <p:val>
                                            <p:strVal val="#ppt_x"/>
                                          </p:val>
                                        </p:tav>
                                      </p:tavLst>
                                    </p:anim>
                                    <p:anim calcmode="lin" valueType="num">
                                      <p:cBhvr additive="base">
                                        <p:cTn id="8" dur="500" fill="hold"/>
                                        <p:tgtEl>
                                          <p:spTgt spid="137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Oval 2"/>
          <p:cNvSpPr>
            <a:spLocks noChangeArrowheads="1"/>
          </p:cNvSpPr>
          <p:nvPr/>
        </p:nvSpPr>
        <p:spPr bwMode="auto">
          <a:xfrm>
            <a:off x="4191000" y="16002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latin typeface="华文仿宋" panose="02010600040101010101" pitchFamily="2" charset="-122"/>
                <a:ea typeface="华文仿宋" panose="02010600040101010101" pitchFamily="2" charset="-122"/>
              </a:rPr>
              <a:t>50</a:t>
            </a:r>
            <a:endParaRPr lang="en-US" altLang="zh-CN" sz="2400" b="0" dirty="0">
              <a:latin typeface="华文仿宋" panose="02010600040101010101" pitchFamily="2" charset="-122"/>
              <a:ea typeface="华文仿宋" panose="02010600040101010101" pitchFamily="2" charset="-122"/>
            </a:endParaRPr>
          </a:p>
        </p:txBody>
      </p:sp>
      <p:sp>
        <p:nvSpPr>
          <p:cNvPr id="69635" name="Oval 3"/>
          <p:cNvSpPr>
            <a:spLocks noChangeArrowheads="1"/>
          </p:cNvSpPr>
          <p:nvPr/>
        </p:nvSpPr>
        <p:spPr bwMode="auto">
          <a:xfrm>
            <a:off x="2743200" y="21336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latin typeface="华文仿宋" panose="02010600040101010101" pitchFamily="2" charset="-122"/>
                <a:ea typeface="华文仿宋" panose="02010600040101010101" pitchFamily="2" charset="-122"/>
              </a:rPr>
              <a:t>30</a:t>
            </a:r>
            <a:endParaRPr lang="en-US" altLang="zh-CN" sz="2400" b="0" dirty="0">
              <a:latin typeface="华文仿宋" panose="02010600040101010101" pitchFamily="2" charset="-122"/>
              <a:ea typeface="华文仿宋" panose="02010600040101010101" pitchFamily="2" charset="-122"/>
            </a:endParaRPr>
          </a:p>
        </p:txBody>
      </p:sp>
      <p:sp>
        <p:nvSpPr>
          <p:cNvPr id="69636" name="Oval 4"/>
          <p:cNvSpPr>
            <a:spLocks noChangeArrowheads="1"/>
          </p:cNvSpPr>
          <p:nvPr/>
        </p:nvSpPr>
        <p:spPr bwMode="auto">
          <a:xfrm>
            <a:off x="5638800" y="21336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latin typeface="华文仿宋" panose="02010600040101010101" pitchFamily="2" charset="-122"/>
                <a:ea typeface="华文仿宋" panose="02010600040101010101" pitchFamily="2" charset="-122"/>
              </a:rPr>
              <a:t>80</a:t>
            </a:r>
            <a:endParaRPr lang="en-US" altLang="zh-CN" sz="2400" b="0" dirty="0">
              <a:latin typeface="华文仿宋" panose="02010600040101010101" pitchFamily="2" charset="-122"/>
              <a:ea typeface="华文仿宋" panose="02010600040101010101" pitchFamily="2" charset="-122"/>
            </a:endParaRPr>
          </a:p>
        </p:txBody>
      </p:sp>
      <p:sp>
        <p:nvSpPr>
          <p:cNvPr id="69637" name="Oval 5"/>
          <p:cNvSpPr>
            <a:spLocks noChangeArrowheads="1"/>
          </p:cNvSpPr>
          <p:nvPr/>
        </p:nvSpPr>
        <p:spPr bwMode="auto">
          <a:xfrm>
            <a:off x="1600200" y="28194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latin typeface="华文仿宋" panose="02010600040101010101" pitchFamily="2" charset="-122"/>
                <a:ea typeface="华文仿宋" panose="02010600040101010101" pitchFamily="2" charset="-122"/>
              </a:rPr>
              <a:t>20</a:t>
            </a:r>
            <a:endParaRPr lang="en-US" altLang="zh-CN" sz="2400" b="0" dirty="0">
              <a:latin typeface="华文仿宋" panose="02010600040101010101" pitchFamily="2" charset="-122"/>
              <a:ea typeface="华文仿宋" panose="02010600040101010101" pitchFamily="2" charset="-122"/>
            </a:endParaRPr>
          </a:p>
        </p:txBody>
      </p:sp>
      <p:sp>
        <p:nvSpPr>
          <p:cNvPr id="69638" name="Oval 6"/>
          <p:cNvSpPr>
            <a:spLocks noChangeArrowheads="1"/>
          </p:cNvSpPr>
          <p:nvPr/>
        </p:nvSpPr>
        <p:spPr bwMode="auto">
          <a:xfrm>
            <a:off x="6781800" y="28194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latin typeface="华文仿宋" panose="02010600040101010101" pitchFamily="2" charset="-122"/>
                <a:ea typeface="华文仿宋" panose="02010600040101010101" pitchFamily="2" charset="-122"/>
              </a:rPr>
              <a:t>90</a:t>
            </a:r>
            <a:endParaRPr lang="en-US" altLang="zh-CN" sz="2400" b="0" dirty="0">
              <a:latin typeface="华文仿宋" panose="02010600040101010101" pitchFamily="2" charset="-122"/>
              <a:ea typeface="华文仿宋" panose="02010600040101010101" pitchFamily="2" charset="-122"/>
            </a:endParaRPr>
          </a:p>
        </p:txBody>
      </p:sp>
      <p:sp>
        <p:nvSpPr>
          <p:cNvPr id="69639" name="Oval 7"/>
          <p:cNvSpPr>
            <a:spLocks noChangeArrowheads="1"/>
          </p:cNvSpPr>
          <p:nvPr/>
        </p:nvSpPr>
        <p:spPr bwMode="auto">
          <a:xfrm>
            <a:off x="5943600" y="36576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latin typeface="华文仿宋" panose="02010600040101010101" pitchFamily="2" charset="-122"/>
                <a:ea typeface="华文仿宋" panose="02010600040101010101" pitchFamily="2" charset="-122"/>
              </a:rPr>
              <a:t>85</a:t>
            </a:r>
            <a:endParaRPr lang="en-US" altLang="zh-CN" sz="2400" b="0" dirty="0">
              <a:latin typeface="华文仿宋" panose="02010600040101010101" pitchFamily="2" charset="-122"/>
              <a:ea typeface="华文仿宋" panose="02010600040101010101" pitchFamily="2" charset="-122"/>
            </a:endParaRPr>
          </a:p>
        </p:txBody>
      </p:sp>
      <p:sp>
        <p:nvSpPr>
          <p:cNvPr id="69640" name="Oval 8"/>
          <p:cNvSpPr>
            <a:spLocks noChangeArrowheads="1"/>
          </p:cNvSpPr>
          <p:nvPr/>
        </p:nvSpPr>
        <p:spPr bwMode="auto">
          <a:xfrm>
            <a:off x="3886200" y="28194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latin typeface="华文仿宋" panose="02010600040101010101" pitchFamily="2" charset="-122"/>
                <a:ea typeface="华文仿宋" panose="02010600040101010101" pitchFamily="2" charset="-122"/>
              </a:rPr>
              <a:t>40</a:t>
            </a:r>
            <a:endParaRPr lang="en-US" altLang="zh-CN" sz="2400" b="0" dirty="0">
              <a:latin typeface="华文仿宋" panose="02010600040101010101" pitchFamily="2" charset="-122"/>
              <a:ea typeface="华文仿宋" panose="02010600040101010101" pitchFamily="2" charset="-122"/>
            </a:endParaRPr>
          </a:p>
        </p:txBody>
      </p:sp>
      <p:sp>
        <p:nvSpPr>
          <p:cNvPr id="69641" name="Oval 9"/>
          <p:cNvSpPr>
            <a:spLocks noChangeArrowheads="1"/>
          </p:cNvSpPr>
          <p:nvPr/>
        </p:nvSpPr>
        <p:spPr bwMode="auto">
          <a:xfrm>
            <a:off x="2971800" y="36576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latin typeface="华文仿宋" panose="02010600040101010101" pitchFamily="2" charset="-122"/>
                <a:ea typeface="华文仿宋" panose="02010600040101010101" pitchFamily="2" charset="-122"/>
              </a:rPr>
              <a:t>35</a:t>
            </a:r>
            <a:endParaRPr lang="en-US" altLang="zh-CN" sz="2400" b="0" dirty="0">
              <a:latin typeface="华文仿宋" panose="02010600040101010101" pitchFamily="2" charset="-122"/>
              <a:ea typeface="华文仿宋" panose="02010600040101010101" pitchFamily="2" charset="-122"/>
            </a:endParaRPr>
          </a:p>
        </p:txBody>
      </p:sp>
      <p:sp>
        <p:nvSpPr>
          <p:cNvPr id="69642" name="Oval 10"/>
          <p:cNvSpPr>
            <a:spLocks noChangeArrowheads="1"/>
          </p:cNvSpPr>
          <p:nvPr/>
        </p:nvSpPr>
        <p:spPr bwMode="auto">
          <a:xfrm>
            <a:off x="7239000" y="44958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latin typeface="华文仿宋" panose="02010600040101010101" pitchFamily="2" charset="-122"/>
                <a:ea typeface="华文仿宋" panose="02010600040101010101" pitchFamily="2" charset="-122"/>
              </a:rPr>
              <a:t>88</a:t>
            </a:r>
            <a:endParaRPr lang="en-US" altLang="zh-CN" sz="2400" b="0" dirty="0">
              <a:latin typeface="华文仿宋" panose="02010600040101010101" pitchFamily="2" charset="-122"/>
              <a:ea typeface="华文仿宋" panose="02010600040101010101" pitchFamily="2" charset="-122"/>
            </a:endParaRPr>
          </a:p>
        </p:txBody>
      </p:sp>
      <p:sp>
        <p:nvSpPr>
          <p:cNvPr id="69643" name="Line 11"/>
          <p:cNvSpPr>
            <a:spLocks noChangeShapeType="1"/>
          </p:cNvSpPr>
          <p:nvPr/>
        </p:nvSpPr>
        <p:spPr bwMode="auto">
          <a:xfrm flipH="1">
            <a:off x="3352800" y="1905000"/>
            <a:ext cx="8382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pPr algn="ctr"/>
            <a:endParaRPr lang="zh-CN" altLang="en-US" dirty="0">
              <a:latin typeface="华文仿宋" panose="02010600040101010101" pitchFamily="2" charset="-122"/>
              <a:ea typeface="华文仿宋" panose="02010600040101010101" pitchFamily="2" charset="-122"/>
            </a:endParaRPr>
          </a:p>
        </p:txBody>
      </p:sp>
      <p:sp>
        <p:nvSpPr>
          <p:cNvPr id="69644" name="Line 12"/>
          <p:cNvSpPr>
            <a:spLocks noChangeShapeType="1"/>
          </p:cNvSpPr>
          <p:nvPr/>
        </p:nvSpPr>
        <p:spPr bwMode="auto">
          <a:xfrm flipH="1">
            <a:off x="2209800" y="2590800"/>
            <a:ext cx="533400" cy="304800"/>
          </a:xfrm>
          <a:prstGeom prst="line">
            <a:avLst/>
          </a:prstGeom>
          <a:noFill/>
          <a:ln w="38100">
            <a:solidFill>
              <a:srgbClr val="666699"/>
            </a:solidFill>
            <a:round/>
          </a:ln>
          <a:extLst>
            <a:ext uri="{909E8E84-426E-40DD-AFC4-6F175D3DCCD1}">
              <a14:hiddenFill xmlns:a14="http://schemas.microsoft.com/office/drawing/2010/main">
                <a:noFill/>
              </a14:hiddenFill>
            </a:ext>
          </a:extLst>
        </p:spPr>
        <p:txBody>
          <a:bodyPr wrap="none" anchor="ctr"/>
          <a:lstStyle/>
          <a:p>
            <a:pPr algn="ctr"/>
            <a:endParaRPr lang="zh-CN" altLang="en-US" dirty="0">
              <a:latin typeface="华文仿宋" panose="02010600040101010101" pitchFamily="2" charset="-122"/>
              <a:ea typeface="华文仿宋" panose="02010600040101010101" pitchFamily="2" charset="-122"/>
            </a:endParaRPr>
          </a:p>
        </p:txBody>
      </p:sp>
      <p:sp>
        <p:nvSpPr>
          <p:cNvPr id="69645" name="Line 13"/>
          <p:cNvSpPr>
            <a:spLocks noChangeShapeType="1"/>
          </p:cNvSpPr>
          <p:nvPr/>
        </p:nvSpPr>
        <p:spPr bwMode="auto">
          <a:xfrm>
            <a:off x="4876800" y="1905000"/>
            <a:ext cx="7620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pPr algn="ctr"/>
            <a:endParaRPr lang="zh-CN" altLang="en-US" dirty="0">
              <a:latin typeface="华文仿宋" panose="02010600040101010101" pitchFamily="2" charset="-122"/>
              <a:ea typeface="华文仿宋" panose="02010600040101010101" pitchFamily="2" charset="-122"/>
            </a:endParaRPr>
          </a:p>
        </p:txBody>
      </p:sp>
      <p:sp>
        <p:nvSpPr>
          <p:cNvPr id="69646" name="Line 14"/>
          <p:cNvSpPr>
            <a:spLocks noChangeShapeType="1"/>
          </p:cNvSpPr>
          <p:nvPr/>
        </p:nvSpPr>
        <p:spPr bwMode="auto">
          <a:xfrm>
            <a:off x="3352800" y="2514600"/>
            <a:ext cx="6096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pPr algn="ctr"/>
            <a:endParaRPr lang="zh-CN" altLang="en-US" dirty="0">
              <a:latin typeface="华文仿宋" panose="02010600040101010101" pitchFamily="2" charset="-122"/>
              <a:ea typeface="华文仿宋" panose="02010600040101010101" pitchFamily="2" charset="-122"/>
            </a:endParaRPr>
          </a:p>
        </p:txBody>
      </p:sp>
      <p:sp>
        <p:nvSpPr>
          <p:cNvPr id="69647" name="Line 15"/>
          <p:cNvSpPr>
            <a:spLocks noChangeShapeType="1"/>
          </p:cNvSpPr>
          <p:nvPr/>
        </p:nvSpPr>
        <p:spPr bwMode="auto">
          <a:xfrm flipH="1">
            <a:off x="3429000" y="3276600"/>
            <a:ext cx="5334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pPr algn="ctr"/>
            <a:endParaRPr lang="zh-CN" altLang="en-US" dirty="0">
              <a:latin typeface="华文仿宋" panose="02010600040101010101" pitchFamily="2" charset="-122"/>
              <a:ea typeface="华文仿宋" panose="02010600040101010101" pitchFamily="2" charset="-122"/>
            </a:endParaRPr>
          </a:p>
        </p:txBody>
      </p:sp>
      <p:sp>
        <p:nvSpPr>
          <p:cNvPr id="69648" name="Line 16"/>
          <p:cNvSpPr>
            <a:spLocks noChangeShapeType="1"/>
          </p:cNvSpPr>
          <p:nvPr/>
        </p:nvSpPr>
        <p:spPr bwMode="auto">
          <a:xfrm>
            <a:off x="6248400" y="2590800"/>
            <a:ext cx="609600" cy="3048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pPr algn="ctr"/>
            <a:endParaRPr lang="zh-CN" altLang="en-US" dirty="0">
              <a:latin typeface="华文仿宋" panose="02010600040101010101" pitchFamily="2" charset="-122"/>
              <a:ea typeface="华文仿宋" panose="02010600040101010101" pitchFamily="2" charset="-122"/>
            </a:endParaRPr>
          </a:p>
        </p:txBody>
      </p:sp>
      <p:sp>
        <p:nvSpPr>
          <p:cNvPr id="69649" name="Line 17"/>
          <p:cNvSpPr>
            <a:spLocks noChangeShapeType="1"/>
          </p:cNvSpPr>
          <p:nvPr/>
        </p:nvSpPr>
        <p:spPr bwMode="auto">
          <a:xfrm flipH="1">
            <a:off x="6400800" y="3276600"/>
            <a:ext cx="6096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pPr algn="ctr"/>
            <a:endParaRPr lang="zh-CN" altLang="en-US" dirty="0">
              <a:latin typeface="华文仿宋" panose="02010600040101010101" pitchFamily="2" charset="-122"/>
              <a:ea typeface="华文仿宋" panose="02010600040101010101" pitchFamily="2" charset="-122"/>
            </a:endParaRPr>
          </a:p>
        </p:txBody>
      </p:sp>
      <p:sp>
        <p:nvSpPr>
          <p:cNvPr id="69650" name="Line 18"/>
          <p:cNvSpPr>
            <a:spLocks noChangeShapeType="1"/>
          </p:cNvSpPr>
          <p:nvPr/>
        </p:nvSpPr>
        <p:spPr bwMode="auto">
          <a:xfrm>
            <a:off x="6553200" y="4114800"/>
            <a:ext cx="762000" cy="4572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pPr algn="ctr"/>
            <a:endParaRPr lang="zh-CN" altLang="en-US" dirty="0">
              <a:latin typeface="华文仿宋" panose="02010600040101010101" pitchFamily="2" charset="-122"/>
              <a:ea typeface="华文仿宋" panose="02010600040101010101" pitchFamily="2" charset="-122"/>
            </a:endParaRPr>
          </a:p>
        </p:txBody>
      </p:sp>
      <p:sp>
        <p:nvSpPr>
          <p:cNvPr id="69651" name="Oval 19"/>
          <p:cNvSpPr>
            <a:spLocks noChangeArrowheads="1"/>
          </p:cNvSpPr>
          <p:nvPr/>
        </p:nvSpPr>
        <p:spPr bwMode="auto">
          <a:xfrm>
            <a:off x="1981200" y="44958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latin typeface="华文仿宋" panose="02010600040101010101" pitchFamily="2" charset="-122"/>
                <a:ea typeface="华文仿宋" panose="02010600040101010101" pitchFamily="2" charset="-122"/>
              </a:rPr>
              <a:t>32</a:t>
            </a:r>
            <a:endParaRPr lang="en-US" altLang="zh-CN" sz="2400" b="0" dirty="0">
              <a:latin typeface="华文仿宋" panose="02010600040101010101" pitchFamily="2" charset="-122"/>
              <a:ea typeface="华文仿宋" panose="02010600040101010101" pitchFamily="2" charset="-122"/>
            </a:endParaRPr>
          </a:p>
        </p:txBody>
      </p:sp>
      <p:sp>
        <p:nvSpPr>
          <p:cNvPr id="69652" name="Line 20"/>
          <p:cNvSpPr>
            <a:spLocks noChangeShapeType="1"/>
          </p:cNvSpPr>
          <p:nvPr/>
        </p:nvSpPr>
        <p:spPr bwMode="auto">
          <a:xfrm flipH="1">
            <a:off x="2438400" y="4038600"/>
            <a:ext cx="609600" cy="4572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pPr algn="ctr"/>
            <a:endParaRPr lang="zh-CN" altLang="en-US" dirty="0">
              <a:latin typeface="华文仿宋" panose="02010600040101010101" pitchFamily="2" charset="-122"/>
              <a:ea typeface="华文仿宋" panose="02010600040101010101" pitchFamily="2" charset="-122"/>
            </a:endParaRPr>
          </a:p>
        </p:txBody>
      </p:sp>
      <p:sp>
        <p:nvSpPr>
          <p:cNvPr id="69654" name="Text Box 22"/>
          <p:cNvSpPr txBox="1">
            <a:spLocks noChangeArrowheads="1"/>
          </p:cNvSpPr>
          <p:nvPr/>
        </p:nvSpPr>
        <p:spPr bwMode="auto">
          <a:xfrm>
            <a:off x="357187" y="152400"/>
            <a:ext cx="2486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zh-CN" altLang="en-US" sz="3600" dirty="0">
                <a:latin typeface="华文仿宋" panose="02010600040101010101" pitchFamily="2" charset="-122"/>
                <a:ea typeface="华文仿宋" panose="02010600040101010101" pitchFamily="2" charset="-122"/>
              </a:rPr>
              <a:t>二叉排序树</a:t>
            </a:r>
            <a:endParaRPr lang="zh-CN" altLang="en-US" sz="2400" b="0" dirty="0">
              <a:latin typeface="华文仿宋" panose="02010600040101010101" pitchFamily="2" charset="-122"/>
              <a:ea typeface="华文仿宋" panose="02010600040101010101" pitchFamily="2" charset="-122"/>
            </a:endParaRPr>
          </a:p>
        </p:txBody>
      </p:sp>
      <p:sp>
        <p:nvSpPr>
          <p:cNvPr id="69655" name="Freeform 23"/>
          <p:cNvSpPr/>
          <p:nvPr/>
        </p:nvSpPr>
        <p:spPr bwMode="auto">
          <a:xfrm>
            <a:off x="4495800" y="838200"/>
            <a:ext cx="1066800" cy="762000"/>
          </a:xfrm>
          <a:custGeom>
            <a:avLst/>
            <a:gdLst>
              <a:gd name="T0" fmla="*/ 672 w 672"/>
              <a:gd name="T1" fmla="*/ 0 h 480"/>
              <a:gd name="T2" fmla="*/ 192 w 672"/>
              <a:gd name="T3" fmla="*/ 240 h 480"/>
              <a:gd name="T4" fmla="*/ 480 w 672"/>
              <a:gd name="T5" fmla="*/ 240 h 480"/>
              <a:gd name="T6" fmla="*/ 0 w 672"/>
              <a:gd name="T7" fmla="*/ 480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endParaRPr lang="zh-CN" altLang="en-US" dirty="0">
              <a:latin typeface="华文仿宋" panose="02010600040101010101" pitchFamily="2" charset="-122"/>
              <a:ea typeface="华文仿宋" panose="02010600040101010101" pitchFamily="2" charset="-122"/>
            </a:endParaRPr>
          </a:p>
        </p:txBody>
      </p:sp>
      <p:sp>
        <p:nvSpPr>
          <p:cNvPr id="138264" name="Text Box 24"/>
          <p:cNvSpPr txBox="1">
            <a:spLocks noChangeArrowheads="1"/>
          </p:cNvSpPr>
          <p:nvPr/>
        </p:nvSpPr>
        <p:spPr bwMode="auto">
          <a:xfrm>
            <a:off x="762000" y="5149850"/>
            <a:ext cx="2486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zh-CN" altLang="en-US" sz="3600" dirty="0">
                <a:latin typeface="华文仿宋" panose="02010600040101010101" pitchFamily="2" charset="-122"/>
                <a:ea typeface="华文仿宋" panose="02010600040101010101" pitchFamily="2" charset="-122"/>
              </a:rPr>
              <a:t>查找关键字</a:t>
            </a:r>
            <a:endParaRPr lang="zh-CN" altLang="en-US" sz="2400" b="0" dirty="0">
              <a:latin typeface="华文仿宋" panose="02010600040101010101" pitchFamily="2" charset="-122"/>
              <a:ea typeface="华文仿宋" panose="02010600040101010101" pitchFamily="2" charset="-122"/>
            </a:endParaRPr>
          </a:p>
        </p:txBody>
      </p:sp>
      <p:sp>
        <p:nvSpPr>
          <p:cNvPr id="138265" name="Text Box 25"/>
          <p:cNvSpPr txBox="1">
            <a:spLocks noChangeArrowheads="1"/>
          </p:cNvSpPr>
          <p:nvPr/>
        </p:nvSpPr>
        <p:spPr bwMode="auto">
          <a:xfrm>
            <a:off x="3240309" y="5169168"/>
            <a:ext cx="15648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dirty="0">
                <a:solidFill>
                  <a:srgbClr val="CC3300"/>
                </a:solidFill>
                <a:latin typeface="华文仿宋" panose="02010600040101010101" pitchFamily="2" charset="-122"/>
                <a:ea typeface="华文仿宋" panose="02010600040101010101" pitchFamily="2" charset="-122"/>
              </a:rPr>
              <a:t>== 50 ,</a:t>
            </a:r>
            <a:endParaRPr lang="en-US" altLang="zh-CN" sz="2400" b="0" dirty="0">
              <a:latin typeface="华文仿宋" panose="02010600040101010101" pitchFamily="2" charset="-122"/>
              <a:ea typeface="华文仿宋" panose="02010600040101010101" pitchFamily="2" charset="-122"/>
            </a:endParaRPr>
          </a:p>
        </p:txBody>
      </p:sp>
      <p:sp>
        <p:nvSpPr>
          <p:cNvPr id="138266" name="Oval 26"/>
          <p:cNvSpPr>
            <a:spLocks noChangeArrowheads="1"/>
          </p:cNvSpPr>
          <p:nvPr/>
        </p:nvSpPr>
        <p:spPr bwMode="auto">
          <a:xfrm>
            <a:off x="4191000" y="1600200"/>
            <a:ext cx="685800" cy="533400"/>
          </a:xfrm>
          <a:prstGeom prst="ellipse">
            <a:avLst/>
          </a:prstGeom>
          <a:solidFill>
            <a:srgbClr val="FFFFCC"/>
          </a:solidFill>
          <a:ln w="25400" cap="sq">
            <a:solidFill>
              <a:srgbClr val="800000"/>
            </a:solidFill>
            <a:round/>
            <a:headEnd type="none" w="sm" len="sm"/>
            <a:tailEnd type="none" w="sm" len="sm"/>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dirty="0">
                <a:solidFill>
                  <a:srgbClr val="990033"/>
                </a:solidFill>
                <a:latin typeface="华文仿宋" panose="02010600040101010101" pitchFamily="2" charset="-122"/>
                <a:ea typeface="华文仿宋" panose="02010600040101010101" pitchFamily="2" charset="-122"/>
              </a:rPr>
              <a:t>50</a:t>
            </a:r>
            <a:endParaRPr lang="en-US" altLang="zh-CN" sz="2400" b="0" dirty="0">
              <a:latin typeface="华文仿宋" panose="02010600040101010101" pitchFamily="2" charset="-122"/>
              <a:ea typeface="华文仿宋" panose="02010600040101010101" pitchFamily="2" charset="-122"/>
            </a:endParaRPr>
          </a:p>
        </p:txBody>
      </p:sp>
      <p:sp useBgFill="1">
        <p:nvSpPr>
          <p:cNvPr id="138267" name="Oval 27"/>
          <p:cNvSpPr>
            <a:spLocks noChangeArrowheads="1"/>
          </p:cNvSpPr>
          <p:nvPr/>
        </p:nvSpPr>
        <p:spPr bwMode="auto">
          <a:xfrm>
            <a:off x="4191000" y="1600200"/>
            <a:ext cx="685800" cy="533400"/>
          </a:xfrm>
          <a:prstGeom prst="ellipse">
            <a:avLst/>
          </a:prstGeom>
          <a:ln w="25400" cap="sq">
            <a:solidFill>
              <a:srgbClr val="800000"/>
            </a:solidFill>
            <a:round/>
            <a:headEnd type="none" w="sm" len="sm"/>
            <a:tailEnd type="none" w="sm" len="sm"/>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latin typeface="华文仿宋" panose="02010600040101010101" pitchFamily="2" charset="-122"/>
                <a:ea typeface="华文仿宋" panose="02010600040101010101" pitchFamily="2" charset="-122"/>
              </a:rPr>
              <a:t>50</a:t>
            </a:r>
            <a:endParaRPr lang="en-US" altLang="zh-CN" sz="2400" b="0" dirty="0">
              <a:latin typeface="华文仿宋" panose="02010600040101010101" pitchFamily="2" charset="-122"/>
              <a:ea typeface="华文仿宋" panose="02010600040101010101" pitchFamily="2" charset="-122"/>
            </a:endParaRPr>
          </a:p>
        </p:txBody>
      </p:sp>
      <p:sp>
        <p:nvSpPr>
          <p:cNvPr id="138268" name="Text Box 28"/>
          <p:cNvSpPr txBox="1">
            <a:spLocks noChangeArrowheads="1"/>
          </p:cNvSpPr>
          <p:nvPr/>
        </p:nvSpPr>
        <p:spPr bwMode="auto">
          <a:xfrm>
            <a:off x="4844404" y="5185043"/>
            <a:ext cx="8338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dirty="0">
                <a:solidFill>
                  <a:srgbClr val="3333FF"/>
                </a:solidFill>
                <a:latin typeface="华文仿宋" panose="02010600040101010101" pitchFamily="2" charset="-122"/>
                <a:ea typeface="华文仿宋" panose="02010600040101010101" pitchFamily="2" charset="-122"/>
              </a:rPr>
              <a:t>35 ,</a:t>
            </a:r>
            <a:endParaRPr lang="en-US" altLang="zh-CN" sz="3600" b="0" dirty="0">
              <a:latin typeface="华文仿宋" panose="02010600040101010101" pitchFamily="2" charset="-122"/>
              <a:ea typeface="华文仿宋" panose="02010600040101010101" pitchFamily="2" charset="-122"/>
            </a:endParaRPr>
          </a:p>
        </p:txBody>
      </p:sp>
      <p:sp>
        <p:nvSpPr>
          <p:cNvPr id="138269" name="Oval 29"/>
          <p:cNvSpPr>
            <a:spLocks noChangeArrowheads="1"/>
          </p:cNvSpPr>
          <p:nvPr/>
        </p:nvSpPr>
        <p:spPr bwMode="auto">
          <a:xfrm>
            <a:off x="4191000" y="1600200"/>
            <a:ext cx="685800" cy="533400"/>
          </a:xfrm>
          <a:prstGeom prst="ellipse">
            <a:avLst/>
          </a:prstGeom>
          <a:solidFill>
            <a:srgbClr val="CCFFFF"/>
          </a:solidFill>
          <a:ln w="19050" cap="sq">
            <a:solidFill>
              <a:schemeClr val="accent2"/>
            </a:solidFill>
            <a:round/>
            <a:headEnd type="none" w="sm" len="sm"/>
            <a:tailEnd type="none" w="sm" len="sm"/>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latin typeface="华文仿宋" panose="02010600040101010101" pitchFamily="2" charset="-122"/>
                <a:ea typeface="华文仿宋" panose="02010600040101010101" pitchFamily="2" charset="-122"/>
              </a:rPr>
              <a:t>50</a:t>
            </a:r>
            <a:endParaRPr lang="en-US" altLang="zh-CN" sz="2400" b="0" dirty="0">
              <a:latin typeface="华文仿宋" panose="02010600040101010101" pitchFamily="2" charset="-122"/>
              <a:ea typeface="华文仿宋" panose="02010600040101010101" pitchFamily="2" charset="-122"/>
            </a:endParaRPr>
          </a:p>
        </p:txBody>
      </p:sp>
      <p:sp>
        <p:nvSpPr>
          <p:cNvPr id="138270" name="Line 30"/>
          <p:cNvSpPr>
            <a:spLocks noChangeShapeType="1"/>
          </p:cNvSpPr>
          <p:nvPr/>
        </p:nvSpPr>
        <p:spPr bwMode="auto">
          <a:xfrm flipH="1">
            <a:off x="3429000" y="2057400"/>
            <a:ext cx="838200" cy="381000"/>
          </a:xfrm>
          <a:prstGeom prst="line">
            <a:avLst/>
          </a:prstGeom>
          <a:noFill/>
          <a:ln w="38100">
            <a:solidFill>
              <a:srgbClr val="0000FF"/>
            </a:solidFill>
            <a:round/>
            <a:tailEnd type="triangle" w="med" len="lg"/>
          </a:ln>
          <a:extLst>
            <a:ext uri="{909E8E84-426E-40DD-AFC4-6F175D3DCCD1}">
              <a14:hiddenFill xmlns:a14="http://schemas.microsoft.com/office/drawing/2010/main">
                <a:noFill/>
              </a14:hiddenFill>
            </a:ext>
          </a:extLst>
        </p:spPr>
        <p:txBody>
          <a:bodyPr wrap="none" anchor="ctr"/>
          <a:lstStyle/>
          <a:p>
            <a:pPr algn="ctr"/>
            <a:endParaRPr lang="zh-CN" altLang="en-US" dirty="0">
              <a:latin typeface="华文仿宋" panose="02010600040101010101" pitchFamily="2" charset="-122"/>
              <a:ea typeface="华文仿宋" panose="02010600040101010101" pitchFamily="2" charset="-122"/>
            </a:endParaRPr>
          </a:p>
        </p:txBody>
      </p:sp>
      <p:sp>
        <p:nvSpPr>
          <p:cNvPr id="138271" name="Line 31"/>
          <p:cNvSpPr>
            <a:spLocks noChangeShapeType="1"/>
          </p:cNvSpPr>
          <p:nvPr/>
        </p:nvSpPr>
        <p:spPr bwMode="auto">
          <a:xfrm>
            <a:off x="3276600" y="2590800"/>
            <a:ext cx="609600" cy="381000"/>
          </a:xfrm>
          <a:prstGeom prst="line">
            <a:avLst/>
          </a:prstGeom>
          <a:noFill/>
          <a:ln w="38100">
            <a:solidFill>
              <a:srgbClr val="0000FF"/>
            </a:solidFill>
            <a:round/>
            <a:tailEnd type="triangle" w="med" len="lg"/>
          </a:ln>
          <a:extLst>
            <a:ext uri="{909E8E84-426E-40DD-AFC4-6F175D3DCCD1}">
              <a14:hiddenFill xmlns:a14="http://schemas.microsoft.com/office/drawing/2010/main">
                <a:noFill/>
              </a14:hiddenFill>
            </a:ext>
          </a:extLst>
        </p:spPr>
        <p:txBody>
          <a:bodyPr wrap="none" anchor="ctr"/>
          <a:lstStyle/>
          <a:p>
            <a:pPr algn="ctr"/>
            <a:endParaRPr lang="zh-CN" altLang="en-US" dirty="0">
              <a:latin typeface="华文仿宋" panose="02010600040101010101" pitchFamily="2" charset="-122"/>
              <a:ea typeface="华文仿宋" panose="02010600040101010101" pitchFamily="2" charset="-122"/>
            </a:endParaRPr>
          </a:p>
        </p:txBody>
      </p:sp>
      <p:sp>
        <p:nvSpPr>
          <p:cNvPr id="138272" name="Line 32"/>
          <p:cNvSpPr>
            <a:spLocks noChangeShapeType="1"/>
          </p:cNvSpPr>
          <p:nvPr/>
        </p:nvSpPr>
        <p:spPr bwMode="auto">
          <a:xfrm flipH="1">
            <a:off x="3505200" y="3352800"/>
            <a:ext cx="533400" cy="381000"/>
          </a:xfrm>
          <a:prstGeom prst="line">
            <a:avLst/>
          </a:prstGeom>
          <a:noFill/>
          <a:ln w="38100">
            <a:solidFill>
              <a:srgbClr val="0000FF"/>
            </a:solidFill>
            <a:round/>
            <a:tailEnd type="triangle" w="med" len="lg"/>
          </a:ln>
          <a:extLst>
            <a:ext uri="{909E8E84-426E-40DD-AFC4-6F175D3DCCD1}">
              <a14:hiddenFill xmlns:a14="http://schemas.microsoft.com/office/drawing/2010/main">
                <a:noFill/>
              </a14:hiddenFill>
            </a:ext>
          </a:extLst>
        </p:spPr>
        <p:txBody>
          <a:bodyPr wrap="none" anchor="ctr"/>
          <a:lstStyle/>
          <a:p>
            <a:pPr algn="ctr"/>
            <a:endParaRPr lang="zh-CN" altLang="en-US" dirty="0">
              <a:latin typeface="华文仿宋" panose="02010600040101010101" pitchFamily="2" charset="-122"/>
              <a:ea typeface="华文仿宋" panose="02010600040101010101" pitchFamily="2" charset="-122"/>
            </a:endParaRPr>
          </a:p>
        </p:txBody>
      </p:sp>
      <p:sp>
        <p:nvSpPr>
          <p:cNvPr id="138273" name="Oval 33"/>
          <p:cNvSpPr>
            <a:spLocks noChangeArrowheads="1"/>
          </p:cNvSpPr>
          <p:nvPr/>
        </p:nvSpPr>
        <p:spPr bwMode="auto">
          <a:xfrm>
            <a:off x="2743200" y="2133600"/>
            <a:ext cx="685800" cy="533400"/>
          </a:xfrm>
          <a:prstGeom prst="ellipse">
            <a:avLst/>
          </a:prstGeom>
          <a:solidFill>
            <a:srgbClr val="CCFFFF"/>
          </a:solidFill>
          <a:ln w="25400" cap="sq">
            <a:solidFill>
              <a:schemeClr val="accent2"/>
            </a:solidFill>
            <a:round/>
            <a:headEnd type="none" w="sm" len="sm"/>
            <a:tailEnd type="none" w="sm" len="sm"/>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latin typeface="华文仿宋" panose="02010600040101010101" pitchFamily="2" charset="-122"/>
                <a:ea typeface="华文仿宋" panose="02010600040101010101" pitchFamily="2" charset="-122"/>
              </a:rPr>
              <a:t>30</a:t>
            </a:r>
            <a:endParaRPr lang="en-US" altLang="zh-CN" sz="2400" b="0" dirty="0">
              <a:latin typeface="华文仿宋" panose="02010600040101010101" pitchFamily="2" charset="-122"/>
              <a:ea typeface="华文仿宋" panose="02010600040101010101" pitchFamily="2" charset="-122"/>
            </a:endParaRPr>
          </a:p>
        </p:txBody>
      </p:sp>
      <p:sp>
        <p:nvSpPr>
          <p:cNvPr id="138274" name="Oval 34"/>
          <p:cNvSpPr>
            <a:spLocks noChangeArrowheads="1"/>
          </p:cNvSpPr>
          <p:nvPr/>
        </p:nvSpPr>
        <p:spPr bwMode="auto">
          <a:xfrm>
            <a:off x="3886200" y="2819400"/>
            <a:ext cx="685800" cy="533400"/>
          </a:xfrm>
          <a:prstGeom prst="ellipse">
            <a:avLst/>
          </a:prstGeom>
          <a:solidFill>
            <a:srgbClr val="CCFFFF"/>
          </a:solidFill>
          <a:ln w="25400" cap="sq">
            <a:solidFill>
              <a:schemeClr val="accent2"/>
            </a:solidFill>
            <a:round/>
            <a:headEnd type="none" w="sm" len="sm"/>
            <a:tailEnd type="none" w="sm" len="sm"/>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latin typeface="华文仿宋" panose="02010600040101010101" pitchFamily="2" charset="-122"/>
                <a:ea typeface="华文仿宋" panose="02010600040101010101" pitchFamily="2" charset="-122"/>
              </a:rPr>
              <a:t>40</a:t>
            </a:r>
            <a:endParaRPr lang="en-US" altLang="zh-CN" sz="2400" b="0" dirty="0">
              <a:latin typeface="华文仿宋" panose="02010600040101010101" pitchFamily="2" charset="-122"/>
              <a:ea typeface="华文仿宋" panose="02010600040101010101" pitchFamily="2" charset="-122"/>
            </a:endParaRPr>
          </a:p>
        </p:txBody>
      </p:sp>
      <p:sp>
        <p:nvSpPr>
          <p:cNvPr id="138275" name="Oval 35"/>
          <p:cNvSpPr>
            <a:spLocks noChangeArrowheads="1"/>
          </p:cNvSpPr>
          <p:nvPr/>
        </p:nvSpPr>
        <p:spPr bwMode="auto">
          <a:xfrm>
            <a:off x="2971800" y="3657600"/>
            <a:ext cx="685800" cy="533400"/>
          </a:xfrm>
          <a:prstGeom prst="ellipse">
            <a:avLst/>
          </a:prstGeom>
          <a:solidFill>
            <a:srgbClr val="CCFFFF"/>
          </a:solidFill>
          <a:ln w="25400" cap="sq">
            <a:solidFill>
              <a:schemeClr val="accent2"/>
            </a:solidFill>
            <a:round/>
            <a:headEnd type="none" w="sm" len="sm"/>
            <a:tailEnd type="none" w="sm" len="sm"/>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dirty="0">
                <a:solidFill>
                  <a:srgbClr val="3333FF"/>
                </a:solidFill>
                <a:latin typeface="华文仿宋" panose="02010600040101010101" pitchFamily="2" charset="-122"/>
                <a:ea typeface="华文仿宋" panose="02010600040101010101" pitchFamily="2" charset="-122"/>
              </a:rPr>
              <a:t>35</a:t>
            </a:r>
            <a:endParaRPr lang="en-US" altLang="zh-CN" sz="2400" b="0" dirty="0">
              <a:latin typeface="华文仿宋" panose="02010600040101010101" pitchFamily="2" charset="-122"/>
              <a:ea typeface="华文仿宋" panose="02010600040101010101" pitchFamily="2" charset="-122"/>
            </a:endParaRPr>
          </a:p>
        </p:txBody>
      </p:sp>
      <p:sp useBgFill="1">
        <p:nvSpPr>
          <p:cNvPr id="138276" name="Oval 36"/>
          <p:cNvSpPr>
            <a:spLocks noChangeArrowheads="1"/>
          </p:cNvSpPr>
          <p:nvPr/>
        </p:nvSpPr>
        <p:spPr bwMode="auto">
          <a:xfrm>
            <a:off x="4191000" y="1600200"/>
            <a:ext cx="685800" cy="533400"/>
          </a:xfrm>
          <a:prstGeom prst="ellipse">
            <a:avLst/>
          </a:prstGeom>
          <a:ln w="25400" cap="sq">
            <a:solidFill>
              <a:srgbClr val="800000"/>
            </a:solidFill>
            <a:round/>
            <a:headEnd type="none" w="sm" len="sm"/>
            <a:tailEnd type="none" w="sm" len="sm"/>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latin typeface="华文仿宋" panose="02010600040101010101" pitchFamily="2" charset="-122"/>
                <a:ea typeface="华文仿宋" panose="02010600040101010101" pitchFamily="2" charset="-122"/>
              </a:rPr>
              <a:t>50</a:t>
            </a:r>
            <a:endParaRPr lang="en-US" altLang="zh-CN" sz="2400" b="0" dirty="0">
              <a:latin typeface="华文仿宋" panose="02010600040101010101" pitchFamily="2" charset="-122"/>
              <a:ea typeface="华文仿宋" panose="02010600040101010101" pitchFamily="2" charset="-122"/>
            </a:endParaRPr>
          </a:p>
        </p:txBody>
      </p:sp>
      <p:sp>
        <p:nvSpPr>
          <p:cNvPr id="138277" name="Text Box 37"/>
          <p:cNvSpPr txBox="1">
            <a:spLocks noChangeArrowheads="1"/>
          </p:cNvSpPr>
          <p:nvPr/>
        </p:nvSpPr>
        <p:spPr bwMode="auto">
          <a:xfrm>
            <a:off x="5758804" y="5185043"/>
            <a:ext cx="8338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dirty="0">
                <a:solidFill>
                  <a:srgbClr val="006600"/>
                </a:solidFill>
                <a:latin typeface="华文仿宋" panose="02010600040101010101" pitchFamily="2" charset="-122"/>
                <a:ea typeface="华文仿宋" panose="02010600040101010101" pitchFamily="2" charset="-122"/>
              </a:rPr>
              <a:t>90 ,</a:t>
            </a:r>
            <a:endParaRPr lang="en-US" altLang="zh-CN" sz="3600" b="0" dirty="0">
              <a:latin typeface="华文仿宋" panose="02010600040101010101" pitchFamily="2" charset="-122"/>
              <a:ea typeface="华文仿宋" panose="02010600040101010101" pitchFamily="2" charset="-122"/>
            </a:endParaRPr>
          </a:p>
        </p:txBody>
      </p:sp>
      <p:sp>
        <p:nvSpPr>
          <p:cNvPr id="138278" name="Line 38"/>
          <p:cNvSpPr>
            <a:spLocks noChangeShapeType="1"/>
          </p:cNvSpPr>
          <p:nvPr/>
        </p:nvSpPr>
        <p:spPr bwMode="auto">
          <a:xfrm>
            <a:off x="4876800" y="1752600"/>
            <a:ext cx="914400" cy="457200"/>
          </a:xfrm>
          <a:prstGeom prst="line">
            <a:avLst/>
          </a:prstGeom>
          <a:noFill/>
          <a:ln w="38100">
            <a:solidFill>
              <a:srgbClr val="006600"/>
            </a:solidFill>
            <a:round/>
            <a:tailEnd type="triangle" w="med" len="lg"/>
          </a:ln>
          <a:extLst>
            <a:ext uri="{909E8E84-426E-40DD-AFC4-6F175D3DCCD1}">
              <a14:hiddenFill xmlns:a14="http://schemas.microsoft.com/office/drawing/2010/main">
                <a:noFill/>
              </a14:hiddenFill>
            </a:ext>
          </a:extLst>
        </p:spPr>
        <p:txBody>
          <a:bodyPr wrap="none" anchor="ctr"/>
          <a:lstStyle/>
          <a:p>
            <a:pPr algn="ctr"/>
            <a:endParaRPr lang="zh-CN" altLang="en-US" dirty="0">
              <a:latin typeface="华文仿宋" panose="02010600040101010101" pitchFamily="2" charset="-122"/>
              <a:ea typeface="华文仿宋" panose="02010600040101010101" pitchFamily="2" charset="-122"/>
            </a:endParaRPr>
          </a:p>
        </p:txBody>
      </p:sp>
      <p:sp>
        <p:nvSpPr>
          <p:cNvPr id="138279" name="Line 39"/>
          <p:cNvSpPr>
            <a:spLocks noChangeShapeType="1"/>
          </p:cNvSpPr>
          <p:nvPr/>
        </p:nvSpPr>
        <p:spPr bwMode="auto">
          <a:xfrm>
            <a:off x="6324600" y="2438400"/>
            <a:ext cx="685800" cy="381000"/>
          </a:xfrm>
          <a:prstGeom prst="line">
            <a:avLst/>
          </a:prstGeom>
          <a:noFill/>
          <a:ln w="38100">
            <a:solidFill>
              <a:srgbClr val="006600"/>
            </a:solidFill>
            <a:round/>
            <a:tailEnd type="triangle" w="med" len="lg"/>
          </a:ln>
          <a:extLst>
            <a:ext uri="{909E8E84-426E-40DD-AFC4-6F175D3DCCD1}">
              <a14:hiddenFill xmlns:a14="http://schemas.microsoft.com/office/drawing/2010/main">
                <a:noFill/>
              </a14:hiddenFill>
            </a:ext>
          </a:extLst>
        </p:spPr>
        <p:txBody>
          <a:bodyPr wrap="none" anchor="ctr"/>
          <a:lstStyle/>
          <a:p>
            <a:pPr algn="ctr"/>
            <a:endParaRPr lang="zh-CN" altLang="en-US" dirty="0">
              <a:latin typeface="华文仿宋" panose="02010600040101010101" pitchFamily="2" charset="-122"/>
              <a:ea typeface="华文仿宋" panose="02010600040101010101" pitchFamily="2" charset="-122"/>
            </a:endParaRPr>
          </a:p>
        </p:txBody>
      </p:sp>
      <p:sp>
        <p:nvSpPr>
          <p:cNvPr id="138280" name="Oval 40"/>
          <p:cNvSpPr>
            <a:spLocks noChangeArrowheads="1"/>
          </p:cNvSpPr>
          <p:nvPr/>
        </p:nvSpPr>
        <p:spPr bwMode="auto">
          <a:xfrm>
            <a:off x="4191000" y="1600200"/>
            <a:ext cx="685800" cy="533400"/>
          </a:xfrm>
          <a:prstGeom prst="ellipse">
            <a:avLst/>
          </a:prstGeom>
          <a:solidFill>
            <a:srgbClr val="CCFFCC"/>
          </a:solidFill>
          <a:ln w="25400" cap="sq">
            <a:solidFill>
              <a:srgbClr val="006600"/>
            </a:solidFill>
            <a:round/>
            <a:headEnd type="none" w="sm" len="sm"/>
            <a:tailEnd type="none" w="sm" len="sm"/>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A50021"/>
                </a:solidFill>
                <a:latin typeface="华文仿宋" panose="02010600040101010101" pitchFamily="2" charset="-122"/>
                <a:ea typeface="华文仿宋" panose="02010600040101010101" pitchFamily="2" charset="-122"/>
              </a:rPr>
              <a:t>50</a:t>
            </a:r>
            <a:endParaRPr lang="en-US" altLang="zh-CN" sz="2400" b="0" dirty="0">
              <a:latin typeface="华文仿宋" panose="02010600040101010101" pitchFamily="2" charset="-122"/>
              <a:ea typeface="华文仿宋" panose="02010600040101010101" pitchFamily="2" charset="-122"/>
            </a:endParaRPr>
          </a:p>
        </p:txBody>
      </p:sp>
      <p:sp>
        <p:nvSpPr>
          <p:cNvPr id="138281" name="Oval 41"/>
          <p:cNvSpPr>
            <a:spLocks noChangeArrowheads="1"/>
          </p:cNvSpPr>
          <p:nvPr/>
        </p:nvSpPr>
        <p:spPr bwMode="auto">
          <a:xfrm>
            <a:off x="5638800" y="2133600"/>
            <a:ext cx="685800" cy="533400"/>
          </a:xfrm>
          <a:prstGeom prst="ellipse">
            <a:avLst/>
          </a:prstGeom>
          <a:solidFill>
            <a:srgbClr val="CCFFCC"/>
          </a:solidFill>
          <a:ln w="25400" cap="sq">
            <a:solidFill>
              <a:srgbClr val="006600"/>
            </a:solidFill>
            <a:round/>
            <a:headEnd type="none" w="sm" len="sm"/>
            <a:tailEnd type="none" w="sm" len="sm"/>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A50021"/>
                </a:solidFill>
                <a:latin typeface="华文仿宋" panose="02010600040101010101" pitchFamily="2" charset="-122"/>
                <a:ea typeface="华文仿宋" panose="02010600040101010101" pitchFamily="2" charset="-122"/>
              </a:rPr>
              <a:t>80</a:t>
            </a:r>
            <a:endParaRPr lang="en-US" altLang="zh-CN" sz="2400" b="0" dirty="0">
              <a:latin typeface="华文仿宋" panose="02010600040101010101" pitchFamily="2" charset="-122"/>
              <a:ea typeface="华文仿宋" panose="02010600040101010101" pitchFamily="2" charset="-122"/>
            </a:endParaRPr>
          </a:p>
        </p:txBody>
      </p:sp>
      <p:sp>
        <p:nvSpPr>
          <p:cNvPr id="138282" name="Oval 42"/>
          <p:cNvSpPr>
            <a:spLocks noChangeArrowheads="1"/>
          </p:cNvSpPr>
          <p:nvPr/>
        </p:nvSpPr>
        <p:spPr bwMode="auto">
          <a:xfrm>
            <a:off x="6781800" y="2819400"/>
            <a:ext cx="685800" cy="533400"/>
          </a:xfrm>
          <a:prstGeom prst="ellipse">
            <a:avLst/>
          </a:prstGeom>
          <a:solidFill>
            <a:srgbClr val="CCFFCC"/>
          </a:solidFill>
          <a:ln w="25400" cap="sq">
            <a:solidFill>
              <a:srgbClr val="006600"/>
            </a:solidFill>
            <a:round/>
            <a:headEnd type="none" w="sm" len="sm"/>
            <a:tailEnd type="none" w="sm" len="sm"/>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dirty="0">
                <a:solidFill>
                  <a:srgbClr val="006600"/>
                </a:solidFill>
                <a:latin typeface="华文仿宋" panose="02010600040101010101" pitchFamily="2" charset="-122"/>
                <a:ea typeface="华文仿宋" panose="02010600040101010101" pitchFamily="2" charset="-122"/>
              </a:rPr>
              <a:t>90</a:t>
            </a:r>
            <a:endParaRPr lang="en-US" altLang="zh-CN" sz="2400" b="0" dirty="0">
              <a:latin typeface="华文仿宋" panose="02010600040101010101" pitchFamily="2" charset="-122"/>
              <a:ea typeface="华文仿宋" panose="02010600040101010101" pitchFamily="2" charset="-122"/>
            </a:endParaRPr>
          </a:p>
        </p:txBody>
      </p:sp>
      <p:sp>
        <p:nvSpPr>
          <p:cNvPr id="138283" name="Text Box 43"/>
          <p:cNvSpPr txBox="1">
            <a:spLocks noChangeArrowheads="1"/>
          </p:cNvSpPr>
          <p:nvPr/>
        </p:nvSpPr>
        <p:spPr bwMode="auto">
          <a:xfrm>
            <a:off x="6657329" y="5185043"/>
            <a:ext cx="8338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dirty="0">
                <a:solidFill>
                  <a:srgbClr val="FF00FF"/>
                </a:solidFill>
                <a:latin typeface="华文仿宋" panose="02010600040101010101" pitchFamily="2" charset="-122"/>
                <a:ea typeface="华文仿宋" panose="02010600040101010101" pitchFamily="2" charset="-122"/>
              </a:rPr>
              <a:t>95 ,</a:t>
            </a:r>
            <a:endParaRPr lang="en-US" altLang="zh-CN" sz="3600" b="0" dirty="0">
              <a:latin typeface="华文仿宋" panose="02010600040101010101" pitchFamily="2" charset="-122"/>
              <a:ea typeface="华文仿宋" panose="02010600040101010101" pitchFamily="2" charset="-122"/>
            </a:endParaRPr>
          </a:p>
        </p:txBody>
      </p:sp>
      <p:sp>
        <p:nvSpPr>
          <p:cNvPr id="138284" name="Line 44"/>
          <p:cNvSpPr>
            <a:spLocks noChangeShapeType="1"/>
          </p:cNvSpPr>
          <p:nvPr/>
        </p:nvSpPr>
        <p:spPr bwMode="auto">
          <a:xfrm>
            <a:off x="7467600" y="3048000"/>
            <a:ext cx="685800" cy="381000"/>
          </a:xfrm>
          <a:prstGeom prst="line">
            <a:avLst/>
          </a:prstGeom>
          <a:noFill/>
          <a:ln w="38100">
            <a:solidFill>
              <a:srgbClr val="FF00FF"/>
            </a:solidFill>
            <a:round/>
            <a:tailEnd type="triangle" w="med" len="lg"/>
          </a:ln>
          <a:extLst>
            <a:ext uri="{909E8E84-426E-40DD-AFC4-6F175D3DCCD1}">
              <a14:hiddenFill xmlns:a14="http://schemas.microsoft.com/office/drawing/2010/main">
                <a:noFill/>
              </a14:hiddenFill>
            </a:ext>
          </a:extLst>
        </p:spPr>
        <p:txBody>
          <a:bodyPr wrap="none" anchor="ctr"/>
          <a:lstStyle/>
          <a:p>
            <a:pPr algn="ctr"/>
            <a:endParaRPr lang="zh-CN" altLang="en-US"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64"/>
                                        </p:tgtEl>
                                        <p:attrNameLst>
                                          <p:attrName>style.visibility</p:attrName>
                                        </p:attrNameLst>
                                      </p:cBhvr>
                                      <p:to>
                                        <p:strVal val="visible"/>
                                      </p:to>
                                    </p:set>
                                    <p:animEffect transition="in" filter="wipe(left)">
                                      <p:cBhvr>
                                        <p:cTn id="7" dur="500"/>
                                        <p:tgtEl>
                                          <p:spTgt spid="1382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65"/>
                                        </p:tgtEl>
                                        <p:attrNameLst>
                                          <p:attrName>style.visibility</p:attrName>
                                        </p:attrNameLst>
                                      </p:cBhvr>
                                      <p:to>
                                        <p:strVal val="visible"/>
                                      </p:to>
                                    </p:set>
                                    <p:animEffect transition="in" filter="wipe(left)">
                                      <p:cBhvr>
                                        <p:cTn id="12" dur="500"/>
                                        <p:tgtEl>
                                          <p:spTgt spid="1382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8266"/>
                                        </p:tgtEl>
                                        <p:attrNameLst>
                                          <p:attrName>style.visibility</p:attrName>
                                        </p:attrNameLst>
                                      </p:cBhvr>
                                      <p:to>
                                        <p:strVal val="visible"/>
                                      </p:to>
                                    </p:set>
                                    <p:animEffect transition="in" filter="wipe(up)">
                                      <p:cBhvr>
                                        <p:cTn id="17" dur="500"/>
                                        <p:tgtEl>
                                          <p:spTgt spid="138266"/>
                                        </p:tgtEl>
                                      </p:cBhvr>
                                    </p:animEffect>
                                  </p:childTnLst>
                                  <p:subTnLst>
                                    <p:audio>
                                      <p:cMediaNode>
                                        <p:cTn display="0" masterRel="sameClick">
                                          <p:stCondLst>
                                            <p:cond evt="begin" delay="0">
                                              <p:tn val="15"/>
                                            </p:cond>
                                          </p:stCondLst>
                                          <p:endCondLst>
                                            <p:cond evt="onStopAudio" delay="0">
                                              <p:tgtEl>
                                                <p:sldTgt/>
                                              </p:tgtEl>
                                            </p:cond>
                                          </p:endCondLst>
                                        </p:cTn>
                                        <p:tgtEl>
                                          <p:sndTgt r:embed="rId1" name="CHIMES.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8268"/>
                                        </p:tgtEl>
                                        <p:attrNameLst>
                                          <p:attrName>style.visibility</p:attrName>
                                        </p:attrNameLst>
                                      </p:cBhvr>
                                      <p:to>
                                        <p:strVal val="visible"/>
                                      </p:to>
                                    </p:set>
                                    <p:animEffect transition="in" filter="wipe(left)">
                                      <p:cBhvr>
                                        <p:cTn id="22" dur="500"/>
                                        <p:tgtEl>
                                          <p:spTgt spid="138268"/>
                                        </p:tgtEl>
                                      </p:cBhvr>
                                    </p:animEffect>
                                  </p:childTnLst>
                                  <p:subTnLst>
                                    <p:cmd type="evt" cmd="onstopaudio">
                                      <p:cBhvr>
                                        <p:cTn display="0" masterRel="sameClick">
                                          <p:stCondLst>
                                            <p:cond evt="begin" delay="0">
                                              <p:tn val="20"/>
                                            </p:cond>
                                          </p:stCondLst>
                                        </p:cTn>
                                        <p:tgtEl>
                                          <p:sldTgt/>
                                        </p:tgtEl>
                                      </p:cBhvr>
                                    </p:cmd>
                                  </p:sub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38267"/>
                                        </p:tgtEl>
                                        <p:attrNameLst>
                                          <p:attrName>style.visibility</p:attrName>
                                        </p:attrNameLst>
                                      </p:cBhvr>
                                      <p:to>
                                        <p:strVal val="visible"/>
                                      </p:to>
                                    </p:set>
                                    <p:animEffect transition="in" filter="wipe(up)">
                                      <p:cBhvr>
                                        <p:cTn id="26" dur="500"/>
                                        <p:tgtEl>
                                          <p:spTgt spid="13826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38269"/>
                                        </p:tgtEl>
                                        <p:attrNameLst>
                                          <p:attrName>style.visibility</p:attrName>
                                        </p:attrNameLst>
                                      </p:cBhvr>
                                      <p:to>
                                        <p:strVal val="visible"/>
                                      </p:to>
                                    </p:set>
                                    <p:animEffect transition="in" filter="wipe(up)">
                                      <p:cBhvr>
                                        <p:cTn id="31" dur="500"/>
                                        <p:tgtEl>
                                          <p:spTgt spid="13826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8270"/>
                                        </p:tgtEl>
                                        <p:attrNameLst>
                                          <p:attrName>style.visibility</p:attrName>
                                        </p:attrNameLst>
                                      </p:cBhvr>
                                      <p:to>
                                        <p:strVal val="visible"/>
                                      </p:to>
                                    </p:set>
                                    <p:animEffect transition="in" filter="wipe(up)">
                                      <p:cBhvr>
                                        <p:cTn id="36" dur="500"/>
                                        <p:tgtEl>
                                          <p:spTgt spid="138270"/>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38273"/>
                                        </p:tgtEl>
                                        <p:attrNameLst>
                                          <p:attrName>style.visibility</p:attrName>
                                        </p:attrNameLst>
                                      </p:cBhvr>
                                      <p:to>
                                        <p:strVal val="visible"/>
                                      </p:to>
                                    </p:set>
                                    <p:animEffect transition="in" filter="wipe(up)">
                                      <p:cBhvr>
                                        <p:cTn id="40" dur="500"/>
                                        <p:tgtEl>
                                          <p:spTgt spid="13827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8271"/>
                                        </p:tgtEl>
                                        <p:attrNameLst>
                                          <p:attrName>style.visibility</p:attrName>
                                        </p:attrNameLst>
                                      </p:cBhvr>
                                      <p:to>
                                        <p:strVal val="visible"/>
                                      </p:to>
                                    </p:set>
                                    <p:animEffect transition="in" filter="wipe(up)">
                                      <p:cBhvr>
                                        <p:cTn id="45" dur="500"/>
                                        <p:tgtEl>
                                          <p:spTgt spid="138271"/>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138274"/>
                                        </p:tgtEl>
                                        <p:attrNameLst>
                                          <p:attrName>style.visibility</p:attrName>
                                        </p:attrNameLst>
                                      </p:cBhvr>
                                      <p:to>
                                        <p:strVal val="visible"/>
                                      </p:to>
                                    </p:set>
                                    <p:animEffect transition="in" filter="wipe(up)">
                                      <p:cBhvr>
                                        <p:cTn id="49" dur="500"/>
                                        <p:tgtEl>
                                          <p:spTgt spid="13827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38272"/>
                                        </p:tgtEl>
                                        <p:attrNameLst>
                                          <p:attrName>style.visibility</p:attrName>
                                        </p:attrNameLst>
                                      </p:cBhvr>
                                      <p:to>
                                        <p:strVal val="visible"/>
                                      </p:to>
                                    </p:set>
                                    <p:animEffect transition="in" filter="wipe(up)">
                                      <p:cBhvr>
                                        <p:cTn id="54" dur="500"/>
                                        <p:tgtEl>
                                          <p:spTgt spid="138272"/>
                                        </p:tgtEl>
                                      </p:cBhvr>
                                    </p:animEffect>
                                  </p:childTnLst>
                                </p:cTn>
                              </p:par>
                            </p:childTnLst>
                          </p:cTn>
                        </p:par>
                        <p:par>
                          <p:cTn id="55" fill="hold">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138275"/>
                                        </p:tgtEl>
                                        <p:attrNameLst>
                                          <p:attrName>style.visibility</p:attrName>
                                        </p:attrNameLst>
                                      </p:cBhvr>
                                      <p:to>
                                        <p:strVal val="visible"/>
                                      </p:to>
                                    </p:set>
                                    <p:animEffect transition="in" filter="wipe(up)">
                                      <p:cBhvr>
                                        <p:cTn id="58" dur="500"/>
                                        <p:tgtEl>
                                          <p:spTgt spid="138275"/>
                                        </p:tgtEl>
                                      </p:cBhvr>
                                    </p:animEffect>
                                  </p:childTnLst>
                                  <p:subTnLst>
                                    <p:audio>
                                      <p:cMediaNode>
                                        <p:cTn display="0" masterRel="sameClick">
                                          <p:stCondLst>
                                            <p:cond evt="begin" delay="0">
                                              <p:tn val="56"/>
                                            </p:cond>
                                          </p:stCondLst>
                                          <p:endCondLst>
                                            <p:cond evt="onStopAudio" delay="0">
                                              <p:tgtEl>
                                                <p:sldTgt/>
                                              </p:tgtEl>
                                            </p:cond>
                                          </p:endCondLst>
                                        </p:cTn>
                                        <p:tgtEl>
                                          <p:sndTgt r:embed="rId1" name="CHIMES.WAV"/>
                                        </p:tgtEl>
                                      </p:cMediaNode>
                                    </p:audio>
                                  </p:sub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38277"/>
                                        </p:tgtEl>
                                        <p:attrNameLst>
                                          <p:attrName>style.visibility</p:attrName>
                                        </p:attrNameLst>
                                      </p:cBhvr>
                                      <p:to>
                                        <p:strVal val="visible"/>
                                      </p:to>
                                    </p:set>
                                    <p:animEffect transition="in" filter="wipe(left)">
                                      <p:cBhvr>
                                        <p:cTn id="63" dur="500"/>
                                        <p:tgtEl>
                                          <p:spTgt spid="138277"/>
                                        </p:tgtEl>
                                      </p:cBhvr>
                                    </p:animEffect>
                                  </p:childTnLst>
                                  <p:subTnLst>
                                    <p:cmd type="evt" cmd="onstopaudio">
                                      <p:cBhvr>
                                        <p:cTn display="0" masterRel="sameClick">
                                          <p:stCondLst>
                                            <p:cond evt="begin" delay="0">
                                              <p:tn val="61"/>
                                            </p:cond>
                                          </p:stCondLst>
                                        </p:cTn>
                                        <p:tgtEl>
                                          <p:sldTgt/>
                                        </p:tgtEl>
                                      </p:cBhvr>
                                    </p:cmd>
                                  </p:sub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138276"/>
                                        </p:tgtEl>
                                        <p:attrNameLst>
                                          <p:attrName>style.visibility</p:attrName>
                                        </p:attrNameLst>
                                      </p:cBhvr>
                                      <p:to>
                                        <p:strVal val="visible"/>
                                      </p:to>
                                    </p:set>
                                    <p:animEffect transition="in" filter="wipe(up)">
                                      <p:cBhvr>
                                        <p:cTn id="67" dur="500"/>
                                        <p:tgtEl>
                                          <p:spTgt spid="13827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38280"/>
                                        </p:tgtEl>
                                        <p:attrNameLst>
                                          <p:attrName>style.visibility</p:attrName>
                                        </p:attrNameLst>
                                      </p:cBhvr>
                                      <p:to>
                                        <p:strVal val="visible"/>
                                      </p:to>
                                    </p:set>
                                    <p:animEffect transition="in" filter="wipe(up)">
                                      <p:cBhvr>
                                        <p:cTn id="72" dur="500"/>
                                        <p:tgtEl>
                                          <p:spTgt spid="13828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38278"/>
                                        </p:tgtEl>
                                        <p:attrNameLst>
                                          <p:attrName>style.visibility</p:attrName>
                                        </p:attrNameLst>
                                      </p:cBhvr>
                                      <p:to>
                                        <p:strVal val="visible"/>
                                      </p:to>
                                    </p:set>
                                    <p:animEffect transition="in" filter="wipe(up)">
                                      <p:cBhvr>
                                        <p:cTn id="77" dur="500"/>
                                        <p:tgtEl>
                                          <p:spTgt spid="138278"/>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138281"/>
                                        </p:tgtEl>
                                        <p:attrNameLst>
                                          <p:attrName>style.visibility</p:attrName>
                                        </p:attrNameLst>
                                      </p:cBhvr>
                                      <p:to>
                                        <p:strVal val="visible"/>
                                      </p:to>
                                    </p:set>
                                    <p:animEffect transition="in" filter="wipe(up)">
                                      <p:cBhvr>
                                        <p:cTn id="81" dur="500"/>
                                        <p:tgtEl>
                                          <p:spTgt spid="13828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138279"/>
                                        </p:tgtEl>
                                        <p:attrNameLst>
                                          <p:attrName>style.visibility</p:attrName>
                                        </p:attrNameLst>
                                      </p:cBhvr>
                                      <p:to>
                                        <p:strVal val="visible"/>
                                      </p:to>
                                    </p:set>
                                    <p:animEffect transition="in" filter="wipe(up)">
                                      <p:cBhvr>
                                        <p:cTn id="86" dur="500"/>
                                        <p:tgtEl>
                                          <p:spTgt spid="138279"/>
                                        </p:tgtEl>
                                      </p:cBhvr>
                                    </p:animEffect>
                                  </p:childTnLst>
                                </p:cTn>
                              </p:par>
                            </p:childTnLst>
                          </p:cTn>
                        </p:par>
                        <p:par>
                          <p:cTn id="87" fill="hold">
                            <p:stCondLst>
                              <p:cond delay="500"/>
                            </p:stCondLst>
                            <p:childTnLst>
                              <p:par>
                                <p:cTn id="88" presetID="22" presetClass="entr" presetSubtype="1" fill="hold" grpId="0" nodeType="afterEffect">
                                  <p:stCondLst>
                                    <p:cond delay="0"/>
                                  </p:stCondLst>
                                  <p:childTnLst>
                                    <p:set>
                                      <p:cBhvr>
                                        <p:cTn id="89" dur="1" fill="hold">
                                          <p:stCondLst>
                                            <p:cond delay="0"/>
                                          </p:stCondLst>
                                        </p:cTn>
                                        <p:tgtEl>
                                          <p:spTgt spid="138282"/>
                                        </p:tgtEl>
                                        <p:attrNameLst>
                                          <p:attrName>style.visibility</p:attrName>
                                        </p:attrNameLst>
                                      </p:cBhvr>
                                      <p:to>
                                        <p:strVal val="visible"/>
                                      </p:to>
                                    </p:set>
                                    <p:animEffect transition="in" filter="wipe(up)">
                                      <p:cBhvr>
                                        <p:cTn id="90" dur="500"/>
                                        <p:tgtEl>
                                          <p:spTgt spid="138282"/>
                                        </p:tgtEl>
                                      </p:cBhvr>
                                    </p:animEffect>
                                  </p:childTnLst>
                                  <p:subTnLst>
                                    <p:audio>
                                      <p:cMediaNode>
                                        <p:cTn display="0" masterRel="sameClick">
                                          <p:stCondLst>
                                            <p:cond evt="begin" delay="0">
                                              <p:tn val="88"/>
                                            </p:cond>
                                          </p:stCondLst>
                                          <p:endCondLst>
                                            <p:cond evt="onStopAudio" delay="0">
                                              <p:tgtEl>
                                                <p:sldTgt/>
                                              </p:tgtEl>
                                            </p:cond>
                                          </p:endCondLst>
                                        </p:cTn>
                                        <p:tgtEl>
                                          <p:sndTgt r:embed="rId1" name="CHIMES.WAV"/>
                                        </p:tgtEl>
                                      </p:cMediaNode>
                                    </p:audio>
                                  </p:sub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38283"/>
                                        </p:tgtEl>
                                        <p:attrNameLst>
                                          <p:attrName>style.visibility</p:attrName>
                                        </p:attrNameLst>
                                      </p:cBhvr>
                                      <p:to>
                                        <p:strVal val="visible"/>
                                      </p:to>
                                    </p:set>
                                    <p:animEffect transition="in" filter="wipe(left)">
                                      <p:cBhvr>
                                        <p:cTn id="95" dur="500"/>
                                        <p:tgtEl>
                                          <p:spTgt spid="138283"/>
                                        </p:tgtEl>
                                      </p:cBhvr>
                                    </p:animEffect>
                                  </p:childTnLst>
                                  <p:subTnLst>
                                    <p:cmd type="evt" cmd="onstopaudio">
                                      <p:cBhvr>
                                        <p:cTn display="0" masterRel="sameClick">
                                          <p:stCondLst>
                                            <p:cond evt="begin" delay="0">
                                              <p:tn val="93"/>
                                            </p:cond>
                                          </p:stCondLst>
                                        </p:cTn>
                                        <p:tgtEl>
                                          <p:sldTgt/>
                                        </p:tgtEl>
                                      </p:cBhvr>
                                    </p:cmd>
                                  </p:sub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138284"/>
                                        </p:tgtEl>
                                        <p:attrNameLst>
                                          <p:attrName>style.visibility</p:attrName>
                                        </p:attrNameLst>
                                      </p:cBhvr>
                                      <p:to>
                                        <p:strVal val="visible"/>
                                      </p:to>
                                    </p:set>
                                    <p:animEffect transition="in" filter="wipe(up)">
                                      <p:cBhvr>
                                        <p:cTn id="100" dur="500"/>
                                        <p:tgtEl>
                                          <p:spTgt spid="138284"/>
                                        </p:tgtEl>
                                      </p:cBhvr>
                                    </p:animEffect>
                                  </p:childTnLst>
                                  <p:subTnLst>
                                    <p:audio>
                                      <p:cMediaNode>
                                        <p:cTn display="0" masterRel="sameClick">
                                          <p:stCondLst>
                                            <p:cond evt="begin" delay="0">
                                              <p:tn val="98"/>
                                            </p:cond>
                                          </p:stCondLst>
                                          <p:endCondLst>
                                            <p:cond evt="onStopAudio" delay="0">
                                              <p:tgtEl>
                                                <p:sldTgt/>
                                              </p:tgtEl>
                                            </p:cond>
                                          </p:endCondLst>
                                        </p:cTn>
                                        <p:tgtEl>
                                          <p:sndTgt r:embed="rId2"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64" grpId="0" autoUpdateAnimBg="0"/>
      <p:bldP spid="138265" grpId="0" autoUpdateAnimBg="0"/>
      <p:bldP spid="138266" grpId="0" animBg="1" autoUpdateAnimBg="0"/>
      <p:bldP spid="138267" grpId="0" animBg="1" autoUpdateAnimBg="0"/>
      <p:bldP spid="138268" grpId="0" autoUpdateAnimBg="0"/>
      <p:bldP spid="138269" grpId="0" animBg="1" autoUpdateAnimBg="0"/>
      <p:bldP spid="138270" grpId="0" animBg="1"/>
      <p:bldP spid="138271" grpId="0" animBg="1"/>
      <p:bldP spid="138272" grpId="0" animBg="1"/>
      <p:bldP spid="138273" grpId="0" animBg="1" autoUpdateAnimBg="0"/>
      <p:bldP spid="138274" grpId="0" animBg="1" autoUpdateAnimBg="0"/>
      <p:bldP spid="138275" grpId="0" animBg="1" autoUpdateAnimBg="0"/>
      <p:bldP spid="138276" grpId="0" animBg="1" autoUpdateAnimBg="0"/>
      <p:bldP spid="138277" grpId="0" autoUpdateAnimBg="0"/>
      <p:bldP spid="138278" grpId="0" animBg="1"/>
      <p:bldP spid="138279" grpId="0" animBg="1"/>
      <p:bldP spid="138280" grpId="0" animBg="1" autoUpdateAnimBg="0"/>
      <p:bldP spid="138281" grpId="0" animBg="1" autoUpdateAnimBg="0"/>
      <p:bldP spid="138282" grpId="0" animBg="1" autoUpdateAnimBg="0"/>
      <p:bldP spid="138283" grpId="0" autoUpdateAnimBg="0"/>
      <p:bldP spid="13828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342364" y="212322"/>
            <a:ext cx="4787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600" dirty="0">
                <a:ea typeface="华文仿宋" panose="02010600040101010101" pitchFamily="2" charset="-122"/>
              </a:rPr>
              <a:t>从上述查找过程可见，</a:t>
            </a:r>
            <a:endParaRPr lang="zh-CN" altLang="en-US" sz="3600" b="0" dirty="0">
              <a:ea typeface="华文仿宋" panose="02010600040101010101" pitchFamily="2" charset="-122"/>
            </a:endParaRPr>
          </a:p>
        </p:txBody>
      </p:sp>
      <p:sp>
        <p:nvSpPr>
          <p:cNvPr id="142339" name="Text Box 3"/>
          <p:cNvSpPr txBox="1">
            <a:spLocks noChangeArrowheads="1"/>
          </p:cNvSpPr>
          <p:nvPr/>
        </p:nvSpPr>
        <p:spPr bwMode="auto">
          <a:xfrm>
            <a:off x="724951" y="1051201"/>
            <a:ext cx="8074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600" dirty="0">
                <a:ea typeface="华文仿宋" panose="02010600040101010101" pitchFamily="2" charset="-122"/>
              </a:rPr>
              <a:t>在查找过程中，生成了一条</a:t>
            </a:r>
            <a:r>
              <a:rPr lang="zh-CN" altLang="en-US" sz="3600" dirty="0">
                <a:solidFill>
                  <a:srgbClr val="A50021"/>
                </a:solidFill>
                <a:ea typeface="华文仿宋" panose="02010600040101010101" pitchFamily="2" charset="-122"/>
              </a:rPr>
              <a:t>查找路径</a:t>
            </a:r>
            <a:r>
              <a:rPr lang="zh-CN" altLang="en-US" sz="3600" b="0" dirty="0">
                <a:ea typeface="华文仿宋" panose="02010600040101010101" pitchFamily="2" charset="-122"/>
              </a:rPr>
              <a:t>：</a:t>
            </a:r>
            <a:endParaRPr lang="zh-CN" altLang="en-US" sz="3600" b="0" dirty="0">
              <a:ea typeface="华文仿宋" panose="02010600040101010101" pitchFamily="2" charset="-122"/>
            </a:endParaRPr>
          </a:p>
        </p:txBody>
      </p:sp>
      <p:sp>
        <p:nvSpPr>
          <p:cNvPr id="142340" name="Text Box 4"/>
          <p:cNvSpPr txBox="1">
            <a:spLocks noChangeArrowheads="1"/>
          </p:cNvSpPr>
          <p:nvPr/>
        </p:nvSpPr>
        <p:spPr bwMode="auto">
          <a:xfrm>
            <a:off x="342364" y="1834747"/>
            <a:ext cx="833755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200" b="0" dirty="0">
                <a:solidFill>
                  <a:srgbClr val="A50021"/>
                </a:solidFill>
                <a:ea typeface="华文仿宋" panose="02010600040101010101" pitchFamily="2" charset="-122"/>
              </a:rPr>
              <a:t>         </a:t>
            </a:r>
            <a:r>
              <a:rPr lang="zh-CN" altLang="en-US" sz="3200" dirty="0">
                <a:solidFill>
                  <a:srgbClr val="3333FF"/>
                </a:solidFill>
                <a:ea typeface="华文仿宋" panose="02010600040101010101" pitchFamily="2" charset="-122"/>
              </a:rPr>
              <a:t>从根结点出发，沿着左分支或右分支逐层向下直至关键字等于给定值的结点</a:t>
            </a:r>
            <a:r>
              <a:rPr lang="en-US" altLang="zh-CN" sz="3200" dirty="0">
                <a:solidFill>
                  <a:srgbClr val="3333FF"/>
                </a:solidFill>
                <a:ea typeface="华文仿宋" panose="02010600040101010101" pitchFamily="2" charset="-122"/>
              </a:rPr>
              <a:t>;</a:t>
            </a:r>
            <a:endParaRPr lang="en-US" altLang="zh-CN" sz="3200" dirty="0">
              <a:solidFill>
                <a:srgbClr val="3333FF"/>
              </a:solidFill>
              <a:ea typeface="华文仿宋" panose="02010600040101010101" pitchFamily="2" charset="-122"/>
            </a:endParaRPr>
          </a:p>
        </p:txBody>
      </p:sp>
      <p:sp>
        <p:nvSpPr>
          <p:cNvPr id="142341" name="Text Box 5"/>
          <p:cNvSpPr txBox="1">
            <a:spLocks noChangeArrowheads="1"/>
          </p:cNvSpPr>
          <p:nvPr/>
        </p:nvSpPr>
        <p:spPr bwMode="auto">
          <a:xfrm>
            <a:off x="1368828" y="3460846"/>
            <a:ext cx="1000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200" dirty="0">
                <a:ea typeface="华文仿宋" panose="02010600040101010101" pitchFamily="2" charset="-122"/>
              </a:rPr>
              <a:t>或者</a:t>
            </a:r>
            <a:endParaRPr lang="zh-CN" altLang="en-US" sz="3200" dirty="0">
              <a:ea typeface="华文仿宋" panose="02010600040101010101" pitchFamily="2" charset="-122"/>
            </a:endParaRPr>
          </a:p>
        </p:txBody>
      </p:sp>
      <p:sp>
        <p:nvSpPr>
          <p:cNvPr id="142342" name="Text Box 6"/>
          <p:cNvSpPr txBox="1">
            <a:spLocks noChangeArrowheads="1"/>
          </p:cNvSpPr>
          <p:nvPr/>
        </p:nvSpPr>
        <p:spPr bwMode="auto">
          <a:xfrm>
            <a:off x="342364" y="4085822"/>
            <a:ext cx="833755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200" b="0" dirty="0">
                <a:solidFill>
                  <a:srgbClr val="0000FF"/>
                </a:solidFill>
                <a:ea typeface="华文仿宋" panose="02010600040101010101" pitchFamily="2" charset="-122"/>
              </a:rPr>
              <a:t>         </a:t>
            </a:r>
            <a:r>
              <a:rPr lang="zh-CN" altLang="en-US" sz="3200" dirty="0">
                <a:solidFill>
                  <a:srgbClr val="0000FF"/>
                </a:solidFill>
                <a:ea typeface="华文仿宋" panose="02010600040101010101" pitchFamily="2" charset="-122"/>
              </a:rPr>
              <a:t>从根结点出发，沿着左分支或右分支逐层向下直至指针指向空树为止。</a:t>
            </a:r>
            <a:endParaRPr lang="zh-CN" altLang="en-US" sz="3200" b="0" dirty="0">
              <a:solidFill>
                <a:srgbClr val="0000FF"/>
              </a:solidFill>
              <a:ea typeface="华文仿宋" panose="02010600040101010101" pitchFamily="2" charset="-122"/>
            </a:endParaRPr>
          </a:p>
        </p:txBody>
      </p:sp>
      <p:sp>
        <p:nvSpPr>
          <p:cNvPr id="142343" name="Text Box 7"/>
          <p:cNvSpPr txBox="1">
            <a:spLocks noChangeArrowheads="1"/>
          </p:cNvSpPr>
          <p:nvPr/>
        </p:nvSpPr>
        <p:spPr bwMode="auto">
          <a:xfrm>
            <a:off x="4838164" y="3104747"/>
            <a:ext cx="3124200" cy="64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lnSpc>
                <a:spcPct val="120000"/>
              </a:lnSpc>
            </a:pPr>
            <a:r>
              <a:rPr lang="en-US" altLang="zh-CN" sz="3200" b="0" dirty="0">
                <a:solidFill>
                  <a:srgbClr val="A50021"/>
                </a:solidFill>
                <a:ea typeface="华文仿宋" panose="02010600040101010101" pitchFamily="2" charset="-122"/>
              </a:rPr>
              <a:t> </a:t>
            </a:r>
            <a:r>
              <a:rPr lang="en-US" altLang="zh-CN" sz="3200" dirty="0">
                <a:solidFill>
                  <a:srgbClr val="A50021"/>
                </a:solidFill>
                <a:ea typeface="华文仿宋" panose="02010600040101010101" pitchFamily="2" charset="-122"/>
              </a:rPr>
              <a:t>——</a:t>
            </a:r>
            <a:r>
              <a:rPr lang="zh-CN" altLang="en-US" sz="3200" dirty="0">
                <a:solidFill>
                  <a:srgbClr val="A50021"/>
                </a:solidFill>
                <a:ea typeface="华文仿宋" panose="02010600040101010101" pitchFamily="2" charset="-122"/>
              </a:rPr>
              <a:t>查找成功</a:t>
            </a:r>
            <a:endParaRPr lang="zh-CN" altLang="en-US" sz="3200" b="0" dirty="0">
              <a:solidFill>
                <a:srgbClr val="A50021"/>
              </a:solidFill>
              <a:ea typeface="华文仿宋" panose="02010600040101010101" pitchFamily="2" charset="-122"/>
            </a:endParaRPr>
          </a:p>
        </p:txBody>
      </p:sp>
      <p:sp>
        <p:nvSpPr>
          <p:cNvPr id="142344" name="Text Box 8"/>
          <p:cNvSpPr txBox="1">
            <a:spLocks noChangeArrowheads="1"/>
          </p:cNvSpPr>
          <p:nvPr/>
        </p:nvSpPr>
        <p:spPr bwMode="auto">
          <a:xfrm>
            <a:off x="4761964" y="5305022"/>
            <a:ext cx="3581400" cy="64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200" b="0" dirty="0">
                <a:solidFill>
                  <a:srgbClr val="A50021"/>
                </a:solidFill>
                <a:ea typeface="华文仿宋" panose="02010600040101010101" pitchFamily="2" charset="-122"/>
              </a:rPr>
              <a:t> </a:t>
            </a:r>
            <a:r>
              <a:rPr lang="en-US" altLang="zh-CN" sz="3200" dirty="0">
                <a:solidFill>
                  <a:srgbClr val="A50021"/>
                </a:solidFill>
                <a:ea typeface="华文仿宋" panose="02010600040101010101" pitchFamily="2" charset="-122"/>
              </a:rPr>
              <a:t>——</a:t>
            </a:r>
            <a:r>
              <a:rPr lang="zh-CN" altLang="en-US" sz="3200" dirty="0">
                <a:solidFill>
                  <a:srgbClr val="A50021"/>
                </a:solidFill>
                <a:ea typeface="华文仿宋" panose="02010600040101010101" pitchFamily="2" charset="-122"/>
              </a:rPr>
              <a:t>查找不成功</a:t>
            </a:r>
            <a:endParaRPr lang="zh-CN" altLang="en-US" sz="3200" b="0" dirty="0">
              <a:solidFill>
                <a:srgbClr val="A50021"/>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wipe(left)">
                                      <p:cBhvr>
                                        <p:cTn id="7" dur="500"/>
                                        <p:tgtEl>
                                          <p:spTgt spid="1423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339"/>
                                        </p:tgtEl>
                                        <p:attrNameLst>
                                          <p:attrName>style.visibility</p:attrName>
                                        </p:attrNameLst>
                                      </p:cBhvr>
                                      <p:to>
                                        <p:strVal val="visible"/>
                                      </p:to>
                                    </p:set>
                                    <p:animEffect transition="in" filter="wipe(left)">
                                      <p:cBhvr>
                                        <p:cTn id="12" dur="500"/>
                                        <p:tgtEl>
                                          <p:spTgt spid="1423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340"/>
                                        </p:tgtEl>
                                        <p:attrNameLst>
                                          <p:attrName>style.visibility</p:attrName>
                                        </p:attrNameLst>
                                      </p:cBhvr>
                                      <p:to>
                                        <p:strVal val="visible"/>
                                      </p:to>
                                    </p:set>
                                    <p:animEffect transition="in" filter="wipe(left)">
                                      <p:cBhvr>
                                        <p:cTn id="17" dur="500"/>
                                        <p:tgtEl>
                                          <p:spTgt spid="1423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2341"/>
                                        </p:tgtEl>
                                        <p:attrNameLst>
                                          <p:attrName>style.visibility</p:attrName>
                                        </p:attrNameLst>
                                      </p:cBhvr>
                                      <p:to>
                                        <p:strVal val="visible"/>
                                      </p:to>
                                    </p:set>
                                    <p:animEffect transition="in" filter="wipe(left)">
                                      <p:cBhvr>
                                        <p:cTn id="22" dur="500"/>
                                        <p:tgtEl>
                                          <p:spTgt spid="1423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2342"/>
                                        </p:tgtEl>
                                        <p:attrNameLst>
                                          <p:attrName>style.visibility</p:attrName>
                                        </p:attrNameLst>
                                      </p:cBhvr>
                                      <p:to>
                                        <p:strVal val="visible"/>
                                      </p:to>
                                    </p:set>
                                    <p:animEffect transition="in" filter="wipe(left)">
                                      <p:cBhvr>
                                        <p:cTn id="27" dur="500"/>
                                        <p:tgtEl>
                                          <p:spTgt spid="1423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42343"/>
                                        </p:tgtEl>
                                        <p:attrNameLst>
                                          <p:attrName>style.visibility</p:attrName>
                                        </p:attrNameLst>
                                      </p:cBhvr>
                                      <p:to>
                                        <p:strVal val="visible"/>
                                      </p:to>
                                    </p:set>
                                    <p:animEffect transition="in" filter="wipe(left)">
                                      <p:cBhvr>
                                        <p:cTn id="32" dur="300"/>
                                        <p:tgtEl>
                                          <p:spTgt spid="1423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142344"/>
                                        </p:tgtEl>
                                        <p:attrNameLst>
                                          <p:attrName>style.visibility</p:attrName>
                                        </p:attrNameLst>
                                      </p:cBhvr>
                                      <p:to>
                                        <p:strVal val="visible"/>
                                      </p:to>
                                    </p:set>
                                    <p:animEffect transition="in" filter="wipe(left)">
                                      <p:cBhvr>
                                        <p:cTn id="37" dur="300"/>
                                        <p:tgtEl>
                                          <p:spTgt spid="142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utoUpdateAnimBg="0"/>
      <p:bldP spid="142339" grpId="0" autoUpdateAnimBg="0"/>
      <p:bldP spid="142340" grpId="0" autoUpdateAnimBg="0"/>
      <p:bldP spid="142341" grpId="0" autoUpdateAnimBg="0"/>
      <p:bldP spid="142342" grpId="0" autoUpdateAnimBg="0"/>
      <p:bldP spid="142343" grpId="0" autoUpdateAnimBg="0"/>
      <p:bldP spid="142344"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52400" y="53975"/>
            <a:ext cx="37734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4000" dirty="0">
                <a:solidFill>
                  <a:srgbClr val="A50021"/>
                </a:solidFill>
                <a:ea typeface="华文仿宋" panose="02010600040101010101" pitchFamily="2" charset="-122"/>
              </a:rPr>
              <a:t>算法描述如下：</a:t>
            </a:r>
            <a:endParaRPr lang="zh-CN" altLang="en-US" sz="4000" dirty="0">
              <a:solidFill>
                <a:srgbClr val="A50021"/>
              </a:solidFill>
              <a:ea typeface="华文仿宋" panose="02010600040101010101" pitchFamily="2" charset="-122"/>
            </a:endParaRPr>
          </a:p>
        </p:txBody>
      </p:sp>
      <p:sp>
        <p:nvSpPr>
          <p:cNvPr id="143363" name="Text Box 3"/>
          <p:cNvSpPr txBox="1">
            <a:spLocks noChangeArrowheads="1"/>
          </p:cNvSpPr>
          <p:nvPr/>
        </p:nvSpPr>
        <p:spPr bwMode="auto">
          <a:xfrm>
            <a:off x="152400" y="755650"/>
            <a:ext cx="8991600" cy="588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15000"/>
              </a:lnSpc>
            </a:pPr>
            <a:r>
              <a:rPr lang="en-US" altLang="zh-CN" sz="3600" dirty="0">
                <a:solidFill>
                  <a:srgbClr val="C00000"/>
                </a:solidFill>
                <a:ea typeface="华文仿宋" panose="02010600040101010101" pitchFamily="2" charset="-122"/>
              </a:rPr>
              <a:t>Status</a:t>
            </a:r>
            <a:r>
              <a:rPr lang="en-US" altLang="zh-CN" sz="3600" b="0" dirty="0">
                <a:ea typeface="华文仿宋" panose="02010600040101010101" pitchFamily="2" charset="-122"/>
              </a:rPr>
              <a:t> </a:t>
            </a:r>
            <a:r>
              <a:rPr lang="en-US" altLang="zh-CN" sz="3600" b="0" dirty="0" err="1">
                <a:ea typeface="华文仿宋" panose="02010600040101010101" pitchFamily="2" charset="-122"/>
              </a:rPr>
              <a:t>SearchBST</a:t>
            </a:r>
            <a:r>
              <a:rPr lang="en-US" altLang="zh-CN" sz="3600" b="0" dirty="0">
                <a:ea typeface="华文仿宋" panose="02010600040101010101" pitchFamily="2" charset="-122"/>
              </a:rPr>
              <a:t> (</a:t>
            </a:r>
            <a:r>
              <a:rPr lang="en-US" altLang="zh-CN" sz="3600" b="0" dirty="0" err="1">
                <a:ea typeface="华文仿宋" panose="02010600040101010101" pitchFamily="2" charset="-122"/>
              </a:rPr>
              <a:t>BiTree</a:t>
            </a:r>
            <a:r>
              <a:rPr lang="en-US" altLang="zh-CN" sz="3600" b="0" dirty="0">
                <a:ea typeface="华文仿宋" panose="02010600040101010101" pitchFamily="2" charset="-122"/>
              </a:rPr>
              <a:t> T, </a:t>
            </a:r>
            <a:r>
              <a:rPr lang="en-US" altLang="zh-CN" sz="3600" b="0" dirty="0" err="1">
                <a:ea typeface="华文仿宋" panose="02010600040101010101" pitchFamily="2" charset="-122"/>
              </a:rPr>
              <a:t>KeyType</a:t>
            </a:r>
            <a:r>
              <a:rPr lang="en-US" altLang="zh-CN" sz="3600" b="0" dirty="0">
                <a:ea typeface="华文仿宋" panose="02010600040101010101" pitchFamily="2" charset="-122"/>
              </a:rPr>
              <a:t> key, </a:t>
            </a:r>
            <a:endParaRPr lang="en-US" altLang="zh-CN" sz="3600" b="0" dirty="0">
              <a:ea typeface="华文仿宋" panose="02010600040101010101" pitchFamily="2" charset="-122"/>
            </a:endParaRPr>
          </a:p>
          <a:p>
            <a:pPr algn="l" eaLnBrk="1" hangingPunct="1">
              <a:lnSpc>
                <a:spcPct val="115000"/>
              </a:lnSpc>
            </a:pPr>
            <a:r>
              <a:rPr lang="en-US" altLang="zh-CN" sz="3600" b="0" dirty="0">
                <a:ea typeface="华文仿宋" panose="02010600040101010101" pitchFamily="2" charset="-122"/>
              </a:rPr>
              <a:t>                                  </a:t>
            </a:r>
            <a:r>
              <a:rPr lang="en-US" altLang="zh-CN" sz="3600" b="0" dirty="0" err="1">
                <a:ea typeface="华文仿宋" panose="02010600040101010101" pitchFamily="2" charset="-122"/>
              </a:rPr>
              <a:t>BiTree</a:t>
            </a:r>
            <a:r>
              <a:rPr lang="en-US" altLang="zh-CN" sz="3600" b="0" dirty="0">
                <a:ea typeface="华文仿宋" panose="02010600040101010101" pitchFamily="2" charset="-122"/>
              </a:rPr>
              <a:t> f, </a:t>
            </a:r>
            <a:r>
              <a:rPr lang="en-US" altLang="zh-CN" sz="3600" b="0" dirty="0" err="1">
                <a:ea typeface="华文仿宋" panose="02010600040101010101" pitchFamily="2" charset="-122"/>
              </a:rPr>
              <a:t>BiTree</a:t>
            </a:r>
            <a:r>
              <a:rPr lang="en-US" altLang="zh-CN" sz="3600" b="0" dirty="0">
                <a:ea typeface="华文仿宋" panose="02010600040101010101" pitchFamily="2" charset="-122"/>
              </a:rPr>
              <a:t> </a:t>
            </a:r>
            <a:r>
              <a:rPr lang="en-US" altLang="zh-CN" sz="3600" dirty="0">
                <a:ea typeface="华文仿宋" panose="02010600040101010101" pitchFamily="2" charset="-122"/>
              </a:rPr>
              <a:t>&amp;</a:t>
            </a:r>
            <a:r>
              <a:rPr lang="en-US" altLang="zh-CN" sz="3600" b="0" dirty="0">
                <a:ea typeface="华文仿宋" panose="02010600040101010101" pitchFamily="2" charset="-122"/>
              </a:rPr>
              <a:t>p ) </a:t>
            </a:r>
            <a:r>
              <a:rPr lang="en-US" altLang="zh-CN" sz="3600" dirty="0">
                <a:ea typeface="华文仿宋" panose="02010600040101010101" pitchFamily="2" charset="-122"/>
              </a:rPr>
              <a:t>{</a:t>
            </a:r>
            <a:endParaRPr lang="en-US" altLang="zh-CN" sz="3600" dirty="0">
              <a:ea typeface="华文仿宋" panose="02010600040101010101" pitchFamily="2" charset="-122"/>
            </a:endParaRPr>
          </a:p>
          <a:p>
            <a:pPr algn="l" eaLnBrk="1" hangingPunct="1"/>
            <a:r>
              <a:rPr lang="en-US" altLang="zh-CN" sz="3200" dirty="0">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在根指针</a:t>
            </a:r>
            <a:r>
              <a:rPr lang="zh-CN" altLang="en-US" sz="3200" dirty="0">
                <a:ea typeface="华文仿宋" panose="02010600040101010101" pitchFamily="2" charset="-122"/>
              </a:rPr>
              <a:t> </a:t>
            </a:r>
            <a:r>
              <a:rPr lang="en-US" altLang="zh-CN" dirty="0">
                <a:solidFill>
                  <a:srgbClr val="A50021"/>
                </a:solidFill>
                <a:ea typeface="华文仿宋" panose="02010600040101010101" pitchFamily="2" charset="-122"/>
              </a:rPr>
              <a:t>T</a:t>
            </a:r>
            <a:r>
              <a:rPr lang="en-US" altLang="zh-CN" sz="3200" dirty="0">
                <a:ea typeface="华文仿宋" panose="02010600040101010101" pitchFamily="2" charset="-122"/>
              </a:rPr>
              <a:t> </a:t>
            </a:r>
            <a:r>
              <a:rPr lang="zh-CN" altLang="en-US" dirty="0">
                <a:solidFill>
                  <a:srgbClr val="006600"/>
                </a:solidFill>
                <a:ea typeface="华文仿宋" panose="02010600040101010101" pitchFamily="2" charset="-122"/>
              </a:rPr>
              <a:t>所指二叉排序树中递归地查找其</a:t>
            </a:r>
            <a:endParaRPr lang="zh-CN" altLang="en-US" dirty="0">
              <a:solidFill>
                <a:srgbClr val="006600"/>
              </a:solidFill>
              <a:ea typeface="华文仿宋" panose="02010600040101010101" pitchFamily="2" charset="-122"/>
            </a:endParaRPr>
          </a:p>
          <a:p>
            <a:pPr algn="l" eaLnBrk="1" hangingPunct="1"/>
            <a:r>
              <a:rPr lang="zh-CN" altLang="en-US" dirty="0">
                <a:solidFill>
                  <a:srgbClr val="006600"/>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关键字等于 </a:t>
            </a:r>
            <a:r>
              <a:rPr lang="en-US" altLang="zh-CN" dirty="0">
                <a:solidFill>
                  <a:srgbClr val="006600"/>
                </a:solidFill>
                <a:ea typeface="华文仿宋" panose="02010600040101010101" pitchFamily="2" charset="-122"/>
              </a:rPr>
              <a:t>key </a:t>
            </a:r>
            <a:r>
              <a:rPr lang="zh-CN" altLang="en-US" dirty="0">
                <a:solidFill>
                  <a:srgbClr val="006600"/>
                </a:solidFill>
                <a:ea typeface="华文仿宋" panose="02010600040101010101" pitchFamily="2" charset="-122"/>
              </a:rPr>
              <a:t>的数据元素，若</a:t>
            </a:r>
            <a:r>
              <a:rPr lang="zh-CN" altLang="en-US" dirty="0">
                <a:solidFill>
                  <a:srgbClr val="A50021"/>
                </a:solidFill>
                <a:ea typeface="华文仿宋" panose="02010600040101010101" pitchFamily="2" charset="-122"/>
              </a:rPr>
              <a:t>查找成功</a:t>
            </a:r>
            <a:r>
              <a:rPr lang="zh-CN" altLang="en-US" sz="3200" dirty="0">
                <a:solidFill>
                  <a:srgbClr val="006600"/>
                </a:solidFill>
                <a:ea typeface="华文仿宋" panose="02010600040101010101" pitchFamily="2" charset="-122"/>
              </a:rPr>
              <a:t>，</a:t>
            </a:r>
            <a:endParaRPr lang="zh-CN" altLang="en-US" sz="3200" dirty="0">
              <a:solidFill>
                <a:srgbClr val="006600"/>
              </a:solidFill>
              <a:ea typeface="华文仿宋" panose="02010600040101010101" pitchFamily="2" charset="-122"/>
            </a:endParaRPr>
          </a:p>
          <a:p>
            <a:pPr algn="l" eaLnBrk="1" hangingPunct="1"/>
            <a:r>
              <a:rPr lang="zh-CN" altLang="en-US" sz="3200" dirty="0">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则返回指针</a:t>
            </a:r>
            <a:r>
              <a:rPr lang="zh-CN" altLang="en-US" sz="3200" dirty="0">
                <a:solidFill>
                  <a:srgbClr val="FF0000"/>
                </a:solidFill>
                <a:ea typeface="华文仿宋" panose="02010600040101010101" pitchFamily="2" charset="-122"/>
              </a:rPr>
              <a:t> </a:t>
            </a:r>
            <a:r>
              <a:rPr lang="en-US" altLang="zh-CN" dirty="0">
                <a:solidFill>
                  <a:srgbClr val="A50021"/>
                </a:solidFill>
                <a:ea typeface="华文仿宋" panose="02010600040101010101" pitchFamily="2" charset="-122"/>
              </a:rPr>
              <a:t>p</a:t>
            </a:r>
            <a:r>
              <a:rPr lang="en-US" altLang="zh-CN" sz="3200" dirty="0">
                <a:solidFill>
                  <a:srgbClr val="FF0000"/>
                </a:solidFill>
                <a:ea typeface="华文仿宋" panose="02010600040101010101" pitchFamily="2" charset="-122"/>
              </a:rPr>
              <a:t> </a:t>
            </a:r>
            <a:r>
              <a:rPr lang="zh-CN" altLang="en-US" dirty="0">
                <a:solidFill>
                  <a:srgbClr val="006600"/>
                </a:solidFill>
                <a:ea typeface="华文仿宋" panose="02010600040101010101" pitchFamily="2" charset="-122"/>
              </a:rPr>
              <a:t>所指该数据元素的结点，并返回</a:t>
            </a:r>
            <a:endParaRPr lang="zh-CN" altLang="en-US" dirty="0">
              <a:solidFill>
                <a:srgbClr val="006600"/>
              </a:solidFill>
              <a:ea typeface="华文仿宋" panose="02010600040101010101" pitchFamily="2" charset="-122"/>
            </a:endParaRPr>
          </a:p>
          <a:p>
            <a:pPr algn="l" eaLnBrk="1" hangingPunct="1"/>
            <a:r>
              <a:rPr lang="zh-CN" altLang="en-US" dirty="0">
                <a:solidFill>
                  <a:srgbClr val="006600"/>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函数值为</a:t>
            </a:r>
            <a:r>
              <a:rPr lang="zh-CN" altLang="en-US" dirty="0">
                <a:solidFill>
                  <a:srgbClr val="A50021"/>
                </a:solidFill>
                <a:ea typeface="华文仿宋" panose="02010600040101010101" pitchFamily="2" charset="-122"/>
              </a:rPr>
              <a:t> </a:t>
            </a:r>
            <a:r>
              <a:rPr lang="en-US" altLang="zh-CN" dirty="0">
                <a:solidFill>
                  <a:srgbClr val="A50021"/>
                </a:solidFill>
                <a:ea typeface="华文仿宋" panose="02010600040101010101" pitchFamily="2" charset="-122"/>
              </a:rPr>
              <a:t>TRUE</a:t>
            </a:r>
            <a:r>
              <a:rPr lang="en-US" altLang="zh-CN" sz="3200" dirty="0">
                <a:solidFill>
                  <a:srgbClr val="006600"/>
                </a:solidFill>
                <a:ea typeface="华文仿宋" panose="02010600040101010101" pitchFamily="2" charset="-122"/>
              </a:rPr>
              <a:t>;</a:t>
            </a:r>
            <a:r>
              <a:rPr lang="en-US" altLang="zh-CN" sz="3200" dirty="0">
                <a:ea typeface="华文仿宋" panose="02010600040101010101" pitchFamily="2" charset="-122"/>
              </a:rPr>
              <a:t> </a:t>
            </a:r>
            <a:endParaRPr lang="en-US" altLang="zh-CN" sz="3200" dirty="0">
              <a:ea typeface="华文仿宋" panose="02010600040101010101" pitchFamily="2" charset="-122"/>
            </a:endParaRPr>
          </a:p>
          <a:p>
            <a:pPr algn="l" eaLnBrk="1" hangingPunct="1">
              <a:lnSpc>
                <a:spcPct val="115000"/>
              </a:lnSpc>
            </a:pPr>
            <a:endParaRPr lang="en-US" altLang="zh-CN" sz="3200" dirty="0">
              <a:ea typeface="华文仿宋" panose="02010600040101010101" pitchFamily="2" charset="-122"/>
            </a:endParaRPr>
          </a:p>
          <a:p>
            <a:pPr algn="l" eaLnBrk="1" hangingPunct="1">
              <a:lnSpc>
                <a:spcPct val="115000"/>
              </a:lnSpc>
            </a:pPr>
            <a:endParaRPr lang="en-US" altLang="zh-CN" sz="3200" dirty="0">
              <a:ea typeface="华文仿宋" panose="02010600040101010101" pitchFamily="2" charset="-122"/>
            </a:endParaRPr>
          </a:p>
          <a:p>
            <a:pPr algn="l" eaLnBrk="1" hangingPunct="1">
              <a:lnSpc>
                <a:spcPct val="115000"/>
              </a:lnSpc>
            </a:pPr>
            <a:endParaRPr lang="en-US" altLang="zh-CN" sz="3200" dirty="0">
              <a:ea typeface="华文仿宋" panose="02010600040101010101" pitchFamily="2" charset="-122"/>
            </a:endParaRPr>
          </a:p>
          <a:p>
            <a:pPr algn="l" eaLnBrk="1" hangingPunct="1">
              <a:lnSpc>
                <a:spcPct val="115000"/>
              </a:lnSpc>
            </a:pPr>
            <a:endParaRPr lang="en-US" altLang="zh-CN" sz="1200" b="0" dirty="0">
              <a:ea typeface="华文仿宋" panose="02010600040101010101" pitchFamily="2" charset="-122"/>
            </a:endParaRPr>
          </a:p>
          <a:p>
            <a:pPr algn="l" eaLnBrk="1" hangingPunct="1">
              <a:lnSpc>
                <a:spcPct val="115000"/>
              </a:lnSpc>
            </a:pPr>
            <a:r>
              <a:rPr lang="en-US" altLang="zh-CN" sz="3600" dirty="0">
                <a:ea typeface="华文仿宋" panose="02010600040101010101" pitchFamily="2" charset="-122"/>
              </a:rPr>
              <a:t>}</a:t>
            </a:r>
            <a:r>
              <a:rPr lang="en-US" altLang="zh-CN" sz="3600" b="0" dirty="0">
                <a:ea typeface="华文仿宋" panose="02010600040101010101" pitchFamily="2" charset="-122"/>
              </a:rPr>
              <a:t> </a:t>
            </a:r>
            <a:r>
              <a:rPr lang="en-US" altLang="zh-CN" sz="3600" b="0" dirty="0">
                <a:solidFill>
                  <a:srgbClr val="004A00"/>
                </a:solidFill>
                <a:ea typeface="华文仿宋" panose="02010600040101010101" pitchFamily="2" charset="-122"/>
              </a:rPr>
              <a:t>// </a:t>
            </a:r>
            <a:r>
              <a:rPr lang="en-US" altLang="zh-CN" sz="3600" b="0" dirty="0" err="1">
                <a:solidFill>
                  <a:srgbClr val="004A00"/>
                </a:solidFill>
                <a:ea typeface="华文仿宋" panose="02010600040101010101" pitchFamily="2" charset="-122"/>
              </a:rPr>
              <a:t>SearchBST</a:t>
            </a:r>
            <a:endParaRPr lang="en-US" altLang="zh-CN" sz="3600" b="0" dirty="0">
              <a:solidFill>
                <a:srgbClr val="004A00"/>
              </a:solidFill>
              <a:ea typeface="华文仿宋" panose="02010600040101010101" pitchFamily="2" charset="-122"/>
            </a:endParaRPr>
          </a:p>
        </p:txBody>
      </p:sp>
      <p:sp>
        <p:nvSpPr>
          <p:cNvPr id="143364" name="Text Box 4"/>
          <p:cNvSpPr txBox="1">
            <a:spLocks noChangeArrowheads="1"/>
          </p:cNvSpPr>
          <p:nvPr/>
        </p:nvSpPr>
        <p:spPr bwMode="auto">
          <a:xfrm>
            <a:off x="685800" y="5195888"/>
            <a:ext cx="42672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4000" dirty="0">
                <a:ea typeface="华文仿宋" panose="02010600040101010101" pitchFamily="2" charset="-122"/>
              </a:rPr>
              <a:t>    </a:t>
            </a:r>
            <a:r>
              <a:rPr lang="en-US" altLang="zh-CN" sz="4800" dirty="0">
                <a:ea typeface="华文仿宋" panose="02010600040101010101" pitchFamily="2" charset="-122"/>
              </a:rPr>
              <a:t>… … … …</a:t>
            </a:r>
            <a:endParaRPr lang="en-US" altLang="zh-CN" sz="4800" dirty="0">
              <a:ea typeface="华文仿宋" panose="02010600040101010101" pitchFamily="2" charset="-122"/>
            </a:endParaRPr>
          </a:p>
        </p:txBody>
      </p:sp>
      <p:sp>
        <p:nvSpPr>
          <p:cNvPr id="143365" name="Rectangle 5"/>
          <p:cNvSpPr>
            <a:spLocks noChangeArrowheads="1"/>
          </p:cNvSpPr>
          <p:nvPr/>
        </p:nvSpPr>
        <p:spPr bwMode="auto">
          <a:xfrm>
            <a:off x="-76200" y="3505200"/>
            <a:ext cx="8991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200" dirty="0">
                <a:ea typeface="华文仿宋" panose="02010600040101010101" pitchFamily="2" charset="-122"/>
              </a:rPr>
              <a:t>                                            </a:t>
            </a:r>
            <a:r>
              <a:rPr lang="zh-CN" altLang="en-US" dirty="0">
                <a:solidFill>
                  <a:srgbClr val="006600"/>
                </a:solidFill>
                <a:ea typeface="华文仿宋" panose="02010600040101010101" pitchFamily="2" charset="-122"/>
              </a:rPr>
              <a:t>否则表明</a:t>
            </a:r>
            <a:r>
              <a:rPr lang="zh-CN" altLang="en-US" dirty="0">
                <a:solidFill>
                  <a:srgbClr val="A50021"/>
                </a:solidFill>
                <a:ea typeface="华文仿宋" panose="02010600040101010101" pitchFamily="2" charset="-122"/>
              </a:rPr>
              <a:t>查找不成功</a:t>
            </a:r>
            <a:r>
              <a:rPr lang="zh-CN" altLang="en-US" dirty="0">
                <a:solidFill>
                  <a:srgbClr val="006600"/>
                </a:solidFill>
                <a:ea typeface="华文仿宋" panose="02010600040101010101" pitchFamily="2" charset="-122"/>
              </a:rPr>
              <a:t>，返回</a:t>
            </a:r>
            <a:endParaRPr lang="zh-CN" altLang="en-US" dirty="0">
              <a:solidFill>
                <a:srgbClr val="006600"/>
              </a:solidFill>
              <a:ea typeface="华文仿宋" panose="02010600040101010101" pitchFamily="2" charset="-122"/>
            </a:endParaRPr>
          </a:p>
          <a:p>
            <a:pPr eaLnBrk="1" hangingPunct="1"/>
            <a:r>
              <a:rPr lang="zh-CN" altLang="en-US" dirty="0">
                <a:solidFill>
                  <a:srgbClr val="006600"/>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指针</a:t>
            </a:r>
            <a:r>
              <a:rPr lang="zh-CN" altLang="en-US" sz="3200" dirty="0">
                <a:solidFill>
                  <a:srgbClr val="FF0000"/>
                </a:solidFill>
                <a:ea typeface="华文仿宋" panose="02010600040101010101" pitchFamily="2" charset="-122"/>
              </a:rPr>
              <a:t> </a:t>
            </a:r>
            <a:r>
              <a:rPr lang="en-US" altLang="zh-CN" sz="3200" dirty="0">
                <a:solidFill>
                  <a:srgbClr val="A50021"/>
                </a:solidFill>
                <a:ea typeface="华文仿宋" panose="02010600040101010101" pitchFamily="2" charset="-122"/>
              </a:rPr>
              <a:t>p</a:t>
            </a:r>
            <a:r>
              <a:rPr lang="zh-CN" altLang="en-US" dirty="0">
                <a:solidFill>
                  <a:srgbClr val="006600"/>
                </a:solidFill>
                <a:ea typeface="华文仿宋" panose="02010600040101010101" pitchFamily="2" charset="-122"/>
              </a:rPr>
              <a:t>所指查找路径上访问的最后一个结点，</a:t>
            </a:r>
            <a:endParaRPr lang="zh-CN" altLang="en-US" dirty="0">
              <a:solidFill>
                <a:srgbClr val="006600"/>
              </a:solidFill>
              <a:ea typeface="华文仿宋" panose="02010600040101010101" pitchFamily="2" charset="-122"/>
            </a:endParaRPr>
          </a:p>
          <a:p>
            <a:pPr eaLnBrk="1" hangingPunct="1"/>
            <a:r>
              <a:rPr lang="zh-CN" altLang="en-US" dirty="0">
                <a:solidFill>
                  <a:srgbClr val="006600"/>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并返回函数值为</a:t>
            </a:r>
            <a:r>
              <a:rPr lang="en-US" altLang="zh-CN" sz="3200" dirty="0">
                <a:solidFill>
                  <a:srgbClr val="A50021"/>
                </a:solidFill>
                <a:ea typeface="华文仿宋" panose="02010600040101010101" pitchFamily="2" charset="-122"/>
              </a:rPr>
              <a:t>FALSE</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指针</a:t>
            </a:r>
            <a:r>
              <a:rPr lang="zh-CN" altLang="en-US" sz="3200" dirty="0">
                <a:ea typeface="华文仿宋" panose="02010600040101010101" pitchFamily="2" charset="-122"/>
              </a:rPr>
              <a:t> </a:t>
            </a:r>
            <a:r>
              <a:rPr lang="en-US" altLang="zh-CN" sz="3200" dirty="0">
                <a:solidFill>
                  <a:srgbClr val="A50021"/>
                </a:solidFill>
                <a:ea typeface="华文仿宋" panose="02010600040101010101" pitchFamily="2" charset="-122"/>
              </a:rPr>
              <a:t>f</a:t>
            </a:r>
            <a:r>
              <a:rPr lang="en-US" altLang="zh-CN" sz="3200" dirty="0">
                <a:solidFill>
                  <a:srgbClr val="FF0000"/>
                </a:solidFill>
                <a:ea typeface="华文仿宋" panose="02010600040101010101" pitchFamily="2" charset="-122"/>
              </a:rPr>
              <a:t> </a:t>
            </a:r>
            <a:r>
              <a:rPr lang="zh-CN" altLang="en-US" dirty="0">
                <a:solidFill>
                  <a:srgbClr val="006600"/>
                </a:solidFill>
                <a:ea typeface="华文仿宋" panose="02010600040101010101" pitchFamily="2" charset="-122"/>
              </a:rPr>
              <a:t>指向当前访问</a:t>
            </a:r>
            <a:endParaRPr lang="zh-CN" altLang="en-US" dirty="0">
              <a:solidFill>
                <a:srgbClr val="006600"/>
              </a:solidFill>
              <a:ea typeface="华文仿宋" panose="02010600040101010101" pitchFamily="2" charset="-122"/>
            </a:endParaRPr>
          </a:p>
          <a:p>
            <a:pPr eaLnBrk="1" hangingPunct="1"/>
            <a:r>
              <a:rPr lang="zh-CN" altLang="en-US" dirty="0">
                <a:solidFill>
                  <a:srgbClr val="006600"/>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的结点的双亲，其初始调用值为</a:t>
            </a:r>
            <a:r>
              <a:rPr lang="en-US" altLang="zh-CN" dirty="0">
                <a:solidFill>
                  <a:srgbClr val="006600"/>
                </a:solidFill>
                <a:ea typeface="华文仿宋" panose="02010600040101010101" pitchFamily="2" charset="-122"/>
              </a:rPr>
              <a:t>NULL</a:t>
            </a:r>
            <a:endParaRPr lang="en-US" altLang="zh-CN" dirty="0">
              <a:solidFill>
                <a:srgbClr val="006600"/>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3363"/>
                                        </p:tgtEl>
                                        <p:attrNameLst>
                                          <p:attrName>style.visibility</p:attrName>
                                        </p:attrNameLst>
                                      </p:cBhvr>
                                      <p:to>
                                        <p:strVal val="visible"/>
                                      </p:to>
                                    </p:set>
                                    <p:animEffect transition="in" filter="strips(downRight)">
                                      <p:cBhvr>
                                        <p:cTn id="7" dur="500"/>
                                        <p:tgtEl>
                                          <p:spTgt spid="1433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3365"/>
                                        </p:tgtEl>
                                        <p:attrNameLst>
                                          <p:attrName>style.visibility</p:attrName>
                                        </p:attrNameLst>
                                      </p:cBhvr>
                                      <p:to>
                                        <p:strVal val="visible"/>
                                      </p:to>
                                    </p:set>
                                    <p:animEffect transition="in" filter="wipe(left)">
                                      <p:cBhvr>
                                        <p:cTn id="11" dur="500"/>
                                        <p:tgtEl>
                                          <p:spTgt spid="143365"/>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143364"/>
                                        </p:tgtEl>
                                        <p:attrNameLst>
                                          <p:attrName>style.visibility</p:attrName>
                                        </p:attrNameLst>
                                      </p:cBhvr>
                                      <p:to>
                                        <p:strVal val="visible"/>
                                      </p:to>
                                    </p:set>
                                    <p:anim calcmode="lin" valueType="num">
                                      <p:cBhvr additive="base">
                                        <p:cTn id="15" dur="500" fill="hold"/>
                                        <p:tgtEl>
                                          <p:spTgt spid="143364"/>
                                        </p:tgtEl>
                                        <p:attrNameLst>
                                          <p:attrName>ppt_x</p:attrName>
                                        </p:attrNameLst>
                                      </p:cBhvr>
                                      <p:tavLst>
                                        <p:tav tm="0">
                                          <p:val>
                                            <p:strVal val="0-#ppt_w/2"/>
                                          </p:val>
                                        </p:tav>
                                        <p:tav tm="100000">
                                          <p:val>
                                            <p:strVal val="#ppt_x"/>
                                          </p:val>
                                        </p:tav>
                                      </p:tavLst>
                                    </p:anim>
                                    <p:anim calcmode="lin" valueType="num">
                                      <p:cBhvr additive="base">
                                        <p:cTn id="16" dur="500" fill="hold"/>
                                        <p:tgtEl>
                                          <p:spTgt spid="143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autoUpdateAnimBg="0"/>
      <p:bldP spid="143364" grpId="0" autoUpdateAnimBg="0"/>
      <p:bldP spid="14336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473075" y="170711"/>
            <a:ext cx="6080125" cy="543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600" dirty="0">
                <a:solidFill>
                  <a:srgbClr val="A50021"/>
                </a:solidFill>
                <a:ea typeface="华文仿宋" panose="02010600040101010101" pitchFamily="2" charset="-122"/>
              </a:rPr>
              <a:t>if</a:t>
            </a:r>
            <a:r>
              <a:rPr lang="en-US" altLang="zh-CN" sz="3600" b="0" dirty="0">
                <a:solidFill>
                  <a:srgbClr val="A50021"/>
                </a:solidFill>
                <a:ea typeface="华文仿宋" panose="02010600040101010101" pitchFamily="2" charset="-122"/>
              </a:rPr>
              <a:t> (</a:t>
            </a:r>
            <a:r>
              <a:rPr lang="en-US" altLang="zh-CN" sz="3600" dirty="0">
                <a:solidFill>
                  <a:srgbClr val="A50021"/>
                </a:solidFill>
                <a:ea typeface="华文仿宋" panose="02010600040101010101" pitchFamily="2" charset="-122"/>
              </a:rPr>
              <a:t>!</a:t>
            </a:r>
            <a:r>
              <a:rPr lang="en-US" altLang="zh-CN" sz="3600" b="0" dirty="0">
                <a:solidFill>
                  <a:srgbClr val="A50021"/>
                </a:solidFill>
                <a:ea typeface="华文仿宋" panose="02010600040101010101" pitchFamily="2" charset="-122"/>
              </a:rPr>
              <a:t>T)</a:t>
            </a:r>
            <a:endParaRPr lang="en-US" altLang="zh-CN" sz="3600" b="0" dirty="0">
              <a:solidFill>
                <a:srgbClr val="A50021"/>
              </a:solidFill>
              <a:ea typeface="华文仿宋" panose="02010600040101010101" pitchFamily="2" charset="-122"/>
            </a:endParaRPr>
          </a:p>
          <a:p>
            <a:pPr algn="l" eaLnBrk="1" hangingPunct="1">
              <a:lnSpc>
                <a:spcPct val="125000"/>
              </a:lnSpc>
            </a:pPr>
            <a:endParaRPr lang="en-US" altLang="zh-CN" sz="3600" b="0" dirty="0">
              <a:solidFill>
                <a:srgbClr val="A50021"/>
              </a:solidFill>
              <a:ea typeface="华文仿宋" panose="02010600040101010101" pitchFamily="2" charset="-122"/>
            </a:endParaRPr>
          </a:p>
          <a:p>
            <a:pPr algn="l" eaLnBrk="1" hangingPunct="1">
              <a:lnSpc>
                <a:spcPct val="125000"/>
              </a:lnSpc>
            </a:pPr>
            <a:r>
              <a:rPr lang="en-US" altLang="zh-CN" sz="3600" dirty="0">
                <a:solidFill>
                  <a:srgbClr val="A50021"/>
                </a:solidFill>
                <a:ea typeface="华文仿宋" panose="02010600040101010101" pitchFamily="2" charset="-122"/>
              </a:rPr>
              <a:t>else  if</a:t>
            </a:r>
            <a:r>
              <a:rPr lang="en-US" altLang="zh-CN" sz="3600" b="0" dirty="0">
                <a:ea typeface="华文仿宋" panose="02010600040101010101" pitchFamily="2" charset="-122"/>
              </a:rPr>
              <a:t> ( EQ(key, T-&gt;</a:t>
            </a:r>
            <a:r>
              <a:rPr lang="en-US" altLang="zh-CN" sz="3600" b="0" dirty="0" err="1">
                <a:ea typeface="华文仿宋" panose="02010600040101010101" pitchFamily="2" charset="-122"/>
              </a:rPr>
              <a:t>data.key</a:t>
            </a:r>
            <a:r>
              <a:rPr lang="en-US" altLang="zh-CN" sz="3600" b="0" dirty="0">
                <a:ea typeface="华文仿宋" panose="02010600040101010101" pitchFamily="2" charset="-122"/>
              </a:rPr>
              <a:t>) )</a:t>
            </a:r>
            <a:endParaRPr lang="en-US" altLang="zh-CN" sz="3600" b="0" dirty="0">
              <a:ea typeface="华文仿宋" panose="02010600040101010101" pitchFamily="2" charset="-122"/>
            </a:endParaRPr>
          </a:p>
          <a:p>
            <a:pPr algn="l" eaLnBrk="1" hangingPunct="1">
              <a:lnSpc>
                <a:spcPct val="125000"/>
              </a:lnSpc>
            </a:pPr>
            <a:r>
              <a:rPr lang="en-US" altLang="zh-CN" sz="3600" b="0" dirty="0">
                <a:ea typeface="华文仿宋" panose="02010600040101010101" pitchFamily="2" charset="-122"/>
              </a:rPr>
              <a:t>    </a:t>
            </a:r>
            <a:endParaRPr lang="en-US" altLang="zh-CN" sz="3600" b="0" dirty="0">
              <a:ea typeface="华文仿宋" panose="02010600040101010101" pitchFamily="2" charset="-122"/>
            </a:endParaRPr>
          </a:p>
          <a:p>
            <a:pPr algn="l" eaLnBrk="1" hangingPunct="1">
              <a:lnSpc>
                <a:spcPct val="125000"/>
              </a:lnSpc>
            </a:pPr>
            <a:r>
              <a:rPr lang="en-US" altLang="zh-CN" sz="3600" dirty="0">
                <a:solidFill>
                  <a:srgbClr val="A50021"/>
                </a:solidFill>
                <a:ea typeface="华文仿宋" panose="02010600040101010101" pitchFamily="2" charset="-122"/>
              </a:rPr>
              <a:t>else  if</a:t>
            </a:r>
            <a:r>
              <a:rPr lang="en-US" altLang="zh-CN" sz="3600" dirty="0">
                <a:ea typeface="华文仿宋" panose="02010600040101010101" pitchFamily="2" charset="-122"/>
              </a:rPr>
              <a:t> </a:t>
            </a:r>
            <a:r>
              <a:rPr lang="en-US" altLang="zh-CN" sz="3600" b="0" dirty="0">
                <a:ea typeface="华文仿宋" panose="02010600040101010101" pitchFamily="2" charset="-122"/>
              </a:rPr>
              <a:t>( LT(key, T-&gt;</a:t>
            </a:r>
            <a:r>
              <a:rPr lang="en-US" altLang="zh-CN" sz="3600" b="0" dirty="0" err="1">
                <a:ea typeface="华文仿宋" panose="02010600040101010101" pitchFamily="2" charset="-122"/>
              </a:rPr>
              <a:t>data.key</a:t>
            </a:r>
            <a:r>
              <a:rPr lang="en-US" altLang="zh-CN" sz="3600" b="0" dirty="0">
                <a:ea typeface="华文仿宋" panose="02010600040101010101" pitchFamily="2" charset="-122"/>
              </a:rPr>
              <a:t>) )</a:t>
            </a:r>
            <a:endParaRPr lang="en-US" altLang="zh-CN" sz="3600" b="0" dirty="0">
              <a:ea typeface="华文仿宋" panose="02010600040101010101" pitchFamily="2" charset="-122"/>
            </a:endParaRPr>
          </a:p>
          <a:p>
            <a:pPr algn="l" eaLnBrk="1" hangingPunct="1">
              <a:lnSpc>
                <a:spcPct val="125000"/>
              </a:lnSpc>
            </a:pPr>
            <a:r>
              <a:rPr lang="en-US" altLang="zh-CN" sz="3600" b="0" dirty="0">
                <a:ea typeface="华文仿宋" panose="02010600040101010101" pitchFamily="2" charset="-122"/>
              </a:rPr>
              <a:t>    </a:t>
            </a:r>
            <a:r>
              <a:rPr lang="en-US" altLang="zh-CN" sz="3600" b="0" dirty="0">
                <a:solidFill>
                  <a:srgbClr val="0000FF"/>
                </a:solidFill>
                <a:ea typeface="华文仿宋" panose="02010600040101010101" pitchFamily="2" charset="-122"/>
              </a:rPr>
              <a:t>   </a:t>
            </a:r>
            <a:endParaRPr lang="en-US" altLang="zh-CN" sz="3600" b="0" dirty="0">
              <a:solidFill>
                <a:srgbClr val="0000FF"/>
              </a:solidFill>
              <a:ea typeface="华文仿宋" panose="02010600040101010101" pitchFamily="2" charset="-122"/>
            </a:endParaRPr>
          </a:p>
          <a:p>
            <a:pPr algn="l" eaLnBrk="1" hangingPunct="1">
              <a:lnSpc>
                <a:spcPct val="125000"/>
              </a:lnSpc>
            </a:pPr>
            <a:endParaRPr lang="en-US" altLang="zh-CN" b="0" dirty="0">
              <a:ea typeface="华文仿宋" panose="02010600040101010101" pitchFamily="2" charset="-122"/>
            </a:endParaRPr>
          </a:p>
          <a:p>
            <a:pPr algn="l" eaLnBrk="1" hangingPunct="1">
              <a:lnSpc>
                <a:spcPct val="125000"/>
              </a:lnSpc>
            </a:pPr>
            <a:r>
              <a:rPr lang="en-US" altLang="zh-CN" sz="3600" dirty="0">
                <a:solidFill>
                  <a:srgbClr val="A50021"/>
                </a:solidFill>
                <a:ea typeface="华文仿宋" panose="02010600040101010101" pitchFamily="2" charset="-122"/>
              </a:rPr>
              <a:t>else</a:t>
            </a:r>
            <a:endParaRPr lang="en-US" altLang="zh-CN" sz="3200" b="0" dirty="0">
              <a:ea typeface="华文仿宋" panose="02010600040101010101" pitchFamily="2" charset="-122"/>
            </a:endParaRPr>
          </a:p>
        </p:txBody>
      </p:sp>
      <p:sp>
        <p:nvSpPr>
          <p:cNvPr id="144387" name="Rectangle 3"/>
          <p:cNvSpPr>
            <a:spLocks noChangeArrowheads="1"/>
          </p:cNvSpPr>
          <p:nvPr/>
        </p:nvSpPr>
        <p:spPr bwMode="auto">
          <a:xfrm>
            <a:off x="1143000" y="899373"/>
            <a:ext cx="7270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a:ea typeface="华文仿宋" panose="02010600040101010101" pitchFamily="2" charset="-122"/>
              </a:rPr>
              <a:t>{</a:t>
            </a:r>
            <a:r>
              <a:rPr lang="en-US" altLang="zh-CN" sz="3600" b="0" dirty="0">
                <a:ea typeface="华文仿宋" panose="02010600040101010101" pitchFamily="2" charset="-122"/>
              </a:rPr>
              <a:t> p = f;  </a:t>
            </a:r>
            <a:r>
              <a:rPr lang="en-US" altLang="zh-CN" sz="3600" dirty="0">
                <a:ea typeface="华文仿宋" panose="02010600040101010101" pitchFamily="2" charset="-122"/>
              </a:rPr>
              <a:t>return FALSE</a:t>
            </a:r>
            <a:r>
              <a:rPr lang="en-US" altLang="zh-CN" sz="3600" b="0" dirty="0">
                <a:ea typeface="华文仿宋" panose="02010600040101010101" pitchFamily="2" charset="-122"/>
              </a:rPr>
              <a:t>; </a:t>
            </a:r>
            <a:r>
              <a:rPr lang="en-US" altLang="zh-CN" sz="3600" dirty="0">
                <a:ea typeface="华文仿宋" panose="02010600040101010101" pitchFamily="2" charset="-122"/>
              </a:rPr>
              <a:t>}</a:t>
            </a:r>
            <a:r>
              <a:rPr lang="en-US" altLang="zh-CN" sz="3600" dirty="0">
                <a:solidFill>
                  <a:srgbClr val="006600"/>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查找不成功</a:t>
            </a:r>
            <a:endParaRPr lang="zh-CN" altLang="en-US" dirty="0">
              <a:solidFill>
                <a:srgbClr val="006600"/>
              </a:solidFill>
              <a:ea typeface="华文仿宋" panose="02010600040101010101" pitchFamily="2" charset="-122"/>
            </a:endParaRPr>
          </a:p>
        </p:txBody>
      </p:sp>
      <p:sp>
        <p:nvSpPr>
          <p:cNvPr id="144388" name="Rectangle 4"/>
          <p:cNvSpPr>
            <a:spLocks noChangeArrowheads="1"/>
          </p:cNvSpPr>
          <p:nvPr/>
        </p:nvSpPr>
        <p:spPr bwMode="auto">
          <a:xfrm>
            <a:off x="1146175" y="2270973"/>
            <a:ext cx="6851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a:ea typeface="华文仿宋" panose="02010600040101010101" pitchFamily="2" charset="-122"/>
              </a:rPr>
              <a:t>{</a:t>
            </a:r>
            <a:r>
              <a:rPr lang="en-US" altLang="zh-CN" sz="3600" b="0" dirty="0">
                <a:ea typeface="华文仿宋" panose="02010600040101010101" pitchFamily="2" charset="-122"/>
              </a:rPr>
              <a:t> p = T;  </a:t>
            </a:r>
            <a:r>
              <a:rPr lang="en-US" altLang="zh-CN" sz="3600" dirty="0">
                <a:ea typeface="华文仿宋" panose="02010600040101010101" pitchFamily="2" charset="-122"/>
              </a:rPr>
              <a:t>return TRUE</a:t>
            </a:r>
            <a:r>
              <a:rPr lang="en-US" altLang="zh-CN" sz="3600" b="0" dirty="0">
                <a:ea typeface="华文仿宋" panose="02010600040101010101" pitchFamily="2" charset="-122"/>
              </a:rPr>
              <a:t>; </a:t>
            </a:r>
            <a:r>
              <a:rPr lang="en-US" altLang="zh-CN" sz="3600" dirty="0">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查找成功</a:t>
            </a:r>
            <a:endParaRPr lang="zh-CN" altLang="en-US" dirty="0">
              <a:solidFill>
                <a:srgbClr val="006600"/>
              </a:solidFill>
              <a:ea typeface="华文仿宋" panose="02010600040101010101" pitchFamily="2" charset="-122"/>
            </a:endParaRPr>
          </a:p>
        </p:txBody>
      </p:sp>
      <p:sp>
        <p:nvSpPr>
          <p:cNvPr id="144389" name="Rectangle 5"/>
          <p:cNvSpPr>
            <a:spLocks noChangeArrowheads="1"/>
          </p:cNvSpPr>
          <p:nvPr/>
        </p:nvSpPr>
        <p:spPr bwMode="auto">
          <a:xfrm>
            <a:off x="1279525" y="3709248"/>
            <a:ext cx="711358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b="0" dirty="0" err="1">
                <a:solidFill>
                  <a:srgbClr val="0000FF"/>
                </a:solidFill>
                <a:ea typeface="华文仿宋" panose="02010600040101010101" pitchFamily="2" charset="-122"/>
              </a:rPr>
              <a:t>SearchBST</a:t>
            </a:r>
            <a:r>
              <a:rPr lang="en-US" altLang="zh-CN" sz="3600" b="0" dirty="0">
                <a:solidFill>
                  <a:srgbClr val="0000FF"/>
                </a:solidFill>
                <a:ea typeface="华文仿宋" panose="02010600040101010101" pitchFamily="2" charset="-122"/>
              </a:rPr>
              <a:t> (T-&gt;</a:t>
            </a:r>
            <a:r>
              <a:rPr lang="en-US" altLang="zh-CN" sz="3600" dirty="0" err="1">
                <a:solidFill>
                  <a:srgbClr val="0000FF"/>
                </a:solidFill>
                <a:ea typeface="华文仿宋" panose="02010600040101010101" pitchFamily="2" charset="-122"/>
              </a:rPr>
              <a:t>l</a:t>
            </a:r>
            <a:r>
              <a:rPr lang="en-US" altLang="zh-CN" sz="3600" b="0" dirty="0" err="1">
                <a:solidFill>
                  <a:srgbClr val="0000FF"/>
                </a:solidFill>
                <a:ea typeface="华文仿宋" panose="02010600040101010101" pitchFamily="2" charset="-122"/>
              </a:rPr>
              <a:t>child</a:t>
            </a:r>
            <a:r>
              <a:rPr lang="en-US" altLang="zh-CN" sz="3600" b="0" dirty="0">
                <a:solidFill>
                  <a:srgbClr val="0000FF"/>
                </a:solidFill>
                <a:ea typeface="华文仿宋" panose="02010600040101010101" pitchFamily="2" charset="-122"/>
              </a:rPr>
              <a:t>, key, T, p )</a:t>
            </a:r>
            <a:r>
              <a:rPr lang="en-US" altLang="zh-CN" sz="3600" b="0" dirty="0">
                <a:ea typeface="华文仿宋" panose="02010600040101010101" pitchFamily="2" charset="-122"/>
              </a:rPr>
              <a:t>;  </a:t>
            </a:r>
            <a:endParaRPr lang="en-US" altLang="zh-CN" sz="3600" b="0" dirty="0">
              <a:ea typeface="华文仿宋" panose="02010600040101010101" pitchFamily="2" charset="-122"/>
            </a:endParaRPr>
          </a:p>
          <a:p>
            <a:pPr algn="l" eaLnBrk="1" hangingPunct="1"/>
            <a:r>
              <a:rPr lang="en-US" altLang="zh-CN" sz="3600" b="0" dirty="0">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在左子树中继续查找</a:t>
            </a:r>
            <a:endParaRPr lang="zh-CN" altLang="en-US" dirty="0">
              <a:solidFill>
                <a:srgbClr val="006600"/>
              </a:solidFill>
              <a:ea typeface="华文仿宋" panose="02010600040101010101" pitchFamily="2" charset="-122"/>
            </a:endParaRPr>
          </a:p>
        </p:txBody>
      </p:sp>
      <p:sp>
        <p:nvSpPr>
          <p:cNvPr id="144390" name="Rectangle 6"/>
          <p:cNvSpPr>
            <a:spLocks noChangeArrowheads="1"/>
          </p:cNvSpPr>
          <p:nvPr/>
        </p:nvSpPr>
        <p:spPr bwMode="auto">
          <a:xfrm>
            <a:off x="1355725" y="4976073"/>
            <a:ext cx="699928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b="0" dirty="0" err="1">
                <a:solidFill>
                  <a:srgbClr val="0000FF"/>
                </a:solidFill>
                <a:ea typeface="华文仿宋" panose="02010600040101010101" pitchFamily="2" charset="-122"/>
              </a:rPr>
              <a:t>SearchBST</a:t>
            </a:r>
            <a:r>
              <a:rPr lang="en-US" altLang="zh-CN" sz="3600" b="0" dirty="0">
                <a:solidFill>
                  <a:srgbClr val="0000FF"/>
                </a:solidFill>
                <a:ea typeface="华文仿宋" panose="02010600040101010101" pitchFamily="2" charset="-122"/>
              </a:rPr>
              <a:t> (T-&gt;</a:t>
            </a:r>
            <a:r>
              <a:rPr lang="en-US" altLang="zh-CN" sz="3600" dirty="0" err="1">
                <a:solidFill>
                  <a:srgbClr val="0000FF"/>
                </a:solidFill>
                <a:ea typeface="华文仿宋" panose="02010600040101010101" pitchFamily="2" charset="-122"/>
              </a:rPr>
              <a:t>r</a:t>
            </a:r>
            <a:r>
              <a:rPr lang="en-US" altLang="zh-CN" sz="3600" b="0" dirty="0" err="1">
                <a:solidFill>
                  <a:srgbClr val="0000FF"/>
                </a:solidFill>
                <a:ea typeface="华文仿宋" panose="02010600040101010101" pitchFamily="2" charset="-122"/>
              </a:rPr>
              <a:t>child</a:t>
            </a:r>
            <a:r>
              <a:rPr lang="en-US" altLang="zh-CN" sz="3600" b="0" dirty="0">
                <a:solidFill>
                  <a:srgbClr val="0000FF"/>
                </a:solidFill>
                <a:ea typeface="华文仿宋" panose="02010600040101010101" pitchFamily="2" charset="-122"/>
              </a:rPr>
              <a:t>, key, T, p )</a:t>
            </a:r>
            <a:r>
              <a:rPr lang="en-US" altLang="zh-CN" sz="3600" b="0" dirty="0">
                <a:ea typeface="华文仿宋" panose="02010600040101010101" pitchFamily="2" charset="-122"/>
              </a:rPr>
              <a:t>; </a:t>
            </a:r>
            <a:endParaRPr lang="en-US" altLang="zh-CN" sz="3600" b="0" dirty="0">
              <a:ea typeface="华文仿宋" panose="02010600040101010101" pitchFamily="2" charset="-122"/>
            </a:endParaRPr>
          </a:p>
          <a:p>
            <a:pPr algn="l" eaLnBrk="1" hangingPunct="1"/>
            <a:r>
              <a:rPr lang="en-US" altLang="zh-CN" sz="3600" b="0" dirty="0">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在右子树中继续查找</a:t>
            </a:r>
            <a:endParaRPr lang="zh-CN" altLang="en-US" dirty="0">
              <a:solidFill>
                <a:srgbClr val="006600"/>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strips(downRight)">
                                      <p:cBhvr>
                                        <p:cTn id="7" dur="500"/>
                                        <p:tgtEl>
                                          <p:spTgt spid="1443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87"/>
                                        </p:tgtEl>
                                        <p:attrNameLst>
                                          <p:attrName>style.visibility</p:attrName>
                                        </p:attrNameLst>
                                      </p:cBhvr>
                                      <p:to>
                                        <p:strVal val="visible"/>
                                      </p:to>
                                    </p:set>
                                    <p:animEffect transition="in" filter="wipe(left)">
                                      <p:cBhvr>
                                        <p:cTn id="12" dur="500"/>
                                        <p:tgtEl>
                                          <p:spTgt spid="1443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4388"/>
                                        </p:tgtEl>
                                        <p:attrNameLst>
                                          <p:attrName>style.visibility</p:attrName>
                                        </p:attrNameLst>
                                      </p:cBhvr>
                                      <p:to>
                                        <p:strVal val="visible"/>
                                      </p:to>
                                    </p:set>
                                    <p:animEffect transition="in" filter="wipe(left)">
                                      <p:cBhvr>
                                        <p:cTn id="17" dur="500"/>
                                        <p:tgtEl>
                                          <p:spTgt spid="1443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4389"/>
                                        </p:tgtEl>
                                        <p:attrNameLst>
                                          <p:attrName>style.visibility</p:attrName>
                                        </p:attrNameLst>
                                      </p:cBhvr>
                                      <p:to>
                                        <p:strVal val="visible"/>
                                      </p:to>
                                    </p:set>
                                    <p:animEffect transition="in" filter="wipe(left)">
                                      <p:cBhvr>
                                        <p:cTn id="22" dur="500"/>
                                        <p:tgtEl>
                                          <p:spTgt spid="1443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4390"/>
                                        </p:tgtEl>
                                        <p:attrNameLst>
                                          <p:attrName>style.visibility</p:attrName>
                                        </p:attrNameLst>
                                      </p:cBhvr>
                                      <p:to>
                                        <p:strVal val="visible"/>
                                      </p:to>
                                    </p:set>
                                    <p:animEffect transition="in" filter="wipe(left)">
                                      <p:cBhvr>
                                        <p:cTn id="27" dur="500"/>
                                        <p:tgtEl>
                                          <p:spTgt spid="144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P spid="144387" grpId="0" autoUpdateAnimBg="0"/>
      <p:bldP spid="144388" grpId="0" autoUpdateAnimBg="0"/>
      <p:bldP spid="144389" grpId="0" autoUpdateAnimBg="0"/>
      <p:bldP spid="14439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Oval 2"/>
          <p:cNvSpPr>
            <a:spLocks noChangeArrowheads="1"/>
          </p:cNvSpPr>
          <p:nvPr/>
        </p:nvSpPr>
        <p:spPr bwMode="auto">
          <a:xfrm>
            <a:off x="4495800" y="2057400"/>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30</a:t>
            </a:r>
            <a:endParaRPr lang="en-US" altLang="zh-CN" sz="2400" b="0" dirty="0">
              <a:ea typeface="华文仿宋" panose="02010600040101010101" pitchFamily="2" charset="-122"/>
            </a:endParaRPr>
          </a:p>
        </p:txBody>
      </p:sp>
      <p:sp>
        <p:nvSpPr>
          <p:cNvPr id="73731" name="Oval 3"/>
          <p:cNvSpPr>
            <a:spLocks noChangeArrowheads="1"/>
          </p:cNvSpPr>
          <p:nvPr/>
        </p:nvSpPr>
        <p:spPr bwMode="auto">
          <a:xfrm>
            <a:off x="2590800" y="2971800"/>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20</a:t>
            </a:r>
            <a:endParaRPr lang="en-US" altLang="zh-CN" sz="2400" b="0" dirty="0">
              <a:ea typeface="华文仿宋" panose="02010600040101010101" pitchFamily="2" charset="-122"/>
            </a:endParaRPr>
          </a:p>
        </p:txBody>
      </p:sp>
      <p:sp>
        <p:nvSpPr>
          <p:cNvPr id="73732" name="Oval 4"/>
          <p:cNvSpPr>
            <a:spLocks noChangeArrowheads="1"/>
          </p:cNvSpPr>
          <p:nvPr/>
        </p:nvSpPr>
        <p:spPr bwMode="auto">
          <a:xfrm>
            <a:off x="1447800" y="4114800"/>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10</a:t>
            </a:r>
            <a:endParaRPr lang="en-US" altLang="zh-CN" sz="2400" b="0" dirty="0">
              <a:ea typeface="华文仿宋" panose="02010600040101010101" pitchFamily="2" charset="-122"/>
            </a:endParaRPr>
          </a:p>
        </p:txBody>
      </p:sp>
      <p:sp>
        <p:nvSpPr>
          <p:cNvPr id="73733" name="Oval 5"/>
          <p:cNvSpPr>
            <a:spLocks noChangeArrowheads="1"/>
          </p:cNvSpPr>
          <p:nvPr/>
        </p:nvSpPr>
        <p:spPr bwMode="auto">
          <a:xfrm>
            <a:off x="6400800" y="2971800"/>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40</a:t>
            </a:r>
            <a:endParaRPr lang="en-US" altLang="zh-CN" sz="2400" b="0" dirty="0">
              <a:ea typeface="华文仿宋" panose="02010600040101010101" pitchFamily="2" charset="-122"/>
            </a:endParaRPr>
          </a:p>
        </p:txBody>
      </p:sp>
      <p:sp>
        <p:nvSpPr>
          <p:cNvPr id="73734" name="Oval 6"/>
          <p:cNvSpPr>
            <a:spLocks noChangeArrowheads="1"/>
          </p:cNvSpPr>
          <p:nvPr/>
        </p:nvSpPr>
        <p:spPr bwMode="auto">
          <a:xfrm>
            <a:off x="5257800" y="4114800"/>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35</a:t>
            </a:r>
            <a:endParaRPr lang="en-US" altLang="zh-CN" sz="2400" b="0" dirty="0">
              <a:ea typeface="华文仿宋" panose="02010600040101010101" pitchFamily="2" charset="-122"/>
            </a:endParaRPr>
          </a:p>
        </p:txBody>
      </p:sp>
      <p:sp>
        <p:nvSpPr>
          <p:cNvPr id="73735" name="Oval 7"/>
          <p:cNvSpPr>
            <a:spLocks noChangeArrowheads="1"/>
          </p:cNvSpPr>
          <p:nvPr/>
        </p:nvSpPr>
        <p:spPr bwMode="auto">
          <a:xfrm>
            <a:off x="3733800" y="4114800"/>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25</a:t>
            </a:r>
            <a:endParaRPr lang="en-US" altLang="zh-CN" sz="2400" b="0" dirty="0">
              <a:ea typeface="华文仿宋" panose="02010600040101010101" pitchFamily="2" charset="-122"/>
            </a:endParaRPr>
          </a:p>
        </p:txBody>
      </p:sp>
      <p:sp>
        <p:nvSpPr>
          <p:cNvPr id="73736" name="Oval 8"/>
          <p:cNvSpPr>
            <a:spLocks noChangeArrowheads="1"/>
          </p:cNvSpPr>
          <p:nvPr/>
        </p:nvSpPr>
        <p:spPr bwMode="auto">
          <a:xfrm>
            <a:off x="2971800" y="5257800"/>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4000" b="0" dirty="0">
                <a:solidFill>
                  <a:srgbClr val="990033"/>
                </a:solidFill>
                <a:ea typeface="华文仿宋" panose="02010600040101010101" pitchFamily="2" charset="-122"/>
              </a:rPr>
              <a:t>23</a:t>
            </a:r>
            <a:endParaRPr lang="en-US" altLang="zh-CN" sz="2400" b="0" dirty="0">
              <a:ea typeface="华文仿宋" panose="02010600040101010101" pitchFamily="2" charset="-122"/>
            </a:endParaRPr>
          </a:p>
        </p:txBody>
      </p:sp>
      <p:sp>
        <p:nvSpPr>
          <p:cNvPr id="73737" name="Line 9"/>
          <p:cNvSpPr>
            <a:spLocks noChangeShapeType="1"/>
          </p:cNvSpPr>
          <p:nvPr/>
        </p:nvSpPr>
        <p:spPr bwMode="auto">
          <a:xfrm flipH="1">
            <a:off x="2971800" y="2362200"/>
            <a:ext cx="1524000" cy="609600"/>
          </a:xfrm>
          <a:prstGeom prst="line">
            <a:avLst/>
          </a:prstGeom>
          <a:noFill/>
          <a:ln w="38100">
            <a:solidFill>
              <a:srgbClr val="66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73738" name="Line 10"/>
          <p:cNvSpPr>
            <a:spLocks noChangeShapeType="1"/>
          </p:cNvSpPr>
          <p:nvPr/>
        </p:nvSpPr>
        <p:spPr bwMode="auto">
          <a:xfrm>
            <a:off x="5257800" y="2362200"/>
            <a:ext cx="1524000" cy="6096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73739" name="Line 11"/>
          <p:cNvSpPr>
            <a:spLocks noChangeShapeType="1"/>
          </p:cNvSpPr>
          <p:nvPr/>
        </p:nvSpPr>
        <p:spPr bwMode="auto">
          <a:xfrm flipH="1">
            <a:off x="1828800" y="3276600"/>
            <a:ext cx="762000" cy="8382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73740" name="Line 12"/>
          <p:cNvSpPr>
            <a:spLocks noChangeShapeType="1"/>
          </p:cNvSpPr>
          <p:nvPr/>
        </p:nvSpPr>
        <p:spPr bwMode="auto">
          <a:xfrm>
            <a:off x="3352800" y="3276600"/>
            <a:ext cx="762000" cy="8382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73741" name="Line 13"/>
          <p:cNvSpPr>
            <a:spLocks noChangeShapeType="1"/>
          </p:cNvSpPr>
          <p:nvPr/>
        </p:nvSpPr>
        <p:spPr bwMode="auto">
          <a:xfrm flipH="1">
            <a:off x="3352800" y="4648200"/>
            <a:ext cx="457200" cy="6096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73742" name="Line 14"/>
          <p:cNvSpPr>
            <a:spLocks noChangeShapeType="1"/>
          </p:cNvSpPr>
          <p:nvPr/>
        </p:nvSpPr>
        <p:spPr bwMode="auto">
          <a:xfrm flipH="1">
            <a:off x="5638800" y="3276600"/>
            <a:ext cx="762000" cy="8382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45423" name="AutoShape 15"/>
          <p:cNvSpPr>
            <a:spLocks noChangeArrowheads="1"/>
          </p:cNvSpPr>
          <p:nvPr/>
        </p:nvSpPr>
        <p:spPr bwMode="auto">
          <a:xfrm>
            <a:off x="4267200" y="990600"/>
            <a:ext cx="152400" cy="762000"/>
          </a:xfrm>
          <a:prstGeom prst="downArrow">
            <a:avLst>
              <a:gd name="adj1" fmla="val 50000"/>
              <a:gd name="adj2" fmla="val 125000"/>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24" name="Text Box 16"/>
          <p:cNvSpPr txBox="1">
            <a:spLocks noChangeArrowheads="1"/>
          </p:cNvSpPr>
          <p:nvPr/>
        </p:nvSpPr>
        <p:spPr bwMode="auto">
          <a:xfrm>
            <a:off x="3963988" y="828675"/>
            <a:ext cx="303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dirty="0">
                <a:solidFill>
                  <a:srgbClr val="006600"/>
                </a:solidFill>
                <a:ea typeface="华文仿宋" panose="02010600040101010101" pitchFamily="2" charset="-122"/>
              </a:rPr>
              <a:t>f</a:t>
            </a:r>
            <a:endParaRPr lang="en-US" altLang="zh-CN" b="0" dirty="0">
              <a:ea typeface="华文仿宋" panose="02010600040101010101" pitchFamily="2" charset="-122"/>
            </a:endParaRPr>
          </a:p>
        </p:txBody>
      </p:sp>
      <p:sp>
        <p:nvSpPr>
          <p:cNvPr id="145425" name="AutoShape 17"/>
          <p:cNvSpPr>
            <a:spLocks noChangeArrowheads="1"/>
          </p:cNvSpPr>
          <p:nvPr/>
        </p:nvSpPr>
        <p:spPr bwMode="auto">
          <a:xfrm>
            <a:off x="4953000" y="1219200"/>
            <a:ext cx="152400" cy="762000"/>
          </a:xfrm>
          <a:prstGeom prst="downArrow">
            <a:avLst>
              <a:gd name="adj1" fmla="val 50000"/>
              <a:gd name="adj2" fmla="val 125000"/>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26" name="Text Box 18"/>
          <p:cNvSpPr txBox="1">
            <a:spLocks noChangeArrowheads="1"/>
          </p:cNvSpPr>
          <p:nvPr/>
        </p:nvSpPr>
        <p:spPr bwMode="auto">
          <a:xfrm>
            <a:off x="5008563" y="1066800"/>
            <a:ext cx="401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b="0" dirty="0">
                <a:solidFill>
                  <a:srgbClr val="A50021"/>
                </a:solidFill>
                <a:ea typeface="华文仿宋" panose="02010600040101010101" pitchFamily="2" charset="-122"/>
              </a:rPr>
              <a:t>T</a:t>
            </a:r>
            <a:endParaRPr lang="en-US" altLang="zh-CN" b="0" dirty="0">
              <a:ea typeface="华文仿宋" panose="02010600040101010101" pitchFamily="2" charset="-122"/>
            </a:endParaRPr>
          </a:p>
        </p:txBody>
      </p:sp>
      <p:sp>
        <p:nvSpPr>
          <p:cNvPr id="145427" name="Text Box 19"/>
          <p:cNvSpPr txBox="1">
            <a:spLocks noChangeArrowheads="1"/>
          </p:cNvSpPr>
          <p:nvPr/>
        </p:nvSpPr>
        <p:spPr bwMode="auto">
          <a:xfrm>
            <a:off x="746125" y="1111250"/>
            <a:ext cx="2359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600" b="0" dirty="0">
                <a:ea typeface="华文仿宋" panose="02010600040101010101" pitchFamily="2" charset="-122"/>
              </a:rPr>
              <a:t>设 </a:t>
            </a:r>
            <a:r>
              <a:rPr lang="en-US" altLang="zh-CN" sz="3600" b="0" dirty="0">
                <a:ea typeface="华文仿宋" panose="02010600040101010101" pitchFamily="2" charset="-122"/>
              </a:rPr>
              <a:t>key = 48</a:t>
            </a:r>
            <a:endParaRPr lang="en-US" altLang="zh-CN" sz="3600" b="0" dirty="0">
              <a:ea typeface="华文仿宋" panose="02010600040101010101" pitchFamily="2" charset="-122"/>
            </a:endParaRPr>
          </a:p>
        </p:txBody>
      </p:sp>
      <p:sp>
        <p:nvSpPr>
          <p:cNvPr id="145428" name="AutoShape 20"/>
          <p:cNvSpPr>
            <a:spLocks noChangeArrowheads="1"/>
          </p:cNvSpPr>
          <p:nvPr/>
        </p:nvSpPr>
        <p:spPr bwMode="auto">
          <a:xfrm>
            <a:off x="4724400" y="1219200"/>
            <a:ext cx="152400" cy="762000"/>
          </a:xfrm>
          <a:prstGeom prst="downArrow">
            <a:avLst>
              <a:gd name="adj1" fmla="val 50000"/>
              <a:gd name="adj2" fmla="val 125000"/>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29" name="Text Box 21"/>
          <p:cNvSpPr txBox="1">
            <a:spLocks noChangeArrowheads="1"/>
          </p:cNvSpPr>
          <p:nvPr/>
        </p:nvSpPr>
        <p:spPr bwMode="auto">
          <a:xfrm>
            <a:off x="4421188" y="1066800"/>
            <a:ext cx="303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dirty="0">
                <a:solidFill>
                  <a:srgbClr val="006600"/>
                </a:solidFill>
                <a:ea typeface="华文仿宋" panose="02010600040101010101" pitchFamily="2" charset="-122"/>
              </a:rPr>
              <a:t>f</a:t>
            </a:r>
            <a:endParaRPr lang="en-US" altLang="zh-CN" b="0" dirty="0">
              <a:ea typeface="华文仿宋" panose="02010600040101010101" pitchFamily="2" charset="-122"/>
            </a:endParaRPr>
          </a:p>
        </p:txBody>
      </p:sp>
      <p:sp>
        <p:nvSpPr>
          <p:cNvPr id="145430" name="AutoShape 22"/>
          <p:cNvSpPr>
            <a:spLocks noChangeArrowheads="1"/>
          </p:cNvSpPr>
          <p:nvPr/>
        </p:nvSpPr>
        <p:spPr bwMode="auto">
          <a:xfrm>
            <a:off x="6858000" y="2133600"/>
            <a:ext cx="152400" cy="762000"/>
          </a:xfrm>
          <a:prstGeom prst="downArrow">
            <a:avLst>
              <a:gd name="adj1" fmla="val 50000"/>
              <a:gd name="adj2" fmla="val 125000"/>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31" name="Text Box 23"/>
          <p:cNvSpPr txBox="1">
            <a:spLocks noChangeArrowheads="1"/>
          </p:cNvSpPr>
          <p:nvPr/>
        </p:nvSpPr>
        <p:spPr bwMode="auto">
          <a:xfrm>
            <a:off x="6913563" y="1905000"/>
            <a:ext cx="401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b="0" dirty="0">
                <a:solidFill>
                  <a:srgbClr val="A50021"/>
                </a:solidFill>
                <a:ea typeface="华文仿宋" panose="02010600040101010101" pitchFamily="2" charset="-122"/>
              </a:rPr>
              <a:t>T</a:t>
            </a:r>
            <a:endParaRPr lang="en-US" altLang="zh-CN" b="0" dirty="0">
              <a:ea typeface="华文仿宋" panose="02010600040101010101" pitchFamily="2" charset="-122"/>
            </a:endParaRPr>
          </a:p>
        </p:txBody>
      </p:sp>
      <p:sp useBgFill="1">
        <p:nvSpPr>
          <p:cNvPr id="145432" name="Rectangle 24"/>
          <p:cNvSpPr>
            <a:spLocks noChangeArrowheads="1"/>
          </p:cNvSpPr>
          <p:nvPr/>
        </p:nvSpPr>
        <p:spPr bwMode="auto">
          <a:xfrm>
            <a:off x="3962400" y="838200"/>
            <a:ext cx="457200" cy="914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useBgFill="1">
        <p:nvSpPr>
          <p:cNvPr id="145433" name="Rectangle 25"/>
          <p:cNvSpPr>
            <a:spLocks noChangeArrowheads="1"/>
          </p:cNvSpPr>
          <p:nvPr/>
        </p:nvSpPr>
        <p:spPr bwMode="auto">
          <a:xfrm>
            <a:off x="4876800" y="990600"/>
            <a:ext cx="533400" cy="9906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34" name="AutoShape 26"/>
          <p:cNvSpPr>
            <a:spLocks noChangeArrowheads="1"/>
          </p:cNvSpPr>
          <p:nvPr/>
        </p:nvSpPr>
        <p:spPr bwMode="auto">
          <a:xfrm>
            <a:off x="6629400" y="1981200"/>
            <a:ext cx="152400" cy="762000"/>
          </a:xfrm>
          <a:prstGeom prst="downArrow">
            <a:avLst>
              <a:gd name="adj1" fmla="val 50000"/>
              <a:gd name="adj2" fmla="val 125000"/>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35" name="Text Box 27"/>
          <p:cNvSpPr txBox="1">
            <a:spLocks noChangeArrowheads="1"/>
          </p:cNvSpPr>
          <p:nvPr/>
        </p:nvSpPr>
        <p:spPr bwMode="auto">
          <a:xfrm>
            <a:off x="6326188" y="1828800"/>
            <a:ext cx="303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dirty="0">
                <a:solidFill>
                  <a:srgbClr val="006600"/>
                </a:solidFill>
                <a:ea typeface="华文仿宋" panose="02010600040101010101" pitchFamily="2" charset="-122"/>
              </a:rPr>
              <a:t>f</a:t>
            </a:r>
            <a:endParaRPr lang="en-US" altLang="zh-CN" b="0" dirty="0">
              <a:ea typeface="华文仿宋" panose="02010600040101010101" pitchFamily="2" charset="-122"/>
            </a:endParaRPr>
          </a:p>
        </p:txBody>
      </p:sp>
      <p:sp useBgFill="1">
        <p:nvSpPr>
          <p:cNvPr id="145436" name="Rectangle 28"/>
          <p:cNvSpPr>
            <a:spLocks noChangeArrowheads="1"/>
          </p:cNvSpPr>
          <p:nvPr/>
        </p:nvSpPr>
        <p:spPr bwMode="auto">
          <a:xfrm>
            <a:off x="4419600" y="1143000"/>
            <a:ext cx="4572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37" name="AutoShape 29"/>
          <p:cNvSpPr>
            <a:spLocks noChangeArrowheads="1"/>
          </p:cNvSpPr>
          <p:nvPr/>
        </p:nvSpPr>
        <p:spPr bwMode="auto">
          <a:xfrm>
            <a:off x="7772400" y="3276600"/>
            <a:ext cx="152400" cy="762000"/>
          </a:xfrm>
          <a:prstGeom prst="downArrow">
            <a:avLst>
              <a:gd name="adj1" fmla="val 50000"/>
              <a:gd name="adj2" fmla="val 125000"/>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38" name="Text Box 30"/>
          <p:cNvSpPr txBox="1">
            <a:spLocks noChangeArrowheads="1"/>
          </p:cNvSpPr>
          <p:nvPr/>
        </p:nvSpPr>
        <p:spPr bwMode="auto">
          <a:xfrm>
            <a:off x="7827963" y="3048000"/>
            <a:ext cx="401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b="0" dirty="0">
                <a:solidFill>
                  <a:srgbClr val="A50021"/>
                </a:solidFill>
                <a:ea typeface="华文仿宋" panose="02010600040101010101" pitchFamily="2" charset="-122"/>
              </a:rPr>
              <a:t>T</a:t>
            </a:r>
            <a:endParaRPr lang="en-US" altLang="zh-CN" b="0" dirty="0">
              <a:ea typeface="华文仿宋" panose="02010600040101010101" pitchFamily="2" charset="-122"/>
            </a:endParaRPr>
          </a:p>
        </p:txBody>
      </p:sp>
      <p:sp useBgFill="1">
        <p:nvSpPr>
          <p:cNvPr id="145439" name="Rectangle 31"/>
          <p:cNvSpPr>
            <a:spLocks noChangeArrowheads="1"/>
          </p:cNvSpPr>
          <p:nvPr/>
        </p:nvSpPr>
        <p:spPr bwMode="auto">
          <a:xfrm>
            <a:off x="6858000" y="1828800"/>
            <a:ext cx="533400" cy="1066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endParaRPr lang="zh-CN" altLang="zh-CN" sz="2400" b="0" dirty="0">
              <a:ea typeface="华文仿宋" panose="02010600040101010101" pitchFamily="2" charset="-122"/>
            </a:endParaRPr>
          </a:p>
        </p:txBody>
      </p:sp>
      <p:sp useBgFill="1">
        <p:nvSpPr>
          <p:cNvPr id="145440" name="Text Box 32"/>
          <p:cNvSpPr txBox="1">
            <a:spLocks noChangeArrowheads="1"/>
          </p:cNvSpPr>
          <p:nvPr/>
        </p:nvSpPr>
        <p:spPr bwMode="auto">
          <a:xfrm>
            <a:off x="2482850" y="1111250"/>
            <a:ext cx="641350" cy="64135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b="0" dirty="0">
                <a:solidFill>
                  <a:srgbClr val="A50021"/>
                </a:solidFill>
                <a:ea typeface="华文仿宋" panose="02010600040101010101" pitchFamily="2" charset="-122"/>
              </a:rPr>
              <a:t>22</a:t>
            </a:r>
            <a:endParaRPr lang="en-US" altLang="zh-CN" sz="3600" b="0" dirty="0">
              <a:ea typeface="华文仿宋" panose="02010600040101010101" pitchFamily="2" charset="-122"/>
            </a:endParaRPr>
          </a:p>
        </p:txBody>
      </p:sp>
      <p:sp>
        <p:nvSpPr>
          <p:cNvPr id="145441" name="AutoShape 33"/>
          <p:cNvSpPr>
            <a:spLocks noChangeArrowheads="1"/>
          </p:cNvSpPr>
          <p:nvPr/>
        </p:nvSpPr>
        <p:spPr bwMode="auto">
          <a:xfrm>
            <a:off x="6934200" y="2209800"/>
            <a:ext cx="152400" cy="762000"/>
          </a:xfrm>
          <a:prstGeom prst="downArrow">
            <a:avLst>
              <a:gd name="adj1" fmla="val 50000"/>
              <a:gd name="adj2" fmla="val 125000"/>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42" name="Text Box 34"/>
          <p:cNvSpPr txBox="1">
            <a:spLocks noChangeArrowheads="1"/>
          </p:cNvSpPr>
          <p:nvPr/>
        </p:nvSpPr>
        <p:spPr bwMode="auto">
          <a:xfrm>
            <a:off x="7086600" y="1905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b="0" dirty="0">
                <a:solidFill>
                  <a:srgbClr val="FF00FF"/>
                </a:solidFill>
                <a:ea typeface="华文仿宋" panose="02010600040101010101" pitchFamily="2" charset="-122"/>
              </a:rPr>
              <a:t>p</a:t>
            </a:r>
            <a:endParaRPr lang="en-US" altLang="zh-CN" b="0" dirty="0">
              <a:ea typeface="华文仿宋" panose="02010600040101010101" pitchFamily="2" charset="-122"/>
            </a:endParaRPr>
          </a:p>
        </p:txBody>
      </p:sp>
      <p:sp>
        <p:nvSpPr>
          <p:cNvPr id="145443" name="AutoShape 35"/>
          <p:cNvSpPr>
            <a:spLocks noChangeArrowheads="1"/>
          </p:cNvSpPr>
          <p:nvPr/>
        </p:nvSpPr>
        <p:spPr bwMode="auto">
          <a:xfrm>
            <a:off x="5486400" y="914400"/>
            <a:ext cx="152400" cy="762000"/>
          </a:xfrm>
          <a:prstGeom prst="downArrow">
            <a:avLst>
              <a:gd name="adj1" fmla="val 50000"/>
              <a:gd name="adj2" fmla="val 125000"/>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44" name="Text Box 36"/>
          <p:cNvSpPr txBox="1">
            <a:spLocks noChangeArrowheads="1"/>
          </p:cNvSpPr>
          <p:nvPr/>
        </p:nvSpPr>
        <p:spPr bwMode="auto">
          <a:xfrm>
            <a:off x="5640388" y="762000"/>
            <a:ext cx="303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dirty="0">
                <a:solidFill>
                  <a:srgbClr val="006600"/>
                </a:solidFill>
                <a:ea typeface="华文仿宋" panose="02010600040101010101" pitchFamily="2" charset="-122"/>
              </a:rPr>
              <a:t>f</a:t>
            </a:r>
            <a:endParaRPr lang="en-US" altLang="zh-CN" b="0" dirty="0">
              <a:ea typeface="华文仿宋" panose="02010600040101010101" pitchFamily="2" charset="-122"/>
            </a:endParaRPr>
          </a:p>
        </p:txBody>
      </p:sp>
      <p:sp useBgFill="1">
        <p:nvSpPr>
          <p:cNvPr id="145445" name="Rectangle 37"/>
          <p:cNvSpPr>
            <a:spLocks noChangeArrowheads="1"/>
          </p:cNvSpPr>
          <p:nvPr/>
        </p:nvSpPr>
        <p:spPr bwMode="auto">
          <a:xfrm>
            <a:off x="6400800" y="1828800"/>
            <a:ext cx="457200" cy="914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46" name="AutoShape 38"/>
          <p:cNvSpPr>
            <a:spLocks noChangeArrowheads="1"/>
          </p:cNvSpPr>
          <p:nvPr/>
        </p:nvSpPr>
        <p:spPr bwMode="auto">
          <a:xfrm>
            <a:off x="4821238" y="1219200"/>
            <a:ext cx="152400" cy="762000"/>
          </a:xfrm>
          <a:prstGeom prst="downArrow">
            <a:avLst>
              <a:gd name="adj1" fmla="val 50000"/>
              <a:gd name="adj2" fmla="val 125000"/>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47" name="Text Box 39"/>
          <p:cNvSpPr txBox="1">
            <a:spLocks noChangeArrowheads="1"/>
          </p:cNvSpPr>
          <p:nvPr/>
        </p:nvSpPr>
        <p:spPr bwMode="auto">
          <a:xfrm>
            <a:off x="4419600" y="99060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b="0" dirty="0">
                <a:solidFill>
                  <a:srgbClr val="A50021"/>
                </a:solidFill>
                <a:ea typeface="华文仿宋" panose="02010600040101010101" pitchFamily="2" charset="-122"/>
              </a:rPr>
              <a:t>T</a:t>
            </a:r>
            <a:endParaRPr lang="en-US" altLang="zh-CN" b="0" dirty="0">
              <a:ea typeface="华文仿宋" panose="02010600040101010101" pitchFamily="2" charset="-122"/>
            </a:endParaRPr>
          </a:p>
        </p:txBody>
      </p:sp>
      <p:sp useBgFill="1">
        <p:nvSpPr>
          <p:cNvPr id="145448" name="Rectangle 40"/>
          <p:cNvSpPr>
            <a:spLocks noChangeArrowheads="1"/>
          </p:cNvSpPr>
          <p:nvPr/>
        </p:nvSpPr>
        <p:spPr bwMode="auto">
          <a:xfrm>
            <a:off x="7620000" y="3048000"/>
            <a:ext cx="914400" cy="1066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49" name="AutoShape 41"/>
          <p:cNvSpPr>
            <a:spLocks noChangeArrowheads="1"/>
          </p:cNvSpPr>
          <p:nvPr/>
        </p:nvSpPr>
        <p:spPr bwMode="auto">
          <a:xfrm>
            <a:off x="5029200" y="1219200"/>
            <a:ext cx="152400" cy="762000"/>
          </a:xfrm>
          <a:prstGeom prst="downArrow">
            <a:avLst>
              <a:gd name="adj1" fmla="val 50000"/>
              <a:gd name="adj2" fmla="val 125000"/>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50" name="Text Box 42"/>
          <p:cNvSpPr txBox="1">
            <a:spLocks noChangeArrowheads="1"/>
          </p:cNvSpPr>
          <p:nvPr/>
        </p:nvSpPr>
        <p:spPr bwMode="auto">
          <a:xfrm>
            <a:off x="5183188" y="1066800"/>
            <a:ext cx="303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dirty="0">
                <a:solidFill>
                  <a:srgbClr val="006600"/>
                </a:solidFill>
                <a:ea typeface="华文仿宋" panose="02010600040101010101" pitchFamily="2" charset="-122"/>
              </a:rPr>
              <a:t>f</a:t>
            </a:r>
            <a:endParaRPr lang="en-US" altLang="zh-CN" b="0" dirty="0">
              <a:ea typeface="华文仿宋" panose="02010600040101010101" pitchFamily="2" charset="-122"/>
            </a:endParaRPr>
          </a:p>
        </p:txBody>
      </p:sp>
      <p:sp useBgFill="1">
        <p:nvSpPr>
          <p:cNvPr id="145451" name="Rectangle 43"/>
          <p:cNvSpPr>
            <a:spLocks noChangeArrowheads="1"/>
          </p:cNvSpPr>
          <p:nvPr/>
        </p:nvSpPr>
        <p:spPr bwMode="auto">
          <a:xfrm>
            <a:off x="5410200" y="838200"/>
            <a:ext cx="5334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52" name="AutoShape 44"/>
          <p:cNvSpPr>
            <a:spLocks noChangeArrowheads="1"/>
          </p:cNvSpPr>
          <p:nvPr/>
        </p:nvSpPr>
        <p:spPr bwMode="auto">
          <a:xfrm>
            <a:off x="2667000" y="2133600"/>
            <a:ext cx="152400" cy="762000"/>
          </a:xfrm>
          <a:prstGeom prst="downArrow">
            <a:avLst>
              <a:gd name="adj1" fmla="val 50000"/>
              <a:gd name="adj2" fmla="val 125000"/>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53" name="Text Box 45"/>
          <p:cNvSpPr txBox="1">
            <a:spLocks noChangeArrowheads="1"/>
          </p:cNvSpPr>
          <p:nvPr/>
        </p:nvSpPr>
        <p:spPr bwMode="auto">
          <a:xfrm>
            <a:off x="2265363" y="1905000"/>
            <a:ext cx="401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b="0" dirty="0">
                <a:solidFill>
                  <a:srgbClr val="A50021"/>
                </a:solidFill>
                <a:ea typeface="华文仿宋" panose="02010600040101010101" pitchFamily="2" charset="-122"/>
              </a:rPr>
              <a:t>T</a:t>
            </a:r>
            <a:endParaRPr lang="en-US" altLang="zh-CN" b="0" dirty="0">
              <a:ea typeface="华文仿宋" panose="02010600040101010101" pitchFamily="2" charset="-122"/>
            </a:endParaRPr>
          </a:p>
        </p:txBody>
      </p:sp>
      <p:sp useBgFill="1">
        <p:nvSpPr>
          <p:cNvPr id="145454" name="Rectangle 46"/>
          <p:cNvSpPr>
            <a:spLocks noChangeArrowheads="1"/>
          </p:cNvSpPr>
          <p:nvPr/>
        </p:nvSpPr>
        <p:spPr bwMode="auto">
          <a:xfrm>
            <a:off x="4419600" y="838200"/>
            <a:ext cx="533400" cy="1143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55" name="AutoShape 47"/>
          <p:cNvSpPr>
            <a:spLocks noChangeArrowheads="1"/>
          </p:cNvSpPr>
          <p:nvPr/>
        </p:nvSpPr>
        <p:spPr bwMode="auto">
          <a:xfrm>
            <a:off x="4135438" y="3200400"/>
            <a:ext cx="152400" cy="762000"/>
          </a:xfrm>
          <a:prstGeom prst="downArrow">
            <a:avLst>
              <a:gd name="adj1" fmla="val 50000"/>
              <a:gd name="adj2" fmla="val 125000"/>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56" name="Text Box 48"/>
          <p:cNvSpPr txBox="1">
            <a:spLocks noChangeArrowheads="1"/>
          </p:cNvSpPr>
          <p:nvPr/>
        </p:nvSpPr>
        <p:spPr bwMode="auto">
          <a:xfrm>
            <a:off x="3865563" y="2895600"/>
            <a:ext cx="401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b="0" dirty="0">
                <a:solidFill>
                  <a:srgbClr val="A50021"/>
                </a:solidFill>
                <a:ea typeface="华文仿宋" panose="02010600040101010101" pitchFamily="2" charset="-122"/>
              </a:rPr>
              <a:t>T</a:t>
            </a:r>
            <a:endParaRPr lang="en-US" altLang="zh-CN" b="0" dirty="0">
              <a:ea typeface="华文仿宋" panose="02010600040101010101" pitchFamily="2" charset="-122"/>
            </a:endParaRPr>
          </a:p>
        </p:txBody>
      </p:sp>
      <p:sp>
        <p:nvSpPr>
          <p:cNvPr id="145457" name="AutoShape 49"/>
          <p:cNvSpPr>
            <a:spLocks noChangeArrowheads="1"/>
          </p:cNvSpPr>
          <p:nvPr/>
        </p:nvSpPr>
        <p:spPr bwMode="auto">
          <a:xfrm>
            <a:off x="2971800" y="4495800"/>
            <a:ext cx="152400" cy="762000"/>
          </a:xfrm>
          <a:prstGeom prst="downArrow">
            <a:avLst>
              <a:gd name="adj1" fmla="val 50000"/>
              <a:gd name="adj2" fmla="val 125000"/>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58" name="Text Box 50"/>
          <p:cNvSpPr txBox="1">
            <a:spLocks noChangeArrowheads="1"/>
          </p:cNvSpPr>
          <p:nvPr/>
        </p:nvSpPr>
        <p:spPr bwMode="auto">
          <a:xfrm>
            <a:off x="2570163" y="4267200"/>
            <a:ext cx="401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b="0" dirty="0">
                <a:solidFill>
                  <a:srgbClr val="A50021"/>
                </a:solidFill>
                <a:ea typeface="华文仿宋" panose="02010600040101010101" pitchFamily="2" charset="-122"/>
              </a:rPr>
              <a:t>T</a:t>
            </a:r>
            <a:endParaRPr lang="en-US" altLang="zh-CN" b="0" dirty="0">
              <a:ea typeface="华文仿宋" panose="02010600040101010101" pitchFamily="2" charset="-122"/>
            </a:endParaRPr>
          </a:p>
        </p:txBody>
      </p:sp>
      <p:sp>
        <p:nvSpPr>
          <p:cNvPr id="145459" name="AutoShape 51"/>
          <p:cNvSpPr>
            <a:spLocks noChangeArrowheads="1"/>
          </p:cNvSpPr>
          <p:nvPr/>
        </p:nvSpPr>
        <p:spPr bwMode="auto">
          <a:xfrm>
            <a:off x="2382838" y="5562600"/>
            <a:ext cx="152400" cy="762000"/>
          </a:xfrm>
          <a:prstGeom prst="downArrow">
            <a:avLst>
              <a:gd name="adj1" fmla="val 50000"/>
              <a:gd name="adj2" fmla="val 125000"/>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60" name="Text Box 52"/>
          <p:cNvSpPr txBox="1">
            <a:spLocks noChangeArrowheads="1"/>
          </p:cNvSpPr>
          <p:nvPr/>
        </p:nvSpPr>
        <p:spPr bwMode="auto">
          <a:xfrm>
            <a:off x="1981200" y="533400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b="0" dirty="0">
                <a:solidFill>
                  <a:srgbClr val="A50021"/>
                </a:solidFill>
                <a:ea typeface="华文仿宋" panose="02010600040101010101" pitchFamily="2" charset="-122"/>
              </a:rPr>
              <a:t>T</a:t>
            </a:r>
            <a:endParaRPr lang="en-US" altLang="zh-CN" b="0" dirty="0">
              <a:ea typeface="华文仿宋" panose="02010600040101010101" pitchFamily="2" charset="-122"/>
            </a:endParaRPr>
          </a:p>
        </p:txBody>
      </p:sp>
      <p:sp>
        <p:nvSpPr>
          <p:cNvPr id="145461" name="AutoShape 53"/>
          <p:cNvSpPr>
            <a:spLocks noChangeArrowheads="1"/>
          </p:cNvSpPr>
          <p:nvPr/>
        </p:nvSpPr>
        <p:spPr bwMode="auto">
          <a:xfrm>
            <a:off x="2971800" y="2057400"/>
            <a:ext cx="152400" cy="762000"/>
          </a:xfrm>
          <a:prstGeom prst="downArrow">
            <a:avLst>
              <a:gd name="adj1" fmla="val 50000"/>
              <a:gd name="adj2" fmla="val 125000"/>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62" name="Text Box 54"/>
          <p:cNvSpPr txBox="1">
            <a:spLocks noChangeArrowheads="1"/>
          </p:cNvSpPr>
          <p:nvPr/>
        </p:nvSpPr>
        <p:spPr bwMode="auto">
          <a:xfrm>
            <a:off x="3125788" y="1905000"/>
            <a:ext cx="303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dirty="0">
                <a:solidFill>
                  <a:srgbClr val="006600"/>
                </a:solidFill>
                <a:ea typeface="华文仿宋" panose="02010600040101010101" pitchFamily="2" charset="-122"/>
              </a:rPr>
              <a:t>f</a:t>
            </a:r>
            <a:endParaRPr lang="en-US" altLang="zh-CN" b="0" dirty="0">
              <a:ea typeface="华文仿宋" panose="02010600040101010101" pitchFamily="2" charset="-122"/>
            </a:endParaRPr>
          </a:p>
        </p:txBody>
      </p:sp>
      <p:sp>
        <p:nvSpPr>
          <p:cNvPr id="145463" name="AutoShape 55"/>
          <p:cNvSpPr>
            <a:spLocks noChangeArrowheads="1"/>
          </p:cNvSpPr>
          <p:nvPr/>
        </p:nvSpPr>
        <p:spPr bwMode="auto">
          <a:xfrm>
            <a:off x="4343400" y="3276600"/>
            <a:ext cx="152400" cy="762000"/>
          </a:xfrm>
          <a:prstGeom prst="downArrow">
            <a:avLst>
              <a:gd name="adj1" fmla="val 50000"/>
              <a:gd name="adj2" fmla="val 125000"/>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64" name="Text Box 56"/>
          <p:cNvSpPr txBox="1">
            <a:spLocks noChangeArrowheads="1"/>
          </p:cNvSpPr>
          <p:nvPr/>
        </p:nvSpPr>
        <p:spPr bwMode="auto">
          <a:xfrm>
            <a:off x="4497388" y="3200400"/>
            <a:ext cx="303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dirty="0">
                <a:solidFill>
                  <a:srgbClr val="006600"/>
                </a:solidFill>
                <a:ea typeface="华文仿宋" panose="02010600040101010101" pitchFamily="2" charset="-122"/>
              </a:rPr>
              <a:t>f</a:t>
            </a:r>
            <a:endParaRPr lang="en-US" altLang="zh-CN" b="0" dirty="0">
              <a:ea typeface="华文仿宋" panose="02010600040101010101" pitchFamily="2" charset="-122"/>
            </a:endParaRPr>
          </a:p>
        </p:txBody>
      </p:sp>
      <p:sp>
        <p:nvSpPr>
          <p:cNvPr id="145465" name="AutoShape 57"/>
          <p:cNvSpPr>
            <a:spLocks noChangeArrowheads="1"/>
          </p:cNvSpPr>
          <p:nvPr/>
        </p:nvSpPr>
        <p:spPr bwMode="auto">
          <a:xfrm>
            <a:off x="3276600" y="4419600"/>
            <a:ext cx="152400" cy="762000"/>
          </a:xfrm>
          <a:prstGeom prst="downArrow">
            <a:avLst>
              <a:gd name="adj1" fmla="val 50000"/>
              <a:gd name="adj2" fmla="val 125000"/>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66" name="Text Box 58"/>
          <p:cNvSpPr txBox="1">
            <a:spLocks noChangeArrowheads="1"/>
          </p:cNvSpPr>
          <p:nvPr/>
        </p:nvSpPr>
        <p:spPr bwMode="auto">
          <a:xfrm>
            <a:off x="3430588" y="4267200"/>
            <a:ext cx="303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dirty="0">
                <a:solidFill>
                  <a:srgbClr val="006600"/>
                </a:solidFill>
                <a:ea typeface="华文仿宋" panose="02010600040101010101" pitchFamily="2" charset="-122"/>
              </a:rPr>
              <a:t>f</a:t>
            </a:r>
            <a:endParaRPr lang="en-US" altLang="zh-CN" b="0" dirty="0">
              <a:ea typeface="华文仿宋" panose="02010600040101010101" pitchFamily="2" charset="-122"/>
            </a:endParaRPr>
          </a:p>
        </p:txBody>
      </p:sp>
      <p:sp useBgFill="1">
        <p:nvSpPr>
          <p:cNvPr id="145467" name="Rectangle 59"/>
          <p:cNvSpPr>
            <a:spLocks noChangeArrowheads="1"/>
          </p:cNvSpPr>
          <p:nvPr/>
        </p:nvSpPr>
        <p:spPr bwMode="auto">
          <a:xfrm>
            <a:off x="4876800" y="1066800"/>
            <a:ext cx="533400" cy="914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useBgFill="1">
        <p:nvSpPr>
          <p:cNvPr id="145468" name="Rectangle 60"/>
          <p:cNvSpPr>
            <a:spLocks noChangeArrowheads="1"/>
          </p:cNvSpPr>
          <p:nvPr/>
        </p:nvSpPr>
        <p:spPr bwMode="auto">
          <a:xfrm>
            <a:off x="2286000" y="1905000"/>
            <a:ext cx="533400" cy="9906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useBgFill="1">
        <p:nvSpPr>
          <p:cNvPr id="145469" name="Rectangle 61"/>
          <p:cNvSpPr>
            <a:spLocks noChangeArrowheads="1"/>
          </p:cNvSpPr>
          <p:nvPr/>
        </p:nvSpPr>
        <p:spPr bwMode="auto">
          <a:xfrm>
            <a:off x="2895600" y="1905000"/>
            <a:ext cx="457200" cy="914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useBgFill="1">
        <p:nvSpPr>
          <p:cNvPr id="145470" name="Rectangle 62"/>
          <p:cNvSpPr>
            <a:spLocks noChangeArrowheads="1"/>
          </p:cNvSpPr>
          <p:nvPr/>
        </p:nvSpPr>
        <p:spPr bwMode="auto">
          <a:xfrm>
            <a:off x="3962400" y="2895600"/>
            <a:ext cx="381000" cy="9906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useBgFill="1">
        <p:nvSpPr>
          <p:cNvPr id="145471" name="Rectangle 63"/>
          <p:cNvSpPr>
            <a:spLocks noChangeArrowheads="1"/>
          </p:cNvSpPr>
          <p:nvPr/>
        </p:nvSpPr>
        <p:spPr bwMode="auto">
          <a:xfrm>
            <a:off x="4114800" y="3200400"/>
            <a:ext cx="6096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useBgFill="1">
        <p:nvSpPr>
          <p:cNvPr id="145472" name="Rectangle 64"/>
          <p:cNvSpPr>
            <a:spLocks noChangeArrowheads="1"/>
          </p:cNvSpPr>
          <p:nvPr/>
        </p:nvSpPr>
        <p:spPr bwMode="auto">
          <a:xfrm>
            <a:off x="2590800" y="4343400"/>
            <a:ext cx="533400" cy="914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73" name="AutoShape 65"/>
          <p:cNvSpPr>
            <a:spLocks noChangeArrowheads="1"/>
          </p:cNvSpPr>
          <p:nvPr/>
        </p:nvSpPr>
        <p:spPr bwMode="auto">
          <a:xfrm>
            <a:off x="3067050" y="4495800"/>
            <a:ext cx="152400" cy="762000"/>
          </a:xfrm>
          <a:prstGeom prst="downArrow">
            <a:avLst>
              <a:gd name="adj1" fmla="val 50000"/>
              <a:gd name="adj2" fmla="val 125000"/>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45474" name="Text Box 66"/>
          <p:cNvSpPr txBox="1">
            <a:spLocks noChangeArrowheads="1"/>
          </p:cNvSpPr>
          <p:nvPr/>
        </p:nvSpPr>
        <p:spPr bwMode="auto">
          <a:xfrm>
            <a:off x="2743200" y="4191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b="0" dirty="0">
                <a:solidFill>
                  <a:srgbClr val="FF00FF"/>
                </a:solidFill>
                <a:ea typeface="华文仿宋" panose="02010600040101010101" pitchFamily="2" charset="-122"/>
              </a:rPr>
              <a:t>p</a:t>
            </a:r>
            <a:endParaRPr lang="en-US" altLang="zh-CN" b="0" dirty="0">
              <a:ea typeface="华文仿宋" panose="02010600040101010101" pitchFamily="2" charset="-122"/>
            </a:endParaRPr>
          </a:p>
        </p:txBody>
      </p:sp>
      <p:sp>
        <p:nvSpPr>
          <p:cNvPr id="73795" name="Freeform 67"/>
          <p:cNvSpPr/>
          <p:nvPr/>
        </p:nvSpPr>
        <p:spPr bwMode="auto">
          <a:xfrm>
            <a:off x="4876800" y="1295400"/>
            <a:ext cx="1066800" cy="762000"/>
          </a:xfrm>
          <a:custGeom>
            <a:avLst/>
            <a:gdLst>
              <a:gd name="T0" fmla="*/ 672 w 672"/>
              <a:gd name="T1" fmla="*/ 0 h 480"/>
              <a:gd name="T2" fmla="*/ 192 w 672"/>
              <a:gd name="T3" fmla="*/ 240 h 480"/>
              <a:gd name="T4" fmla="*/ 480 w 672"/>
              <a:gd name="T5" fmla="*/ 240 h 480"/>
              <a:gd name="T6" fmla="*/ 0 w 672"/>
              <a:gd name="T7" fmla="*/ 480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27"/>
                                        </p:tgtEl>
                                        <p:attrNameLst>
                                          <p:attrName>style.visibility</p:attrName>
                                        </p:attrNameLst>
                                      </p:cBhvr>
                                      <p:to>
                                        <p:strVal val="visible"/>
                                      </p:to>
                                    </p:set>
                                    <p:anim calcmode="lin" valueType="num">
                                      <p:cBhvr additive="base">
                                        <p:cTn id="7" dur="500" fill="hold"/>
                                        <p:tgtEl>
                                          <p:spTgt spid="145427"/>
                                        </p:tgtEl>
                                        <p:attrNameLst>
                                          <p:attrName>ppt_x</p:attrName>
                                        </p:attrNameLst>
                                      </p:cBhvr>
                                      <p:tavLst>
                                        <p:tav tm="0">
                                          <p:val>
                                            <p:strVal val="0-#ppt_w/2"/>
                                          </p:val>
                                        </p:tav>
                                        <p:tav tm="100000">
                                          <p:val>
                                            <p:strVal val="#ppt_x"/>
                                          </p:val>
                                        </p:tav>
                                      </p:tavLst>
                                    </p:anim>
                                    <p:anim calcmode="lin" valueType="num">
                                      <p:cBhvr additive="base">
                                        <p:cTn id="8" dur="500" fill="hold"/>
                                        <p:tgtEl>
                                          <p:spTgt spid="1454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45423"/>
                                        </p:tgtEl>
                                        <p:attrNameLst>
                                          <p:attrName>style.visibility</p:attrName>
                                        </p:attrNameLst>
                                      </p:cBhvr>
                                      <p:to>
                                        <p:strVal val="visible"/>
                                      </p:to>
                                    </p:set>
                                    <p:animEffect transition="in" filter="wipe(up)">
                                      <p:cBhvr>
                                        <p:cTn id="13" dur="500"/>
                                        <p:tgtEl>
                                          <p:spTgt spid="145423"/>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45424"/>
                                        </p:tgtEl>
                                        <p:attrNameLst>
                                          <p:attrName>style.visibility</p:attrName>
                                        </p:attrNameLst>
                                      </p:cBhvr>
                                      <p:to>
                                        <p:strVal val="visible"/>
                                      </p:to>
                                    </p:set>
                                    <p:animEffect transition="in" filter="wipe(up)">
                                      <p:cBhvr>
                                        <p:cTn id="17" dur="500"/>
                                        <p:tgtEl>
                                          <p:spTgt spid="1454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5425"/>
                                        </p:tgtEl>
                                        <p:attrNameLst>
                                          <p:attrName>style.visibility</p:attrName>
                                        </p:attrNameLst>
                                      </p:cBhvr>
                                      <p:to>
                                        <p:strVal val="visible"/>
                                      </p:to>
                                    </p:set>
                                    <p:animEffect transition="in" filter="wipe(up)">
                                      <p:cBhvr>
                                        <p:cTn id="22" dur="500"/>
                                        <p:tgtEl>
                                          <p:spTgt spid="145425"/>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45426"/>
                                        </p:tgtEl>
                                        <p:attrNameLst>
                                          <p:attrName>style.visibility</p:attrName>
                                        </p:attrNameLst>
                                      </p:cBhvr>
                                      <p:to>
                                        <p:strVal val="visible"/>
                                      </p:to>
                                    </p:set>
                                    <p:animEffect transition="in" filter="wipe(up)">
                                      <p:cBhvr>
                                        <p:cTn id="26" dur="500"/>
                                        <p:tgtEl>
                                          <p:spTgt spid="14542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45432"/>
                                        </p:tgtEl>
                                        <p:attrNameLst>
                                          <p:attrName>style.visibility</p:attrName>
                                        </p:attrNameLst>
                                      </p:cBhvr>
                                      <p:to>
                                        <p:strVal val="visible"/>
                                      </p:to>
                                    </p:set>
                                    <p:animEffect transition="in" filter="wipe(up)">
                                      <p:cBhvr>
                                        <p:cTn id="31" dur="500"/>
                                        <p:tgtEl>
                                          <p:spTgt spid="145432"/>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45428"/>
                                        </p:tgtEl>
                                        <p:attrNameLst>
                                          <p:attrName>style.visibility</p:attrName>
                                        </p:attrNameLst>
                                      </p:cBhvr>
                                      <p:to>
                                        <p:strVal val="visible"/>
                                      </p:to>
                                    </p:set>
                                    <p:animEffect transition="in" filter="wipe(up)">
                                      <p:cBhvr>
                                        <p:cTn id="35" dur="500"/>
                                        <p:tgtEl>
                                          <p:spTgt spid="145428"/>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145429"/>
                                        </p:tgtEl>
                                        <p:attrNameLst>
                                          <p:attrName>style.visibility</p:attrName>
                                        </p:attrNameLst>
                                      </p:cBhvr>
                                      <p:to>
                                        <p:strVal val="visible"/>
                                      </p:to>
                                    </p:set>
                                    <p:animEffect transition="in" filter="wipe(up)">
                                      <p:cBhvr>
                                        <p:cTn id="39" dur="500"/>
                                        <p:tgtEl>
                                          <p:spTgt spid="14542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45433"/>
                                        </p:tgtEl>
                                        <p:attrNameLst>
                                          <p:attrName>style.visibility</p:attrName>
                                        </p:attrNameLst>
                                      </p:cBhvr>
                                      <p:to>
                                        <p:strVal val="visible"/>
                                      </p:to>
                                    </p:set>
                                    <p:animEffect transition="in" filter="wipe(up)">
                                      <p:cBhvr>
                                        <p:cTn id="44" dur="500"/>
                                        <p:tgtEl>
                                          <p:spTgt spid="145433"/>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145430"/>
                                        </p:tgtEl>
                                        <p:attrNameLst>
                                          <p:attrName>style.visibility</p:attrName>
                                        </p:attrNameLst>
                                      </p:cBhvr>
                                      <p:to>
                                        <p:strVal val="visible"/>
                                      </p:to>
                                    </p:set>
                                    <p:animEffect transition="in" filter="wipe(up)">
                                      <p:cBhvr>
                                        <p:cTn id="48" dur="500"/>
                                        <p:tgtEl>
                                          <p:spTgt spid="145430"/>
                                        </p:tgtEl>
                                      </p:cBhvr>
                                    </p:animEffect>
                                  </p:childTnLst>
                                </p:cTn>
                              </p:par>
                            </p:childTnLst>
                          </p:cTn>
                        </p:par>
                        <p:par>
                          <p:cTn id="49" fill="hold">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145431"/>
                                        </p:tgtEl>
                                        <p:attrNameLst>
                                          <p:attrName>style.visibility</p:attrName>
                                        </p:attrNameLst>
                                      </p:cBhvr>
                                      <p:to>
                                        <p:strVal val="visible"/>
                                      </p:to>
                                    </p:set>
                                    <p:animEffect transition="in" filter="wipe(up)">
                                      <p:cBhvr>
                                        <p:cTn id="52" dur="500"/>
                                        <p:tgtEl>
                                          <p:spTgt spid="14543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45436"/>
                                        </p:tgtEl>
                                        <p:attrNameLst>
                                          <p:attrName>style.visibility</p:attrName>
                                        </p:attrNameLst>
                                      </p:cBhvr>
                                      <p:to>
                                        <p:strVal val="visible"/>
                                      </p:to>
                                    </p:set>
                                    <p:animEffect transition="in" filter="wipe(up)">
                                      <p:cBhvr>
                                        <p:cTn id="57" dur="500"/>
                                        <p:tgtEl>
                                          <p:spTgt spid="145436"/>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145434"/>
                                        </p:tgtEl>
                                        <p:attrNameLst>
                                          <p:attrName>style.visibility</p:attrName>
                                        </p:attrNameLst>
                                      </p:cBhvr>
                                      <p:to>
                                        <p:strVal val="visible"/>
                                      </p:to>
                                    </p:set>
                                    <p:animEffect transition="in" filter="wipe(up)">
                                      <p:cBhvr>
                                        <p:cTn id="61" dur="500"/>
                                        <p:tgtEl>
                                          <p:spTgt spid="145434"/>
                                        </p:tgtEl>
                                      </p:cBhvr>
                                    </p:animEffect>
                                  </p:childTnLst>
                                </p:cTn>
                              </p:par>
                            </p:childTnLst>
                          </p:cTn>
                        </p:par>
                        <p:par>
                          <p:cTn id="62" fill="hold">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145435"/>
                                        </p:tgtEl>
                                        <p:attrNameLst>
                                          <p:attrName>style.visibility</p:attrName>
                                        </p:attrNameLst>
                                      </p:cBhvr>
                                      <p:to>
                                        <p:strVal val="visible"/>
                                      </p:to>
                                    </p:set>
                                    <p:animEffect transition="in" filter="wipe(up)">
                                      <p:cBhvr>
                                        <p:cTn id="65" dur="500"/>
                                        <p:tgtEl>
                                          <p:spTgt spid="14543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45439"/>
                                        </p:tgtEl>
                                        <p:attrNameLst>
                                          <p:attrName>style.visibility</p:attrName>
                                        </p:attrNameLst>
                                      </p:cBhvr>
                                      <p:to>
                                        <p:strVal val="visible"/>
                                      </p:to>
                                    </p:set>
                                    <p:animEffect transition="in" filter="wipe(up)">
                                      <p:cBhvr>
                                        <p:cTn id="70" dur="500"/>
                                        <p:tgtEl>
                                          <p:spTgt spid="145439"/>
                                        </p:tgtEl>
                                      </p:cBhvr>
                                    </p:animEffect>
                                  </p:childTnLst>
                                </p:cTn>
                              </p:par>
                            </p:childTnLst>
                          </p:cTn>
                        </p:par>
                        <p:par>
                          <p:cTn id="71" fill="hold">
                            <p:stCondLst>
                              <p:cond delay="500"/>
                            </p:stCondLst>
                            <p:childTnLst>
                              <p:par>
                                <p:cTn id="72" presetID="22" presetClass="entr" presetSubtype="1" fill="hold" grpId="0" nodeType="afterEffect">
                                  <p:stCondLst>
                                    <p:cond delay="0"/>
                                  </p:stCondLst>
                                  <p:childTnLst>
                                    <p:set>
                                      <p:cBhvr>
                                        <p:cTn id="73" dur="1" fill="hold">
                                          <p:stCondLst>
                                            <p:cond delay="0"/>
                                          </p:stCondLst>
                                        </p:cTn>
                                        <p:tgtEl>
                                          <p:spTgt spid="145437"/>
                                        </p:tgtEl>
                                        <p:attrNameLst>
                                          <p:attrName>style.visibility</p:attrName>
                                        </p:attrNameLst>
                                      </p:cBhvr>
                                      <p:to>
                                        <p:strVal val="visible"/>
                                      </p:to>
                                    </p:set>
                                    <p:animEffect transition="in" filter="wipe(up)">
                                      <p:cBhvr>
                                        <p:cTn id="74" dur="500"/>
                                        <p:tgtEl>
                                          <p:spTgt spid="145437"/>
                                        </p:tgtEl>
                                      </p:cBhvr>
                                    </p:animEffect>
                                  </p:childTnLst>
                                </p:cTn>
                              </p:par>
                            </p:childTnLst>
                          </p:cTn>
                        </p:par>
                        <p:par>
                          <p:cTn id="75" fill="hold">
                            <p:stCondLst>
                              <p:cond delay="1000"/>
                            </p:stCondLst>
                            <p:childTnLst>
                              <p:par>
                                <p:cTn id="76" presetID="22" presetClass="entr" presetSubtype="1" fill="hold" grpId="0" nodeType="afterEffect">
                                  <p:stCondLst>
                                    <p:cond delay="0"/>
                                  </p:stCondLst>
                                  <p:childTnLst>
                                    <p:set>
                                      <p:cBhvr>
                                        <p:cTn id="77" dur="1" fill="hold">
                                          <p:stCondLst>
                                            <p:cond delay="0"/>
                                          </p:stCondLst>
                                        </p:cTn>
                                        <p:tgtEl>
                                          <p:spTgt spid="145438"/>
                                        </p:tgtEl>
                                        <p:attrNameLst>
                                          <p:attrName>style.visibility</p:attrName>
                                        </p:attrNameLst>
                                      </p:cBhvr>
                                      <p:to>
                                        <p:strVal val="visible"/>
                                      </p:to>
                                    </p:set>
                                    <p:animEffect transition="in" filter="wipe(up)">
                                      <p:cBhvr>
                                        <p:cTn id="78" dur="500"/>
                                        <p:tgtEl>
                                          <p:spTgt spid="14543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145441"/>
                                        </p:tgtEl>
                                        <p:attrNameLst>
                                          <p:attrName>style.visibility</p:attrName>
                                        </p:attrNameLst>
                                      </p:cBhvr>
                                      <p:to>
                                        <p:strVal val="visible"/>
                                      </p:to>
                                    </p:set>
                                    <p:animEffect transition="in" filter="wipe(up)">
                                      <p:cBhvr>
                                        <p:cTn id="83" dur="500"/>
                                        <p:tgtEl>
                                          <p:spTgt spid="145441"/>
                                        </p:tgtEl>
                                      </p:cBhvr>
                                    </p:animEffect>
                                  </p:childTnLst>
                                </p:cTn>
                              </p:par>
                            </p:childTnLst>
                          </p:cTn>
                        </p:par>
                        <p:par>
                          <p:cTn id="84" fill="hold">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145442"/>
                                        </p:tgtEl>
                                        <p:attrNameLst>
                                          <p:attrName>style.visibility</p:attrName>
                                        </p:attrNameLst>
                                      </p:cBhvr>
                                      <p:to>
                                        <p:strVal val="visible"/>
                                      </p:to>
                                    </p:set>
                                    <p:animEffect transition="in" filter="wipe(up)">
                                      <p:cBhvr>
                                        <p:cTn id="87" dur="500"/>
                                        <p:tgtEl>
                                          <p:spTgt spid="14544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45440"/>
                                        </p:tgtEl>
                                        <p:attrNameLst>
                                          <p:attrName>style.visibility</p:attrName>
                                        </p:attrNameLst>
                                      </p:cBhvr>
                                      <p:to>
                                        <p:strVal val="visible"/>
                                      </p:to>
                                    </p:set>
                                    <p:animEffect transition="in" filter="wipe(left)">
                                      <p:cBhvr>
                                        <p:cTn id="92" dur="500"/>
                                        <p:tgtEl>
                                          <p:spTgt spid="145440"/>
                                        </p:tgtEl>
                                      </p:cBhvr>
                                    </p:animEffect>
                                  </p:childTnLst>
                                </p:cTn>
                              </p:par>
                            </p:childTnLst>
                          </p:cTn>
                        </p:par>
                        <p:par>
                          <p:cTn id="93" fill="hold">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145445"/>
                                        </p:tgtEl>
                                        <p:attrNameLst>
                                          <p:attrName>style.visibility</p:attrName>
                                        </p:attrNameLst>
                                      </p:cBhvr>
                                      <p:to>
                                        <p:strVal val="visible"/>
                                      </p:to>
                                    </p:set>
                                    <p:animEffect transition="in" filter="wipe(up)">
                                      <p:cBhvr>
                                        <p:cTn id="96" dur="500"/>
                                        <p:tgtEl>
                                          <p:spTgt spid="145445"/>
                                        </p:tgtEl>
                                      </p:cBhvr>
                                    </p:animEffect>
                                  </p:childTnLst>
                                </p:cTn>
                              </p:par>
                            </p:childTnLst>
                          </p:cTn>
                        </p:par>
                        <p:par>
                          <p:cTn id="97" fill="hold">
                            <p:stCondLst>
                              <p:cond delay="1000"/>
                            </p:stCondLst>
                            <p:childTnLst>
                              <p:par>
                                <p:cTn id="98" presetID="22" presetClass="entr" presetSubtype="1" fill="hold" grpId="0" nodeType="afterEffect">
                                  <p:stCondLst>
                                    <p:cond delay="0"/>
                                  </p:stCondLst>
                                  <p:childTnLst>
                                    <p:set>
                                      <p:cBhvr>
                                        <p:cTn id="99" dur="1" fill="hold">
                                          <p:stCondLst>
                                            <p:cond delay="0"/>
                                          </p:stCondLst>
                                        </p:cTn>
                                        <p:tgtEl>
                                          <p:spTgt spid="145448"/>
                                        </p:tgtEl>
                                        <p:attrNameLst>
                                          <p:attrName>style.visibility</p:attrName>
                                        </p:attrNameLst>
                                      </p:cBhvr>
                                      <p:to>
                                        <p:strVal val="visible"/>
                                      </p:to>
                                    </p:set>
                                    <p:animEffect transition="in" filter="wipe(up)">
                                      <p:cBhvr>
                                        <p:cTn id="100" dur="500"/>
                                        <p:tgtEl>
                                          <p:spTgt spid="14544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145443"/>
                                        </p:tgtEl>
                                        <p:attrNameLst>
                                          <p:attrName>style.visibility</p:attrName>
                                        </p:attrNameLst>
                                      </p:cBhvr>
                                      <p:to>
                                        <p:strVal val="visible"/>
                                      </p:to>
                                    </p:set>
                                    <p:animEffect transition="in" filter="wipe(up)">
                                      <p:cBhvr>
                                        <p:cTn id="105" dur="500"/>
                                        <p:tgtEl>
                                          <p:spTgt spid="145443"/>
                                        </p:tgtEl>
                                      </p:cBhvr>
                                    </p:animEffect>
                                  </p:childTnLst>
                                </p:cTn>
                              </p:par>
                            </p:childTnLst>
                          </p:cTn>
                        </p:par>
                        <p:par>
                          <p:cTn id="106" fill="hold">
                            <p:stCondLst>
                              <p:cond delay="500"/>
                            </p:stCondLst>
                            <p:childTnLst>
                              <p:par>
                                <p:cTn id="107" presetID="22" presetClass="entr" presetSubtype="1" fill="hold" grpId="0" nodeType="afterEffect">
                                  <p:stCondLst>
                                    <p:cond delay="0"/>
                                  </p:stCondLst>
                                  <p:childTnLst>
                                    <p:set>
                                      <p:cBhvr>
                                        <p:cTn id="108" dur="1" fill="hold">
                                          <p:stCondLst>
                                            <p:cond delay="0"/>
                                          </p:stCondLst>
                                        </p:cTn>
                                        <p:tgtEl>
                                          <p:spTgt spid="145444"/>
                                        </p:tgtEl>
                                        <p:attrNameLst>
                                          <p:attrName>style.visibility</p:attrName>
                                        </p:attrNameLst>
                                      </p:cBhvr>
                                      <p:to>
                                        <p:strVal val="visible"/>
                                      </p:to>
                                    </p:set>
                                    <p:animEffect transition="in" filter="wipe(up)">
                                      <p:cBhvr>
                                        <p:cTn id="109" dur="500"/>
                                        <p:tgtEl>
                                          <p:spTgt spid="145444"/>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145446"/>
                                        </p:tgtEl>
                                        <p:attrNameLst>
                                          <p:attrName>style.visibility</p:attrName>
                                        </p:attrNameLst>
                                      </p:cBhvr>
                                      <p:to>
                                        <p:strVal val="visible"/>
                                      </p:to>
                                    </p:set>
                                    <p:animEffect transition="in" filter="wipe(up)">
                                      <p:cBhvr>
                                        <p:cTn id="114" dur="500"/>
                                        <p:tgtEl>
                                          <p:spTgt spid="145446"/>
                                        </p:tgtEl>
                                      </p:cBhvr>
                                    </p:animEffect>
                                  </p:childTnLst>
                                </p:cTn>
                              </p:par>
                            </p:childTnLst>
                          </p:cTn>
                        </p:par>
                        <p:par>
                          <p:cTn id="115" fill="hold">
                            <p:stCondLst>
                              <p:cond delay="500"/>
                            </p:stCondLst>
                            <p:childTnLst>
                              <p:par>
                                <p:cTn id="116" presetID="22" presetClass="entr" presetSubtype="1" fill="hold" grpId="0" nodeType="afterEffect">
                                  <p:stCondLst>
                                    <p:cond delay="0"/>
                                  </p:stCondLst>
                                  <p:childTnLst>
                                    <p:set>
                                      <p:cBhvr>
                                        <p:cTn id="117" dur="1" fill="hold">
                                          <p:stCondLst>
                                            <p:cond delay="0"/>
                                          </p:stCondLst>
                                        </p:cTn>
                                        <p:tgtEl>
                                          <p:spTgt spid="145447"/>
                                        </p:tgtEl>
                                        <p:attrNameLst>
                                          <p:attrName>style.visibility</p:attrName>
                                        </p:attrNameLst>
                                      </p:cBhvr>
                                      <p:to>
                                        <p:strVal val="visible"/>
                                      </p:to>
                                    </p:set>
                                    <p:animEffect transition="in" filter="wipe(up)">
                                      <p:cBhvr>
                                        <p:cTn id="118" dur="500"/>
                                        <p:tgtEl>
                                          <p:spTgt spid="14544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145451"/>
                                        </p:tgtEl>
                                        <p:attrNameLst>
                                          <p:attrName>style.visibility</p:attrName>
                                        </p:attrNameLst>
                                      </p:cBhvr>
                                      <p:to>
                                        <p:strVal val="visible"/>
                                      </p:to>
                                    </p:set>
                                    <p:animEffect transition="in" filter="wipe(up)">
                                      <p:cBhvr>
                                        <p:cTn id="123" dur="500"/>
                                        <p:tgtEl>
                                          <p:spTgt spid="145451"/>
                                        </p:tgtEl>
                                      </p:cBhvr>
                                    </p:animEffect>
                                  </p:childTnLst>
                                </p:cTn>
                              </p:par>
                            </p:childTnLst>
                          </p:cTn>
                        </p:par>
                        <p:par>
                          <p:cTn id="124" fill="hold">
                            <p:stCondLst>
                              <p:cond delay="500"/>
                            </p:stCondLst>
                            <p:childTnLst>
                              <p:par>
                                <p:cTn id="125" presetID="22" presetClass="entr" presetSubtype="1" fill="hold" grpId="0" nodeType="afterEffect">
                                  <p:stCondLst>
                                    <p:cond delay="0"/>
                                  </p:stCondLst>
                                  <p:childTnLst>
                                    <p:set>
                                      <p:cBhvr>
                                        <p:cTn id="126" dur="1" fill="hold">
                                          <p:stCondLst>
                                            <p:cond delay="0"/>
                                          </p:stCondLst>
                                        </p:cTn>
                                        <p:tgtEl>
                                          <p:spTgt spid="145449"/>
                                        </p:tgtEl>
                                        <p:attrNameLst>
                                          <p:attrName>style.visibility</p:attrName>
                                        </p:attrNameLst>
                                      </p:cBhvr>
                                      <p:to>
                                        <p:strVal val="visible"/>
                                      </p:to>
                                    </p:set>
                                    <p:animEffect transition="in" filter="wipe(up)">
                                      <p:cBhvr>
                                        <p:cTn id="127" dur="500"/>
                                        <p:tgtEl>
                                          <p:spTgt spid="145449"/>
                                        </p:tgtEl>
                                      </p:cBhvr>
                                    </p:animEffect>
                                  </p:childTnLst>
                                </p:cTn>
                              </p:par>
                            </p:childTnLst>
                          </p:cTn>
                        </p:par>
                        <p:par>
                          <p:cTn id="128" fill="hold">
                            <p:stCondLst>
                              <p:cond delay="1000"/>
                            </p:stCondLst>
                            <p:childTnLst>
                              <p:par>
                                <p:cTn id="129" presetID="22" presetClass="entr" presetSubtype="1" fill="hold" grpId="0" nodeType="afterEffect">
                                  <p:stCondLst>
                                    <p:cond delay="0"/>
                                  </p:stCondLst>
                                  <p:childTnLst>
                                    <p:set>
                                      <p:cBhvr>
                                        <p:cTn id="130" dur="1" fill="hold">
                                          <p:stCondLst>
                                            <p:cond delay="0"/>
                                          </p:stCondLst>
                                        </p:cTn>
                                        <p:tgtEl>
                                          <p:spTgt spid="145450"/>
                                        </p:tgtEl>
                                        <p:attrNameLst>
                                          <p:attrName>style.visibility</p:attrName>
                                        </p:attrNameLst>
                                      </p:cBhvr>
                                      <p:to>
                                        <p:strVal val="visible"/>
                                      </p:to>
                                    </p:set>
                                    <p:animEffect transition="in" filter="wipe(up)">
                                      <p:cBhvr>
                                        <p:cTn id="131" dur="500"/>
                                        <p:tgtEl>
                                          <p:spTgt spid="145450"/>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145454"/>
                                        </p:tgtEl>
                                        <p:attrNameLst>
                                          <p:attrName>style.visibility</p:attrName>
                                        </p:attrNameLst>
                                      </p:cBhvr>
                                      <p:to>
                                        <p:strVal val="visible"/>
                                      </p:to>
                                    </p:set>
                                    <p:animEffect transition="in" filter="wipe(up)">
                                      <p:cBhvr>
                                        <p:cTn id="136" dur="500"/>
                                        <p:tgtEl>
                                          <p:spTgt spid="145454"/>
                                        </p:tgtEl>
                                      </p:cBhvr>
                                    </p:animEffect>
                                  </p:childTnLst>
                                </p:cTn>
                              </p:par>
                            </p:childTnLst>
                          </p:cTn>
                        </p:par>
                        <p:par>
                          <p:cTn id="137" fill="hold">
                            <p:stCondLst>
                              <p:cond delay="500"/>
                            </p:stCondLst>
                            <p:childTnLst>
                              <p:par>
                                <p:cTn id="138" presetID="22" presetClass="entr" presetSubtype="1" fill="hold" grpId="0" nodeType="afterEffect">
                                  <p:stCondLst>
                                    <p:cond delay="0"/>
                                  </p:stCondLst>
                                  <p:childTnLst>
                                    <p:set>
                                      <p:cBhvr>
                                        <p:cTn id="139" dur="1" fill="hold">
                                          <p:stCondLst>
                                            <p:cond delay="0"/>
                                          </p:stCondLst>
                                        </p:cTn>
                                        <p:tgtEl>
                                          <p:spTgt spid="145452"/>
                                        </p:tgtEl>
                                        <p:attrNameLst>
                                          <p:attrName>style.visibility</p:attrName>
                                        </p:attrNameLst>
                                      </p:cBhvr>
                                      <p:to>
                                        <p:strVal val="visible"/>
                                      </p:to>
                                    </p:set>
                                    <p:animEffect transition="in" filter="wipe(up)">
                                      <p:cBhvr>
                                        <p:cTn id="140" dur="500"/>
                                        <p:tgtEl>
                                          <p:spTgt spid="145452"/>
                                        </p:tgtEl>
                                      </p:cBhvr>
                                    </p:animEffect>
                                  </p:childTnLst>
                                </p:cTn>
                              </p:par>
                            </p:childTnLst>
                          </p:cTn>
                        </p:par>
                        <p:par>
                          <p:cTn id="141" fill="hold">
                            <p:stCondLst>
                              <p:cond delay="1000"/>
                            </p:stCondLst>
                            <p:childTnLst>
                              <p:par>
                                <p:cTn id="142" presetID="22" presetClass="entr" presetSubtype="1" fill="hold" grpId="0" nodeType="afterEffect">
                                  <p:stCondLst>
                                    <p:cond delay="0"/>
                                  </p:stCondLst>
                                  <p:childTnLst>
                                    <p:set>
                                      <p:cBhvr>
                                        <p:cTn id="143" dur="1" fill="hold">
                                          <p:stCondLst>
                                            <p:cond delay="0"/>
                                          </p:stCondLst>
                                        </p:cTn>
                                        <p:tgtEl>
                                          <p:spTgt spid="145453"/>
                                        </p:tgtEl>
                                        <p:attrNameLst>
                                          <p:attrName>style.visibility</p:attrName>
                                        </p:attrNameLst>
                                      </p:cBhvr>
                                      <p:to>
                                        <p:strVal val="visible"/>
                                      </p:to>
                                    </p:set>
                                    <p:animEffect transition="in" filter="wipe(up)">
                                      <p:cBhvr>
                                        <p:cTn id="144" dur="500"/>
                                        <p:tgtEl>
                                          <p:spTgt spid="14545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1" fill="hold" grpId="0" nodeType="clickEffect">
                                  <p:stCondLst>
                                    <p:cond delay="0"/>
                                  </p:stCondLst>
                                  <p:childTnLst>
                                    <p:set>
                                      <p:cBhvr>
                                        <p:cTn id="148" dur="1" fill="hold">
                                          <p:stCondLst>
                                            <p:cond delay="0"/>
                                          </p:stCondLst>
                                        </p:cTn>
                                        <p:tgtEl>
                                          <p:spTgt spid="145467"/>
                                        </p:tgtEl>
                                        <p:attrNameLst>
                                          <p:attrName>style.visibility</p:attrName>
                                        </p:attrNameLst>
                                      </p:cBhvr>
                                      <p:to>
                                        <p:strVal val="visible"/>
                                      </p:to>
                                    </p:set>
                                    <p:animEffect transition="in" filter="wipe(up)">
                                      <p:cBhvr>
                                        <p:cTn id="149" dur="500"/>
                                        <p:tgtEl>
                                          <p:spTgt spid="145467"/>
                                        </p:tgtEl>
                                      </p:cBhvr>
                                    </p:animEffect>
                                  </p:childTnLst>
                                </p:cTn>
                              </p:par>
                            </p:childTnLst>
                          </p:cTn>
                        </p:par>
                        <p:par>
                          <p:cTn id="150" fill="hold">
                            <p:stCondLst>
                              <p:cond delay="500"/>
                            </p:stCondLst>
                            <p:childTnLst>
                              <p:par>
                                <p:cTn id="151" presetID="22" presetClass="entr" presetSubtype="1" fill="hold" grpId="0" nodeType="afterEffect">
                                  <p:stCondLst>
                                    <p:cond delay="0"/>
                                  </p:stCondLst>
                                  <p:childTnLst>
                                    <p:set>
                                      <p:cBhvr>
                                        <p:cTn id="152" dur="1" fill="hold">
                                          <p:stCondLst>
                                            <p:cond delay="0"/>
                                          </p:stCondLst>
                                        </p:cTn>
                                        <p:tgtEl>
                                          <p:spTgt spid="145461"/>
                                        </p:tgtEl>
                                        <p:attrNameLst>
                                          <p:attrName>style.visibility</p:attrName>
                                        </p:attrNameLst>
                                      </p:cBhvr>
                                      <p:to>
                                        <p:strVal val="visible"/>
                                      </p:to>
                                    </p:set>
                                    <p:animEffect transition="in" filter="wipe(up)">
                                      <p:cBhvr>
                                        <p:cTn id="153" dur="500"/>
                                        <p:tgtEl>
                                          <p:spTgt spid="145461"/>
                                        </p:tgtEl>
                                      </p:cBhvr>
                                    </p:animEffect>
                                  </p:childTnLst>
                                </p:cTn>
                              </p:par>
                            </p:childTnLst>
                          </p:cTn>
                        </p:par>
                        <p:par>
                          <p:cTn id="154" fill="hold">
                            <p:stCondLst>
                              <p:cond delay="1000"/>
                            </p:stCondLst>
                            <p:childTnLst>
                              <p:par>
                                <p:cTn id="155" presetID="22" presetClass="entr" presetSubtype="1" fill="hold" grpId="0" nodeType="afterEffect">
                                  <p:stCondLst>
                                    <p:cond delay="0"/>
                                  </p:stCondLst>
                                  <p:childTnLst>
                                    <p:set>
                                      <p:cBhvr>
                                        <p:cTn id="156" dur="1" fill="hold">
                                          <p:stCondLst>
                                            <p:cond delay="0"/>
                                          </p:stCondLst>
                                        </p:cTn>
                                        <p:tgtEl>
                                          <p:spTgt spid="145462"/>
                                        </p:tgtEl>
                                        <p:attrNameLst>
                                          <p:attrName>style.visibility</p:attrName>
                                        </p:attrNameLst>
                                      </p:cBhvr>
                                      <p:to>
                                        <p:strVal val="visible"/>
                                      </p:to>
                                    </p:set>
                                    <p:animEffect transition="in" filter="wipe(up)">
                                      <p:cBhvr>
                                        <p:cTn id="157" dur="500"/>
                                        <p:tgtEl>
                                          <p:spTgt spid="145462"/>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grpId="0" nodeType="clickEffect">
                                  <p:stCondLst>
                                    <p:cond delay="0"/>
                                  </p:stCondLst>
                                  <p:childTnLst>
                                    <p:set>
                                      <p:cBhvr>
                                        <p:cTn id="161" dur="1" fill="hold">
                                          <p:stCondLst>
                                            <p:cond delay="0"/>
                                          </p:stCondLst>
                                        </p:cTn>
                                        <p:tgtEl>
                                          <p:spTgt spid="145468"/>
                                        </p:tgtEl>
                                        <p:attrNameLst>
                                          <p:attrName>style.visibility</p:attrName>
                                        </p:attrNameLst>
                                      </p:cBhvr>
                                      <p:to>
                                        <p:strVal val="visible"/>
                                      </p:to>
                                    </p:set>
                                    <p:animEffect transition="in" filter="wipe(up)">
                                      <p:cBhvr>
                                        <p:cTn id="162" dur="500"/>
                                        <p:tgtEl>
                                          <p:spTgt spid="145468"/>
                                        </p:tgtEl>
                                      </p:cBhvr>
                                    </p:animEffect>
                                  </p:childTnLst>
                                </p:cTn>
                              </p:par>
                            </p:childTnLst>
                          </p:cTn>
                        </p:par>
                        <p:par>
                          <p:cTn id="163" fill="hold">
                            <p:stCondLst>
                              <p:cond delay="500"/>
                            </p:stCondLst>
                            <p:childTnLst>
                              <p:par>
                                <p:cTn id="164" presetID="22" presetClass="entr" presetSubtype="1" fill="hold" grpId="0" nodeType="afterEffect">
                                  <p:stCondLst>
                                    <p:cond delay="0"/>
                                  </p:stCondLst>
                                  <p:childTnLst>
                                    <p:set>
                                      <p:cBhvr>
                                        <p:cTn id="165" dur="1" fill="hold">
                                          <p:stCondLst>
                                            <p:cond delay="0"/>
                                          </p:stCondLst>
                                        </p:cTn>
                                        <p:tgtEl>
                                          <p:spTgt spid="145455"/>
                                        </p:tgtEl>
                                        <p:attrNameLst>
                                          <p:attrName>style.visibility</p:attrName>
                                        </p:attrNameLst>
                                      </p:cBhvr>
                                      <p:to>
                                        <p:strVal val="visible"/>
                                      </p:to>
                                    </p:set>
                                    <p:animEffect transition="in" filter="wipe(up)">
                                      <p:cBhvr>
                                        <p:cTn id="166" dur="500"/>
                                        <p:tgtEl>
                                          <p:spTgt spid="145455"/>
                                        </p:tgtEl>
                                      </p:cBhvr>
                                    </p:animEffect>
                                  </p:childTnLst>
                                </p:cTn>
                              </p:par>
                            </p:childTnLst>
                          </p:cTn>
                        </p:par>
                        <p:par>
                          <p:cTn id="167" fill="hold">
                            <p:stCondLst>
                              <p:cond delay="1000"/>
                            </p:stCondLst>
                            <p:childTnLst>
                              <p:par>
                                <p:cTn id="168" presetID="22" presetClass="entr" presetSubtype="1" fill="hold" grpId="0" nodeType="afterEffect">
                                  <p:stCondLst>
                                    <p:cond delay="0"/>
                                  </p:stCondLst>
                                  <p:childTnLst>
                                    <p:set>
                                      <p:cBhvr>
                                        <p:cTn id="169" dur="1" fill="hold">
                                          <p:stCondLst>
                                            <p:cond delay="0"/>
                                          </p:stCondLst>
                                        </p:cTn>
                                        <p:tgtEl>
                                          <p:spTgt spid="145456"/>
                                        </p:tgtEl>
                                        <p:attrNameLst>
                                          <p:attrName>style.visibility</p:attrName>
                                        </p:attrNameLst>
                                      </p:cBhvr>
                                      <p:to>
                                        <p:strVal val="visible"/>
                                      </p:to>
                                    </p:set>
                                    <p:animEffect transition="in" filter="wipe(up)">
                                      <p:cBhvr>
                                        <p:cTn id="170" dur="500"/>
                                        <p:tgtEl>
                                          <p:spTgt spid="145456"/>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grpId="0" nodeType="clickEffect">
                                  <p:stCondLst>
                                    <p:cond delay="0"/>
                                  </p:stCondLst>
                                  <p:childTnLst>
                                    <p:set>
                                      <p:cBhvr>
                                        <p:cTn id="174" dur="1" fill="hold">
                                          <p:stCondLst>
                                            <p:cond delay="0"/>
                                          </p:stCondLst>
                                        </p:cTn>
                                        <p:tgtEl>
                                          <p:spTgt spid="145469"/>
                                        </p:tgtEl>
                                        <p:attrNameLst>
                                          <p:attrName>style.visibility</p:attrName>
                                        </p:attrNameLst>
                                      </p:cBhvr>
                                      <p:to>
                                        <p:strVal val="visible"/>
                                      </p:to>
                                    </p:set>
                                    <p:animEffect transition="in" filter="wipe(up)">
                                      <p:cBhvr>
                                        <p:cTn id="175" dur="500"/>
                                        <p:tgtEl>
                                          <p:spTgt spid="145469"/>
                                        </p:tgtEl>
                                      </p:cBhvr>
                                    </p:animEffect>
                                  </p:childTnLst>
                                </p:cTn>
                              </p:par>
                            </p:childTnLst>
                          </p:cTn>
                        </p:par>
                        <p:par>
                          <p:cTn id="176" fill="hold">
                            <p:stCondLst>
                              <p:cond delay="500"/>
                            </p:stCondLst>
                            <p:childTnLst>
                              <p:par>
                                <p:cTn id="177" presetID="22" presetClass="entr" presetSubtype="1" fill="hold" grpId="0" nodeType="afterEffect">
                                  <p:stCondLst>
                                    <p:cond delay="0"/>
                                  </p:stCondLst>
                                  <p:childTnLst>
                                    <p:set>
                                      <p:cBhvr>
                                        <p:cTn id="178" dur="1" fill="hold">
                                          <p:stCondLst>
                                            <p:cond delay="0"/>
                                          </p:stCondLst>
                                        </p:cTn>
                                        <p:tgtEl>
                                          <p:spTgt spid="145463"/>
                                        </p:tgtEl>
                                        <p:attrNameLst>
                                          <p:attrName>style.visibility</p:attrName>
                                        </p:attrNameLst>
                                      </p:cBhvr>
                                      <p:to>
                                        <p:strVal val="visible"/>
                                      </p:to>
                                    </p:set>
                                    <p:animEffect transition="in" filter="wipe(up)">
                                      <p:cBhvr>
                                        <p:cTn id="179" dur="500"/>
                                        <p:tgtEl>
                                          <p:spTgt spid="145463"/>
                                        </p:tgtEl>
                                      </p:cBhvr>
                                    </p:animEffect>
                                  </p:childTnLst>
                                </p:cTn>
                              </p:par>
                            </p:childTnLst>
                          </p:cTn>
                        </p:par>
                        <p:par>
                          <p:cTn id="180" fill="hold">
                            <p:stCondLst>
                              <p:cond delay="1000"/>
                            </p:stCondLst>
                            <p:childTnLst>
                              <p:par>
                                <p:cTn id="181" presetID="22" presetClass="entr" presetSubtype="1" fill="hold" grpId="0" nodeType="afterEffect">
                                  <p:stCondLst>
                                    <p:cond delay="0"/>
                                  </p:stCondLst>
                                  <p:childTnLst>
                                    <p:set>
                                      <p:cBhvr>
                                        <p:cTn id="182" dur="1" fill="hold">
                                          <p:stCondLst>
                                            <p:cond delay="0"/>
                                          </p:stCondLst>
                                        </p:cTn>
                                        <p:tgtEl>
                                          <p:spTgt spid="145464"/>
                                        </p:tgtEl>
                                        <p:attrNameLst>
                                          <p:attrName>style.visibility</p:attrName>
                                        </p:attrNameLst>
                                      </p:cBhvr>
                                      <p:to>
                                        <p:strVal val="visible"/>
                                      </p:to>
                                    </p:set>
                                    <p:animEffect transition="in" filter="wipe(up)">
                                      <p:cBhvr>
                                        <p:cTn id="183" dur="500"/>
                                        <p:tgtEl>
                                          <p:spTgt spid="145464"/>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1" fill="hold" grpId="0" nodeType="clickEffect">
                                  <p:stCondLst>
                                    <p:cond delay="0"/>
                                  </p:stCondLst>
                                  <p:childTnLst>
                                    <p:set>
                                      <p:cBhvr>
                                        <p:cTn id="187" dur="1" fill="hold">
                                          <p:stCondLst>
                                            <p:cond delay="0"/>
                                          </p:stCondLst>
                                        </p:cTn>
                                        <p:tgtEl>
                                          <p:spTgt spid="145470"/>
                                        </p:tgtEl>
                                        <p:attrNameLst>
                                          <p:attrName>style.visibility</p:attrName>
                                        </p:attrNameLst>
                                      </p:cBhvr>
                                      <p:to>
                                        <p:strVal val="visible"/>
                                      </p:to>
                                    </p:set>
                                    <p:animEffect transition="in" filter="wipe(up)">
                                      <p:cBhvr>
                                        <p:cTn id="188" dur="500"/>
                                        <p:tgtEl>
                                          <p:spTgt spid="145470"/>
                                        </p:tgtEl>
                                      </p:cBhvr>
                                    </p:animEffect>
                                  </p:childTnLst>
                                </p:cTn>
                              </p:par>
                            </p:childTnLst>
                          </p:cTn>
                        </p:par>
                        <p:par>
                          <p:cTn id="189" fill="hold">
                            <p:stCondLst>
                              <p:cond delay="500"/>
                            </p:stCondLst>
                            <p:childTnLst>
                              <p:par>
                                <p:cTn id="190" presetID="22" presetClass="entr" presetSubtype="1" fill="hold" grpId="0" nodeType="afterEffect">
                                  <p:stCondLst>
                                    <p:cond delay="0"/>
                                  </p:stCondLst>
                                  <p:childTnLst>
                                    <p:set>
                                      <p:cBhvr>
                                        <p:cTn id="191" dur="1" fill="hold">
                                          <p:stCondLst>
                                            <p:cond delay="0"/>
                                          </p:stCondLst>
                                        </p:cTn>
                                        <p:tgtEl>
                                          <p:spTgt spid="145457"/>
                                        </p:tgtEl>
                                        <p:attrNameLst>
                                          <p:attrName>style.visibility</p:attrName>
                                        </p:attrNameLst>
                                      </p:cBhvr>
                                      <p:to>
                                        <p:strVal val="visible"/>
                                      </p:to>
                                    </p:set>
                                    <p:animEffect transition="in" filter="wipe(up)">
                                      <p:cBhvr>
                                        <p:cTn id="192" dur="500"/>
                                        <p:tgtEl>
                                          <p:spTgt spid="145457"/>
                                        </p:tgtEl>
                                      </p:cBhvr>
                                    </p:animEffect>
                                  </p:childTnLst>
                                </p:cTn>
                              </p:par>
                            </p:childTnLst>
                          </p:cTn>
                        </p:par>
                        <p:par>
                          <p:cTn id="193" fill="hold">
                            <p:stCondLst>
                              <p:cond delay="1000"/>
                            </p:stCondLst>
                            <p:childTnLst>
                              <p:par>
                                <p:cTn id="194" presetID="22" presetClass="entr" presetSubtype="1" fill="hold" grpId="0" nodeType="afterEffect">
                                  <p:stCondLst>
                                    <p:cond delay="0"/>
                                  </p:stCondLst>
                                  <p:childTnLst>
                                    <p:set>
                                      <p:cBhvr>
                                        <p:cTn id="195" dur="1" fill="hold">
                                          <p:stCondLst>
                                            <p:cond delay="0"/>
                                          </p:stCondLst>
                                        </p:cTn>
                                        <p:tgtEl>
                                          <p:spTgt spid="145458"/>
                                        </p:tgtEl>
                                        <p:attrNameLst>
                                          <p:attrName>style.visibility</p:attrName>
                                        </p:attrNameLst>
                                      </p:cBhvr>
                                      <p:to>
                                        <p:strVal val="visible"/>
                                      </p:to>
                                    </p:set>
                                    <p:animEffect transition="in" filter="wipe(up)">
                                      <p:cBhvr>
                                        <p:cTn id="196" dur="500"/>
                                        <p:tgtEl>
                                          <p:spTgt spid="145458"/>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1" fill="hold" grpId="0" nodeType="clickEffect">
                                  <p:stCondLst>
                                    <p:cond delay="0"/>
                                  </p:stCondLst>
                                  <p:childTnLst>
                                    <p:set>
                                      <p:cBhvr>
                                        <p:cTn id="200" dur="1" fill="hold">
                                          <p:stCondLst>
                                            <p:cond delay="0"/>
                                          </p:stCondLst>
                                        </p:cTn>
                                        <p:tgtEl>
                                          <p:spTgt spid="145471"/>
                                        </p:tgtEl>
                                        <p:attrNameLst>
                                          <p:attrName>style.visibility</p:attrName>
                                        </p:attrNameLst>
                                      </p:cBhvr>
                                      <p:to>
                                        <p:strVal val="visible"/>
                                      </p:to>
                                    </p:set>
                                    <p:animEffect transition="in" filter="wipe(up)">
                                      <p:cBhvr>
                                        <p:cTn id="201" dur="500"/>
                                        <p:tgtEl>
                                          <p:spTgt spid="145471"/>
                                        </p:tgtEl>
                                      </p:cBhvr>
                                    </p:animEffect>
                                  </p:childTnLst>
                                </p:cTn>
                              </p:par>
                            </p:childTnLst>
                          </p:cTn>
                        </p:par>
                        <p:par>
                          <p:cTn id="202" fill="hold">
                            <p:stCondLst>
                              <p:cond delay="500"/>
                            </p:stCondLst>
                            <p:childTnLst>
                              <p:par>
                                <p:cTn id="203" presetID="22" presetClass="entr" presetSubtype="1" fill="hold" grpId="0" nodeType="afterEffect">
                                  <p:stCondLst>
                                    <p:cond delay="0"/>
                                  </p:stCondLst>
                                  <p:childTnLst>
                                    <p:set>
                                      <p:cBhvr>
                                        <p:cTn id="204" dur="1" fill="hold">
                                          <p:stCondLst>
                                            <p:cond delay="0"/>
                                          </p:stCondLst>
                                        </p:cTn>
                                        <p:tgtEl>
                                          <p:spTgt spid="145465"/>
                                        </p:tgtEl>
                                        <p:attrNameLst>
                                          <p:attrName>style.visibility</p:attrName>
                                        </p:attrNameLst>
                                      </p:cBhvr>
                                      <p:to>
                                        <p:strVal val="visible"/>
                                      </p:to>
                                    </p:set>
                                    <p:animEffect transition="in" filter="wipe(up)">
                                      <p:cBhvr>
                                        <p:cTn id="205" dur="500"/>
                                        <p:tgtEl>
                                          <p:spTgt spid="145465"/>
                                        </p:tgtEl>
                                      </p:cBhvr>
                                    </p:animEffect>
                                  </p:childTnLst>
                                </p:cTn>
                              </p:par>
                            </p:childTnLst>
                          </p:cTn>
                        </p:par>
                        <p:par>
                          <p:cTn id="206" fill="hold">
                            <p:stCondLst>
                              <p:cond delay="1000"/>
                            </p:stCondLst>
                            <p:childTnLst>
                              <p:par>
                                <p:cTn id="207" presetID="22" presetClass="entr" presetSubtype="1" fill="hold" grpId="0" nodeType="afterEffect">
                                  <p:stCondLst>
                                    <p:cond delay="0"/>
                                  </p:stCondLst>
                                  <p:childTnLst>
                                    <p:set>
                                      <p:cBhvr>
                                        <p:cTn id="208" dur="1" fill="hold">
                                          <p:stCondLst>
                                            <p:cond delay="0"/>
                                          </p:stCondLst>
                                        </p:cTn>
                                        <p:tgtEl>
                                          <p:spTgt spid="145466"/>
                                        </p:tgtEl>
                                        <p:attrNameLst>
                                          <p:attrName>style.visibility</p:attrName>
                                        </p:attrNameLst>
                                      </p:cBhvr>
                                      <p:to>
                                        <p:strVal val="visible"/>
                                      </p:to>
                                    </p:set>
                                    <p:animEffect transition="in" filter="wipe(up)">
                                      <p:cBhvr>
                                        <p:cTn id="209" dur="500"/>
                                        <p:tgtEl>
                                          <p:spTgt spid="145466"/>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1" fill="hold" grpId="0" nodeType="clickEffect">
                                  <p:stCondLst>
                                    <p:cond delay="0"/>
                                  </p:stCondLst>
                                  <p:childTnLst>
                                    <p:set>
                                      <p:cBhvr>
                                        <p:cTn id="213" dur="1" fill="hold">
                                          <p:stCondLst>
                                            <p:cond delay="0"/>
                                          </p:stCondLst>
                                        </p:cTn>
                                        <p:tgtEl>
                                          <p:spTgt spid="145472"/>
                                        </p:tgtEl>
                                        <p:attrNameLst>
                                          <p:attrName>style.visibility</p:attrName>
                                        </p:attrNameLst>
                                      </p:cBhvr>
                                      <p:to>
                                        <p:strVal val="visible"/>
                                      </p:to>
                                    </p:set>
                                    <p:animEffect transition="in" filter="wipe(up)">
                                      <p:cBhvr>
                                        <p:cTn id="214" dur="500"/>
                                        <p:tgtEl>
                                          <p:spTgt spid="145472"/>
                                        </p:tgtEl>
                                      </p:cBhvr>
                                    </p:animEffect>
                                  </p:childTnLst>
                                </p:cTn>
                              </p:par>
                            </p:childTnLst>
                          </p:cTn>
                        </p:par>
                        <p:par>
                          <p:cTn id="215" fill="hold">
                            <p:stCondLst>
                              <p:cond delay="500"/>
                            </p:stCondLst>
                            <p:childTnLst>
                              <p:par>
                                <p:cTn id="216" presetID="22" presetClass="entr" presetSubtype="1" fill="hold" grpId="0" nodeType="afterEffect">
                                  <p:stCondLst>
                                    <p:cond delay="0"/>
                                  </p:stCondLst>
                                  <p:childTnLst>
                                    <p:set>
                                      <p:cBhvr>
                                        <p:cTn id="217" dur="1" fill="hold">
                                          <p:stCondLst>
                                            <p:cond delay="0"/>
                                          </p:stCondLst>
                                        </p:cTn>
                                        <p:tgtEl>
                                          <p:spTgt spid="145459"/>
                                        </p:tgtEl>
                                        <p:attrNameLst>
                                          <p:attrName>style.visibility</p:attrName>
                                        </p:attrNameLst>
                                      </p:cBhvr>
                                      <p:to>
                                        <p:strVal val="visible"/>
                                      </p:to>
                                    </p:set>
                                    <p:animEffect transition="in" filter="wipe(up)">
                                      <p:cBhvr>
                                        <p:cTn id="218" dur="500"/>
                                        <p:tgtEl>
                                          <p:spTgt spid="145459"/>
                                        </p:tgtEl>
                                      </p:cBhvr>
                                    </p:animEffect>
                                  </p:childTnLst>
                                </p:cTn>
                              </p:par>
                            </p:childTnLst>
                          </p:cTn>
                        </p:par>
                        <p:par>
                          <p:cTn id="219" fill="hold">
                            <p:stCondLst>
                              <p:cond delay="1000"/>
                            </p:stCondLst>
                            <p:childTnLst>
                              <p:par>
                                <p:cTn id="220" presetID="22" presetClass="entr" presetSubtype="1" fill="hold" grpId="0" nodeType="afterEffect">
                                  <p:stCondLst>
                                    <p:cond delay="0"/>
                                  </p:stCondLst>
                                  <p:childTnLst>
                                    <p:set>
                                      <p:cBhvr>
                                        <p:cTn id="221" dur="1" fill="hold">
                                          <p:stCondLst>
                                            <p:cond delay="0"/>
                                          </p:stCondLst>
                                        </p:cTn>
                                        <p:tgtEl>
                                          <p:spTgt spid="145460"/>
                                        </p:tgtEl>
                                        <p:attrNameLst>
                                          <p:attrName>style.visibility</p:attrName>
                                        </p:attrNameLst>
                                      </p:cBhvr>
                                      <p:to>
                                        <p:strVal val="visible"/>
                                      </p:to>
                                    </p:set>
                                    <p:animEffect transition="in" filter="wipe(up)">
                                      <p:cBhvr>
                                        <p:cTn id="222" dur="500"/>
                                        <p:tgtEl>
                                          <p:spTgt spid="145460"/>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1" fill="hold" grpId="0" nodeType="clickEffect">
                                  <p:stCondLst>
                                    <p:cond delay="0"/>
                                  </p:stCondLst>
                                  <p:childTnLst>
                                    <p:set>
                                      <p:cBhvr>
                                        <p:cTn id="226" dur="1" fill="hold">
                                          <p:stCondLst>
                                            <p:cond delay="0"/>
                                          </p:stCondLst>
                                        </p:cTn>
                                        <p:tgtEl>
                                          <p:spTgt spid="145473"/>
                                        </p:tgtEl>
                                        <p:attrNameLst>
                                          <p:attrName>style.visibility</p:attrName>
                                        </p:attrNameLst>
                                      </p:cBhvr>
                                      <p:to>
                                        <p:strVal val="visible"/>
                                      </p:to>
                                    </p:set>
                                    <p:animEffect transition="in" filter="wipe(up)">
                                      <p:cBhvr>
                                        <p:cTn id="227" dur="500"/>
                                        <p:tgtEl>
                                          <p:spTgt spid="145473"/>
                                        </p:tgtEl>
                                      </p:cBhvr>
                                    </p:animEffect>
                                  </p:childTnLst>
                                </p:cTn>
                              </p:par>
                            </p:childTnLst>
                          </p:cTn>
                        </p:par>
                        <p:par>
                          <p:cTn id="228" fill="hold">
                            <p:stCondLst>
                              <p:cond delay="500"/>
                            </p:stCondLst>
                            <p:childTnLst>
                              <p:par>
                                <p:cTn id="229" presetID="22" presetClass="entr" presetSubtype="1" fill="hold" grpId="0" nodeType="afterEffect">
                                  <p:stCondLst>
                                    <p:cond delay="0"/>
                                  </p:stCondLst>
                                  <p:childTnLst>
                                    <p:set>
                                      <p:cBhvr>
                                        <p:cTn id="230" dur="1" fill="hold">
                                          <p:stCondLst>
                                            <p:cond delay="0"/>
                                          </p:stCondLst>
                                        </p:cTn>
                                        <p:tgtEl>
                                          <p:spTgt spid="145474"/>
                                        </p:tgtEl>
                                        <p:attrNameLst>
                                          <p:attrName>style.visibility</p:attrName>
                                        </p:attrNameLst>
                                      </p:cBhvr>
                                      <p:to>
                                        <p:strVal val="visible"/>
                                      </p:to>
                                    </p:set>
                                    <p:animEffect transition="in" filter="wipe(up)">
                                      <p:cBhvr>
                                        <p:cTn id="231" dur="500"/>
                                        <p:tgtEl>
                                          <p:spTgt spid="14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23" grpId="0" animBg="1"/>
      <p:bldP spid="145424" grpId="0" autoUpdateAnimBg="0"/>
      <p:bldP spid="145425" grpId="0" animBg="1"/>
      <p:bldP spid="145426" grpId="0" autoUpdateAnimBg="0"/>
      <p:bldP spid="145427" grpId="0" autoUpdateAnimBg="0"/>
      <p:bldP spid="145428" grpId="0" animBg="1"/>
      <p:bldP spid="145429" grpId="0" autoUpdateAnimBg="0"/>
      <p:bldP spid="145430" grpId="0" animBg="1"/>
      <p:bldP spid="145431" grpId="0" autoUpdateAnimBg="0"/>
      <p:bldP spid="145432" grpId="0" animBg="1"/>
      <p:bldP spid="145433" grpId="0" animBg="1"/>
      <p:bldP spid="145434" grpId="0" animBg="1"/>
      <p:bldP spid="145435" grpId="0" autoUpdateAnimBg="0"/>
      <p:bldP spid="145436" grpId="0" animBg="1"/>
      <p:bldP spid="145437" grpId="0" animBg="1"/>
      <p:bldP spid="145438" grpId="0" autoUpdateAnimBg="0"/>
      <p:bldP spid="145439" grpId="0" animBg="1" autoUpdateAnimBg="0"/>
      <p:bldP spid="145440" grpId="0" animBg="1" autoUpdateAnimBg="0"/>
      <p:bldP spid="145441" grpId="0" animBg="1"/>
      <p:bldP spid="145442" grpId="0" autoUpdateAnimBg="0"/>
      <p:bldP spid="145443" grpId="0" animBg="1"/>
      <p:bldP spid="145444" grpId="0" autoUpdateAnimBg="0"/>
      <p:bldP spid="145445" grpId="0" animBg="1"/>
      <p:bldP spid="145446" grpId="0" animBg="1"/>
      <p:bldP spid="145447" grpId="0" autoUpdateAnimBg="0"/>
      <p:bldP spid="145448" grpId="0" animBg="1"/>
      <p:bldP spid="145449" grpId="0" animBg="1"/>
      <p:bldP spid="145450" grpId="0" autoUpdateAnimBg="0"/>
      <p:bldP spid="145451" grpId="0" animBg="1"/>
      <p:bldP spid="145452" grpId="0" animBg="1"/>
      <p:bldP spid="145453" grpId="0" autoUpdateAnimBg="0"/>
      <p:bldP spid="145454" grpId="0" animBg="1"/>
      <p:bldP spid="145455" grpId="0" animBg="1"/>
      <p:bldP spid="145456" grpId="0" autoUpdateAnimBg="0"/>
      <p:bldP spid="145457" grpId="0" animBg="1"/>
      <p:bldP spid="145458" grpId="0" autoUpdateAnimBg="0"/>
      <p:bldP spid="145459" grpId="0" animBg="1"/>
      <p:bldP spid="145460" grpId="0" autoUpdateAnimBg="0"/>
      <p:bldP spid="145461" grpId="0" animBg="1"/>
      <p:bldP spid="145462" grpId="0" autoUpdateAnimBg="0"/>
      <p:bldP spid="145463" grpId="0" animBg="1"/>
      <p:bldP spid="145464" grpId="0" autoUpdateAnimBg="0"/>
      <p:bldP spid="145465" grpId="0" animBg="1"/>
      <p:bldP spid="145466" grpId="0" autoUpdateAnimBg="0"/>
      <p:bldP spid="145467" grpId="0" animBg="1"/>
      <p:bldP spid="145468" grpId="0" animBg="1"/>
      <p:bldP spid="145469" grpId="0" animBg="1"/>
      <p:bldP spid="145470" grpId="0" animBg="1"/>
      <p:bldP spid="145471" grpId="0" animBg="1"/>
      <p:bldP spid="145472" grpId="0" animBg="1"/>
      <p:bldP spid="145473" grpId="0" animBg="1"/>
      <p:bldP spid="14547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341630" y="229667"/>
            <a:ext cx="1008609"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zh-CN" altLang="en-US" dirty="0"/>
              <a:t>查找</a:t>
            </a:r>
            <a:endParaRPr lang="zh-CN" altLang="en-US" dirty="0"/>
          </a:p>
        </p:txBody>
      </p:sp>
      <p:sp>
        <p:nvSpPr>
          <p:cNvPr id="7172" name="Text Box 4"/>
          <p:cNvSpPr txBox="1">
            <a:spLocks noChangeArrowheads="1"/>
          </p:cNvSpPr>
          <p:nvPr/>
        </p:nvSpPr>
        <p:spPr bwMode="auto">
          <a:xfrm>
            <a:off x="530860" y="1132840"/>
            <a:ext cx="8084820" cy="4406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ct val="135000"/>
              </a:lnSpc>
              <a:buFont typeface="Arial" panose="020B0604020202020204" pitchFamily="34" charset="0"/>
              <a:buChar char="•"/>
            </a:pPr>
            <a:r>
              <a:rPr lang="zh-CN" altLang="en-US" sz="3000" dirty="0">
                <a:latin typeface="华文仿宋" panose="02010600040101010101" pitchFamily="2" charset="-122"/>
                <a:ea typeface="华文仿宋" panose="02010600040101010101" pitchFamily="2" charset="-122"/>
              </a:rPr>
              <a:t>根据给定的某个值，在查找表中确定一个其</a:t>
            </a:r>
            <a:r>
              <a:rPr lang="zh-CN" altLang="en-US" sz="3000" dirty="0">
                <a:solidFill>
                  <a:srgbClr val="0000FF"/>
                </a:solidFill>
                <a:latin typeface="华文仿宋" panose="02010600040101010101" pitchFamily="2" charset="-122"/>
                <a:ea typeface="华文仿宋" panose="02010600040101010101" pitchFamily="2" charset="-122"/>
              </a:rPr>
              <a:t>关键字</a:t>
            </a:r>
            <a:r>
              <a:rPr lang="zh-CN" altLang="en-US" sz="3000" dirty="0">
                <a:latin typeface="华文仿宋" panose="02010600040101010101" pitchFamily="2" charset="-122"/>
                <a:ea typeface="华文仿宋" panose="02010600040101010101" pitchFamily="2" charset="-122"/>
              </a:rPr>
              <a:t>等于</a:t>
            </a:r>
            <a:r>
              <a:rPr lang="zh-CN" altLang="en-US" sz="3000" dirty="0">
                <a:solidFill>
                  <a:srgbClr val="0000FF"/>
                </a:solidFill>
                <a:latin typeface="华文仿宋" panose="02010600040101010101" pitchFamily="2" charset="-122"/>
                <a:ea typeface="华文仿宋" panose="02010600040101010101" pitchFamily="2" charset="-122"/>
              </a:rPr>
              <a:t>给定值</a:t>
            </a:r>
            <a:r>
              <a:rPr lang="zh-CN" altLang="en-US" sz="3000" dirty="0">
                <a:latin typeface="华文仿宋" panose="02010600040101010101" pitchFamily="2" charset="-122"/>
                <a:ea typeface="华文仿宋" panose="02010600040101010101" pitchFamily="2" charset="-122"/>
              </a:rPr>
              <a:t>的数据元素或</a:t>
            </a:r>
            <a:r>
              <a:rPr lang="en-US" altLang="zh-CN" sz="3000" dirty="0">
                <a:latin typeface="华文仿宋" panose="02010600040101010101" pitchFamily="2" charset="-122"/>
                <a:ea typeface="华文仿宋" panose="02010600040101010101" pitchFamily="2" charset="-122"/>
              </a:rPr>
              <a:t>(</a:t>
            </a:r>
            <a:r>
              <a:rPr lang="zh-CN" altLang="en-US" sz="3000" dirty="0">
                <a:latin typeface="华文仿宋" panose="02010600040101010101" pitchFamily="2" charset="-122"/>
                <a:ea typeface="华文仿宋" panose="02010600040101010101" pitchFamily="2" charset="-122"/>
              </a:rPr>
              <a:t>记录</a:t>
            </a:r>
            <a:r>
              <a:rPr lang="en-US" altLang="zh-CN" sz="3000" dirty="0">
                <a:latin typeface="华文仿宋" panose="02010600040101010101" pitchFamily="2" charset="-122"/>
                <a:ea typeface="华文仿宋" panose="02010600040101010101" pitchFamily="2" charset="-122"/>
              </a:rPr>
              <a:t>)</a:t>
            </a:r>
            <a:r>
              <a:rPr lang="zh-CN" altLang="en-US" sz="3000" dirty="0">
                <a:latin typeface="华文仿宋" panose="02010600040101010101" pitchFamily="2" charset="-122"/>
                <a:ea typeface="华文仿宋" panose="02010600040101010101" pitchFamily="2" charset="-122"/>
              </a:rPr>
              <a:t>。</a:t>
            </a:r>
            <a:r>
              <a:rPr lang="zh-CN" altLang="en-US" sz="3000" b="0" dirty="0">
                <a:latin typeface="华文仿宋" panose="02010600040101010101" pitchFamily="2" charset="-122"/>
                <a:ea typeface="华文仿宋" panose="02010600040101010101" pitchFamily="2" charset="-122"/>
              </a:rPr>
              <a:t>  </a:t>
            </a:r>
            <a:endParaRPr lang="zh-CN" altLang="en-US" sz="3000" b="0" dirty="0">
              <a:latin typeface="华文仿宋" panose="02010600040101010101" pitchFamily="2" charset="-122"/>
              <a:ea typeface="华文仿宋" panose="02010600040101010101" pitchFamily="2" charset="-122"/>
            </a:endParaRPr>
          </a:p>
          <a:p>
            <a:pPr marL="457200" indent="-457200" algn="just" eaLnBrk="1" hangingPunct="1">
              <a:lnSpc>
                <a:spcPct val="135000"/>
              </a:lnSpc>
              <a:buFont typeface="Arial" panose="020B0604020202020204" pitchFamily="34" charset="0"/>
              <a:buChar char="•"/>
            </a:pPr>
            <a:r>
              <a:rPr lang="zh-CN" altLang="en-US" sz="3000" dirty="0">
                <a:latin typeface="华文仿宋" panose="02010600040101010101" pitchFamily="2" charset="-122"/>
                <a:ea typeface="华文仿宋" panose="02010600040101010101" pitchFamily="2" charset="-122"/>
              </a:rPr>
              <a:t>若查找表中存在这样一个记录，则称“</a:t>
            </a:r>
            <a:r>
              <a:rPr lang="zh-CN" altLang="en-US" sz="3000" dirty="0">
                <a:solidFill>
                  <a:srgbClr val="A50021"/>
                </a:solidFill>
                <a:latin typeface="华文仿宋" panose="02010600040101010101" pitchFamily="2" charset="-122"/>
                <a:ea typeface="华文仿宋" panose="02010600040101010101" pitchFamily="2" charset="-122"/>
              </a:rPr>
              <a:t>查找成功</a:t>
            </a:r>
            <a:r>
              <a:rPr lang="zh-CN" altLang="en-US" sz="3000" dirty="0">
                <a:latin typeface="华文仿宋" panose="02010600040101010101" pitchFamily="2" charset="-122"/>
                <a:ea typeface="华文仿宋" panose="02010600040101010101" pitchFamily="2" charset="-122"/>
              </a:rPr>
              <a:t>”。查找结果给出</a:t>
            </a:r>
            <a:r>
              <a:rPr lang="zh-CN" altLang="en-US" sz="3000" dirty="0">
                <a:solidFill>
                  <a:srgbClr val="0000FF"/>
                </a:solidFill>
                <a:latin typeface="华文仿宋" panose="02010600040101010101" pitchFamily="2" charset="-122"/>
                <a:ea typeface="华文仿宋" panose="02010600040101010101" pitchFamily="2" charset="-122"/>
              </a:rPr>
              <a:t>整个记录的信息，</a:t>
            </a:r>
            <a:r>
              <a:rPr lang="zh-CN" altLang="en-US" sz="3000" dirty="0">
                <a:latin typeface="华文仿宋" panose="02010600040101010101" pitchFamily="2" charset="-122"/>
                <a:ea typeface="华文仿宋" panose="02010600040101010101" pitchFamily="2" charset="-122"/>
              </a:rPr>
              <a:t>或指示该记录在查找表中的</a:t>
            </a:r>
            <a:r>
              <a:rPr lang="zh-CN" altLang="en-US" sz="3000" dirty="0">
                <a:solidFill>
                  <a:srgbClr val="0000FF"/>
                </a:solidFill>
                <a:latin typeface="华文仿宋" panose="02010600040101010101" pitchFamily="2" charset="-122"/>
                <a:ea typeface="华文仿宋" panose="02010600040101010101" pitchFamily="2" charset="-122"/>
              </a:rPr>
              <a:t>位置</a:t>
            </a:r>
            <a:r>
              <a:rPr lang="zh-CN" altLang="en-US" sz="3000" b="0" dirty="0">
                <a:latin typeface="华文仿宋" panose="02010600040101010101" pitchFamily="2" charset="-122"/>
                <a:ea typeface="华文仿宋" panose="02010600040101010101" pitchFamily="2" charset="-122"/>
              </a:rPr>
              <a:t>；</a:t>
            </a:r>
            <a:endParaRPr lang="en-US" altLang="zh-CN" sz="3000" b="0" dirty="0">
              <a:latin typeface="华文仿宋" panose="02010600040101010101" pitchFamily="2" charset="-122"/>
              <a:ea typeface="华文仿宋" panose="02010600040101010101" pitchFamily="2" charset="-122"/>
            </a:endParaRPr>
          </a:p>
          <a:p>
            <a:pPr marL="457200" indent="-457200" algn="just" eaLnBrk="1" hangingPunct="1">
              <a:lnSpc>
                <a:spcPct val="135000"/>
              </a:lnSpc>
              <a:buFont typeface="Arial" panose="020B0604020202020204" pitchFamily="34" charset="0"/>
              <a:buChar char="•"/>
            </a:pPr>
            <a:r>
              <a:rPr lang="zh-CN" altLang="en-US" sz="3000" dirty="0">
                <a:latin typeface="华文仿宋" panose="02010600040101010101" pitchFamily="2" charset="-122"/>
                <a:ea typeface="华文仿宋" panose="02010600040101010101" pitchFamily="2" charset="-122"/>
              </a:rPr>
              <a:t>否则称“</a:t>
            </a:r>
            <a:r>
              <a:rPr lang="zh-CN" altLang="en-US" sz="3000" dirty="0">
                <a:solidFill>
                  <a:srgbClr val="A50021"/>
                </a:solidFill>
                <a:latin typeface="华文仿宋" panose="02010600040101010101" pitchFamily="2" charset="-122"/>
                <a:ea typeface="华文仿宋" panose="02010600040101010101" pitchFamily="2" charset="-122"/>
              </a:rPr>
              <a:t>查找不成功</a:t>
            </a:r>
            <a:r>
              <a:rPr lang="zh-CN" altLang="en-US" sz="3000" dirty="0">
                <a:latin typeface="华文仿宋" panose="02010600040101010101" pitchFamily="2" charset="-122"/>
                <a:ea typeface="华文仿宋" panose="02010600040101010101" pitchFamily="2" charset="-122"/>
              </a:rPr>
              <a:t>”。查找结果</a:t>
            </a:r>
            <a:r>
              <a:rPr lang="zh-CN" altLang="en-US" sz="3000" dirty="0">
                <a:solidFill>
                  <a:srgbClr val="0000FF"/>
                </a:solidFill>
                <a:latin typeface="华文仿宋" panose="02010600040101010101" pitchFamily="2" charset="-122"/>
                <a:ea typeface="华文仿宋" panose="02010600040101010101" pitchFamily="2" charset="-122"/>
              </a:rPr>
              <a:t>给出“空记录”或“空指针”。</a:t>
            </a:r>
            <a:endParaRPr lang="zh-CN" altLang="en-US" sz="3000" dirty="0">
              <a:solidFill>
                <a:srgbClr val="0000FF"/>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7172"/>
                                        </p:tgtEl>
                                        <p:attrNameLst>
                                          <p:attrName>style.visibility</p:attrName>
                                        </p:attrNameLst>
                                      </p:cBhvr>
                                      <p:to>
                                        <p:strVal val="visible"/>
                                      </p:to>
                                    </p:set>
                                    <p:animEffect transition="in" filter="strips(downRight)">
                                      <p:cBhvr>
                                        <p:cTn id="13"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a:xfrm>
            <a:off x="381000" y="1402724"/>
            <a:ext cx="8229600" cy="1600200"/>
          </a:xfrm>
        </p:spPr>
        <p:txBody>
          <a:bodyPr/>
          <a:lstStyle/>
          <a:p>
            <a:pPr eaLnBrk="1" hangingPunct="1">
              <a:lnSpc>
                <a:spcPct val="120000"/>
              </a:lnSpc>
              <a:buFontTx/>
              <a:buNone/>
            </a:pPr>
            <a:r>
              <a:rPr lang="en-US" altLang="zh-CN" sz="3600" b="1" dirty="0">
                <a:latin typeface="华文仿宋" panose="02010600040101010101" pitchFamily="2" charset="-122"/>
                <a:ea typeface="华文仿宋" panose="02010600040101010101" pitchFamily="2" charset="-122"/>
              </a:rPr>
              <a:t>      </a:t>
            </a:r>
            <a:r>
              <a:rPr lang="zh-CN" altLang="en-US" sz="3600" b="1" dirty="0">
                <a:latin typeface="华文仿宋" panose="02010600040101010101" pitchFamily="2" charset="-122"/>
                <a:ea typeface="华文仿宋" panose="02010600040101010101" pitchFamily="2" charset="-122"/>
              </a:rPr>
              <a:t>根据动态查找表的定义，“插入”操作在</a:t>
            </a:r>
            <a:r>
              <a:rPr lang="zh-CN" altLang="en-US" sz="3600" b="1" dirty="0">
                <a:solidFill>
                  <a:srgbClr val="A50021"/>
                </a:solidFill>
                <a:latin typeface="华文仿宋" panose="02010600040101010101" pitchFamily="2" charset="-122"/>
                <a:ea typeface="华文仿宋" panose="02010600040101010101" pitchFamily="2" charset="-122"/>
              </a:rPr>
              <a:t>查找不成功</a:t>
            </a:r>
            <a:r>
              <a:rPr lang="zh-CN" altLang="en-US" sz="3600" b="1" dirty="0">
                <a:latin typeface="华文仿宋" panose="02010600040101010101" pitchFamily="2" charset="-122"/>
                <a:ea typeface="华文仿宋" panose="02010600040101010101" pitchFamily="2" charset="-122"/>
              </a:rPr>
              <a:t>时才进行；</a:t>
            </a:r>
            <a:endParaRPr lang="zh-CN" altLang="en-US" sz="3600" b="1" dirty="0">
              <a:latin typeface="华文仿宋" panose="02010600040101010101" pitchFamily="2" charset="-122"/>
              <a:ea typeface="华文仿宋" panose="02010600040101010101" pitchFamily="2" charset="-122"/>
            </a:endParaRPr>
          </a:p>
        </p:txBody>
      </p:sp>
      <p:sp>
        <p:nvSpPr>
          <p:cNvPr id="146435" name="Text Box 3"/>
          <p:cNvSpPr>
            <a:spLocks noGrp="1" noChangeArrowheads="1"/>
          </p:cNvSpPr>
          <p:nvPr>
            <p:ph type="title"/>
          </p:nvPr>
        </p:nvSpPr>
        <p:spPr>
          <a:xfrm>
            <a:off x="379412" y="202406"/>
            <a:ext cx="8231188" cy="601663"/>
          </a:xfr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b" anchorCtr="0" compatLnSpc="1">
            <a:spAutoFit/>
          </a:bodyPr>
          <a:lstStyle/>
          <a:p>
            <a:pPr eaLnBrk="1" hangingPunct="1"/>
            <a:r>
              <a:rPr kumimoji="1" lang="en-US" altLang="zh-CN" kern="1200" dirty="0">
                <a:solidFill>
                  <a:schemeClr val="tx1"/>
                </a:solidFill>
                <a:latin typeface="Times New Roman" panose="02020603050405020304" charset="0"/>
                <a:ea typeface="华文仿宋" panose="02010600040101010101" pitchFamily="2" charset="-122"/>
                <a:cs typeface="+mn-cs"/>
              </a:rPr>
              <a:t>3</a:t>
            </a:r>
            <a:r>
              <a:rPr kumimoji="1" lang="zh-CN" altLang="en-US" kern="1200" dirty="0">
                <a:solidFill>
                  <a:schemeClr val="tx1"/>
                </a:solidFill>
                <a:latin typeface="Times New Roman" panose="02020603050405020304" charset="0"/>
                <a:ea typeface="华文仿宋" panose="02010600040101010101" pitchFamily="2" charset="-122"/>
                <a:cs typeface="+mn-cs"/>
              </a:rPr>
              <a:t>．二叉排序树的插入算法</a:t>
            </a:r>
            <a:endParaRPr kumimoji="1" lang="zh-CN" altLang="en-US" kern="1200" dirty="0">
              <a:solidFill>
                <a:schemeClr val="tx1"/>
              </a:solidFill>
              <a:latin typeface="Times New Roman" panose="02020603050405020304" charset="0"/>
              <a:ea typeface="华文仿宋" panose="02010600040101010101" pitchFamily="2" charset="-122"/>
              <a:cs typeface="+mn-cs"/>
            </a:endParaRPr>
          </a:p>
        </p:txBody>
      </p:sp>
      <p:sp>
        <p:nvSpPr>
          <p:cNvPr id="146436" name="Rectangle 4"/>
          <p:cNvSpPr>
            <a:spLocks noChangeArrowheads="1"/>
          </p:cNvSpPr>
          <p:nvPr/>
        </p:nvSpPr>
        <p:spPr bwMode="auto">
          <a:xfrm>
            <a:off x="609600" y="3002924"/>
            <a:ext cx="8001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600" dirty="0">
                <a:ea typeface="华文仿宋" panose="02010600040101010101" pitchFamily="2" charset="-122"/>
              </a:rPr>
              <a:t>        </a:t>
            </a:r>
            <a:r>
              <a:rPr lang="zh-CN" altLang="en-US" sz="3600" dirty="0">
                <a:ea typeface="华文仿宋" panose="02010600040101010101" pitchFamily="2" charset="-122"/>
              </a:rPr>
              <a:t>若二叉排序树为</a:t>
            </a:r>
            <a:r>
              <a:rPr lang="zh-CN" altLang="en-US" sz="3600" dirty="0">
                <a:solidFill>
                  <a:srgbClr val="990000"/>
                </a:solidFill>
                <a:ea typeface="华文仿宋" panose="02010600040101010101" pitchFamily="2" charset="-122"/>
              </a:rPr>
              <a:t>空树</a:t>
            </a:r>
            <a:r>
              <a:rPr lang="zh-CN" altLang="en-US" sz="3600" dirty="0">
                <a:ea typeface="华文仿宋" panose="02010600040101010101" pitchFamily="2" charset="-122"/>
              </a:rPr>
              <a:t>，则新插入的结点为</a:t>
            </a:r>
            <a:r>
              <a:rPr lang="zh-CN" altLang="en-US" sz="3600" dirty="0">
                <a:solidFill>
                  <a:srgbClr val="990000"/>
                </a:solidFill>
                <a:ea typeface="华文仿宋" panose="02010600040101010101" pitchFamily="2" charset="-122"/>
              </a:rPr>
              <a:t>新的根结点</a:t>
            </a:r>
            <a:r>
              <a:rPr lang="zh-CN" altLang="en-US" sz="3600" dirty="0">
                <a:ea typeface="华文仿宋" panose="02010600040101010101" pitchFamily="2" charset="-122"/>
              </a:rPr>
              <a:t>；否则，新插入的结点必为一个</a:t>
            </a:r>
            <a:r>
              <a:rPr lang="zh-CN" altLang="en-US" sz="3600" dirty="0">
                <a:solidFill>
                  <a:srgbClr val="990000"/>
                </a:solidFill>
                <a:ea typeface="华文仿宋" panose="02010600040101010101" pitchFamily="2" charset="-122"/>
              </a:rPr>
              <a:t>新的叶子结点</a:t>
            </a:r>
            <a:r>
              <a:rPr lang="zh-CN" altLang="en-US" sz="3600" dirty="0">
                <a:ea typeface="华文仿宋" panose="02010600040101010101" pitchFamily="2" charset="-122"/>
              </a:rPr>
              <a:t>，其插入位置由查找过程得到。</a:t>
            </a:r>
            <a:endParaRPr lang="zh-CN" altLang="en-US" sz="36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46435"/>
                                        </p:tgtEl>
                                        <p:attrNameLst>
                                          <p:attrName>style.visibility</p:attrName>
                                        </p:attrNameLst>
                                      </p:cBhvr>
                                      <p:to>
                                        <p:strVal val="visible"/>
                                      </p:to>
                                    </p:set>
                                    <p:animEffect transition="in" filter="blinds(vertical)">
                                      <p:cBhvr>
                                        <p:cTn id="7" dur="500"/>
                                        <p:tgtEl>
                                          <p:spTgt spid="1464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434">
                                            <p:txEl>
                                              <p:pRg st="0" end="0"/>
                                            </p:txEl>
                                          </p:spTgt>
                                        </p:tgtEl>
                                        <p:attrNameLst>
                                          <p:attrName>style.visibility</p:attrName>
                                        </p:attrNameLst>
                                      </p:cBhvr>
                                      <p:to>
                                        <p:strVal val="visible"/>
                                      </p:to>
                                    </p:set>
                                    <p:animEffect transition="in" filter="wipe(left)">
                                      <p:cBhvr>
                                        <p:cTn id="12" dur="500"/>
                                        <p:tgtEl>
                                          <p:spTgt spid="1464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6436">
                                            <p:txEl>
                                              <p:pRg st="0" end="0"/>
                                            </p:txEl>
                                          </p:spTgt>
                                        </p:tgtEl>
                                        <p:attrNameLst>
                                          <p:attrName>style.visibility</p:attrName>
                                        </p:attrNameLst>
                                      </p:cBhvr>
                                      <p:to>
                                        <p:strVal val="visible"/>
                                      </p:to>
                                    </p:set>
                                    <p:animEffect transition="in" filter="wipe(left)">
                                      <p:cBhvr>
                                        <p:cTn id="17" dur="500"/>
                                        <p:tgtEl>
                                          <p:spTgt spid="1464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utoUpdateAnimBg="0" build="p"/>
      <p:bldP spid="146435" grpId="0" autoUpdateAnimBg="0"/>
      <p:bldP spid="146436" grpId="0" autoUpdateAnimBg="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381000" y="355242"/>
            <a:ext cx="85344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600" dirty="0">
                <a:ea typeface="华文仿宋" panose="02010600040101010101" pitchFamily="2" charset="-122"/>
              </a:rPr>
              <a:t>Status</a:t>
            </a:r>
            <a:r>
              <a:rPr lang="en-US" altLang="zh-CN" sz="3600" b="0" dirty="0">
                <a:ea typeface="华文仿宋" panose="02010600040101010101" pitchFamily="2" charset="-122"/>
              </a:rPr>
              <a:t> Insert BST(</a:t>
            </a:r>
            <a:r>
              <a:rPr lang="en-US" altLang="zh-CN" sz="3600" b="0" dirty="0" err="1">
                <a:ea typeface="华文仿宋" panose="02010600040101010101" pitchFamily="2" charset="-122"/>
              </a:rPr>
              <a:t>BiTree</a:t>
            </a:r>
            <a:r>
              <a:rPr lang="en-US" altLang="zh-CN" sz="3600" b="0" dirty="0">
                <a:ea typeface="华文仿宋" panose="02010600040101010101" pitchFamily="2" charset="-122"/>
              </a:rPr>
              <a:t> </a:t>
            </a:r>
            <a:r>
              <a:rPr lang="en-US" altLang="zh-CN" sz="3600" dirty="0">
                <a:ea typeface="华文仿宋" panose="02010600040101010101" pitchFamily="2" charset="-122"/>
              </a:rPr>
              <a:t>&amp;</a:t>
            </a:r>
            <a:r>
              <a:rPr lang="en-US" altLang="zh-CN" sz="3600" b="0" dirty="0">
                <a:ea typeface="华文仿宋" panose="02010600040101010101" pitchFamily="2" charset="-122"/>
              </a:rPr>
              <a:t>T, </a:t>
            </a:r>
            <a:r>
              <a:rPr lang="en-US" altLang="zh-CN" sz="3600" b="0" dirty="0" err="1">
                <a:ea typeface="华文仿宋" panose="02010600040101010101" pitchFamily="2" charset="-122"/>
              </a:rPr>
              <a:t>ElemType</a:t>
            </a:r>
            <a:r>
              <a:rPr lang="en-US" altLang="zh-CN" sz="3600" b="0" dirty="0">
                <a:ea typeface="华文仿宋" panose="02010600040101010101" pitchFamily="2" charset="-122"/>
              </a:rPr>
              <a:t> e ) </a:t>
            </a:r>
            <a:endParaRPr lang="en-US" altLang="zh-CN" sz="3600" b="0" dirty="0">
              <a:ea typeface="华文仿宋" panose="02010600040101010101" pitchFamily="2" charset="-122"/>
            </a:endParaRPr>
          </a:p>
          <a:p>
            <a:pPr algn="l" eaLnBrk="1" hangingPunct="1">
              <a:lnSpc>
                <a:spcPct val="125000"/>
              </a:lnSpc>
            </a:pPr>
            <a:r>
              <a:rPr lang="en-US" altLang="zh-CN" sz="3600" dirty="0">
                <a:ea typeface="华文仿宋" panose="02010600040101010101" pitchFamily="2" charset="-122"/>
              </a:rPr>
              <a:t>{</a:t>
            </a:r>
            <a:r>
              <a:rPr lang="en-US" altLang="zh-CN" sz="3200" dirty="0">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zh-CN" dirty="0">
                <a:solidFill>
                  <a:srgbClr val="006600"/>
                </a:solidFill>
                <a:ea typeface="华文仿宋" panose="02010600040101010101" pitchFamily="2" charset="-122"/>
              </a:rPr>
              <a:t>当二叉排序树中不存在关键字等于 </a:t>
            </a:r>
            <a:r>
              <a:rPr lang="en-US" altLang="zh-CN" dirty="0" err="1">
                <a:solidFill>
                  <a:srgbClr val="006600"/>
                </a:solidFill>
                <a:ea typeface="华文仿宋" panose="02010600040101010101" pitchFamily="2" charset="-122"/>
              </a:rPr>
              <a:t>e.key</a:t>
            </a:r>
            <a:r>
              <a:rPr lang="en-US" altLang="zh-CN" dirty="0">
                <a:solidFill>
                  <a:srgbClr val="006600"/>
                </a:solidFill>
                <a:ea typeface="华文仿宋" panose="02010600040101010101" pitchFamily="2" charset="-122"/>
              </a:rPr>
              <a:t> </a:t>
            </a:r>
            <a:r>
              <a:rPr lang="zh-CN" altLang="zh-CN" dirty="0">
                <a:solidFill>
                  <a:srgbClr val="006600"/>
                </a:solidFill>
                <a:ea typeface="华文仿宋" panose="02010600040101010101" pitchFamily="2" charset="-122"/>
              </a:rPr>
              <a:t>的</a:t>
            </a:r>
            <a:endParaRPr lang="zh-CN" altLang="zh-CN" dirty="0">
              <a:solidFill>
                <a:srgbClr val="006600"/>
              </a:solidFill>
              <a:ea typeface="华文仿宋" panose="02010600040101010101" pitchFamily="2" charset="-122"/>
            </a:endParaRPr>
          </a:p>
          <a:p>
            <a:pPr algn="l" eaLnBrk="1" hangingPunct="1">
              <a:lnSpc>
                <a:spcPct val="125000"/>
              </a:lnSpc>
            </a:pPr>
            <a:r>
              <a:rPr lang="zh-CN"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           </a:t>
            </a:r>
            <a:r>
              <a:rPr lang="zh-CN" altLang="zh-CN" dirty="0">
                <a:solidFill>
                  <a:srgbClr val="006600"/>
                </a:solidFill>
                <a:ea typeface="华文仿宋" panose="02010600040101010101" pitchFamily="2" charset="-122"/>
              </a:rPr>
              <a:t>// 数据元素时，插入元素值为 </a:t>
            </a:r>
            <a:r>
              <a:rPr lang="en-US" altLang="zh-CN" dirty="0">
                <a:solidFill>
                  <a:srgbClr val="006600"/>
                </a:solidFill>
                <a:ea typeface="华文仿宋" panose="02010600040101010101" pitchFamily="2" charset="-122"/>
              </a:rPr>
              <a:t>e </a:t>
            </a:r>
            <a:r>
              <a:rPr lang="zh-CN" altLang="zh-CN" dirty="0">
                <a:solidFill>
                  <a:srgbClr val="006600"/>
                </a:solidFill>
                <a:ea typeface="华文仿宋" panose="02010600040101010101" pitchFamily="2" charset="-122"/>
              </a:rPr>
              <a:t>的结点，并返</a:t>
            </a:r>
            <a:endParaRPr lang="zh-CN" altLang="zh-CN" dirty="0">
              <a:solidFill>
                <a:srgbClr val="006600"/>
              </a:solidFill>
              <a:ea typeface="华文仿宋" panose="02010600040101010101" pitchFamily="2" charset="-122"/>
            </a:endParaRPr>
          </a:p>
          <a:p>
            <a:pPr algn="l" eaLnBrk="1" hangingPunct="1">
              <a:lnSpc>
                <a:spcPct val="125000"/>
              </a:lnSpc>
            </a:pPr>
            <a:r>
              <a:rPr lang="zh-CN"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           </a:t>
            </a:r>
            <a:r>
              <a:rPr lang="zh-CN" altLang="zh-CN" dirty="0">
                <a:solidFill>
                  <a:srgbClr val="006600"/>
                </a:solidFill>
                <a:ea typeface="华文仿宋" panose="02010600040101010101" pitchFamily="2" charset="-122"/>
              </a:rPr>
              <a:t>// 回 </a:t>
            </a:r>
            <a:r>
              <a:rPr lang="en-US" altLang="zh-CN" dirty="0">
                <a:solidFill>
                  <a:srgbClr val="006600"/>
                </a:solidFill>
                <a:ea typeface="华文仿宋" panose="02010600040101010101" pitchFamily="2" charset="-122"/>
              </a:rPr>
              <a:t>TRUE; </a:t>
            </a:r>
            <a:r>
              <a:rPr lang="zh-CN" altLang="zh-CN" dirty="0">
                <a:solidFill>
                  <a:srgbClr val="006600"/>
                </a:solidFill>
                <a:ea typeface="华文仿宋" panose="02010600040101010101" pitchFamily="2" charset="-122"/>
              </a:rPr>
              <a:t>否则，不进行插入并返回</a:t>
            </a:r>
            <a:r>
              <a:rPr lang="en-US" altLang="zh-CN" dirty="0">
                <a:solidFill>
                  <a:srgbClr val="006600"/>
                </a:solidFill>
                <a:ea typeface="华文仿宋" panose="02010600040101010101" pitchFamily="2" charset="-122"/>
              </a:rPr>
              <a:t>FALSE</a:t>
            </a:r>
            <a:endParaRPr lang="en-US" altLang="zh-CN" dirty="0">
              <a:solidFill>
                <a:srgbClr val="006600"/>
              </a:solidFill>
              <a:ea typeface="华文仿宋" panose="02010600040101010101" pitchFamily="2" charset="-122"/>
            </a:endParaRPr>
          </a:p>
          <a:p>
            <a:pPr algn="l" eaLnBrk="1" hangingPunct="1">
              <a:lnSpc>
                <a:spcPct val="125000"/>
              </a:lnSpc>
            </a:pPr>
            <a:r>
              <a:rPr lang="en-US" altLang="zh-CN" sz="3200" dirty="0">
                <a:ea typeface="华文仿宋" panose="02010600040101010101" pitchFamily="2" charset="-122"/>
              </a:rPr>
              <a:t>   </a:t>
            </a:r>
            <a:r>
              <a:rPr lang="en-US" altLang="zh-CN" sz="3600" dirty="0">
                <a:ea typeface="华文仿宋" panose="02010600040101010101" pitchFamily="2" charset="-122"/>
              </a:rPr>
              <a:t>if</a:t>
            </a:r>
            <a:r>
              <a:rPr lang="en-US" altLang="zh-CN" sz="3600" b="0" dirty="0">
                <a:ea typeface="华文仿宋" panose="02010600040101010101" pitchFamily="2" charset="-122"/>
              </a:rPr>
              <a:t> </a:t>
            </a:r>
            <a:r>
              <a:rPr lang="en-US" altLang="zh-CN" sz="3600" b="0" dirty="0">
                <a:solidFill>
                  <a:srgbClr val="0000FF"/>
                </a:solidFill>
                <a:ea typeface="华文仿宋" panose="02010600040101010101" pitchFamily="2" charset="-122"/>
              </a:rPr>
              <a:t>(</a:t>
            </a:r>
            <a:r>
              <a:rPr lang="en-US" altLang="zh-CN" sz="3600" dirty="0">
                <a:solidFill>
                  <a:srgbClr val="0000FF"/>
                </a:solidFill>
                <a:ea typeface="华文仿宋" panose="02010600040101010101" pitchFamily="2" charset="-122"/>
              </a:rPr>
              <a:t>!</a:t>
            </a:r>
            <a:r>
              <a:rPr lang="en-US" altLang="zh-CN" sz="3600" b="0" dirty="0" err="1">
                <a:solidFill>
                  <a:srgbClr val="0000FF"/>
                </a:solidFill>
                <a:ea typeface="华文仿宋" panose="02010600040101010101" pitchFamily="2" charset="-122"/>
              </a:rPr>
              <a:t>SearchBST</a:t>
            </a:r>
            <a:r>
              <a:rPr lang="en-US" altLang="zh-CN" sz="3600" b="0" dirty="0">
                <a:solidFill>
                  <a:srgbClr val="0000FF"/>
                </a:solidFill>
                <a:ea typeface="华文仿宋" panose="02010600040101010101" pitchFamily="2" charset="-122"/>
              </a:rPr>
              <a:t> ( T, </a:t>
            </a:r>
            <a:r>
              <a:rPr lang="en-US" altLang="zh-CN" sz="3600" b="0" dirty="0" err="1">
                <a:solidFill>
                  <a:srgbClr val="0000FF"/>
                </a:solidFill>
                <a:ea typeface="华文仿宋" panose="02010600040101010101" pitchFamily="2" charset="-122"/>
              </a:rPr>
              <a:t>e.key</a:t>
            </a:r>
            <a:r>
              <a:rPr lang="en-US" altLang="zh-CN" sz="3600" b="0" dirty="0">
                <a:solidFill>
                  <a:srgbClr val="0000FF"/>
                </a:solidFill>
                <a:ea typeface="华文仿宋" panose="02010600040101010101" pitchFamily="2" charset="-122"/>
              </a:rPr>
              <a:t>, NULL, p ))</a:t>
            </a:r>
            <a:endParaRPr lang="en-US" altLang="zh-CN" sz="3600" b="0" dirty="0">
              <a:solidFill>
                <a:srgbClr val="0000FF"/>
              </a:solidFill>
              <a:ea typeface="华文仿宋" panose="02010600040101010101" pitchFamily="2" charset="-122"/>
            </a:endParaRPr>
          </a:p>
          <a:p>
            <a:pPr algn="l" eaLnBrk="1" hangingPunct="1">
              <a:lnSpc>
                <a:spcPct val="125000"/>
              </a:lnSpc>
            </a:pPr>
            <a:r>
              <a:rPr lang="en-US" altLang="zh-CN" sz="3600" b="0" dirty="0">
                <a:solidFill>
                  <a:srgbClr val="FF0000"/>
                </a:solidFill>
                <a:ea typeface="华文仿宋" panose="02010600040101010101" pitchFamily="2" charset="-122"/>
              </a:rPr>
              <a:t>     </a:t>
            </a:r>
            <a:r>
              <a:rPr lang="en-US" altLang="zh-CN" sz="3600" b="0" dirty="0">
                <a:ea typeface="华文仿宋" panose="02010600040101010101" pitchFamily="2" charset="-122"/>
              </a:rPr>
              <a:t> </a:t>
            </a:r>
            <a:r>
              <a:rPr lang="en-US" altLang="zh-CN" sz="3600" dirty="0">
                <a:ea typeface="华文仿宋" panose="02010600040101010101" pitchFamily="2" charset="-122"/>
              </a:rPr>
              <a:t>{ </a:t>
            </a:r>
            <a:r>
              <a:rPr lang="en-US" altLang="zh-CN" sz="3600" b="0" dirty="0">
                <a:ea typeface="华文仿宋" panose="02010600040101010101" pitchFamily="2" charset="-122"/>
              </a:rPr>
              <a:t>                         </a:t>
            </a:r>
            <a:r>
              <a:rPr lang="en-US" altLang="zh-CN" sz="3600" dirty="0">
                <a:ea typeface="华文仿宋" panose="02010600040101010101" pitchFamily="2" charset="-122"/>
              </a:rPr>
              <a:t>   }</a:t>
            </a:r>
            <a:endParaRPr lang="en-US" altLang="zh-CN" sz="3600" dirty="0">
              <a:ea typeface="华文仿宋" panose="02010600040101010101" pitchFamily="2" charset="-122"/>
            </a:endParaRPr>
          </a:p>
          <a:p>
            <a:pPr algn="l" eaLnBrk="1" hangingPunct="1">
              <a:lnSpc>
                <a:spcPct val="125000"/>
              </a:lnSpc>
            </a:pPr>
            <a:r>
              <a:rPr lang="en-US" altLang="zh-CN" sz="3600" dirty="0">
                <a:ea typeface="华文仿宋" panose="02010600040101010101" pitchFamily="2" charset="-122"/>
              </a:rPr>
              <a:t>   else return FALSE</a:t>
            </a:r>
            <a:r>
              <a:rPr lang="en-US" altLang="zh-CN" sz="3600" b="0" dirty="0">
                <a:ea typeface="华文仿宋" panose="02010600040101010101" pitchFamily="2" charset="-122"/>
              </a:rPr>
              <a:t>;</a:t>
            </a:r>
            <a:endParaRPr lang="en-US" altLang="zh-CN" sz="3600" b="0" dirty="0">
              <a:ea typeface="华文仿宋" panose="02010600040101010101" pitchFamily="2" charset="-122"/>
            </a:endParaRPr>
          </a:p>
          <a:p>
            <a:pPr algn="l" eaLnBrk="1" hangingPunct="1">
              <a:lnSpc>
                <a:spcPct val="125000"/>
              </a:lnSpc>
            </a:pPr>
            <a:r>
              <a:rPr lang="en-US" altLang="zh-CN" sz="3600" dirty="0">
                <a:ea typeface="华文仿宋" panose="02010600040101010101" pitchFamily="2" charset="-122"/>
              </a:rPr>
              <a:t>}</a:t>
            </a:r>
            <a:r>
              <a:rPr lang="en-US" altLang="zh-CN" sz="3600" b="0" dirty="0">
                <a:ea typeface="华文仿宋" panose="02010600040101010101" pitchFamily="2" charset="-122"/>
              </a:rPr>
              <a:t> </a:t>
            </a:r>
            <a:r>
              <a:rPr lang="en-US" altLang="zh-CN" sz="3600" b="0" dirty="0">
                <a:solidFill>
                  <a:srgbClr val="004A00"/>
                </a:solidFill>
                <a:ea typeface="华文仿宋" panose="02010600040101010101" pitchFamily="2" charset="-122"/>
              </a:rPr>
              <a:t>// Insert BST</a:t>
            </a:r>
            <a:endParaRPr lang="en-US" altLang="zh-CN" sz="3600" b="0" dirty="0">
              <a:solidFill>
                <a:srgbClr val="004A00"/>
              </a:solidFill>
              <a:ea typeface="华文仿宋" panose="02010600040101010101" pitchFamily="2" charset="-122"/>
            </a:endParaRPr>
          </a:p>
        </p:txBody>
      </p:sp>
      <p:sp>
        <p:nvSpPr>
          <p:cNvPr id="147459" name="Text Box 3">
            <a:hlinkClick r:id="" action="ppaction://hlinkshowjump?jump=nextslide" highlightClick="1"/>
          </p:cNvPr>
          <p:cNvSpPr txBox="1">
            <a:spLocks noChangeArrowheads="1"/>
          </p:cNvSpPr>
          <p:nvPr/>
        </p:nvSpPr>
        <p:spPr bwMode="auto">
          <a:xfrm>
            <a:off x="1219200" y="3505200"/>
            <a:ext cx="3048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4000" dirty="0">
                <a:solidFill>
                  <a:srgbClr val="FF00FF"/>
                </a:solidFill>
                <a:ea typeface="华文仿宋" panose="02010600040101010101" pitchFamily="2" charset="-122"/>
              </a:rPr>
              <a:t>    …    …</a:t>
            </a:r>
            <a:endParaRPr lang="en-US" altLang="zh-CN" sz="36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147458"/>
                                        </p:tgtEl>
                                        <p:attrNameLst>
                                          <p:attrName>style.visibility</p:attrName>
                                        </p:attrNameLst>
                                      </p:cBhvr>
                                      <p:to>
                                        <p:strVal val="visible"/>
                                      </p:to>
                                    </p:set>
                                    <p:animEffect transition="in" filter="strips(upLeft)">
                                      <p:cBhvr>
                                        <p:cTn id="7" dur="500"/>
                                        <p:tgtEl>
                                          <p:spTgt spid="147458"/>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47459"/>
                                        </p:tgtEl>
                                        <p:attrNameLst>
                                          <p:attrName>style.visibility</p:attrName>
                                        </p:attrNameLst>
                                      </p:cBhvr>
                                      <p:to>
                                        <p:strVal val="visible"/>
                                      </p:to>
                                    </p:set>
                                    <p:animEffect transition="in" filter="slide(fromLeft)">
                                      <p:cBhvr>
                                        <p:cTn id="11" dur="500"/>
                                        <p:tgtEl>
                                          <p:spTgt spid="14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utoUpdateAnimBg="0"/>
      <p:bldP spid="14745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546279" y="913372"/>
            <a:ext cx="759142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b="0" dirty="0">
                <a:ea typeface="华文仿宋" panose="02010600040101010101" pitchFamily="2" charset="-122"/>
              </a:rPr>
              <a:t>s = (</a:t>
            </a:r>
            <a:r>
              <a:rPr lang="en-US" altLang="zh-CN" sz="3600" b="0" dirty="0" err="1">
                <a:ea typeface="华文仿宋" panose="02010600040101010101" pitchFamily="2" charset="-122"/>
              </a:rPr>
              <a:t>BiTree</a:t>
            </a:r>
            <a:r>
              <a:rPr lang="en-US" altLang="zh-CN" sz="3600" b="0" dirty="0">
                <a:ea typeface="华文仿宋" panose="02010600040101010101" pitchFamily="2" charset="-122"/>
              </a:rPr>
              <a:t>)</a:t>
            </a:r>
            <a:r>
              <a:rPr lang="en-US" altLang="zh-CN" sz="3600" dirty="0">
                <a:ea typeface="华文仿宋" panose="02010600040101010101" pitchFamily="2" charset="-122"/>
              </a:rPr>
              <a:t> </a:t>
            </a:r>
            <a:r>
              <a:rPr lang="en-US" altLang="zh-CN" sz="3600" dirty="0" err="1">
                <a:ea typeface="华文仿宋" panose="02010600040101010101" pitchFamily="2" charset="-122"/>
              </a:rPr>
              <a:t>malloc</a:t>
            </a:r>
            <a:r>
              <a:rPr lang="en-US" altLang="zh-CN" sz="3600" b="0" dirty="0">
                <a:ea typeface="华文仿宋" panose="02010600040101010101" pitchFamily="2" charset="-122"/>
              </a:rPr>
              <a:t> (</a:t>
            </a:r>
            <a:r>
              <a:rPr lang="en-US" altLang="zh-CN" sz="3600" dirty="0" err="1">
                <a:ea typeface="华文仿宋" panose="02010600040101010101" pitchFamily="2" charset="-122"/>
              </a:rPr>
              <a:t>sizeof</a:t>
            </a:r>
            <a:r>
              <a:rPr lang="en-US" altLang="zh-CN" sz="3600" b="0" dirty="0">
                <a:ea typeface="华文仿宋" panose="02010600040101010101" pitchFamily="2" charset="-122"/>
              </a:rPr>
              <a:t> (</a:t>
            </a:r>
            <a:r>
              <a:rPr lang="en-US" altLang="zh-CN" sz="3600" b="0" dirty="0" err="1">
                <a:ea typeface="华文仿宋" panose="02010600040101010101" pitchFamily="2" charset="-122"/>
              </a:rPr>
              <a:t>BiTNode</a:t>
            </a:r>
            <a:r>
              <a:rPr lang="en-US" altLang="zh-CN" sz="3600" b="0" dirty="0">
                <a:ea typeface="华文仿宋" panose="02010600040101010101" pitchFamily="2" charset="-122"/>
              </a:rPr>
              <a:t>));</a:t>
            </a:r>
            <a:endParaRPr lang="en-US" altLang="zh-CN" sz="3600" b="0" dirty="0">
              <a:ea typeface="华文仿宋" panose="02010600040101010101" pitchFamily="2" charset="-122"/>
            </a:endParaRPr>
          </a:p>
          <a:p>
            <a:pPr algn="l" eaLnBrk="1" hangingPunct="1"/>
            <a:r>
              <a:rPr lang="en-US" altLang="zh-CN" sz="3600" b="0" dirty="0">
                <a:solidFill>
                  <a:srgbClr val="A50021"/>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为新结点分配空间</a:t>
            </a:r>
            <a:endParaRPr lang="zh-CN" altLang="en-US" dirty="0">
              <a:solidFill>
                <a:srgbClr val="006600"/>
              </a:solidFill>
              <a:ea typeface="华文仿宋" panose="02010600040101010101" pitchFamily="2" charset="-122"/>
            </a:endParaRPr>
          </a:p>
          <a:p>
            <a:pPr algn="l" eaLnBrk="1" hangingPunct="1"/>
            <a:r>
              <a:rPr lang="en-US" altLang="zh-CN" sz="3600" b="0" dirty="0">
                <a:ea typeface="华文仿宋" panose="02010600040101010101" pitchFamily="2" charset="-122"/>
              </a:rPr>
              <a:t>s-&gt;data = e;  </a:t>
            </a:r>
            <a:endParaRPr lang="en-US" altLang="zh-CN" sz="3600" b="0" dirty="0">
              <a:ea typeface="华文仿宋" panose="02010600040101010101" pitchFamily="2" charset="-122"/>
            </a:endParaRPr>
          </a:p>
          <a:p>
            <a:pPr algn="l" eaLnBrk="1" hangingPunct="1"/>
            <a:r>
              <a:rPr lang="en-US" altLang="zh-CN" sz="3600" b="0" dirty="0">
                <a:ea typeface="华文仿宋" panose="02010600040101010101" pitchFamily="2" charset="-122"/>
              </a:rPr>
              <a:t>s-&gt;</a:t>
            </a:r>
            <a:r>
              <a:rPr lang="en-US" altLang="zh-CN" sz="3600" b="0" dirty="0" err="1">
                <a:ea typeface="华文仿宋" panose="02010600040101010101" pitchFamily="2" charset="-122"/>
              </a:rPr>
              <a:t>lchild</a:t>
            </a:r>
            <a:r>
              <a:rPr lang="en-US" altLang="zh-CN" sz="3600" b="0" dirty="0">
                <a:ea typeface="华文仿宋" panose="02010600040101010101" pitchFamily="2" charset="-122"/>
              </a:rPr>
              <a:t> = s-&gt;</a:t>
            </a:r>
            <a:r>
              <a:rPr lang="en-US" altLang="zh-CN" sz="3600" b="0" dirty="0" err="1">
                <a:ea typeface="华文仿宋" panose="02010600040101010101" pitchFamily="2" charset="-122"/>
              </a:rPr>
              <a:t>rchild</a:t>
            </a:r>
            <a:r>
              <a:rPr lang="en-US" altLang="zh-CN" sz="3600" b="0" dirty="0">
                <a:ea typeface="华文仿宋" panose="02010600040101010101" pitchFamily="2" charset="-122"/>
              </a:rPr>
              <a:t> = </a:t>
            </a:r>
            <a:r>
              <a:rPr lang="en-US" altLang="zh-CN" sz="3600" dirty="0">
                <a:ea typeface="华文仿宋" panose="02010600040101010101" pitchFamily="2" charset="-122"/>
              </a:rPr>
              <a:t>NULL</a:t>
            </a:r>
            <a:r>
              <a:rPr lang="en-US" altLang="zh-CN" sz="3600" b="0" dirty="0">
                <a:ea typeface="华文仿宋" panose="02010600040101010101" pitchFamily="2" charset="-122"/>
              </a:rPr>
              <a:t>;  </a:t>
            </a:r>
            <a:endParaRPr lang="en-US" altLang="zh-CN" sz="3600" b="0" dirty="0">
              <a:ea typeface="华文仿宋" panose="02010600040101010101" pitchFamily="2" charset="-122"/>
            </a:endParaRPr>
          </a:p>
        </p:txBody>
      </p:sp>
      <p:sp>
        <p:nvSpPr>
          <p:cNvPr id="76803" name="Rectangle 3"/>
          <p:cNvSpPr>
            <a:spLocks noChangeArrowheads="1"/>
          </p:cNvSpPr>
          <p:nvPr/>
        </p:nvSpPr>
        <p:spPr bwMode="auto">
          <a:xfrm>
            <a:off x="514211" y="3166035"/>
            <a:ext cx="7780656" cy="71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600" dirty="0">
                <a:solidFill>
                  <a:srgbClr val="A50021"/>
                </a:solidFill>
                <a:ea typeface="华文仿宋" panose="02010600040101010101" pitchFamily="2" charset="-122"/>
              </a:rPr>
              <a:t>if</a:t>
            </a:r>
            <a:r>
              <a:rPr lang="en-US" altLang="zh-CN" sz="3600" b="0" dirty="0">
                <a:solidFill>
                  <a:srgbClr val="A50021"/>
                </a:solidFill>
                <a:ea typeface="华文仿宋" panose="02010600040101010101" pitchFamily="2" charset="-122"/>
              </a:rPr>
              <a:t> </a:t>
            </a:r>
            <a:r>
              <a:rPr lang="en-US" altLang="zh-CN" sz="3600" b="0" dirty="0">
                <a:ea typeface="华文仿宋" panose="02010600040101010101" pitchFamily="2" charset="-122"/>
              </a:rPr>
              <a:t> ( </a:t>
            </a:r>
            <a:r>
              <a:rPr lang="en-US" altLang="zh-CN" sz="3600" dirty="0">
                <a:ea typeface="华文仿宋" panose="02010600040101010101" pitchFamily="2" charset="-122"/>
              </a:rPr>
              <a:t>!</a:t>
            </a:r>
            <a:r>
              <a:rPr lang="en-US" altLang="zh-CN" sz="3600" b="0" dirty="0">
                <a:ea typeface="华文仿宋" panose="02010600040101010101" pitchFamily="2" charset="-122"/>
              </a:rPr>
              <a:t>p )  T = s;</a:t>
            </a:r>
            <a:r>
              <a:rPr lang="en-US" altLang="zh-CN" sz="3600" b="0" dirty="0">
                <a:solidFill>
                  <a:srgbClr val="FF0000"/>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插入 </a:t>
            </a:r>
            <a:r>
              <a:rPr lang="en-US" altLang="zh-CN" dirty="0">
                <a:solidFill>
                  <a:srgbClr val="006600"/>
                </a:solidFill>
                <a:ea typeface="华文仿宋" panose="02010600040101010101" pitchFamily="2" charset="-122"/>
              </a:rPr>
              <a:t>s </a:t>
            </a:r>
            <a:r>
              <a:rPr lang="zh-CN" altLang="en-US" dirty="0">
                <a:solidFill>
                  <a:srgbClr val="006600"/>
                </a:solidFill>
                <a:ea typeface="华文仿宋" panose="02010600040101010101" pitchFamily="2" charset="-122"/>
              </a:rPr>
              <a:t>为新的根结点</a:t>
            </a:r>
            <a:endParaRPr lang="zh-CN" altLang="en-US" dirty="0">
              <a:solidFill>
                <a:srgbClr val="006600"/>
              </a:solidFill>
              <a:ea typeface="华文仿宋" panose="02010600040101010101" pitchFamily="2" charset="-122"/>
            </a:endParaRPr>
          </a:p>
        </p:txBody>
      </p:sp>
      <p:sp>
        <p:nvSpPr>
          <p:cNvPr id="76804" name="Rectangle 4"/>
          <p:cNvSpPr>
            <a:spLocks noChangeArrowheads="1"/>
          </p:cNvSpPr>
          <p:nvPr/>
        </p:nvSpPr>
        <p:spPr bwMode="auto">
          <a:xfrm>
            <a:off x="546279" y="3978835"/>
            <a:ext cx="80676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a:solidFill>
                  <a:srgbClr val="A50021"/>
                </a:solidFill>
                <a:ea typeface="华文仿宋" panose="02010600040101010101" pitchFamily="2" charset="-122"/>
              </a:rPr>
              <a:t>else   if</a:t>
            </a:r>
            <a:r>
              <a:rPr lang="en-US" altLang="zh-CN" sz="3600" b="0" dirty="0">
                <a:solidFill>
                  <a:srgbClr val="0000FF"/>
                </a:solidFill>
                <a:ea typeface="华文仿宋" panose="02010600040101010101" pitchFamily="2" charset="-122"/>
              </a:rPr>
              <a:t> (</a:t>
            </a:r>
            <a:r>
              <a:rPr lang="en-US" altLang="zh-CN" sz="3600" b="0" dirty="0">
                <a:solidFill>
                  <a:srgbClr val="A50021"/>
                </a:solidFill>
                <a:ea typeface="华文仿宋" panose="02010600040101010101" pitchFamily="2" charset="-122"/>
              </a:rPr>
              <a:t> </a:t>
            </a:r>
            <a:r>
              <a:rPr lang="en-US" altLang="zh-CN" sz="3200" b="0" dirty="0">
                <a:solidFill>
                  <a:srgbClr val="0000FF"/>
                </a:solidFill>
                <a:ea typeface="华文仿宋" panose="02010600040101010101" pitchFamily="2" charset="-122"/>
              </a:rPr>
              <a:t>LT(</a:t>
            </a:r>
            <a:r>
              <a:rPr lang="en-US" altLang="zh-CN" sz="3200" b="0" dirty="0" err="1">
                <a:solidFill>
                  <a:srgbClr val="0000FF"/>
                </a:solidFill>
                <a:ea typeface="华文仿宋" panose="02010600040101010101" pitchFamily="2" charset="-122"/>
              </a:rPr>
              <a:t>e.key</a:t>
            </a:r>
            <a:r>
              <a:rPr lang="en-US" altLang="zh-CN" sz="3200" b="0" dirty="0">
                <a:solidFill>
                  <a:srgbClr val="0000FF"/>
                </a:solidFill>
                <a:ea typeface="华文仿宋" panose="02010600040101010101" pitchFamily="2" charset="-122"/>
              </a:rPr>
              <a:t>, p-&gt;</a:t>
            </a:r>
            <a:r>
              <a:rPr lang="en-US" altLang="zh-CN" sz="3200" b="0" dirty="0" err="1">
                <a:solidFill>
                  <a:srgbClr val="0000FF"/>
                </a:solidFill>
                <a:ea typeface="华文仿宋" panose="02010600040101010101" pitchFamily="2" charset="-122"/>
              </a:rPr>
              <a:t>data.key</a:t>
            </a:r>
            <a:r>
              <a:rPr lang="en-US" altLang="zh-CN" sz="3200" b="0" dirty="0">
                <a:solidFill>
                  <a:srgbClr val="0000FF"/>
                </a:solidFill>
                <a:ea typeface="华文仿宋" panose="02010600040101010101" pitchFamily="2" charset="-122"/>
              </a:rPr>
              <a:t>) ) </a:t>
            </a:r>
            <a:endParaRPr lang="en-US" altLang="zh-CN" sz="3200" b="0" dirty="0">
              <a:solidFill>
                <a:srgbClr val="0000FF"/>
              </a:solidFill>
              <a:ea typeface="华文仿宋" panose="02010600040101010101" pitchFamily="2" charset="-122"/>
            </a:endParaRPr>
          </a:p>
          <a:p>
            <a:pPr algn="l" eaLnBrk="1" hangingPunct="1"/>
            <a:r>
              <a:rPr lang="en-US" altLang="zh-CN" sz="3200" b="0" dirty="0">
                <a:solidFill>
                  <a:srgbClr val="0000FF"/>
                </a:solidFill>
                <a:ea typeface="华文仿宋" panose="02010600040101010101" pitchFamily="2" charset="-122"/>
              </a:rPr>
              <a:t>       p-&gt;</a:t>
            </a:r>
            <a:r>
              <a:rPr lang="en-US" altLang="zh-CN" sz="3200" b="0" dirty="0" err="1">
                <a:solidFill>
                  <a:srgbClr val="0000FF"/>
                </a:solidFill>
                <a:ea typeface="华文仿宋" panose="02010600040101010101" pitchFamily="2" charset="-122"/>
              </a:rPr>
              <a:t>lchild</a:t>
            </a:r>
            <a:r>
              <a:rPr lang="en-US" altLang="zh-CN" sz="3200" b="0" dirty="0">
                <a:solidFill>
                  <a:srgbClr val="0000FF"/>
                </a:solidFill>
                <a:ea typeface="华文仿宋" panose="02010600040101010101" pitchFamily="2" charset="-122"/>
              </a:rPr>
              <a:t> = s;</a:t>
            </a:r>
            <a:r>
              <a:rPr lang="en-US" altLang="zh-CN" sz="3600" b="0" dirty="0">
                <a:solidFill>
                  <a:srgbClr val="A50021"/>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插入 *</a:t>
            </a:r>
            <a:r>
              <a:rPr lang="en-US" altLang="zh-CN" dirty="0">
                <a:solidFill>
                  <a:srgbClr val="006600"/>
                </a:solidFill>
                <a:ea typeface="华文仿宋" panose="02010600040101010101" pitchFamily="2" charset="-122"/>
              </a:rPr>
              <a:t>s </a:t>
            </a:r>
            <a:r>
              <a:rPr lang="zh-CN" altLang="en-US" dirty="0">
                <a:solidFill>
                  <a:srgbClr val="006600"/>
                </a:solidFill>
                <a:ea typeface="华文仿宋" panose="02010600040101010101" pitchFamily="2" charset="-122"/>
              </a:rPr>
              <a:t>为 *</a:t>
            </a:r>
            <a:r>
              <a:rPr lang="en-US" altLang="zh-CN" dirty="0">
                <a:solidFill>
                  <a:srgbClr val="006600"/>
                </a:solidFill>
                <a:ea typeface="华文仿宋" panose="02010600040101010101" pitchFamily="2" charset="-122"/>
              </a:rPr>
              <a:t>p </a:t>
            </a:r>
            <a:r>
              <a:rPr lang="zh-CN" altLang="en-US" dirty="0">
                <a:solidFill>
                  <a:srgbClr val="006600"/>
                </a:solidFill>
                <a:ea typeface="华文仿宋" panose="02010600040101010101" pitchFamily="2" charset="-122"/>
              </a:rPr>
              <a:t>的左孩子</a:t>
            </a:r>
            <a:endParaRPr lang="zh-CN" altLang="en-US" dirty="0">
              <a:solidFill>
                <a:srgbClr val="006600"/>
              </a:solidFill>
              <a:ea typeface="华文仿宋" panose="02010600040101010101" pitchFamily="2" charset="-122"/>
            </a:endParaRPr>
          </a:p>
          <a:p>
            <a:pPr algn="l" eaLnBrk="1" hangingPunct="1"/>
            <a:r>
              <a:rPr lang="en-US" altLang="zh-CN" sz="3600" dirty="0">
                <a:solidFill>
                  <a:srgbClr val="A50021"/>
                </a:solidFill>
                <a:ea typeface="华文仿宋" panose="02010600040101010101" pitchFamily="2" charset="-122"/>
              </a:rPr>
              <a:t>else</a:t>
            </a:r>
            <a:r>
              <a:rPr lang="en-US" altLang="zh-CN" sz="3600" b="0" dirty="0">
                <a:solidFill>
                  <a:srgbClr val="A50021"/>
                </a:solidFill>
                <a:ea typeface="华文仿宋" panose="02010600040101010101" pitchFamily="2" charset="-122"/>
              </a:rPr>
              <a:t>  </a:t>
            </a:r>
            <a:r>
              <a:rPr lang="en-US" altLang="zh-CN" sz="3600" b="0" dirty="0">
                <a:ea typeface="华文仿宋" panose="02010600040101010101" pitchFamily="2" charset="-122"/>
              </a:rPr>
              <a:t>p-&gt;</a:t>
            </a:r>
            <a:r>
              <a:rPr lang="en-US" altLang="zh-CN" sz="3600" b="0" dirty="0" err="1">
                <a:ea typeface="华文仿宋" panose="02010600040101010101" pitchFamily="2" charset="-122"/>
              </a:rPr>
              <a:t>rchild</a:t>
            </a:r>
            <a:r>
              <a:rPr lang="en-US" altLang="zh-CN" sz="3600" b="0" dirty="0">
                <a:ea typeface="华文仿宋" panose="02010600040101010101" pitchFamily="2" charset="-122"/>
              </a:rPr>
              <a:t> = s;</a:t>
            </a:r>
            <a:r>
              <a:rPr lang="en-US" altLang="zh-CN" sz="3600" b="0" dirty="0">
                <a:solidFill>
                  <a:srgbClr val="A50021"/>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插入 *</a:t>
            </a:r>
            <a:r>
              <a:rPr lang="en-US" altLang="zh-CN" dirty="0">
                <a:solidFill>
                  <a:srgbClr val="006600"/>
                </a:solidFill>
                <a:ea typeface="华文仿宋" panose="02010600040101010101" pitchFamily="2" charset="-122"/>
              </a:rPr>
              <a:t>s </a:t>
            </a:r>
            <a:r>
              <a:rPr lang="zh-CN" altLang="en-US" dirty="0">
                <a:solidFill>
                  <a:srgbClr val="006600"/>
                </a:solidFill>
                <a:ea typeface="华文仿宋" panose="02010600040101010101" pitchFamily="2" charset="-122"/>
              </a:rPr>
              <a:t>为 *</a:t>
            </a:r>
            <a:r>
              <a:rPr lang="en-US" altLang="zh-CN" dirty="0">
                <a:solidFill>
                  <a:srgbClr val="006600"/>
                </a:solidFill>
                <a:ea typeface="华文仿宋" panose="02010600040101010101" pitchFamily="2" charset="-122"/>
              </a:rPr>
              <a:t>p </a:t>
            </a:r>
            <a:r>
              <a:rPr lang="zh-CN" altLang="en-US" dirty="0">
                <a:solidFill>
                  <a:srgbClr val="006600"/>
                </a:solidFill>
                <a:ea typeface="华文仿宋" panose="02010600040101010101" pitchFamily="2" charset="-122"/>
              </a:rPr>
              <a:t>的右孩子</a:t>
            </a:r>
            <a:endParaRPr lang="zh-CN" altLang="en-US" dirty="0">
              <a:solidFill>
                <a:srgbClr val="006600"/>
              </a:solidFill>
              <a:ea typeface="华文仿宋" panose="02010600040101010101" pitchFamily="2" charset="-122"/>
            </a:endParaRPr>
          </a:p>
        </p:txBody>
      </p:sp>
      <p:sp>
        <p:nvSpPr>
          <p:cNvPr id="76805" name="Rectangle 5"/>
          <p:cNvSpPr>
            <a:spLocks noChangeArrowheads="1"/>
          </p:cNvSpPr>
          <p:nvPr/>
        </p:nvSpPr>
        <p:spPr bwMode="auto">
          <a:xfrm>
            <a:off x="519014" y="5583797"/>
            <a:ext cx="5970865" cy="71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600" dirty="0">
                <a:ea typeface="华文仿宋" panose="02010600040101010101" pitchFamily="2" charset="-122"/>
              </a:rPr>
              <a:t>return TRUE</a:t>
            </a:r>
            <a:r>
              <a:rPr lang="en-US" altLang="zh-CN" sz="3600" b="0" dirty="0">
                <a:ea typeface="华文仿宋" panose="02010600040101010101" pitchFamily="2" charset="-122"/>
              </a:rPr>
              <a:t>;</a:t>
            </a:r>
            <a:r>
              <a:rPr lang="en-US" altLang="zh-CN" sz="3600" b="0" dirty="0">
                <a:solidFill>
                  <a:srgbClr val="A50021"/>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插入成功</a:t>
            </a:r>
            <a:endParaRPr lang="zh-CN" altLang="en-US" dirty="0">
              <a:solidFill>
                <a:srgbClr val="006600"/>
              </a:solidFill>
              <a:ea typeface="华文仿宋" panose="0201060004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body" idx="4294967295"/>
          </p:nvPr>
        </p:nvSpPr>
        <p:spPr>
          <a:xfrm>
            <a:off x="762000" y="4084750"/>
            <a:ext cx="8705850" cy="1828800"/>
          </a:xfrm>
        </p:spPr>
        <p:txBody>
          <a:bodyPr/>
          <a:lstStyle/>
          <a:p>
            <a:pPr eaLnBrk="1" hangingPunct="1">
              <a:buFontTx/>
              <a:buNone/>
            </a:pPr>
            <a:r>
              <a:rPr lang="en-US" altLang="zh-CN" b="1" dirty="0">
                <a:ea typeface="华文仿宋" panose="02010600040101010101" pitchFamily="2" charset="-122"/>
              </a:rPr>
              <a:t>(1) </a:t>
            </a:r>
            <a:r>
              <a:rPr lang="zh-CN" altLang="en-US" b="1" dirty="0">
                <a:ea typeface="华文仿宋" panose="02010600040101010101" pitchFamily="2" charset="-122"/>
              </a:rPr>
              <a:t>被删除的结点</a:t>
            </a:r>
            <a:r>
              <a:rPr lang="zh-CN" altLang="en-US" b="1" dirty="0">
                <a:solidFill>
                  <a:srgbClr val="0000FF"/>
                </a:solidFill>
                <a:ea typeface="华文仿宋" panose="02010600040101010101" pitchFamily="2" charset="-122"/>
              </a:rPr>
              <a:t>是叶子</a:t>
            </a:r>
            <a:r>
              <a:rPr lang="zh-CN" altLang="en-US" b="1" dirty="0">
                <a:ea typeface="华文仿宋" panose="02010600040101010101" pitchFamily="2" charset="-122"/>
              </a:rPr>
              <a:t>；</a:t>
            </a:r>
            <a:endParaRPr lang="zh-CN" altLang="en-US" b="1" dirty="0">
              <a:ea typeface="华文仿宋" panose="02010600040101010101" pitchFamily="2" charset="-122"/>
            </a:endParaRPr>
          </a:p>
          <a:p>
            <a:pPr eaLnBrk="1" hangingPunct="1">
              <a:buFontTx/>
              <a:buNone/>
            </a:pPr>
            <a:r>
              <a:rPr lang="en-US" altLang="zh-CN" b="1" dirty="0">
                <a:ea typeface="华文仿宋" panose="02010600040101010101" pitchFamily="2" charset="-122"/>
              </a:rPr>
              <a:t>(2) </a:t>
            </a:r>
            <a:r>
              <a:rPr lang="zh-CN" altLang="en-US" b="1" dirty="0">
                <a:ea typeface="华文仿宋" panose="02010600040101010101" pitchFamily="2" charset="-122"/>
              </a:rPr>
              <a:t>被删除的结点</a:t>
            </a:r>
            <a:r>
              <a:rPr lang="zh-CN" altLang="en-US" b="1" dirty="0">
                <a:solidFill>
                  <a:srgbClr val="0000FF"/>
                </a:solidFill>
                <a:ea typeface="华文仿宋" panose="02010600040101010101" pitchFamily="2" charset="-122"/>
              </a:rPr>
              <a:t>只有左子树</a:t>
            </a:r>
            <a:r>
              <a:rPr lang="zh-CN" altLang="en-US" b="1" dirty="0">
                <a:ea typeface="华文仿宋" panose="02010600040101010101" pitchFamily="2" charset="-122"/>
              </a:rPr>
              <a:t>或者</a:t>
            </a:r>
            <a:r>
              <a:rPr lang="zh-CN" altLang="en-US" b="1" dirty="0">
                <a:solidFill>
                  <a:srgbClr val="0000FF"/>
                </a:solidFill>
                <a:ea typeface="华文仿宋" panose="02010600040101010101" pitchFamily="2" charset="-122"/>
              </a:rPr>
              <a:t>只有右子树</a:t>
            </a:r>
            <a:r>
              <a:rPr lang="zh-CN" altLang="en-US" b="1" dirty="0">
                <a:ea typeface="华文仿宋" panose="02010600040101010101" pitchFamily="2" charset="-122"/>
              </a:rPr>
              <a:t>；</a:t>
            </a:r>
            <a:endParaRPr lang="zh-CN" altLang="en-US" b="1" dirty="0">
              <a:ea typeface="华文仿宋" panose="02010600040101010101" pitchFamily="2" charset="-122"/>
            </a:endParaRPr>
          </a:p>
          <a:p>
            <a:pPr eaLnBrk="1" hangingPunct="1">
              <a:buFontTx/>
              <a:buNone/>
            </a:pPr>
            <a:r>
              <a:rPr lang="en-US" altLang="zh-CN" b="1" dirty="0">
                <a:ea typeface="华文仿宋" panose="02010600040101010101" pitchFamily="2" charset="-122"/>
              </a:rPr>
              <a:t>(3) </a:t>
            </a:r>
            <a:r>
              <a:rPr lang="zh-CN" altLang="en-US" b="1" dirty="0">
                <a:ea typeface="华文仿宋" panose="02010600040101010101" pitchFamily="2" charset="-122"/>
              </a:rPr>
              <a:t>被删除的结点</a:t>
            </a:r>
            <a:r>
              <a:rPr lang="zh-CN" altLang="en-US" b="1" dirty="0">
                <a:solidFill>
                  <a:srgbClr val="0000FF"/>
                </a:solidFill>
                <a:ea typeface="华文仿宋" panose="02010600040101010101" pitchFamily="2" charset="-122"/>
              </a:rPr>
              <a:t>既有左子树，也有右子树</a:t>
            </a:r>
            <a:r>
              <a:rPr lang="zh-CN" altLang="en-US" b="1" dirty="0">
                <a:ea typeface="华文仿宋" panose="02010600040101010101" pitchFamily="2" charset="-122"/>
              </a:rPr>
              <a:t>。</a:t>
            </a:r>
            <a:endParaRPr lang="zh-CN" altLang="en-US" b="1" dirty="0">
              <a:ea typeface="华文仿宋" panose="02010600040101010101" pitchFamily="2" charset="-122"/>
            </a:endParaRPr>
          </a:p>
        </p:txBody>
      </p:sp>
      <p:sp>
        <p:nvSpPr>
          <p:cNvPr id="149507" name="Text Box 3"/>
          <p:cNvSpPr txBox="1">
            <a:spLocks noChangeArrowheads="1"/>
          </p:cNvSpPr>
          <p:nvPr/>
        </p:nvSpPr>
        <p:spPr bwMode="auto">
          <a:xfrm>
            <a:off x="381000" y="191310"/>
            <a:ext cx="5493812" cy="605294"/>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b" anchorCtr="0" compatLnSpc="1">
            <a:spAutoFit/>
          </a:bodyPr>
          <a:lstStyle>
            <a:lvl1pPr algn="l" eaLnBrk="1" hangingPunct="1">
              <a:lnSpc>
                <a:spcPts val="4000"/>
              </a:lnSpc>
              <a:defRPr kumimoji="1" sz="3600" b="1">
                <a:latin typeface="Times New Roman" panose="02020603050405020304" charset="0"/>
                <a:ea typeface="华文仿宋" panose="02010600040101010101" pitchFamily="2" charset="-122"/>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en-US" altLang="zh-CN" dirty="0"/>
              <a:t>4</a:t>
            </a:r>
            <a:r>
              <a:rPr lang="zh-CN" altLang="en-US" dirty="0"/>
              <a:t>．二叉排序树的删除算法</a:t>
            </a:r>
            <a:endParaRPr lang="zh-CN" altLang="en-US" dirty="0"/>
          </a:p>
        </p:txBody>
      </p:sp>
      <p:sp>
        <p:nvSpPr>
          <p:cNvPr id="149508" name="Text Box 4"/>
          <p:cNvSpPr txBox="1">
            <a:spLocks noChangeArrowheads="1"/>
          </p:cNvSpPr>
          <p:nvPr/>
        </p:nvSpPr>
        <p:spPr bwMode="auto">
          <a:xfrm>
            <a:off x="338353" y="3352913"/>
            <a:ext cx="3884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ea typeface="华文仿宋" panose="02010600040101010101" pitchFamily="2" charset="-122"/>
              </a:rPr>
              <a:t>可分</a:t>
            </a:r>
            <a:r>
              <a:rPr lang="zh-CN" altLang="en-US" sz="3200" dirty="0">
                <a:solidFill>
                  <a:srgbClr val="0000FF"/>
                </a:solidFill>
                <a:ea typeface="华文仿宋" panose="02010600040101010101" pitchFamily="2" charset="-122"/>
              </a:rPr>
              <a:t>三种情况</a:t>
            </a:r>
            <a:r>
              <a:rPr lang="zh-CN" altLang="en-US" sz="3200" dirty="0">
                <a:ea typeface="华文仿宋" panose="02010600040101010101" pitchFamily="2" charset="-122"/>
              </a:rPr>
              <a:t>讨论：</a:t>
            </a:r>
            <a:endParaRPr lang="zh-CN" altLang="en-US" sz="3600" dirty="0">
              <a:ea typeface="华文仿宋" panose="02010600040101010101" pitchFamily="2" charset="-122"/>
            </a:endParaRPr>
          </a:p>
        </p:txBody>
      </p:sp>
      <p:sp>
        <p:nvSpPr>
          <p:cNvPr id="149509" name="Text Box 5"/>
          <p:cNvSpPr txBox="1">
            <a:spLocks noChangeArrowheads="1"/>
          </p:cNvSpPr>
          <p:nvPr/>
        </p:nvSpPr>
        <p:spPr bwMode="auto">
          <a:xfrm>
            <a:off x="381000" y="1249475"/>
            <a:ext cx="845820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200" dirty="0">
                <a:ea typeface="华文仿宋" panose="02010600040101010101" pitchFamily="2" charset="-122"/>
              </a:rPr>
              <a:t>        </a:t>
            </a:r>
            <a:r>
              <a:rPr lang="zh-CN" altLang="en-US" sz="3200" dirty="0">
                <a:ea typeface="华文仿宋" panose="02010600040101010101" pitchFamily="2" charset="-122"/>
              </a:rPr>
              <a:t>和插入相反，删除在</a:t>
            </a:r>
            <a:r>
              <a:rPr lang="zh-CN" altLang="en-US" sz="3200" dirty="0">
                <a:solidFill>
                  <a:srgbClr val="A50021"/>
                </a:solidFill>
                <a:ea typeface="华文仿宋" panose="02010600040101010101" pitchFamily="2" charset="-122"/>
              </a:rPr>
              <a:t>查找成功</a:t>
            </a:r>
            <a:r>
              <a:rPr lang="zh-CN" altLang="en-US" sz="3200" dirty="0">
                <a:ea typeface="华文仿宋" panose="02010600040101010101" pitchFamily="2" charset="-122"/>
              </a:rPr>
              <a:t>之后进行，并且要求在删除二叉排序树上某个结点之后，</a:t>
            </a:r>
            <a:r>
              <a:rPr lang="zh-CN" altLang="en-US" sz="3200" dirty="0">
                <a:solidFill>
                  <a:srgbClr val="A50021"/>
                </a:solidFill>
                <a:ea typeface="华文仿宋" panose="02010600040101010101" pitchFamily="2" charset="-122"/>
              </a:rPr>
              <a:t>仍然保持二叉排序树的特性</a:t>
            </a:r>
            <a:r>
              <a:rPr lang="zh-CN" altLang="en-US" sz="3200" dirty="0">
                <a:ea typeface="华文仿宋" panose="02010600040101010101" pitchFamily="2" charset="-122"/>
              </a:rPr>
              <a:t>。</a:t>
            </a:r>
            <a:endParaRPr lang="zh-CN" altLang="en-US" sz="32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49507"/>
                                        </p:tgtEl>
                                        <p:attrNameLst>
                                          <p:attrName>style.visibility</p:attrName>
                                        </p:attrNameLst>
                                      </p:cBhvr>
                                      <p:to>
                                        <p:strVal val="visible"/>
                                      </p:to>
                                    </p:set>
                                    <p:animEffect transition="in" filter="blinds(vertical)">
                                      <p:cBhvr>
                                        <p:cTn id="7" dur="500"/>
                                        <p:tgtEl>
                                          <p:spTgt spid="149507"/>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49509"/>
                                        </p:tgtEl>
                                        <p:attrNameLst>
                                          <p:attrName>style.visibility</p:attrName>
                                        </p:attrNameLst>
                                      </p:cBhvr>
                                      <p:to>
                                        <p:strVal val="visible"/>
                                      </p:to>
                                    </p:set>
                                    <p:animEffect transition="in" filter="strips(downRight)">
                                      <p:cBhvr>
                                        <p:cTn id="11" dur="500"/>
                                        <p:tgtEl>
                                          <p:spTgt spid="14950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9508"/>
                                        </p:tgtEl>
                                        <p:attrNameLst>
                                          <p:attrName>style.visibility</p:attrName>
                                        </p:attrNameLst>
                                      </p:cBhvr>
                                      <p:to>
                                        <p:strVal val="visible"/>
                                      </p:to>
                                    </p:set>
                                    <p:animEffect transition="in" filter="wipe(left)">
                                      <p:cBhvr>
                                        <p:cTn id="16" dur="500"/>
                                        <p:tgtEl>
                                          <p:spTgt spid="14950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49506">
                                            <p:txEl>
                                              <p:pRg st="0" end="0"/>
                                            </p:txEl>
                                          </p:spTgt>
                                        </p:tgtEl>
                                        <p:attrNameLst>
                                          <p:attrName>style.visibility</p:attrName>
                                        </p:attrNameLst>
                                      </p:cBhvr>
                                      <p:to>
                                        <p:strVal val="visible"/>
                                      </p:to>
                                    </p:set>
                                    <p:animEffect transition="in" filter="wipe(left)">
                                      <p:cBhvr>
                                        <p:cTn id="20" dur="500"/>
                                        <p:tgtEl>
                                          <p:spTgt spid="149506">
                                            <p:txEl>
                                              <p:pRg st="0" end="0"/>
                                            </p:tx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49506">
                                            <p:txEl>
                                              <p:pRg st="1" end="1"/>
                                            </p:txEl>
                                          </p:spTgt>
                                        </p:tgtEl>
                                        <p:attrNameLst>
                                          <p:attrName>style.visibility</p:attrName>
                                        </p:attrNameLst>
                                      </p:cBhvr>
                                      <p:to>
                                        <p:strVal val="visible"/>
                                      </p:to>
                                    </p:set>
                                    <p:animEffect transition="in" filter="wipe(left)">
                                      <p:cBhvr>
                                        <p:cTn id="24" dur="500"/>
                                        <p:tgtEl>
                                          <p:spTgt spid="149506">
                                            <p:txEl>
                                              <p:pRg st="1" end="1"/>
                                            </p:tx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149506">
                                            <p:txEl>
                                              <p:pRg st="2" end="2"/>
                                            </p:txEl>
                                          </p:spTgt>
                                        </p:tgtEl>
                                        <p:attrNameLst>
                                          <p:attrName>style.visibility</p:attrName>
                                        </p:attrNameLst>
                                      </p:cBhvr>
                                      <p:to>
                                        <p:strVal val="visible"/>
                                      </p:to>
                                    </p:set>
                                    <p:animEffect transition="in" filter="wipe(left)">
                                      <p:cBhvr>
                                        <p:cTn id="28" dur="500"/>
                                        <p:tgtEl>
                                          <p:spTgt spid="1495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dvAuto="0" autoUpdateAnimBg="0" build="p"/>
      <p:bldP spid="149507" grpId="0" autoUpdateAnimBg="0"/>
      <p:bldP spid="149508" grpId="0" autoUpdateAnimBg="0"/>
      <p:bldP spid="149509"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Oval 2"/>
          <p:cNvSpPr>
            <a:spLocks noChangeArrowheads="1"/>
          </p:cNvSpPr>
          <p:nvPr/>
        </p:nvSpPr>
        <p:spPr bwMode="auto">
          <a:xfrm>
            <a:off x="3733800" y="1734354"/>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50</a:t>
            </a:r>
            <a:endParaRPr lang="en-US" altLang="zh-CN" sz="2400" b="0" dirty="0">
              <a:ea typeface="华文仿宋" panose="02010600040101010101" pitchFamily="2" charset="-122"/>
            </a:endParaRPr>
          </a:p>
        </p:txBody>
      </p:sp>
      <p:sp>
        <p:nvSpPr>
          <p:cNvPr id="150531" name="Oval 3"/>
          <p:cNvSpPr>
            <a:spLocks noChangeArrowheads="1"/>
          </p:cNvSpPr>
          <p:nvPr/>
        </p:nvSpPr>
        <p:spPr bwMode="auto">
          <a:xfrm>
            <a:off x="2286000" y="2267754"/>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30</a:t>
            </a:r>
            <a:endParaRPr lang="en-US" altLang="zh-CN" sz="2400" b="0" dirty="0">
              <a:ea typeface="华文仿宋" panose="02010600040101010101" pitchFamily="2" charset="-122"/>
            </a:endParaRPr>
          </a:p>
        </p:txBody>
      </p:sp>
      <p:sp>
        <p:nvSpPr>
          <p:cNvPr id="150532" name="Oval 4"/>
          <p:cNvSpPr>
            <a:spLocks noChangeArrowheads="1"/>
          </p:cNvSpPr>
          <p:nvPr/>
        </p:nvSpPr>
        <p:spPr bwMode="auto">
          <a:xfrm>
            <a:off x="5181600" y="2267754"/>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80</a:t>
            </a:r>
            <a:endParaRPr lang="en-US" altLang="zh-CN" sz="2400" b="0" dirty="0">
              <a:ea typeface="华文仿宋" panose="02010600040101010101" pitchFamily="2" charset="-122"/>
            </a:endParaRPr>
          </a:p>
        </p:txBody>
      </p:sp>
      <p:sp>
        <p:nvSpPr>
          <p:cNvPr id="150533" name="Oval 5"/>
          <p:cNvSpPr>
            <a:spLocks noChangeArrowheads="1"/>
          </p:cNvSpPr>
          <p:nvPr/>
        </p:nvSpPr>
        <p:spPr bwMode="auto">
          <a:xfrm>
            <a:off x="1143000" y="2953554"/>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20</a:t>
            </a:r>
            <a:endParaRPr lang="en-US" altLang="zh-CN" sz="2400" b="0" dirty="0">
              <a:ea typeface="华文仿宋" panose="02010600040101010101" pitchFamily="2" charset="-122"/>
            </a:endParaRPr>
          </a:p>
        </p:txBody>
      </p:sp>
      <p:sp>
        <p:nvSpPr>
          <p:cNvPr id="150534" name="Oval 6"/>
          <p:cNvSpPr>
            <a:spLocks noChangeArrowheads="1"/>
          </p:cNvSpPr>
          <p:nvPr/>
        </p:nvSpPr>
        <p:spPr bwMode="auto">
          <a:xfrm>
            <a:off x="6324600" y="2953554"/>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90</a:t>
            </a:r>
            <a:endParaRPr lang="en-US" altLang="zh-CN" sz="2400" b="0" dirty="0">
              <a:ea typeface="华文仿宋" panose="02010600040101010101" pitchFamily="2" charset="-122"/>
            </a:endParaRPr>
          </a:p>
        </p:txBody>
      </p:sp>
      <p:sp>
        <p:nvSpPr>
          <p:cNvPr id="150535" name="Oval 7"/>
          <p:cNvSpPr>
            <a:spLocks noChangeArrowheads="1"/>
          </p:cNvSpPr>
          <p:nvPr/>
        </p:nvSpPr>
        <p:spPr bwMode="auto">
          <a:xfrm>
            <a:off x="5486400" y="3791754"/>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85</a:t>
            </a:r>
            <a:endParaRPr lang="en-US" altLang="zh-CN" sz="2400" b="0" dirty="0">
              <a:ea typeface="华文仿宋" panose="02010600040101010101" pitchFamily="2" charset="-122"/>
            </a:endParaRPr>
          </a:p>
        </p:txBody>
      </p:sp>
      <p:sp>
        <p:nvSpPr>
          <p:cNvPr id="150536" name="Oval 8"/>
          <p:cNvSpPr>
            <a:spLocks noChangeArrowheads="1"/>
          </p:cNvSpPr>
          <p:nvPr/>
        </p:nvSpPr>
        <p:spPr bwMode="auto">
          <a:xfrm>
            <a:off x="3429000" y="2953554"/>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40</a:t>
            </a:r>
            <a:endParaRPr lang="en-US" altLang="zh-CN" sz="2400" b="0" dirty="0">
              <a:ea typeface="华文仿宋" panose="02010600040101010101" pitchFamily="2" charset="-122"/>
            </a:endParaRPr>
          </a:p>
        </p:txBody>
      </p:sp>
      <p:sp>
        <p:nvSpPr>
          <p:cNvPr id="150537" name="Oval 9"/>
          <p:cNvSpPr>
            <a:spLocks noChangeArrowheads="1"/>
          </p:cNvSpPr>
          <p:nvPr/>
        </p:nvSpPr>
        <p:spPr bwMode="auto">
          <a:xfrm>
            <a:off x="2514600" y="3791754"/>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35</a:t>
            </a:r>
            <a:endParaRPr lang="en-US" altLang="zh-CN" sz="2400" b="0" dirty="0">
              <a:ea typeface="华文仿宋" panose="02010600040101010101" pitchFamily="2" charset="-122"/>
            </a:endParaRPr>
          </a:p>
        </p:txBody>
      </p:sp>
      <p:sp>
        <p:nvSpPr>
          <p:cNvPr id="150538" name="Oval 10"/>
          <p:cNvSpPr>
            <a:spLocks noChangeArrowheads="1"/>
          </p:cNvSpPr>
          <p:nvPr/>
        </p:nvSpPr>
        <p:spPr bwMode="auto">
          <a:xfrm>
            <a:off x="6781800" y="4629954"/>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88</a:t>
            </a:r>
            <a:endParaRPr lang="en-US" altLang="zh-CN" sz="2400" b="0" dirty="0">
              <a:ea typeface="华文仿宋" panose="02010600040101010101" pitchFamily="2" charset="-122"/>
            </a:endParaRPr>
          </a:p>
        </p:txBody>
      </p:sp>
      <p:sp>
        <p:nvSpPr>
          <p:cNvPr id="150539" name="Line 11"/>
          <p:cNvSpPr>
            <a:spLocks noChangeShapeType="1"/>
          </p:cNvSpPr>
          <p:nvPr/>
        </p:nvSpPr>
        <p:spPr bwMode="auto">
          <a:xfrm flipH="1">
            <a:off x="2895600" y="2039154"/>
            <a:ext cx="8382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0540" name="Line 12"/>
          <p:cNvSpPr>
            <a:spLocks noChangeShapeType="1"/>
          </p:cNvSpPr>
          <p:nvPr/>
        </p:nvSpPr>
        <p:spPr bwMode="auto">
          <a:xfrm flipH="1">
            <a:off x="1752600" y="2724954"/>
            <a:ext cx="533400" cy="304800"/>
          </a:xfrm>
          <a:prstGeom prst="line">
            <a:avLst/>
          </a:prstGeom>
          <a:noFill/>
          <a:ln w="38100">
            <a:solidFill>
              <a:srgbClr val="66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0541" name="Line 13"/>
          <p:cNvSpPr>
            <a:spLocks noChangeShapeType="1"/>
          </p:cNvSpPr>
          <p:nvPr/>
        </p:nvSpPr>
        <p:spPr bwMode="auto">
          <a:xfrm>
            <a:off x="4419600" y="2039154"/>
            <a:ext cx="7620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0542" name="Line 14"/>
          <p:cNvSpPr>
            <a:spLocks noChangeShapeType="1"/>
          </p:cNvSpPr>
          <p:nvPr/>
        </p:nvSpPr>
        <p:spPr bwMode="auto">
          <a:xfrm>
            <a:off x="2895600" y="2648754"/>
            <a:ext cx="6096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0543" name="Line 15"/>
          <p:cNvSpPr>
            <a:spLocks noChangeShapeType="1"/>
          </p:cNvSpPr>
          <p:nvPr/>
        </p:nvSpPr>
        <p:spPr bwMode="auto">
          <a:xfrm flipH="1">
            <a:off x="2971800" y="3410754"/>
            <a:ext cx="5334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0544" name="Line 16"/>
          <p:cNvSpPr>
            <a:spLocks noChangeShapeType="1"/>
          </p:cNvSpPr>
          <p:nvPr/>
        </p:nvSpPr>
        <p:spPr bwMode="auto">
          <a:xfrm>
            <a:off x="5791200" y="2724954"/>
            <a:ext cx="609600" cy="3048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0545" name="Line 17"/>
          <p:cNvSpPr>
            <a:spLocks noChangeShapeType="1"/>
          </p:cNvSpPr>
          <p:nvPr/>
        </p:nvSpPr>
        <p:spPr bwMode="auto">
          <a:xfrm flipH="1">
            <a:off x="5943600" y="3486954"/>
            <a:ext cx="5334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0546" name="Line 18"/>
          <p:cNvSpPr>
            <a:spLocks noChangeShapeType="1"/>
          </p:cNvSpPr>
          <p:nvPr/>
        </p:nvSpPr>
        <p:spPr bwMode="auto">
          <a:xfrm>
            <a:off x="6096000" y="4248954"/>
            <a:ext cx="762000" cy="4572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0547" name="Oval 19"/>
          <p:cNvSpPr>
            <a:spLocks noChangeArrowheads="1"/>
          </p:cNvSpPr>
          <p:nvPr/>
        </p:nvSpPr>
        <p:spPr bwMode="auto">
          <a:xfrm>
            <a:off x="1524000" y="4629954"/>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32</a:t>
            </a:r>
            <a:endParaRPr lang="en-US" altLang="zh-CN" sz="2400" b="0" dirty="0">
              <a:ea typeface="华文仿宋" panose="02010600040101010101" pitchFamily="2" charset="-122"/>
            </a:endParaRPr>
          </a:p>
        </p:txBody>
      </p:sp>
      <p:sp>
        <p:nvSpPr>
          <p:cNvPr id="150548" name="Line 20"/>
          <p:cNvSpPr>
            <a:spLocks noChangeShapeType="1"/>
          </p:cNvSpPr>
          <p:nvPr/>
        </p:nvSpPr>
        <p:spPr bwMode="auto">
          <a:xfrm flipH="1">
            <a:off x="1981200" y="4172754"/>
            <a:ext cx="609600" cy="4572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0549" name="Rectangle 21"/>
          <p:cNvSpPr>
            <a:spLocks noChangeArrowheads="1"/>
          </p:cNvSpPr>
          <p:nvPr/>
        </p:nvSpPr>
        <p:spPr bwMode="auto">
          <a:xfrm>
            <a:off x="332295" y="160338"/>
            <a:ext cx="52790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200" dirty="0">
                <a:ea typeface="华文仿宋" panose="02010600040101010101" pitchFamily="2" charset="-122"/>
              </a:rPr>
              <a:t>(1) </a:t>
            </a:r>
            <a:r>
              <a:rPr lang="zh-CN" altLang="en-US" sz="3200" dirty="0">
                <a:ea typeface="华文仿宋" panose="02010600040101010101" pitchFamily="2" charset="-122"/>
              </a:rPr>
              <a:t>被删除的结点是</a:t>
            </a:r>
            <a:r>
              <a:rPr lang="zh-CN" altLang="en-US" sz="3200" dirty="0">
                <a:solidFill>
                  <a:srgbClr val="A50021"/>
                </a:solidFill>
                <a:ea typeface="华文仿宋" panose="02010600040101010101" pitchFamily="2" charset="-122"/>
              </a:rPr>
              <a:t>叶子结点</a:t>
            </a:r>
            <a:endParaRPr lang="zh-CN" altLang="en-US" sz="2000" dirty="0">
              <a:solidFill>
                <a:srgbClr val="A50021"/>
              </a:solidFill>
              <a:ea typeface="华文仿宋" panose="02010600040101010101" pitchFamily="2" charset="-122"/>
            </a:endParaRPr>
          </a:p>
        </p:txBody>
      </p:sp>
      <p:sp useBgFill="1">
        <p:nvSpPr>
          <p:cNvPr id="150550" name="Rectangle 22"/>
          <p:cNvSpPr>
            <a:spLocks noChangeArrowheads="1"/>
          </p:cNvSpPr>
          <p:nvPr/>
        </p:nvSpPr>
        <p:spPr bwMode="auto">
          <a:xfrm>
            <a:off x="990600" y="2648754"/>
            <a:ext cx="1295400" cy="1219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useBgFill="1">
        <p:nvSpPr>
          <p:cNvPr id="150551" name="Rectangle 23"/>
          <p:cNvSpPr>
            <a:spLocks noChangeArrowheads="1"/>
          </p:cNvSpPr>
          <p:nvPr/>
        </p:nvSpPr>
        <p:spPr bwMode="auto">
          <a:xfrm>
            <a:off x="6096000" y="4248954"/>
            <a:ext cx="1447800" cy="9906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0552" name="Text Box 24"/>
          <p:cNvSpPr txBox="1">
            <a:spLocks noChangeArrowheads="1"/>
          </p:cNvSpPr>
          <p:nvPr/>
        </p:nvSpPr>
        <p:spPr bwMode="auto">
          <a:xfrm>
            <a:off x="598287" y="1056530"/>
            <a:ext cx="11416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200" dirty="0">
                <a:solidFill>
                  <a:srgbClr val="3333FF"/>
                </a:solidFill>
                <a:ea typeface="华文仿宋" panose="02010600040101010101" pitchFamily="2" charset="-122"/>
              </a:rPr>
              <a:t>例如</a:t>
            </a:r>
            <a:r>
              <a:rPr lang="en-US" altLang="zh-CN" sz="3200" dirty="0">
                <a:solidFill>
                  <a:srgbClr val="3333FF"/>
                </a:solidFill>
                <a:ea typeface="华文仿宋" panose="02010600040101010101" pitchFamily="2" charset="-122"/>
              </a:rPr>
              <a:t>:</a:t>
            </a:r>
            <a:endParaRPr lang="en-US" altLang="zh-CN" sz="3200" b="0" dirty="0">
              <a:ea typeface="华文仿宋" panose="02010600040101010101" pitchFamily="2" charset="-122"/>
            </a:endParaRPr>
          </a:p>
        </p:txBody>
      </p:sp>
      <p:sp>
        <p:nvSpPr>
          <p:cNvPr id="150553" name="Text Box 25"/>
          <p:cNvSpPr txBox="1">
            <a:spLocks noChangeArrowheads="1"/>
          </p:cNvSpPr>
          <p:nvPr/>
        </p:nvSpPr>
        <p:spPr bwMode="auto">
          <a:xfrm>
            <a:off x="5470525" y="1067604"/>
            <a:ext cx="307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200" dirty="0">
                <a:solidFill>
                  <a:srgbClr val="3333FF"/>
                </a:solidFill>
                <a:ea typeface="华文仿宋" panose="02010600040101010101" pitchFamily="2" charset="-122"/>
              </a:rPr>
              <a:t>被删关键字 </a:t>
            </a:r>
            <a:r>
              <a:rPr lang="en-US" altLang="zh-CN" sz="3200" dirty="0">
                <a:solidFill>
                  <a:srgbClr val="3333FF"/>
                </a:solidFill>
                <a:ea typeface="华文仿宋" panose="02010600040101010101" pitchFamily="2" charset="-122"/>
              </a:rPr>
              <a:t>= 20</a:t>
            </a:r>
            <a:endParaRPr lang="en-US" altLang="zh-CN" sz="3200" b="0" dirty="0">
              <a:ea typeface="华文仿宋" panose="02010600040101010101" pitchFamily="2" charset="-122"/>
            </a:endParaRPr>
          </a:p>
        </p:txBody>
      </p:sp>
      <p:sp useBgFill="1">
        <p:nvSpPr>
          <p:cNvPr id="150554" name="Text Box 26"/>
          <p:cNvSpPr txBox="1">
            <a:spLocks noChangeArrowheads="1"/>
          </p:cNvSpPr>
          <p:nvPr/>
        </p:nvSpPr>
        <p:spPr bwMode="auto">
          <a:xfrm>
            <a:off x="7924800" y="1067604"/>
            <a:ext cx="590550" cy="579438"/>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200" dirty="0">
                <a:solidFill>
                  <a:srgbClr val="006600"/>
                </a:solidFill>
                <a:ea typeface="华文仿宋" panose="02010600040101010101" pitchFamily="2" charset="-122"/>
              </a:rPr>
              <a:t>88</a:t>
            </a:r>
            <a:endParaRPr lang="en-US" altLang="zh-CN" sz="3200" b="0" dirty="0">
              <a:ea typeface="华文仿宋" panose="02010600040101010101" pitchFamily="2" charset="-122"/>
            </a:endParaRPr>
          </a:p>
        </p:txBody>
      </p:sp>
      <p:sp>
        <p:nvSpPr>
          <p:cNvPr id="150555" name="Text Box 27"/>
          <p:cNvSpPr txBox="1">
            <a:spLocks noChangeArrowheads="1"/>
          </p:cNvSpPr>
          <p:nvPr/>
        </p:nvSpPr>
        <p:spPr bwMode="auto">
          <a:xfrm>
            <a:off x="441325" y="5436404"/>
            <a:ext cx="8470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600" dirty="0">
                <a:ea typeface="华文仿宋" panose="02010600040101010101" pitchFamily="2" charset="-122"/>
              </a:rPr>
              <a:t>其双亲结点中相应指针域的值改为“空”</a:t>
            </a:r>
            <a:endParaRPr lang="zh-CN" altLang="en-US" sz="3600" b="0" dirty="0">
              <a:ea typeface="华文仿宋" panose="02010600040101010101" pitchFamily="2" charset="-122"/>
            </a:endParaRPr>
          </a:p>
        </p:txBody>
      </p:sp>
      <p:sp>
        <p:nvSpPr>
          <p:cNvPr id="150556" name="Freeform 28"/>
          <p:cNvSpPr/>
          <p:nvPr/>
        </p:nvSpPr>
        <p:spPr bwMode="auto">
          <a:xfrm>
            <a:off x="4038600" y="972354"/>
            <a:ext cx="1066800" cy="762000"/>
          </a:xfrm>
          <a:custGeom>
            <a:avLst/>
            <a:gdLst>
              <a:gd name="T0" fmla="*/ 672 w 672"/>
              <a:gd name="T1" fmla="*/ 0 h 480"/>
              <a:gd name="T2" fmla="*/ 192 w 672"/>
              <a:gd name="T3" fmla="*/ 240 h 480"/>
              <a:gd name="T4" fmla="*/ 480 w 672"/>
              <a:gd name="T5" fmla="*/ 240 h 480"/>
              <a:gd name="T6" fmla="*/ 0 w 672"/>
              <a:gd name="T7" fmla="*/ 480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0549"/>
                                        </p:tgtEl>
                                        <p:attrNameLst>
                                          <p:attrName>style.visibility</p:attrName>
                                        </p:attrNameLst>
                                      </p:cBhvr>
                                      <p:to>
                                        <p:strVal val="visible"/>
                                      </p:to>
                                    </p:set>
                                    <p:anim calcmode="lin" valueType="num">
                                      <p:cBhvr additive="base">
                                        <p:cTn id="7" dur="500" fill="hold"/>
                                        <p:tgtEl>
                                          <p:spTgt spid="150549"/>
                                        </p:tgtEl>
                                        <p:attrNameLst>
                                          <p:attrName>ppt_x</p:attrName>
                                        </p:attrNameLst>
                                      </p:cBhvr>
                                      <p:tavLst>
                                        <p:tav tm="0">
                                          <p:val>
                                            <p:strVal val="0-#ppt_w/2"/>
                                          </p:val>
                                        </p:tav>
                                        <p:tav tm="100000">
                                          <p:val>
                                            <p:strVal val="#ppt_x"/>
                                          </p:val>
                                        </p:tav>
                                      </p:tavLst>
                                    </p:anim>
                                    <p:anim calcmode="lin" valueType="num">
                                      <p:cBhvr additive="base">
                                        <p:cTn id="8" dur="500" fill="hold"/>
                                        <p:tgtEl>
                                          <p:spTgt spid="1505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552"/>
                                        </p:tgtEl>
                                        <p:attrNameLst>
                                          <p:attrName>style.visibility</p:attrName>
                                        </p:attrNameLst>
                                      </p:cBhvr>
                                      <p:to>
                                        <p:strVal val="visible"/>
                                      </p:to>
                                    </p:set>
                                    <p:anim calcmode="lin" valueType="num">
                                      <p:cBhvr additive="base">
                                        <p:cTn id="13" dur="500" fill="hold"/>
                                        <p:tgtEl>
                                          <p:spTgt spid="150552"/>
                                        </p:tgtEl>
                                        <p:attrNameLst>
                                          <p:attrName>ppt_x</p:attrName>
                                        </p:attrNameLst>
                                      </p:cBhvr>
                                      <p:tavLst>
                                        <p:tav tm="0">
                                          <p:val>
                                            <p:strVal val="0-#ppt_w/2"/>
                                          </p:val>
                                        </p:tav>
                                        <p:tav tm="100000">
                                          <p:val>
                                            <p:strVal val="#ppt_x"/>
                                          </p:val>
                                        </p:tav>
                                      </p:tavLst>
                                    </p:anim>
                                    <p:anim calcmode="lin" valueType="num">
                                      <p:cBhvr additive="base">
                                        <p:cTn id="14" dur="500" fill="hold"/>
                                        <p:tgtEl>
                                          <p:spTgt spid="1505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50556"/>
                                        </p:tgtEl>
                                        <p:attrNameLst>
                                          <p:attrName>style.visibility</p:attrName>
                                        </p:attrNameLst>
                                      </p:cBhvr>
                                      <p:to>
                                        <p:strVal val="visible"/>
                                      </p:to>
                                    </p:set>
                                    <p:animEffect transition="in" filter="wipe(up)">
                                      <p:cBhvr>
                                        <p:cTn id="19" dur="500"/>
                                        <p:tgtEl>
                                          <p:spTgt spid="150556"/>
                                        </p:tgtEl>
                                      </p:cBhvr>
                                    </p:animEffect>
                                  </p:childTnLst>
                                </p:cTn>
                              </p:par>
                            </p:childTnLst>
                          </p:cTn>
                        </p:par>
                        <p:par>
                          <p:cTn id="20" fill="hold">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150530"/>
                                        </p:tgtEl>
                                        <p:attrNameLst>
                                          <p:attrName>style.visibility</p:attrName>
                                        </p:attrNameLst>
                                      </p:cBhvr>
                                      <p:to>
                                        <p:strVal val="visible"/>
                                      </p:to>
                                    </p:set>
                                    <p:animEffect transition="in" filter="slide(fromTop)">
                                      <p:cBhvr>
                                        <p:cTn id="23" dur="500"/>
                                        <p:tgtEl>
                                          <p:spTgt spid="150530"/>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150531"/>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499"/>
                                          </p:stCondLst>
                                        </p:cTn>
                                        <p:tgtEl>
                                          <p:spTgt spid="150532"/>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grpId="0" nodeType="afterEffect">
                                  <p:stCondLst>
                                    <p:cond delay="0"/>
                                  </p:stCondLst>
                                  <p:childTnLst>
                                    <p:set>
                                      <p:cBhvr>
                                        <p:cTn id="32" dur="1" fill="hold">
                                          <p:stCondLst>
                                            <p:cond delay="499"/>
                                          </p:stCondLst>
                                        </p:cTn>
                                        <p:tgtEl>
                                          <p:spTgt spid="150533"/>
                                        </p:tgtEl>
                                        <p:attrNameLst>
                                          <p:attrName>style.visibility</p:attrName>
                                        </p:attrNameLst>
                                      </p:cBhvr>
                                      <p:to>
                                        <p:strVal val="visible"/>
                                      </p:to>
                                    </p:set>
                                  </p:childTnLst>
                                </p:cTn>
                              </p:par>
                            </p:childTnLst>
                          </p:cTn>
                        </p:par>
                        <p:par>
                          <p:cTn id="33" fill="hold">
                            <p:stCondLst>
                              <p:cond delay="2500"/>
                            </p:stCondLst>
                            <p:childTnLst>
                              <p:par>
                                <p:cTn id="34" presetID="1" presetClass="entr" presetSubtype="0" fill="hold" grpId="0" nodeType="afterEffect">
                                  <p:stCondLst>
                                    <p:cond delay="0"/>
                                  </p:stCondLst>
                                  <p:childTnLst>
                                    <p:set>
                                      <p:cBhvr>
                                        <p:cTn id="35" dur="1" fill="hold">
                                          <p:stCondLst>
                                            <p:cond delay="499"/>
                                          </p:stCondLst>
                                        </p:cTn>
                                        <p:tgtEl>
                                          <p:spTgt spid="150534"/>
                                        </p:tgtEl>
                                        <p:attrNameLst>
                                          <p:attrName>style.visibility</p:attrName>
                                        </p:attrNameLst>
                                      </p:cBhvr>
                                      <p:to>
                                        <p:strVal val="visible"/>
                                      </p:to>
                                    </p:set>
                                  </p:childTnLst>
                                </p:cTn>
                              </p:par>
                            </p:childTnLst>
                          </p:cTn>
                        </p:par>
                        <p:par>
                          <p:cTn id="36" fill="hold">
                            <p:stCondLst>
                              <p:cond delay="3000"/>
                            </p:stCondLst>
                            <p:childTnLst>
                              <p:par>
                                <p:cTn id="37" presetID="1" presetClass="entr" presetSubtype="0" fill="hold" grpId="0" nodeType="afterEffect">
                                  <p:stCondLst>
                                    <p:cond delay="0"/>
                                  </p:stCondLst>
                                  <p:childTnLst>
                                    <p:set>
                                      <p:cBhvr>
                                        <p:cTn id="38" dur="1" fill="hold">
                                          <p:stCondLst>
                                            <p:cond delay="499"/>
                                          </p:stCondLst>
                                        </p:cTn>
                                        <p:tgtEl>
                                          <p:spTgt spid="150535"/>
                                        </p:tgtEl>
                                        <p:attrNameLst>
                                          <p:attrName>style.visibility</p:attrName>
                                        </p:attrNameLst>
                                      </p:cBhvr>
                                      <p:to>
                                        <p:strVal val="visible"/>
                                      </p:to>
                                    </p:set>
                                  </p:childTnLst>
                                </p:cTn>
                              </p:par>
                            </p:childTnLst>
                          </p:cTn>
                        </p:par>
                        <p:par>
                          <p:cTn id="39" fill="hold">
                            <p:stCondLst>
                              <p:cond delay="3500"/>
                            </p:stCondLst>
                            <p:childTnLst>
                              <p:par>
                                <p:cTn id="40" presetID="1" presetClass="entr" presetSubtype="0" fill="hold" grpId="0" nodeType="afterEffect">
                                  <p:stCondLst>
                                    <p:cond delay="0"/>
                                  </p:stCondLst>
                                  <p:childTnLst>
                                    <p:set>
                                      <p:cBhvr>
                                        <p:cTn id="41" dur="1" fill="hold">
                                          <p:stCondLst>
                                            <p:cond delay="499"/>
                                          </p:stCondLst>
                                        </p:cTn>
                                        <p:tgtEl>
                                          <p:spTgt spid="150536"/>
                                        </p:tgtEl>
                                        <p:attrNameLst>
                                          <p:attrName>style.visibility</p:attrName>
                                        </p:attrNameLst>
                                      </p:cBhvr>
                                      <p:to>
                                        <p:strVal val="visible"/>
                                      </p:to>
                                    </p:set>
                                  </p:childTnLst>
                                </p:cTn>
                              </p:par>
                            </p:childTnLst>
                          </p:cTn>
                        </p:par>
                        <p:par>
                          <p:cTn id="42" fill="hold">
                            <p:stCondLst>
                              <p:cond delay="4000"/>
                            </p:stCondLst>
                            <p:childTnLst>
                              <p:par>
                                <p:cTn id="43" presetID="1" presetClass="entr" presetSubtype="0" fill="hold" grpId="0" nodeType="afterEffect">
                                  <p:stCondLst>
                                    <p:cond delay="0"/>
                                  </p:stCondLst>
                                  <p:childTnLst>
                                    <p:set>
                                      <p:cBhvr>
                                        <p:cTn id="44" dur="1" fill="hold">
                                          <p:stCondLst>
                                            <p:cond delay="499"/>
                                          </p:stCondLst>
                                        </p:cTn>
                                        <p:tgtEl>
                                          <p:spTgt spid="150537"/>
                                        </p:tgtEl>
                                        <p:attrNameLst>
                                          <p:attrName>style.visibility</p:attrName>
                                        </p:attrNameLst>
                                      </p:cBhvr>
                                      <p:to>
                                        <p:strVal val="visible"/>
                                      </p:to>
                                    </p:set>
                                  </p:childTnLst>
                                </p:cTn>
                              </p:par>
                            </p:childTnLst>
                          </p:cTn>
                        </p:par>
                        <p:par>
                          <p:cTn id="45" fill="hold">
                            <p:stCondLst>
                              <p:cond delay="4500"/>
                            </p:stCondLst>
                            <p:childTnLst>
                              <p:par>
                                <p:cTn id="46" presetID="1" presetClass="entr" presetSubtype="0" fill="hold" grpId="0" nodeType="afterEffect">
                                  <p:stCondLst>
                                    <p:cond delay="0"/>
                                  </p:stCondLst>
                                  <p:childTnLst>
                                    <p:set>
                                      <p:cBhvr>
                                        <p:cTn id="47" dur="1" fill="hold">
                                          <p:stCondLst>
                                            <p:cond delay="499"/>
                                          </p:stCondLst>
                                        </p:cTn>
                                        <p:tgtEl>
                                          <p:spTgt spid="150547"/>
                                        </p:tgtEl>
                                        <p:attrNameLst>
                                          <p:attrName>style.visibility</p:attrName>
                                        </p:attrNameLst>
                                      </p:cBhvr>
                                      <p:to>
                                        <p:strVal val="visible"/>
                                      </p:to>
                                    </p:set>
                                  </p:childTnLst>
                                </p:cTn>
                              </p:par>
                            </p:childTnLst>
                          </p:cTn>
                        </p:par>
                        <p:par>
                          <p:cTn id="48" fill="hold">
                            <p:stCondLst>
                              <p:cond delay="5000"/>
                            </p:stCondLst>
                            <p:childTnLst>
                              <p:par>
                                <p:cTn id="49" presetID="1" presetClass="entr" presetSubtype="0" fill="hold" grpId="0" nodeType="afterEffect">
                                  <p:stCondLst>
                                    <p:cond delay="0"/>
                                  </p:stCondLst>
                                  <p:childTnLst>
                                    <p:set>
                                      <p:cBhvr>
                                        <p:cTn id="50" dur="1" fill="hold">
                                          <p:stCondLst>
                                            <p:cond delay="499"/>
                                          </p:stCondLst>
                                        </p:cTn>
                                        <p:tgtEl>
                                          <p:spTgt spid="150538"/>
                                        </p:tgtEl>
                                        <p:attrNameLst>
                                          <p:attrName>style.visibility</p:attrName>
                                        </p:attrNameLst>
                                      </p:cBhvr>
                                      <p:to>
                                        <p:strVal val="visible"/>
                                      </p:to>
                                    </p:set>
                                  </p:childTnLst>
                                </p:cTn>
                              </p:par>
                            </p:childTnLst>
                          </p:cTn>
                        </p:par>
                        <p:par>
                          <p:cTn id="51" fill="hold">
                            <p:stCondLst>
                              <p:cond delay="5500"/>
                            </p:stCondLst>
                            <p:childTnLst>
                              <p:par>
                                <p:cTn id="52" presetID="1" presetClass="entr" presetSubtype="0" fill="hold" grpId="0" nodeType="afterEffect">
                                  <p:stCondLst>
                                    <p:cond delay="0"/>
                                  </p:stCondLst>
                                  <p:childTnLst>
                                    <p:set>
                                      <p:cBhvr>
                                        <p:cTn id="53" dur="1" fill="hold">
                                          <p:stCondLst>
                                            <p:cond delay="499"/>
                                          </p:stCondLst>
                                        </p:cTn>
                                        <p:tgtEl>
                                          <p:spTgt spid="150539"/>
                                        </p:tgtEl>
                                        <p:attrNameLst>
                                          <p:attrName>style.visibility</p:attrName>
                                        </p:attrNameLst>
                                      </p:cBhvr>
                                      <p:to>
                                        <p:strVal val="visible"/>
                                      </p:to>
                                    </p:set>
                                  </p:childTnLst>
                                </p:cTn>
                              </p:par>
                            </p:childTnLst>
                          </p:cTn>
                        </p:par>
                        <p:par>
                          <p:cTn id="54" fill="hold">
                            <p:stCondLst>
                              <p:cond delay="6000"/>
                            </p:stCondLst>
                            <p:childTnLst>
                              <p:par>
                                <p:cTn id="55" presetID="1" presetClass="entr" presetSubtype="0" fill="hold" grpId="0" nodeType="afterEffect">
                                  <p:stCondLst>
                                    <p:cond delay="0"/>
                                  </p:stCondLst>
                                  <p:childTnLst>
                                    <p:set>
                                      <p:cBhvr>
                                        <p:cTn id="56" dur="1" fill="hold">
                                          <p:stCondLst>
                                            <p:cond delay="499"/>
                                          </p:stCondLst>
                                        </p:cTn>
                                        <p:tgtEl>
                                          <p:spTgt spid="150540"/>
                                        </p:tgtEl>
                                        <p:attrNameLst>
                                          <p:attrName>style.visibility</p:attrName>
                                        </p:attrNameLst>
                                      </p:cBhvr>
                                      <p:to>
                                        <p:strVal val="visible"/>
                                      </p:to>
                                    </p:set>
                                  </p:childTnLst>
                                </p:cTn>
                              </p:par>
                            </p:childTnLst>
                          </p:cTn>
                        </p:par>
                        <p:par>
                          <p:cTn id="57" fill="hold">
                            <p:stCondLst>
                              <p:cond delay="6500"/>
                            </p:stCondLst>
                            <p:childTnLst>
                              <p:par>
                                <p:cTn id="58" presetID="1" presetClass="entr" presetSubtype="0" fill="hold" grpId="0" nodeType="afterEffect">
                                  <p:stCondLst>
                                    <p:cond delay="0"/>
                                  </p:stCondLst>
                                  <p:childTnLst>
                                    <p:set>
                                      <p:cBhvr>
                                        <p:cTn id="59" dur="1" fill="hold">
                                          <p:stCondLst>
                                            <p:cond delay="499"/>
                                          </p:stCondLst>
                                        </p:cTn>
                                        <p:tgtEl>
                                          <p:spTgt spid="150541"/>
                                        </p:tgtEl>
                                        <p:attrNameLst>
                                          <p:attrName>style.visibility</p:attrName>
                                        </p:attrNameLst>
                                      </p:cBhvr>
                                      <p:to>
                                        <p:strVal val="visible"/>
                                      </p:to>
                                    </p:set>
                                  </p:childTnLst>
                                </p:cTn>
                              </p:par>
                            </p:childTnLst>
                          </p:cTn>
                        </p:par>
                        <p:par>
                          <p:cTn id="60" fill="hold">
                            <p:stCondLst>
                              <p:cond delay="7000"/>
                            </p:stCondLst>
                            <p:childTnLst>
                              <p:par>
                                <p:cTn id="61" presetID="1" presetClass="entr" presetSubtype="0" fill="hold" grpId="0" nodeType="afterEffect">
                                  <p:stCondLst>
                                    <p:cond delay="0"/>
                                  </p:stCondLst>
                                  <p:childTnLst>
                                    <p:set>
                                      <p:cBhvr>
                                        <p:cTn id="62" dur="1" fill="hold">
                                          <p:stCondLst>
                                            <p:cond delay="499"/>
                                          </p:stCondLst>
                                        </p:cTn>
                                        <p:tgtEl>
                                          <p:spTgt spid="150542"/>
                                        </p:tgtEl>
                                        <p:attrNameLst>
                                          <p:attrName>style.visibility</p:attrName>
                                        </p:attrNameLst>
                                      </p:cBhvr>
                                      <p:to>
                                        <p:strVal val="visible"/>
                                      </p:to>
                                    </p:set>
                                  </p:childTnLst>
                                </p:cTn>
                              </p:par>
                            </p:childTnLst>
                          </p:cTn>
                        </p:par>
                        <p:par>
                          <p:cTn id="63" fill="hold">
                            <p:stCondLst>
                              <p:cond delay="7500"/>
                            </p:stCondLst>
                            <p:childTnLst>
                              <p:par>
                                <p:cTn id="64" presetID="1" presetClass="entr" presetSubtype="0" fill="hold" grpId="0" nodeType="afterEffect">
                                  <p:stCondLst>
                                    <p:cond delay="0"/>
                                  </p:stCondLst>
                                  <p:childTnLst>
                                    <p:set>
                                      <p:cBhvr>
                                        <p:cTn id="65" dur="1" fill="hold">
                                          <p:stCondLst>
                                            <p:cond delay="499"/>
                                          </p:stCondLst>
                                        </p:cTn>
                                        <p:tgtEl>
                                          <p:spTgt spid="150543"/>
                                        </p:tgtEl>
                                        <p:attrNameLst>
                                          <p:attrName>style.visibility</p:attrName>
                                        </p:attrNameLst>
                                      </p:cBhvr>
                                      <p:to>
                                        <p:strVal val="visible"/>
                                      </p:to>
                                    </p:set>
                                  </p:childTnLst>
                                </p:cTn>
                              </p:par>
                            </p:childTnLst>
                          </p:cTn>
                        </p:par>
                        <p:par>
                          <p:cTn id="66" fill="hold">
                            <p:stCondLst>
                              <p:cond delay="8000"/>
                            </p:stCondLst>
                            <p:childTnLst>
                              <p:par>
                                <p:cTn id="67" presetID="1" presetClass="entr" presetSubtype="0" fill="hold" grpId="0" nodeType="afterEffect">
                                  <p:stCondLst>
                                    <p:cond delay="0"/>
                                  </p:stCondLst>
                                  <p:childTnLst>
                                    <p:set>
                                      <p:cBhvr>
                                        <p:cTn id="68" dur="1" fill="hold">
                                          <p:stCondLst>
                                            <p:cond delay="499"/>
                                          </p:stCondLst>
                                        </p:cTn>
                                        <p:tgtEl>
                                          <p:spTgt spid="150548"/>
                                        </p:tgtEl>
                                        <p:attrNameLst>
                                          <p:attrName>style.visibility</p:attrName>
                                        </p:attrNameLst>
                                      </p:cBhvr>
                                      <p:to>
                                        <p:strVal val="visible"/>
                                      </p:to>
                                    </p:set>
                                  </p:childTnLst>
                                </p:cTn>
                              </p:par>
                            </p:childTnLst>
                          </p:cTn>
                        </p:par>
                        <p:par>
                          <p:cTn id="69" fill="hold">
                            <p:stCondLst>
                              <p:cond delay="8500"/>
                            </p:stCondLst>
                            <p:childTnLst>
                              <p:par>
                                <p:cTn id="70" presetID="1" presetClass="entr" presetSubtype="0" fill="hold" grpId="0" nodeType="afterEffect">
                                  <p:stCondLst>
                                    <p:cond delay="0"/>
                                  </p:stCondLst>
                                  <p:childTnLst>
                                    <p:set>
                                      <p:cBhvr>
                                        <p:cTn id="71" dur="1" fill="hold">
                                          <p:stCondLst>
                                            <p:cond delay="499"/>
                                          </p:stCondLst>
                                        </p:cTn>
                                        <p:tgtEl>
                                          <p:spTgt spid="150544"/>
                                        </p:tgtEl>
                                        <p:attrNameLst>
                                          <p:attrName>style.visibility</p:attrName>
                                        </p:attrNameLst>
                                      </p:cBhvr>
                                      <p:to>
                                        <p:strVal val="visible"/>
                                      </p:to>
                                    </p:set>
                                  </p:childTnLst>
                                </p:cTn>
                              </p:par>
                            </p:childTnLst>
                          </p:cTn>
                        </p:par>
                        <p:par>
                          <p:cTn id="72" fill="hold">
                            <p:stCondLst>
                              <p:cond delay="9000"/>
                            </p:stCondLst>
                            <p:childTnLst>
                              <p:par>
                                <p:cTn id="73" presetID="1" presetClass="entr" presetSubtype="0" fill="hold" grpId="0" nodeType="afterEffect">
                                  <p:stCondLst>
                                    <p:cond delay="0"/>
                                  </p:stCondLst>
                                  <p:childTnLst>
                                    <p:set>
                                      <p:cBhvr>
                                        <p:cTn id="74" dur="1" fill="hold">
                                          <p:stCondLst>
                                            <p:cond delay="499"/>
                                          </p:stCondLst>
                                        </p:cTn>
                                        <p:tgtEl>
                                          <p:spTgt spid="150545"/>
                                        </p:tgtEl>
                                        <p:attrNameLst>
                                          <p:attrName>style.visibility</p:attrName>
                                        </p:attrNameLst>
                                      </p:cBhvr>
                                      <p:to>
                                        <p:strVal val="visible"/>
                                      </p:to>
                                    </p:set>
                                  </p:childTnLst>
                                </p:cTn>
                              </p:par>
                            </p:childTnLst>
                          </p:cTn>
                        </p:par>
                        <p:par>
                          <p:cTn id="75" fill="hold">
                            <p:stCondLst>
                              <p:cond delay="9500"/>
                            </p:stCondLst>
                            <p:childTnLst>
                              <p:par>
                                <p:cTn id="76" presetID="1" presetClass="entr" presetSubtype="0" fill="hold" grpId="0" nodeType="afterEffect">
                                  <p:stCondLst>
                                    <p:cond delay="0"/>
                                  </p:stCondLst>
                                  <p:childTnLst>
                                    <p:set>
                                      <p:cBhvr>
                                        <p:cTn id="77" dur="1" fill="hold">
                                          <p:stCondLst>
                                            <p:cond delay="499"/>
                                          </p:stCondLst>
                                        </p:cTn>
                                        <p:tgtEl>
                                          <p:spTgt spid="15054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 presetClass="entr" presetSubtype="1" fill="hold" grpId="0" nodeType="clickEffect">
                                  <p:stCondLst>
                                    <p:cond delay="0"/>
                                  </p:stCondLst>
                                  <p:childTnLst>
                                    <p:set>
                                      <p:cBhvr>
                                        <p:cTn id="81" dur="1" fill="hold">
                                          <p:stCondLst>
                                            <p:cond delay="0"/>
                                          </p:stCondLst>
                                        </p:cTn>
                                        <p:tgtEl>
                                          <p:spTgt spid="150553"/>
                                        </p:tgtEl>
                                        <p:attrNameLst>
                                          <p:attrName>style.visibility</p:attrName>
                                        </p:attrNameLst>
                                      </p:cBhvr>
                                      <p:to>
                                        <p:strVal val="visible"/>
                                      </p:to>
                                    </p:set>
                                    <p:anim calcmode="lin" valueType="num">
                                      <p:cBhvr additive="base">
                                        <p:cTn id="82" dur="500" fill="hold"/>
                                        <p:tgtEl>
                                          <p:spTgt spid="150553"/>
                                        </p:tgtEl>
                                        <p:attrNameLst>
                                          <p:attrName>ppt_x</p:attrName>
                                        </p:attrNameLst>
                                      </p:cBhvr>
                                      <p:tavLst>
                                        <p:tav tm="0">
                                          <p:val>
                                            <p:strVal val="#ppt_x"/>
                                          </p:val>
                                        </p:tav>
                                        <p:tav tm="100000">
                                          <p:val>
                                            <p:strVal val="#ppt_x"/>
                                          </p:val>
                                        </p:tav>
                                      </p:tavLst>
                                    </p:anim>
                                    <p:anim calcmode="lin" valueType="num">
                                      <p:cBhvr additive="base">
                                        <p:cTn id="83" dur="500" fill="hold"/>
                                        <p:tgtEl>
                                          <p:spTgt spid="150553"/>
                                        </p:tgtEl>
                                        <p:attrNameLst>
                                          <p:attrName>ppt_y</p:attrName>
                                        </p:attrNameLst>
                                      </p:cBhvr>
                                      <p:tavLst>
                                        <p:tav tm="0">
                                          <p:val>
                                            <p:strVal val="0-#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150550"/>
                                        </p:tgtEl>
                                        <p:attrNameLst>
                                          <p:attrName>style.visibility</p:attrName>
                                        </p:attrNameLst>
                                      </p:cBhvr>
                                      <p:to>
                                        <p:strVal val="visible"/>
                                      </p:to>
                                    </p:set>
                                    <p:animEffect transition="in" filter="wipe(up)">
                                      <p:cBhvr>
                                        <p:cTn id="88" dur="500"/>
                                        <p:tgtEl>
                                          <p:spTgt spid="15055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50554"/>
                                        </p:tgtEl>
                                        <p:attrNameLst>
                                          <p:attrName>style.visibility</p:attrName>
                                        </p:attrNameLst>
                                      </p:cBhvr>
                                      <p:to>
                                        <p:strVal val="visible"/>
                                      </p:to>
                                    </p:set>
                                    <p:animEffect transition="in" filter="wipe(left)">
                                      <p:cBhvr>
                                        <p:cTn id="93" dur="500"/>
                                        <p:tgtEl>
                                          <p:spTgt spid="15055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150551"/>
                                        </p:tgtEl>
                                        <p:attrNameLst>
                                          <p:attrName>style.visibility</p:attrName>
                                        </p:attrNameLst>
                                      </p:cBhvr>
                                      <p:to>
                                        <p:strVal val="visible"/>
                                      </p:to>
                                    </p:set>
                                    <p:animEffect transition="in" filter="wipe(up)">
                                      <p:cBhvr>
                                        <p:cTn id="98" dur="500"/>
                                        <p:tgtEl>
                                          <p:spTgt spid="150551"/>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50555"/>
                                        </p:tgtEl>
                                        <p:attrNameLst>
                                          <p:attrName>style.visibility</p:attrName>
                                        </p:attrNameLst>
                                      </p:cBhvr>
                                      <p:to>
                                        <p:strVal val="visible"/>
                                      </p:to>
                                    </p:set>
                                    <p:anim calcmode="lin" valueType="num">
                                      <p:cBhvr additive="base">
                                        <p:cTn id="103" dur="500" fill="hold"/>
                                        <p:tgtEl>
                                          <p:spTgt spid="150555"/>
                                        </p:tgtEl>
                                        <p:attrNameLst>
                                          <p:attrName>ppt_x</p:attrName>
                                        </p:attrNameLst>
                                      </p:cBhvr>
                                      <p:tavLst>
                                        <p:tav tm="0">
                                          <p:val>
                                            <p:strVal val="0-#ppt_w/2"/>
                                          </p:val>
                                        </p:tav>
                                        <p:tav tm="100000">
                                          <p:val>
                                            <p:strVal val="#ppt_x"/>
                                          </p:val>
                                        </p:tav>
                                      </p:tavLst>
                                    </p:anim>
                                    <p:anim calcmode="lin" valueType="num">
                                      <p:cBhvr additive="base">
                                        <p:cTn id="104" dur="500" fill="hold"/>
                                        <p:tgtEl>
                                          <p:spTgt spid="1505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nimBg="1" autoUpdateAnimBg="0"/>
      <p:bldP spid="150531" grpId="0" animBg="1" autoUpdateAnimBg="0"/>
      <p:bldP spid="150532" grpId="0" animBg="1" autoUpdateAnimBg="0"/>
      <p:bldP spid="150533" grpId="0" animBg="1" autoUpdateAnimBg="0"/>
      <p:bldP spid="150534" grpId="0" animBg="1" autoUpdateAnimBg="0"/>
      <p:bldP spid="150535" grpId="0" animBg="1" autoUpdateAnimBg="0"/>
      <p:bldP spid="150536" grpId="0" animBg="1" autoUpdateAnimBg="0"/>
      <p:bldP spid="150537" grpId="0" animBg="1" autoUpdateAnimBg="0"/>
      <p:bldP spid="150538" grpId="0" animBg="1" autoUpdateAnimBg="0"/>
      <p:bldP spid="150539" grpId="0" animBg="1"/>
      <p:bldP spid="150540" grpId="0" animBg="1"/>
      <p:bldP spid="150541" grpId="0" animBg="1"/>
      <p:bldP spid="150542" grpId="0" animBg="1"/>
      <p:bldP spid="150543" grpId="0" animBg="1"/>
      <p:bldP spid="150544" grpId="0" animBg="1"/>
      <p:bldP spid="150545" grpId="0" animBg="1"/>
      <p:bldP spid="150546" grpId="0" animBg="1"/>
      <p:bldP spid="150547" grpId="0" animBg="1" autoUpdateAnimBg="0"/>
      <p:bldP spid="150548" grpId="0" animBg="1"/>
      <p:bldP spid="150549" grpId="0" autoUpdateAnimBg="0"/>
      <p:bldP spid="150550" grpId="0" animBg="1"/>
      <p:bldP spid="150551" grpId="0" animBg="1"/>
      <p:bldP spid="150552" grpId="0" autoUpdateAnimBg="0"/>
      <p:bldP spid="150553" grpId="0" autoUpdateAnimBg="0"/>
      <p:bldP spid="150554" grpId="0" animBg="1" autoUpdateAnimBg="0"/>
      <p:bldP spid="150555" grpId="0" autoUpdateAnimBg="0"/>
      <p:bldP spid="15055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Oval 2"/>
          <p:cNvSpPr>
            <a:spLocks noChangeArrowheads="1"/>
          </p:cNvSpPr>
          <p:nvPr/>
        </p:nvSpPr>
        <p:spPr bwMode="auto">
          <a:xfrm>
            <a:off x="3962400" y="1505751"/>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50</a:t>
            </a:r>
            <a:endParaRPr lang="en-US" altLang="zh-CN" sz="2400" b="0" dirty="0">
              <a:ea typeface="华文仿宋" panose="02010600040101010101" pitchFamily="2" charset="-122"/>
            </a:endParaRPr>
          </a:p>
        </p:txBody>
      </p:sp>
      <p:sp>
        <p:nvSpPr>
          <p:cNvPr id="151555" name="Oval 3"/>
          <p:cNvSpPr>
            <a:spLocks noChangeArrowheads="1"/>
          </p:cNvSpPr>
          <p:nvPr/>
        </p:nvSpPr>
        <p:spPr bwMode="auto">
          <a:xfrm>
            <a:off x="2514600" y="2039151"/>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30</a:t>
            </a:r>
            <a:endParaRPr lang="en-US" altLang="zh-CN" sz="2400" b="0" dirty="0">
              <a:ea typeface="华文仿宋" panose="02010600040101010101" pitchFamily="2" charset="-122"/>
            </a:endParaRPr>
          </a:p>
        </p:txBody>
      </p:sp>
      <p:sp>
        <p:nvSpPr>
          <p:cNvPr id="151556" name="Oval 4"/>
          <p:cNvSpPr>
            <a:spLocks noChangeArrowheads="1"/>
          </p:cNvSpPr>
          <p:nvPr/>
        </p:nvSpPr>
        <p:spPr bwMode="auto">
          <a:xfrm>
            <a:off x="5410200" y="2039151"/>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80</a:t>
            </a:r>
            <a:endParaRPr lang="en-US" altLang="zh-CN" sz="2400" b="0" dirty="0">
              <a:ea typeface="华文仿宋" panose="02010600040101010101" pitchFamily="2" charset="-122"/>
            </a:endParaRPr>
          </a:p>
        </p:txBody>
      </p:sp>
      <p:sp>
        <p:nvSpPr>
          <p:cNvPr id="151557" name="Oval 5"/>
          <p:cNvSpPr>
            <a:spLocks noChangeArrowheads="1"/>
          </p:cNvSpPr>
          <p:nvPr/>
        </p:nvSpPr>
        <p:spPr bwMode="auto">
          <a:xfrm>
            <a:off x="1371600" y="2724951"/>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20</a:t>
            </a:r>
            <a:endParaRPr lang="en-US" altLang="zh-CN" sz="2400" b="0" dirty="0">
              <a:ea typeface="华文仿宋" panose="02010600040101010101" pitchFamily="2" charset="-122"/>
            </a:endParaRPr>
          </a:p>
        </p:txBody>
      </p:sp>
      <p:sp>
        <p:nvSpPr>
          <p:cNvPr id="151558" name="Oval 6"/>
          <p:cNvSpPr>
            <a:spLocks noChangeArrowheads="1"/>
          </p:cNvSpPr>
          <p:nvPr/>
        </p:nvSpPr>
        <p:spPr bwMode="auto">
          <a:xfrm>
            <a:off x="6553200" y="2724951"/>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90</a:t>
            </a:r>
            <a:endParaRPr lang="en-US" altLang="zh-CN" sz="2400" b="0" dirty="0">
              <a:ea typeface="华文仿宋" panose="02010600040101010101" pitchFamily="2" charset="-122"/>
            </a:endParaRPr>
          </a:p>
        </p:txBody>
      </p:sp>
      <p:sp>
        <p:nvSpPr>
          <p:cNvPr id="151559" name="Oval 7"/>
          <p:cNvSpPr>
            <a:spLocks noChangeArrowheads="1"/>
          </p:cNvSpPr>
          <p:nvPr/>
        </p:nvSpPr>
        <p:spPr bwMode="auto">
          <a:xfrm>
            <a:off x="5715000" y="3563151"/>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85</a:t>
            </a:r>
            <a:endParaRPr lang="en-US" altLang="zh-CN" sz="2400" b="0" dirty="0">
              <a:ea typeface="华文仿宋" panose="02010600040101010101" pitchFamily="2" charset="-122"/>
            </a:endParaRPr>
          </a:p>
        </p:txBody>
      </p:sp>
      <p:sp>
        <p:nvSpPr>
          <p:cNvPr id="151560" name="Oval 8"/>
          <p:cNvSpPr>
            <a:spLocks noChangeArrowheads="1"/>
          </p:cNvSpPr>
          <p:nvPr/>
        </p:nvSpPr>
        <p:spPr bwMode="auto">
          <a:xfrm>
            <a:off x="3657600" y="2724951"/>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40</a:t>
            </a:r>
            <a:endParaRPr lang="en-US" altLang="zh-CN" sz="2400" b="0" dirty="0">
              <a:ea typeface="华文仿宋" panose="02010600040101010101" pitchFamily="2" charset="-122"/>
            </a:endParaRPr>
          </a:p>
        </p:txBody>
      </p:sp>
      <p:sp>
        <p:nvSpPr>
          <p:cNvPr id="151561" name="Oval 9"/>
          <p:cNvSpPr>
            <a:spLocks noChangeArrowheads="1"/>
          </p:cNvSpPr>
          <p:nvPr/>
        </p:nvSpPr>
        <p:spPr bwMode="auto">
          <a:xfrm>
            <a:off x="2743200" y="3563151"/>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35</a:t>
            </a:r>
            <a:endParaRPr lang="en-US" altLang="zh-CN" sz="2400" b="0" dirty="0">
              <a:ea typeface="华文仿宋" panose="02010600040101010101" pitchFamily="2" charset="-122"/>
            </a:endParaRPr>
          </a:p>
        </p:txBody>
      </p:sp>
      <p:sp>
        <p:nvSpPr>
          <p:cNvPr id="151562" name="Oval 10"/>
          <p:cNvSpPr>
            <a:spLocks noChangeArrowheads="1"/>
          </p:cNvSpPr>
          <p:nvPr/>
        </p:nvSpPr>
        <p:spPr bwMode="auto">
          <a:xfrm>
            <a:off x="7010400" y="4401351"/>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88</a:t>
            </a:r>
            <a:endParaRPr lang="en-US" altLang="zh-CN" sz="2400" b="0" dirty="0">
              <a:ea typeface="华文仿宋" panose="02010600040101010101" pitchFamily="2" charset="-122"/>
            </a:endParaRPr>
          </a:p>
        </p:txBody>
      </p:sp>
      <p:sp>
        <p:nvSpPr>
          <p:cNvPr id="151563" name="Line 11"/>
          <p:cNvSpPr>
            <a:spLocks noChangeShapeType="1"/>
          </p:cNvSpPr>
          <p:nvPr/>
        </p:nvSpPr>
        <p:spPr bwMode="auto">
          <a:xfrm flipH="1">
            <a:off x="3124200" y="1810551"/>
            <a:ext cx="8382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1564" name="Line 12"/>
          <p:cNvSpPr>
            <a:spLocks noChangeShapeType="1"/>
          </p:cNvSpPr>
          <p:nvPr/>
        </p:nvSpPr>
        <p:spPr bwMode="auto">
          <a:xfrm flipH="1">
            <a:off x="1981200" y="2420151"/>
            <a:ext cx="609600" cy="381000"/>
          </a:xfrm>
          <a:prstGeom prst="line">
            <a:avLst/>
          </a:prstGeom>
          <a:noFill/>
          <a:ln w="38100">
            <a:solidFill>
              <a:srgbClr val="66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1565" name="Line 13"/>
          <p:cNvSpPr>
            <a:spLocks noChangeShapeType="1"/>
          </p:cNvSpPr>
          <p:nvPr/>
        </p:nvSpPr>
        <p:spPr bwMode="auto">
          <a:xfrm>
            <a:off x="4648200" y="1810551"/>
            <a:ext cx="7620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1566" name="Line 14"/>
          <p:cNvSpPr>
            <a:spLocks noChangeShapeType="1"/>
          </p:cNvSpPr>
          <p:nvPr/>
        </p:nvSpPr>
        <p:spPr bwMode="auto">
          <a:xfrm>
            <a:off x="3124200" y="2420151"/>
            <a:ext cx="6096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1567" name="Line 15"/>
          <p:cNvSpPr>
            <a:spLocks noChangeShapeType="1"/>
          </p:cNvSpPr>
          <p:nvPr/>
        </p:nvSpPr>
        <p:spPr bwMode="auto">
          <a:xfrm flipH="1">
            <a:off x="3200400" y="3182151"/>
            <a:ext cx="5334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1568" name="Line 16"/>
          <p:cNvSpPr>
            <a:spLocks noChangeShapeType="1"/>
          </p:cNvSpPr>
          <p:nvPr/>
        </p:nvSpPr>
        <p:spPr bwMode="auto">
          <a:xfrm>
            <a:off x="6019800" y="2496351"/>
            <a:ext cx="609600" cy="3048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1569" name="Line 17"/>
          <p:cNvSpPr>
            <a:spLocks noChangeShapeType="1"/>
          </p:cNvSpPr>
          <p:nvPr/>
        </p:nvSpPr>
        <p:spPr bwMode="auto">
          <a:xfrm flipH="1">
            <a:off x="6172200" y="3258351"/>
            <a:ext cx="5334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1570" name="Line 18"/>
          <p:cNvSpPr>
            <a:spLocks noChangeShapeType="1"/>
          </p:cNvSpPr>
          <p:nvPr/>
        </p:nvSpPr>
        <p:spPr bwMode="auto">
          <a:xfrm>
            <a:off x="6324600" y="4020351"/>
            <a:ext cx="762000" cy="4572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1571" name="Oval 19"/>
          <p:cNvSpPr>
            <a:spLocks noChangeArrowheads="1"/>
          </p:cNvSpPr>
          <p:nvPr/>
        </p:nvSpPr>
        <p:spPr bwMode="auto">
          <a:xfrm>
            <a:off x="1752600" y="4401351"/>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32</a:t>
            </a:r>
            <a:endParaRPr lang="en-US" altLang="zh-CN" sz="2400" b="0" dirty="0">
              <a:ea typeface="华文仿宋" panose="02010600040101010101" pitchFamily="2" charset="-122"/>
            </a:endParaRPr>
          </a:p>
        </p:txBody>
      </p:sp>
      <p:sp>
        <p:nvSpPr>
          <p:cNvPr id="151572" name="Line 20"/>
          <p:cNvSpPr>
            <a:spLocks noChangeShapeType="1"/>
          </p:cNvSpPr>
          <p:nvPr/>
        </p:nvSpPr>
        <p:spPr bwMode="auto">
          <a:xfrm flipH="1">
            <a:off x="2209800" y="3944151"/>
            <a:ext cx="609600" cy="4572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1573" name="Rectangle 21"/>
          <p:cNvSpPr>
            <a:spLocks noChangeArrowheads="1"/>
          </p:cNvSpPr>
          <p:nvPr/>
        </p:nvSpPr>
        <p:spPr bwMode="auto">
          <a:xfrm>
            <a:off x="152400" y="116182"/>
            <a:ext cx="8229600" cy="64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lnSpc>
                <a:spcPct val="120000"/>
              </a:lnSpc>
            </a:pPr>
            <a:r>
              <a:rPr lang="en-US" altLang="zh-CN" sz="3200" dirty="0">
                <a:ea typeface="华文仿宋" panose="02010600040101010101" pitchFamily="2" charset="-122"/>
              </a:rPr>
              <a:t>(2)</a:t>
            </a:r>
            <a:r>
              <a:rPr lang="en-US" altLang="zh-CN" sz="3200" dirty="0">
                <a:solidFill>
                  <a:schemeClr val="accent2"/>
                </a:solidFill>
                <a:ea typeface="华文仿宋" panose="02010600040101010101" pitchFamily="2" charset="-122"/>
              </a:rPr>
              <a:t> </a:t>
            </a:r>
            <a:r>
              <a:rPr lang="zh-CN" altLang="en-US" sz="3200" dirty="0">
                <a:ea typeface="华文仿宋" panose="02010600040101010101" pitchFamily="2" charset="-122"/>
              </a:rPr>
              <a:t>被删除的结点</a:t>
            </a:r>
            <a:r>
              <a:rPr lang="zh-CN" altLang="en-US" sz="3200" dirty="0">
                <a:solidFill>
                  <a:srgbClr val="A50021"/>
                </a:solidFill>
                <a:ea typeface="华文仿宋" panose="02010600040101010101" pitchFamily="2" charset="-122"/>
              </a:rPr>
              <a:t>只有左子树</a:t>
            </a:r>
            <a:r>
              <a:rPr lang="zh-CN" altLang="en-US" sz="3200" dirty="0">
                <a:ea typeface="华文仿宋" panose="02010600040101010101" pitchFamily="2" charset="-122"/>
              </a:rPr>
              <a:t>或者</a:t>
            </a:r>
            <a:r>
              <a:rPr lang="zh-CN" altLang="en-US" sz="3200" dirty="0">
                <a:solidFill>
                  <a:srgbClr val="A50021"/>
                </a:solidFill>
                <a:ea typeface="华文仿宋" panose="02010600040101010101" pitchFamily="2" charset="-122"/>
              </a:rPr>
              <a:t>只有右子树</a:t>
            </a:r>
            <a:endParaRPr lang="zh-CN" altLang="en-US" sz="2000" dirty="0">
              <a:solidFill>
                <a:srgbClr val="A50021"/>
              </a:solidFill>
              <a:ea typeface="华文仿宋" panose="02010600040101010101" pitchFamily="2" charset="-122"/>
            </a:endParaRPr>
          </a:p>
        </p:txBody>
      </p:sp>
      <p:sp>
        <p:nvSpPr>
          <p:cNvPr id="151574" name="AutoShape 22"/>
          <p:cNvSpPr>
            <a:spLocks noChangeArrowheads="1"/>
          </p:cNvSpPr>
          <p:nvPr/>
        </p:nvSpPr>
        <p:spPr bwMode="auto">
          <a:xfrm>
            <a:off x="3124200" y="2420151"/>
            <a:ext cx="152400" cy="1143000"/>
          </a:xfrm>
          <a:prstGeom prst="downArrow">
            <a:avLst>
              <a:gd name="adj1" fmla="val 50000"/>
              <a:gd name="adj2" fmla="val 187500"/>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useBgFill="1">
        <p:nvSpPr>
          <p:cNvPr id="151575" name="Rectangle 23"/>
          <p:cNvSpPr>
            <a:spLocks noChangeArrowheads="1"/>
          </p:cNvSpPr>
          <p:nvPr/>
        </p:nvSpPr>
        <p:spPr bwMode="auto">
          <a:xfrm>
            <a:off x="3276600" y="2420151"/>
            <a:ext cx="1143000" cy="1143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1576" name="Line 24"/>
          <p:cNvSpPr>
            <a:spLocks noChangeShapeType="1"/>
          </p:cNvSpPr>
          <p:nvPr/>
        </p:nvSpPr>
        <p:spPr bwMode="auto">
          <a:xfrm>
            <a:off x="4648200" y="1810551"/>
            <a:ext cx="1981200" cy="990600"/>
          </a:xfrm>
          <a:prstGeom prst="line">
            <a:avLst/>
          </a:prstGeom>
          <a:noFill/>
          <a:ln w="63500">
            <a:solidFill>
              <a:srgbClr val="FF00FF"/>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useBgFill="1">
        <p:nvSpPr>
          <p:cNvPr id="151577" name="Rectangle 25"/>
          <p:cNvSpPr>
            <a:spLocks noChangeArrowheads="1"/>
          </p:cNvSpPr>
          <p:nvPr/>
        </p:nvSpPr>
        <p:spPr bwMode="auto">
          <a:xfrm>
            <a:off x="5334000" y="1962951"/>
            <a:ext cx="838200" cy="685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1578" name="Line 26"/>
          <p:cNvSpPr>
            <a:spLocks noChangeShapeType="1"/>
          </p:cNvSpPr>
          <p:nvPr/>
        </p:nvSpPr>
        <p:spPr bwMode="auto">
          <a:xfrm>
            <a:off x="4648200" y="1810551"/>
            <a:ext cx="1981200" cy="990600"/>
          </a:xfrm>
          <a:prstGeom prst="line">
            <a:avLst/>
          </a:prstGeom>
          <a:noFill/>
          <a:ln w="63500">
            <a:solidFill>
              <a:srgbClr val="FF00FF"/>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1579" name="Text Box 27"/>
          <p:cNvSpPr txBox="1">
            <a:spLocks noChangeArrowheads="1"/>
          </p:cNvSpPr>
          <p:nvPr/>
        </p:nvSpPr>
        <p:spPr bwMode="auto">
          <a:xfrm>
            <a:off x="228600" y="5087151"/>
            <a:ext cx="868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ea typeface="华文仿宋" panose="02010600040101010101" pitchFamily="2" charset="-122"/>
              </a:rPr>
              <a:t>其双亲结点的相应指针域的值改为 “指向被删除结点的左子树或右子树”。</a:t>
            </a:r>
            <a:endParaRPr lang="zh-CN" altLang="en-US" sz="3200" b="0" dirty="0">
              <a:ea typeface="华文仿宋" panose="02010600040101010101" pitchFamily="2" charset="-122"/>
            </a:endParaRPr>
          </a:p>
        </p:txBody>
      </p:sp>
      <p:sp>
        <p:nvSpPr>
          <p:cNvPr id="151580" name="Freeform 28"/>
          <p:cNvSpPr/>
          <p:nvPr/>
        </p:nvSpPr>
        <p:spPr bwMode="auto">
          <a:xfrm>
            <a:off x="4267200" y="1066799"/>
            <a:ext cx="1066800" cy="438951"/>
          </a:xfrm>
          <a:custGeom>
            <a:avLst/>
            <a:gdLst>
              <a:gd name="T0" fmla="*/ 672 w 672"/>
              <a:gd name="T1" fmla="*/ 0 h 480"/>
              <a:gd name="T2" fmla="*/ 192 w 672"/>
              <a:gd name="T3" fmla="*/ 240 h 480"/>
              <a:gd name="T4" fmla="*/ 480 w 672"/>
              <a:gd name="T5" fmla="*/ 240 h 480"/>
              <a:gd name="T6" fmla="*/ 0 w 672"/>
              <a:gd name="T7" fmla="*/ 480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1581" name="Text Box 29"/>
          <p:cNvSpPr txBox="1">
            <a:spLocks noChangeArrowheads="1"/>
          </p:cNvSpPr>
          <p:nvPr/>
        </p:nvSpPr>
        <p:spPr bwMode="auto">
          <a:xfrm>
            <a:off x="5657850" y="1078714"/>
            <a:ext cx="3073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200" dirty="0">
                <a:solidFill>
                  <a:srgbClr val="3333FF"/>
                </a:solidFill>
                <a:ea typeface="华文仿宋" panose="02010600040101010101" pitchFamily="2" charset="-122"/>
              </a:rPr>
              <a:t>被删关键字 </a:t>
            </a:r>
            <a:r>
              <a:rPr lang="en-US" altLang="zh-CN" sz="3200" dirty="0">
                <a:solidFill>
                  <a:srgbClr val="3333FF"/>
                </a:solidFill>
                <a:ea typeface="华文仿宋" panose="02010600040101010101" pitchFamily="2" charset="-122"/>
              </a:rPr>
              <a:t>= 40</a:t>
            </a:r>
            <a:endParaRPr lang="en-US" altLang="zh-CN" sz="3200" b="0" dirty="0">
              <a:ea typeface="华文仿宋" panose="02010600040101010101" pitchFamily="2" charset="-122"/>
            </a:endParaRPr>
          </a:p>
        </p:txBody>
      </p:sp>
      <p:sp useBgFill="1">
        <p:nvSpPr>
          <p:cNvPr id="151582" name="Rectangle 30"/>
          <p:cNvSpPr>
            <a:spLocks noChangeArrowheads="1"/>
          </p:cNvSpPr>
          <p:nvPr/>
        </p:nvSpPr>
        <p:spPr bwMode="auto">
          <a:xfrm>
            <a:off x="8172450" y="1078714"/>
            <a:ext cx="590550" cy="579437"/>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200" dirty="0">
                <a:solidFill>
                  <a:srgbClr val="FF0000"/>
                </a:solidFill>
                <a:ea typeface="华文仿宋" panose="02010600040101010101" pitchFamily="2" charset="-122"/>
              </a:rPr>
              <a:t>80</a:t>
            </a:r>
            <a:endParaRPr lang="en-US" altLang="zh-CN" sz="3200" dirty="0">
              <a:solidFill>
                <a:srgbClr val="3333FF"/>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1573"/>
                                        </p:tgtEl>
                                        <p:attrNameLst>
                                          <p:attrName>style.visibility</p:attrName>
                                        </p:attrNameLst>
                                      </p:cBhvr>
                                      <p:to>
                                        <p:strVal val="visible"/>
                                      </p:to>
                                    </p:set>
                                    <p:anim calcmode="lin" valueType="num">
                                      <p:cBhvr additive="base">
                                        <p:cTn id="7" dur="500" fill="hold"/>
                                        <p:tgtEl>
                                          <p:spTgt spid="151573"/>
                                        </p:tgtEl>
                                        <p:attrNameLst>
                                          <p:attrName>ppt_x</p:attrName>
                                        </p:attrNameLst>
                                      </p:cBhvr>
                                      <p:tavLst>
                                        <p:tav tm="0">
                                          <p:val>
                                            <p:strVal val="0-#ppt_w/2"/>
                                          </p:val>
                                        </p:tav>
                                        <p:tav tm="100000">
                                          <p:val>
                                            <p:strVal val="#ppt_x"/>
                                          </p:val>
                                        </p:tav>
                                      </p:tavLst>
                                    </p:anim>
                                    <p:anim calcmode="lin" valueType="num">
                                      <p:cBhvr additive="base">
                                        <p:cTn id="8" dur="500" fill="hold"/>
                                        <p:tgtEl>
                                          <p:spTgt spid="1515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1580"/>
                                        </p:tgtEl>
                                        <p:attrNameLst>
                                          <p:attrName>style.visibility</p:attrName>
                                        </p:attrNameLst>
                                      </p:cBhvr>
                                      <p:to>
                                        <p:strVal val="visible"/>
                                      </p:to>
                                    </p:set>
                                    <p:animEffect transition="in" filter="wipe(up)">
                                      <p:cBhvr>
                                        <p:cTn id="13" dur="500"/>
                                        <p:tgtEl>
                                          <p:spTgt spid="151580"/>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51554"/>
                                        </p:tgtEl>
                                        <p:attrNameLst>
                                          <p:attrName>style.visibility</p:attrName>
                                        </p:attrNameLst>
                                      </p:cBhvr>
                                      <p:to>
                                        <p:strVal val="visible"/>
                                      </p:to>
                                    </p:set>
                                    <p:animEffect transition="in" filter="wipe(up)">
                                      <p:cBhvr>
                                        <p:cTn id="17" dur="500"/>
                                        <p:tgtEl>
                                          <p:spTgt spid="151554"/>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151555"/>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151556"/>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151557"/>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151558"/>
                                        </p:tgtEl>
                                        <p:attrNameLst>
                                          <p:attrName>style.visibility</p:attrName>
                                        </p:attrNameLst>
                                      </p:cBhvr>
                                      <p:to>
                                        <p:strVal val="visible"/>
                                      </p:to>
                                    </p:set>
                                  </p:childTnLst>
                                </p:cTn>
                              </p:par>
                            </p:childTnLst>
                          </p:cTn>
                        </p:par>
                        <p:par>
                          <p:cTn id="30" fill="hold">
                            <p:stCondLst>
                              <p:cond delay="3000"/>
                            </p:stCondLst>
                            <p:childTnLst>
                              <p:par>
                                <p:cTn id="31" presetID="1" presetClass="entr" presetSubtype="0" fill="hold" grpId="0" nodeType="afterEffect">
                                  <p:stCondLst>
                                    <p:cond delay="0"/>
                                  </p:stCondLst>
                                  <p:childTnLst>
                                    <p:set>
                                      <p:cBhvr>
                                        <p:cTn id="32" dur="1" fill="hold">
                                          <p:stCondLst>
                                            <p:cond delay="499"/>
                                          </p:stCondLst>
                                        </p:cTn>
                                        <p:tgtEl>
                                          <p:spTgt spid="151559"/>
                                        </p:tgtEl>
                                        <p:attrNameLst>
                                          <p:attrName>style.visibility</p:attrName>
                                        </p:attrNameLst>
                                      </p:cBhvr>
                                      <p:to>
                                        <p:strVal val="visible"/>
                                      </p:to>
                                    </p:set>
                                  </p:childTnLst>
                                </p:cTn>
                              </p:par>
                            </p:childTnLst>
                          </p:cTn>
                        </p:par>
                        <p:par>
                          <p:cTn id="33" fill="hold">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151560"/>
                                        </p:tgtEl>
                                        <p:attrNameLst>
                                          <p:attrName>style.visibility</p:attrName>
                                        </p:attrNameLst>
                                      </p:cBhvr>
                                      <p:to>
                                        <p:strVal val="visible"/>
                                      </p:to>
                                    </p:set>
                                  </p:childTnLst>
                                </p:cTn>
                              </p:par>
                            </p:childTnLst>
                          </p:cTn>
                        </p:par>
                        <p:par>
                          <p:cTn id="36" fill="hold">
                            <p:stCondLst>
                              <p:cond delay="4000"/>
                            </p:stCondLst>
                            <p:childTnLst>
                              <p:par>
                                <p:cTn id="37" presetID="1" presetClass="entr" presetSubtype="0" fill="hold" grpId="0" nodeType="afterEffect">
                                  <p:stCondLst>
                                    <p:cond delay="0"/>
                                  </p:stCondLst>
                                  <p:childTnLst>
                                    <p:set>
                                      <p:cBhvr>
                                        <p:cTn id="38" dur="1" fill="hold">
                                          <p:stCondLst>
                                            <p:cond delay="499"/>
                                          </p:stCondLst>
                                        </p:cTn>
                                        <p:tgtEl>
                                          <p:spTgt spid="151561"/>
                                        </p:tgtEl>
                                        <p:attrNameLst>
                                          <p:attrName>style.visibility</p:attrName>
                                        </p:attrNameLst>
                                      </p:cBhvr>
                                      <p:to>
                                        <p:strVal val="visible"/>
                                      </p:to>
                                    </p:set>
                                  </p:childTnLst>
                                </p:cTn>
                              </p:par>
                            </p:childTnLst>
                          </p:cTn>
                        </p:par>
                        <p:par>
                          <p:cTn id="39" fill="hold">
                            <p:stCondLst>
                              <p:cond delay="4500"/>
                            </p:stCondLst>
                            <p:childTnLst>
                              <p:par>
                                <p:cTn id="40" presetID="1" presetClass="entr" presetSubtype="0" fill="hold" grpId="0" nodeType="afterEffect">
                                  <p:stCondLst>
                                    <p:cond delay="0"/>
                                  </p:stCondLst>
                                  <p:childTnLst>
                                    <p:set>
                                      <p:cBhvr>
                                        <p:cTn id="41" dur="1" fill="hold">
                                          <p:stCondLst>
                                            <p:cond delay="499"/>
                                          </p:stCondLst>
                                        </p:cTn>
                                        <p:tgtEl>
                                          <p:spTgt spid="151571"/>
                                        </p:tgtEl>
                                        <p:attrNameLst>
                                          <p:attrName>style.visibility</p:attrName>
                                        </p:attrNameLst>
                                      </p:cBhvr>
                                      <p:to>
                                        <p:strVal val="visible"/>
                                      </p:to>
                                    </p:set>
                                  </p:childTnLst>
                                </p:cTn>
                              </p:par>
                            </p:childTnLst>
                          </p:cTn>
                        </p:par>
                        <p:par>
                          <p:cTn id="42" fill="hold">
                            <p:stCondLst>
                              <p:cond delay="5000"/>
                            </p:stCondLst>
                            <p:childTnLst>
                              <p:par>
                                <p:cTn id="43" presetID="1" presetClass="entr" presetSubtype="0" fill="hold" grpId="0" nodeType="afterEffect">
                                  <p:stCondLst>
                                    <p:cond delay="0"/>
                                  </p:stCondLst>
                                  <p:childTnLst>
                                    <p:set>
                                      <p:cBhvr>
                                        <p:cTn id="44" dur="1" fill="hold">
                                          <p:stCondLst>
                                            <p:cond delay="499"/>
                                          </p:stCondLst>
                                        </p:cTn>
                                        <p:tgtEl>
                                          <p:spTgt spid="151562"/>
                                        </p:tgtEl>
                                        <p:attrNameLst>
                                          <p:attrName>style.visibility</p:attrName>
                                        </p:attrNameLst>
                                      </p:cBhvr>
                                      <p:to>
                                        <p:strVal val="visible"/>
                                      </p:to>
                                    </p:set>
                                  </p:childTnLst>
                                </p:cTn>
                              </p:par>
                            </p:childTnLst>
                          </p:cTn>
                        </p:par>
                        <p:par>
                          <p:cTn id="45" fill="hold">
                            <p:stCondLst>
                              <p:cond delay="5500"/>
                            </p:stCondLst>
                            <p:childTnLst>
                              <p:par>
                                <p:cTn id="46" presetID="1" presetClass="entr" presetSubtype="0" fill="hold" grpId="0" nodeType="afterEffect">
                                  <p:stCondLst>
                                    <p:cond delay="0"/>
                                  </p:stCondLst>
                                  <p:childTnLst>
                                    <p:set>
                                      <p:cBhvr>
                                        <p:cTn id="47" dur="1" fill="hold">
                                          <p:stCondLst>
                                            <p:cond delay="499"/>
                                          </p:stCondLst>
                                        </p:cTn>
                                        <p:tgtEl>
                                          <p:spTgt spid="151563"/>
                                        </p:tgtEl>
                                        <p:attrNameLst>
                                          <p:attrName>style.visibility</p:attrName>
                                        </p:attrNameLst>
                                      </p:cBhvr>
                                      <p:to>
                                        <p:strVal val="visible"/>
                                      </p:to>
                                    </p:set>
                                  </p:childTnLst>
                                </p:cTn>
                              </p:par>
                            </p:childTnLst>
                          </p:cTn>
                        </p:par>
                        <p:par>
                          <p:cTn id="48" fill="hold">
                            <p:stCondLst>
                              <p:cond delay="6000"/>
                            </p:stCondLst>
                            <p:childTnLst>
                              <p:par>
                                <p:cTn id="49" presetID="1" presetClass="entr" presetSubtype="0" fill="hold" grpId="0" nodeType="afterEffect">
                                  <p:stCondLst>
                                    <p:cond delay="0"/>
                                  </p:stCondLst>
                                  <p:childTnLst>
                                    <p:set>
                                      <p:cBhvr>
                                        <p:cTn id="50" dur="1" fill="hold">
                                          <p:stCondLst>
                                            <p:cond delay="499"/>
                                          </p:stCondLst>
                                        </p:cTn>
                                        <p:tgtEl>
                                          <p:spTgt spid="151564"/>
                                        </p:tgtEl>
                                        <p:attrNameLst>
                                          <p:attrName>style.visibility</p:attrName>
                                        </p:attrNameLst>
                                      </p:cBhvr>
                                      <p:to>
                                        <p:strVal val="visible"/>
                                      </p:to>
                                    </p:set>
                                  </p:childTnLst>
                                </p:cTn>
                              </p:par>
                            </p:childTnLst>
                          </p:cTn>
                        </p:par>
                        <p:par>
                          <p:cTn id="51" fill="hold">
                            <p:stCondLst>
                              <p:cond delay="6500"/>
                            </p:stCondLst>
                            <p:childTnLst>
                              <p:par>
                                <p:cTn id="52" presetID="1" presetClass="entr" presetSubtype="0" fill="hold" grpId="0" nodeType="afterEffect">
                                  <p:stCondLst>
                                    <p:cond delay="0"/>
                                  </p:stCondLst>
                                  <p:childTnLst>
                                    <p:set>
                                      <p:cBhvr>
                                        <p:cTn id="53" dur="1" fill="hold">
                                          <p:stCondLst>
                                            <p:cond delay="499"/>
                                          </p:stCondLst>
                                        </p:cTn>
                                        <p:tgtEl>
                                          <p:spTgt spid="151565"/>
                                        </p:tgtEl>
                                        <p:attrNameLst>
                                          <p:attrName>style.visibility</p:attrName>
                                        </p:attrNameLst>
                                      </p:cBhvr>
                                      <p:to>
                                        <p:strVal val="visible"/>
                                      </p:to>
                                    </p:set>
                                  </p:childTnLst>
                                </p:cTn>
                              </p:par>
                            </p:childTnLst>
                          </p:cTn>
                        </p:par>
                        <p:par>
                          <p:cTn id="54" fill="hold">
                            <p:stCondLst>
                              <p:cond delay="7000"/>
                            </p:stCondLst>
                            <p:childTnLst>
                              <p:par>
                                <p:cTn id="55" presetID="1" presetClass="entr" presetSubtype="0" fill="hold" grpId="0" nodeType="afterEffect">
                                  <p:stCondLst>
                                    <p:cond delay="0"/>
                                  </p:stCondLst>
                                  <p:childTnLst>
                                    <p:set>
                                      <p:cBhvr>
                                        <p:cTn id="56" dur="1" fill="hold">
                                          <p:stCondLst>
                                            <p:cond delay="499"/>
                                          </p:stCondLst>
                                        </p:cTn>
                                        <p:tgtEl>
                                          <p:spTgt spid="151566"/>
                                        </p:tgtEl>
                                        <p:attrNameLst>
                                          <p:attrName>style.visibility</p:attrName>
                                        </p:attrNameLst>
                                      </p:cBhvr>
                                      <p:to>
                                        <p:strVal val="visible"/>
                                      </p:to>
                                    </p:set>
                                  </p:childTnLst>
                                </p:cTn>
                              </p:par>
                            </p:childTnLst>
                          </p:cTn>
                        </p:par>
                        <p:par>
                          <p:cTn id="57" fill="hold">
                            <p:stCondLst>
                              <p:cond delay="7500"/>
                            </p:stCondLst>
                            <p:childTnLst>
                              <p:par>
                                <p:cTn id="58" presetID="1" presetClass="entr" presetSubtype="0" fill="hold" grpId="0" nodeType="afterEffect">
                                  <p:stCondLst>
                                    <p:cond delay="0"/>
                                  </p:stCondLst>
                                  <p:childTnLst>
                                    <p:set>
                                      <p:cBhvr>
                                        <p:cTn id="59" dur="1" fill="hold">
                                          <p:stCondLst>
                                            <p:cond delay="499"/>
                                          </p:stCondLst>
                                        </p:cTn>
                                        <p:tgtEl>
                                          <p:spTgt spid="151567"/>
                                        </p:tgtEl>
                                        <p:attrNameLst>
                                          <p:attrName>style.visibility</p:attrName>
                                        </p:attrNameLst>
                                      </p:cBhvr>
                                      <p:to>
                                        <p:strVal val="visible"/>
                                      </p:to>
                                    </p:set>
                                  </p:childTnLst>
                                </p:cTn>
                              </p:par>
                            </p:childTnLst>
                          </p:cTn>
                        </p:par>
                        <p:par>
                          <p:cTn id="60" fill="hold">
                            <p:stCondLst>
                              <p:cond delay="8000"/>
                            </p:stCondLst>
                            <p:childTnLst>
                              <p:par>
                                <p:cTn id="61" presetID="1" presetClass="entr" presetSubtype="0" fill="hold" grpId="0" nodeType="afterEffect">
                                  <p:stCondLst>
                                    <p:cond delay="0"/>
                                  </p:stCondLst>
                                  <p:childTnLst>
                                    <p:set>
                                      <p:cBhvr>
                                        <p:cTn id="62" dur="1" fill="hold">
                                          <p:stCondLst>
                                            <p:cond delay="499"/>
                                          </p:stCondLst>
                                        </p:cTn>
                                        <p:tgtEl>
                                          <p:spTgt spid="151572"/>
                                        </p:tgtEl>
                                        <p:attrNameLst>
                                          <p:attrName>style.visibility</p:attrName>
                                        </p:attrNameLst>
                                      </p:cBhvr>
                                      <p:to>
                                        <p:strVal val="visible"/>
                                      </p:to>
                                    </p:set>
                                  </p:childTnLst>
                                </p:cTn>
                              </p:par>
                            </p:childTnLst>
                          </p:cTn>
                        </p:par>
                        <p:par>
                          <p:cTn id="63" fill="hold">
                            <p:stCondLst>
                              <p:cond delay="8500"/>
                            </p:stCondLst>
                            <p:childTnLst>
                              <p:par>
                                <p:cTn id="64" presetID="1" presetClass="entr" presetSubtype="0" fill="hold" grpId="0" nodeType="afterEffect">
                                  <p:stCondLst>
                                    <p:cond delay="0"/>
                                  </p:stCondLst>
                                  <p:childTnLst>
                                    <p:set>
                                      <p:cBhvr>
                                        <p:cTn id="65" dur="1" fill="hold">
                                          <p:stCondLst>
                                            <p:cond delay="499"/>
                                          </p:stCondLst>
                                        </p:cTn>
                                        <p:tgtEl>
                                          <p:spTgt spid="151568"/>
                                        </p:tgtEl>
                                        <p:attrNameLst>
                                          <p:attrName>style.visibility</p:attrName>
                                        </p:attrNameLst>
                                      </p:cBhvr>
                                      <p:to>
                                        <p:strVal val="visible"/>
                                      </p:to>
                                    </p:set>
                                  </p:childTnLst>
                                </p:cTn>
                              </p:par>
                            </p:childTnLst>
                          </p:cTn>
                        </p:par>
                        <p:par>
                          <p:cTn id="66" fill="hold">
                            <p:stCondLst>
                              <p:cond delay="9000"/>
                            </p:stCondLst>
                            <p:childTnLst>
                              <p:par>
                                <p:cTn id="67" presetID="1" presetClass="entr" presetSubtype="0" fill="hold" grpId="0" nodeType="afterEffect">
                                  <p:stCondLst>
                                    <p:cond delay="0"/>
                                  </p:stCondLst>
                                  <p:childTnLst>
                                    <p:set>
                                      <p:cBhvr>
                                        <p:cTn id="68" dur="1" fill="hold">
                                          <p:stCondLst>
                                            <p:cond delay="499"/>
                                          </p:stCondLst>
                                        </p:cTn>
                                        <p:tgtEl>
                                          <p:spTgt spid="151569"/>
                                        </p:tgtEl>
                                        <p:attrNameLst>
                                          <p:attrName>style.visibility</p:attrName>
                                        </p:attrNameLst>
                                      </p:cBhvr>
                                      <p:to>
                                        <p:strVal val="visible"/>
                                      </p:to>
                                    </p:set>
                                  </p:childTnLst>
                                </p:cTn>
                              </p:par>
                            </p:childTnLst>
                          </p:cTn>
                        </p:par>
                        <p:par>
                          <p:cTn id="69" fill="hold">
                            <p:stCondLst>
                              <p:cond delay="9500"/>
                            </p:stCondLst>
                            <p:childTnLst>
                              <p:par>
                                <p:cTn id="70" presetID="1" presetClass="entr" presetSubtype="0" fill="hold" grpId="0" nodeType="afterEffect">
                                  <p:stCondLst>
                                    <p:cond delay="0"/>
                                  </p:stCondLst>
                                  <p:childTnLst>
                                    <p:set>
                                      <p:cBhvr>
                                        <p:cTn id="71" dur="1" fill="hold">
                                          <p:stCondLst>
                                            <p:cond delay="499"/>
                                          </p:stCondLst>
                                        </p:cTn>
                                        <p:tgtEl>
                                          <p:spTgt spid="15157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1" fill="hold" grpId="0" nodeType="clickEffect">
                                  <p:stCondLst>
                                    <p:cond delay="0"/>
                                  </p:stCondLst>
                                  <p:childTnLst>
                                    <p:set>
                                      <p:cBhvr>
                                        <p:cTn id="75" dur="1" fill="hold">
                                          <p:stCondLst>
                                            <p:cond delay="0"/>
                                          </p:stCondLst>
                                        </p:cTn>
                                        <p:tgtEl>
                                          <p:spTgt spid="151581"/>
                                        </p:tgtEl>
                                        <p:attrNameLst>
                                          <p:attrName>style.visibility</p:attrName>
                                        </p:attrNameLst>
                                      </p:cBhvr>
                                      <p:to>
                                        <p:strVal val="visible"/>
                                      </p:to>
                                    </p:set>
                                    <p:anim calcmode="lin" valueType="num">
                                      <p:cBhvr additive="base">
                                        <p:cTn id="76" dur="500" fill="hold"/>
                                        <p:tgtEl>
                                          <p:spTgt spid="151581"/>
                                        </p:tgtEl>
                                        <p:attrNameLst>
                                          <p:attrName>ppt_x</p:attrName>
                                        </p:attrNameLst>
                                      </p:cBhvr>
                                      <p:tavLst>
                                        <p:tav tm="0">
                                          <p:val>
                                            <p:strVal val="#ppt_x"/>
                                          </p:val>
                                        </p:tav>
                                        <p:tav tm="100000">
                                          <p:val>
                                            <p:strVal val="#ppt_x"/>
                                          </p:val>
                                        </p:tav>
                                      </p:tavLst>
                                    </p:anim>
                                    <p:anim calcmode="lin" valueType="num">
                                      <p:cBhvr additive="base">
                                        <p:cTn id="77" dur="500" fill="hold"/>
                                        <p:tgtEl>
                                          <p:spTgt spid="151581"/>
                                        </p:tgtEl>
                                        <p:attrNameLst>
                                          <p:attrName>ppt_y</p:attrName>
                                        </p:attrNameLst>
                                      </p:cBhvr>
                                      <p:tavLst>
                                        <p:tav tm="0">
                                          <p:val>
                                            <p:strVal val="0-#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51574"/>
                                        </p:tgtEl>
                                        <p:attrNameLst>
                                          <p:attrName>style.visibility</p:attrName>
                                        </p:attrNameLst>
                                      </p:cBhvr>
                                      <p:to>
                                        <p:strVal val="visible"/>
                                      </p:to>
                                    </p:set>
                                    <p:animEffect transition="in" filter="wipe(up)">
                                      <p:cBhvr>
                                        <p:cTn id="82" dur="500"/>
                                        <p:tgtEl>
                                          <p:spTgt spid="15157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51575"/>
                                        </p:tgtEl>
                                        <p:attrNameLst>
                                          <p:attrName>style.visibility</p:attrName>
                                        </p:attrNameLst>
                                      </p:cBhvr>
                                      <p:to>
                                        <p:strVal val="visible"/>
                                      </p:to>
                                    </p:set>
                                    <p:animEffect transition="in" filter="wipe(up)">
                                      <p:cBhvr>
                                        <p:cTn id="87" dur="500"/>
                                        <p:tgtEl>
                                          <p:spTgt spid="15157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51582"/>
                                        </p:tgtEl>
                                        <p:attrNameLst>
                                          <p:attrName>style.visibility</p:attrName>
                                        </p:attrNameLst>
                                      </p:cBhvr>
                                      <p:to>
                                        <p:strVal val="visible"/>
                                      </p:to>
                                    </p:set>
                                    <p:animEffect transition="in" filter="wipe(left)">
                                      <p:cBhvr>
                                        <p:cTn id="92" dur="500"/>
                                        <p:tgtEl>
                                          <p:spTgt spid="15158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151576"/>
                                        </p:tgtEl>
                                        <p:attrNameLst>
                                          <p:attrName>style.visibility</p:attrName>
                                        </p:attrNameLst>
                                      </p:cBhvr>
                                      <p:to>
                                        <p:strVal val="visible"/>
                                      </p:to>
                                    </p:set>
                                    <p:animEffect transition="in" filter="wipe(up)">
                                      <p:cBhvr>
                                        <p:cTn id="97" dur="500"/>
                                        <p:tgtEl>
                                          <p:spTgt spid="15157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151577"/>
                                        </p:tgtEl>
                                        <p:attrNameLst>
                                          <p:attrName>style.visibility</p:attrName>
                                        </p:attrNameLst>
                                      </p:cBhvr>
                                      <p:to>
                                        <p:strVal val="visible"/>
                                      </p:to>
                                    </p:set>
                                    <p:animEffect transition="in" filter="wipe(up)">
                                      <p:cBhvr>
                                        <p:cTn id="102" dur="500"/>
                                        <p:tgtEl>
                                          <p:spTgt spid="151577"/>
                                        </p:tgtEl>
                                      </p:cBhvr>
                                    </p:animEffect>
                                  </p:childTnLst>
                                </p:cTn>
                              </p:par>
                            </p:childTnLst>
                          </p:cTn>
                        </p:par>
                        <p:par>
                          <p:cTn id="103" fill="hold">
                            <p:stCondLst>
                              <p:cond delay="500"/>
                            </p:stCondLst>
                            <p:childTnLst>
                              <p:par>
                                <p:cTn id="104" presetID="1" presetClass="entr" presetSubtype="0" fill="hold" grpId="0" nodeType="afterEffect">
                                  <p:stCondLst>
                                    <p:cond delay="0"/>
                                  </p:stCondLst>
                                  <p:childTnLst>
                                    <p:set>
                                      <p:cBhvr>
                                        <p:cTn id="105" dur="1" fill="hold">
                                          <p:stCondLst>
                                            <p:cond delay="499"/>
                                          </p:stCondLst>
                                        </p:cTn>
                                        <p:tgtEl>
                                          <p:spTgt spid="151578"/>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51579"/>
                                        </p:tgtEl>
                                        <p:attrNameLst>
                                          <p:attrName>style.visibility</p:attrName>
                                        </p:attrNameLst>
                                      </p:cBhvr>
                                      <p:to>
                                        <p:strVal val="visible"/>
                                      </p:to>
                                    </p:set>
                                    <p:animEffect transition="in" filter="wipe(left)">
                                      <p:cBhvr>
                                        <p:cTn id="110" dur="500"/>
                                        <p:tgtEl>
                                          <p:spTgt spid="151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nimBg="1" autoUpdateAnimBg="0"/>
      <p:bldP spid="151555" grpId="0" animBg="1" autoUpdateAnimBg="0"/>
      <p:bldP spid="151556" grpId="0" animBg="1" autoUpdateAnimBg="0"/>
      <p:bldP spid="151557" grpId="0" animBg="1" autoUpdateAnimBg="0"/>
      <p:bldP spid="151558" grpId="0" animBg="1" autoUpdateAnimBg="0"/>
      <p:bldP spid="151559" grpId="0" animBg="1" autoUpdateAnimBg="0"/>
      <p:bldP spid="151560" grpId="0" animBg="1" autoUpdateAnimBg="0"/>
      <p:bldP spid="151561" grpId="0" animBg="1" autoUpdateAnimBg="0"/>
      <p:bldP spid="151562" grpId="0" animBg="1" autoUpdateAnimBg="0"/>
      <p:bldP spid="151563" grpId="0" animBg="1"/>
      <p:bldP spid="151564" grpId="0" animBg="1"/>
      <p:bldP spid="151565" grpId="0" animBg="1"/>
      <p:bldP spid="151566" grpId="0" animBg="1"/>
      <p:bldP spid="151567" grpId="0" animBg="1"/>
      <p:bldP spid="151568" grpId="0" animBg="1"/>
      <p:bldP spid="151569" grpId="0" animBg="1"/>
      <p:bldP spid="151570" grpId="0" animBg="1"/>
      <p:bldP spid="151571" grpId="0" animBg="1" autoUpdateAnimBg="0"/>
      <p:bldP spid="151572" grpId="0" animBg="1"/>
      <p:bldP spid="151573" grpId="0" autoUpdateAnimBg="0"/>
      <p:bldP spid="151574" grpId="0" animBg="1"/>
      <p:bldP spid="151575" grpId="0" animBg="1"/>
      <p:bldP spid="151576" grpId="0" animBg="1"/>
      <p:bldP spid="151577" grpId="0" animBg="1"/>
      <p:bldP spid="151578" grpId="0" animBg="1"/>
      <p:bldP spid="151579" grpId="0" autoUpdateAnimBg="0"/>
      <p:bldP spid="151580" grpId="0" animBg="1"/>
      <p:bldP spid="151581" grpId="0" autoUpdateAnimBg="0"/>
      <p:bldP spid="151582"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Oval 2"/>
          <p:cNvSpPr>
            <a:spLocks noChangeArrowheads="1"/>
          </p:cNvSpPr>
          <p:nvPr/>
        </p:nvSpPr>
        <p:spPr bwMode="auto">
          <a:xfrm>
            <a:off x="4038600" y="15240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50</a:t>
            </a:r>
            <a:endParaRPr lang="en-US" altLang="zh-CN" sz="2400" b="0" dirty="0">
              <a:ea typeface="华文仿宋" panose="02010600040101010101" pitchFamily="2" charset="-122"/>
            </a:endParaRPr>
          </a:p>
        </p:txBody>
      </p:sp>
      <p:sp>
        <p:nvSpPr>
          <p:cNvPr id="152579" name="Oval 3"/>
          <p:cNvSpPr>
            <a:spLocks noChangeArrowheads="1"/>
          </p:cNvSpPr>
          <p:nvPr/>
        </p:nvSpPr>
        <p:spPr bwMode="auto">
          <a:xfrm>
            <a:off x="2590800" y="20574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30</a:t>
            </a:r>
            <a:endParaRPr lang="en-US" altLang="zh-CN" sz="2400" b="0" dirty="0">
              <a:ea typeface="华文仿宋" panose="02010600040101010101" pitchFamily="2" charset="-122"/>
            </a:endParaRPr>
          </a:p>
        </p:txBody>
      </p:sp>
      <p:sp>
        <p:nvSpPr>
          <p:cNvPr id="152580" name="Oval 4"/>
          <p:cNvSpPr>
            <a:spLocks noChangeArrowheads="1"/>
          </p:cNvSpPr>
          <p:nvPr/>
        </p:nvSpPr>
        <p:spPr bwMode="auto">
          <a:xfrm>
            <a:off x="5410200" y="21336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80</a:t>
            </a:r>
            <a:endParaRPr lang="en-US" altLang="zh-CN" sz="2400" b="0" dirty="0">
              <a:ea typeface="华文仿宋" panose="02010600040101010101" pitchFamily="2" charset="-122"/>
            </a:endParaRPr>
          </a:p>
        </p:txBody>
      </p:sp>
      <p:sp>
        <p:nvSpPr>
          <p:cNvPr id="152581" name="Oval 5"/>
          <p:cNvSpPr>
            <a:spLocks noChangeArrowheads="1"/>
          </p:cNvSpPr>
          <p:nvPr/>
        </p:nvSpPr>
        <p:spPr bwMode="auto">
          <a:xfrm>
            <a:off x="1447800" y="27432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20</a:t>
            </a:r>
            <a:endParaRPr lang="en-US" altLang="zh-CN" sz="2400" b="0" dirty="0">
              <a:ea typeface="华文仿宋" panose="02010600040101010101" pitchFamily="2" charset="-122"/>
            </a:endParaRPr>
          </a:p>
        </p:txBody>
      </p:sp>
      <p:sp>
        <p:nvSpPr>
          <p:cNvPr id="152582" name="Oval 6"/>
          <p:cNvSpPr>
            <a:spLocks noChangeArrowheads="1"/>
          </p:cNvSpPr>
          <p:nvPr/>
        </p:nvSpPr>
        <p:spPr bwMode="auto">
          <a:xfrm>
            <a:off x="6629400" y="27432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90</a:t>
            </a:r>
            <a:endParaRPr lang="en-US" altLang="zh-CN" sz="2400" b="0" dirty="0">
              <a:ea typeface="华文仿宋" panose="02010600040101010101" pitchFamily="2" charset="-122"/>
            </a:endParaRPr>
          </a:p>
        </p:txBody>
      </p:sp>
      <p:sp>
        <p:nvSpPr>
          <p:cNvPr id="152583" name="Oval 7"/>
          <p:cNvSpPr>
            <a:spLocks noChangeArrowheads="1"/>
          </p:cNvSpPr>
          <p:nvPr/>
        </p:nvSpPr>
        <p:spPr bwMode="auto">
          <a:xfrm>
            <a:off x="5791200" y="35814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85</a:t>
            </a:r>
            <a:endParaRPr lang="en-US" altLang="zh-CN" sz="2400" b="0" dirty="0">
              <a:ea typeface="华文仿宋" panose="02010600040101010101" pitchFamily="2" charset="-122"/>
            </a:endParaRPr>
          </a:p>
        </p:txBody>
      </p:sp>
      <p:sp>
        <p:nvSpPr>
          <p:cNvPr id="152584" name="Oval 8"/>
          <p:cNvSpPr>
            <a:spLocks noChangeArrowheads="1"/>
          </p:cNvSpPr>
          <p:nvPr/>
        </p:nvSpPr>
        <p:spPr bwMode="auto">
          <a:xfrm>
            <a:off x="3733800" y="27432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40</a:t>
            </a:r>
            <a:endParaRPr lang="en-US" altLang="zh-CN" sz="2400" b="0" dirty="0">
              <a:ea typeface="华文仿宋" panose="02010600040101010101" pitchFamily="2" charset="-122"/>
            </a:endParaRPr>
          </a:p>
        </p:txBody>
      </p:sp>
      <p:sp>
        <p:nvSpPr>
          <p:cNvPr id="152585" name="Oval 9"/>
          <p:cNvSpPr>
            <a:spLocks noChangeArrowheads="1"/>
          </p:cNvSpPr>
          <p:nvPr/>
        </p:nvSpPr>
        <p:spPr bwMode="auto">
          <a:xfrm>
            <a:off x="2819400" y="35814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35</a:t>
            </a:r>
            <a:endParaRPr lang="en-US" altLang="zh-CN" sz="2400" b="0" dirty="0">
              <a:ea typeface="华文仿宋" panose="02010600040101010101" pitchFamily="2" charset="-122"/>
            </a:endParaRPr>
          </a:p>
        </p:txBody>
      </p:sp>
      <p:sp>
        <p:nvSpPr>
          <p:cNvPr id="152586" name="Oval 10"/>
          <p:cNvSpPr>
            <a:spLocks noChangeArrowheads="1"/>
          </p:cNvSpPr>
          <p:nvPr/>
        </p:nvSpPr>
        <p:spPr bwMode="auto">
          <a:xfrm>
            <a:off x="7086600" y="44196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88</a:t>
            </a:r>
            <a:endParaRPr lang="en-US" altLang="zh-CN" sz="2400" b="0" dirty="0">
              <a:ea typeface="华文仿宋" panose="02010600040101010101" pitchFamily="2" charset="-122"/>
            </a:endParaRPr>
          </a:p>
        </p:txBody>
      </p:sp>
      <p:sp>
        <p:nvSpPr>
          <p:cNvPr id="152587" name="Line 11"/>
          <p:cNvSpPr>
            <a:spLocks noChangeShapeType="1"/>
          </p:cNvSpPr>
          <p:nvPr/>
        </p:nvSpPr>
        <p:spPr bwMode="auto">
          <a:xfrm flipH="1">
            <a:off x="3200400" y="1828800"/>
            <a:ext cx="8382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2588" name="Line 12"/>
          <p:cNvSpPr>
            <a:spLocks noChangeShapeType="1"/>
          </p:cNvSpPr>
          <p:nvPr/>
        </p:nvSpPr>
        <p:spPr bwMode="auto">
          <a:xfrm flipH="1">
            <a:off x="2057400" y="2438400"/>
            <a:ext cx="609600" cy="381000"/>
          </a:xfrm>
          <a:prstGeom prst="line">
            <a:avLst/>
          </a:prstGeom>
          <a:noFill/>
          <a:ln w="38100">
            <a:solidFill>
              <a:srgbClr val="66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2589" name="Line 13"/>
          <p:cNvSpPr>
            <a:spLocks noChangeShapeType="1"/>
          </p:cNvSpPr>
          <p:nvPr/>
        </p:nvSpPr>
        <p:spPr bwMode="auto">
          <a:xfrm>
            <a:off x="4724400" y="1828800"/>
            <a:ext cx="7620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2590" name="Line 14"/>
          <p:cNvSpPr>
            <a:spLocks noChangeShapeType="1"/>
          </p:cNvSpPr>
          <p:nvPr/>
        </p:nvSpPr>
        <p:spPr bwMode="auto">
          <a:xfrm>
            <a:off x="3200400" y="2438400"/>
            <a:ext cx="6096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2591" name="Line 15"/>
          <p:cNvSpPr>
            <a:spLocks noChangeShapeType="1"/>
          </p:cNvSpPr>
          <p:nvPr/>
        </p:nvSpPr>
        <p:spPr bwMode="auto">
          <a:xfrm flipH="1">
            <a:off x="3276600" y="3200400"/>
            <a:ext cx="5334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2592" name="Line 16"/>
          <p:cNvSpPr>
            <a:spLocks noChangeShapeType="1"/>
          </p:cNvSpPr>
          <p:nvPr/>
        </p:nvSpPr>
        <p:spPr bwMode="auto">
          <a:xfrm>
            <a:off x="6096000" y="2514600"/>
            <a:ext cx="609600" cy="3048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2593" name="Line 17"/>
          <p:cNvSpPr>
            <a:spLocks noChangeShapeType="1"/>
          </p:cNvSpPr>
          <p:nvPr/>
        </p:nvSpPr>
        <p:spPr bwMode="auto">
          <a:xfrm flipH="1">
            <a:off x="6305550" y="3238500"/>
            <a:ext cx="533400" cy="3810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2594" name="Line 18"/>
          <p:cNvSpPr>
            <a:spLocks noChangeShapeType="1"/>
          </p:cNvSpPr>
          <p:nvPr/>
        </p:nvSpPr>
        <p:spPr bwMode="auto">
          <a:xfrm>
            <a:off x="6400800" y="4038600"/>
            <a:ext cx="762000" cy="4572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2595" name="Oval 19"/>
          <p:cNvSpPr>
            <a:spLocks noChangeArrowheads="1"/>
          </p:cNvSpPr>
          <p:nvPr/>
        </p:nvSpPr>
        <p:spPr bwMode="auto">
          <a:xfrm>
            <a:off x="1828800" y="44196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32</a:t>
            </a:r>
            <a:endParaRPr lang="en-US" altLang="zh-CN" sz="2400" b="0" dirty="0">
              <a:ea typeface="华文仿宋" panose="02010600040101010101" pitchFamily="2" charset="-122"/>
            </a:endParaRPr>
          </a:p>
        </p:txBody>
      </p:sp>
      <p:sp>
        <p:nvSpPr>
          <p:cNvPr id="152596" name="Line 20"/>
          <p:cNvSpPr>
            <a:spLocks noChangeShapeType="1"/>
          </p:cNvSpPr>
          <p:nvPr/>
        </p:nvSpPr>
        <p:spPr bwMode="auto">
          <a:xfrm flipH="1">
            <a:off x="2286000" y="3962400"/>
            <a:ext cx="609600" cy="457200"/>
          </a:xfrm>
          <a:prstGeom prst="line">
            <a:avLst/>
          </a:prstGeom>
          <a:noFill/>
          <a:ln w="38100">
            <a:solidFill>
              <a:srgbClr val="336699"/>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2597" name="Rectangle 21"/>
          <p:cNvSpPr>
            <a:spLocks noChangeArrowheads="1"/>
          </p:cNvSpPr>
          <p:nvPr/>
        </p:nvSpPr>
        <p:spPr bwMode="auto">
          <a:xfrm>
            <a:off x="228600" y="221963"/>
            <a:ext cx="77412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200" b="0" dirty="0">
                <a:ea typeface="华文仿宋" panose="02010600040101010101" pitchFamily="2" charset="-122"/>
              </a:rPr>
              <a:t>(3) </a:t>
            </a:r>
            <a:r>
              <a:rPr lang="zh-CN" altLang="en-US" sz="3200" b="0" dirty="0">
                <a:ea typeface="华文仿宋" panose="02010600040101010101" pitchFamily="2" charset="-122"/>
              </a:rPr>
              <a:t>被删除的结点</a:t>
            </a:r>
            <a:r>
              <a:rPr lang="zh-CN" altLang="en-US" sz="3200" dirty="0">
                <a:solidFill>
                  <a:srgbClr val="A50021"/>
                </a:solidFill>
                <a:ea typeface="华文仿宋" panose="02010600040101010101" pitchFamily="2" charset="-122"/>
              </a:rPr>
              <a:t>既有左子树，也有右子树</a:t>
            </a:r>
            <a:endParaRPr lang="zh-CN" altLang="en-US" sz="2000" b="0" dirty="0">
              <a:solidFill>
                <a:srgbClr val="A50021"/>
              </a:solidFill>
              <a:ea typeface="华文仿宋" panose="02010600040101010101" pitchFamily="2" charset="-122"/>
            </a:endParaRPr>
          </a:p>
        </p:txBody>
      </p:sp>
      <p:sp>
        <p:nvSpPr>
          <p:cNvPr id="152598" name="Oval 22"/>
          <p:cNvSpPr>
            <a:spLocks noChangeArrowheads="1"/>
          </p:cNvSpPr>
          <p:nvPr/>
        </p:nvSpPr>
        <p:spPr bwMode="auto">
          <a:xfrm>
            <a:off x="3733800" y="2743200"/>
            <a:ext cx="685800" cy="533400"/>
          </a:xfrm>
          <a:prstGeom prst="ellipse">
            <a:avLst/>
          </a:prstGeom>
          <a:solidFill>
            <a:srgbClr val="FFFF99">
              <a:alpha val="50195"/>
            </a:srgbClr>
          </a:solidFill>
          <a:ln w="34925" cap="sq">
            <a:solidFill>
              <a:srgbClr val="800000"/>
            </a:solidFill>
            <a:round/>
            <a:headEnd type="none" w="sm" len="sm"/>
            <a:tailEnd type="none" w="sm" len="sm"/>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0" dirty="0">
                <a:solidFill>
                  <a:srgbClr val="990033"/>
                </a:solidFill>
                <a:ea typeface="华文仿宋" panose="02010600040101010101" pitchFamily="2" charset="-122"/>
              </a:rPr>
              <a:t>40</a:t>
            </a:r>
            <a:endParaRPr lang="en-US" altLang="zh-CN" sz="2400" b="0" dirty="0">
              <a:ea typeface="华文仿宋" panose="02010600040101010101" pitchFamily="2" charset="-122"/>
            </a:endParaRPr>
          </a:p>
        </p:txBody>
      </p:sp>
      <p:sp>
        <p:nvSpPr>
          <p:cNvPr id="152599" name="Oval 23"/>
          <p:cNvSpPr>
            <a:spLocks noChangeArrowheads="1"/>
          </p:cNvSpPr>
          <p:nvPr/>
        </p:nvSpPr>
        <p:spPr bwMode="auto">
          <a:xfrm>
            <a:off x="4038600" y="1524000"/>
            <a:ext cx="685800" cy="533400"/>
          </a:xfrm>
          <a:prstGeom prst="ellipse">
            <a:avLst/>
          </a:prstGeom>
          <a:solidFill>
            <a:srgbClr val="FFFF99"/>
          </a:solidFill>
          <a:ln w="34925" cap="sq">
            <a:solidFill>
              <a:srgbClr val="800000"/>
            </a:solidFill>
            <a:round/>
            <a:headEnd type="none" w="sm" len="sm"/>
            <a:tailEnd type="none" w="sm" len="sm"/>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dirty="0">
                <a:solidFill>
                  <a:srgbClr val="990033"/>
                </a:solidFill>
                <a:ea typeface="华文仿宋" panose="02010600040101010101" pitchFamily="2" charset="-122"/>
              </a:rPr>
              <a:t>40</a:t>
            </a:r>
            <a:endParaRPr lang="en-US" altLang="zh-CN" sz="2400" b="0" dirty="0">
              <a:ea typeface="华文仿宋" panose="02010600040101010101" pitchFamily="2" charset="-122"/>
            </a:endParaRPr>
          </a:p>
        </p:txBody>
      </p:sp>
      <p:sp>
        <p:nvSpPr>
          <p:cNvPr id="152600" name="Rectangle 24"/>
          <p:cNvSpPr>
            <a:spLocks noChangeArrowheads="1"/>
          </p:cNvSpPr>
          <p:nvPr/>
        </p:nvSpPr>
        <p:spPr bwMode="auto">
          <a:xfrm>
            <a:off x="228600" y="5943600"/>
            <a:ext cx="4038600" cy="381000"/>
          </a:xfrm>
          <a:prstGeom prst="rect">
            <a:avLst/>
          </a:prstGeom>
          <a:solidFill>
            <a:schemeClr val="hlink"/>
          </a:solidFill>
          <a:ln w="9525">
            <a:solidFill>
              <a:srgbClr val="A50021"/>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2601" name="Oval 25"/>
          <p:cNvSpPr>
            <a:spLocks noChangeArrowheads="1"/>
          </p:cNvSpPr>
          <p:nvPr/>
        </p:nvSpPr>
        <p:spPr bwMode="auto">
          <a:xfrm>
            <a:off x="2667000" y="5943600"/>
            <a:ext cx="381000" cy="381000"/>
          </a:xfrm>
          <a:prstGeom prst="ellipse">
            <a:avLst/>
          </a:prstGeom>
          <a:solidFill>
            <a:srgbClr val="FFEDCD"/>
          </a:solidFill>
          <a:ln w="9525">
            <a:solidFill>
              <a:srgbClr val="A5002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2602" name="Oval 26"/>
          <p:cNvSpPr>
            <a:spLocks noChangeArrowheads="1"/>
          </p:cNvSpPr>
          <p:nvPr/>
        </p:nvSpPr>
        <p:spPr bwMode="auto">
          <a:xfrm>
            <a:off x="2209800" y="5943600"/>
            <a:ext cx="381000" cy="381000"/>
          </a:xfrm>
          <a:prstGeom prst="ellipse">
            <a:avLst/>
          </a:prstGeom>
          <a:solidFill>
            <a:srgbClr val="FFFF00"/>
          </a:solidFill>
          <a:ln w="9525">
            <a:solidFill>
              <a:srgbClr val="A5002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2603" name="Oval 27"/>
          <p:cNvSpPr>
            <a:spLocks noChangeArrowheads="1"/>
          </p:cNvSpPr>
          <p:nvPr/>
        </p:nvSpPr>
        <p:spPr bwMode="auto">
          <a:xfrm>
            <a:off x="228600" y="5943600"/>
            <a:ext cx="381000" cy="381000"/>
          </a:xfrm>
          <a:prstGeom prst="ellipse">
            <a:avLst/>
          </a:prstGeom>
          <a:solidFill>
            <a:srgbClr val="FFEDCD"/>
          </a:solidFill>
          <a:ln w="9525">
            <a:solidFill>
              <a:srgbClr val="A5002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2604" name="Oval 28"/>
          <p:cNvSpPr>
            <a:spLocks noChangeArrowheads="1"/>
          </p:cNvSpPr>
          <p:nvPr/>
        </p:nvSpPr>
        <p:spPr bwMode="auto">
          <a:xfrm>
            <a:off x="3886200" y="5943600"/>
            <a:ext cx="381000" cy="381000"/>
          </a:xfrm>
          <a:prstGeom prst="ellipse">
            <a:avLst/>
          </a:prstGeom>
          <a:solidFill>
            <a:srgbClr val="FFEDCD"/>
          </a:solidFill>
          <a:ln w="9525">
            <a:solidFill>
              <a:srgbClr val="A5002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useBgFill="1">
        <p:nvSpPr>
          <p:cNvPr id="152605" name="Oval 29"/>
          <p:cNvSpPr>
            <a:spLocks noChangeArrowheads="1"/>
          </p:cNvSpPr>
          <p:nvPr/>
        </p:nvSpPr>
        <p:spPr bwMode="auto">
          <a:xfrm>
            <a:off x="990600" y="6096000"/>
            <a:ext cx="76200" cy="76200"/>
          </a:xfrm>
          <a:prstGeom prst="ellipse">
            <a:avLst/>
          </a:prstGeom>
          <a:ln w="9525">
            <a:solidFill>
              <a:srgbClr val="A5002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useBgFill="1">
        <p:nvSpPr>
          <p:cNvPr id="152606" name="Oval 30"/>
          <p:cNvSpPr>
            <a:spLocks noChangeArrowheads="1"/>
          </p:cNvSpPr>
          <p:nvPr/>
        </p:nvSpPr>
        <p:spPr bwMode="auto">
          <a:xfrm>
            <a:off x="1219200" y="6096000"/>
            <a:ext cx="76200" cy="76200"/>
          </a:xfrm>
          <a:prstGeom prst="ellipse">
            <a:avLst/>
          </a:prstGeom>
          <a:ln w="9525">
            <a:solidFill>
              <a:srgbClr val="A5002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useBgFill="1">
        <p:nvSpPr>
          <p:cNvPr id="152607" name="Oval 31"/>
          <p:cNvSpPr>
            <a:spLocks noChangeArrowheads="1"/>
          </p:cNvSpPr>
          <p:nvPr/>
        </p:nvSpPr>
        <p:spPr bwMode="auto">
          <a:xfrm>
            <a:off x="1447800" y="6096000"/>
            <a:ext cx="76200" cy="76200"/>
          </a:xfrm>
          <a:prstGeom prst="ellipse">
            <a:avLst/>
          </a:prstGeom>
          <a:ln w="9525">
            <a:solidFill>
              <a:srgbClr val="A5002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useBgFill="1">
        <p:nvSpPr>
          <p:cNvPr id="152608" name="Oval 32"/>
          <p:cNvSpPr>
            <a:spLocks noChangeArrowheads="1"/>
          </p:cNvSpPr>
          <p:nvPr/>
        </p:nvSpPr>
        <p:spPr bwMode="auto">
          <a:xfrm>
            <a:off x="3200400" y="6096000"/>
            <a:ext cx="76200" cy="76200"/>
          </a:xfrm>
          <a:prstGeom prst="ellipse">
            <a:avLst/>
          </a:prstGeom>
          <a:ln w="9525">
            <a:solidFill>
              <a:srgbClr val="A5002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useBgFill="1">
        <p:nvSpPr>
          <p:cNvPr id="152609" name="Oval 33"/>
          <p:cNvSpPr>
            <a:spLocks noChangeArrowheads="1"/>
          </p:cNvSpPr>
          <p:nvPr/>
        </p:nvSpPr>
        <p:spPr bwMode="auto">
          <a:xfrm>
            <a:off x="3429000" y="6096000"/>
            <a:ext cx="76200" cy="76200"/>
          </a:xfrm>
          <a:prstGeom prst="ellipse">
            <a:avLst/>
          </a:prstGeom>
          <a:ln w="9525">
            <a:solidFill>
              <a:srgbClr val="A5002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useBgFill="1">
        <p:nvSpPr>
          <p:cNvPr id="152610" name="Oval 34"/>
          <p:cNvSpPr>
            <a:spLocks noChangeArrowheads="1"/>
          </p:cNvSpPr>
          <p:nvPr/>
        </p:nvSpPr>
        <p:spPr bwMode="auto">
          <a:xfrm>
            <a:off x="3657600" y="6096000"/>
            <a:ext cx="76200" cy="76200"/>
          </a:xfrm>
          <a:prstGeom prst="ellipse">
            <a:avLst/>
          </a:prstGeom>
          <a:ln w="9525">
            <a:solidFill>
              <a:srgbClr val="A5002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2611" name="Oval 35"/>
          <p:cNvSpPr>
            <a:spLocks noChangeArrowheads="1"/>
          </p:cNvSpPr>
          <p:nvPr/>
        </p:nvSpPr>
        <p:spPr bwMode="auto">
          <a:xfrm>
            <a:off x="2667000" y="5943600"/>
            <a:ext cx="381000" cy="381000"/>
          </a:xfrm>
          <a:prstGeom prst="ellipse">
            <a:avLst/>
          </a:prstGeom>
          <a:solidFill>
            <a:srgbClr val="FFFF00"/>
          </a:solidFill>
          <a:ln w="9525">
            <a:solidFill>
              <a:srgbClr val="A5002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2612" name="Oval 36"/>
          <p:cNvSpPr>
            <a:spLocks noChangeArrowheads="1"/>
          </p:cNvSpPr>
          <p:nvPr/>
        </p:nvSpPr>
        <p:spPr bwMode="auto">
          <a:xfrm>
            <a:off x="2209800" y="5943600"/>
            <a:ext cx="381000" cy="381000"/>
          </a:xfrm>
          <a:prstGeom prst="ellipse">
            <a:avLst/>
          </a:prstGeom>
          <a:solidFill>
            <a:schemeClr val="hlink"/>
          </a:solidFill>
          <a:ln w="9525">
            <a:solidFill>
              <a:schemeClr val="hlink"/>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2613" name="Text Box 37"/>
          <p:cNvSpPr txBox="1">
            <a:spLocks noChangeArrowheads="1"/>
          </p:cNvSpPr>
          <p:nvPr/>
        </p:nvSpPr>
        <p:spPr bwMode="auto">
          <a:xfrm>
            <a:off x="4591050" y="5105400"/>
            <a:ext cx="4495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200" dirty="0">
                <a:ea typeface="华文仿宋" panose="02010600040101010101" pitchFamily="2" charset="-122"/>
              </a:rPr>
              <a:t>以其</a:t>
            </a:r>
            <a:r>
              <a:rPr lang="zh-CN" altLang="en-US" sz="3200" dirty="0">
                <a:solidFill>
                  <a:srgbClr val="990000"/>
                </a:solidFill>
                <a:ea typeface="华文仿宋" panose="02010600040101010101" pitchFamily="2" charset="-122"/>
              </a:rPr>
              <a:t>中序前驱</a:t>
            </a:r>
            <a:r>
              <a:rPr lang="zh-CN" altLang="en-US" sz="3200" dirty="0">
                <a:ea typeface="华文仿宋" panose="02010600040101010101" pitchFamily="2" charset="-122"/>
              </a:rPr>
              <a:t>替代之，然后再删除该前驱结点</a:t>
            </a:r>
            <a:endParaRPr lang="zh-CN" altLang="en-US" sz="3200" dirty="0">
              <a:ea typeface="华文仿宋" panose="02010600040101010101" pitchFamily="2" charset="-122"/>
            </a:endParaRPr>
          </a:p>
        </p:txBody>
      </p:sp>
      <p:sp>
        <p:nvSpPr>
          <p:cNvPr id="152614" name="AutoShape 38"/>
          <p:cNvSpPr>
            <a:spLocks noChangeArrowheads="1"/>
          </p:cNvSpPr>
          <p:nvPr/>
        </p:nvSpPr>
        <p:spPr bwMode="auto">
          <a:xfrm>
            <a:off x="3048000" y="2590800"/>
            <a:ext cx="152400" cy="1066800"/>
          </a:xfrm>
          <a:prstGeom prst="downArrow">
            <a:avLst>
              <a:gd name="adj1" fmla="val 50000"/>
              <a:gd name="adj2" fmla="val 175000"/>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useBgFill="1">
        <p:nvSpPr>
          <p:cNvPr id="152615" name="Rectangle 39"/>
          <p:cNvSpPr>
            <a:spLocks noChangeArrowheads="1"/>
          </p:cNvSpPr>
          <p:nvPr/>
        </p:nvSpPr>
        <p:spPr bwMode="auto">
          <a:xfrm>
            <a:off x="3238500" y="2438400"/>
            <a:ext cx="1295400" cy="1143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2616" name="AutoShape 40"/>
          <p:cNvSpPr>
            <a:spLocks noChangeArrowheads="1"/>
          </p:cNvSpPr>
          <p:nvPr/>
        </p:nvSpPr>
        <p:spPr bwMode="auto">
          <a:xfrm>
            <a:off x="2819400" y="5334000"/>
            <a:ext cx="76200" cy="609600"/>
          </a:xfrm>
          <a:prstGeom prst="downArrow">
            <a:avLst>
              <a:gd name="adj1" fmla="val 50000"/>
              <a:gd name="adj2" fmla="val 200000"/>
            </a:avLst>
          </a:prstGeom>
          <a:solidFill>
            <a:srgbClr val="A50021"/>
          </a:solidFill>
          <a:ln w="9525">
            <a:solidFill>
              <a:srgbClr val="A50021"/>
            </a:solidFill>
            <a:miter lim="800000"/>
          </a:ln>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2617" name="Text Box 41"/>
          <p:cNvSpPr txBox="1">
            <a:spLocks noChangeArrowheads="1"/>
          </p:cNvSpPr>
          <p:nvPr/>
        </p:nvSpPr>
        <p:spPr bwMode="auto">
          <a:xfrm>
            <a:off x="2813050" y="5029200"/>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b="0" dirty="0">
                <a:solidFill>
                  <a:srgbClr val="A50021"/>
                </a:solidFill>
                <a:ea typeface="华文仿宋" panose="02010600040101010101" pitchFamily="2" charset="-122"/>
              </a:rPr>
              <a:t>被删结点</a:t>
            </a:r>
            <a:endParaRPr lang="zh-CN" altLang="en-US" sz="3200" b="0" dirty="0">
              <a:ea typeface="华文仿宋" panose="02010600040101010101" pitchFamily="2" charset="-122"/>
            </a:endParaRPr>
          </a:p>
        </p:txBody>
      </p:sp>
      <p:sp>
        <p:nvSpPr>
          <p:cNvPr id="152618" name="AutoShape 42"/>
          <p:cNvSpPr>
            <a:spLocks noChangeArrowheads="1"/>
          </p:cNvSpPr>
          <p:nvPr/>
        </p:nvSpPr>
        <p:spPr bwMode="auto">
          <a:xfrm>
            <a:off x="2368550" y="5334000"/>
            <a:ext cx="76200" cy="609600"/>
          </a:xfrm>
          <a:prstGeom prst="downArrow">
            <a:avLst>
              <a:gd name="adj1" fmla="val 50000"/>
              <a:gd name="adj2" fmla="val 200000"/>
            </a:avLst>
          </a:prstGeom>
          <a:solidFill>
            <a:srgbClr val="006600"/>
          </a:solidFill>
          <a:ln w="9525">
            <a:solidFill>
              <a:srgbClr val="006600"/>
            </a:solidFill>
            <a:miter lim="800000"/>
          </a:ln>
        </p:spPr>
        <p:txBody>
          <a:bodyPr vert="eaVert"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2619" name="Text Box 43"/>
          <p:cNvSpPr txBox="1">
            <a:spLocks noChangeArrowheads="1"/>
          </p:cNvSpPr>
          <p:nvPr/>
        </p:nvSpPr>
        <p:spPr bwMode="auto">
          <a:xfrm>
            <a:off x="831850" y="5029200"/>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b="0" dirty="0">
                <a:solidFill>
                  <a:srgbClr val="006600"/>
                </a:solidFill>
                <a:ea typeface="华文仿宋" panose="02010600040101010101" pitchFamily="2" charset="-122"/>
              </a:rPr>
              <a:t>前驱结点</a:t>
            </a:r>
            <a:endParaRPr lang="zh-CN" altLang="en-US" sz="3200" b="0" dirty="0">
              <a:ea typeface="华文仿宋" panose="02010600040101010101" pitchFamily="2" charset="-122"/>
            </a:endParaRPr>
          </a:p>
        </p:txBody>
      </p:sp>
      <p:sp>
        <p:nvSpPr>
          <p:cNvPr id="152620" name="Freeform 44"/>
          <p:cNvSpPr/>
          <p:nvPr/>
        </p:nvSpPr>
        <p:spPr bwMode="auto">
          <a:xfrm>
            <a:off x="4419600" y="762000"/>
            <a:ext cx="1066800" cy="762000"/>
          </a:xfrm>
          <a:custGeom>
            <a:avLst/>
            <a:gdLst>
              <a:gd name="T0" fmla="*/ 672 w 672"/>
              <a:gd name="T1" fmla="*/ 0 h 480"/>
              <a:gd name="T2" fmla="*/ 192 w 672"/>
              <a:gd name="T3" fmla="*/ 240 h 480"/>
              <a:gd name="T4" fmla="*/ 480 w 672"/>
              <a:gd name="T5" fmla="*/ 240 h 480"/>
              <a:gd name="T6" fmla="*/ 0 w 672"/>
              <a:gd name="T7" fmla="*/ 480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2621" name="Text Box 45"/>
          <p:cNvSpPr txBox="1">
            <a:spLocks noChangeArrowheads="1"/>
          </p:cNvSpPr>
          <p:nvPr/>
        </p:nvSpPr>
        <p:spPr bwMode="auto">
          <a:xfrm>
            <a:off x="5689600" y="1325563"/>
            <a:ext cx="3073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200" dirty="0">
                <a:solidFill>
                  <a:srgbClr val="3333FF"/>
                </a:solidFill>
                <a:ea typeface="华文仿宋" panose="02010600040101010101" pitchFamily="2" charset="-122"/>
              </a:rPr>
              <a:t>被删关键字 </a:t>
            </a:r>
            <a:r>
              <a:rPr lang="en-US" altLang="zh-CN" sz="3200" dirty="0">
                <a:solidFill>
                  <a:srgbClr val="3333FF"/>
                </a:solidFill>
                <a:ea typeface="华文仿宋" panose="02010600040101010101" pitchFamily="2" charset="-122"/>
              </a:rPr>
              <a:t>= 50</a:t>
            </a:r>
            <a:endParaRPr lang="en-US" altLang="zh-CN" sz="32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2597"/>
                                        </p:tgtEl>
                                        <p:attrNameLst>
                                          <p:attrName>style.visibility</p:attrName>
                                        </p:attrNameLst>
                                      </p:cBhvr>
                                      <p:to>
                                        <p:strVal val="visible"/>
                                      </p:to>
                                    </p:set>
                                    <p:anim calcmode="lin" valueType="num">
                                      <p:cBhvr additive="base">
                                        <p:cTn id="7" dur="500" fill="hold"/>
                                        <p:tgtEl>
                                          <p:spTgt spid="152597"/>
                                        </p:tgtEl>
                                        <p:attrNameLst>
                                          <p:attrName>ppt_x</p:attrName>
                                        </p:attrNameLst>
                                      </p:cBhvr>
                                      <p:tavLst>
                                        <p:tav tm="0">
                                          <p:val>
                                            <p:strVal val="0-#ppt_w/2"/>
                                          </p:val>
                                        </p:tav>
                                        <p:tav tm="100000">
                                          <p:val>
                                            <p:strVal val="#ppt_x"/>
                                          </p:val>
                                        </p:tav>
                                      </p:tavLst>
                                    </p:anim>
                                    <p:anim calcmode="lin" valueType="num">
                                      <p:cBhvr additive="base">
                                        <p:cTn id="8" dur="500" fill="hold"/>
                                        <p:tgtEl>
                                          <p:spTgt spid="1525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2620"/>
                                        </p:tgtEl>
                                        <p:attrNameLst>
                                          <p:attrName>style.visibility</p:attrName>
                                        </p:attrNameLst>
                                      </p:cBhvr>
                                      <p:to>
                                        <p:strVal val="visible"/>
                                      </p:to>
                                    </p:set>
                                    <p:animEffect transition="in" filter="wipe(up)">
                                      <p:cBhvr>
                                        <p:cTn id="13" dur="500"/>
                                        <p:tgtEl>
                                          <p:spTgt spid="152620"/>
                                        </p:tgtEl>
                                      </p:cBhvr>
                                    </p:animEffect>
                                  </p:childTnLst>
                                </p:cTn>
                              </p:par>
                            </p:childTnLst>
                          </p:cTn>
                        </p:par>
                        <p:par>
                          <p:cTn id="14" fill="hold">
                            <p:stCondLst>
                              <p:cond delay="500"/>
                            </p:stCondLst>
                            <p:childTnLst>
                              <p:par>
                                <p:cTn id="15" presetID="17" presetClass="entr" presetSubtype="1" fill="hold" grpId="0" nodeType="afterEffect">
                                  <p:stCondLst>
                                    <p:cond delay="0"/>
                                  </p:stCondLst>
                                  <p:childTnLst>
                                    <p:set>
                                      <p:cBhvr>
                                        <p:cTn id="16" dur="1" fill="hold">
                                          <p:stCondLst>
                                            <p:cond delay="0"/>
                                          </p:stCondLst>
                                        </p:cTn>
                                        <p:tgtEl>
                                          <p:spTgt spid="152578"/>
                                        </p:tgtEl>
                                        <p:attrNameLst>
                                          <p:attrName>style.visibility</p:attrName>
                                        </p:attrNameLst>
                                      </p:cBhvr>
                                      <p:to>
                                        <p:strVal val="visible"/>
                                      </p:to>
                                    </p:set>
                                    <p:anim calcmode="lin" valueType="num">
                                      <p:cBhvr>
                                        <p:cTn id="17" dur="500" fill="hold"/>
                                        <p:tgtEl>
                                          <p:spTgt spid="152578"/>
                                        </p:tgtEl>
                                        <p:attrNameLst>
                                          <p:attrName>ppt_x</p:attrName>
                                        </p:attrNameLst>
                                      </p:cBhvr>
                                      <p:tavLst>
                                        <p:tav tm="0">
                                          <p:val>
                                            <p:strVal val="#ppt_x"/>
                                          </p:val>
                                        </p:tav>
                                        <p:tav tm="100000">
                                          <p:val>
                                            <p:strVal val="#ppt_x"/>
                                          </p:val>
                                        </p:tav>
                                      </p:tavLst>
                                    </p:anim>
                                    <p:anim calcmode="lin" valueType="num">
                                      <p:cBhvr>
                                        <p:cTn id="18" dur="500" fill="hold"/>
                                        <p:tgtEl>
                                          <p:spTgt spid="152578"/>
                                        </p:tgtEl>
                                        <p:attrNameLst>
                                          <p:attrName>ppt_y</p:attrName>
                                        </p:attrNameLst>
                                      </p:cBhvr>
                                      <p:tavLst>
                                        <p:tav tm="0">
                                          <p:val>
                                            <p:strVal val="#ppt_y-#ppt_h/2"/>
                                          </p:val>
                                        </p:tav>
                                        <p:tav tm="100000">
                                          <p:val>
                                            <p:strVal val="#ppt_y"/>
                                          </p:val>
                                        </p:tav>
                                      </p:tavLst>
                                    </p:anim>
                                    <p:anim calcmode="lin" valueType="num">
                                      <p:cBhvr>
                                        <p:cTn id="19" dur="500" fill="hold"/>
                                        <p:tgtEl>
                                          <p:spTgt spid="152578"/>
                                        </p:tgtEl>
                                        <p:attrNameLst>
                                          <p:attrName>ppt_w</p:attrName>
                                        </p:attrNameLst>
                                      </p:cBhvr>
                                      <p:tavLst>
                                        <p:tav tm="0">
                                          <p:val>
                                            <p:strVal val="#ppt_w"/>
                                          </p:val>
                                        </p:tav>
                                        <p:tav tm="100000">
                                          <p:val>
                                            <p:strVal val="#ppt_w"/>
                                          </p:val>
                                        </p:tav>
                                      </p:tavLst>
                                    </p:anim>
                                    <p:anim calcmode="lin" valueType="num">
                                      <p:cBhvr>
                                        <p:cTn id="20" dur="500" fill="hold"/>
                                        <p:tgtEl>
                                          <p:spTgt spid="152578"/>
                                        </p:tgtEl>
                                        <p:attrNameLst>
                                          <p:attrName>ppt_h</p:attrName>
                                        </p:attrNameLst>
                                      </p:cBhvr>
                                      <p:tavLst>
                                        <p:tav tm="0">
                                          <p:val>
                                            <p:fltVal val="0"/>
                                          </p:val>
                                        </p:tav>
                                        <p:tav tm="100000">
                                          <p:val>
                                            <p:strVal val="#ppt_h"/>
                                          </p:val>
                                        </p:tav>
                                      </p:tavLst>
                                    </p:anim>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52579"/>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499"/>
                                          </p:stCondLst>
                                        </p:cTn>
                                        <p:tgtEl>
                                          <p:spTgt spid="152580"/>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499"/>
                                          </p:stCondLst>
                                        </p:cTn>
                                        <p:tgtEl>
                                          <p:spTgt spid="152581"/>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499"/>
                                          </p:stCondLst>
                                        </p:cTn>
                                        <p:tgtEl>
                                          <p:spTgt spid="152582"/>
                                        </p:tgtEl>
                                        <p:attrNameLst>
                                          <p:attrName>style.visibility</p:attrName>
                                        </p:attrNameLst>
                                      </p:cBhvr>
                                      <p:to>
                                        <p:strVal val="visible"/>
                                      </p:to>
                                    </p:set>
                                  </p:childTnLst>
                                </p:cTn>
                              </p:par>
                            </p:childTnLst>
                          </p:cTn>
                        </p:par>
                        <p:par>
                          <p:cTn id="33" fill="hold">
                            <p:stCondLst>
                              <p:cond delay="3000"/>
                            </p:stCondLst>
                            <p:childTnLst>
                              <p:par>
                                <p:cTn id="34" presetID="1" presetClass="entr" presetSubtype="0" fill="hold" grpId="0" nodeType="afterEffect">
                                  <p:stCondLst>
                                    <p:cond delay="0"/>
                                  </p:stCondLst>
                                  <p:childTnLst>
                                    <p:set>
                                      <p:cBhvr>
                                        <p:cTn id="35" dur="1" fill="hold">
                                          <p:stCondLst>
                                            <p:cond delay="499"/>
                                          </p:stCondLst>
                                        </p:cTn>
                                        <p:tgtEl>
                                          <p:spTgt spid="152583"/>
                                        </p:tgtEl>
                                        <p:attrNameLst>
                                          <p:attrName>style.visibility</p:attrName>
                                        </p:attrNameLst>
                                      </p:cBhvr>
                                      <p:to>
                                        <p:strVal val="visible"/>
                                      </p:to>
                                    </p:set>
                                  </p:childTnLst>
                                </p:cTn>
                              </p:par>
                            </p:childTnLst>
                          </p:cTn>
                        </p:par>
                        <p:par>
                          <p:cTn id="36" fill="hold">
                            <p:stCondLst>
                              <p:cond delay="3500"/>
                            </p:stCondLst>
                            <p:childTnLst>
                              <p:par>
                                <p:cTn id="37" presetID="1" presetClass="entr" presetSubtype="0" fill="hold" grpId="0" nodeType="afterEffect">
                                  <p:stCondLst>
                                    <p:cond delay="0"/>
                                  </p:stCondLst>
                                  <p:childTnLst>
                                    <p:set>
                                      <p:cBhvr>
                                        <p:cTn id="38" dur="1" fill="hold">
                                          <p:stCondLst>
                                            <p:cond delay="499"/>
                                          </p:stCondLst>
                                        </p:cTn>
                                        <p:tgtEl>
                                          <p:spTgt spid="152584"/>
                                        </p:tgtEl>
                                        <p:attrNameLst>
                                          <p:attrName>style.visibility</p:attrName>
                                        </p:attrNameLst>
                                      </p:cBhvr>
                                      <p:to>
                                        <p:strVal val="visible"/>
                                      </p:to>
                                    </p:set>
                                  </p:childTnLst>
                                </p:cTn>
                              </p:par>
                            </p:childTnLst>
                          </p:cTn>
                        </p:par>
                        <p:par>
                          <p:cTn id="39" fill="hold">
                            <p:stCondLst>
                              <p:cond delay="4000"/>
                            </p:stCondLst>
                            <p:childTnLst>
                              <p:par>
                                <p:cTn id="40" presetID="1" presetClass="entr" presetSubtype="0" fill="hold" grpId="0" nodeType="afterEffect">
                                  <p:stCondLst>
                                    <p:cond delay="0"/>
                                  </p:stCondLst>
                                  <p:childTnLst>
                                    <p:set>
                                      <p:cBhvr>
                                        <p:cTn id="41" dur="1" fill="hold">
                                          <p:stCondLst>
                                            <p:cond delay="499"/>
                                          </p:stCondLst>
                                        </p:cTn>
                                        <p:tgtEl>
                                          <p:spTgt spid="152585"/>
                                        </p:tgtEl>
                                        <p:attrNameLst>
                                          <p:attrName>style.visibility</p:attrName>
                                        </p:attrNameLst>
                                      </p:cBhvr>
                                      <p:to>
                                        <p:strVal val="visible"/>
                                      </p:to>
                                    </p:set>
                                  </p:childTnLst>
                                </p:cTn>
                              </p:par>
                            </p:childTnLst>
                          </p:cTn>
                        </p:par>
                        <p:par>
                          <p:cTn id="42" fill="hold">
                            <p:stCondLst>
                              <p:cond delay="4500"/>
                            </p:stCondLst>
                            <p:childTnLst>
                              <p:par>
                                <p:cTn id="43" presetID="1" presetClass="entr" presetSubtype="0" fill="hold" grpId="0" nodeType="afterEffect">
                                  <p:stCondLst>
                                    <p:cond delay="0"/>
                                  </p:stCondLst>
                                  <p:childTnLst>
                                    <p:set>
                                      <p:cBhvr>
                                        <p:cTn id="44" dur="1" fill="hold">
                                          <p:stCondLst>
                                            <p:cond delay="499"/>
                                          </p:stCondLst>
                                        </p:cTn>
                                        <p:tgtEl>
                                          <p:spTgt spid="152595"/>
                                        </p:tgtEl>
                                        <p:attrNameLst>
                                          <p:attrName>style.visibility</p:attrName>
                                        </p:attrNameLst>
                                      </p:cBhvr>
                                      <p:to>
                                        <p:strVal val="visible"/>
                                      </p:to>
                                    </p:set>
                                  </p:childTnLst>
                                </p:cTn>
                              </p:par>
                            </p:childTnLst>
                          </p:cTn>
                        </p:par>
                        <p:par>
                          <p:cTn id="45" fill="hold">
                            <p:stCondLst>
                              <p:cond delay="5000"/>
                            </p:stCondLst>
                            <p:childTnLst>
                              <p:par>
                                <p:cTn id="46" presetID="1" presetClass="entr" presetSubtype="0" fill="hold" grpId="0" nodeType="afterEffect">
                                  <p:stCondLst>
                                    <p:cond delay="0"/>
                                  </p:stCondLst>
                                  <p:childTnLst>
                                    <p:set>
                                      <p:cBhvr>
                                        <p:cTn id="47" dur="1" fill="hold">
                                          <p:stCondLst>
                                            <p:cond delay="499"/>
                                          </p:stCondLst>
                                        </p:cTn>
                                        <p:tgtEl>
                                          <p:spTgt spid="152586"/>
                                        </p:tgtEl>
                                        <p:attrNameLst>
                                          <p:attrName>style.visibility</p:attrName>
                                        </p:attrNameLst>
                                      </p:cBhvr>
                                      <p:to>
                                        <p:strVal val="visible"/>
                                      </p:to>
                                    </p:set>
                                  </p:childTnLst>
                                </p:cTn>
                              </p:par>
                            </p:childTnLst>
                          </p:cTn>
                        </p:par>
                        <p:par>
                          <p:cTn id="48" fill="hold">
                            <p:stCondLst>
                              <p:cond delay="5500"/>
                            </p:stCondLst>
                            <p:childTnLst>
                              <p:par>
                                <p:cTn id="49" presetID="1" presetClass="entr" presetSubtype="0" fill="hold" grpId="0" nodeType="afterEffect">
                                  <p:stCondLst>
                                    <p:cond delay="0"/>
                                  </p:stCondLst>
                                  <p:childTnLst>
                                    <p:set>
                                      <p:cBhvr>
                                        <p:cTn id="50" dur="1" fill="hold">
                                          <p:stCondLst>
                                            <p:cond delay="499"/>
                                          </p:stCondLst>
                                        </p:cTn>
                                        <p:tgtEl>
                                          <p:spTgt spid="152587"/>
                                        </p:tgtEl>
                                        <p:attrNameLst>
                                          <p:attrName>style.visibility</p:attrName>
                                        </p:attrNameLst>
                                      </p:cBhvr>
                                      <p:to>
                                        <p:strVal val="visible"/>
                                      </p:to>
                                    </p:set>
                                  </p:childTnLst>
                                </p:cTn>
                              </p:par>
                            </p:childTnLst>
                          </p:cTn>
                        </p:par>
                        <p:par>
                          <p:cTn id="51" fill="hold">
                            <p:stCondLst>
                              <p:cond delay="6000"/>
                            </p:stCondLst>
                            <p:childTnLst>
                              <p:par>
                                <p:cTn id="52" presetID="1" presetClass="entr" presetSubtype="0" fill="hold" grpId="0" nodeType="afterEffect">
                                  <p:stCondLst>
                                    <p:cond delay="0"/>
                                  </p:stCondLst>
                                  <p:childTnLst>
                                    <p:set>
                                      <p:cBhvr>
                                        <p:cTn id="53" dur="1" fill="hold">
                                          <p:stCondLst>
                                            <p:cond delay="499"/>
                                          </p:stCondLst>
                                        </p:cTn>
                                        <p:tgtEl>
                                          <p:spTgt spid="152588"/>
                                        </p:tgtEl>
                                        <p:attrNameLst>
                                          <p:attrName>style.visibility</p:attrName>
                                        </p:attrNameLst>
                                      </p:cBhvr>
                                      <p:to>
                                        <p:strVal val="visible"/>
                                      </p:to>
                                    </p:set>
                                  </p:childTnLst>
                                </p:cTn>
                              </p:par>
                            </p:childTnLst>
                          </p:cTn>
                        </p:par>
                        <p:par>
                          <p:cTn id="54" fill="hold">
                            <p:stCondLst>
                              <p:cond delay="6500"/>
                            </p:stCondLst>
                            <p:childTnLst>
                              <p:par>
                                <p:cTn id="55" presetID="1" presetClass="entr" presetSubtype="0" fill="hold" grpId="0" nodeType="afterEffect">
                                  <p:stCondLst>
                                    <p:cond delay="0"/>
                                  </p:stCondLst>
                                  <p:childTnLst>
                                    <p:set>
                                      <p:cBhvr>
                                        <p:cTn id="56" dur="1" fill="hold">
                                          <p:stCondLst>
                                            <p:cond delay="499"/>
                                          </p:stCondLst>
                                        </p:cTn>
                                        <p:tgtEl>
                                          <p:spTgt spid="152589"/>
                                        </p:tgtEl>
                                        <p:attrNameLst>
                                          <p:attrName>style.visibility</p:attrName>
                                        </p:attrNameLst>
                                      </p:cBhvr>
                                      <p:to>
                                        <p:strVal val="visible"/>
                                      </p:to>
                                    </p:set>
                                  </p:childTnLst>
                                </p:cTn>
                              </p:par>
                            </p:childTnLst>
                          </p:cTn>
                        </p:par>
                        <p:par>
                          <p:cTn id="57" fill="hold">
                            <p:stCondLst>
                              <p:cond delay="7000"/>
                            </p:stCondLst>
                            <p:childTnLst>
                              <p:par>
                                <p:cTn id="58" presetID="1" presetClass="entr" presetSubtype="0" fill="hold" grpId="0" nodeType="afterEffect">
                                  <p:stCondLst>
                                    <p:cond delay="0"/>
                                  </p:stCondLst>
                                  <p:childTnLst>
                                    <p:set>
                                      <p:cBhvr>
                                        <p:cTn id="59" dur="1" fill="hold">
                                          <p:stCondLst>
                                            <p:cond delay="499"/>
                                          </p:stCondLst>
                                        </p:cTn>
                                        <p:tgtEl>
                                          <p:spTgt spid="152590"/>
                                        </p:tgtEl>
                                        <p:attrNameLst>
                                          <p:attrName>style.visibility</p:attrName>
                                        </p:attrNameLst>
                                      </p:cBhvr>
                                      <p:to>
                                        <p:strVal val="visible"/>
                                      </p:to>
                                    </p:set>
                                  </p:childTnLst>
                                </p:cTn>
                              </p:par>
                            </p:childTnLst>
                          </p:cTn>
                        </p:par>
                        <p:par>
                          <p:cTn id="60" fill="hold">
                            <p:stCondLst>
                              <p:cond delay="7500"/>
                            </p:stCondLst>
                            <p:childTnLst>
                              <p:par>
                                <p:cTn id="61" presetID="1" presetClass="entr" presetSubtype="0" fill="hold" grpId="0" nodeType="afterEffect">
                                  <p:stCondLst>
                                    <p:cond delay="0"/>
                                  </p:stCondLst>
                                  <p:childTnLst>
                                    <p:set>
                                      <p:cBhvr>
                                        <p:cTn id="62" dur="1" fill="hold">
                                          <p:stCondLst>
                                            <p:cond delay="499"/>
                                          </p:stCondLst>
                                        </p:cTn>
                                        <p:tgtEl>
                                          <p:spTgt spid="152591"/>
                                        </p:tgtEl>
                                        <p:attrNameLst>
                                          <p:attrName>style.visibility</p:attrName>
                                        </p:attrNameLst>
                                      </p:cBhvr>
                                      <p:to>
                                        <p:strVal val="visible"/>
                                      </p:to>
                                    </p:set>
                                  </p:childTnLst>
                                </p:cTn>
                              </p:par>
                            </p:childTnLst>
                          </p:cTn>
                        </p:par>
                        <p:par>
                          <p:cTn id="63" fill="hold">
                            <p:stCondLst>
                              <p:cond delay="8000"/>
                            </p:stCondLst>
                            <p:childTnLst>
                              <p:par>
                                <p:cTn id="64" presetID="1" presetClass="entr" presetSubtype="0" fill="hold" grpId="0" nodeType="afterEffect">
                                  <p:stCondLst>
                                    <p:cond delay="0"/>
                                  </p:stCondLst>
                                  <p:childTnLst>
                                    <p:set>
                                      <p:cBhvr>
                                        <p:cTn id="65" dur="1" fill="hold">
                                          <p:stCondLst>
                                            <p:cond delay="499"/>
                                          </p:stCondLst>
                                        </p:cTn>
                                        <p:tgtEl>
                                          <p:spTgt spid="152596"/>
                                        </p:tgtEl>
                                        <p:attrNameLst>
                                          <p:attrName>style.visibility</p:attrName>
                                        </p:attrNameLst>
                                      </p:cBhvr>
                                      <p:to>
                                        <p:strVal val="visible"/>
                                      </p:to>
                                    </p:set>
                                  </p:childTnLst>
                                </p:cTn>
                              </p:par>
                            </p:childTnLst>
                          </p:cTn>
                        </p:par>
                        <p:par>
                          <p:cTn id="66" fill="hold">
                            <p:stCondLst>
                              <p:cond delay="8500"/>
                            </p:stCondLst>
                            <p:childTnLst>
                              <p:par>
                                <p:cTn id="67" presetID="1" presetClass="entr" presetSubtype="0" fill="hold" grpId="0" nodeType="afterEffect">
                                  <p:stCondLst>
                                    <p:cond delay="0"/>
                                  </p:stCondLst>
                                  <p:childTnLst>
                                    <p:set>
                                      <p:cBhvr>
                                        <p:cTn id="68" dur="1" fill="hold">
                                          <p:stCondLst>
                                            <p:cond delay="499"/>
                                          </p:stCondLst>
                                        </p:cTn>
                                        <p:tgtEl>
                                          <p:spTgt spid="152592"/>
                                        </p:tgtEl>
                                        <p:attrNameLst>
                                          <p:attrName>style.visibility</p:attrName>
                                        </p:attrNameLst>
                                      </p:cBhvr>
                                      <p:to>
                                        <p:strVal val="visible"/>
                                      </p:to>
                                    </p:set>
                                  </p:childTnLst>
                                </p:cTn>
                              </p:par>
                            </p:childTnLst>
                          </p:cTn>
                        </p:par>
                        <p:par>
                          <p:cTn id="69" fill="hold">
                            <p:stCondLst>
                              <p:cond delay="9000"/>
                            </p:stCondLst>
                            <p:childTnLst>
                              <p:par>
                                <p:cTn id="70" presetID="1" presetClass="entr" presetSubtype="0" fill="hold" grpId="0" nodeType="afterEffect">
                                  <p:stCondLst>
                                    <p:cond delay="0"/>
                                  </p:stCondLst>
                                  <p:childTnLst>
                                    <p:set>
                                      <p:cBhvr>
                                        <p:cTn id="71" dur="1" fill="hold">
                                          <p:stCondLst>
                                            <p:cond delay="499"/>
                                          </p:stCondLst>
                                        </p:cTn>
                                        <p:tgtEl>
                                          <p:spTgt spid="152593"/>
                                        </p:tgtEl>
                                        <p:attrNameLst>
                                          <p:attrName>style.visibility</p:attrName>
                                        </p:attrNameLst>
                                      </p:cBhvr>
                                      <p:to>
                                        <p:strVal val="visible"/>
                                      </p:to>
                                    </p:set>
                                  </p:childTnLst>
                                </p:cTn>
                              </p:par>
                            </p:childTnLst>
                          </p:cTn>
                        </p:par>
                        <p:par>
                          <p:cTn id="72" fill="hold">
                            <p:stCondLst>
                              <p:cond delay="9500"/>
                            </p:stCondLst>
                            <p:childTnLst>
                              <p:par>
                                <p:cTn id="73" presetID="1" presetClass="entr" presetSubtype="0" fill="hold" grpId="0" nodeType="afterEffect">
                                  <p:stCondLst>
                                    <p:cond delay="0"/>
                                  </p:stCondLst>
                                  <p:childTnLst>
                                    <p:set>
                                      <p:cBhvr>
                                        <p:cTn id="74" dur="1" fill="hold">
                                          <p:stCondLst>
                                            <p:cond delay="499"/>
                                          </p:stCondLst>
                                        </p:cTn>
                                        <p:tgtEl>
                                          <p:spTgt spid="15259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3" fill="hold" grpId="0" nodeType="clickEffect">
                                  <p:stCondLst>
                                    <p:cond delay="0"/>
                                  </p:stCondLst>
                                  <p:childTnLst>
                                    <p:set>
                                      <p:cBhvr>
                                        <p:cTn id="78" dur="1" fill="hold">
                                          <p:stCondLst>
                                            <p:cond delay="0"/>
                                          </p:stCondLst>
                                        </p:cTn>
                                        <p:tgtEl>
                                          <p:spTgt spid="152621"/>
                                        </p:tgtEl>
                                        <p:attrNameLst>
                                          <p:attrName>style.visibility</p:attrName>
                                        </p:attrNameLst>
                                      </p:cBhvr>
                                      <p:to>
                                        <p:strVal val="visible"/>
                                      </p:to>
                                    </p:set>
                                    <p:anim calcmode="lin" valueType="num">
                                      <p:cBhvr additive="base">
                                        <p:cTn id="79" dur="500" fill="hold"/>
                                        <p:tgtEl>
                                          <p:spTgt spid="152621"/>
                                        </p:tgtEl>
                                        <p:attrNameLst>
                                          <p:attrName>ppt_x</p:attrName>
                                        </p:attrNameLst>
                                      </p:cBhvr>
                                      <p:tavLst>
                                        <p:tav tm="0">
                                          <p:val>
                                            <p:strVal val="1+#ppt_w/2"/>
                                          </p:val>
                                        </p:tav>
                                        <p:tav tm="100000">
                                          <p:val>
                                            <p:strVal val="#ppt_x"/>
                                          </p:val>
                                        </p:tav>
                                      </p:tavLst>
                                    </p:anim>
                                    <p:anim calcmode="lin" valueType="num">
                                      <p:cBhvr additive="base">
                                        <p:cTn id="80" dur="500" fill="hold"/>
                                        <p:tgtEl>
                                          <p:spTgt spid="152621"/>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52600"/>
                                        </p:tgtEl>
                                        <p:attrNameLst>
                                          <p:attrName>style.visibility</p:attrName>
                                        </p:attrNameLst>
                                      </p:cBhvr>
                                      <p:to>
                                        <p:strVal val="visible"/>
                                      </p:to>
                                    </p:set>
                                    <p:animEffect transition="in" filter="wipe(left)">
                                      <p:cBhvr>
                                        <p:cTn id="85" dur="500"/>
                                        <p:tgtEl>
                                          <p:spTgt spid="152600"/>
                                        </p:tgtEl>
                                      </p:cBhvr>
                                    </p:animEffec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152603"/>
                                        </p:tgtEl>
                                        <p:attrNameLst>
                                          <p:attrName>style.visibility</p:attrName>
                                        </p:attrNameLst>
                                      </p:cBhvr>
                                      <p:to>
                                        <p:strVal val="visible"/>
                                      </p:to>
                                    </p:set>
                                    <p:animEffect transition="in" filter="wipe(left)">
                                      <p:cBhvr>
                                        <p:cTn id="89" dur="500"/>
                                        <p:tgtEl>
                                          <p:spTgt spid="152603"/>
                                        </p:tgtEl>
                                      </p:cBhvr>
                                    </p:animEffec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152605"/>
                                        </p:tgtEl>
                                        <p:attrNameLst>
                                          <p:attrName>style.visibility</p:attrName>
                                        </p:attrNameLst>
                                      </p:cBhvr>
                                      <p:to>
                                        <p:strVal val="visible"/>
                                      </p:to>
                                    </p:set>
                                    <p:animEffect transition="in" filter="wipe(left)">
                                      <p:cBhvr>
                                        <p:cTn id="93" dur="500"/>
                                        <p:tgtEl>
                                          <p:spTgt spid="152605"/>
                                        </p:tgtEl>
                                      </p:cBhvr>
                                    </p:animEffect>
                                  </p:childTnLst>
                                </p:cTn>
                              </p:par>
                            </p:childTnLst>
                          </p:cTn>
                        </p:par>
                        <p:par>
                          <p:cTn id="94" fill="hold">
                            <p:stCondLst>
                              <p:cond delay="1500"/>
                            </p:stCondLst>
                            <p:childTnLst>
                              <p:par>
                                <p:cTn id="95" presetID="22" presetClass="entr" presetSubtype="8" fill="hold" grpId="0" nodeType="afterEffect">
                                  <p:stCondLst>
                                    <p:cond delay="0"/>
                                  </p:stCondLst>
                                  <p:childTnLst>
                                    <p:set>
                                      <p:cBhvr>
                                        <p:cTn id="96" dur="1" fill="hold">
                                          <p:stCondLst>
                                            <p:cond delay="0"/>
                                          </p:stCondLst>
                                        </p:cTn>
                                        <p:tgtEl>
                                          <p:spTgt spid="152606"/>
                                        </p:tgtEl>
                                        <p:attrNameLst>
                                          <p:attrName>style.visibility</p:attrName>
                                        </p:attrNameLst>
                                      </p:cBhvr>
                                      <p:to>
                                        <p:strVal val="visible"/>
                                      </p:to>
                                    </p:set>
                                    <p:animEffect transition="in" filter="wipe(left)">
                                      <p:cBhvr>
                                        <p:cTn id="97" dur="500"/>
                                        <p:tgtEl>
                                          <p:spTgt spid="152606"/>
                                        </p:tgtEl>
                                      </p:cBhvr>
                                    </p:animEffect>
                                  </p:childTnLst>
                                </p:cTn>
                              </p:par>
                            </p:childTnLst>
                          </p:cTn>
                        </p:par>
                        <p:par>
                          <p:cTn id="98" fill="hold">
                            <p:stCondLst>
                              <p:cond delay="2000"/>
                            </p:stCondLst>
                            <p:childTnLst>
                              <p:par>
                                <p:cTn id="99" presetID="22" presetClass="entr" presetSubtype="8" fill="hold" grpId="0" nodeType="afterEffect">
                                  <p:stCondLst>
                                    <p:cond delay="0"/>
                                  </p:stCondLst>
                                  <p:childTnLst>
                                    <p:set>
                                      <p:cBhvr>
                                        <p:cTn id="100" dur="1" fill="hold">
                                          <p:stCondLst>
                                            <p:cond delay="0"/>
                                          </p:stCondLst>
                                        </p:cTn>
                                        <p:tgtEl>
                                          <p:spTgt spid="152607"/>
                                        </p:tgtEl>
                                        <p:attrNameLst>
                                          <p:attrName>style.visibility</p:attrName>
                                        </p:attrNameLst>
                                      </p:cBhvr>
                                      <p:to>
                                        <p:strVal val="visible"/>
                                      </p:to>
                                    </p:set>
                                    <p:animEffect transition="in" filter="wipe(left)">
                                      <p:cBhvr>
                                        <p:cTn id="101" dur="500"/>
                                        <p:tgtEl>
                                          <p:spTgt spid="152607"/>
                                        </p:tgtEl>
                                      </p:cBhvr>
                                    </p:animEffect>
                                  </p:childTnLst>
                                </p:cTn>
                              </p:par>
                            </p:childTnLst>
                          </p:cTn>
                        </p:par>
                        <p:par>
                          <p:cTn id="102" fill="hold">
                            <p:stCondLst>
                              <p:cond delay="2500"/>
                            </p:stCondLst>
                            <p:childTnLst>
                              <p:par>
                                <p:cTn id="103" presetID="22" presetClass="entr" presetSubtype="8" fill="hold" grpId="0" nodeType="afterEffect">
                                  <p:stCondLst>
                                    <p:cond delay="0"/>
                                  </p:stCondLst>
                                  <p:childTnLst>
                                    <p:set>
                                      <p:cBhvr>
                                        <p:cTn id="104" dur="1" fill="hold">
                                          <p:stCondLst>
                                            <p:cond delay="0"/>
                                          </p:stCondLst>
                                        </p:cTn>
                                        <p:tgtEl>
                                          <p:spTgt spid="152601"/>
                                        </p:tgtEl>
                                        <p:attrNameLst>
                                          <p:attrName>style.visibility</p:attrName>
                                        </p:attrNameLst>
                                      </p:cBhvr>
                                      <p:to>
                                        <p:strVal val="visible"/>
                                      </p:to>
                                    </p:set>
                                    <p:animEffect transition="in" filter="wipe(left)">
                                      <p:cBhvr>
                                        <p:cTn id="105" dur="500"/>
                                        <p:tgtEl>
                                          <p:spTgt spid="152601"/>
                                        </p:tgtEl>
                                      </p:cBhvr>
                                    </p:animEffect>
                                  </p:childTnLst>
                                </p:cTn>
                              </p:par>
                            </p:childTnLst>
                          </p:cTn>
                        </p:par>
                        <p:par>
                          <p:cTn id="106" fill="hold">
                            <p:stCondLst>
                              <p:cond delay="3000"/>
                            </p:stCondLst>
                            <p:childTnLst>
                              <p:par>
                                <p:cTn id="107" presetID="22" presetClass="entr" presetSubtype="8" fill="hold" grpId="0" nodeType="afterEffect">
                                  <p:stCondLst>
                                    <p:cond delay="0"/>
                                  </p:stCondLst>
                                  <p:childTnLst>
                                    <p:set>
                                      <p:cBhvr>
                                        <p:cTn id="108" dur="1" fill="hold">
                                          <p:stCondLst>
                                            <p:cond delay="0"/>
                                          </p:stCondLst>
                                        </p:cTn>
                                        <p:tgtEl>
                                          <p:spTgt spid="152608"/>
                                        </p:tgtEl>
                                        <p:attrNameLst>
                                          <p:attrName>style.visibility</p:attrName>
                                        </p:attrNameLst>
                                      </p:cBhvr>
                                      <p:to>
                                        <p:strVal val="visible"/>
                                      </p:to>
                                    </p:set>
                                    <p:animEffect transition="in" filter="wipe(left)">
                                      <p:cBhvr>
                                        <p:cTn id="109" dur="500"/>
                                        <p:tgtEl>
                                          <p:spTgt spid="152608"/>
                                        </p:tgtEl>
                                      </p:cBhvr>
                                    </p:animEffect>
                                  </p:childTnLst>
                                </p:cTn>
                              </p:par>
                            </p:childTnLst>
                          </p:cTn>
                        </p:par>
                        <p:par>
                          <p:cTn id="110" fill="hold">
                            <p:stCondLst>
                              <p:cond delay="3500"/>
                            </p:stCondLst>
                            <p:childTnLst>
                              <p:par>
                                <p:cTn id="111" presetID="22" presetClass="entr" presetSubtype="8" fill="hold" grpId="0" nodeType="afterEffect">
                                  <p:stCondLst>
                                    <p:cond delay="0"/>
                                  </p:stCondLst>
                                  <p:childTnLst>
                                    <p:set>
                                      <p:cBhvr>
                                        <p:cTn id="112" dur="1" fill="hold">
                                          <p:stCondLst>
                                            <p:cond delay="0"/>
                                          </p:stCondLst>
                                        </p:cTn>
                                        <p:tgtEl>
                                          <p:spTgt spid="152609"/>
                                        </p:tgtEl>
                                        <p:attrNameLst>
                                          <p:attrName>style.visibility</p:attrName>
                                        </p:attrNameLst>
                                      </p:cBhvr>
                                      <p:to>
                                        <p:strVal val="visible"/>
                                      </p:to>
                                    </p:set>
                                    <p:animEffect transition="in" filter="wipe(left)">
                                      <p:cBhvr>
                                        <p:cTn id="113" dur="500"/>
                                        <p:tgtEl>
                                          <p:spTgt spid="152609"/>
                                        </p:tgtEl>
                                      </p:cBhvr>
                                    </p:animEffect>
                                  </p:childTnLst>
                                </p:cTn>
                              </p:par>
                            </p:childTnLst>
                          </p:cTn>
                        </p:par>
                        <p:par>
                          <p:cTn id="114" fill="hold">
                            <p:stCondLst>
                              <p:cond delay="4000"/>
                            </p:stCondLst>
                            <p:childTnLst>
                              <p:par>
                                <p:cTn id="115" presetID="22" presetClass="entr" presetSubtype="8" fill="hold" grpId="0" nodeType="afterEffect">
                                  <p:stCondLst>
                                    <p:cond delay="0"/>
                                  </p:stCondLst>
                                  <p:childTnLst>
                                    <p:set>
                                      <p:cBhvr>
                                        <p:cTn id="116" dur="1" fill="hold">
                                          <p:stCondLst>
                                            <p:cond delay="0"/>
                                          </p:stCondLst>
                                        </p:cTn>
                                        <p:tgtEl>
                                          <p:spTgt spid="152610"/>
                                        </p:tgtEl>
                                        <p:attrNameLst>
                                          <p:attrName>style.visibility</p:attrName>
                                        </p:attrNameLst>
                                      </p:cBhvr>
                                      <p:to>
                                        <p:strVal val="visible"/>
                                      </p:to>
                                    </p:set>
                                    <p:animEffect transition="in" filter="wipe(left)">
                                      <p:cBhvr>
                                        <p:cTn id="117" dur="500"/>
                                        <p:tgtEl>
                                          <p:spTgt spid="152610"/>
                                        </p:tgtEl>
                                      </p:cBhvr>
                                    </p:animEffect>
                                  </p:childTnLst>
                                </p:cTn>
                              </p:par>
                            </p:childTnLst>
                          </p:cTn>
                        </p:par>
                        <p:par>
                          <p:cTn id="118" fill="hold">
                            <p:stCondLst>
                              <p:cond delay="4500"/>
                            </p:stCondLst>
                            <p:childTnLst>
                              <p:par>
                                <p:cTn id="119" presetID="22" presetClass="entr" presetSubtype="8" fill="hold" grpId="0" nodeType="afterEffect">
                                  <p:stCondLst>
                                    <p:cond delay="0"/>
                                  </p:stCondLst>
                                  <p:childTnLst>
                                    <p:set>
                                      <p:cBhvr>
                                        <p:cTn id="120" dur="1" fill="hold">
                                          <p:stCondLst>
                                            <p:cond delay="0"/>
                                          </p:stCondLst>
                                        </p:cTn>
                                        <p:tgtEl>
                                          <p:spTgt spid="152604"/>
                                        </p:tgtEl>
                                        <p:attrNameLst>
                                          <p:attrName>style.visibility</p:attrName>
                                        </p:attrNameLst>
                                      </p:cBhvr>
                                      <p:to>
                                        <p:strVal val="visible"/>
                                      </p:to>
                                    </p:set>
                                    <p:animEffect transition="in" filter="wipe(left)">
                                      <p:cBhvr>
                                        <p:cTn id="121" dur="500"/>
                                        <p:tgtEl>
                                          <p:spTgt spid="152604"/>
                                        </p:tgtEl>
                                      </p:cBhvr>
                                    </p:animEffect>
                                  </p:childTnLst>
                                </p:cTn>
                              </p:par>
                            </p:childTnLst>
                          </p:cTn>
                        </p:par>
                      </p:childTnLst>
                    </p:cTn>
                  </p:par>
                  <p:par>
                    <p:cTn id="122" fill="hold">
                      <p:stCondLst>
                        <p:cond delay="indefinite"/>
                      </p:stCondLst>
                      <p:childTnLst>
                        <p:par>
                          <p:cTn id="123" fill="hold">
                            <p:stCondLst>
                              <p:cond delay="0"/>
                            </p:stCondLst>
                            <p:childTnLst>
                              <p:par>
                                <p:cTn id="124" presetID="17" presetClass="entr" presetSubtype="1" fill="hold" grpId="0" nodeType="clickEffect">
                                  <p:stCondLst>
                                    <p:cond delay="0"/>
                                  </p:stCondLst>
                                  <p:childTnLst>
                                    <p:set>
                                      <p:cBhvr>
                                        <p:cTn id="125" dur="1" fill="hold">
                                          <p:stCondLst>
                                            <p:cond delay="0"/>
                                          </p:stCondLst>
                                        </p:cTn>
                                        <p:tgtEl>
                                          <p:spTgt spid="152616"/>
                                        </p:tgtEl>
                                        <p:attrNameLst>
                                          <p:attrName>style.visibility</p:attrName>
                                        </p:attrNameLst>
                                      </p:cBhvr>
                                      <p:to>
                                        <p:strVal val="visible"/>
                                      </p:to>
                                    </p:set>
                                    <p:anim calcmode="lin" valueType="num">
                                      <p:cBhvr>
                                        <p:cTn id="126" dur="500" fill="hold"/>
                                        <p:tgtEl>
                                          <p:spTgt spid="152616"/>
                                        </p:tgtEl>
                                        <p:attrNameLst>
                                          <p:attrName>ppt_x</p:attrName>
                                        </p:attrNameLst>
                                      </p:cBhvr>
                                      <p:tavLst>
                                        <p:tav tm="0">
                                          <p:val>
                                            <p:strVal val="#ppt_x"/>
                                          </p:val>
                                        </p:tav>
                                        <p:tav tm="100000">
                                          <p:val>
                                            <p:strVal val="#ppt_x"/>
                                          </p:val>
                                        </p:tav>
                                      </p:tavLst>
                                    </p:anim>
                                    <p:anim calcmode="lin" valueType="num">
                                      <p:cBhvr>
                                        <p:cTn id="127" dur="500" fill="hold"/>
                                        <p:tgtEl>
                                          <p:spTgt spid="152616"/>
                                        </p:tgtEl>
                                        <p:attrNameLst>
                                          <p:attrName>ppt_y</p:attrName>
                                        </p:attrNameLst>
                                      </p:cBhvr>
                                      <p:tavLst>
                                        <p:tav tm="0">
                                          <p:val>
                                            <p:strVal val="#ppt_y-#ppt_h/2"/>
                                          </p:val>
                                        </p:tav>
                                        <p:tav tm="100000">
                                          <p:val>
                                            <p:strVal val="#ppt_y"/>
                                          </p:val>
                                        </p:tav>
                                      </p:tavLst>
                                    </p:anim>
                                    <p:anim calcmode="lin" valueType="num">
                                      <p:cBhvr>
                                        <p:cTn id="128" dur="500" fill="hold"/>
                                        <p:tgtEl>
                                          <p:spTgt spid="152616"/>
                                        </p:tgtEl>
                                        <p:attrNameLst>
                                          <p:attrName>ppt_w</p:attrName>
                                        </p:attrNameLst>
                                      </p:cBhvr>
                                      <p:tavLst>
                                        <p:tav tm="0">
                                          <p:val>
                                            <p:strVal val="#ppt_w"/>
                                          </p:val>
                                        </p:tav>
                                        <p:tav tm="100000">
                                          <p:val>
                                            <p:strVal val="#ppt_w"/>
                                          </p:val>
                                        </p:tav>
                                      </p:tavLst>
                                    </p:anim>
                                    <p:anim calcmode="lin" valueType="num">
                                      <p:cBhvr>
                                        <p:cTn id="129" dur="500" fill="hold"/>
                                        <p:tgtEl>
                                          <p:spTgt spid="152616"/>
                                        </p:tgtEl>
                                        <p:attrNameLst>
                                          <p:attrName>ppt_h</p:attrName>
                                        </p:attrNameLst>
                                      </p:cBhvr>
                                      <p:tavLst>
                                        <p:tav tm="0">
                                          <p:val>
                                            <p:fltVal val="0"/>
                                          </p:val>
                                        </p:tav>
                                        <p:tav tm="100000">
                                          <p:val>
                                            <p:strVal val="#ppt_h"/>
                                          </p:val>
                                        </p:tav>
                                      </p:tavLst>
                                    </p:anim>
                                  </p:childTnLst>
                                </p:cTn>
                              </p:par>
                            </p:childTnLst>
                          </p:cTn>
                        </p:par>
                        <p:par>
                          <p:cTn id="130" fill="hold">
                            <p:stCondLst>
                              <p:cond delay="500"/>
                            </p:stCondLst>
                            <p:childTnLst>
                              <p:par>
                                <p:cTn id="131" presetID="12" presetClass="entr" presetSubtype="8" fill="hold" grpId="0" nodeType="afterEffect">
                                  <p:stCondLst>
                                    <p:cond delay="0"/>
                                  </p:stCondLst>
                                  <p:childTnLst>
                                    <p:set>
                                      <p:cBhvr>
                                        <p:cTn id="132" dur="1" fill="hold">
                                          <p:stCondLst>
                                            <p:cond delay="0"/>
                                          </p:stCondLst>
                                        </p:cTn>
                                        <p:tgtEl>
                                          <p:spTgt spid="152617"/>
                                        </p:tgtEl>
                                        <p:attrNameLst>
                                          <p:attrName>style.visibility</p:attrName>
                                        </p:attrNameLst>
                                      </p:cBhvr>
                                      <p:to>
                                        <p:strVal val="visible"/>
                                      </p:to>
                                    </p:set>
                                    <p:animEffect transition="in" filter="slide(fromLeft)">
                                      <p:cBhvr>
                                        <p:cTn id="133" dur="500"/>
                                        <p:tgtEl>
                                          <p:spTgt spid="152617"/>
                                        </p:tgtEl>
                                      </p:cBhvr>
                                    </p:animEffect>
                                  </p:childTnLst>
                                </p:cTn>
                              </p:par>
                            </p:childTnLst>
                          </p:cTn>
                        </p:par>
                      </p:childTnLst>
                    </p:cTn>
                  </p:par>
                  <p:par>
                    <p:cTn id="134" fill="hold">
                      <p:stCondLst>
                        <p:cond delay="indefinite"/>
                      </p:stCondLst>
                      <p:childTnLst>
                        <p:par>
                          <p:cTn id="135" fill="hold">
                            <p:stCondLst>
                              <p:cond delay="0"/>
                            </p:stCondLst>
                            <p:childTnLst>
                              <p:par>
                                <p:cTn id="136" presetID="17" presetClass="entr" presetSubtype="1" fill="hold" grpId="0" nodeType="clickEffect">
                                  <p:stCondLst>
                                    <p:cond delay="0"/>
                                  </p:stCondLst>
                                  <p:childTnLst>
                                    <p:set>
                                      <p:cBhvr>
                                        <p:cTn id="137" dur="1" fill="hold">
                                          <p:stCondLst>
                                            <p:cond delay="0"/>
                                          </p:stCondLst>
                                        </p:cTn>
                                        <p:tgtEl>
                                          <p:spTgt spid="152618"/>
                                        </p:tgtEl>
                                        <p:attrNameLst>
                                          <p:attrName>style.visibility</p:attrName>
                                        </p:attrNameLst>
                                      </p:cBhvr>
                                      <p:to>
                                        <p:strVal val="visible"/>
                                      </p:to>
                                    </p:set>
                                    <p:anim calcmode="lin" valueType="num">
                                      <p:cBhvr>
                                        <p:cTn id="138" dur="500" fill="hold"/>
                                        <p:tgtEl>
                                          <p:spTgt spid="152618"/>
                                        </p:tgtEl>
                                        <p:attrNameLst>
                                          <p:attrName>ppt_x</p:attrName>
                                        </p:attrNameLst>
                                      </p:cBhvr>
                                      <p:tavLst>
                                        <p:tav tm="0">
                                          <p:val>
                                            <p:strVal val="#ppt_x"/>
                                          </p:val>
                                        </p:tav>
                                        <p:tav tm="100000">
                                          <p:val>
                                            <p:strVal val="#ppt_x"/>
                                          </p:val>
                                        </p:tav>
                                      </p:tavLst>
                                    </p:anim>
                                    <p:anim calcmode="lin" valueType="num">
                                      <p:cBhvr>
                                        <p:cTn id="139" dur="500" fill="hold"/>
                                        <p:tgtEl>
                                          <p:spTgt spid="152618"/>
                                        </p:tgtEl>
                                        <p:attrNameLst>
                                          <p:attrName>ppt_y</p:attrName>
                                        </p:attrNameLst>
                                      </p:cBhvr>
                                      <p:tavLst>
                                        <p:tav tm="0">
                                          <p:val>
                                            <p:strVal val="#ppt_y-#ppt_h/2"/>
                                          </p:val>
                                        </p:tav>
                                        <p:tav tm="100000">
                                          <p:val>
                                            <p:strVal val="#ppt_y"/>
                                          </p:val>
                                        </p:tav>
                                      </p:tavLst>
                                    </p:anim>
                                    <p:anim calcmode="lin" valueType="num">
                                      <p:cBhvr>
                                        <p:cTn id="140" dur="500" fill="hold"/>
                                        <p:tgtEl>
                                          <p:spTgt spid="152618"/>
                                        </p:tgtEl>
                                        <p:attrNameLst>
                                          <p:attrName>ppt_w</p:attrName>
                                        </p:attrNameLst>
                                      </p:cBhvr>
                                      <p:tavLst>
                                        <p:tav tm="0">
                                          <p:val>
                                            <p:strVal val="#ppt_w"/>
                                          </p:val>
                                        </p:tav>
                                        <p:tav tm="100000">
                                          <p:val>
                                            <p:strVal val="#ppt_w"/>
                                          </p:val>
                                        </p:tav>
                                      </p:tavLst>
                                    </p:anim>
                                    <p:anim calcmode="lin" valueType="num">
                                      <p:cBhvr>
                                        <p:cTn id="141" dur="500" fill="hold"/>
                                        <p:tgtEl>
                                          <p:spTgt spid="152618"/>
                                        </p:tgtEl>
                                        <p:attrNameLst>
                                          <p:attrName>ppt_h</p:attrName>
                                        </p:attrNameLst>
                                      </p:cBhvr>
                                      <p:tavLst>
                                        <p:tav tm="0">
                                          <p:val>
                                            <p:fltVal val="0"/>
                                          </p:val>
                                        </p:tav>
                                        <p:tav tm="100000">
                                          <p:val>
                                            <p:strVal val="#ppt_h"/>
                                          </p:val>
                                        </p:tav>
                                      </p:tavLst>
                                    </p:anim>
                                  </p:childTnLst>
                                </p:cTn>
                              </p:par>
                            </p:childTnLst>
                          </p:cTn>
                        </p:par>
                        <p:par>
                          <p:cTn id="142" fill="hold">
                            <p:stCondLst>
                              <p:cond delay="500"/>
                            </p:stCondLst>
                            <p:childTnLst>
                              <p:par>
                                <p:cTn id="143" presetID="12" presetClass="entr" presetSubtype="8" fill="hold" grpId="0" nodeType="afterEffect">
                                  <p:stCondLst>
                                    <p:cond delay="0"/>
                                  </p:stCondLst>
                                  <p:childTnLst>
                                    <p:set>
                                      <p:cBhvr>
                                        <p:cTn id="144" dur="1" fill="hold">
                                          <p:stCondLst>
                                            <p:cond delay="0"/>
                                          </p:stCondLst>
                                        </p:cTn>
                                        <p:tgtEl>
                                          <p:spTgt spid="152619"/>
                                        </p:tgtEl>
                                        <p:attrNameLst>
                                          <p:attrName>style.visibility</p:attrName>
                                        </p:attrNameLst>
                                      </p:cBhvr>
                                      <p:to>
                                        <p:strVal val="visible"/>
                                      </p:to>
                                    </p:set>
                                    <p:animEffect transition="in" filter="slide(fromLeft)">
                                      <p:cBhvr>
                                        <p:cTn id="145" dur="500"/>
                                        <p:tgtEl>
                                          <p:spTgt spid="152619"/>
                                        </p:tgtEl>
                                      </p:cBhvr>
                                    </p:animEffect>
                                  </p:childTnLst>
                                </p:cTn>
                              </p:par>
                            </p:childTnLst>
                          </p:cTn>
                        </p:par>
                        <p:par>
                          <p:cTn id="146" fill="hold">
                            <p:stCondLst>
                              <p:cond delay="1000"/>
                            </p:stCondLst>
                            <p:childTnLst>
                              <p:par>
                                <p:cTn id="147" presetID="22" presetClass="entr" presetSubtype="8" fill="hold" grpId="0" nodeType="afterEffect">
                                  <p:stCondLst>
                                    <p:cond delay="0"/>
                                  </p:stCondLst>
                                  <p:childTnLst>
                                    <p:set>
                                      <p:cBhvr>
                                        <p:cTn id="148" dur="1" fill="hold">
                                          <p:stCondLst>
                                            <p:cond delay="0"/>
                                          </p:stCondLst>
                                        </p:cTn>
                                        <p:tgtEl>
                                          <p:spTgt spid="152602"/>
                                        </p:tgtEl>
                                        <p:attrNameLst>
                                          <p:attrName>style.visibility</p:attrName>
                                        </p:attrNameLst>
                                      </p:cBhvr>
                                      <p:to>
                                        <p:strVal val="visible"/>
                                      </p:to>
                                    </p:set>
                                    <p:animEffect transition="in" filter="wipe(left)">
                                      <p:cBhvr>
                                        <p:cTn id="149" dur="500"/>
                                        <p:tgtEl>
                                          <p:spTgt spid="152602"/>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152611"/>
                                        </p:tgtEl>
                                        <p:attrNameLst>
                                          <p:attrName>style.visibility</p:attrName>
                                        </p:attrNameLst>
                                      </p:cBhvr>
                                      <p:to>
                                        <p:strVal val="visible"/>
                                      </p:to>
                                    </p:set>
                                    <p:animEffect transition="in" filter="wipe(left)">
                                      <p:cBhvr>
                                        <p:cTn id="154" dur="500"/>
                                        <p:tgtEl>
                                          <p:spTgt spid="152611"/>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152612"/>
                                        </p:tgtEl>
                                        <p:attrNameLst>
                                          <p:attrName>style.visibility</p:attrName>
                                        </p:attrNameLst>
                                      </p:cBhvr>
                                      <p:to>
                                        <p:strVal val="visible"/>
                                      </p:to>
                                    </p:set>
                                    <p:animEffect transition="in" filter="wipe(left)">
                                      <p:cBhvr>
                                        <p:cTn id="159" dur="500"/>
                                        <p:tgtEl>
                                          <p:spTgt spid="152612"/>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152598"/>
                                        </p:tgtEl>
                                        <p:attrNameLst>
                                          <p:attrName>style.visibility</p:attrName>
                                        </p:attrNameLst>
                                      </p:cBhvr>
                                      <p:to>
                                        <p:strVal val="visible"/>
                                      </p:to>
                                    </p:set>
                                    <p:animEffect transition="in" filter="wipe(left)">
                                      <p:cBhvr>
                                        <p:cTn id="164" dur="500"/>
                                        <p:tgtEl>
                                          <p:spTgt spid="152598"/>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152599"/>
                                        </p:tgtEl>
                                        <p:attrNameLst>
                                          <p:attrName>style.visibility</p:attrName>
                                        </p:attrNameLst>
                                      </p:cBhvr>
                                      <p:to>
                                        <p:strVal val="visible"/>
                                      </p:to>
                                    </p:set>
                                    <p:animEffect transition="in" filter="wipe(left)">
                                      <p:cBhvr>
                                        <p:cTn id="169" dur="500"/>
                                        <p:tgtEl>
                                          <p:spTgt spid="152599"/>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1" fill="hold" grpId="0" nodeType="clickEffect">
                                  <p:stCondLst>
                                    <p:cond delay="0"/>
                                  </p:stCondLst>
                                  <p:childTnLst>
                                    <p:set>
                                      <p:cBhvr>
                                        <p:cTn id="173" dur="1" fill="hold">
                                          <p:stCondLst>
                                            <p:cond delay="0"/>
                                          </p:stCondLst>
                                        </p:cTn>
                                        <p:tgtEl>
                                          <p:spTgt spid="152614"/>
                                        </p:tgtEl>
                                        <p:attrNameLst>
                                          <p:attrName>style.visibility</p:attrName>
                                        </p:attrNameLst>
                                      </p:cBhvr>
                                      <p:to>
                                        <p:strVal val="visible"/>
                                      </p:to>
                                    </p:set>
                                    <p:animEffect transition="in" filter="wipe(up)">
                                      <p:cBhvr>
                                        <p:cTn id="174" dur="500"/>
                                        <p:tgtEl>
                                          <p:spTgt spid="152614"/>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1" fill="hold" grpId="0" nodeType="clickEffect">
                                  <p:stCondLst>
                                    <p:cond delay="0"/>
                                  </p:stCondLst>
                                  <p:childTnLst>
                                    <p:set>
                                      <p:cBhvr>
                                        <p:cTn id="178" dur="1" fill="hold">
                                          <p:stCondLst>
                                            <p:cond delay="0"/>
                                          </p:stCondLst>
                                        </p:cTn>
                                        <p:tgtEl>
                                          <p:spTgt spid="152615"/>
                                        </p:tgtEl>
                                        <p:attrNameLst>
                                          <p:attrName>style.visibility</p:attrName>
                                        </p:attrNameLst>
                                      </p:cBhvr>
                                      <p:to>
                                        <p:strVal val="visible"/>
                                      </p:to>
                                    </p:set>
                                    <p:animEffect transition="in" filter="wipe(up)">
                                      <p:cBhvr>
                                        <p:cTn id="179" dur="500"/>
                                        <p:tgtEl>
                                          <p:spTgt spid="152615"/>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152613"/>
                                        </p:tgtEl>
                                        <p:attrNameLst>
                                          <p:attrName>style.visibility</p:attrName>
                                        </p:attrNameLst>
                                      </p:cBhvr>
                                      <p:to>
                                        <p:strVal val="visible"/>
                                      </p:to>
                                    </p:set>
                                    <p:animEffect transition="in" filter="wipe(left)">
                                      <p:cBhvr>
                                        <p:cTn id="184" dur="500"/>
                                        <p:tgtEl>
                                          <p:spTgt spid="152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nimBg="1" autoUpdateAnimBg="0"/>
      <p:bldP spid="152579" grpId="0" animBg="1" autoUpdateAnimBg="0"/>
      <p:bldP spid="152580" grpId="0" animBg="1" autoUpdateAnimBg="0"/>
      <p:bldP spid="152581" grpId="0" animBg="1" autoUpdateAnimBg="0"/>
      <p:bldP spid="152582" grpId="0" animBg="1" autoUpdateAnimBg="0"/>
      <p:bldP spid="152583" grpId="0" animBg="1" autoUpdateAnimBg="0"/>
      <p:bldP spid="152584" grpId="0" animBg="1" autoUpdateAnimBg="0"/>
      <p:bldP spid="152585" grpId="0" animBg="1" autoUpdateAnimBg="0"/>
      <p:bldP spid="152586" grpId="0" animBg="1" autoUpdateAnimBg="0"/>
      <p:bldP spid="152587" grpId="0" animBg="1"/>
      <p:bldP spid="152588" grpId="0" animBg="1"/>
      <p:bldP spid="152589" grpId="0" animBg="1"/>
      <p:bldP spid="152590" grpId="0" animBg="1"/>
      <p:bldP spid="152591" grpId="0" animBg="1"/>
      <p:bldP spid="152592" grpId="0" animBg="1"/>
      <p:bldP spid="152593" grpId="0" animBg="1"/>
      <p:bldP spid="152594" grpId="0" animBg="1"/>
      <p:bldP spid="152595" grpId="0" animBg="1" autoUpdateAnimBg="0"/>
      <p:bldP spid="152596" grpId="0" animBg="1"/>
      <p:bldP spid="152597" grpId="0" autoUpdateAnimBg="0"/>
      <p:bldP spid="152598" grpId="0" animBg="1" autoUpdateAnimBg="0"/>
      <p:bldP spid="152599" grpId="0" animBg="1" autoUpdateAnimBg="0"/>
      <p:bldP spid="152600" grpId="0" animBg="1"/>
      <p:bldP spid="152601" grpId="0" animBg="1"/>
      <p:bldP spid="152602" grpId="0" animBg="1"/>
      <p:bldP spid="152603" grpId="0" animBg="1"/>
      <p:bldP spid="152604" grpId="0" animBg="1"/>
      <p:bldP spid="152605" grpId="0" animBg="1"/>
      <p:bldP spid="152606" grpId="0" animBg="1"/>
      <p:bldP spid="152607" grpId="0" animBg="1"/>
      <p:bldP spid="152608" grpId="0" animBg="1"/>
      <p:bldP spid="152609" grpId="0" animBg="1"/>
      <p:bldP spid="152610" grpId="0" animBg="1"/>
      <p:bldP spid="152611" grpId="0" animBg="1"/>
      <p:bldP spid="152612" grpId="0" animBg="1"/>
      <p:bldP spid="152613" grpId="0" autoUpdateAnimBg="0"/>
      <p:bldP spid="152614" grpId="0" animBg="1"/>
      <p:bldP spid="152615" grpId="0" animBg="1"/>
      <p:bldP spid="152616" grpId="0" animBg="1"/>
      <p:bldP spid="152617" grpId="0" autoUpdateAnimBg="0"/>
      <p:bldP spid="152618" grpId="0" animBg="1"/>
      <p:bldP spid="152619" grpId="0" autoUpdateAnimBg="0"/>
      <p:bldP spid="152620" grpId="0" animBg="1"/>
      <p:bldP spid="152621"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450873" y="978594"/>
            <a:ext cx="8656637" cy="520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600" dirty="0">
                <a:solidFill>
                  <a:srgbClr val="C00000"/>
                </a:solidFill>
                <a:ea typeface="华文仿宋" panose="02010600040101010101" pitchFamily="2" charset="-122"/>
              </a:rPr>
              <a:t>Status</a:t>
            </a:r>
            <a:r>
              <a:rPr lang="en-US" altLang="zh-CN" sz="3600" b="0" dirty="0">
                <a:ea typeface="华文仿宋" panose="02010600040101010101" pitchFamily="2" charset="-122"/>
              </a:rPr>
              <a:t> </a:t>
            </a:r>
            <a:r>
              <a:rPr lang="en-US" altLang="zh-CN" sz="3600" b="0" dirty="0" err="1">
                <a:ea typeface="华文仿宋" panose="02010600040101010101" pitchFamily="2" charset="-122"/>
              </a:rPr>
              <a:t>DeleteBST</a:t>
            </a:r>
            <a:r>
              <a:rPr lang="en-US" altLang="zh-CN" sz="3600" b="0" dirty="0">
                <a:ea typeface="华文仿宋" panose="02010600040101010101" pitchFamily="2" charset="-122"/>
              </a:rPr>
              <a:t> (</a:t>
            </a:r>
            <a:r>
              <a:rPr lang="en-US" altLang="zh-CN" sz="3200" b="0" dirty="0" err="1">
                <a:ea typeface="华文仿宋" panose="02010600040101010101" pitchFamily="2" charset="-122"/>
              </a:rPr>
              <a:t>BiTree</a:t>
            </a:r>
            <a:r>
              <a:rPr lang="en-US" altLang="zh-CN" sz="3200" b="0" dirty="0">
                <a:ea typeface="华文仿宋" panose="02010600040101010101" pitchFamily="2" charset="-122"/>
              </a:rPr>
              <a:t> </a:t>
            </a:r>
            <a:r>
              <a:rPr lang="en-US" altLang="zh-CN" sz="3200" dirty="0">
                <a:ea typeface="华文仿宋" panose="02010600040101010101" pitchFamily="2" charset="-122"/>
              </a:rPr>
              <a:t>&amp;</a:t>
            </a:r>
            <a:r>
              <a:rPr lang="en-US" altLang="zh-CN" sz="3200" b="0" dirty="0">
                <a:ea typeface="华文仿宋" panose="02010600040101010101" pitchFamily="2" charset="-122"/>
              </a:rPr>
              <a:t>T,  </a:t>
            </a:r>
            <a:r>
              <a:rPr lang="en-US" altLang="zh-CN" sz="3200" b="0" dirty="0" err="1">
                <a:ea typeface="华文仿宋" panose="02010600040101010101" pitchFamily="2" charset="-122"/>
              </a:rPr>
              <a:t>KeyType</a:t>
            </a:r>
            <a:r>
              <a:rPr lang="en-US" altLang="zh-CN" sz="3200" b="0" dirty="0">
                <a:ea typeface="华文仿宋" panose="02010600040101010101" pitchFamily="2" charset="-122"/>
              </a:rPr>
              <a:t> key ) </a:t>
            </a:r>
            <a:r>
              <a:rPr lang="en-US" altLang="zh-CN" sz="3600" dirty="0">
                <a:ea typeface="华文仿宋" panose="02010600040101010101" pitchFamily="2" charset="-122"/>
              </a:rPr>
              <a:t>{</a:t>
            </a:r>
            <a:endParaRPr lang="en-US" altLang="zh-CN" sz="3600" b="0" dirty="0">
              <a:ea typeface="华文仿宋" panose="02010600040101010101" pitchFamily="2" charset="-122"/>
            </a:endParaRPr>
          </a:p>
          <a:p>
            <a:pPr algn="l" eaLnBrk="1" hangingPunct="1">
              <a:lnSpc>
                <a:spcPct val="125000"/>
              </a:lnSpc>
            </a:pPr>
            <a:r>
              <a:rPr lang="en-US" altLang="zh-CN" sz="3200" dirty="0">
                <a:solidFill>
                  <a:srgbClr val="A50021"/>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若二叉排序树 </a:t>
            </a:r>
            <a:r>
              <a:rPr lang="en-US" altLang="zh-CN" dirty="0">
                <a:solidFill>
                  <a:srgbClr val="006600"/>
                </a:solidFill>
                <a:ea typeface="华文仿宋" panose="02010600040101010101" pitchFamily="2" charset="-122"/>
              </a:rPr>
              <a:t>T </a:t>
            </a:r>
            <a:r>
              <a:rPr lang="zh-CN" altLang="en-US" dirty="0">
                <a:solidFill>
                  <a:srgbClr val="006600"/>
                </a:solidFill>
                <a:ea typeface="华文仿宋" panose="02010600040101010101" pitchFamily="2" charset="-122"/>
              </a:rPr>
              <a:t>中存在其关键字等于 </a:t>
            </a:r>
            <a:r>
              <a:rPr lang="en-US" altLang="zh-CN" dirty="0">
                <a:solidFill>
                  <a:srgbClr val="006600"/>
                </a:solidFill>
                <a:ea typeface="华文仿宋" panose="02010600040101010101" pitchFamily="2" charset="-122"/>
              </a:rPr>
              <a:t>key </a:t>
            </a:r>
            <a:r>
              <a:rPr lang="zh-CN" altLang="en-US" dirty="0">
                <a:solidFill>
                  <a:srgbClr val="006600"/>
                </a:solidFill>
                <a:ea typeface="华文仿宋" panose="02010600040101010101" pitchFamily="2" charset="-122"/>
              </a:rPr>
              <a:t>的</a:t>
            </a:r>
            <a:endParaRPr lang="zh-CN" altLang="en-US" dirty="0">
              <a:solidFill>
                <a:srgbClr val="006600"/>
              </a:solidFill>
              <a:ea typeface="华文仿宋" panose="02010600040101010101" pitchFamily="2" charset="-122"/>
            </a:endParaRPr>
          </a:p>
          <a:p>
            <a:pPr algn="l" eaLnBrk="1" hangingPunct="1">
              <a:lnSpc>
                <a:spcPct val="125000"/>
              </a:lnSpc>
            </a:pPr>
            <a:r>
              <a:rPr lang="zh-CN" altLang="en-US" dirty="0">
                <a:solidFill>
                  <a:srgbClr val="006600"/>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数据元素，则删除该数据元素结点，并返回</a:t>
            </a:r>
            <a:endParaRPr lang="zh-CN" altLang="en-US" dirty="0">
              <a:solidFill>
                <a:srgbClr val="006600"/>
              </a:solidFill>
              <a:ea typeface="华文仿宋" panose="02010600040101010101" pitchFamily="2" charset="-122"/>
            </a:endParaRPr>
          </a:p>
          <a:p>
            <a:pPr algn="l" eaLnBrk="1" hangingPunct="1">
              <a:lnSpc>
                <a:spcPct val="125000"/>
              </a:lnSpc>
            </a:pPr>
            <a:r>
              <a:rPr lang="zh-CN" altLang="en-US" dirty="0">
                <a:solidFill>
                  <a:srgbClr val="006600"/>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函数值 </a:t>
            </a:r>
            <a:r>
              <a:rPr lang="en-US" altLang="zh-CN" dirty="0">
                <a:solidFill>
                  <a:srgbClr val="006600"/>
                </a:solidFill>
                <a:ea typeface="华文仿宋" panose="02010600040101010101" pitchFamily="2" charset="-122"/>
              </a:rPr>
              <a:t>TRUE</a:t>
            </a:r>
            <a:r>
              <a:rPr lang="zh-CN" altLang="en-US" dirty="0">
                <a:solidFill>
                  <a:srgbClr val="006600"/>
                </a:solidFill>
                <a:ea typeface="华文仿宋" panose="02010600040101010101" pitchFamily="2" charset="-122"/>
              </a:rPr>
              <a:t>，否则返回函数值 </a:t>
            </a:r>
            <a:r>
              <a:rPr lang="en-US" altLang="zh-CN" dirty="0">
                <a:solidFill>
                  <a:srgbClr val="006600"/>
                </a:solidFill>
                <a:ea typeface="华文仿宋" panose="02010600040101010101" pitchFamily="2" charset="-122"/>
              </a:rPr>
              <a:t>FALSE</a:t>
            </a:r>
            <a:endParaRPr lang="en-US" altLang="zh-CN" dirty="0">
              <a:solidFill>
                <a:srgbClr val="006600"/>
              </a:solidFill>
              <a:ea typeface="华文仿宋" panose="02010600040101010101" pitchFamily="2" charset="-122"/>
            </a:endParaRPr>
          </a:p>
          <a:p>
            <a:pPr algn="l" eaLnBrk="1" hangingPunct="1">
              <a:lnSpc>
                <a:spcPct val="125000"/>
              </a:lnSpc>
            </a:pPr>
            <a:r>
              <a:rPr lang="en-US" altLang="zh-CN" sz="3600" dirty="0">
                <a:solidFill>
                  <a:srgbClr val="A50021"/>
                </a:solidFill>
                <a:ea typeface="华文仿宋" panose="02010600040101010101" pitchFamily="2" charset="-122"/>
              </a:rPr>
              <a:t>  if</a:t>
            </a:r>
            <a:r>
              <a:rPr lang="en-US" altLang="zh-CN" sz="3600" b="0" dirty="0">
                <a:solidFill>
                  <a:srgbClr val="A50021"/>
                </a:solidFill>
                <a:ea typeface="华文仿宋" panose="02010600040101010101" pitchFamily="2" charset="-122"/>
              </a:rPr>
              <a:t> (</a:t>
            </a:r>
            <a:r>
              <a:rPr lang="en-US" altLang="zh-CN" sz="3600" dirty="0">
                <a:solidFill>
                  <a:srgbClr val="A50021"/>
                </a:solidFill>
                <a:ea typeface="华文仿宋" panose="02010600040101010101" pitchFamily="2" charset="-122"/>
              </a:rPr>
              <a:t>!T</a:t>
            </a:r>
            <a:r>
              <a:rPr lang="en-US" altLang="zh-CN" sz="3600" b="0" dirty="0">
                <a:solidFill>
                  <a:srgbClr val="A50021"/>
                </a:solidFill>
                <a:ea typeface="华文仿宋" panose="02010600040101010101" pitchFamily="2" charset="-122"/>
              </a:rPr>
              <a:t>)  </a:t>
            </a:r>
            <a:r>
              <a:rPr lang="en-US" altLang="zh-CN" sz="3600" dirty="0">
                <a:solidFill>
                  <a:srgbClr val="A50021"/>
                </a:solidFill>
                <a:ea typeface="华文仿宋" panose="02010600040101010101" pitchFamily="2" charset="-122"/>
              </a:rPr>
              <a:t>return FALSE</a:t>
            </a:r>
            <a:r>
              <a:rPr lang="en-US" altLang="zh-CN" sz="3600" b="0" dirty="0">
                <a:solidFill>
                  <a:srgbClr val="A50021"/>
                </a:solidFill>
                <a:ea typeface="华文仿宋" panose="02010600040101010101" pitchFamily="2" charset="-122"/>
              </a:rPr>
              <a:t>;</a:t>
            </a:r>
            <a:endParaRPr lang="en-US" altLang="zh-CN" sz="3600" b="0" dirty="0">
              <a:solidFill>
                <a:srgbClr val="A50021"/>
              </a:solidFill>
              <a:ea typeface="华文仿宋" panose="02010600040101010101" pitchFamily="2" charset="-122"/>
            </a:endParaRPr>
          </a:p>
          <a:p>
            <a:pPr algn="l" eaLnBrk="1" hangingPunct="1">
              <a:lnSpc>
                <a:spcPct val="125000"/>
              </a:lnSpc>
            </a:pPr>
            <a:r>
              <a:rPr lang="en-US" altLang="zh-CN" sz="3600" b="0" dirty="0">
                <a:solidFill>
                  <a:srgbClr val="A50021"/>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不存在关键字等于</a:t>
            </a:r>
            <a:r>
              <a:rPr lang="en-US" altLang="zh-CN" dirty="0">
                <a:solidFill>
                  <a:srgbClr val="006600"/>
                </a:solidFill>
                <a:ea typeface="华文仿宋" panose="02010600040101010101" pitchFamily="2" charset="-122"/>
              </a:rPr>
              <a:t>key</a:t>
            </a:r>
            <a:r>
              <a:rPr lang="zh-CN" altLang="en-US" dirty="0">
                <a:solidFill>
                  <a:srgbClr val="006600"/>
                </a:solidFill>
                <a:ea typeface="华文仿宋" panose="02010600040101010101" pitchFamily="2" charset="-122"/>
              </a:rPr>
              <a:t>的数据元素</a:t>
            </a:r>
            <a:endParaRPr lang="zh-CN" altLang="en-US" dirty="0">
              <a:solidFill>
                <a:srgbClr val="006600"/>
              </a:solidFill>
              <a:ea typeface="华文仿宋" panose="02010600040101010101" pitchFamily="2" charset="-122"/>
            </a:endParaRPr>
          </a:p>
          <a:p>
            <a:pPr algn="l" eaLnBrk="1" hangingPunct="1">
              <a:lnSpc>
                <a:spcPct val="125000"/>
              </a:lnSpc>
            </a:pPr>
            <a:r>
              <a:rPr lang="zh-CN" altLang="en-US" sz="3600" b="0" dirty="0">
                <a:solidFill>
                  <a:srgbClr val="A50021"/>
                </a:solidFill>
                <a:ea typeface="华文仿宋" panose="02010600040101010101" pitchFamily="2" charset="-122"/>
              </a:rPr>
              <a:t>  </a:t>
            </a:r>
            <a:r>
              <a:rPr lang="en-US" altLang="zh-CN" sz="3600" dirty="0">
                <a:solidFill>
                  <a:srgbClr val="A50021"/>
                </a:solidFill>
                <a:ea typeface="华文仿宋" panose="02010600040101010101" pitchFamily="2" charset="-122"/>
              </a:rPr>
              <a:t>else {                       }</a:t>
            </a:r>
            <a:endParaRPr lang="en-US" altLang="zh-CN" sz="3600" dirty="0">
              <a:solidFill>
                <a:srgbClr val="A50021"/>
              </a:solidFill>
              <a:ea typeface="华文仿宋" panose="02010600040101010101" pitchFamily="2" charset="-122"/>
            </a:endParaRPr>
          </a:p>
          <a:p>
            <a:pPr algn="l" eaLnBrk="1" hangingPunct="1">
              <a:lnSpc>
                <a:spcPct val="125000"/>
              </a:lnSpc>
            </a:pPr>
            <a:r>
              <a:rPr lang="en-US" altLang="zh-CN" sz="3600" dirty="0">
                <a:ea typeface="华文仿宋" panose="02010600040101010101" pitchFamily="2" charset="-122"/>
              </a:rPr>
              <a:t>}</a:t>
            </a:r>
            <a:r>
              <a:rPr lang="en-US" altLang="zh-CN" sz="3600" b="0" dirty="0">
                <a:ea typeface="华文仿宋" panose="02010600040101010101" pitchFamily="2" charset="-122"/>
              </a:rPr>
              <a:t> // </a:t>
            </a:r>
            <a:r>
              <a:rPr lang="en-US" altLang="zh-CN" sz="3600" b="0" dirty="0" err="1">
                <a:ea typeface="华文仿宋" panose="02010600040101010101" pitchFamily="2" charset="-122"/>
              </a:rPr>
              <a:t>DeleteBST</a:t>
            </a:r>
            <a:endParaRPr lang="en-US" altLang="zh-CN" sz="3600" b="0" dirty="0">
              <a:ea typeface="华文仿宋" panose="02010600040101010101" pitchFamily="2" charset="-122"/>
            </a:endParaRPr>
          </a:p>
        </p:txBody>
      </p:sp>
      <p:sp>
        <p:nvSpPr>
          <p:cNvPr id="153603" name="Text Box 3"/>
          <p:cNvSpPr txBox="1">
            <a:spLocks noChangeArrowheads="1"/>
          </p:cNvSpPr>
          <p:nvPr/>
        </p:nvSpPr>
        <p:spPr bwMode="auto">
          <a:xfrm>
            <a:off x="258763" y="200696"/>
            <a:ext cx="3057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200" dirty="0">
                <a:ea typeface="华文仿宋" panose="02010600040101010101" pitchFamily="2" charset="-122"/>
              </a:rPr>
              <a:t>算法描述如下：</a:t>
            </a:r>
            <a:endParaRPr lang="zh-CN" altLang="en-US" sz="3200" b="0" dirty="0">
              <a:ea typeface="华文仿宋" panose="02010600040101010101" pitchFamily="2" charset="-122"/>
            </a:endParaRPr>
          </a:p>
        </p:txBody>
      </p:sp>
      <p:sp>
        <p:nvSpPr>
          <p:cNvPr id="153604" name="Text Box 4">
            <a:hlinkClick r:id="" action="ppaction://hlinkshowjump?jump=nextslide"/>
          </p:cNvPr>
          <p:cNvSpPr txBox="1">
            <a:spLocks noChangeArrowheads="1"/>
          </p:cNvSpPr>
          <p:nvPr/>
        </p:nvSpPr>
        <p:spPr bwMode="auto">
          <a:xfrm>
            <a:off x="1367307" y="4697569"/>
            <a:ext cx="2286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4000" dirty="0">
                <a:solidFill>
                  <a:srgbClr val="FF00FF"/>
                </a:solidFill>
                <a:ea typeface="华文仿宋" panose="02010600040101010101" pitchFamily="2" charset="-122"/>
              </a:rPr>
              <a:t>    </a:t>
            </a:r>
            <a:r>
              <a:rPr lang="en-US" altLang="zh-CN" sz="4000" dirty="0">
                <a:ea typeface="华文仿宋" panose="02010600040101010101" pitchFamily="2" charset="-122"/>
              </a:rPr>
              <a:t>… …</a:t>
            </a:r>
            <a:endParaRPr lang="en-US" altLang="zh-CN" sz="36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603"/>
                                        </p:tgtEl>
                                        <p:attrNameLst>
                                          <p:attrName>style.visibility</p:attrName>
                                        </p:attrNameLst>
                                      </p:cBhvr>
                                      <p:to>
                                        <p:strVal val="visible"/>
                                      </p:to>
                                    </p:set>
                                    <p:anim calcmode="lin" valueType="num">
                                      <p:cBhvr additive="base">
                                        <p:cTn id="7" dur="500" fill="hold"/>
                                        <p:tgtEl>
                                          <p:spTgt spid="153603"/>
                                        </p:tgtEl>
                                        <p:attrNameLst>
                                          <p:attrName>ppt_x</p:attrName>
                                        </p:attrNameLst>
                                      </p:cBhvr>
                                      <p:tavLst>
                                        <p:tav tm="0">
                                          <p:val>
                                            <p:strVal val="0-#ppt_w/2"/>
                                          </p:val>
                                        </p:tav>
                                        <p:tav tm="100000">
                                          <p:val>
                                            <p:strVal val="#ppt_x"/>
                                          </p:val>
                                        </p:tav>
                                      </p:tavLst>
                                    </p:anim>
                                    <p:anim calcmode="lin" valueType="num">
                                      <p:cBhvr additive="base">
                                        <p:cTn id="8" dur="500" fill="hold"/>
                                        <p:tgtEl>
                                          <p:spTgt spid="1536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53602"/>
                                        </p:tgtEl>
                                        <p:attrNameLst>
                                          <p:attrName>style.visibility</p:attrName>
                                        </p:attrNameLst>
                                      </p:cBhvr>
                                      <p:to>
                                        <p:strVal val="visible"/>
                                      </p:to>
                                    </p:set>
                                    <p:animEffect transition="in" filter="strips(downLeft)">
                                      <p:cBhvr>
                                        <p:cTn id="13" dur="500"/>
                                        <p:tgtEl>
                                          <p:spTgt spid="153602"/>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53604"/>
                                        </p:tgtEl>
                                        <p:attrNameLst>
                                          <p:attrName>style.visibility</p:attrName>
                                        </p:attrNameLst>
                                      </p:cBhvr>
                                      <p:to>
                                        <p:strVal val="visible"/>
                                      </p:to>
                                    </p:set>
                                    <p:animEffect transition="in" filter="slide(fromLeft)">
                                      <p:cBhvr>
                                        <p:cTn id="17" dur="500"/>
                                        <p:tgtEl>
                                          <p:spTgt spid="15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utoUpdateAnimBg="0"/>
      <p:bldP spid="153603" grpId="0" autoUpdateAnimBg="0"/>
      <p:bldP spid="153604"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1149350" y="304800"/>
            <a:ext cx="7251700"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40000"/>
              </a:lnSpc>
            </a:pPr>
            <a:r>
              <a:rPr lang="en-US" altLang="zh-CN" sz="3600" dirty="0">
                <a:ea typeface="华文仿宋" panose="02010600040101010101" pitchFamily="2" charset="-122"/>
              </a:rPr>
              <a:t>if</a:t>
            </a:r>
            <a:r>
              <a:rPr lang="en-US" altLang="zh-CN" sz="3600" b="0" dirty="0">
                <a:ea typeface="华文仿宋" panose="02010600040101010101" pitchFamily="2" charset="-122"/>
              </a:rPr>
              <a:t> ( EQ (key, T-&gt;</a:t>
            </a:r>
            <a:r>
              <a:rPr lang="en-US" altLang="zh-CN" sz="3600" b="0" dirty="0" err="1">
                <a:ea typeface="华文仿宋" panose="02010600040101010101" pitchFamily="2" charset="-122"/>
              </a:rPr>
              <a:t>data.key</a:t>
            </a:r>
            <a:r>
              <a:rPr lang="en-US" altLang="zh-CN" sz="3600" b="0" dirty="0">
                <a:ea typeface="华文仿宋" panose="02010600040101010101" pitchFamily="2" charset="-122"/>
              </a:rPr>
              <a:t>) ) </a:t>
            </a:r>
            <a:endParaRPr lang="en-US" altLang="zh-CN" sz="3600" b="0" dirty="0">
              <a:ea typeface="华文仿宋" panose="02010600040101010101" pitchFamily="2" charset="-122"/>
            </a:endParaRPr>
          </a:p>
          <a:p>
            <a:pPr algn="l" eaLnBrk="1" hangingPunct="1">
              <a:lnSpc>
                <a:spcPct val="140000"/>
              </a:lnSpc>
            </a:pPr>
            <a:endParaRPr lang="en-US" altLang="zh-CN" sz="2400" b="0" dirty="0">
              <a:ea typeface="华文仿宋" panose="02010600040101010101" pitchFamily="2" charset="-122"/>
            </a:endParaRPr>
          </a:p>
          <a:p>
            <a:pPr algn="l" eaLnBrk="1" hangingPunct="1">
              <a:lnSpc>
                <a:spcPct val="140000"/>
              </a:lnSpc>
            </a:pPr>
            <a:r>
              <a:rPr lang="en-US" altLang="zh-CN" sz="3600" b="0" dirty="0">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找到关键字等于</a:t>
            </a:r>
            <a:r>
              <a:rPr lang="en-US" altLang="zh-CN" dirty="0">
                <a:solidFill>
                  <a:srgbClr val="006600"/>
                </a:solidFill>
                <a:ea typeface="华文仿宋" panose="02010600040101010101" pitchFamily="2" charset="-122"/>
              </a:rPr>
              <a:t>key</a:t>
            </a:r>
            <a:r>
              <a:rPr lang="zh-CN" altLang="en-US" dirty="0">
                <a:solidFill>
                  <a:srgbClr val="006600"/>
                </a:solidFill>
                <a:ea typeface="华文仿宋" panose="02010600040101010101" pitchFamily="2" charset="-122"/>
              </a:rPr>
              <a:t>的数据元素</a:t>
            </a:r>
            <a:endParaRPr lang="zh-CN" altLang="en-US" dirty="0">
              <a:solidFill>
                <a:srgbClr val="006600"/>
              </a:solidFill>
              <a:ea typeface="华文仿宋" panose="02010600040101010101" pitchFamily="2" charset="-122"/>
            </a:endParaRPr>
          </a:p>
          <a:p>
            <a:pPr algn="l" eaLnBrk="1" hangingPunct="1">
              <a:lnSpc>
                <a:spcPct val="140000"/>
              </a:lnSpc>
            </a:pPr>
            <a:r>
              <a:rPr lang="en-US" altLang="zh-CN" sz="3600" dirty="0">
                <a:ea typeface="华文仿宋" panose="02010600040101010101" pitchFamily="2" charset="-122"/>
              </a:rPr>
              <a:t>else if</a:t>
            </a:r>
            <a:r>
              <a:rPr lang="en-US" altLang="zh-CN" sz="3600" b="0" dirty="0">
                <a:ea typeface="华文仿宋" panose="02010600040101010101" pitchFamily="2" charset="-122"/>
              </a:rPr>
              <a:t> ( LT (key, T-&gt;</a:t>
            </a:r>
            <a:r>
              <a:rPr lang="en-US" altLang="zh-CN" sz="3600" b="0" dirty="0" err="1">
                <a:ea typeface="华文仿宋" panose="02010600040101010101" pitchFamily="2" charset="-122"/>
              </a:rPr>
              <a:t>data.key</a:t>
            </a:r>
            <a:r>
              <a:rPr lang="en-US" altLang="zh-CN" sz="3600" b="0" dirty="0">
                <a:ea typeface="华文仿宋" panose="02010600040101010101" pitchFamily="2" charset="-122"/>
              </a:rPr>
              <a:t>) )</a:t>
            </a:r>
            <a:endParaRPr lang="en-US" altLang="zh-CN" sz="3600" b="0" dirty="0">
              <a:ea typeface="华文仿宋" panose="02010600040101010101" pitchFamily="2" charset="-122"/>
            </a:endParaRPr>
          </a:p>
          <a:p>
            <a:pPr algn="l" eaLnBrk="1" hangingPunct="1">
              <a:lnSpc>
                <a:spcPct val="140000"/>
              </a:lnSpc>
            </a:pPr>
            <a:r>
              <a:rPr lang="en-US" altLang="zh-CN" sz="3600" b="0" dirty="0">
                <a:ea typeface="华文仿宋" panose="02010600040101010101" pitchFamily="2" charset="-122"/>
              </a:rPr>
              <a:t> </a:t>
            </a:r>
            <a:endParaRPr lang="en-US" altLang="zh-CN" sz="3600" b="0" dirty="0">
              <a:ea typeface="华文仿宋" panose="02010600040101010101" pitchFamily="2" charset="-122"/>
            </a:endParaRPr>
          </a:p>
          <a:p>
            <a:pPr algn="l" eaLnBrk="1" hangingPunct="1">
              <a:lnSpc>
                <a:spcPct val="140000"/>
              </a:lnSpc>
            </a:pPr>
            <a:endParaRPr lang="en-US" altLang="zh-CN" sz="3600" b="0" dirty="0">
              <a:ea typeface="华文仿宋" panose="02010600040101010101" pitchFamily="2" charset="-122"/>
            </a:endParaRPr>
          </a:p>
          <a:p>
            <a:pPr algn="l" eaLnBrk="1" hangingPunct="1">
              <a:lnSpc>
                <a:spcPct val="140000"/>
              </a:lnSpc>
            </a:pPr>
            <a:r>
              <a:rPr lang="en-US" altLang="zh-CN" sz="3600" dirty="0">
                <a:ea typeface="华文仿宋" panose="02010600040101010101" pitchFamily="2" charset="-122"/>
              </a:rPr>
              <a:t>else</a:t>
            </a:r>
            <a:endParaRPr lang="en-US" altLang="zh-CN" sz="3200" b="0" dirty="0">
              <a:ea typeface="华文仿宋" panose="02010600040101010101" pitchFamily="2" charset="-122"/>
            </a:endParaRPr>
          </a:p>
        </p:txBody>
      </p:sp>
      <p:sp>
        <p:nvSpPr>
          <p:cNvPr id="154627" name="Rectangle 3"/>
          <p:cNvSpPr>
            <a:spLocks noChangeArrowheads="1"/>
          </p:cNvSpPr>
          <p:nvPr/>
        </p:nvSpPr>
        <p:spPr bwMode="auto">
          <a:xfrm>
            <a:off x="1687836" y="990600"/>
            <a:ext cx="6236964" cy="78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40000"/>
              </a:lnSpc>
            </a:pPr>
            <a:r>
              <a:rPr lang="en-US" altLang="zh-CN" sz="3600" dirty="0">
                <a:solidFill>
                  <a:srgbClr val="A50021"/>
                </a:solidFill>
                <a:ea typeface="华文仿宋" panose="02010600040101010101" pitchFamily="2" charset="-122"/>
              </a:rPr>
              <a:t>{  Delete (T)</a:t>
            </a:r>
            <a:r>
              <a:rPr lang="en-US" altLang="zh-CN" sz="3600" b="0" dirty="0">
                <a:solidFill>
                  <a:srgbClr val="A50021"/>
                </a:solidFill>
                <a:ea typeface="华文仿宋" panose="02010600040101010101" pitchFamily="2" charset="-122"/>
              </a:rPr>
              <a:t>;   </a:t>
            </a:r>
            <a:r>
              <a:rPr lang="en-US" altLang="zh-CN" sz="3600" dirty="0">
                <a:solidFill>
                  <a:srgbClr val="A50021"/>
                </a:solidFill>
                <a:ea typeface="华文仿宋" panose="02010600040101010101" pitchFamily="2" charset="-122"/>
              </a:rPr>
              <a:t>return TRUE</a:t>
            </a:r>
            <a:r>
              <a:rPr lang="en-US" altLang="zh-CN" sz="3600" b="0" dirty="0">
                <a:solidFill>
                  <a:srgbClr val="A50021"/>
                </a:solidFill>
                <a:ea typeface="华文仿宋" panose="02010600040101010101" pitchFamily="2" charset="-122"/>
              </a:rPr>
              <a:t>;  </a:t>
            </a:r>
            <a:r>
              <a:rPr lang="en-US" altLang="zh-CN" sz="3600" dirty="0">
                <a:solidFill>
                  <a:srgbClr val="A50021"/>
                </a:solidFill>
                <a:ea typeface="华文仿宋" panose="02010600040101010101" pitchFamily="2" charset="-122"/>
              </a:rPr>
              <a:t>}</a:t>
            </a:r>
            <a:endParaRPr lang="en-US" altLang="zh-CN" sz="3600" b="0" dirty="0">
              <a:solidFill>
                <a:srgbClr val="A50021"/>
              </a:solidFill>
              <a:ea typeface="华文仿宋" panose="02010600040101010101" pitchFamily="2" charset="-122"/>
            </a:endParaRPr>
          </a:p>
        </p:txBody>
      </p:sp>
      <p:sp>
        <p:nvSpPr>
          <p:cNvPr id="154628" name="Rectangle 4"/>
          <p:cNvSpPr>
            <a:spLocks noChangeArrowheads="1"/>
          </p:cNvSpPr>
          <p:nvPr/>
        </p:nvSpPr>
        <p:spPr bwMode="auto">
          <a:xfrm>
            <a:off x="1143000" y="3429000"/>
            <a:ext cx="68199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b="0" dirty="0">
                <a:solidFill>
                  <a:srgbClr val="A50021"/>
                </a:solidFill>
                <a:ea typeface="华文仿宋" panose="02010600040101010101" pitchFamily="2" charset="-122"/>
              </a:rPr>
              <a:t>	 </a:t>
            </a:r>
            <a:r>
              <a:rPr lang="en-US" altLang="zh-CN" sz="3600" dirty="0" err="1">
                <a:solidFill>
                  <a:srgbClr val="A50021"/>
                </a:solidFill>
                <a:ea typeface="华文仿宋" panose="02010600040101010101" pitchFamily="2" charset="-122"/>
              </a:rPr>
              <a:t>DeleteBST</a:t>
            </a:r>
            <a:r>
              <a:rPr lang="en-US" altLang="zh-CN" sz="3600" dirty="0">
                <a:solidFill>
                  <a:srgbClr val="A50021"/>
                </a:solidFill>
                <a:ea typeface="华文仿宋" panose="02010600040101010101" pitchFamily="2" charset="-122"/>
              </a:rPr>
              <a:t> ( T-&gt;</a:t>
            </a:r>
            <a:r>
              <a:rPr lang="en-US" altLang="zh-CN" sz="3600" dirty="0" err="1">
                <a:solidFill>
                  <a:srgbClr val="A50021"/>
                </a:solidFill>
                <a:ea typeface="华文仿宋" panose="02010600040101010101" pitchFamily="2" charset="-122"/>
              </a:rPr>
              <a:t>lchild</a:t>
            </a:r>
            <a:r>
              <a:rPr lang="en-US" altLang="zh-CN" sz="3600" dirty="0">
                <a:solidFill>
                  <a:srgbClr val="A50021"/>
                </a:solidFill>
                <a:ea typeface="华文仿宋" panose="02010600040101010101" pitchFamily="2" charset="-122"/>
              </a:rPr>
              <a:t>, key );</a:t>
            </a:r>
            <a:endParaRPr lang="en-US" altLang="zh-CN" sz="3600" dirty="0">
              <a:solidFill>
                <a:srgbClr val="A50021"/>
              </a:solidFill>
              <a:ea typeface="华文仿宋" panose="02010600040101010101" pitchFamily="2" charset="-122"/>
            </a:endParaRPr>
          </a:p>
          <a:p>
            <a:pPr algn="l" eaLnBrk="1" hangingPunct="1"/>
            <a:r>
              <a:rPr lang="en-US" altLang="zh-CN" sz="3600" b="0" dirty="0">
                <a:solidFill>
                  <a:schemeClr val="accent2"/>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继续在左子树中进行查找</a:t>
            </a:r>
            <a:endParaRPr lang="zh-CN" altLang="en-US" dirty="0">
              <a:solidFill>
                <a:srgbClr val="006600"/>
              </a:solidFill>
              <a:ea typeface="华文仿宋" panose="02010600040101010101" pitchFamily="2" charset="-122"/>
            </a:endParaRPr>
          </a:p>
        </p:txBody>
      </p:sp>
      <p:sp>
        <p:nvSpPr>
          <p:cNvPr id="154629" name="Rectangle 5"/>
          <p:cNvSpPr>
            <a:spLocks noChangeArrowheads="1"/>
          </p:cNvSpPr>
          <p:nvPr/>
        </p:nvSpPr>
        <p:spPr bwMode="auto">
          <a:xfrm>
            <a:off x="2133600" y="4838700"/>
            <a:ext cx="58674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err="1">
                <a:solidFill>
                  <a:srgbClr val="A50021"/>
                </a:solidFill>
                <a:ea typeface="华文仿宋" panose="02010600040101010101" pitchFamily="2" charset="-122"/>
              </a:rPr>
              <a:t>DeleteBST</a:t>
            </a:r>
            <a:r>
              <a:rPr lang="en-US" altLang="zh-CN" sz="3600" dirty="0">
                <a:solidFill>
                  <a:srgbClr val="A50021"/>
                </a:solidFill>
                <a:ea typeface="华文仿宋" panose="02010600040101010101" pitchFamily="2" charset="-122"/>
              </a:rPr>
              <a:t> ( T-&gt;</a:t>
            </a:r>
            <a:r>
              <a:rPr lang="en-US" altLang="zh-CN" sz="3600" dirty="0" err="1">
                <a:solidFill>
                  <a:srgbClr val="A50021"/>
                </a:solidFill>
                <a:ea typeface="华文仿宋" panose="02010600040101010101" pitchFamily="2" charset="-122"/>
              </a:rPr>
              <a:t>rchild</a:t>
            </a:r>
            <a:r>
              <a:rPr lang="en-US" altLang="zh-CN" sz="3600" dirty="0">
                <a:solidFill>
                  <a:srgbClr val="A50021"/>
                </a:solidFill>
                <a:ea typeface="华文仿宋" panose="02010600040101010101" pitchFamily="2" charset="-122"/>
              </a:rPr>
              <a:t>, key );</a:t>
            </a:r>
            <a:endParaRPr lang="en-US" altLang="zh-CN" sz="3600" dirty="0">
              <a:solidFill>
                <a:srgbClr val="A50021"/>
              </a:solidFill>
              <a:ea typeface="华文仿宋" panose="02010600040101010101" pitchFamily="2" charset="-122"/>
            </a:endParaRPr>
          </a:p>
          <a:p>
            <a:pPr algn="l" eaLnBrk="1" hangingPunct="1"/>
            <a:r>
              <a:rPr lang="en-US" altLang="zh-CN" sz="3200" b="0" dirty="0">
                <a:solidFill>
                  <a:schemeClr val="accent2"/>
                </a:solidFill>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en-US" dirty="0">
                <a:solidFill>
                  <a:srgbClr val="006600"/>
                </a:solidFill>
                <a:ea typeface="华文仿宋" panose="02010600040101010101" pitchFamily="2" charset="-122"/>
              </a:rPr>
              <a:t>继续在右子树中进行查找</a:t>
            </a:r>
            <a:endParaRPr lang="zh-CN" altLang="en-US" dirty="0">
              <a:solidFill>
                <a:srgbClr val="006600"/>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54626"/>
                                        </p:tgtEl>
                                        <p:attrNameLst>
                                          <p:attrName>style.visibility</p:attrName>
                                        </p:attrNameLst>
                                      </p:cBhvr>
                                      <p:to>
                                        <p:strVal val="visible"/>
                                      </p:to>
                                    </p:set>
                                    <p:animEffect transition="in" filter="strips(downRight)">
                                      <p:cBhvr>
                                        <p:cTn id="7" dur="500"/>
                                        <p:tgtEl>
                                          <p:spTgt spid="1546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4627"/>
                                        </p:tgtEl>
                                        <p:attrNameLst>
                                          <p:attrName>style.visibility</p:attrName>
                                        </p:attrNameLst>
                                      </p:cBhvr>
                                      <p:to>
                                        <p:strVal val="visible"/>
                                      </p:to>
                                    </p:set>
                                    <p:animEffect transition="in" filter="wipe(left)">
                                      <p:cBhvr>
                                        <p:cTn id="12" dur="500"/>
                                        <p:tgtEl>
                                          <p:spTgt spid="1546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4628"/>
                                        </p:tgtEl>
                                        <p:attrNameLst>
                                          <p:attrName>style.visibility</p:attrName>
                                        </p:attrNameLst>
                                      </p:cBhvr>
                                      <p:to>
                                        <p:strVal val="visible"/>
                                      </p:to>
                                    </p:set>
                                    <p:animEffect transition="in" filter="wipe(left)">
                                      <p:cBhvr>
                                        <p:cTn id="17" dur="500"/>
                                        <p:tgtEl>
                                          <p:spTgt spid="1546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4629"/>
                                        </p:tgtEl>
                                        <p:attrNameLst>
                                          <p:attrName>style.visibility</p:attrName>
                                        </p:attrNameLst>
                                      </p:cBhvr>
                                      <p:to>
                                        <p:strVal val="visible"/>
                                      </p:to>
                                    </p:set>
                                    <p:animEffect transition="in" filter="wipe(left)">
                                      <p:cBhvr>
                                        <p:cTn id="22" dur="500"/>
                                        <p:tgtEl>
                                          <p:spTgt spid="154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utoUpdateAnimBg="0"/>
      <p:bldP spid="154627" grpId="0" autoUpdateAnimBg="0"/>
      <p:bldP spid="154628" grpId="0" autoUpdateAnimBg="0"/>
      <p:bldP spid="154629"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332257" y="936088"/>
            <a:ext cx="8915400"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200" dirty="0">
                <a:ea typeface="华文仿宋" panose="02010600040101010101" pitchFamily="2" charset="-122"/>
              </a:rPr>
              <a:t>void Delete ( </a:t>
            </a:r>
            <a:r>
              <a:rPr lang="en-US" altLang="zh-CN" sz="3200" dirty="0" err="1">
                <a:ea typeface="华文仿宋" panose="02010600040101010101" pitchFamily="2" charset="-122"/>
              </a:rPr>
              <a:t>BiTree</a:t>
            </a:r>
            <a:r>
              <a:rPr lang="en-US" altLang="zh-CN" sz="3200" dirty="0">
                <a:ea typeface="华文仿宋" panose="02010600040101010101" pitchFamily="2" charset="-122"/>
              </a:rPr>
              <a:t> &amp;p ){</a:t>
            </a:r>
            <a:endParaRPr lang="en-US" altLang="zh-CN" sz="3200" dirty="0">
              <a:ea typeface="华文仿宋" panose="02010600040101010101" pitchFamily="2" charset="-122"/>
            </a:endParaRPr>
          </a:p>
          <a:p>
            <a:pPr algn="l" eaLnBrk="1" hangingPunct="1">
              <a:lnSpc>
                <a:spcPct val="120000"/>
              </a:lnSpc>
            </a:pPr>
            <a:r>
              <a:rPr lang="en-US" altLang="zh-CN" sz="3200" dirty="0">
                <a:ea typeface="华文仿宋" panose="02010600040101010101" pitchFamily="2" charset="-122"/>
              </a:rPr>
              <a:t> </a:t>
            </a:r>
            <a:r>
              <a:rPr lang="en-US" altLang="zh-CN" dirty="0">
                <a:solidFill>
                  <a:srgbClr val="006600"/>
                </a:solidFill>
                <a:ea typeface="华文仿宋" panose="02010600040101010101" pitchFamily="2" charset="-122"/>
              </a:rPr>
              <a:t>// </a:t>
            </a:r>
            <a:r>
              <a:rPr lang="zh-CN" altLang="zh-CN" dirty="0">
                <a:solidFill>
                  <a:srgbClr val="006600"/>
                </a:solidFill>
                <a:ea typeface="华文仿宋" panose="02010600040101010101" pitchFamily="2" charset="-122"/>
              </a:rPr>
              <a:t>从</a:t>
            </a:r>
            <a:r>
              <a:rPr lang="zh-CN" altLang="en-US" dirty="0">
                <a:solidFill>
                  <a:srgbClr val="006600"/>
                </a:solidFill>
                <a:ea typeface="华文仿宋" panose="02010600040101010101" pitchFamily="2" charset="-122"/>
              </a:rPr>
              <a:t>二叉排序树中删除结点 </a:t>
            </a:r>
            <a:r>
              <a:rPr lang="en-US" altLang="zh-CN" dirty="0">
                <a:solidFill>
                  <a:srgbClr val="006600"/>
                </a:solidFill>
                <a:ea typeface="华文仿宋" panose="02010600040101010101" pitchFamily="2" charset="-122"/>
              </a:rPr>
              <a:t>p</a:t>
            </a:r>
            <a:r>
              <a:rPr lang="zh-CN" altLang="en-US" dirty="0">
                <a:solidFill>
                  <a:srgbClr val="006600"/>
                </a:solidFill>
                <a:ea typeface="华文仿宋" panose="02010600040101010101" pitchFamily="2" charset="-122"/>
              </a:rPr>
              <a:t>，重接它左子树或右子树</a:t>
            </a:r>
            <a:endParaRPr lang="zh-CN" altLang="en-US" dirty="0">
              <a:solidFill>
                <a:srgbClr val="006600"/>
              </a:solidFill>
              <a:ea typeface="华文仿宋" panose="02010600040101010101" pitchFamily="2" charset="-122"/>
            </a:endParaRPr>
          </a:p>
          <a:p>
            <a:pPr algn="l" eaLnBrk="1" hangingPunct="1">
              <a:lnSpc>
                <a:spcPct val="120000"/>
              </a:lnSpc>
            </a:pPr>
            <a:r>
              <a:rPr lang="zh-CN" altLang="en-US" sz="3200" dirty="0">
                <a:ea typeface="华文仿宋" panose="02010600040101010101" pitchFamily="2" charset="-122"/>
              </a:rPr>
              <a:t>   </a:t>
            </a:r>
            <a:r>
              <a:rPr lang="en-US" altLang="zh-CN" sz="3200" dirty="0">
                <a:ea typeface="华文仿宋" panose="02010600040101010101" pitchFamily="2" charset="-122"/>
              </a:rPr>
              <a:t>if </a:t>
            </a:r>
            <a:r>
              <a:rPr lang="en-US" altLang="zh-CN" sz="3200" dirty="0">
                <a:solidFill>
                  <a:srgbClr val="A50021"/>
                </a:solidFill>
                <a:ea typeface="华文仿宋" panose="02010600040101010101" pitchFamily="2" charset="-122"/>
              </a:rPr>
              <a:t>(!p-&gt;</a:t>
            </a:r>
            <a:r>
              <a:rPr lang="en-US" altLang="zh-CN" sz="3200" dirty="0" err="1">
                <a:solidFill>
                  <a:srgbClr val="A50021"/>
                </a:solidFill>
                <a:ea typeface="华文仿宋" panose="02010600040101010101" pitchFamily="2" charset="-122"/>
              </a:rPr>
              <a:t>rchild</a:t>
            </a:r>
            <a:r>
              <a:rPr lang="en-US" altLang="zh-CN" sz="3200" dirty="0">
                <a:solidFill>
                  <a:srgbClr val="A50021"/>
                </a:solidFill>
                <a:ea typeface="华文仿宋" panose="02010600040101010101" pitchFamily="2" charset="-122"/>
              </a:rPr>
              <a:t>)</a:t>
            </a:r>
            <a:r>
              <a:rPr lang="en-US" altLang="zh-CN" sz="3200" dirty="0">
                <a:ea typeface="华文仿宋" panose="02010600040101010101" pitchFamily="2" charset="-122"/>
              </a:rPr>
              <a:t>  {q = p;  p = p-&gt;</a:t>
            </a:r>
            <a:r>
              <a:rPr lang="en-US" altLang="zh-CN" sz="3200" dirty="0" err="1">
                <a:ea typeface="华文仿宋" panose="02010600040101010101" pitchFamily="2" charset="-122"/>
              </a:rPr>
              <a:t>lchild</a:t>
            </a:r>
            <a:r>
              <a:rPr lang="en-US" altLang="zh-CN" sz="3200" dirty="0">
                <a:ea typeface="华文仿宋" panose="02010600040101010101" pitchFamily="2" charset="-122"/>
              </a:rPr>
              <a:t>;  </a:t>
            </a:r>
            <a:endParaRPr lang="en-US" altLang="zh-CN" sz="3200" dirty="0">
              <a:ea typeface="华文仿宋" panose="02010600040101010101" pitchFamily="2" charset="-122"/>
            </a:endParaRPr>
          </a:p>
          <a:p>
            <a:pPr algn="l" eaLnBrk="1" hangingPunct="1">
              <a:lnSpc>
                <a:spcPct val="120000"/>
              </a:lnSpc>
            </a:pPr>
            <a:r>
              <a:rPr lang="en-US" altLang="zh-CN" sz="3200" dirty="0">
                <a:ea typeface="华文仿宋" panose="02010600040101010101" pitchFamily="2" charset="-122"/>
              </a:rPr>
              <a:t>                              free(q);}           </a:t>
            </a:r>
            <a:r>
              <a:rPr lang="en-US" altLang="zh-CN" sz="3200" dirty="0">
                <a:solidFill>
                  <a:srgbClr val="006600"/>
                </a:solidFill>
                <a:ea typeface="华文仿宋" panose="02010600040101010101" pitchFamily="2" charset="-122"/>
              </a:rPr>
              <a:t>// </a:t>
            </a:r>
            <a:r>
              <a:rPr lang="en-US" altLang="zh-CN" dirty="0">
                <a:solidFill>
                  <a:srgbClr val="008000"/>
                </a:solidFill>
                <a:latin typeface="华文仿宋" panose="02010600040101010101" pitchFamily="2" charset="-122"/>
                <a:ea typeface="华文仿宋" panose="02010600040101010101" pitchFamily="2" charset="-122"/>
              </a:rPr>
              <a:t>P</a:t>
            </a:r>
            <a:r>
              <a:rPr lang="zh-CN" altLang="en-US" dirty="0">
                <a:solidFill>
                  <a:srgbClr val="008000"/>
                </a:solidFill>
                <a:latin typeface="华文仿宋" panose="02010600040101010101" pitchFamily="2" charset="-122"/>
                <a:ea typeface="华文仿宋" panose="02010600040101010101" pitchFamily="2" charset="-122"/>
              </a:rPr>
              <a:t>只有左孩子</a:t>
            </a:r>
            <a:endParaRPr lang="zh-CN" altLang="en-US" dirty="0">
              <a:solidFill>
                <a:srgbClr val="008000"/>
              </a:solidFill>
              <a:latin typeface="华文仿宋" panose="02010600040101010101" pitchFamily="2" charset="-122"/>
              <a:ea typeface="华文仿宋" panose="02010600040101010101" pitchFamily="2" charset="-122"/>
            </a:endParaRPr>
          </a:p>
          <a:p>
            <a:pPr algn="l" eaLnBrk="1" hangingPunct="1">
              <a:lnSpc>
                <a:spcPct val="120000"/>
              </a:lnSpc>
            </a:pPr>
            <a:r>
              <a:rPr lang="zh-CN" altLang="en-US" sz="3200" dirty="0">
                <a:ea typeface="华文仿宋" panose="02010600040101010101" pitchFamily="2" charset="-122"/>
              </a:rPr>
              <a:t>   </a:t>
            </a:r>
            <a:r>
              <a:rPr lang="en-US" altLang="zh-CN" sz="3200" dirty="0">
                <a:ea typeface="华文仿宋" panose="02010600040101010101" pitchFamily="2" charset="-122"/>
              </a:rPr>
              <a:t>else if </a:t>
            </a:r>
            <a:r>
              <a:rPr lang="en-US" altLang="zh-CN" sz="3200" dirty="0">
                <a:solidFill>
                  <a:srgbClr val="A50021"/>
                </a:solidFill>
                <a:ea typeface="华文仿宋" panose="02010600040101010101" pitchFamily="2" charset="-122"/>
              </a:rPr>
              <a:t>(!p-&gt;</a:t>
            </a:r>
            <a:r>
              <a:rPr lang="en-US" altLang="zh-CN" sz="3200" dirty="0" err="1">
                <a:solidFill>
                  <a:srgbClr val="A50021"/>
                </a:solidFill>
                <a:ea typeface="华文仿宋" panose="02010600040101010101" pitchFamily="2" charset="-122"/>
              </a:rPr>
              <a:t>lchild</a:t>
            </a:r>
            <a:r>
              <a:rPr lang="en-US" altLang="zh-CN" sz="3200" dirty="0">
                <a:solidFill>
                  <a:srgbClr val="A50021"/>
                </a:solidFill>
                <a:ea typeface="华文仿宋" panose="02010600040101010101" pitchFamily="2" charset="-122"/>
              </a:rPr>
              <a:t>)</a:t>
            </a:r>
            <a:r>
              <a:rPr lang="en-US" altLang="zh-CN" sz="3200" dirty="0">
                <a:ea typeface="华文仿宋" panose="02010600040101010101" pitchFamily="2" charset="-122"/>
              </a:rPr>
              <a:t> {q = p;  p = p-&gt;</a:t>
            </a:r>
            <a:r>
              <a:rPr lang="en-US" altLang="zh-CN" sz="3200" dirty="0" err="1">
                <a:ea typeface="华文仿宋" panose="02010600040101010101" pitchFamily="2" charset="-122"/>
              </a:rPr>
              <a:t>rchild</a:t>
            </a:r>
            <a:r>
              <a:rPr lang="en-US" altLang="zh-CN" sz="3200" dirty="0">
                <a:ea typeface="华文仿宋" panose="02010600040101010101" pitchFamily="2" charset="-122"/>
              </a:rPr>
              <a:t>; </a:t>
            </a:r>
            <a:endParaRPr lang="en-US" altLang="zh-CN" sz="3200" dirty="0">
              <a:ea typeface="华文仿宋" panose="02010600040101010101" pitchFamily="2" charset="-122"/>
            </a:endParaRPr>
          </a:p>
          <a:p>
            <a:pPr algn="l" eaLnBrk="1" hangingPunct="1">
              <a:lnSpc>
                <a:spcPct val="120000"/>
              </a:lnSpc>
            </a:pPr>
            <a:r>
              <a:rPr lang="en-US" altLang="zh-CN" sz="3200" dirty="0">
                <a:ea typeface="华文仿宋" panose="02010600040101010101" pitchFamily="2" charset="-122"/>
              </a:rPr>
              <a:t>                                    free(q);}     </a:t>
            </a:r>
            <a:r>
              <a:rPr lang="en-US" altLang="zh-CN" sz="3200" dirty="0">
                <a:solidFill>
                  <a:srgbClr val="006600"/>
                </a:solidFill>
                <a:ea typeface="华文仿宋" panose="02010600040101010101" pitchFamily="2" charset="-122"/>
              </a:rPr>
              <a:t>// </a:t>
            </a:r>
            <a:r>
              <a:rPr lang="en-US" altLang="zh-CN" dirty="0">
                <a:solidFill>
                  <a:srgbClr val="008000"/>
                </a:solidFill>
                <a:latin typeface="华文仿宋" panose="02010600040101010101" pitchFamily="2" charset="-122"/>
                <a:ea typeface="华文仿宋" panose="02010600040101010101" pitchFamily="2" charset="-122"/>
              </a:rPr>
              <a:t>P</a:t>
            </a:r>
            <a:r>
              <a:rPr lang="zh-CN" altLang="en-US" dirty="0">
                <a:solidFill>
                  <a:srgbClr val="008000"/>
                </a:solidFill>
                <a:latin typeface="华文仿宋" panose="02010600040101010101" pitchFamily="2" charset="-122"/>
                <a:ea typeface="华文仿宋" panose="02010600040101010101" pitchFamily="2" charset="-122"/>
              </a:rPr>
              <a:t>只有右孩子</a:t>
            </a:r>
            <a:endParaRPr lang="zh-CN" altLang="en-US" dirty="0">
              <a:ea typeface="华文仿宋" panose="02010600040101010101" pitchFamily="2" charset="-122"/>
            </a:endParaRPr>
          </a:p>
          <a:p>
            <a:pPr algn="l" eaLnBrk="1" hangingPunct="1">
              <a:lnSpc>
                <a:spcPct val="120000"/>
              </a:lnSpc>
            </a:pPr>
            <a:r>
              <a:rPr lang="zh-CN" altLang="en-US" sz="3200" dirty="0">
                <a:ea typeface="华文仿宋" panose="02010600040101010101" pitchFamily="2" charset="-122"/>
              </a:rPr>
              <a:t>   </a:t>
            </a:r>
            <a:r>
              <a:rPr lang="en-US" altLang="zh-CN" sz="3200" dirty="0">
                <a:ea typeface="华文仿宋" panose="02010600040101010101" pitchFamily="2" charset="-122"/>
              </a:rPr>
              <a:t>else {              }         </a:t>
            </a:r>
            <a:r>
              <a:rPr lang="en-US" altLang="zh-CN" sz="3200" dirty="0">
                <a:solidFill>
                  <a:srgbClr val="006600"/>
                </a:solidFill>
                <a:ea typeface="华文仿宋" panose="02010600040101010101" pitchFamily="2" charset="-122"/>
              </a:rPr>
              <a:t>// </a:t>
            </a:r>
            <a:r>
              <a:rPr lang="en-US" altLang="zh-CN" dirty="0">
                <a:solidFill>
                  <a:srgbClr val="008000"/>
                </a:solidFill>
                <a:latin typeface="华文仿宋" panose="02010600040101010101" pitchFamily="2" charset="-122"/>
                <a:ea typeface="华文仿宋" panose="02010600040101010101" pitchFamily="2" charset="-122"/>
              </a:rPr>
              <a:t>P</a:t>
            </a:r>
            <a:r>
              <a:rPr lang="zh-CN" altLang="en-US" dirty="0">
                <a:solidFill>
                  <a:srgbClr val="008000"/>
                </a:solidFill>
                <a:latin typeface="华文仿宋" panose="02010600040101010101" pitchFamily="2" charset="-122"/>
                <a:ea typeface="华文仿宋" panose="02010600040101010101" pitchFamily="2" charset="-122"/>
              </a:rPr>
              <a:t>有左、右孩子</a:t>
            </a:r>
            <a:endParaRPr lang="zh-CN" altLang="en-US" dirty="0">
              <a:solidFill>
                <a:srgbClr val="008000"/>
              </a:solidFill>
              <a:latin typeface="华文仿宋" panose="02010600040101010101" pitchFamily="2" charset="-122"/>
              <a:ea typeface="华文仿宋" panose="02010600040101010101" pitchFamily="2" charset="-122"/>
            </a:endParaRPr>
          </a:p>
          <a:p>
            <a:pPr algn="l" eaLnBrk="1" hangingPunct="1">
              <a:lnSpc>
                <a:spcPct val="120000"/>
              </a:lnSpc>
            </a:pPr>
            <a:r>
              <a:rPr lang="zh-CN" altLang="en-US" sz="3200" dirty="0">
                <a:solidFill>
                  <a:srgbClr val="008000"/>
                </a:solidFill>
                <a:latin typeface="华文仿宋" panose="02010600040101010101" pitchFamily="2" charset="-122"/>
                <a:ea typeface="华文仿宋" panose="02010600040101010101" pitchFamily="2" charset="-122"/>
              </a:rPr>
              <a:t> </a:t>
            </a:r>
            <a:r>
              <a:rPr lang="en-US" altLang="zh-CN" sz="3200" dirty="0">
                <a:ea typeface="华文仿宋" panose="02010600040101010101" pitchFamily="2" charset="-122"/>
              </a:rPr>
              <a:t>return TRUE;</a:t>
            </a:r>
            <a:endParaRPr lang="en-US" altLang="zh-CN" sz="3200" dirty="0">
              <a:ea typeface="华文仿宋" panose="02010600040101010101" pitchFamily="2" charset="-122"/>
            </a:endParaRPr>
          </a:p>
          <a:p>
            <a:pPr algn="l" eaLnBrk="1" hangingPunct="1">
              <a:lnSpc>
                <a:spcPct val="120000"/>
              </a:lnSpc>
            </a:pPr>
            <a:r>
              <a:rPr lang="en-US" altLang="zh-CN" sz="3200" dirty="0">
                <a:ea typeface="华文仿宋" panose="02010600040101010101" pitchFamily="2" charset="-122"/>
              </a:rPr>
              <a:t>} </a:t>
            </a:r>
            <a:r>
              <a:rPr lang="en-US" altLang="zh-CN" sz="3200" dirty="0">
                <a:solidFill>
                  <a:srgbClr val="004A00"/>
                </a:solidFill>
                <a:ea typeface="华文仿宋" panose="02010600040101010101" pitchFamily="2" charset="-122"/>
              </a:rPr>
              <a:t>// Delete</a:t>
            </a:r>
            <a:endParaRPr lang="en-US" altLang="zh-CN" sz="3200" dirty="0">
              <a:solidFill>
                <a:srgbClr val="004A00"/>
              </a:solidFill>
              <a:ea typeface="华文仿宋" panose="02010600040101010101" pitchFamily="2" charset="-122"/>
            </a:endParaRPr>
          </a:p>
        </p:txBody>
      </p:sp>
      <p:sp>
        <p:nvSpPr>
          <p:cNvPr id="155651" name="Text Box 3"/>
          <p:cNvSpPr txBox="1">
            <a:spLocks noChangeArrowheads="1"/>
          </p:cNvSpPr>
          <p:nvPr/>
        </p:nvSpPr>
        <p:spPr bwMode="auto">
          <a:xfrm>
            <a:off x="332257" y="132455"/>
            <a:ext cx="6591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600" b="0" dirty="0">
                <a:ea typeface="华文仿宋" panose="02010600040101010101" pitchFamily="2" charset="-122"/>
              </a:rPr>
              <a:t>其中</a:t>
            </a:r>
            <a:r>
              <a:rPr lang="zh-CN" altLang="en-US" sz="3600" dirty="0">
                <a:solidFill>
                  <a:srgbClr val="A50021"/>
                </a:solidFill>
                <a:ea typeface="华文仿宋" panose="02010600040101010101" pitchFamily="2" charset="-122"/>
              </a:rPr>
              <a:t>删除操作</a:t>
            </a:r>
            <a:r>
              <a:rPr lang="zh-CN" altLang="en-US" sz="3600" b="0" dirty="0">
                <a:ea typeface="华文仿宋" panose="02010600040101010101" pitchFamily="2" charset="-122"/>
              </a:rPr>
              <a:t>过程如下所描述：</a:t>
            </a:r>
            <a:endParaRPr lang="zh-CN" altLang="en-US" sz="3600" b="0" dirty="0">
              <a:ea typeface="华文仿宋" panose="02010600040101010101" pitchFamily="2" charset="-122"/>
            </a:endParaRPr>
          </a:p>
        </p:txBody>
      </p:sp>
      <p:sp>
        <p:nvSpPr>
          <p:cNvPr id="155654" name="Text Box 6"/>
          <p:cNvSpPr txBox="1">
            <a:spLocks noChangeArrowheads="1"/>
          </p:cNvSpPr>
          <p:nvPr/>
        </p:nvSpPr>
        <p:spPr bwMode="auto">
          <a:xfrm>
            <a:off x="1703231" y="4355206"/>
            <a:ext cx="1327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4000" dirty="0">
                <a:solidFill>
                  <a:srgbClr val="FF00FF"/>
                </a:solidFill>
                <a:ea typeface="华文仿宋" panose="02010600040101010101" pitchFamily="2" charset="-122"/>
              </a:rPr>
              <a:t>… …</a:t>
            </a:r>
            <a:endParaRPr lang="en-US" altLang="zh-CN" sz="36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55651"/>
                                        </p:tgtEl>
                                        <p:attrNameLst>
                                          <p:attrName>style.visibility</p:attrName>
                                        </p:attrNameLst>
                                      </p:cBhvr>
                                      <p:to>
                                        <p:strVal val="visible"/>
                                      </p:to>
                                    </p:set>
                                    <p:animEffect transition="in" filter="slide(fromTop)">
                                      <p:cBhvr>
                                        <p:cTn id="7" dur="500"/>
                                        <p:tgtEl>
                                          <p:spTgt spid="15565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55650"/>
                                        </p:tgtEl>
                                        <p:attrNameLst>
                                          <p:attrName>style.visibility</p:attrName>
                                        </p:attrNameLst>
                                      </p:cBhvr>
                                      <p:to>
                                        <p:strVal val="visible"/>
                                      </p:to>
                                    </p:set>
                                    <p:animEffect transition="in" filter="strips(upRight)">
                                      <p:cBhvr>
                                        <p:cTn id="12" dur="500"/>
                                        <p:tgtEl>
                                          <p:spTgt spid="155650"/>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155654"/>
                                        </p:tgtEl>
                                        <p:attrNameLst>
                                          <p:attrName>style.visibility</p:attrName>
                                        </p:attrNameLst>
                                      </p:cBhvr>
                                      <p:to>
                                        <p:strVal val="visible"/>
                                      </p:to>
                                    </p:set>
                                    <p:anim calcmode="lin" valueType="num">
                                      <p:cBhvr>
                                        <p:cTn id="16" dur="500" fill="hold"/>
                                        <p:tgtEl>
                                          <p:spTgt spid="155654"/>
                                        </p:tgtEl>
                                        <p:attrNameLst>
                                          <p:attrName>ppt_w</p:attrName>
                                        </p:attrNameLst>
                                      </p:cBhvr>
                                      <p:tavLst>
                                        <p:tav tm="0">
                                          <p:val>
                                            <p:fltVal val="0"/>
                                          </p:val>
                                        </p:tav>
                                        <p:tav tm="100000">
                                          <p:val>
                                            <p:strVal val="#ppt_w"/>
                                          </p:val>
                                        </p:tav>
                                      </p:tavLst>
                                    </p:anim>
                                    <p:anim calcmode="lin" valueType="num">
                                      <p:cBhvr>
                                        <p:cTn id="17" dur="500" fill="hold"/>
                                        <p:tgtEl>
                                          <p:spTgt spid="1556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P spid="155651" grpId="0" autoUpdateAnimBg="0"/>
      <p:bldP spid="15565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71488" y="1203960"/>
            <a:ext cx="8144192" cy="410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571500" indent="-571500" algn="just" eaLnBrk="1" hangingPunct="1">
              <a:lnSpc>
                <a:spcPts val="4500"/>
              </a:lnSpc>
              <a:buFont typeface="Arial" panose="020B0604020202020204" pitchFamily="34" charset="0"/>
              <a:buChar char="•"/>
            </a:pPr>
            <a:r>
              <a:rPr lang="zh-CN" altLang="en-US" sz="3200" dirty="0">
                <a:solidFill>
                  <a:srgbClr val="0000FF"/>
                </a:solidFill>
                <a:latin typeface="华文仿宋" panose="02010600040101010101" pitchFamily="2" charset="-122"/>
                <a:ea typeface="华文仿宋" panose="02010600040101010101" pitchFamily="2" charset="-122"/>
              </a:rPr>
              <a:t>查找的方法取决于查找表的结构</a:t>
            </a:r>
            <a:r>
              <a:rPr lang="zh-CN" altLang="en-US" sz="3200" dirty="0">
                <a:latin typeface="华文仿宋" panose="02010600040101010101" pitchFamily="2" charset="-122"/>
                <a:ea typeface="华文仿宋" panose="02010600040101010101" pitchFamily="2" charset="-122"/>
              </a:rPr>
              <a:t>，即表中数据元素是依何种关系组织在一起的 。</a:t>
            </a:r>
            <a:endParaRPr lang="en-US" altLang="zh-CN" sz="3200" dirty="0">
              <a:latin typeface="华文仿宋" panose="02010600040101010101" pitchFamily="2" charset="-122"/>
              <a:ea typeface="华文仿宋" panose="02010600040101010101" pitchFamily="2" charset="-122"/>
            </a:endParaRPr>
          </a:p>
          <a:p>
            <a:pPr marL="571500" indent="-571500" algn="just" eaLnBrk="1" hangingPunct="1">
              <a:lnSpc>
                <a:spcPts val="4500"/>
              </a:lnSpc>
              <a:buFont typeface="Arial" panose="020B0604020202020204" pitchFamily="34" charset="0"/>
              <a:buChar char="•"/>
            </a:pPr>
            <a:r>
              <a:rPr lang="zh-CN" altLang="en-US" sz="3200" dirty="0">
                <a:latin typeface="华文仿宋" panose="02010600040101010101" pitchFamily="2" charset="-122"/>
                <a:ea typeface="华文仿宋" panose="02010600040101010101" pitchFamily="2" charset="-122"/>
              </a:rPr>
              <a:t>由于查找表中的数据元素之间不存在明显的组织规律，因此不便于查找。</a:t>
            </a:r>
            <a:endParaRPr lang="zh-CN" altLang="en-US" sz="3200" dirty="0">
              <a:latin typeface="华文仿宋" panose="02010600040101010101" pitchFamily="2" charset="-122"/>
              <a:ea typeface="华文仿宋" panose="02010600040101010101" pitchFamily="2" charset="-122"/>
            </a:endParaRPr>
          </a:p>
          <a:p>
            <a:pPr marL="571500" indent="-571500" algn="just" eaLnBrk="1" hangingPunct="1">
              <a:lnSpc>
                <a:spcPts val="4500"/>
              </a:lnSpc>
              <a:buFont typeface="Arial" panose="020B0604020202020204" pitchFamily="34" charset="0"/>
              <a:buChar char="•"/>
            </a:pPr>
            <a:r>
              <a:rPr lang="zh-CN" altLang="en-US" sz="3200" dirty="0">
                <a:latin typeface="华文仿宋" panose="02010600040101010101" pitchFamily="2" charset="-122"/>
                <a:ea typeface="华文仿宋" panose="02010600040101010101" pitchFamily="2" charset="-122"/>
              </a:rPr>
              <a:t>为了提高查找的效率，</a:t>
            </a:r>
            <a:r>
              <a:rPr lang="zh-CN" altLang="en-US" sz="3200" dirty="0">
                <a:solidFill>
                  <a:srgbClr val="663300"/>
                </a:solidFill>
                <a:latin typeface="华文仿宋" panose="02010600040101010101" pitchFamily="2" charset="-122"/>
                <a:ea typeface="华文仿宋" panose="02010600040101010101" pitchFamily="2" charset="-122"/>
              </a:rPr>
              <a:t>需要在查找表中的元素之间人为地附加某种确定的关系，</a:t>
            </a:r>
            <a:r>
              <a:rPr lang="zh-CN" altLang="en-US" sz="3200" dirty="0">
                <a:latin typeface="华文仿宋" panose="02010600040101010101" pitchFamily="2" charset="-122"/>
                <a:ea typeface="华文仿宋" panose="02010600040101010101" pitchFamily="2" charset="-122"/>
              </a:rPr>
              <a:t>换句话说，</a:t>
            </a:r>
            <a:r>
              <a:rPr lang="zh-CN" altLang="en-US" sz="3200" dirty="0">
                <a:solidFill>
                  <a:srgbClr val="0000FF"/>
                </a:solidFill>
                <a:latin typeface="华文仿宋" panose="02010600040101010101" pitchFamily="2" charset="-122"/>
                <a:ea typeface="华文仿宋" panose="02010600040101010101" pitchFamily="2" charset="-122"/>
              </a:rPr>
              <a:t>用另外一种结构来表示查找表</a:t>
            </a:r>
            <a:r>
              <a:rPr lang="zh-CN" altLang="en-US" sz="3200" dirty="0">
                <a:latin typeface="华文仿宋" panose="02010600040101010101" pitchFamily="2" charset="-122"/>
                <a:ea typeface="华文仿宋" panose="02010600040101010101" pitchFamily="2" charset="-122"/>
              </a:rPr>
              <a:t>。</a:t>
            </a:r>
            <a:endParaRPr lang="zh-CN" altLang="en-US" sz="3200" dirty="0">
              <a:latin typeface="华文仿宋" panose="02010600040101010101" pitchFamily="2" charset="-122"/>
              <a:ea typeface="华文仿宋" panose="02010600040101010101" pitchFamily="2" charset="-122"/>
            </a:endParaRPr>
          </a:p>
        </p:txBody>
      </p:sp>
      <p:sp>
        <p:nvSpPr>
          <p:cNvPr id="8195" name="Text Box 3"/>
          <p:cNvSpPr txBox="1">
            <a:spLocks noChangeArrowheads="1"/>
          </p:cNvSpPr>
          <p:nvPr/>
        </p:nvSpPr>
        <p:spPr bwMode="auto">
          <a:xfrm>
            <a:off x="355600" y="223520"/>
            <a:ext cx="3068469" cy="54630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defPPr>
              <a:defRPr lang="en-US"/>
            </a:defPPr>
            <a:lvl1pPr algn="l" eaLnBrk="0" hangingPunct="0">
              <a:lnSpc>
                <a:spcPts val="4000"/>
              </a:lnSpc>
              <a:defRPr kumimoji="1" sz="3200" b="1">
                <a:solidFill>
                  <a:srgbClr val="000080"/>
                </a:solidFill>
                <a:latin typeface="黑体" panose="02010609060101010101" pitchFamily="2" charset="-122"/>
                <a:ea typeface="黑体" panose="02010609060101010101" pitchFamily="2" charset="-122"/>
                <a:cs typeface="MS PGothic" panose="020B0600070205080204" charset="-128"/>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zh-CN" altLang="en-US" dirty="0"/>
              <a:t>如何进行查找？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9" fill="hold" grpId="0" nodeType="click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strips(upLeft)">
                                      <p:cBhvr>
                                        <p:cTn id="13"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184973" y="813696"/>
            <a:ext cx="8119530" cy="8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50000"/>
              </a:lnSpc>
            </a:pPr>
            <a:r>
              <a:rPr lang="en-US" altLang="zh-CN" sz="3600" b="0" dirty="0">
                <a:solidFill>
                  <a:srgbClr val="A50021"/>
                </a:solidFill>
                <a:ea typeface="华文仿宋" panose="02010600040101010101" pitchFamily="2" charset="-122"/>
              </a:rPr>
              <a:t>         </a:t>
            </a:r>
            <a:r>
              <a:rPr lang="en-US" altLang="zh-CN" sz="3200" dirty="0">
                <a:solidFill>
                  <a:srgbClr val="006600"/>
                </a:solidFill>
                <a:ea typeface="华文仿宋" panose="02010600040101010101" pitchFamily="2" charset="-122"/>
              </a:rPr>
              <a:t>// </a:t>
            </a:r>
            <a:r>
              <a:rPr lang="zh-CN" altLang="en-US" sz="3200" dirty="0">
                <a:solidFill>
                  <a:srgbClr val="006600"/>
                </a:solidFill>
                <a:ea typeface="华文仿宋" panose="02010600040101010101" pitchFamily="2" charset="-122"/>
              </a:rPr>
              <a:t>右子树为空树则只需重接它的左子树</a:t>
            </a:r>
            <a:endParaRPr lang="zh-CN" altLang="en-US" sz="3200" dirty="0">
              <a:solidFill>
                <a:srgbClr val="006600"/>
              </a:solidFill>
              <a:ea typeface="华文仿宋" panose="02010600040101010101" pitchFamily="2" charset="-122"/>
            </a:endParaRPr>
          </a:p>
        </p:txBody>
      </p:sp>
      <p:sp>
        <p:nvSpPr>
          <p:cNvPr id="156675" name="Rectangle 3"/>
          <p:cNvSpPr>
            <a:spLocks noChangeArrowheads="1"/>
          </p:cNvSpPr>
          <p:nvPr/>
        </p:nvSpPr>
        <p:spPr bwMode="auto">
          <a:xfrm>
            <a:off x="1447800" y="1685209"/>
            <a:ext cx="6208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4000" b="0" dirty="0">
                <a:ea typeface="华文仿宋" panose="02010600040101010101" pitchFamily="2" charset="-122"/>
              </a:rPr>
              <a:t>q = p;  p = p-&gt;</a:t>
            </a:r>
            <a:r>
              <a:rPr lang="en-US" altLang="zh-CN" sz="4000" b="0" dirty="0" err="1">
                <a:ea typeface="华文仿宋" panose="02010600040101010101" pitchFamily="2" charset="-122"/>
              </a:rPr>
              <a:t>lchild</a:t>
            </a:r>
            <a:r>
              <a:rPr lang="en-US" altLang="zh-CN" sz="4000" b="0" dirty="0">
                <a:ea typeface="华文仿宋" panose="02010600040101010101" pitchFamily="2" charset="-122"/>
              </a:rPr>
              <a:t>;  free(q);</a:t>
            </a:r>
            <a:endParaRPr lang="en-US" altLang="zh-CN" sz="3600" b="0" dirty="0">
              <a:ea typeface="华文仿宋" panose="02010600040101010101" pitchFamily="2" charset="-122"/>
            </a:endParaRPr>
          </a:p>
        </p:txBody>
      </p:sp>
      <p:sp>
        <p:nvSpPr>
          <p:cNvPr id="156676" name="Rectangle 4"/>
          <p:cNvSpPr>
            <a:spLocks noChangeArrowheads="1"/>
          </p:cNvSpPr>
          <p:nvPr/>
        </p:nvSpPr>
        <p:spPr bwMode="auto">
          <a:xfrm>
            <a:off x="2895600" y="3210057"/>
            <a:ext cx="381000" cy="457200"/>
          </a:xfrm>
          <a:prstGeom prst="rect">
            <a:avLst/>
          </a:prstGeom>
          <a:solidFill>
            <a:srgbClr val="CCFFCC"/>
          </a:solidFill>
          <a:ln w="28575">
            <a:solidFill>
              <a:srgbClr val="008080"/>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56677" name="Rectangle 5"/>
          <p:cNvSpPr>
            <a:spLocks noChangeArrowheads="1"/>
          </p:cNvSpPr>
          <p:nvPr/>
        </p:nvSpPr>
        <p:spPr bwMode="auto">
          <a:xfrm>
            <a:off x="6248400" y="3210057"/>
            <a:ext cx="381000" cy="457200"/>
          </a:xfrm>
          <a:prstGeom prst="rect">
            <a:avLst/>
          </a:prstGeom>
          <a:solidFill>
            <a:srgbClr val="CCFFCC"/>
          </a:solidFill>
          <a:ln w="28575">
            <a:solidFill>
              <a:srgbClr val="008080"/>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56678" name="Rectangle 6"/>
          <p:cNvSpPr>
            <a:spLocks noChangeArrowheads="1"/>
          </p:cNvSpPr>
          <p:nvPr/>
        </p:nvSpPr>
        <p:spPr bwMode="auto">
          <a:xfrm>
            <a:off x="3276600" y="3210057"/>
            <a:ext cx="762000" cy="457200"/>
          </a:xfrm>
          <a:prstGeom prst="rect">
            <a:avLst/>
          </a:prstGeom>
          <a:solidFill>
            <a:srgbClr val="FFFFCC"/>
          </a:solidFill>
          <a:ln w="28575">
            <a:solidFill>
              <a:srgbClr val="008080"/>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56679" name="Line 7"/>
          <p:cNvSpPr>
            <a:spLocks noChangeShapeType="1"/>
          </p:cNvSpPr>
          <p:nvPr/>
        </p:nvSpPr>
        <p:spPr bwMode="auto">
          <a:xfrm>
            <a:off x="3657600" y="3210057"/>
            <a:ext cx="0" cy="457200"/>
          </a:xfrm>
          <a:prstGeom prst="line">
            <a:avLst/>
          </a:prstGeom>
          <a:noFill/>
          <a:ln w="9525">
            <a:solidFill>
              <a:srgbClr val="00808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56680" name="Oval 8"/>
          <p:cNvSpPr>
            <a:spLocks noChangeArrowheads="1"/>
          </p:cNvSpPr>
          <p:nvPr/>
        </p:nvSpPr>
        <p:spPr bwMode="auto">
          <a:xfrm>
            <a:off x="1905000" y="4048257"/>
            <a:ext cx="533400" cy="533400"/>
          </a:xfrm>
          <a:prstGeom prst="ellipse">
            <a:avLst/>
          </a:prstGeom>
          <a:solidFill>
            <a:srgbClr val="006600"/>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56681" name="Rectangle 9"/>
          <p:cNvSpPr>
            <a:spLocks noChangeArrowheads="1"/>
          </p:cNvSpPr>
          <p:nvPr/>
        </p:nvSpPr>
        <p:spPr bwMode="auto">
          <a:xfrm>
            <a:off x="5486400" y="3210057"/>
            <a:ext cx="762000" cy="457200"/>
          </a:xfrm>
          <a:prstGeom prst="rect">
            <a:avLst/>
          </a:prstGeom>
          <a:solidFill>
            <a:srgbClr val="FFFFCC"/>
          </a:solidFill>
          <a:ln w="28575">
            <a:solidFill>
              <a:srgbClr val="008080"/>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56682" name="Line 10"/>
          <p:cNvSpPr>
            <a:spLocks noChangeShapeType="1"/>
          </p:cNvSpPr>
          <p:nvPr/>
        </p:nvSpPr>
        <p:spPr bwMode="auto">
          <a:xfrm>
            <a:off x="5867400" y="3210057"/>
            <a:ext cx="0" cy="457200"/>
          </a:xfrm>
          <a:prstGeom prst="line">
            <a:avLst/>
          </a:prstGeom>
          <a:noFill/>
          <a:ln w="9525">
            <a:solidFill>
              <a:srgbClr val="00808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56683" name="Oval 11"/>
          <p:cNvSpPr>
            <a:spLocks noChangeArrowheads="1"/>
          </p:cNvSpPr>
          <p:nvPr/>
        </p:nvSpPr>
        <p:spPr bwMode="auto">
          <a:xfrm>
            <a:off x="1219200" y="4810257"/>
            <a:ext cx="533400" cy="53340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56684" name="Line 12"/>
          <p:cNvSpPr>
            <a:spLocks noChangeShapeType="1"/>
          </p:cNvSpPr>
          <p:nvPr/>
        </p:nvSpPr>
        <p:spPr bwMode="auto">
          <a:xfrm flipH="1">
            <a:off x="914400" y="5267457"/>
            <a:ext cx="381000" cy="533400"/>
          </a:xfrm>
          <a:prstGeom prst="line">
            <a:avLst/>
          </a:prstGeom>
          <a:noFill/>
          <a:ln w="28575">
            <a:solidFill>
              <a:srgbClr val="6600CC"/>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56685" name="Line 13"/>
          <p:cNvSpPr>
            <a:spLocks noChangeShapeType="1"/>
          </p:cNvSpPr>
          <p:nvPr/>
        </p:nvSpPr>
        <p:spPr bwMode="auto">
          <a:xfrm>
            <a:off x="1676400" y="5267457"/>
            <a:ext cx="228600" cy="533400"/>
          </a:xfrm>
          <a:prstGeom prst="line">
            <a:avLst/>
          </a:prstGeom>
          <a:noFill/>
          <a:ln w="28575">
            <a:solidFill>
              <a:srgbClr val="6600CC"/>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56686" name="Line 14"/>
          <p:cNvSpPr>
            <a:spLocks noChangeShapeType="1"/>
          </p:cNvSpPr>
          <p:nvPr/>
        </p:nvSpPr>
        <p:spPr bwMode="auto">
          <a:xfrm flipH="1">
            <a:off x="1600200" y="4505457"/>
            <a:ext cx="381000" cy="381000"/>
          </a:xfrm>
          <a:prstGeom prst="line">
            <a:avLst/>
          </a:prstGeom>
          <a:noFill/>
          <a:ln w="31750">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56687" name="Line 15"/>
          <p:cNvSpPr>
            <a:spLocks noChangeShapeType="1"/>
          </p:cNvSpPr>
          <p:nvPr/>
        </p:nvSpPr>
        <p:spPr bwMode="auto">
          <a:xfrm flipH="1">
            <a:off x="2362200" y="3438657"/>
            <a:ext cx="685800" cy="685800"/>
          </a:xfrm>
          <a:prstGeom prst="line">
            <a:avLst/>
          </a:prstGeom>
          <a:noFill/>
          <a:ln w="31750">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56688" name="Oval 16"/>
          <p:cNvSpPr>
            <a:spLocks noChangeArrowheads="1"/>
          </p:cNvSpPr>
          <p:nvPr/>
        </p:nvSpPr>
        <p:spPr bwMode="auto">
          <a:xfrm>
            <a:off x="6858000" y="4048257"/>
            <a:ext cx="533400" cy="533400"/>
          </a:xfrm>
          <a:prstGeom prst="ellipse">
            <a:avLst/>
          </a:prstGeom>
          <a:solidFill>
            <a:srgbClr val="006600"/>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56689" name="Oval 17"/>
          <p:cNvSpPr>
            <a:spLocks noChangeArrowheads="1"/>
          </p:cNvSpPr>
          <p:nvPr/>
        </p:nvSpPr>
        <p:spPr bwMode="auto">
          <a:xfrm>
            <a:off x="6172200" y="4810257"/>
            <a:ext cx="533400" cy="53340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ea typeface="华文仿宋" panose="02010600040101010101" pitchFamily="2" charset="-122"/>
            </a:endParaRPr>
          </a:p>
        </p:txBody>
      </p:sp>
      <p:sp>
        <p:nvSpPr>
          <p:cNvPr id="156690" name="Line 18"/>
          <p:cNvSpPr>
            <a:spLocks noChangeShapeType="1"/>
          </p:cNvSpPr>
          <p:nvPr/>
        </p:nvSpPr>
        <p:spPr bwMode="auto">
          <a:xfrm flipH="1">
            <a:off x="5867400" y="5267457"/>
            <a:ext cx="381000" cy="533400"/>
          </a:xfrm>
          <a:prstGeom prst="line">
            <a:avLst/>
          </a:prstGeom>
          <a:noFill/>
          <a:ln w="28575">
            <a:solidFill>
              <a:srgbClr val="6600CC"/>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56691" name="Line 19"/>
          <p:cNvSpPr>
            <a:spLocks noChangeShapeType="1"/>
          </p:cNvSpPr>
          <p:nvPr/>
        </p:nvSpPr>
        <p:spPr bwMode="auto">
          <a:xfrm>
            <a:off x="6629400" y="5267457"/>
            <a:ext cx="228600" cy="533400"/>
          </a:xfrm>
          <a:prstGeom prst="line">
            <a:avLst/>
          </a:prstGeom>
          <a:noFill/>
          <a:ln w="28575">
            <a:solidFill>
              <a:srgbClr val="6600CC"/>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56692" name="Line 20"/>
          <p:cNvSpPr>
            <a:spLocks noChangeShapeType="1"/>
          </p:cNvSpPr>
          <p:nvPr/>
        </p:nvSpPr>
        <p:spPr bwMode="auto">
          <a:xfrm flipH="1">
            <a:off x="6553200" y="4505457"/>
            <a:ext cx="381000" cy="381000"/>
          </a:xfrm>
          <a:prstGeom prst="line">
            <a:avLst/>
          </a:prstGeom>
          <a:noFill/>
          <a:ln w="31750">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56693" name="Line 21"/>
          <p:cNvSpPr>
            <a:spLocks noChangeShapeType="1"/>
          </p:cNvSpPr>
          <p:nvPr/>
        </p:nvSpPr>
        <p:spPr bwMode="auto">
          <a:xfrm>
            <a:off x="6400800" y="3438657"/>
            <a:ext cx="609600" cy="609600"/>
          </a:xfrm>
          <a:prstGeom prst="line">
            <a:avLst/>
          </a:prstGeom>
          <a:noFill/>
          <a:ln w="31750">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56694" name="Line 22"/>
          <p:cNvSpPr>
            <a:spLocks noChangeShapeType="1"/>
          </p:cNvSpPr>
          <p:nvPr/>
        </p:nvSpPr>
        <p:spPr bwMode="auto">
          <a:xfrm flipH="1">
            <a:off x="1600200" y="3438657"/>
            <a:ext cx="1447800" cy="1447800"/>
          </a:xfrm>
          <a:prstGeom prst="line">
            <a:avLst/>
          </a:prstGeom>
          <a:noFill/>
          <a:ln w="41275">
            <a:solidFill>
              <a:srgbClr val="FF0000"/>
            </a:solidFill>
            <a:rou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56695" name="Line 23"/>
          <p:cNvSpPr>
            <a:spLocks noChangeShapeType="1"/>
          </p:cNvSpPr>
          <p:nvPr/>
        </p:nvSpPr>
        <p:spPr bwMode="auto">
          <a:xfrm>
            <a:off x="6400800" y="3438657"/>
            <a:ext cx="152400" cy="1447800"/>
          </a:xfrm>
          <a:prstGeom prst="line">
            <a:avLst/>
          </a:prstGeom>
          <a:noFill/>
          <a:ln w="41275">
            <a:solidFill>
              <a:srgbClr val="FF0000"/>
            </a:solidFill>
            <a:rou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56696" name="Text Box 24"/>
          <p:cNvSpPr txBox="1">
            <a:spLocks noChangeArrowheads="1"/>
          </p:cNvSpPr>
          <p:nvPr/>
        </p:nvSpPr>
        <p:spPr bwMode="auto">
          <a:xfrm>
            <a:off x="1600200" y="3635507"/>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b="0" dirty="0">
                <a:solidFill>
                  <a:srgbClr val="008080"/>
                </a:solidFill>
                <a:ea typeface="华文仿宋" panose="02010600040101010101" pitchFamily="2" charset="-122"/>
              </a:rPr>
              <a:t>p</a:t>
            </a:r>
            <a:endParaRPr lang="en-US" altLang="zh-CN" sz="3600" b="0" dirty="0">
              <a:ea typeface="华文仿宋" panose="02010600040101010101" pitchFamily="2" charset="-122"/>
            </a:endParaRPr>
          </a:p>
        </p:txBody>
      </p:sp>
      <p:sp>
        <p:nvSpPr>
          <p:cNvPr id="156697" name="Text Box 25"/>
          <p:cNvSpPr txBox="1">
            <a:spLocks noChangeArrowheads="1"/>
          </p:cNvSpPr>
          <p:nvPr/>
        </p:nvSpPr>
        <p:spPr bwMode="auto">
          <a:xfrm>
            <a:off x="7359650" y="3667257"/>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b="0" dirty="0">
                <a:solidFill>
                  <a:srgbClr val="008080"/>
                </a:solidFill>
                <a:ea typeface="华文仿宋" panose="02010600040101010101" pitchFamily="2" charset="-122"/>
              </a:rPr>
              <a:t>p</a:t>
            </a:r>
            <a:endParaRPr lang="en-US" altLang="zh-CN" sz="36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6674"/>
                                        </p:tgtEl>
                                        <p:attrNameLst>
                                          <p:attrName>style.visibility</p:attrName>
                                        </p:attrNameLst>
                                      </p:cBhvr>
                                      <p:to>
                                        <p:strVal val="visible"/>
                                      </p:to>
                                    </p:set>
                                    <p:animEffect transition="in" filter="wipe(left)">
                                      <p:cBhvr>
                                        <p:cTn id="7" dur="500"/>
                                        <p:tgtEl>
                                          <p:spTgt spid="1566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6675"/>
                                        </p:tgtEl>
                                        <p:attrNameLst>
                                          <p:attrName>style.visibility</p:attrName>
                                        </p:attrNameLst>
                                      </p:cBhvr>
                                      <p:to>
                                        <p:strVal val="visible"/>
                                      </p:to>
                                    </p:set>
                                    <p:animEffect transition="in" filter="wipe(left)">
                                      <p:cBhvr>
                                        <p:cTn id="12" dur="500"/>
                                        <p:tgtEl>
                                          <p:spTgt spid="1566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6676"/>
                                        </p:tgtEl>
                                        <p:attrNameLst>
                                          <p:attrName>style.visibility</p:attrName>
                                        </p:attrNameLst>
                                      </p:cBhvr>
                                      <p:to>
                                        <p:strVal val="visible"/>
                                      </p:to>
                                    </p:set>
                                    <p:animEffect transition="in" filter="wipe(left)">
                                      <p:cBhvr>
                                        <p:cTn id="17" dur="500"/>
                                        <p:tgtEl>
                                          <p:spTgt spid="156676"/>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56678"/>
                                        </p:tgtEl>
                                        <p:attrNameLst>
                                          <p:attrName>style.visibility</p:attrName>
                                        </p:attrNameLst>
                                      </p:cBhvr>
                                      <p:to>
                                        <p:strVal val="visible"/>
                                      </p:to>
                                    </p:set>
                                    <p:animEffect transition="in" filter="wipe(left)">
                                      <p:cBhvr>
                                        <p:cTn id="21" dur="500"/>
                                        <p:tgtEl>
                                          <p:spTgt spid="156678"/>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6679"/>
                                        </p:tgtEl>
                                        <p:attrNameLst>
                                          <p:attrName>style.visibility</p:attrName>
                                        </p:attrNameLst>
                                      </p:cBhvr>
                                      <p:to>
                                        <p:strVal val="visible"/>
                                      </p:to>
                                    </p:set>
                                    <p:animEffect transition="in" filter="wipe(left)">
                                      <p:cBhvr>
                                        <p:cTn id="25" dur="500"/>
                                        <p:tgtEl>
                                          <p:spTgt spid="156679"/>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156687"/>
                                        </p:tgtEl>
                                        <p:attrNameLst>
                                          <p:attrName>style.visibility</p:attrName>
                                        </p:attrNameLst>
                                      </p:cBhvr>
                                      <p:to>
                                        <p:strVal val="visible"/>
                                      </p:to>
                                    </p:set>
                                    <p:animEffect transition="in" filter="wipe(up)">
                                      <p:cBhvr>
                                        <p:cTn id="29" dur="500"/>
                                        <p:tgtEl>
                                          <p:spTgt spid="156687"/>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156680"/>
                                        </p:tgtEl>
                                        <p:attrNameLst>
                                          <p:attrName>style.visibility</p:attrName>
                                        </p:attrNameLst>
                                      </p:cBhvr>
                                      <p:to>
                                        <p:strVal val="visible"/>
                                      </p:to>
                                    </p:set>
                                    <p:animEffect transition="in" filter="wipe(up)">
                                      <p:cBhvr>
                                        <p:cTn id="33" dur="500"/>
                                        <p:tgtEl>
                                          <p:spTgt spid="156680"/>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156686"/>
                                        </p:tgtEl>
                                        <p:attrNameLst>
                                          <p:attrName>style.visibility</p:attrName>
                                        </p:attrNameLst>
                                      </p:cBhvr>
                                      <p:to>
                                        <p:strVal val="visible"/>
                                      </p:to>
                                    </p:set>
                                    <p:animEffect transition="in" filter="wipe(up)">
                                      <p:cBhvr>
                                        <p:cTn id="37" dur="500"/>
                                        <p:tgtEl>
                                          <p:spTgt spid="156686"/>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156683"/>
                                        </p:tgtEl>
                                        <p:attrNameLst>
                                          <p:attrName>style.visibility</p:attrName>
                                        </p:attrNameLst>
                                      </p:cBhvr>
                                      <p:to>
                                        <p:strVal val="visible"/>
                                      </p:to>
                                    </p:set>
                                    <p:animEffect transition="in" filter="wipe(up)">
                                      <p:cBhvr>
                                        <p:cTn id="41" dur="500"/>
                                        <p:tgtEl>
                                          <p:spTgt spid="156683"/>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156684"/>
                                        </p:tgtEl>
                                        <p:attrNameLst>
                                          <p:attrName>style.visibility</p:attrName>
                                        </p:attrNameLst>
                                      </p:cBhvr>
                                      <p:to>
                                        <p:strVal val="visible"/>
                                      </p:to>
                                    </p:set>
                                    <p:animEffect transition="in" filter="wipe(up)">
                                      <p:cBhvr>
                                        <p:cTn id="45" dur="500"/>
                                        <p:tgtEl>
                                          <p:spTgt spid="156684"/>
                                        </p:tgtEl>
                                      </p:cBhvr>
                                    </p:animEffect>
                                  </p:childTnLst>
                                </p:cTn>
                              </p:par>
                            </p:childTnLst>
                          </p:cTn>
                        </p:par>
                        <p:par>
                          <p:cTn id="46" fill="hold">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156685"/>
                                        </p:tgtEl>
                                        <p:attrNameLst>
                                          <p:attrName>style.visibility</p:attrName>
                                        </p:attrNameLst>
                                      </p:cBhvr>
                                      <p:to>
                                        <p:strVal val="visible"/>
                                      </p:to>
                                    </p:set>
                                    <p:animEffect transition="in" filter="wipe(up)">
                                      <p:cBhvr>
                                        <p:cTn id="49" dur="500"/>
                                        <p:tgtEl>
                                          <p:spTgt spid="156685"/>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8" fill="hold" grpId="0" nodeType="clickEffect">
                                  <p:stCondLst>
                                    <p:cond delay="0"/>
                                  </p:stCondLst>
                                  <p:childTnLst>
                                    <p:set>
                                      <p:cBhvr>
                                        <p:cTn id="53" dur="1" fill="hold">
                                          <p:stCondLst>
                                            <p:cond delay="0"/>
                                          </p:stCondLst>
                                        </p:cTn>
                                        <p:tgtEl>
                                          <p:spTgt spid="156696"/>
                                        </p:tgtEl>
                                        <p:attrNameLst>
                                          <p:attrName>style.visibility</p:attrName>
                                        </p:attrNameLst>
                                      </p:cBhvr>
                                      <p:to>
                                        <p:strVal val="visible"/>
                                      </p:to>
                                    </p:set>
                                    <p:animEffect transition="in" filter="slide(fromLeft)">
                                      <p:cBhvr>
                                        <p:cTn id="54" dur="500"/>
                                        <p:tgtEl>
                                          <p:spTgt spid="15669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56694"/>
                                        </p:tgtEl>
                                        <p:attrNameLst>
                                          <p:attrName>style.visibility</p:attrName>
                                        </p:attrNameLst>
                                      </p:cBhvr>
                                      <p:to>
                                        <p:strVal val="visible"/>
                                      </p:to>
                                    </p:set>
                                    <p:animEffect transition="in" filter="wipe(up)">
                                      <p:cBhvr>
                                        <p:cTn id="59" dur="500"/>
                                        <p:tgtEl>
                                          <p:spTgt spid="15669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156677"/>
                                        </p:tgtEl>
                                        <p:attrNameLst>
                                          <p:attrName>style.visibility</p:attrName>
                                        </p:attrNameLst>
                                      </p:cBhvr>
                                      <p:to>
                                        <p:strVal val="visible"/>
                                      </p:to>
                                    </p:set>
                                    <p:animEffect transition="in" filter="wipe(right)">
                                      <p:cBhvr>
                                        <p:cTn id="64" dur="500"/>
                                        <p:tgtEl>
                                          <p:spTgt spid="156677"/>
                                        </p:tgtEl>
                                      </p:cBhvr>
                                    </p:animEffect>
                                  </p:childTnLst>
                                </p:cTn>
                              </p:par>
                            </p:childTnLst>
                          </p:cTn>
                        </p:par>
                        <p:par>
                          <p:cTn id="65" fill="hold">
                            <p:stCondLst>
                              <p:cond delay="500"/>
                            </p:stCondLst>
                            <p:childTnLst>
                              <p:par>
                                <p:cTn id="66" presetID="22" presetClass="entr" presetSubtype="2" fill="hold" grpId="0" nodeType="afterEffect">
                                  <p:stCondLst>
                                    <p:cond delay="0"/>
                                  </p:stCondLst>
                                  <p:childTnLst>
                                    <p:set>
                                      <p:cBhvr>
                                        <p:cTn id="67" dur="1" fill="hold">
                                          <p:stCondLst>
                                            <p:cond delay="0"/>
                                          </p:stCondLst>
                                        </p:cTn>
                                        <p:tgtEl>
                                          <p:spTgt spid="156681"/>
                                        </p:tgtEl>
                                        <p:attrNameLst>
                                          <p:attrName>style.visibility</p:attrName>
                                        </p:attrNameLst>
                                      </p:cBhvr>
                                      <p:to>
                                        <p:strVal val="visible"/>
                                      </p:to>
                                    </p:set>
                                    <p:animEffect transition="in" filter="wipe(right)">
                                      <p:cBhvr>
                                        <p:cTn id="68" dur="500"/>
                                        <p:tgtEl>
                                          <p:spTgt spid="156681"/>
                                        </p:tgtEl>
                                      </p:cBhvr>
                                    </p:animEffect>
                                  </p:childTnLst>
                                </p:cTn>
                              </p:par>
                            </p:childTnLst>
                          </p:cTn>
                        </p:par>
                        <p:par>
                          <p:cTn id="69" fill="hold">
                            <p:stCondLst>
                              <p:cond delay="1000"/>
                            </p:stCondLst>
                            <p:childTnLst>
                              <p:par>
                                <p:cTn id="70" presetID="22" presetClass="entr" presetSubtype="2" fill="hold" grpId="0" nodeType="afterEffect">
                                  <p:stCondLst>
                                    <p:cond delay="0"/>
                                  </p:stCondLst>
                                  <p:childTnLst>
                                    <p:set>
                                      <p:cBhvr>
                                        <p:cTn id="71" dur="1" fill="hold">
                                          <p:stCondLst>
                                            <p:cond delay="0"/>
                                          </p:stCondLst>
                                        </p:cTn>
                                        <p:tgtEl>
                                          <p:spTgt spid="156682"/>
                                        </p:tgtEl>
                                        <p:attrNameLst>
                                          <p:attrName>style.visibility</p:attrName>
                                        </p:attrNameLst>
                                      </p:cBhvr>
                                      <p:to>
                                        <p:strVal val="visible"/>
                                      </p:to>
                                    </p:set>
                                    <p:animEffect transition="in" filter="wipe(right)">
                                      <p:cBhvr>
                                        <p:cTn id="72" dur="500"/>
                                        <p:tgtEl>
                                          <p:spTgt spid="156682"/>
                                        </p:tgtEl>
                                      </p:cBhvr>
                                    </p:animEffect>
                                  </p:childTnLst>
                                </p:cTn>
                              </p:par>
                            </p:childTnLst>
                          </p:cTn>
                        </p:par>
                        <p:par>
                          <p:cTn id="73" fill="hold">
                            <p:stCondLst>
                              <p:cond delay="1500"/>
                            </p:stCondLst>
                            <p:childTnLst>
                              <p:par>
                                <p:cTn id="74" presetID="22" presetClass="entr" presetSubtype="1" fill="hold" grpId="0" nodeType="afterEffect">
                                  <p:stCondLst>
                                    <p:cond delay="0"/>
                                  </p:stCondLst>
                                  <p:childTnLst>
                                    <p:set>
                                      <p:cBhvr>
                                        <p:cTn id="75" dur="1" fill="hold">
                                          <p:stCondLst>
                                            <p:cond delay="0"/>
                                          </p:stCondLst>
                                        </p:cTn>
                                        <p:tgtEl>
                                          <p:spTgt spid="156693"/>
                                        </p:tgtEl>
                                        <p:attrNameLst>
                                          <p:attrName>style.visibility</p:attrName>
                                        </p:attrNameLst>
                                      </p:cBhvr>
                                      <p:to>
                                        <p:strVal val="visible"/>
                                      </p:to>
                                    </p:set>
                                    <p:animEffect transition="in" filter="wipe(up)">
                                      <p:cBhvr>
                                        <p:cTn id="76" dur="500"/>
                                        <p:tgtEl>
                                          <p:spTgt spid="156693"/>
                                        </p:tgtEl>
                                      </p:cBhvr>
                                    </p:animEffect>
                                  </p:childTnLst>
                                </p:cTn>
                              </p:par>
                            </p:childTnLst>
                          </p:cTn>
                        </p:par>
                        <p:par>
                          <p:cTn id="77" fill="hold">
                            <p:stCondLst>
                              <p:cond delay="2000"/>
                            </p:stCondLst>
                            <p:childTnLst>
                              <p:par>
                                <p:cTn id="78" presetID="22" presetClass="entr" presetSubtype="1" fill="hold" grpId="0" nodeType="afterEffect">
                                  <p:stCondLst>
                                    <p:cond delay="0"/>
                                  </p:stCondLst>
                                  <p:childTnLst>
                                    <p:set>
                                      <p:cBhvr>
                                        <p:cTn id="79" dur="1" fill="hold">
                                          <p:stCondLst>
                                            <p:cond delay="0"/>
                                          </p:stCondLst>
                                        </p:cTn>
                                        <p:tgtEl>
                                          <p:spTgt spid="156688"/>
                                        </p:tgtEl>
                                        <p:attrNameLst>
                                          <p:attrName>style.visibility</p:attrName>
                                        </p:attrNameLst>
                                      </p:cBhvr>
                                      <p:to>
                                        <p:strVal val="visible"/>
                                      </p:to>
                                    </p:set>
                                    <p:animEffect transition="in" filter="wipe(up)">
                                      <p:cBhvr>
                                        <p:cTn id="80" dur="500"/>
                                        <p:tgtEl>
                                          <p:spTgt spid="156688"/>
                                        </p:tgtEl>
                                      </p:cBhvr>
                                    </p:animEffect>
                                  </p:childTnLst>
                                </p:cTn>
                              </p:par>
                            </p:childTnLst>
                          </p:cTn>
                        </p:par>
                        <p:par>
                          <p:cTn id="81" fill="hold">
                            <p:stCondLst>
                              <p:cond delay="2500"/>
                            </p:stCondLst>
                            <p:childTnLst>
                              <p:par>
                                <p:cTn id="82" presetID="22" presetClass="entr" presetSubtype="1" fill="hold" grpId="0" nodeType="afterEffect">
                                  <p:stCondLst>
                                    <p:cond delay="0"/>
                                  </p:stCondLst>
                                  <p:childTnLst>
                                    <p:set>
                                      <p:cBhvr>
                                        <p:cTn id="83" dur="1" fill="hold">
                                          <p:stCondLst>
                                            <p:cond delay="0"/>
                                          </p:stCondLst>
                                        </p:cTn>
                                        <p:tgtEl>
                                          <p:spTgt spid="156692"/>
                                        </p:tgtEl>
                                        <p:attrNameLst>
                                          <p:attrName>style.visibility</p:attrName>
                                        </p:attrNameLst>
                                      </p:cBhvr>
                                      <p:to>
                                        <p:strVal val="visible"/>
                                      </p:to>
                                    </p:set>
                                    <p:animEffect transition="in" filter="wipe(up)">
                                      <p:cBhvr>
                                        <p:cTn id="84" dur="500"/>
                                        <p:tgtEl>
                                          <p:spTgt spid="156692"/>
                                        </p:tgtEl>
                                      </p:cBhvr>
                                    </p:animEffect>
                                  </p:childTnLst>
                                </p:cTn>
                              </p:par>
                            </p:childTnLst>
                          </p:cTn>
                        </p:par>
                        <p:par>
                          <p:cTn id="85" fill="hold">
                            <p:stCondLst>
                              <p:cond delay="3000"/>
                            </p:stCondLst>
                            <p:childTnLst>
                              <p:par>
                                <p:cTn id="86" presetID="22" presetClass="entr" presetSubtype="1" fill="hold" grpId="0" nodeType="afterEffect">
                                  <p:stCondLst>
                                    <p:cond delay="0"/>
                                  </p:stCondLst>
                                  <p:childTnLst>
                                    <p:set>
                                      <p:cBhvr>
                                        <p:cTn id="87" dur="1" fill="hold">
                                          <p:stCondLst>
                                            <p:cond delay="0"/>
                                          </p:stCondLst>
                                        </p:cTn>
                                        <p:tgtEl>
                                          <p:spTgt spid="156689"/>
                                        </p:tgtEl>
                                        <p:attrNameLst>
                                          <p:attrName>style.visibility</p:attrName>
                                        </p:attrNameLst>
                                      </p:cBhvr>
                                      <p:to>
                                        <p:strVal val="visible"/>
                                      </p:to>
                                    </p:set>
                                    <p:animEffect transition="in" filter="wipe(up)">
                                      <p:cBhvr>
                                        <p:cTn id="88" dur="500"/>
                                        <p:tgtEl>
                                          <p:spTgt spid="156689"/>
                                        </p:tgtEl>
                                      </p:cBhvr>
                                    </p:animEffect>
                                  </p:childTnLst>
                                </p:cTn>
                              </p:par>
                            </p:childTnLst>
                          </p:cTn>
                        </p:par>
                        <p:par>
                          <p:cTn id="89" fill="hold">
                            <p:stCondLst>
                              <p:cond delay="3500"/>
                            </p:stCondLst>
                            <p:childTnLst>
                              <p:par>
                                <p:cTn id="90" presetID="22" presetClass="entr" presetSubtype="1" fill="hold" grpId="0" nodeType="afterEffect">
                                  <p:stCondLst>
                                    <p:cond delay="0"/>
                                  </p:stCondLst>
                                  <p:childTnLst>
                                    <p:set>
                                      <p:cBhvr>
                                        <p:cTn id="91" dur="1" fill="hold">
                                          <p:stCondLst>
                                            <p:cond delay="0"/>
                                          </p:stCondLst>
                                        </p:cTn>
                                        <p:tgtEl>
                                          <p:spTgt spid="156690"/>
                                        </p:tgtEl>
                                        <p:attrNameLst>
                                          <p:attrName>style.visibility</p:attrName>
                                        </p:attrNameLst>
                                      </p:cBhvr>
                                      <p:to>
                                        <p:strVal val="visible"/>
                                      </p:to>
                                    </p:set>
                                    <p:animEffect transition="in" filter="wipe(up)">
                                      <p:cBhvr>
                                        <p:cTn id="92" dur="500"/>
                                        <p:tgtEl>
                                          <p:spTgt spid="156690"/>
                                        </p:tgtEl>
                                      </p:cBhvr>
                                    </p:animEffect>
                                  </p:childTnLst>
                                </p:cTn>
                              </p:par>
                            </p:childTnLst>
                          </p:cTn>
                        </p:par>
                        <p:par>
                          <p:cTn id="93" fill="hold">
                            <p:stCondLst>
                              <p:cond delay="4000"/>
                            </p:stCondLst>
                            <p:childTnLst>
                              <p:par>
                                <p:cTn id="94" presetID="22" presetClass="entr" presetSubtype="1" fill="hold" grpId="0" nodeType="afterEffect">
                                  <p:stCondLst>
                                    <p:cond delay="0"/>
                                  </p:stCondLst>
                                  <p:childTnLst>
                                    <p:set>
                                      <p:cBhvr>
                                        <p:cTn id="95" dur="1" fill="hold">
                                          <p:stCondLst>
                                            <p:cond delay="0"/>
                                          </p:stCondLst>
                                        </p:cTn>
                                        <p:tgtEl>
                                          <p:spTgt spid="156691"/>
                                        </p:tgtEl>
                                        <p:attrNameLst>
                                          <p:attrName>style.visibility</p:attrName>
                                        </p:attrNameLst>
                                      </p:cBhvr>
                                      <p:to>
                                        <p:strVal val="visible"/>
                                      </p:to>
                                    </p:set>
                                    <p:animEffect transition="in" filter="wipe(up)">
                                      <p:cBhvr>
                                        <p:cTn id="96" dur="500"/>
                                        <p:tgtEl>
                                          <p:spTgt spid="156691"/>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2" fill="hold" grpId="0" nodeType="clickEffect">
                                  <p:stCondLst>
                                    <p:cond delay="0"/>
                                  </p:stCondLst>
                                  <p:childTnLst>
                                    <p:set>
                                      <p:cBhvr>
                                        <p:cTn id="100" dur="1" fill="hold">
                                          <p:stCondLst>
                                            <p:cond delay="0"/>
                                          </p:stCondLst>
                                        </p:cTn>
                                        <p:tgtEl>
                                          <p:spTgt spid="156697"/>
                                        </p:tgtEl>
                                        <p:attrNameLst>
                                          <p:attrName>style.visibility</p:attrName>
                                        </p:attrNameLst>
                                      </p:cBhvr>
                                      <p:to>
                                        <p:strVal val="visible"/>
                                      </p:to>
                                    </p:set>
                                    <p:animEffect transition="in" filter="slide(fromRight)">
                                      <p:cBhvr>
                                        <p:cTn id="101" dur="500"/>
                                        <p:tgtEl>
                                          <p:spTgt spid="15669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156695"/>
                                        </p:tgtEl>
                                        <p:attrNameLst>
                                          <p:attrName>style.visibility</p:attrName>
                                        </p:attrNameLst>
                                      </p:cBhvr>
                                      <p:to>
                                        <p:strVal val="visible"/>
                                      </p:to>
                                    </p:set>
                                    <p:animEffect transition="in" filter="wipe(up)">
                                      <p:cBhvr>
                                        <p:cTn id="106" dur="500"/>
                                        <p:tgtEl>
                                          <p:spTgt spid="156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utoUpdateAnimBg="0"/>
      <p:bldP spid="156675" grpId="0" autoUpdateAnimBg="0"/>
      <p:bldP spid="156676" grpId="0" animBg="1"/>
      <p:bldP spid="156677" grpId="0" animBg="1"/>
      <p:bldP spid="156678" grpId="0" animBg="1"/>
      <p:bldP spid="156679" grpId="0" animBg="1"/>
      <p:bldP spid="156680" grpId="0" animBg="1"/>
      <p:bldP spid="156681" grpId="0" animBg="1"/>
      <p:bldP spid="156682" grpId="0" animBg="1"/>
      <p:bldP spid="156683" grpId="0" animBg="1"/>
      <p:bldP spid="156684" grpId="0" animBg="1"/>
      <p:bldP spid="156685" grpId="0" animBg="1"/>
      <p:bldP spid="156686" grpId="0" animBg="1"/>
      <p:bldP spid="156687" grpId="0" animBg="1"/>
      <p:bldP spid="156688" grpId="0" animBg="1"/>
      <p:bldP spid="156689" grpId="0" animBg="1"/>
      <p:bldP spid="156690" grpId="0" animBg="1"/>
      <p:bldP spid="156691" grpId="0" animBg="1"/>
      <p:bldP spid="156692" grpId="0" animBg="1"/>
      <p:bldP spid="156693" grpId="0" animBg="1"/>
      <p:bldP spid="156694" grpId="0" animBg="1"/>
      <p:bldP spid="156695" grpId="0" animBg="1"/>
      <p:bldP spid="156696" grpId="0" autoUpdateAnimBg="0"/>
      <p:bldP spid="156697"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1295400" y="919783"/>
            <a:ext cx="6670416" cy="75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lnSpc>
                <a:spcPct val="150000"/>
              </a:lnSpc>
            </a:pPr>
            <a:r>
              <a:rPr lang="en-US" altLang="zh-CN" sz="3200" dirty="0">
                <a:solidFill>
                  <a:srgbClr val="006600"/>
                </a:solidFill>
                <a:ea typeface="华文仿宋" panose="02010600040101010101" pitchFamily="2" charset="-122"/>
              </a:rPr>
              <a:t>// </a:t>
            </a:r>
            <a:r>
              <a:rPr lang="zh-CN" altLang="en-US" sz="3200" dirty="0">
                <a:solidFill>
                  <a:srgbClr val="006600"/>
                </a:solidFill>
                <a:ea typeface="华文仿宋" panose="02010600040101010101" pitchFamily="2" charset="-122"/>
              </a:rPr>
              <a:t>左子树为空树只需重接它的右子树</a:t>
            </a:r>
            <a:endParaRPr lang="zh-CN" altLang="en-US" sz="3200" dirty="0">
              <a:solidFill>
                <a:srgbClr val="006600"/>
              </a:solidFill>
              <a:ea typeface="华文仿宋" panose="02010600040101010101" pitchFamily="2" charset="-122"/>
            </a:endParaRPr>
          </a:p>
        </p:txBody>
      </p:sp>
      <p:sp>
        <p:nvSpPr>
          <p:cNvPr id="157699" name="Rectangle 3"/>
          <p:cNvSpPr>
            <a:spLocks noChangeArrowheads="1"/>
          </p:cNvSpPr>
          <p:nvPr/>
        </p:nvSpPr>
        <p:spPr bwMode="auto">
          <a:xfrm>
            <a:off x="1485900" y="1736725"/>
            <a:ext cx="6237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4000" b="0" dirty="0">
                <a:ea typeface="华文仿宋" panose="02010600040101010101" pitchFamily="2" charset="-122"/>
              </a:rPr>
              <a:t>q = p;  p = p-&gt;</a:t>
            </a:r>
            <a:r>
              <a:rPr lang="en-US" altLang="zh-CN" sz="4000" b="0" dirty="0" err="1">
                <a:ea typeface="华文仿宋" panose="02010600040101010101" pitchFamily="2" charset="-122"/>
              </a:rPr>
              <a:t>rchild</a:t>
            </a:r>
            <a:r>
              <a:rPr lang="en-US" altLang="zh-CN" sz="4000" b="0" dirty="0">
                <a:ea typeface="华文仿宋" panose="02010600040101010101" pitchFamily="2" charset="-122"/>
              </a:rPr>
              <a:t>;  free(q);</a:t>
            </a:r>
            <a:endParaRPr lang="en-US" altLang="zh-CN" sz="3600" b="0" dirty="0">
              <a:ea typeface="华文仿宋" panose="02010600040101010101" pitchFamily="2" charset="-122"/>
            </a:endParaRPr>
          </a:p>
        </p:txBody>
      </p:sp>
      <p:sp>
        <p:nvSpPr>
          <p:cNvPr id="157700" name="Rectangle 4"/>
          <p:cNvSpPr>
            <a:spLocks noChangeArrowheads="1"/>
          </p:cNvSpPr>
          <p:nvPr/>
        </p:nvSpPr>
        <p:spPr bwMode="auto">
          <a:xfrm>
            <a:off x="2209800" y="3145662"/>
            <a:ext cx="381000" cy="457200"/>
          </a:xfrm>
          <a:prstGeom prst="rect">
            <a:avLst/>
          </a:prstGeom>
          <a:solidFill>
            <a:srgbClr val="CCFFCC"/>
          </a:solidFill>
          <a:ln w="28575">
            <a:solidFill>
              <a:srgbClr val="008080"/>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7701" name="Rectangle 5"/>
          <p:cNvSpPr>
            <a:spLocks noChangeArrowheads="1"/>
          </p:cNvSpPr>
          <p:nvPr/>
        </p:nvSpPr>
        <p:spPr bwMode="auto">
          <a:xfrm>
            <a:off x="5867400" y="3145662"/>
            <a:ext cx="381000" cy="457200"/>
          </a:xfrm>
          <a:prstGeom prst="rect">
            <a:avLst/>
          </a:prstGeom>
          <a:solidFill>
            <a:srgbClr val="CCFFCC"/>
          </a:solidFill>
          <a:ln w="28575">
            <a:solidFill>
              <a:srgbClr val="008080"/>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7702" name="Rectangle 6"/>
          <p:cNvSpPr>
            <a:spLocks noChangeArrowheads="1"/>
          </p:cNvSpPr>
          <p:nvPr/>
        </p:nvSpPr>
        <p:spPr bwMode="auto">
          <a:xfrm>
            <a:off x="2590800" y="3145662"/>
            <a:ext cx="762000" cy="457200"/>
          </a:xfrm>
          <a:prstGeom prst="rect">
            <a:avLst/>
          </a:prstGeom>
          <a:solidFill>
            <a:srgbClr val="FFFFCC"/>
          </a:solidFill>
          <a:ln w="28575">
            <a:solidFill>
              <a:srgbClr val="008080"/>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7703" name="Line 7"/>
          <p:cNvSpPr>
            <a:spLocks noChangeShapeType="1"/>
          </p:cNvSpPr>
          <p:nvPr/>
        </p:nvSpPr>
        <p:spPr bwMode="auto">
          <a:xfrm>
            <a:off x="2971800" y="3145662"/>
            <a:ext cx="0" cy="457200"/>
          </a:xfrm>
          <a:prstGeom prst="line">
            <a:avLst/>
          </a:prstGeom>
          <a:noFill/>
          <a:ln w="9525">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7704" name="Oval 8"/>
          <p:cNvSpPr>
            <a:spLocks noChangeArrowheads="1"/>
          </p:cNvSpPr>
          <p:nvPr/>
        </p:nvSpPr>
        <p:spPr bwMode="auto">
          <a:xfrm>
            <a:off x="1219200" y="3983862"/>
            <a:ext cx="533400" cy="533400"/>
          </a:xfrm>
          <a:prstGeom prst="ellipse">
            <a:avLst/>
          </a:prstGeom>
          <a:solidFill>
            <a:srgbClr val="006600"/>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7705" name="Rectangle 9"/>
          <p:cNvSpPr>
            <a:spLocks noChangeArrowheads="1"/>
          </p:cNvSpPr>
          <p:nvPr/>
        </p:nvSpPr>
        <p:spPr bwMode="auto">
          <a:xfrm>
            <a:off x="5105400" y="3145662"/>
            <a:ext cx="762000" cy="457200"/>
          </a:xfrm>
          <a:prstGeom prst="rect">
            <a:avLst/>
          </a:prstGeom>
          <a:solidFill>
            <a:srgbClr val="FFFFCC"/>
          </a:solidFill>
          <a:ln w="28575">
            <a:solidFill>
              <a:srgbClr val="008080"/>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7706" name="Line 10"/>
          <p:cNvSpPr>
            <a:spLocks noChangeShapeType="1"/>
          </p:cNvSpPr>
          <p:nvPr/>
        </p:nvSpPr>
        <p:spPr bwMode="auto">
          <a:xfrm>
            <a:off x="5486400" y="3145662"/>
            <a:ext cx="0" cy="457200"/>
          </a:xfrm>
          <a:prstGeom prst="line">
            <a:avLst/>
          </a:prstGeom>
          <a:noFill/>
          <a:ln w="9525">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7707" name="Oval 11"/>
          <p:cNvSpPr>
            <a:spLocks noChangeArrowheads="1"/>
          </p:cNvSpPr>
          <p:nvPr/>
        </p:nvSpPr>
        <p:spPr bwMode="auto">
          <a:xfrm>
            <a:off x="1981200" y="4745862"/>
            <a:ext cx="533400" cy="53340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7708" name="Line 12"/>
          <p:cNvSpPr>
            <a:spLocks noChangeShapeType="1"/>
          </p:cNvSpPr>
          <p:nvPr/>
        </p:nvSpPr>
        <p:spPr bwMode="auto">
          <a:xfrm flipH="1">
            <a:off x="1676400" y="5203062"/>
            <a:ext cx="381000" cy="533400"/>
          </a:xfrm>
          <a:prstGeom prst="line">
            <a:avLst/>
          </a:prstGeom>
          <a:noFill/>
          <a:ln w="28575">
            <a:solidFill>
              <a:srgbClr val="6600CC"/>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7709" name="Line 13"/>
          <p:cNvSpPr>
            <a:spLocks noChangeShapeType="1"/>
          </p:cNvSpPr>
          <p:nvPr/>
        </p:nvSpPr>
        <p:spPr bwMode="auto">
          <a:xfrm>
            <a:off x="2438400" y="5203062"/>
            <a:ext cx="228600" cy="533400"/>
          </a:xfrm>
          <a:prstGeom prst="line">
            <a:avLst/>
          </a:prstGeom>
          <a:noFill/>
          <a:ln w="28575">
            <a:solidFill>
              <a:srgbClr val="6600CC"/>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7710" name="Line 14"/>
          <p:cNvSpPr>
            <a:spLocks noChangeShapeType="1"/>
          </p:cNvSpPr>
          <p:nvPr/>
        </p:nvSpPr>
        <p:spPr bwMode="auto">
          <a:xfrm>
            <a:off x="1676400" y="4441062"/>
            <a:ext cx="381000" cy="381000"/>
          </a:xfrm>
          <a:prstGeom prst="line">
            <a:avLst/>
          </a:prstGeom>
          <a:noFill/>
          <a:ln w="31750">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7711" name="Line 15"/>
          <p:cNvSpPr>
            <a:spLocks noChangeShapeType="1"/>
          </p:cNvSpPr>
          <p:nvPr/>
        </p:nvSpPr>
        <p:spPr bwMode="auto">
          <a:xfrm flipH="1">
            <a:off x="1676400" y="3374262"/>
            <a:ext cx="685800" cy="685800"/>
          </a:xfrm>
          <a:prstGeom prst="line">
            <a:avLst/>
          </a:prstGeom>
          <a:noFill/>
          <a:ln w="31750">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7712" name="Oval 16"/>
          <p:cNvSpPr>
            <a:spLocks noChangeArrowheads="1"/>
          </p:cNvSpPr>
          <p:nvPr/>
        </p:nvSpPr>
        <p:spPr bwMode="auto">
          <a:xfrm>
            <a:off x="6553200" y="3983862"/>
            <a:ext cx="533400" cy="533400"/>
          </a:xfrm>
          <a:prstGeom prst="ellipse">
            <a:avLst/>
          </a:prstGeom>
          <a:solidFill>
            <a:srgbClr val="006600"/>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7713" name="Oval 17"/>
          <p:cNvSpPr>
            <a:spLocks noChangeArrowheads="1"/>
          </p:cNvSpPr>
          <p:nvPr/>
        </p:nvSpPr>
        <p:spPr bwMode="auto">
          <a:xfrm>
            <a:off x="7315200" y="4745862"/>
            <a:ext cx="533400" cy="53340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57714" name="Line 18"/>
          <p:cNvSpPr>
            <a:spLocks noChangeShapeType="1"/>
          </p:cNvSpPr>
          <p:nvPr/>
        </p:nvSpPr>
        <p:spPr bwMode="auto">
          <a:xfrm flipH="1">
            <a:off x="7010400" y="5203062"/>
            <a:ext cx="381000" cy="533400"/>
          </a:xfrm>
          <a:prstGeom prst="line">
            <a:avLst/>
          </a:prstGeom>
          <a:noFill/>
          <a:ln w="28575">
            <a:solidFill>
              <a:srgbClr val="6600CC"/>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7715" name="Line 19"/>
          <p:cNvSpPr>
            <a:spLocks noChangeShapeType="1"/>
          </p:cNvSpPr>
          <p:nvPr/>
        </p:nvSpPr>
        <p:spPr bwMode="auto">
          <a:xfrm>
            <a:off x="7772400" y="5203062"/>
            <a:ext cx="228600" cy="533400"/>
          </a:xfrm>
          <a:prstGeom prst="line">
            <a:avLst/>
          </a:prstGeom>
          <a:noFill/>
          <a:ln w="28575">
            <a:solidFill>
              <a:srgbClr val="6600CC"/>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7716" name="Line 20"/>
          <p:cNvSpPr>
            <a:spLocks noChangeShapeType="1"/>
          </p:cNvSpPr>
          <p:nvPr/>
        </p:nvSpPr>
        <p:spPr bwMode="auto">
          <a:xfrm>
            <a:off x="7010400" y="4441062"/>
            <a:ext cx="381000" cy="381000"/>
          </a:xfrm>
          <a:prstGeom prst="line">
            <a:avLst/>
          </a:prstGeom>
          <a:noFill/>
          <a:ln w="31750">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7717" name="Line 21"/>
          <p:cNvSpPr>
            <a:spLocks noChangeShapeType="1"/>
          </p:cNvSpPr>
          <p:nvPr/>
        </p:nvSpPr>
        <p:spPr bwMode="auto">
          <a:xfrm>
            <a:off x="6019800" y="3374262"/>
            <a:ext cx="685800" cy="685800"/>
          </a:xfrm>
          <a:prstGeom prst="line">
            <a:avLst/>
          </a:prstGeom>
          <a:noFill/>
          <a:ln w="31750">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7718" name="Line 22"/>
          <p:cNvSpPr>
            <a:spLocks noChangeShapeType="1"/>
          </p:cNvSpPr>
          <p:nvPr/>
        </p:nvSpPr>
        <p:spPr bwMode="auto">
          <a:xfrm flipH="1">
            <a:off x="2057400" y="3374262"/>
            <a:ext cx="304800" cy="1447800"/>
          </a:xfrm>
          <a:prstGeom prst="line">
            <a:avLst/>
          </a:prstGeom>
          <a:noFill/>
          <a:ln w="41275">
            <a:solidFill>
              <a:srgbClr val="FF0000"/>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7719" name="Line 23"/>
          <p:cNvSpPr>
            <a:spLocks noChangeShapeType="1"/>
          </p:cNvSpPr>
          <p:nvPr/>
        </p:nvSpPr>
        <p:spPr bwMode="auto">
          <a:xfrm>
            <a:off x="6019800" y="3374262"/>
            <a:ext cx="1371600" cy="1447800"/>
          </a:xfrm>
          <a:prstGeom prst="line">
            <a:avLst/>
          </a:prstGeom>
          <a:noFill/>
          <a:ln w="41275">
            <a:solidFill>
              <a:srgbClr val="FF0000"/>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57720" name="Text Box 24"/>
          <p:cNvSpPr txBox="1">
            <a:spLocks noChangeArrowheads="1"/>
          </p:cNvSpPr>
          <p:nvPr/>
        </p:nvSpPr>
        <p:spPr bwMode="auto">
          <a:xfrm>
            <a:off x="882650" y="3571112"/>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b="0" dirty="0">
                <a:solidFill>
                  <a:srgbClr val="008080"/>
                </a:solidFill>
                <a:ea typeface="华文仿宋" panose="02010600040101010101" pitchFamily="2" charset="-122"/>
              </a:rPr>
              <a:t>p</a:t>
            </a:r>
            <a:endParaRPr lang="en-US" altLang="zh-CN" sz="3600" b="0" dirty="0">
              <a:ea typeface="华文仿宋" panose="02010600040101010101" pitchFamily="2" charset="-122"/>
            </a:endParaRPr>
          </a:p>
        </p:txBody>
      </p:sp>
      <p:sp>
        <p:nvSpPr>
          <p:cNvPr id="157721" name="Text Box 25"/>
          <p:cNvSpPr txBox="1">
            <a:spLocks noChangeArrowheads="1"/>
          </p:cNvSpPr>
          <p:nvPr/>
        </p:nvSpPr>
        <p:spPr bwMode="auto">
          <a:xfrm>
            <a:off x="7054850" y="3647312"/>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b="0" dirty="0">
                <a:solidFill>
                  <a:srgbClr val="008080"/>
                </a:solidFill>
                <a:ea typeface="华文仿宋" panose="02010600040101010101" pitchFamily="2" charset="-122"/>
              </a:rPr>
              <a:t>p</a:t>
            </a:r>
            <a:endParaRPr lang="en-US" altLang="zh-CN" sz="36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7698"/>
                                        </p:tgtEl>
                                        <p:attrNameLst>
                                          <p:attrName>style.visibility</p:attrName>
                                        </p:attrNameLst>
                                      </p:cBhvr>
                                      <p:to>
                                        <p:strVal val="visible"/>
                                      </p:to>
                                    </p:set>
                                    <p:animEffect transition="in" filter="wipe(left)">
                                      <p:cBhvr>
                                        <p:cTn id="7" dur="500"/>
                                        <p:tgtEl>
                                          <p:spTgt spid="1576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57699"/>
                                        </p:tgtEl>
                                        <p:attrNameLst>
                                          <p:attrName>style.visibility</p:attrName>
                                        </p:attrNameLst>
                                      </p:cBhvr>
                                      <p:to>
                                        <p:strVal val="visible"/>
                                      </p:to>
                                    </p:set>
                                    <p:animEffect transition="in" filter="wipe(left)">
                                      <p:cBhvr>
                                        <p:cTn id="12" dur="300"/>
                                        <p:tgtEl>
                                          <p:spTgt spid="1576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7700"/>
                                        </p:tgtEl>
                                        <p:attrNameLst>
                                          <p:attrName>style.visibility</p:attrName>
                                        </p:attrNameLst>
                                      </p:cBhvr>
                                      <p:to>
                                        <p:strVal val="visible"/>
                                      </p:to>
                                    </p:set>
                                    <p:animEffect transition="in" filter="wipe(left)">
                                      <p:cBhvr>
                                        <p:cTn id="17" dur="500"/>
                                        <p:tgtEl>
                                          <p:spTgt spid="15770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57702"/>
                                        </p:tgtEl>
                                        <p:attrNameLst>
                                          <p:attrName>style.visibility</p:attrName>
                                        </p:attrNameLst>
                                      </p:cBhvr>
                                      <p:to>
                                        <p:strVal val="visible"/>
                                      </p:to>
                                    </p:set>
                                    <p:animEffect transition="in" filter="wipe(left)">
                                      <p:cBhvr>
                                        <p:cTn id="21" dur="500"/>
                                        <p:tgtEl>
                                          <p:spTgt spid="15770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7703"/>
                                        </p:tgtEl>
                                        <p:attrNameLst>
                                          <p:attrName>style.visibility</p:attrName>
                                        </p:attrNameLst>
                                      </p:cBhvr>
                                      <p:to>
                                        <p:strVal val="visible"/>
                                      </p:to>
                                    </p:set>
                                    <p:animEffect transition="in" filter="wipe(left)">
                                      <p:cBhvr>
                                        <p:cTn id="25" dur="500"/>
                                        <p:tgtEl>
                                          <p:spTgt spid="157703"/>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157711"/>
                                        </p:tgtEl>
                                        <p:attrNameLst>
                                          <p:attrName>style.visibility</p:attrName>
                                        </p:attrNameLst>
                                      </p:cBhvr>
                                      <p:to>
                                        <p:strVal val="visible"/>
                                      </p:to>
                                    </p:set>
                                    <p:animEffect transition="in" filter="wipe(up)">
                                      <p:cBhvr>
                                        <p:cTn id="29" dur="500"/>
                                        <p:tgtEl>
                                          <p:spTgt spid="157711"/>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157704"/>
                                        </p:tgtEl>
                                        <p:attrNameLst>
                                          <p:attrName>style.visibility</p:attrName>
                                        </p:attrNameLst>
                                      </p:cBhvr>
                                      <p:to>
                                        <p:strVal val="visible"/>
                                      </p:to>
                                    </p:set>
                                    <p:animEffect transition="in" filter="wipe(up)">
                                      <p:cBhvr>
                                        <p:cTn id="33" dur="500"/>
                                        <p:tgtEl>
                                          <p:spTgt spid="157704"/>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157710"/>
                                        </p:tgtEl>
                                        <p:attrNameLst>
                                          <p:attrName>style.visibility</p:attrName>
                                        </p:attrNameLst>
                                      </p:cBhvr>
                                      <p:to>
                                        <p:strVal val="visible"/>
                                      </p:to>
                                    </p:set>
                                    <p:animEffect transition="in" filter="wipe(up)">
                                      <p:cBhvr>
                                        <p:cTn id="37" dur="500"/>
                                        <p:tgtEl>
                                          <p:spTgt spid="157710"/>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157707"/>
                                        </p:tgtEl>
                                        <p:attrNameLst>
                                          <p:attrName>style.visibility</p:attrName>
                                        </p:attrNameLst>
                                      </p:cBhvr>
                                      <p:to>
                                        <p:strVal val="visible"/>
                                      </p:to>
                                    </p:set>
                                    <p:animEffect transition="in" filter="wipe(up)">
                                      <p:cBhvr>
                                        <p:cTn id="41" dur="500"/>
                                        <p:tgtEl>
                                          <p:spTgt spid="157707"/>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157708"/>
                                        </p:tgtEl>
                                        <p:attrNameLst>
                                          <p:attrName>style.visibility</p:attrName>
                                        </p:attrNameLst>
                                      </p:cBhvr>
                                      <p:to>
                                        <p:strVal val="visible"/>
                                      </p:to>
                                    </p:set>
                                    <p:animEffect transition="in" filter="wipe(up)">
                                      <p:cBhvr>
                                        <p:cTn id="45" dur="500"/>
                                        <p:tgtEl>
                                          <p:spTgt spid="157708"/>
                                        </p:tgtEl>
                                      </p:cBhvr>
                                    </p:animEffect>
                                  </p:childTnLst>
                                </p:cTn>
                              </p:par>
                            </p:childTnLst>
                          </p:cTn>
                        </p:par>
                        <p:par>
                          <p:cTn id="46" fill="hold">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157709"/>
                                        </p:tgtEl>
                                        <p:attrNameLst>
                                          <p:attrName>style.visibility</p:attrName>
                                        </p:attrNameLst>
                                      </p:cBhvr>
                                      <p:to>
                                        <p:strVal val="visible"/>
                                      </p:to>
                                    </p:set>
                                    <p:animEffect transition="in" filter="wipe(up)">
                                      <p:cBhvr>
                                        <p:cTn id="49" dur="500"/>
                                        <p:tgtEl>
                                          <p:spTgt spid="157709"/>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8" fill="hold" grpId="0" nodeType="clickEffect">
                                  <p:stCondLst>
                                    <p:cond delay="0"/>
                                  </p:stCondLst>
                                  <p:childTnLst>
                                    <p:set>
                                      <p:cBhvr>
                                        <p:cTn id="53" dur="1" fill="hold">
                                          <p:stCondLst>
                                            <p:cond delay="0"/>
                                          </p:stCondLst>
                                        </p:cTn>
                                        <p:tgtEl>
                                          <p:spTgt spid="157720"/>
                                        </p:tgtEl>
                                        <p:attrNameLst>
                                          <p:attrName>style.visibility</p:attrName>
                                        </p:attrNameLst>
                                      </p:cBhvr>
                                      <p:to>
                                        <p:strVal val="visible"/>
                                      </p:to>
                                    </p:set>
                                    <p:animEffect transition="in" filter="slide(fromLeft)">
                                      <p:cBhvr>
                                        <p:cTn id="54" dur="500"/>
                                        <p:tgtEl>
                                          <p:spTgt spid="15772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57718"/>
                                        </p:tgtEl>
                                        <p:attrNameLst>
                                          <p:attrName>style.visibility</p:attrName>
                                        </p:attrNameLst>
                                      </p:cBhvr>
                                      <p:to>
                                        <p:strVal val="visible"/>
                                      </p:to>
                                    </p:set>
                                    <p:animEffect transition="in" filter="wipe(up)">
                                      <p:cBhvr>
                                        <p:cTn id="59" dur="500"/>
                                        <p:tgtEl>
                                          <p:spTgt spid="1577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157701"/>
                                        </p:tgtEl>
                                        <p:attrNameLst>
                                          <p:attrName>style.visibility</p:attrName>
                                        </p:attrNameLst>
                                      </p:cBhvr>
                                      <p:to>
                                        <p:strVal val="visible"/>
                                      </p:to>
                                    </p:set>
                                    <p:animEffect transition="in" filter="wipe(right)">
                                      <p:cBhvr>
                                        <p:cTn id="64" dur="500"/>
                                        <p:tgtEl>
                                          <p:spTgt spid="157701"/>
                                        </p:tgtEl>
                                      </p:cBhvr>
                                    </p:animEffect>
                                  </p:childTnLst>
                                </p:cTn>
                              </p:par>
                            </p:childTnLst>
                          </p:cTn>
                        </p:par>
                        <p:par>
                          <p:cTn id="65" fill="hold">
                            <p:stCondLst>
                              <p:cond delay="500"/>
                            </p:stCondLst>
                            <p:childTnLst>
                              <p:par>
                                <p:cTn id="66" presetID="22" presetClass="entr" presetSubtype="2" fill="hold" grpId="0" nodeType="afterEffect">
                                  <p:stCondLst>
                                    <p:cond delay="0"/>
                                  </p:stCondLst>
                                  <p:childTnLst>
                                    <p:set>
                                      <p:cBhvr>
                                        <p:cTn id="67" dur="1" fill="hold">
                                          <p:stCondLst>
                                            <p:cond delay="0"/>
                                          </p:stCondLst>
                                        </p:cTn>
                                        <p:tgtEl>
                                          <p:spTgt spid="157705"/>
                                        </p:tgtEl>
                                        <p:attrNameLst>
                                          <p:attrName>style.visibility</p:attrName>
                                        </p:attrNameLst>
                                      </p:cBhvr>
                                      <p:to>
                                        <p:strVal val="visible"/>
                                      </p:to>
                                    </p:set>
                                    <p:animEffect transition="in" filter="wipe(right)">
                                      <p:cBhvr>
                                        <p:cTn id="68" dur="500"/>
                                        <p:tgtEl>
                                          <p:spTgt spid="157705"/>
                                        </p:tgtEl>
                                      </p:cBhvr>
                                    </p:animEffect>
                                  </p:childTnLst>
                                </p:cTn>
                              </p:par>
                            </p:childTnLst>
                          </p:cTn>
                        </p:par>
                        <p:par>
                          <p:cTn id="69" fill="hold">
                            <p:stCondLst>
                              <p:cond delay="1000"/>
                            </p:stCondLst>
                            <p:childTnLst>
                              <p:par>
                                <p:cTn id="70" presetID="22" presetClass="entr" presetSubtype="2" fill="hold" grpId="0" nodeType="afterEffect">
                                  <p:stCondLst>
                                    <p:cond delay="0"/>
                                  </p:stCondLst>
                                  <p:childTnLst>
                                    <p:set>
                                      <p:cBhvr>
                                        <p:cTn id="71" dur="1" fill="hold">
                                          <p:stCondLst>
                                            <p:cond delay="0"/>
                                          </p:stCondLst>
                                        </p:cTn>
                                        <p:tgtEl>
                                          <p:spTgt spid="157706"/>
                                        </p:tgtEl>
                                        <p:attrNameLst>
                                          <p:attrName>style.visibility</p:attrName>
                                        </p:attrNameLst>
                                      </p:cBhvr>
                                      <p:to>
                                        <p:strVal val="visible"/>
                                      </p:to>
                                    </p:set>
                                    <p:animEffect transition="in" filter="wipe(right)">
                                      <p:cBhvr>
                                        <p:cTn id="72" dur="500"/>
                                        <p:tgtEl>
                                          <p:spTgt spid="157706"/>
                                        </p:tgtEl>
                                      </p:cBhvr>
                                    </p:animEffect>
                                  </p:childTnLst>
                                </p:cTn>
                              </p:par>
                            </p:childTnLst>
                          </p:cTn>
                        </p:par>
                        <p:par>
                          <p:cTn id="73" fill="hold">
                            <p:stCondLst>
                              <p:cond delay="1500"/>
                            </p:stCondLst>
                            <p:childTnLst>
                              <p:par>
                                <p:cTn id="74" presetID="22" presetClass="entr" presetSubtype="1" fill="hold" grpId="0" nodeType="afterEffect">
                                  <p:stCondLst>
                                    <p:cond delay="0"/>
                                  </p:stCondLst>
                                  <p:childTnLst>
                                    <p:set>
                                      <p:cBhvr>
                                        <p:cTn id="75" dur="1" fill="hold">
                                          <p:stCondLst>
                                            <p:cond delay="0"/>
                                          </p:stCondLst>
                                        </p:cTn>
                                        <p:tgtEl>
                                          <p:spTgt spid="157717"/>
                                        </p:tgtEl>
                                        <p:attrNameLst>
                                          <p:attrName>style.visibility</p:attrName>
                                        </p:attrNameLst>
                                      </p:cBhvr>
                                      <p:to>
                                        <p:strVal val="visible"/>
                                      </p:to>
                                    </p:set>
                                    <p:animEffect transition="in" filter="wipe(up)">
                                      <p:cBhvr>
                                        <p:cTn id="76" dur="500"/>
                                        <p:tgtEl>
                                          <p:spTgt spid="157717"/>
                                        </p:tgtEl>
                                      </p:cBhvr>
                                    </p:animEffect>
                                  </p:childTnLst>
                                </p:cTn>
                              </p:par>
                            </p:childTnLst>
                          </p:cTn>
                        </p:par>
                        <p:par>
                          <p:cTn id="77" fill="hold">
                            <p:stCondLst>
                              <p:cond delay="2000"/>
                            </p:stCondLst>
                            <p:childTnLst>
                              <p:par>
                                <p:cTn id="78" presetID="22" presetClass="entr" presetSubtype="1" fill="hold" grpId="0" nodeType="afterEffect">
                                  <p:stCondLst>
                                    <p:cond delay="0"/>
                                  </p:stCondLst>
                                  <p:childTnLst>
                                    <p:set>
                                      <p:cBhvr>
                                        <p:cTn id="79" dur="1" fill="hold">
                                          <p:stCondLst>
                                            <p:cond delay="0"/>
                                          </p:stCondLst>
                                        </p:cTn>
                                        <p:tgtEl>
                                          <p:spTgt spid="157712"/>
                                        </p:tgtEl>
                                        <p:attrNameLst>
                                          <p:attrName>style.visibility</p:attrName>
                                        </p:attrNameLst>
                                      </p:cBhvr>
                                      <p:to>
                                        <p:strVal val="visible"/>
                                      </p:to>
                                    </p:set>
                                    <p:animEffect transition="in" filter="wipe(up)">
                                      <p:cBhvr>
                                        <p:cTn id="80" dur="500"/>
                                        <p:tgtEl>
                                          <p:spTgt spid="157712"/>
                                        </p:tgtEl>
                                      </p:cBhvr>
                                    </p:animEffect>
                                  </p:childTnLst>
                                </p:cTn>
                              </p:par>
                            </p:childTnLst>
                          </p:cTn>
                        </p:par>
                        <p:par>
                          <p:cTn id="81" fill="hold">
                            <p:stCondLst>
                              <p:cond delay="2500"/>
                            </p:stCondLst>
                            <p:childTnLst>
                              <p:par>
                                <p:cTn id="82" presetID="22" presetClass="entr" presetSubtype="1" fill="hold" grpId="0" nodeType="afterEffect">
                                  <p:stCondLst>
                                    <p:cond delay="0"/>
                                  </p:stCondLst>
                                  <p:childTnLst>
                                    <p:set>
                                      <p:cBhvr>
                                        <p:cTn id="83" dur="1" fill="hold">
                                          <p:stCondLst>
                                            <p:cond delay="0"/>
                                          </p:stCondLst>
                                        </p:cTn>
                                        <p:tgtEl>
                                          <p:spTgt spid="157716"/>
                                        </p:tgtEl>
                                        <p:attrNameLst>
                                          <p:attrName>style.visibility</p:attrName>
                                        </p:attrNameLst>
                                      </p:cBhvr>
                                      <p:to>
                                        <p:strVal val="visible"/>
                                      </p:to>
                                    </p:set>
                                    <p:animEffect transition="in" filter="wipe(up)">
                                      <p:cBhvr>
                                        <p:cTn id="84" dur="500"/>
                                        <p:tgtEl>
                                          <p:spTgt spid="157716"/>
                                        </p:tgtEl>
                                      </p:cBhvr>
                                    </p:animEffect>
                                  </p:childTnLst>
                                </p:cTn>
                              </p:par>
                            </p:childTnLst>
                          </p:cTn>
                        </p:par>
                        <p:par>
                          <p:cTn id="85" fill="hold">
                            <p:stCondLst>
                              <p:cond delay="3000"/>
                            </p:stCondLst>
                            <p:childTnLst>
                              <p:par>
                                <p:cTn id="86" presetID="22" presetClass="entr" presetSubtype="1" fill="hold" grpId="0" nodeType="afterEffect">
                                  <p:stCondLst>
                                    <p:cond delay="0"/>
                                  </p:stCondLst>
                                  <p:childTnLst>
                                    <p:set>
                                      <p:cBhvr>
                                        <p:cTn id="87" dur="1" fill="hold">
                                          <p:stCondLst>
                                            <p:cond delay="0"/>
                                          </p:stCondLst>
                                        </p:cTn>
                                        <p:tgtEl>
                                          <p:spTgt spid="157713"/>
                                        </p:tgtEl>
                                        <p:attrNameLst>
                                          <p:attrName>style.visibility</p:attrName>
                                        </p:attrNameLst>
                                      </p:cBhvr>
                                      <p:to>
                                        <p:strVal val="visible"/>
                                      </p:to>
                                    </p:set>
                                    <p:animEffect transition="in" filter="wipe(up)">
                                      <p:cBhvr>
                                        <p:cTn id="88" dur="500"/>
                                        <p:tgtEl>
                                          <p:spTgt spid="157713"/>
                                        </p:tgtEl>
                                      </p:cBhvr>
                                    </p:animEffect>
                                  </p:childTnLst>
                                </p:cTn>
                              </p:par>
                            </p:childTnLst>
                          </p:cTn>
                        </p:par>
                        <p:par>
                          <p:cTn id="89" fill="hold">
                            <p:stCondLst>
                              <p:cond delay="3500"/>
                            </p:stCondLst>
                            <p:childTnLst>
                              <p:par>
                                <p:cTn id="90" presetID="22" presetClass="entr" presetSubtype="1" fill="hold" grpId="0" nodeType="afterEffect">
                                  <p:stCondLst>
                                    <p:cond delay="0"/>
                                  </p:stCondLst>
                                  <p:childTnLst>
                                    <p:set>
                                      <p:cBhvr>
                                        <p:cTn id="91" dur="1" fill="hold">
                                          <p:stCondLst>
                                            <p:cond delay="0"/>
                                          </p:stCondLst>
                                        </p:cTn>
                                        <p:tgtEl>
                                          <p:spTgt spid="157714"/>
                                        </p:tgtEl>
                                        <p:attrNameLst>
                                          <p:attrName>style.visibility</p:attrName>
                                        </p:attrNameLst>
                                      </p:cBhvr>
                                      <p:to>
                                        <p:strVal val="visible"/>
                                      </p:to>
                                    </p:set>
                                    <p:animEffect transition="in" filter="wipe(up)">
                                      <p:cBhvr>
                                        <p:cTn id="92" dur="500"/>
                                        <p:tgtEl>
                                          <p:spTgt spid="157714"/>
                                        </p:tgtEl>
                                      </p:cBhvr>
                                    </p:animEffect>
                                  </p:childTnLst>
                                </p:cTn>
                              </p:par>
                            </p:childTnLst>
                          </p:cTn>
                        </p:par>
                        <p:par>
                          <p:cTn id="93" fill="hold">
                            <p:stCondLst>
                              <p:cond delay="4000"/>
                            </p:stCondLst>
                            <p:childTnLst>
                              <p:par>
                                <p:cTn id="94" presetID="22" presetClass="entr" presetSubtype="1" fill="hold" grpId="0" nodeType="afterEffect">
                                  <p:stCondLst>
                                    <p:cond delay="0"/>
                                  </p:stCondLst>
                                  <p:childTnLst>
                                    <p:set>
                                      <p:cBhvr>
                                        <p:cTn id="95" dur="1" fill="hold">
                                          <p:stCondLst>
                                            <p:cond delay="0"/>
                                          </p:stCondLst>
                                        </p:cTn>
                                        <p:tgtEl>
                                          <p:spTgt spid="157715"/>
                                        </p:tgtEl>
                                        <p:attrNameLst>
                                          <p:attrName>style.visibility</p:attrName>
                                        </p:attrNameLst>
                                      </p:cBhvr>
                                      <p:to>
                                        <p:strVal val="visible"/>
                                      </p:to>
                                    </p:set>
                                    <p:animEffect transition="in" filter="wipe(up)">
                                      <p:cBhvr>
                                        <p:cTn id="96" dur="500"/>
                                        <p:tgtEl>
                                          <p:spTgt spid="157715"/>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2" fill="hold" grpId="0" nodeType="clickEffect">
                                  <p:stCondLst>
                                    <p:cond delay="0"/>
                                  </p:stCondLst>
                                  <p:childTnLst>
                                    <p:set>
                                      <p:cBhvr>
                                        <p:cTn id="100" dur="1" fill="hold">
                                          <p:stCondLst>
                                            <p:cond delay="0"/>
                                          </p:stCondLst>
                                        </p:cTn>
                                        <p:tgtEl>
                                          <p:spTgt spid="157721"/>
                                        </p:tgtEl>
                                        <p:attrNameLst>
                                          <p:attrName>style.visibility</p:attrName>
                                        </p:attrNameLst>
                                      </p:cBhvr>
                                      <p:to>
                                        <p:strVal val="visible"/>
                                      </p:to>
                                    </p:set>
                                    <p:animEffect transition="in" filter="slide(fromRight)">
                                      <p:cBhvr>
                                        <p:cTn id="101" dur="500"/>
                                        <p:tgtEl>
                                          <p:spTgt spid="157721"/>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157719"/>
                                        </p:tgtEl>
                                        <p:attrNameLst>
                                          <p:attrName>style.visibility</p:attrName>
                                        </p:attrNameLst>
                                      </p:cBhvr>
                                      <p:to>
                                        <p:strVal val="visible"/>
                                      </p:to>
                                    </p:set>
                                    <p:animEffect transition="in" filter="wipe(up)">
                                      <p:cBhvr>
                                        <p:cTn id="106" dur="500"/>
                                        <p:tgtEl>
                                          <p:spTgt spid="157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autoUpdateAnimBg="0"/>
      <p:bldP spid="157699" grpId="0" autoUpdateAnimBg="0"/>
      <p:bldP spid="157700" grpId="0" animBg="1"/>
      <p:bldP spid="157701" grpId="0" animBg="1"/>
      <p:bldP spid="157702" grpId="0" animBg="1"/>
      <p:bldP spid="157703" grpId="0" animBg="1"/>
      <p:bldP spid="157704" grpId="0" animBg="1"/>
      <p:bldP spid="157705" grpId="0" animBg="1"/>
      <p:bldP spid="157706" grpId="0" animBg="1"/>
      <p:bldP spid="157707" grpId="0" animBg="1"/>
      <p:bldP spid="157708" grpId="0" animBg="1"/>
      <p:bldP spid="157709" grpId="0" animBg="1"/>
      <p:bldP spid="157710" grpId="0" animBg="1"/>
      <p:bldP spid="157711" grpId="0" animBg="1"/>
      <p:bldP spid="157712" grpId="0" animBg="1"/>
      <p:bldP spid="157713" grpId="0" animBg="1"/>
      <p:bldP spid="157714" grpId="0" animBg="1"/>
      <p:bldP spid="157715" grpId="0" animBg="1"/>
      <p:bldP spid="157716" grpId="0" animBg="1"/>
      <p:bldP spid="157717" grpId="0" animBg="1"/>
      <p:bldP spid="157718" grpId="0" animBg="1"/>
      <p:bldP spid="157719" grpId="0" animBg="1"/>
      <p:bldP spid="157720" grpId="0" autoUpdateAnimBg="0"/>
      <p:bldP spid="157721"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69701" y="984020"/>
            <a:ext cx="8934450"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en-US" altLang="zh-CN" sz="3600" b="0" dirty="0">
                <a:ea typeface="华文仿宋" panose="02010600040101010101" pitchFamily="2" charset="-122"/>
              </a:rPr>
              <a:t>q = p;  s = p-&gt;</a:t>
            </a:r>
            <a:r>
              <a:rPr lang="en-US" altLang="zh-CN" sz="3600" b="0" dirty="0" err="1">
                <a:ea typeface="华文仿宋" panose="02010600040101010101" pitchFamily="2" charset="-122"/>
              </a:rPr>
              <a:t>lchild</a:t>
            </a:r>
            <a:r>
              <a:rPr lang="en-US" altLang="zh-CN" sz="3600" b="0" dirty="0">
                <a:ea typeface="华文仿宋" panose="02010600040101010101" pitchFamily="2" charset="-122"/>
              </a:rPr>
              <a:t>;</a:t>
            </a:r>
            <a:endParaRPr lang="en-US" altLang="zh-CN" sz="3600" b="0" dirty="0">
              <a:ea typeface="华文仿宋" panose="02010600040101010101" pitchFamily="2" charset="-122"/>
            </a:endParaRPr>
          </a:p>
          <a:p>
            <a:pPr algn="l" eaLnBrk="1" hangingPunct="1">
              <a:lnSpc>
                <a:spcPct val="110000"/>
              </a:lnSpc>
            </a:pPr>
            <a:r>
              <a:rPr lang="en-US" altLang="zh-CN" sz="3600" dirty="0">
                <a:solidFill>
                  <a:srgbClr val="0000FF"/>
                </a:solidFill>
                <a:ea typeface="华文仿宋" panose="02010600040101010101" pitchFamily="2" charset="-122"/>
              </a:rPr>
              <a:t>while </a:t>
            </a:r>
            <a:r>
              <a:rPr lang="en-US" altLang="zh-CN" sz="3600" b="0" dirty="0">
                <a:solidFill>
                  <a:srgbClr val="0000FF"/>
                </a:solidFill>
                <a:ea typeface="华文仿宋" panose="02010600040101010101" pitchFamily="2" charset="-122"/>
              </a:rPr>
              <a:t>(s-&gt;</a:t>
            </a:r>
            <a:r>
              <a:rPr lang="en-US" altLang="zh-CN" sz="3600" b="0" dirty="0" err="1">
                <a:solidFill>
                  <a:srgbClr val="0000FF"/>
                </a:solidFill>
                <a:ea typeface="华文仿宋" panose="02010600040101010101" pitchFamily="2" charset="-122"/>
              </a:rPr>
              <a:t>rchild</a:t>
            </a:r>
            <a:r>
              <a:rPr lang="en-US" altLang="zh-CN" sz="3600" b="0" dirty="0">
                <a:solidFill>
                  <a:srgbClr val="0000FF"/>
                </a:solidFill>
                <a:ea typeface="华文仿宋" panose="02010600040101010101" pitchFamily="2" charset="-122"/>
              </a:rPr>
              <a:t>) </a:t>
            </a:r>
            <a:r>
              <a:rPr lang="en-US" altLang="zh-CN" sz="3600" dirty="0">
                <a:solidFill>
                  <a:srgbClr val="0000FF"/>
                </a:solidFill>
                <a:ea typeface="华文仿宋" panose="02010600040101010101" pitchFamily="2" charset="-122"/>
              </a:rPr>
              <a:t>{</a:t>
            </a:r>
            <a:r>
              <a:rPr lang="en-US" altLang="zh-CN" sz="3600" b="0" dirty="0">
                <a:solidFill>
                  <a:srgbClr val="0000FF"/>
                </a:solidFill>
                <a:ea typeface="华文仿宋" panose="02010600040101010101" pitchFamily="2" charset="-122"/>
              </a:rPr>
              <a:t> q = s;  s = s-&gt;</a:t>
            </a:r>
            <a:r>
              <a:rPr lang="en-US" altLang="zh-CN" sz="3600" b="0" dirty="0" err="1">
                <a:solidFill>
                  <a:srgbClr val="0000FF"/>
                </a:solidFill>
                <a:ea typeface="华文仿宋" panose="02010600040101010101" pitchFamily="2" charset="-122"/>
              </a:rPr>
              <a:t>rchild</a:t>
            </a:r>
            <a:r>
              <a:rPr lang="en-US" altLang="zh-CN" sz="3600" b="0" dirty="0">
                <a:solidFill>
                  <a:srgbClr val="0000FF"/>
                </a:solidFill>
                <a:ea typeface="华文仿宋" panose="02010600040101010101" pitchFamily="2" charset="-122"/>
              </a:rPr>
              <a:t>; </a:t>
            </a:r>
            <a:r>
              <a:rPr lang="en-US" altLang="zh-CN" sz="3600" dirty="0">
                <a:solidFill>
                  <a:srgbClr val="0000FF"/>
                </a:solidFill>
                <a:ea typeface="华文仿宋" panose="02010600040101010101" pitchFamily="2" charset="-122"/>
              </a:rPr>
              <a:t>}</a:t>
            </a:r>
            <a:endParaRPr lang="en-US" altLang="zh-CN" sz="3600" dirty="0">
              <a:solidFill>
                <a:srgbClr val="0000FF"/>
              </a:solidFill>
              <a:ea typeface="华文仿宋" panose="02010600040101010101" pitchFamily="2" charset="-122"/>
            </a:endParaRPr>
          </a:p>
          <a:p>
            <a:pPr algn="l" eaLnBrk="1" hangingPunct="1">
              <a:lnSpc>
                <a:spcPct val="110000"/>
              </a:lnSpc>
            </a:pPr>
            <a:r>
              <a:rPr lang="en-US" altLang="zh-CN" sz="2400" dirty="0">
                <a:solidFill>
                  <a:srgbClr val="006600"/>
                </a:solidFill>
                <a:ea typeface="华文仿宋" panose="02010600040101010101" pitchFamily="2" charset="-122"/>
              </a:rPr>
              <a:t>             // </a:t>
            </a:r>
            <a:r>
              <a:rPr lang="zh-CN" altLang="en-US" sz="2400" dirty="0">
                <a:solidFill>
                  <a:srgbClr val="006600"/>
                </a:solidFill>
                <a:ea typeface="华文仿宋" panose="02010600040101010101" pitchFamily="2" charset="-122"/>
              </a:rPr>
              <a:t>转左，然后向右到尽头， 指向被删结点</a:t>
            </a:r>
            <a:r>
              <a:rPr lang="en-US" altLang="zh-CN" sz="2400" dirty="0">
                <a:solidFill>
                  <a:srgbClr val="006600"/>
                </a:solidFill>
                <a:ea typeface="华文仿宋" panose="02010600040101010101" pitchFamily="2" charset="-122"/>
              </a:rPr>
              <a:t>P</a:t>
            </a:r>
            <a:r>
              <a:rPr lang="zh-CN" altLang="en-US" sz="2400" dirty="0">
                <a:solidFill>
                  <a:srgbClr val="006600"/>
                </a:solidFill>
                <a:ea typeface="华文仿宋" panose="02010600040101010101" pitchFamily="2" charset="-122"/>
              </a:rPr>
              <a:t>的直接前驱</a:t>
            </a:r>
            <a:r>
              <a:rPr lang="en-US" altLang="zh-CN" sz="2400" dirty="0">
                <a:solidFill>
                  <a:srgbClr val="006600"/>
                </a:solidFill>
                <a:ea typeface="华文仿宋" panose="02010600040101010101" pitchFamily="2" charset="-122"/>
              </a:rPr>
              <a:t>S</a:t>
            </a:r>
            <a:endParaRPr lang="en-US" altLang="zh-CN" sz="2400" dirty="0">
              <a:solidFill>
                <a:srgbClr val="006600"/>
              </a:solidFill>
              <a:ea typeface="华文仿宋" panose="02010600040101010101" pitchFamily="2" charset="-122"/>
            </a:endParaRPr>
          </a:p>
        </p:txBody>
      </p:sp>
      <p:sp>
        <p:nvSpPr>
          <p:cNvPr id="87043" name="Rectangle 3"/>
          <p:cNvSpPr>
            <a:spLocks noChangeArrowheads="1"/>
          </p:cNvSpPr>
          <p:nvPr/>
        </p:nvSpPr>
        <p:spPr bwMode="auto">
          <a:xfrm>
            <a:off x="304800" y="231820"/>
            <a:ext cx="33986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200" dirty="0">
                <a:solidFill>
                  <a:srgbClr val="006600"/>
                </a:solidFill>
                <a:ea typeface="华文仿宋" panose="02010600040101010101" pitchFamily="2" charset="-122"/>
              </a:rPr>
              <a:t>// </a:t>
            </a:r>
            <a:r>
              <a:rPr lang="zh-CN" altLang="en-US" sz="3200" dirty="0">
                <a:solidFill>
                  <a:srgbClr val="006600"/>
                </a:solidFill>
                <a:ea typeface="华文仿宋" panose="02010600040101010101" pitchFamily="2" charset="-122"/>
              </a:rPr>
              <a:t>左右子树均不空</a:t>
            </a:r>
            <a:endParaRPr lang="zh-CN" altLang="en-US" sz="3200" dirty="0">
              <a:solidFill>
                <a:srgbClr val="006600"/>
              </a:solidFill>
              <a:ea typeface="华文仿宋" panose="02010600040101010101" pitchFamily="2" charset="-122"/>
            </a:endParaRPr>
          </a:p>
        </p:txBody>
      </p:sp>
      <p:sp>
        <p:nvSpPr>
          <p:cNvPr id="87044" name="Rectangle 4"/>
          <p:cNvSpPr>
            <a:spLocks noChangeArrowheads="1"/>
          </p:cNvSpPr>
          <p:nvPr/>
        </p:nvSpPr>
        <p:spPr bwMode="auto">
          <a:xfrm>
            <a:off x="431208" y="2687408"/>
            <a:ext cx="8872943" cy="354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en-US" altLang="zh-CN" sz="3600" b="0" dirty="0">
                <a:ea typeface="华文仿宋" panose="02010600040101010101" pitchFamily="2" charset="-122"/>
              </a:rPr>
              <a:t>p-&gt;data = s-&gt;data;                    </a:t>
            </a:r>
            <a:r>
              <a:rPr lang="en-US" altLang="zh-CN" sz="2400" dirty="0">
                <a:solidFill>
                  <a:srgbClr val="006600"/>
                </a:solidFill>
                <a:ea typeface="华文仿宋" panose="02010600040101010101" pitchFamily="2" charset="-122"/>
              </a:rPr>
              <a:t>//</a:t>
            </a:r>
            <a:r>
              <a:rPr lang="zh-CN" altLang="en-US" sz="2400" dirty="0">
                <a:solidFill>
                  <a:srgbClr val="006600"/>
                </a:solidFill>
                <a:ea typeface="华文仿宋" panose="02010600040101010101" pitchFamily="2" charset="-122"/>
              </a:rPr>
              <a:t>直接前驱替代结点</a:t>
            </a:r>
            <a:r>
              <a:rPr lang="en-US" altLang="zh-CN" sz="2400" dirty="0">
                <a:solidFill>
                  <a:srgbClr val="006600"/>
                </a:solidFill>
                <a:ea typeface="华文仿宋" panose="02010600040101010101" pitchFamily="2" charset="-122"/>
              </a:rPr>
              <a:t>p</a:t>
            </a:r>
            <a:endParaRPr lang="en-US" altLang="zh-CN" sz="2400" dirty="0">
              <a:solidFill>
                <a:srgbClr val="006600"/>
              </a:solidFill>
              <a:ea typeface="华文仿宋" panose="02010600040101010101" pitchFamily="2" charset="-122"/>
            </a:endParaRPr>
          </a:p>
          <a:p>
            <a:pPr algn="l" eaLnBrk="1" hangingPunct="1">
              <a:lnSpc>
                <a:spcPct val="110000"/>
              </a:lnSpc>
            </a:pPr>
            <a:r>
              <a:rPr lang="en-US" altLang="zh-CN" sz="3600" dirty="0">
                <a:solidFill>
                  <a:srgbClr val="0000FF"/>
                </a:solidFill>
                <a:ea typeface="华文仿宋" panose="02010600040101010101" pitchFamily="2" charset="-122"/>
              </a:rPr>
              <a:t>if</a:t>
            </a:r>
            <a:r>
              <a:rPr lang="en-US" altLang="zh-CN" sz="3600" b="0" dirty="0">
                <a:solidFill>
                  <a:srgbClr val="0000FF"/>
                </a:solidFill>
                <a:ea typeface="华文仿宋" panose="02010600040101010101" pitchFamily="2" charset="-122"/>
              </a:rPr>
              <a:t> (q </a:t>
            </a:r>
            <a:r>
              <a:rPr lang="en-US" altLang="zh-CN" sz="3600" dirty="0">
                <a:solidFill>
                  <a:srgbClr val="0000FF"/>
                </a:solidFill>
                <a:ea typeface="华文仿宋" panose="02010600040101010101" pitchFamily="2" charset="-122"/>
              </a:rPr>
              <a:t>!=</a:t>
            </a:r>
            <a:r>
              <a:rPr lang="en-US" altLang="zh-CN" sz="3600" b="0" dirty="0">
                <a:solidFill>
                  <a:srgbClr val="0000FF"/>
                </a:solidFill>
                <a:ea typeface="华文仿宋" panose="02010600040101010101" pitchFamily="2" charset="-122"/>
              </a:rPr>
              <a:t> p )  q-&gt;</a:t>
            </a:r>
            <a:r>
              <a:rPr lang="en-US" altLang="zh-CN" sz="3600" b="0" dirty="0" err="1">
                <a:solidFill>
                  <a:srgbClr val="0000FF"/>
                </a:solidFill>
                <a:ea typeface="华文仿宋" panose="02010600040101010101" pitchFamily="2" charset="-122"/>
              </a:rPr>
              <a:t>rchild</a:t>
            </a:r>
            <a:r>
              <a:rPr lang="en-US" altLang="zh-CN" sz="3600" b="0" dirty="0">
                <a:solidFill>
                  <a:srgbClr val="0000FF"/>
                </a:solidFill>
                <a:ea typeface="华文仿宋" panose="02010600040101010101" pitchFamily="2" charset="-122"/>
              </a:rPr>
              <a:t> = s-&gt;</a:t>
            </a:r>
            <a:r>
              <a:rPr lang="en-US" altLang="zh-CN" sz="3600" b="0" dirty="0" err="1">
                <a:solidFill>
                  <a:srgbClr val="0000FF"/>
                </a:solidFill>
                <a:ea typeface="华文仿宋" panose="02010600040101010101" pitchFamily="2" charset="-122"/>
              </a:rPr>
              <a:t>lchild</a:t>
            </a:r>
            <a:r>
              <a:rPr lang="en-US" altLang="zh-CN" sz="2400" dirty="0">
                <a:solidFill>
                  <a:srgbClr val="006600"/>
                </a:solidFill>
                <a:ea typeface="华文仿宋" panose="02010600040101010101" pitchFamily="2" charset="-122"/>
              </a:rPr>
              <a:t>;//</a:t>
            </a:r>
            <a:r>
              <a:rPr lang="zh-CN" altLang="en-US" sz="2400" dirty="0">
                <a:solidFill>
                  <a:srgbClr val="006600"/>
                </a:solidFill>
                <a:ea typeface="华文仿宋" panose="02010600040101010101" pitchFamily="2" charset="-122"/>
              </a:rPr>
              <a:t>重接*</a:t>
            </a:r>
            <a:r>
              <a:rPr lang="en-US" altLang="zh-CN" sz="2400" dirty="0">
                <a:solidFill>
                  <a:srgbClr val="006600"/>
                </a:solidFill>
                <a:ea typeface="华文仿宋" panose="02010600040101010101" pitchFamily="2" charset="-122"/>
              </a:rPr>
              <a:t>q</a:t>
            </a:r>
            <a:r>
              <a:rPr lang="zh-CN" altLang="en-US" sz="2400" dirty="0">
                <a:solidFill>
                  <a:srgbClr val="006600"/>
                </a:solidFill>
                <a:ea typeface="华文仿宋" panose="02010600040101010101" pitchFamily="2" charset="-122"/>
              </a:rPr>
              <a:t>的右子树</a:t>
            </a:r>
            <a:endParaRPr lang="zh-CN" altLang="en-US" sz="2400" dirty="0">
              <a:solidFill>
                <a:srgbClr val="006600"/>
              </a:solidFill>
              <a:ea typeface="华文仿宋" panose="02010600040101010101" pitchFamily="2" charset="-122"/>
            </a:endParaRPr>
          </a:p>
          <a:p>
            <a:pPr algn="l" eaLnBrk="1" hangingPunct="1">
              <a:lnSpc>
                <a:spcPct val="110000"/>
              </a:lnSpc>
            </a:pPr>
            <a:r>
              <a:rPr lang="en-US" altLang="zh-CN" sz="3600" dirty="0">
                <a:solidFill>
                  <a:srgbClr val="0000FF"/>
                </a:solidFill>
                <a:ea typeface="华文仿宋" panose="02010600040101010101" pitchFamily="2" charset="-122"/>
              </a:rPr>
              <a:t>else</a:t>
            </a:r>
            <a:r>
              <a:rPr lang="en-US" altLang="zh-CN" sz="3600" b="0" dirty="0">
                <a:solidFill>
                  <a:srgbClr val="0000FF"/>
                </a:solidFill>
                <a:ea typeface="华文仿宋" panose="02010600040101010101" pitchFamily="2" charset="-122"/>
              </a:rPr>
              <a:t>  q-&gt;</a:t>
            </a:r>
            <a:r>
              <a:rPr lang="en-US" altLang="zh-CN" sz="3600" b="0" dirty="0" err="1">
                <a:solidFill>
                  <a:srgbClr val="0000FF"/>
                </a:solidFill>
                <a:ea typeface="华文仿宋" panose="02010600040101010101" pitchFamily="2" charset="-122"/>
              </a:rPr>
              <a:t>lchild</a:t>
            </a:r>
            <a:r>
              <a:rPr lang="en-US" altLang="zh-CN" sz="3600" b="0" dirty="0">
                <a:solidFill>
                  <a:srgbClr val="0000FF"/>
                </a:solidFill>
                <a:ea typeface="华文仿宋" panose="02010600040101010101" pitchFamily="2" charset="-122"/>
              </a:rPr>
              <a:t> = s-&gt;</a:t>
            </a:r>
            <a:r>
              <a:rPr lang="en-US" altLang="zh-CN" sz="3600" b="0" dirty="0" err="1">
                <a:solidFill>
                  <a:srgbClr val="0000FF"/>
                </a:solidFill>
                <a:ea typeface="华文仿宋" panose="02010600040101010101" pitchFamily="2" charset="-122"/>
              </a:rPr>
              <a:t>lchild</a:t>
            </a:r>
            <a:r>
              <a:rPr lang="en-US" altLang="zh-CN" sz="3600" b="0" dirty="0">
                <a:solidFill>
                  <a:srgbClr val="0000FF"/>
                </a:solidFill>
                <a:ea typeface="华文仿宋" panose="02010600040101010101" pitchFamily="2" charset="-122"/>
              </a:rPr>
              <a:t>;</a:t>
            </a:r>
            <a:endParaRPr lang="en-US" altLang="zh-CN" sz="3600" b="0" dirty="0">
              <a:solidFill>
                <a:srgbClr val="0000FF"/>
              </a:solidFill>
              <a:ea typeface="华文仿宋" panose="02010600040101010101" pitchFamily="2" charset="-122"/>
            </a:endParaRPr>
          </a:p>
          <a:p>
            <a:pPr algn="l" eaLnBrk="1" hangingPunct="1">
              <a:lnSpc>
                <a:spcPct val="110000"/>
              </a:lnSpc>
            </a:pPr>
            <a:r>
              <a:rPr lang="en-US" altLang="zh-CN" sz="3600" b="0" dirty="0">
                <a:solidFill>
                  <a:srgbClr val="A50021"/>
                </a:solidFill>
                <a:ea typeface="华文仿宋" panose="02010600040101010101" pitchFamily="2" charset="-122"/>
              </a:rPr>
              <a:t>                 </a:t>
            </a:r>
            <a:r>
              <a:rPr lang="en-US" altLang="zh-CN" sz="2400" dirty="0">
                <a:solidFill>
                  <a:srgbClr val="006600"/>
                </a:solidFill>
                <a:ea typeface="华文仿宋" panose="02010600040101010101" pitchFamily="2" charset="-122"/>
              </a:rPr>
              <a:t>// q=p</a:t>
            </a:r>
            <a:r>
              <a:rPr lang="zh-CN" altLang="en-US" sz="2400" dirty="0">
                <a:solidFill>
                  <a:srgbClr val="006600"/>
                </a:solidFill>
                <a:ea typeface="华文仿宋" panose="02010600040101010101" pitchFamily="2" charset="-122"/>
              </a:rPr>
              <a:t>表明</a:t>
            </a:r>
            <a:r>
              <a:rPr lang="en-US" altLang="zh-CN" sz="2400" dirty="0">
                <a:solidFill>
                  <a:srgbClr val="006600"/>
                </a:solidFill>
                <a:ea typeface="华文仿宋" panose="02010600040101010101" pitchFamily="2" charset="-122"/>
              </a:rPr>
              <a:t>P</a:t>
            </a:r>
            <a:r>
              <a:rPr lang="zh-CN" altLang="en-US" sz="2400" dirty="0">
                <a:solidFill>
                  <a:srgbClr val="006600"/>
                </a:solidFill>
                <a:ea typeface="华文仿宋" panose="02010600040101010101" pitchFamily="2" charset="-122"/>
              </a:rPr>
              <a:t>的左孩子</a:t>
            </a:r>
            <a:r>
              <a:rPr lang="en-US" altLang="zh-CN" sz="2400" dirty="0">
                <a:solidFill>
                  <a:srgbClr val="006600"/>
                </a:solidFill>
                <a:ea typeface="华文仿宋" panose="02010600040101010101" pitchFamily="2" charset="-122"/>
              </a:rPr>
              <a:t>S</a:t>
            </a:r>
            <a:r>
              <a:rPr lang="zh-CN" altLang="en-US" sz="2400" dirty="0">
                <a:solidFill>
                  <a:srgbClr val="006600"/>
                </a:solidFill>
                <a:ea typeface="华文仿宋" panose="02010600040101010101" pitchFamily="2" charset="-122"/>
              </a:rPr>
              <a:t>没有右孩子，则</a:t>
            </a:r>
            <a:r>
              <a:rPr lang="en-US" altLang="zh-CN" sz="2400" dirty="0">
                <a:solidFill>
                  <a:srgbClr val="006600"/>
                </a:solidFill>
                <a:ea typeface="华文仿宋" panose="02010600040101010101" pitchFamily="2" charset="-122"/>
              </a:rPr>
              <a:t>p</a:t>
            </a:r>
            <a:r>
              <a:rPr lang="zh-CN" altLang="en-US" sz="2400" dirty="0">
                <a:solidFill>
                  <a:srgbClr val="006600"/>
                </a:solidFill>
                <a:ea typeface="华文仿宋" panose="02010600040101010101" pitchFamily="2" charset="-122"/>
              </a:rPr>
              <a:t>的左孩子</a:t>
            </a:r>
            <a:r>
              <a:rPr lang="en-US" altLang="zh-CN" sz="2400" dirty="0">
                <a:solidFill>
                  <a:srgbClr val="006600"/>
                </a:solidFill>
                <a:ea typeface="华文仿宋" panose="02010600040101010101" pitchFamily="2" charset="-122"/>
              </a:rPr>
              <a:t>S</a:t>
            </a:r>
            <a:endParaRPr lang="en-US" altLang="zh-CN" sz="2400" dirty="0">
              <a:solidFill>
                <a:srgbClr val="006600"/>
              </a:solidFill>
              <a:ea typeface="华文仿宋" panose="02010600040101010101" pitchFamily="2" charset="-122"/>
            </a:endParaRPr>
          </a:p>
          <a:p>
            <a:pPr algn="l" eaLnBrk="1" hangingPunct="1">
              <a:lnSpc>
                <a:spcPct val="110000"/>
              </a:lnSpc>
            </a:pPr>
            <a:r>
              <a:rPr lang="en-US" altLang="zh-CN" sz="2400" dirty="0">
                <a:solidFill>
                  <a:srgbClr val="006600"/>
                </a:solidFill>
                <a:ea typeface="华文仿宋" panose="02010600040101010101" pitchFamily="2" charset="-122"/>
              </a:rPr>
              <a:t>                            </a:t>
            </a:r>
            <a:r>
              <a:rPr lang="zh-CN" altLang="en-US" sz="2400" dirty="0">
                <a:solidFill>
                  <a:srgbClr val="006600"/>
                </a:solidFill>
                <a:ea typeface="华文仿宋" panose="02010600040101010101" pitchFamily="2" charset="-122"/>
              </a:rPr>
              <a:t>就是</a:t>
            </a:r>
            <a:r>
              <a:rPr lang="en-US" altLang="zh-CN" sz="2400" dirty="0">
                <a:solidFill>
                  <a:srgbClr val="006600"/>
                </a:solidFill>
                <a:ea typeface="华文仿宋" panose="02010600040101010101" pitchFamily="2" charset="-122"/>
              </a:rPr>
              <a:t>p</a:t>
            </a:r>
            <a:r>
              <a:rPr lang="zh-CN" altLang="en-US" sz="2400" dirty="0">
                <a:solidFill>
                  <a:srgbClr val="006600"/>
                </a:solidFill>
                <a:ea typeface="华文仿宋" panose="02010600040101010101" pitchFamily="2" charset="-122"/>
              </a:rPr>
              <a:t>的直接前驱。重接*</a:t>
            </a:r>
            <a:r>
              <a:rPr lang="en-US" altLang="zh-CN" sz="2400" dirty="0">
                <a:solidFill>
                  <a:srgbClr val="006600"/>
                </a:solidFill>
                <a:ea typeface="华文仿宋" panose="02010600040101010101" pitchFamily="2" charset="-122"/>
              </a:rPr>
              <a:t>q</a:t>
            </a:r>
            <a:r>
              <a:rPr lang="zh-CN" altLang="en-US" sz="2400" dirty="0">
                <a:solidFill>
                  <a:srgbClr val="006600"/>
                </a:solidFill>
                <a:ea typeface="华文仿宋" panose="02010600040101010101" pitchFamily="2" charset="-122"/>
              </a:rPr>
              <a:t>的左子树</a:t>
            </a:r>
            <a:endParaRPr lang="zh-CN" altLang="en-US" sz="2400" dirty="0">
              <a:solidFill>
                <a:srgbClr val="006600"/>
              </a:solidFill>
              <a:ea typeface="华文仿宋" panose="02010600040101010101" pitchFamily="2" charset="-122"/>
            </a:endParaRPr>
          </a:p>
          <a:p>
            <a:pPr algn="l" eaLnBrk="1" hangingPunct="1">
              <a:lnSpc>
                <a:spcPct val="110000"/>
              </a:lnSpc>
            </a:pPr>
            <a:r>
              <a:rPr lang="en-US" altLang="zh-CN" sz="3600" b="0" dirty="0">
                <a:ea typeface="华文仿宋" panose="02010600040101010101" pitchFamily="2" charset="-122"/>
              </a:rPr>
              <a:t>free(s);</a:t>
            </a:r>
            <a:endParaRPr lang="en-US" altLang="zh-CN" sz="3600" b="0" dirty="0">
              <a:ea typeface="华文仿宋" panose="0201060004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379614" y="115910"/>
            <a:ext cx="18495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sz="3600" dirty="0">
                <a:solidFill>
                  <a:srgbClr val="A50021"/>
                </a:solidFill>
                <a:ea typeface="华文仿宋" panose="02010600040101010101" pitchFamily="2" charset="-122"/>
              </a:rPr>
              <a:t>结论：</a:t>
            </a:r>
            <a:endParaRPr lang="zh-CN" altLang="en-US" sz="2400" dirty="0">
              <a:ea typeface="华文仿宋" panose="02010600040101010101" pitchFamily="2" charset="-122"/>
            </a:endParaRPr>
          </a:p>
        </p:txBody>
      </p:sp>
      <p:sp>
        <p:nvSpPr>
          <p:cNvPr id="159747" name="Text Box 3"/>
          <p:cNvSpPr txBox="1">
            <a:spLocks noChangeArrowheads="1"/>
          </p:cNvSpPr>
          <p:nvPr/>
        </p:nvSpPr>
        <p:spPr bwMode="auto">
          <a:xfrm>
            <a:off x="521281" y="1877007"/>
            <a:ext cx="8210595" cy="348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ts val="4900"/>
              </a:lnSpc>
              <a:spcBef>
                <a:spcPct val="50000"/>
              </a:spcBef>
            </a:pPr>
            <a:r>
              <a:rPr lang="en-US" altLang="zh-CN" sz="3200" dirty="0">
                <a:ea typeface="华文仿宋" panose="02010600040101010101" pitchFamily="2" charset="-122"/>
              </a:rPr>
              <a:t>⑴ </a:t>
            </a:r>
            <a:r>
              <a:rPr lang="zh-CN" altLang="en-US" sz="3200" dirty="0">
                <a:ea typeface="华文仿宋" panose="02010600040101010101" pitchFamily="2" charset="-122"/>
              </a:rPr>
              <a:t>一个</a:t>
            </a:r>
            <a:r>
              <a:rPr lang="zh-CN" altLang="en-US" sz="3200" dirty="0">
                <a:solidFill>
                  <a:srgbClr val="990000"/>
                </a:solidFill>
                <a:ea typeface="华文仿宋" panose="02010600040101010101" pitchFamily="2" charset="-122"/>
              </a:rPr>
              <a:t>无序序列</a:t>
            </a:r>
            <a:r>
              <a:rPr lang="zh-CN" altLang="en-US" sz="2400" dirty="0">
                <a:ea typeface="华文仿宋" panose="02010600040101010101" pitchFamily="2" charset="-122"/>
              </a:rPr>
              <a:t>（</a:t>
            </a:r>
            <a:r>
              <a:rPr lang="en-US" altLang="zh-CN" sz="2400" dirty="0">
                <a:ea typeface="华文仿宋" panose="02010600040101010101" pitchFamily="2" charset="-122"/>
              </a:rPr>
              <a:t>10</a:t>
            </a:r>
            <a:r>
              <a:rPr lang="zh-CN" altLang="en-US" sz="2400" dirty="0">
                <a:ea typeface="华文仿宋" panose="02010600040101010101" pitchFamily="2" charset="-122"/>
              </a:rPr>
              <a:t>，</a:t>
            </a:r>
            <a:r>
              <a:rPr lang="en-US" altLang="zh-CN" sz="2400" dirty="0">
                <a:ea typeface="华文仿宋" panose="02010600040101010101" pitchFamily="2" charset="-122"/>
              </a:rPr>
              <a:t>18</a:t>
            </a:r>
            <a:r>
              <a:rPr lang="zh-CN" altLang="en-US" sz="2400" dirty="0">
                <a:ea typeface="华文仿宋" panose="02010600040101010101" pitchFamily="2" charset="-122"/>
              </a:rPr>
              <a:t>，</a:t>
            </a:r>
            <a:r>
              <a:rPr lang="en-US" altLang="zh-CN" sz="2400" dirty="0">
                <a:ea typeface="华文仿宋" panose="02010600040101010101" pitchFamily="2" charset="-122"/>
              </a:rPr>
              <a:t>3</a:t>
            </a:r>
            <a:r>
              <a:rPr lang="zh-CN" altLang="en-US" sz="2400" dirty="0">
                <a:ea typeface="华文仿宋" panose="02010600040101010101" pitchFamily="2" charset="-122"/>
              </a:rPr>
              <a:t>，</a:t>
            </a:r>
            <a:r>
              <a:rPr lang="en-US" altLang="zh-CN" sz="2400" dirty="0">
                <a:ea typeface="华文仿宋" panose="02010600040101010101" pitchFamily="2" charset="-122"/>
              </a:rPr>
              <a:t>8</a:t>
            </a:r>
            <a:r>
              <a:rPr lang="zh-CN" altLang="en-US" sz="2400" dirty="0">
                <a:ea typeface="华文仿宋" panose="02010600040101010101" pitchFamily="2" charset="-122"/>
              </a:rPr>
              <a:t>，</a:t>
            </a:r>
            <a:r>
              <a:rPr lang="en-US" altLang="zh-CN" sz="2400" dirty="0">
                <a:ea typeface="华文仿宋" panose="02010600040101010101" pitchFamily="2" charset="-122"/>
              </a:rPr>
              <a:t>12</a:t>
            </a:r>
            <a:r>
              <a:rPr lang="zh-CN" altLang="en-US" sz="2400" dirty="0">
                <a:ea typeface="华文仿宋" panose="02010600040101010101" pitchFamily="2" charset="-122"/>
              </a:rPr>
              <a:t>，</a:t>
            </a:r>
            <a:r>
              <a:rPr lang="en-US" altLang="zh-CN" sz="2400" dirty="0">
                <a:ea typeface="华文仿宋" panose="02010600040101010101" pitchFamily="2" charset="-122"/>
              </a:rPr>
              <a:t>2</a:t>
            </a:r>
            <a:r>
              <a:rPr lang="zh-CN" altLang="en-US" sz="2400" dirty="0">
                <a:ea typeface="华文仿宋" panose="02010600040101010101" pitchFamily="2" charset="-122"/>
              </a:rPr>
              <a:t>，</a:t>
            </a:r>
            <a:r>
              <a:rPr lang="en-US" altLang="zh-CN" sz="2400" dirty="0">
                <a:ea typeface="华文仿宋" panose="02010600040101010101" pitchFamily="2" charset="-122"/>
              </a:rPr>
              <a:t>7</a:t>
            </a:r>
            <a:r>
              <a:rPr lang="zh-CN" altLang="en-US" sz="2400" dirty="0">
                <a:ea typeface="华文仿宋" panose="02010600040101010101" pitchFamily="2" charset="-122"/>
              </a:rPr>
              <a:t>，</a:t>
            </a:r>
            <a:r>
              <a:rPr lang="en-US" altLang="zh-CN" sz="2400" dirty="0">
                <a:ea typeface="华文仿宋" panose="02010600040101010101" pitchFamily="2" charset="-122"/>
              </a:rPr>
              <a:t>3</a:t>
            </a:r>
            <a:r>
              <a:rPr lang="zh-CN" altLang="en-US" sz="2400" dirty="0">
                <a:ea typeface="华文仿宋" panose="02010600040101010101" pitchFamily="2" charset="-122"/>
              </a:rPr>
              <a:t>）</a:t>
            </a:r>
            <a:r>
              <a:rPr lang="zh-CN" altLang="en-US" sz="3200" dirty="0">
                <a:ea typeface="华文仿宋" panose="02010600040101010101" pitchFamily="2" charset="-122"/>
              </a:rPr>
              <a:t>可以通过构造一棵二叉排序树而</a:t>
            </a:r>
            <a:r>
              <a:rPr lang="zh-CN" altLang="en-US" sz="3200" dirty="0">
                <a:solidFill>
                  <a:srgbClr val="990000"/>
                </a:solidFill>
                <a:ea typeface="华文仿宋" panose="02010600040101010101" pitchFamily="2" charset="-122"/>
              </a:rPr>
              <a:t>变成</a:t>
            </a:r>
            <a:r>
              <a:rPr lang="zh-CN" altLang="en-US" sz="3200" dirty="0">
                <a:ea typeface="华文仿宋" panose="02010600040101010101" pitchFamily="2" charset="-122"/>
              </a:rPr>
              <a:t>一个</a:t>
            </a:r>
            <a:r>
              <a:rPr lang="zh-CN" altLang="en-US" sz="3200" dirty="0">
                <a:solidFill>
                  <a:srgbClr val="990000"/>
                </a:solidFill>
                <a:ea typeface="华文仿宋" panose="02010600040101010101" pitchFamily="2" charset="-122"/>
              </a:rPr>
              <a:t>有序序列</a:t>
            </a:r>
            <a:r>
              <a:rPr lang="zh-CN" altLang="en-US" sz="3200" dirty="0">
                <a:ea typeface="华文仿宋" panose="02010600040101010101" pitchFamily="2" charset="-122"/>
              </a:rPr>
              <a:t>，构造树的过程即为对无序序列进行排序的过程；        </a:t>
            </a:r>
            <a:endParaRPr lang="zh-CN" altLang="en-US" sz="3200" dirty="0">
              <a:ea typeface="华文仿宋" panose="02010600040101010101" pitchFamily="2" charset="-122"/>
            </a:endParaRPr>
          </a:p>
          <a:p>
            <a:pPr algn="just" eaLnBrk="1" hangingPunct="1">
              <a:lnSpc>
                <a:spcPts val="4900"/>
              </a:lnSpc>
              <a:spcBef>
                <a:spcPct val="50000"/>
              </a:spcBef>
            </a:pPr>
            <a:r>
              <a:rPr lang="zh-CN" altLang="en-US" sz="3200" dirty="0">
                <a:ea typeface="华文仿宋" panose="02010600040101010101" pitchFamily="2" charset="-122"/>
              </a:rPr>
              <a:t>       </a:t>
            </a:r>
            <a:endParaRPr lang="zh-CN" altLang="en-US" sz="32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checkerboard(across)">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checkerboard(across)">
                                      <p:cBhvr>
                                        <p:cTn id="12" dur="500"/>
                                        <p:tgtEl>
                                          <p:spTgt spid="1597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3"/>
          <p:cNvSpPr txBox="1">
            <a:spLocks noChangeArrowheads="1"/>
          </p:cNvSpPr>
          <p:nvPr/>
        </p:nvSpPr>
        <p:spPr bwMode="auto">
          <a:xfrm>
            <a:off x="508403" y="1361853"/>
            <a:ext cx="8353425" cy="409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ts val="4500"/>
              </a:lnSpc>
              <a:spcBef>
                <a:spcPct val="50000"/>
              </a:spcBef>
            </a:pPr>
            <a:r>
              <a:rPr lang="zh-CN" altLang="en-US" sz="3200" dirty="0">
                <a:ea typeface="华文仿宋" panose="02010600040101010101" pitchFamily="2" charset="-122"/>
              </a:rPr>
              <a:t>⑵ 每次</a:t>
            </a:r>
            <a:r>
              <a:rPr lang="zh-CN" altLang="en-US" sz="3200" dirty="0">
                <a:solidFill>
                  <a:srgbClr val="990000"/>
                </a:solidFill>
                <a:ea typeface="华文仿宋" panose="02010600040101010101" pitchFamily="2" charset="-122"/>
              </a:rPr>
              <a:t>插入的新结点</a:t>
            </a:r>
            <a:r>
              <a:rPr lang="zh-CN" altLang="en-US" sz="3200" dirty="0">
                <a:ea typeface="华文仿宋" panose="02010600040101010101" pitchFamily="2" charset="-122"/>
              </a:rPr>
              <a:t>都是二叉排序树的</a:t>
            </a:r>
            <a:r>
              <a:rPr lang="zh-CN" altLang="en-US" sz="3200" dirty="0">
                <a:solidFill>
                  <a:srgbClr val="990000"/>
                </a:solidFill>
                <a:ea typeface="华文仿宋" panose="02010600040101010101" pitchFamily="2" charset="-122"/>
              </a:rPr>
              <a:t>叶子结点</a:t>
            </a:r>
            <a:r>
              <a:rPr lang="zh-CN" altLang="en-US" sz="3200" dirty="0">
                <a:ea typeface="华文仿宋" panose="02010600040101010101" pitchFamily="2" charset="-122"/>
              </a:rPr>
              <a:t>，在进行插入操作时，</a:t>
            </a:r>
            <a:r>
              <a:rPr lang="zh-CN" altLang="en-US" sz="3200" dirty="0">
                <a:solidFill>
                  <a:srgbClr val="008000"/>
                </a:solidFill>
                <a:ea typeface="华文仿宋" panose="02010600040101010101" pitchFamily="2" charset="-122"/>
              </a:rPr>
              <a:t>不必移动其它结点</a:t>
            </a:r>
            <a:r>
              <a:rPr lang="zh-CN" altLang="en-US" sz="3200" dirty="0">
                <a:ea typeface="华文仿宋" panose="02010600040101010101" pitchFamily="2" charset="-122"/>
              </a:rPr>
              <a:t>，仅需修改某个结点的指针由空变为非空即可。这就相当于在一个有序序列上插入一个元素而没有移动其它元素。这个特性告诉我们，</a:t>
            </a:r>
            <a:r>
              <a:rPr lang="zh-CN" altLang="en-US" sz="3200" dirty="0">
                <a:solidFill>
                  <a:srgbClr val="990000"/>
                </a:solidFill>
                <a:ea typeface="华文仿宋" panose="02010600040101010101" pitchFamily="2" charset="-122"/>
              </a:rPr>
              <a:t>对于需要经常插入和删除记录的有序表采用二叉排序树结构更为合适</a:t>
            </a:r>
            <a:r>
              <a:rPr lang="zh-CN" altLang="en-US" sz="3200" dirty="0">
                <a:ea typeface="华文仿宋" panose="02010600040101010101" pitchFamily="2" charset="-122"/>
              </a:rPr>
              <a:t>。</a:t>
            </a:r>
            <a:endParaRPr lang="zh-CN" altLang="en-US" sz="3200" dirty="0">
              <a:ea typeface="华文仿宋" panose="02010600040101010101" pitchFamily="2" charset="-122"/>
            </a:endParaRPr>
          </a:p>
        </p:txBody>
      </p:sp>
      <p:sp>
        <p:nvSpPr>
          <p:cNvPr id="4" name="Text Box 2"/>
          <p:cNvSpPr txBox="1">
            <a:spLocks noChangeArrowheads="1"/>
          </p:cNvSpPr>
          <p:nvPr/>
        </p:nvSpPr>
        <p:spPr bwMode="auto">
          <a:xfrm>
            <a:off x="379614" y="115910"/>
            <a:ext cx="18495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sz="3600" dirty="0">
                <a:solidFill>
                  <a:srgbClr val="A50021"/>
                </a:solidFill>
                <a:ea typeface="华文仿宋" panose="02010600040101010101" pitchFamily="2" charset="-122"/>
              </a:rPr>
              <a:t>结论：</a:t>
            </a:r>
            <a:endParaRPr lang="zh-CN" altLang="en-US" sz="24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checkerboard(across)">
                                      <p:cBhvr>
                                        <p:cTn id="7" dur="500"/>
                                        <p:tgtEl>
                                          <p:spTgt spid="1597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392805" y="224977"/>
            <a:ext cx="6019800" cy="628634"/>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b" anchorCtr="0" compatLnSpc="1">
            <a:spAutoFit/>
          </a:bodyPr>
          <a:lstStyle>
            <a:lvl1pPr algn="l" eaLnBrk="1" hangingPunct="1">
              <a:lnSpc>
                <a:spcPts val="4000"/>
              </a:lnSpc>
              <a:defRPr kumimoji="1" sz="3600" b="1">
                <a:latin typeface="Times New Roman" panose="02020603050405020304" charset="0"/>
                <a:ea typeface="华文仿宋" panose="02010600040101010101" pitchFamily="2" charset="-122"/>
              </a:defRPr>
            </a:lvl1pPr>
            <a:lvl2pPr algn="l" eaLnBrk="0" hangingPunct="0">
              <a:lnSpc>
                <a:spcPts val="4000"/>
              </a:lnSpc>
              <a:defRPr sz="3200" b="1">
                <a:solidFill>
                  <a:srgbClr val="993333"/>
                </a:solidFill>
                <a:ea typeface="MS PGothic" panose="020B0600070205080204" charset="-128"/>
                <a:cs typeface="MS PGothic" panose="020B0600070205080204" charset="-128"/>
              </a:defRPr>
            </a:lvl2pPr>
            <a:lvl3pPr algn="l" eaLnBrk="0" hangingPunct="0">
              <a:lnSpc>
                <a:spcPts val="4000"/>
              </a:lnSpc>
              <a:defRPr sz="3200" b="1">
                <a:solidFill>
                  <a:srgbClr val="993333"/>
                </a:solidFill>
                <a:ea typeface="MS PGothic" panose="020B0600070205080204" charset="-128"/>
                <a:cs typeface="MS PGothic" panose="020B0600070205080204" charset="-128"/>
              </a:defRPr>
            </a:lvl3pPr>
            <a:lvl4pPr algn="l" eaLnBrk="0" hangingPunct="0">
              <a:lnSpc>
                <a:spcPts val="4000"/>
              </a:lnSpc>
              <a:defRPr sz="3200" b="1">
                <a:solidFill>
                  <a:srgbClr val="993333"/>
                </a:solidFill>
                <a:ea typeface="MS PGothic" panose="020B0600070205080204" charset="-128"/>
                <a:cs typeface="MS PGothic" panose="020B0600070205080204" charset="-128"/>
              </a:defRPr>
            </a:lvl4pPr>
            <a:lvl5pPr algn="l" eaLnBrk="0" hangingPunct="0">
              <a:lnSpc>
                <a:spcPts val="4000"/>
              </a:lnSpc>
              <a:defRPr sz="3200" b="1">
                <a:solidFill>
                  <a:srgbClr val="993333"/>
                </a:solidFill>
                <a:ea typeface="MS PGothic" panose="020B0600070205080204" charset="-128"/>
                <a:cs typeface="MS PGothic" panose="020B0600070205080204" charset="-128"/>
              </a:defRPr>
            </a:lvl5pPr>
            <a:lvl6pPr marL="457200" eaLnBrk="0" fontAlgn="base" hangingPunct="0">
              <a:lnSpc>
                <a:spcPts val="4000"/>
              </a:lnSpc>
              <a:spcBef>
                <a:spcPct val="0"/>
              </a:spcBef>
              <a:spcAft>
                <a:spcPct val="0"/>
              </a:spcAft>
              <a:defRPr sz="3200" b="1">
                <a:solidFill>
                  <a:srgbClr val="993333"/>
                </a:solidFill>
              </a:defRPr>
            </a:lvl6pPr>
            <a:lvl7pPr marL="914400" eaLnBrk="0" fontAlgn="base" hangingPunct="0">
              <a:lnSpc>
                <a:spcPts val="4000"/>
              </a:lnSpc>
              <a:spcBef>
                <a:spcPct val="0"/>
              </a:spcBef>
              <a:spcAft>
                <a:spcPct val="0"/>
              </a:spcAft>
              <a:defRPr sz="3200" b="1">
                <a:solidFill>
                  <a:srgbClr val="993333"/>
                </a:solidFill>
              </a:defRPr>
            </a:lvl7pPr>
            <a:lvl8pPr marL="1370965" eaLnBrk="0" fontAlgn="base" hangingPunct="0">
              <a:lnSpc>
                <a:spcPts val="4000"/>
              </a:lnSpc>
              <a:spcBef>
                <a:spcPct val="0"/>
              </a:spcBef>
              <a:spcAft>
                <a:spcPct val="0"/>
              </a:spcAft>
              <a:defRPr sz="3200" b="1">
                <a:solidFill>
                  <a:srgbClr val="993333"/>
                </a:solidFill>
              </a:defRPr>
            </a:lvl8pPr>
            <a:lvl9pPr marL="1828165" eaLnBrk="0" fontAlgn="base" hangingPunct="0">
              <a:lnSpc>
                <a:spcPts val="4000"/>
              </a:lnSpc>
              <a:spcBef>
                <a:spcPct val="0"/>
              </a:spcBef>
              <a:spcAft>
                <a:spcPct val="0"/>
              </a:spcAft>
              <a:defRPr sz="3200" b="1">
                <a:solidFill>
                  <a:srgbClr val="993333"/>
                </a:solidFill>
              </a:defRPr>
            </a:lvl9pPr>
          </a:lstStyle>
          <a:p>
            <a:r>
              <a:rPr lang="en-US" altLang="zh-CN" dirty="0"/>
              <a:t>5</a:t>
            </a:r>
            <a:r>
              <a:rPr lang="zh-CN" altLang="en-US" dirty="0"/>
              <a:t>．查找性能的分析</a:t>
            </a:r>
            <a:endParaRPr lang="zh-CN" altLang="en-US" dirty="0"/>
          </a:p>
        </p:txBody>
      </p:sp>
      <p:sp>
        <p:nvSpPr>
          <p:cNvPr id="160771" name="Text Box 3"/>
          <p:cNvSpPr txBox="1">
            <a:spLocks noChangeArrowheads="1"/>
          </p:cNvSpPr>
          <p:nvPr/>
        </p:nvSpPr>
        <p:spPr bwMode="auto">
          <a:xfrm>
            <a:off x="572036" y="1293924"/>
            <a:ext cx="7992415" cy="34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just" eaLnBrk="1" hangingPunct="1">
              <a:lnSpc>
                <a:spcPct val="140000"/>
              </a:lnSpc>
            </a:pPr>
            <a:r>
              <a:rPr lang="en-US" altLang="zh-CN" sz="1800" dirty="0">
                <a:ea typeface="华文仿宋" panose="02010600040101010101" pitchFamily="2" charset="-122"/>
              </a:rPr>
              <a:t>               </a:t>
            </a:r>
            <a:r>
              <a:rPr lang="zh-CN" altLang="en-US" sz="3200" dirty="0">
                <a:ea typeface="华文仿宋" panose="02010600040101010101" pitchFamily="2" charset="-122"/>
              </a:rPr>
              <a:t>对于每一棵特定的二叉排序树，均可按照平均查找长度的定义来求它的 </a:t>
            </a:r>
            <a:r>
              <a:rPr lang="en-US" altLang="zh-CN" sz="3200" dirty="0">
                <a:ea typeface="华文仿宋" panose="02010600040101010101" pitchFamily="2" charset="-122"/>
              </a:rPr>
              <a:t>ASL </a:t>
            </a:r>
            <a:r>
              <a:rPr lang="zh-CN" altLang="en-US" sz="3200" dirty="0">
                <a:ea typeface="华文仿宋" panose="02010600040101010101" pitchFamily="2" charset="-122"/>
              </a:rPr>
              <a:t>值，显然，由</a:t>
            </a:r>
            <a:r>
              <a:rPr lang="zh-CN" altLang="en-US" sz="3200" dirty="0">
                <a:solidFill>
                  <a:srgbClr val="990000"/>
                </a:solidFill>
                <a:ea typeface="华文仿宋" panose="02010600040101010101" pitchFamily="2" charset="-122"/>
              </a:rPr>
              <a:t>值相同的 </a:t>
            </a:r>
            <a:r>
              <a:rPr lang="en-US" altLang="zh-CN" sz="3200" i="1" dirty="0">
                <a:solidFill>
                  <a:srgbClr val="990000"/>
                </a:solidFill>
                <a:ea typeface="华文仿宋" panose="02010600040101010101" pitchFamily="2" charset="-122"/>
              </a:rPr>
              <a:t>n </a:t>
            </a:r>
            <a:r>
              <a:rPr lang="zh-CN" altLang="en-US" sz="3200" dirty="0">
                <a:solidFill>
                  <a:srgbClr val="990000"/>
                </a:solidFill>
                <a:ea typeface="华文仿宋" panose="02010600040101010101" pitchFamily="2" charset="-122"/>
              </a:rPr>
              <a:t>个关键字，构造所得的不同形态的各棵二叉排序树的平均查找长度的值不同，</a:t>
            </a:r>
            <a:r>
              <a:rPr lang="zh-CN" altLang="en-US" sz="3200" dirty="0">
                <a:ea typeface="华文仿宋" panose="02010600040101010101" pitchFamily="2" charset="-122"/>
              </a:rPr>
              <a:t>甚至可能差别很大。</a:t>
            </a:r>
            <a:endParaRPr lang="zh-CN" altLang="en-US" sz="18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60770"/>
                                        </p:tgtEl>
                                        <p:attrNameLst>
                                          <p:attrName>style.visibility</p:attrName>
                                        </p:attrNameLst>
                                      </p:cBhvr>
                                      <p:to>
                                        <p:strVal val="visible"/>
                                      </p:to>
                                    </p:set>
                                    <p:animEffect transition="in" filter="slide(fromTop)">
                                      <p:cBhvr>
                                        <p:cTn id="7" dur="500"/>
                                        <p:tgtEl>
                                          <p:spTgt spid="16077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0771">
                                            <p:txEl>
                                              <p:pRg st="0" end="0"/>
                                            </p:txEl>
                                          </p:spTgt>
                                        </p:tgtEl>
                                        <p:attrNameLst>
                                          <p:attrName>style.visibility</p:attrName>
                                        </p:attrNameLst>
                                      </p:cBhvr>
                                      <p:to>
                                        <p:strVal val="visible"/>
                                      </p:to>
                                    </p:set>
                                    <p:animEffect transition="in" filter="strips(downRight)">
                                      <p:cBhvr>
                                        <p:cTn id="12" dur="500"/>
                                        <p:tgtEl>
                                          <p:spTgt spid="1607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p:bldP spid="160771" grpId="0" autoUpdateAnimBg="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397099" y="3602953"/>
            <a:ext cx="5562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ea typeface="华文仿宋" panose="02010600040101010101" pitchFamily="2" charset="-122"/>
              </a:rPr>
              <a:t>由关键字序列 </a:t>
            </a:r>
            <a:r>
              <a:rPr lang="en-US" altLang="zh-CN" sz="3200" dirty="0">
                <a:solidFill>
                  <a:srgbClr val="006600"/>
                </a:solidFill>
                <a:ea typeface="华文仿宋" panose="02010600040101010101" pitchFamily="2" charset="-122"/>
              </a:rPr>
              <a:t>3</a:t>
            </a:r>
            <a:r>
              <a:rPr lang="zh-CN" altLang="en-US" sz="3200" dirty="0">
                <a:solidFill>
                  <a:srgbClr val="006600"/>
                </a:solidFill>
                <a:ea typeface="华文仿宋" panose="02010600040101010101" pitchFamily="2" charset="-122"/>
              </a:rPr>
              <a:t>，</a:t>
            </a:r>
            <a:r>
              <a:rPr lang="en-US" altLang="zh-CN" sz="3200" dirty="0">
                <a:solidFill>
                  <a:srgbClr val="006600"/>
                </a:solidFill>
                <a:ea typeface="华文仿宋" panose="02010600040101010101" pitchFamily="2" charset="-122"/>
              </a:rPr>
              <a:t>1</a:t>
            </a:r>
            <a:r>
              <a:rPr lang="zh-CN" altLang="en-US" sz="3200" dirty="0">
                <a:solidFill>
                  <a:srgbClr val="006600"/>
                </a:solidFill>
                <a:ea typeface="华文仿宋" panose="02010600040101010101" pitchFamily="2" charset="-122"/>
              </a:rPr>
              <a:t>，</a:t>
            </a:r>
            <a:r>
              <a:rPr lang="en-US" altLang="zh-CN" sz="3200" dirty="0">
                <a:solidFill>
                  <a:srgbClr val="006600"/>
                </a:solidFill>
                <a:ea typeface="华文仿宋" panose="02010600040101010101" pitchFamily="2" charset="-122"/>
              </a:rPr>
              <a:t>2</a:t>
            </a:r>
            <a:r>
              <a:rPr lang="zh-CN" altLang="en-US" sz="3200" dirty="0">
                <a:solidFill>
                  <a:srgbClr val="006600"/>
                </a:solidFill>
                <a:ea typeface="华文仿宋" panose="02010600040101010101" pitchFamily="2" charset="-122"/>
              </a:rPr>
              <a:t>，</a:t>
            </a:r>
            <a:r>
              <a:rPr lang="en-US" altLang="zh-CN" sz="3200" dirty="0">
                <a:solidFill>
                  <a:srgbClr val="006600"/>
                </a:solidFill>
                <a:ea typeface="华文仿宋" panose="02010600040101010101" pitchFamily="2" charset="-122"/>
              </a:rPr>
              <a:t>5</a:t>
            </a:r>
            <a:r>
              <a:rPr lang="zh-CN" altLang="en-US" sz="3200" dirty="0">
                <a:solidFill>
                  <a:srgbClr val="006600"/>
                </a:solidFill>
                <a:ea typeface="华文仿宋" panose="02010600040101010101" pitchFamily="2" charset="-122"/>
              </a:rPr>
              <a:t>，</a:t>
            </a:r>
            <a:r>
              <a:rPr lang="en-US" altLang="zh-CN" sz="3200" dirty="0">
                <a:solidFill>
                  <a:srgbClr val="006600"/>
                </a:solidFill>
                <a:ea typeface="华文仿宋" panose="02010600040101010101" pitchFamily="2" charset="-122"/>
              </a:rPr>
              <a:t>4</a:t>
            </a:r>
            <a:endParaRPr lang="en-US" altLang="zh-CN" sz="3200" dirty="0">
              <a:solidFill>
                <a:srgbClr val="006600"/>
              </a:solidFill>
              <a:ea typeface="华文仿宋" panose="02010600040101010101" pitchFamily="2" charset="-122"/>
            </a:endParaRPr>
          </a:p>
          <a:p>
            <a:pPr algn="l" eaLnBrk="1" hangingPunct="1"/>
            <a:r>
              <a:rPr lang="zh-CN" altLang="en-US" sz="3200" dirty="0">
                <a:ea typeface="华文仿宋" panose="02010600040101010101" pitchFamily="2" charset="-122"/>
              </a:rPr>
              <a:t>构造而得的二叉排序树，</a:t>
            </a:r>
            <a:endParaRPr lang="zh-CN" altLang="en-US" sz="3600" dirty="0">
              <a:solidFill>
                <a:srgbClr val="CC3300"/>
              </a:solidFill>
              <a:ea typeface="华文仿宋" panose="02010600040101010101" pitchFamily="2" charset="-122"/>
            </a:endParaRPr>
          </a:p>
        </p:txBody>
      </p:sp>
      <p:sp>
        <p:nvSpPr>
          <p:cNvPr id="161795" name="Text Box 3"/>
          <p:cNvSpPr txBox="1">
            <a:spLocks noChangeArrowheads="1"/>
          </p:cNvSpPr>
          <p:nvPr/>
        </p:nvSpPr>
        <p:spPr bwMode="auto">
          <a:xfrm>
            <a:off x="397099" y="1087507"/>
            <a:ext cx="548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ea typeface="华文仿宋" panose="02010600040101010101" pitchFamily="2" charset="-122"/>
              </a:rPr>
              <a:t>由关键字序列 </a:t>
            </a:r>
            <a:r>
              <a:rPr lang="en-US" altLang="zh-CN" sz="3200" dirty="0">
                <a:solidFill>
                  <a:srgbClr val="006600"/>
                </a:solidFill>
                <a:ea typeface="华文仿宋" panose="02010600040101010101" pitchFamily="2" charset="-122"/>
              </a:rPr>
              <a:t>1</a:t>
            </a:r>
            <a:r>
              <a:rPr lang="zh-CN" altLang="en-US" sz="3200" dirty="0">
                <a:solidFill>
                  <a:srgbClr val="006600"/>
                </a:solidFill>
                <a:ea typeface="华文仿宋" panose="02010600040101010101" pitchFamily="2" charset="-122"/>
              </a:rPr>
              <a:t>，</a:t>
            </a:r>
            <a:r>
              <a:rPr lang="en-US" altLang="zh-CN" sz="3200" dirty="0">
                <a:solidFill>
                  <a:srgbClr val="006600"/>
                </a:solidFill>
                <a:ea typeface="华文仿宋" panose="02010600040101010101" pitchFamily="2" charset="-122"/>
              </a:rPr>
              <a:t>2</a:t>
            </a:r>
            <a:r>
              <a:rPr lang="zh-CN" altLang="en-US" sz="3200" dirty="0">
                <a:solidFill>
                  <a:srgbClr val="006600"/>
                </a:solidFill>
                <a:ea typeface="华文仿宋" panose="02010600040101010101" pitchFamily="2" charset="-122"/>
              </a:rPr>
              <a:t>，</a:t>
            </a:r>
            <a:r>
              <a:rPr lang="en-US" altLang="zh-CN" sz="3200" dirty="0">
                <a:solidFill>
                  <a:srgbClr val="006600"/>
                </a:solidFill>
                <a:ea typeface="华文仿宋" panose="02010600040101010101" pitchFamily="2" charset="-122"/>
              </a:rPr>
              <a:t>3</a:t>
            </a:r>
            <a:r>
              <a:rPr lang="zh-CN" altLang="en-US" sz="3200" dirty="0">
                <a:solidFill>
                  <a:srgbClr val="006600"/>
                </a:solidFill>
                <a:ea typeface="华文仿宋" panose="02010600040101010101" pitchFamily="2" charset="-122"/>
              </a:rPr>
              <a:t>，</a:t>
            </a:r>
            <a:r>
              <a:rPr lang="en-US" altLang="zh-CN" sz="3200" dirty="0">
                <a:solidFill>
                  <a:srgbClr val="006600"/>
                </a:solidFill>
                <a:ea typeface="华文仿宋" panose="02010600040101010101" pitchFamily="2" charset="-122"/>
              </a:rPr>
              <a:t>4</a:t>
            </a:r>
            <a:r>
              <a:rPr lang="zh-CN" altLang="en-US" sz="3200" dirty="0">
                <a:solidFill>
                  <a:srgbClr val="006600"/>
                </a:solidFill>
                <a:ea typeface="华文仿宋" panose="02010600040101010101" pitchFamily="2" charset="-122"/>
              </a:rPr>
              <a:t>，</a:t>
            </a:r>
            <a:r>
              <a:rPr lang="en-US" altLang="zh-CN" sz="3200" dirty="0">
                <a:solidFill>
                  <a:srgbClr val="006600"/>
                </a:solidFill>
                <a:ea typeface="华文仿宋" panose="02010600040101010101" pitchFamily="2" charset="-122"/>
              </a:rPr>
              <a:t>5</a:t>
            </a:r>
            <a:endParaRPr lang="en-US" altLang="zh-CN" sz="3200" dirty="0">
              <a:solidFill>
                <a:srgbClr val="006600"/>
              </a:solidFill>
              <a:ea typeface="华文仿宋" panose="02010600040101010101" pitchFamily="2" charset="-122"/>
            </a:endParaRPr>
          </a:p>
          <a:p>
            <a:pPr algn="l" eaLnBrk="1" hangingPunct="1"/>
            <a:r>
              <a:rPr lang="zh-CN" altLang="en-US" sz="3200" dirty="0">
                <a:ea typeface="华文仿宋" panose="02010600040101010101" pitchFamily="2" charset="-122"/>
              </a:rPr>
              <a:t>构造而得的二叉排序树，</a:t>
            </a:r>
            <a:endParaRPr lang="zh-CN" altLang="en-US" sz="3200" dirty="0">
              <a:ea typeface="华文仿宋" panose="02010600040101010101" pitchFamily="2" charset="-122"/>
            </a:endParaRPr>
          </a:p>
        </p:txBody>
      </p:sp>
      <p:sp>
        <p:nvSpPr>
          <p:cNvPr id="161796" name="Text Box 4"/>
          <p:cNvSpPr txBox="1">
            <a:spLocks noChangeArrowheads="1"/>
          </p:cNvSpPr>
          <p:nvPr/>
        </p:nvSpPr>
        <p:spPr bwMode="auto">
          <a:xfrm>
            <a:off x="346169" y="201106"/>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solidFill>
                  <a:srgbClr val="A50021"/>
                </a:solidFill>
                <a:ea typeface="华文仿宋" panose="02010600040101010101" pitchFamily="2" charset="-122"/>
              </a:rPr>
              <a:t>例如：</a:t>
            </a:r>
            <a:endParaRPr lang="zh-CN" altLang="en-US" sz="3200" b="0" dirty="0">
              <a:ea typeface="华文仿宋" panose="02010600040101010101" pitchFamily="2" charset="-122"/>
            </a:endParaRPr>
          </a:p>
        </p:txBody>
      </p:sp>
      <p:sp>
        <p:nvSpPr>
          <p:cNvPr id="161797" name="Oval 5"/>
          <p:cNvSpPr>
            <a:spLocks noChangeArrowheads="1"/>
          </p:cNvSpPr>
          <p:nvPr/>
        </p:nvSpPr>
        <p:spPr bwMode="auto">
          <a:xfrm>
            <a:off x="6934200" y="1524000"/>
            <a:ext cx="381000" cy="3810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rgbClr val="006600"/>
                </a:solidFill>
                <a:ea typeface="华文仿宋" panose="02010600040101010101" pitchFamily="2" charset="-122"/>
              </a:rPr>
              <a:t>2</a:t>
            </a:r>
            <a:endParaRPr lang="en-US" altLang="zh-CN" sz="2400" b="0" dirty="0">
              <a:ea typeface="华文仿宋" panose="02010600040101010101" pitchFamily="2" charset="-122"/>
            </a:endParaRPr>
          </a:p>
        </p:txBody>
      </p:sp>
      <p:sp>
        <p:nvSpPr>
          <p:cNvPr id="161798" name="Oval 6"/>
          <p:cNvSpPr>
            <a:spLocks noChangeArrowheads="1"/>
          </p:cNvSpPr>
          <p:nvPr/>
        </p:nvSpPr>
        <p:spPr bwMode="auto">
          <a:xfrm>
            <a:off x="6400800" y="1066800"/>
            <a:ext cx="381000" cy="3810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rgbClr val="006600"/>
                </a:solidFill>
                <a:ea typeface="华文仿宋" panose="02010600040101010101" pitchFamily="2" charset="-122"/>
              </a:rPr>
              <a:t>1</a:t>
            </a:r>
            <a:endParaRPr lang="en-US" altLang="zh-CN" sz="2400" b="0" dirty="0">
              <a:ea typeface="华文仿宋" panose="02010600040101010101" pitchFamily="2" charset="-122"/>
            </a:endParaRPr>
          </a:p>
        </p:txBody>
      </p:sp>
      <p:sp>
        <p:nvSpPr>
          <p:cNvPr id="161799" name="Oval 7"/>
          <p:cNvSpPr>
            <a:spLocks noChangeArrowheads="1"/>
          </p:cNvSpPr>
          <p:nvPr/>
        </p:nvSpPr>
        <p:spPr bwMode="auto">
          <a:xfrm>
            <a:off x="7391400" y="1981200"/>
            <a:ext cx="381000" cy="3810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rgbClr val="006600"/>
                </a:solidFill>
                <a:ea typeface="华文仿宋" panose="02010600040101010101" pitchFamily="2" charset="-122"/>
              </a:rPr>
              <a:t>3</a:t>
            </a:r>
            <a:endParaRPr lang="en-US" altLang="zh-CN" sz="2400" b="0" dirty="0">
              <a:ea typeface="华文仿宋" panose="02010600040101010101" pitchFamily="2" charset="-122"/>
            </a:endParaRPr>
          </a:p>
        </p:txBody>
      </p:sp>
      <p:sp>
        <p:nvSpPr>
          <p:cNvPr id="161800" name="Oval 8"/>
          <p:cNvSpPr>
            <a:spLocks noChangeArrowheads="1"/>
          </p:cNvSpPr>
          <p:nvPr/>
        </p:nvSpPr>
        <p:spPr bwMode="auto">
          <a:xfrm>
            <a:off x="7924800" y="2438400"/>
            <a:ext cx="381000" cy="3810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rgbClr val="006600"/>
                </a:solidFill>
                <a:ea typeface="华文仿宋" panose="02010600040101010101" pitchFamily="2" charset="-122"/>
              </a:rPr>
              <a:t>4</a:t>
            </a:r>
            <a:endParaRPr lang="en-US" altLang="zh-CN" sz="2400" b="0" dirty="0">
              <a:ea typeface="华文仿宋" panose="02010600040101010101" pitchFamily="2" charset="-122"/>
            </a:endParaRPr>
          </a:p>
        </p:txBody>
      </p:sp>
      <p:sp>
        <p:nvSpPr>
          <p:cNvPr id="161801" name="Oval 9"/>
          <p:cNvSpPr>
            <a:spLocks noChangeArrowheads="1"/>
          </p:cNvSpPr>
          <p:nvPr/>
        </p:nvSpPr>
        <p:spPr bwMode="auto">
          <a:xfrm>
            <a:off x="8458200" y="2971800"/>
            <a:ext cx="381000" cy="3810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rgbClr val="006600"/>
                </a:solidFill>
                <a:ea typeface="华文仿宋" panose="02010600040101010101" pitchFamily="2" charset="-122"/>
              </a:rPr>
              <a:t>5</a:t>
            </a:r>
            <a:endParaRPr lang="en-US" altLang="zh-CN" sz="2400" b="0" dirty="0">
              <a:ea typeface="华文仿宋" panose="02010600040101010101" pitchFamily="2" charset="-122"/>
            </a:endParaRPr>
          </a:p>
        </p:txBody>
      </p:sp>
      <p:sp>
        <p:nvSpPr>
          <p:cNvPr id="161802" name="Line 10"/>
          <p:cNvSpPr>
            <a:spLocks noChangeShapeType="1"/>
          </p:cNvSpPr>
          <p:nvPr/>
        </p:nvSpPr>
        <p:spPr bwMode="auto">
          <a:xfrm>
            <a:off x="6705600" y="1371600"/>
            <a:ext cx="304800" cy="228600"/>
          </a:xfrm>
          <a:prstGeom prst="line">
            <a:avLst/>
          </a:prstGeom>
          <a:noFill/>
          <a:ln w="952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61803" name="Line 11"/>
          <p:cNvSpPr>
            <a:spLocks noChangeShapeType="1"/>
          </p:cNvSpPr>
          <p:nvPr/>
        </p:nvSpPr>
        <p:spPr bwMode="auto">
          <a:xfrm>
            <a:off x="7239000" y="1828800"/>
            <a:ext cx="304800" cy="228600"/>
          </a:xfrm>
          <a:prstGeom prst="line">
            <a:avLst/>
          </a:prstGeom>
          <a:noFill/>
          <a:ln w="952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61804" name="Line 12"/>
          <p:cNvSpPr>
            <a:spLocks noChangeShapeType="1"/>
          </p:cNvSpPr>
          <p:nvPr/>
        </p:nvSpPr>
        <p:spPr bwMode="auto">
          <a:xfrm>
            <a:off x="7772400" y="2286000"/>
            <a:ext cx="304800" cy="228600"/>
          </a:xfrm>
          <a:prstGeom prst="line">
            <a:avLst/>
          </a:prstGeom>
          <a:noFill/>
          <a:ln w="952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61805" name="Line 13"/>
          <p:cNvSpPr>
            <a:spLocks noChangeShapeType="1"/>
          </p:cNvSpPr>
          <p:nvPr/>
        </p:nvSpPr>
        <p:spPr bwMode="auto">
          <a:xfrm>
            <a:off x="8229600" y="2743200"/>
            <a:ext cx="304800" cy="228600"/>
          </a:xfrm>
          <a:prstGeom prst="line">
            <a:avLst/>
          </a:prstGeom>
          <a:noFill/>
          <a:ln w="952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61806" name="Oval 14"/>
          <p:cNvSpPr>
            <a:spLocks noChangeArrowheads="1"/>
          </p:cNvSpPr>
          <p:nvPr/>
        </p:nvSpPr>
        <p:spPr bwMode="auto">
          <a:xfrm>
            <a:off x="7391400" y="3983953"/>
            <a:ext cx="381000" cy="3810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rgbClr val="006600"/>
                </a:solidFill>
                <a:ea typeface="华文仿宋" panose="02010600040101010101" pitchFamily="2" charset="-122"/>
              </a:rPr>
              <a:t>3</a:t>
            </a:r>
            <a:endParaRPr lang="en-US" altLang="zh-CN" sz="2400" b="0" dirty="0">
              <a:ea typeface="华文仿宋" panose="02010600040101010101" pitchFamily="2" charset="-122"/>
            </a:endParaRPr>
          </a:p>
        </p:txBody>
      </p:sp>
      <p:sp>
        <p:nvSpPr>
          <p:cNvPr id="161807" name="Oval 15"/>
          <p:cNvSpPr>
            <a:spLocks noChangeArrowheads="1"/>
          </p:cNvSpPr>
          <p:nvPr/>
        </p:nvSpPr>
        <p:spPr bwMode="auto">
          <a:xfrm>
            <a:off x="8305800" y="4669753"/>
            <a:ext cx="381000" cy="3810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rgbClr val="006600"/>
                </a:solidFill>
                <a:ea typeface="华文仿宋" panose="02010600040101010101" pitchFamily="2" charset="-122"/>
              </a:rPr>
              <a:t>5</a:t>
            </a:r>
            <a:endParaRPr lang="en-US" altLang="zh-CN" sz="2400" b="0" dirty="0">
              <a:ea typeface="华文仿宋" panose="02010600040101010101" pitchFamily="2" charset="-122"/>
            </a:endParaRPr>
          </a:p>
        </p:txBody>
      </p:sp>
      <p:sp>
        <p:nvSpPr>
          <p:cNvPr id="161808" name="Oval 16"/>
          <p:cNvSpPr>
            <a:spLocks noChangeArrowheads="1"/>
          </p:cNvSpPr>
          <p:nvPr/>
        </p:nvSpPr>
        <p:spPr bwMode="auto">
          <a:xfrm>
            <a:off x="7772400" y="5507953"/>
            <a:ext cx="381000" cy="3810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rgbClr val="006600"/>
                </a:solidFill>
                <a:ea typeface="华文仿宋" panose="02010600040101010101" pitchFamily="2" charset="-122"/>
              </a:rPr>
              <a:t>4</a:t>
            </a:r>
            <a:endParaRPr lang="en-US" altLang="zh-CN" sz="2400" b="0" dirty="0">
              <a:ea typeface="华文仿宋" panose="02010600040101010101" pitchFamily="2" charset="-122"/>
            </a:endParaRPr>
          </a:p>
        </p:txBody>
      </p:sp>
      <p:sp>
        <p:nvSpPr>
          <p:cNvPr id="161809" name="Oval 17"/>
          <p:cNvSpPr>
            <a:spLocks noChangeArrowheads="1"/>
          </p:cNvSpPr>
          <p:nvPr/>
        </p:nvSpPr>
        <p:spPr bwMode="auto">
          <a:xfrm>
            <a:off x="6477000" y="4669753"/>
            <a:ext cx="381000" cy="3810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rgbClr val="006600"/>
                </a:solidFill>
                <a:ea typeface="华文仿宋" panose="02010600040101010101" pitchFamily="2" charset="-122"/>
              </a:rPr>
              <a:t>1</a:t>
            </a:r>
            <a:endParaRPr lang="en-US" altLang="zh-CN" sz="2400" b="0" dirty="0">
              <a:ea typeface="华文仿宋" panose="02010600040101010101" pitchFamily="2" charset="-122"/>
            </a:endParaRPr>
          </a:p>
        </p:txBody>
      </p:sp>
      <p:sp>
        <p:nvSpPr>
          <p:cNvPr id="161810" name="Oval 18"/>
          <p:cNvSpPr>
            <a:spLocks noChangeArrowheads="1"/>
          </p:cNvSpPr>
          <p:nvPr/>
        </p:nvSpPr>
        <p:spPr bwMode="auto">
          <a:xfrm>
            <a:off x="7010400" y="5507953"/>
            <a:ext cx="381000" cy="3810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2400" dirty="0">
                <a:solidFill>
                  <a:srgbClr val="006600"/>
                </a:solidFill>
                <a:ea typeface="华文仿宋" panose="02010600040101010101" pitchFamily="2" charset="-122"/>
              </a:rPr>
              <a:t>2</a:t>
            </a:r>
            <a:endParaRPr lang="en-US" altLang="zh-CN" sz="2400" b="0" dirty="0">
              <a:ea typeface="华文仿宋" panose="02010600040101010101" pitchFamily="2" charset="-122"/>
            </a:endParaRPr>
          </a:p>
        </p:txBody>
      </p:sp>
      <p:sp>
        <p:nvSpPr>
          <p:cNvPr id="161811" name="Line 19"/>
          <p:cNvSpPr>
            <a:spLocks noChangeShapeType="1"/>
          </p:cNvSpPr>
          <p:nvPr/>
        </p:nvSpPr>
        <p:spPr bwMode="auto">
          <a:xfrm flipH="1">
            <a:off x="6705600" y="4212553"/>
            <a:ext cx="685800" cy="457200"/>
          </a:xfrm>
          <a:prstGeom prst="line">
            <a:avLst/>
          </a:prstGeom>
          <a:noFill/>
          <a:ln w="952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61812" name="Line 20"/>
          <p:cNvSpPr>
            <a:spLocks noChangeShapeType="1"/>
          </p:cNvSpPr>
          <p:nvPr/>
        </p:nvSpPr>
        <p:spPr bwMode="auto">
          <a:xfrm>
            <a:off x="7772400" y="4212553"/>
            <a:ext cx="609600" cy="457200"/>
          </a:xfrm>
          <a:prstGeom prst="line">
            <a:avLst/>
          </a:prstGeom>
          <a:noFill/>
          <a:ln w="952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61813" name="Line 21"/>
          <p:cNvSpPr>
            <a:spLocks noChangeShapeType="1"/>
          </p:cNvSpPr>
          <p:nvPr/>
        </p:nvSpPr>
        <p:spPr bwMode="auto">
          <a:xfrm>
            <a:off x="6705600" y="5050753"/>
            <a:ext cx="381000" cy="457200"/>
          </a:xfrm>
          <a:prstGeom prst="line">
            <a:avLst/>
          </a:prstGeom>
          <a:noFill/>
          <a:ln w="952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61814" name="Line 22"/>
          <p:cNvSpPr>
            <a:spLocks noChangeShapeType="1"/>
          </p:cNvSpPr>
          <p:nvPr/>
        </p:nvSpPr>
        <p:spPr bwMode="auto">
          <a:xfrm flipH="1">
            <a:off x="8077200" y="5050753"/>
            <a:ext cx="304800" cy="457200"/>
          </a:xfrm>
          <a:prstGeom prst="line">
            <a:avLst/>
          </a:prstGeom>
          <a:noFill/>
          <a:ln w="952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ea typeface="华文仿宋" panose="02010600040101010101" pitchFamily="2" charset="-122"/>
            </a:endParaRPr>
          </a:p>
        </p:txBody>
      </p:sp>
      <p:sp>
        <p:nvSpPr>
          <p:cNvPr id="161815" name="Rectangle 23"/>
          <p:cNvSpPr>
            <a:spLocks noChangeArrowheads="1"/>
          </p:cNvSpPr>
          <p:nvPr/>
        </p:nvSpPr>
        <p:spPr bwMode="auto">
          <a:xfrm>
            <a:off x="1111205" y="2283317"/>
            <a:ext cx="50228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a:solidFill>
                  <a:srgbClr val="A50021"/>
                </a:solidFill>
                <a:ea typeface="华文仿宋" panose="02010600040101010101" pitchFamily="2" charset="-122"/>
              </a:rPr>
              <a:t>ASL =</a:t>
            </a:r>
            <a:r>
              <a:rPr lang="zh-CN" altLang="en-US" sz="3600" dirty="0">
                <a:solidFill>
                  <a:srgbClr val="A50021"/>
                </a:solidFill>
                <a:ea typeface="华文仿宋" panose="02010600040101010101" pitchFamily="2" charset="-122"/>
              </a:rPr>
              <a:t>（</a:t>
            </a:r>
            <a:r>
              <a:rPr lang="en-US" altLang="zh-CN" sz="3600" dirty="0">
                <a:solidFill>
                  <a:srgbClr val="A50021"/>
                </a:solidFill>
                <a:ea typeface="华文仿宋" panose="02010600040101010101" pitchFamily="2" charset="-122"/>
              </a:rPr>
              <a:t>1+2+3+4+5</a:t>
            </a:r>
            <a:r>
              <a:rPr lang="zh-CN" altLang="en-US" sz="3600" dirty="0">
                <a:solidFill>
                  <a:srgbClr val="A50021"/>
                </a:solidFill>
                <a:ea typeface="华文仿宋" panose="02010600040101010101" pitchFamily="2" charset="-122"/>
              </a:rPr>
              <a:t>）</a:t>
            </a:r>
            <a:r>
              <a:rPr lang="en-US" altLang="zh-CN" sz="3600" dirty="0">
                <a:solidFill>
                  <a:srgbClr val="A50021"/>
                </a:solidFill>
                <a:ea typeface="华文仿宋" panose="02010600040101010101" pitchFamily="2" charset="-122"/>
              </a:rPr>
              <a:t>/ 5</a:t>
            </a:r>
            <a:endParaRPr lang="en-US" altLang="zh-CN" sz="3600" dirty="0">
              <a:solidFill>
                <a:srgbClr val="A50021"/>
              </a:solidFill>
              <a:ea typeface="华文仿宋" panose="02010600040101010101" pitchFamily="2" charset="-122"/>
            </a:endParaRPr>
          </a:p>
          <a:p>
            <a:pPr algn="l" eaLnBrk="1" hangingPunct="1"/>
            <a:r>
              <a:rPr lang="en-US" altLang="zh-CN" sz="3600" dirty="0">
                <a:solidFill>
                  <a:srgbClr val="A50021"/>
                </a:solidFill>
                <a:ea typeface="华文仿宋" panose="02010600040101010101" pitchFamily="2" charset="-122"/>
              </a:rPr>
              <a:t>         =  3</a:t>
            </a:r>
            <a:endParaRPr lang="en-US" altLang="zh-CN" sz="3600" dirty="0">
              <a:solidFill>
                <a:srgbClr val="A50021"/>
              </a:solidFill>
              <a:ea typeface="华文仿宋" panose="02010600040101010101" pitchFamily="2" charset="-122"/>
            </a:endParaRPr>
          </a:p>
        </p:txBody>
      </p:sp>
      <p:sp>
        <p:nvSpPr>
          <p:cNvPr id="161816" name="Rectangle 24"/>
          <p:cNvSpPr>
            <a:spLocks noChangeArrowheads="1"/>
          </p:cNvSpPr>
          <p:nvPr/>
        </p:nvSpPr>
        <p:spPr bwMode="auto">
          <a:xfrm>
            <a:off x="1054055" y="4912640"/>
            <a:ext cx="51371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a:solidFill>
                  <a:srgbClr val="A50021"/>
                </a:solidFill>
                <a:ea typeface="华文仿宋" panose="02010600040101010101" pitchFamily="2" charset="-122"/>
              </a:rPr>
              <a:t>ASL =</a:t>
            </a:r>
            <a:r>
              <a:rPr lang="zh-CN" altLang="en-US" sz="3600" dirty="0">
                <a:solidFill>
                  <a:srgbClr val="A50021"/>
                </a:solidFill>
                <a:ea typeface="华文仿宋" panose="02010600040101010101" pitchFamily="2" charset="-122"/>
              </a:rPr>
              <a:t>（</a:t>
            </a:r>
            <a:r>
              <a:rPr lang="en-US" altLang="zh-CN" sz="3600" dirty="0">
                <a:solidFill>
                  <a:srgbClr val="A50021"/>
                </a:solidFill>
                <a:ea typeface="华文仿宋" panose="02010600040101010101" pitchFamily="2" charset="-122"/>
              </a:rPr>
              <a:t>1+2+3+2+3</a:t>
            </a:r>
            <a:r>
              <a:rPr lang="zh-CN" altLang="en-US" sz="3600" dirty="0">
                <a:solidFill>
                  <a:srgbClr val="A50021"/>
                </a:solidFill>
                <a:ea typeface="华文仿宋" panose="02010600040101010101" pitchFamily="2" charset="-122"/>
              </a:rPr>
              <a:t>）</a:t>
            </a:r>
            <a:r>
              <a:rPr lang="en-US" altLang="zh-CN" sz="3600" dirty="0">
                <a:solidFill>
                  <a:srgbClr val="A50021"/>
                </a:solidFill>
                <a:ea typeface="华文仿宋" panose="02010600040101010101" pitchFamily="2" charset="-122"/>
              </a:rPr>
              <a:t>/ 5 </a:t>
            </a:r>
            <a:endParaRPr lang="en-US" altLang="zh-CN" sz="3600" dirty="0">
              <a:solidFill>
                <a:srgbClr val="A50021"/>
              </a:solidFill>
              <a:ea typeface="华文仿宋" panose="02010600040101010101" pitchFamily="2" charset="-122"/>
            </a:endParaRPr>
          </a:p>
          <a:p>
            <a:pPr algn="l" eaLnBrk="1" hangingPunct="1"/>
            <a:r>
              <a:rPr lang="en-US" altLang="zh-CN" sz="3600" dirty="0">
                <a:solidFill>
                  <a:srgbClr val="A50021"/>
                </a:solidFill>
                <a:ea typeface="华文仿宋" panose="02010600040101010101" pitchFamily="2" charset="-122"/>
              </a:rPr>
              <a:t>         =  2.2</a:t>
            </a:r>
            <a:endParaRPr lang="en-US" altLang="zh-CN" sz="3600" dirty="0">
              <a:solidFill>
                <a:srgbClr val="A50021"/>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61796"/>
                                        </p:tgtEl>
                                        <p:attrNameLst>
                                          <p:attrName>style.visibility</p:attrName>
                                        </p:attrNameLst>
                                      </p:cBhvr>
                                      <p:to>
                                        <p:strVal val="visible"/>
                                      </p:to>
                                    </p:set>
                                    <p:anim calcmode="lin" valueType="num">
                                      <p:cBhvr>
                                        <p:cTn id="7" dur="500" fill="hold"/>
                                        <p:tgtEl>
                                          <p:spTgt spid="161796"/>
                                        </p:tgtEl>
                                        <p:attrNameLst>
                                          <p:attrName>ppt_w</p:attrName>
                                        </p:attrNameLst>
                                      </p:cBhvr>
                                      <p:tavLst>
                                        <p:tav tm="0">
                                          <p:val>
                                            <p:fltVal val="0"/>
                                          </p:val>
                                        </p:tav>
                                        <p:tav tm="100000">
                                          <p:val>
                                            <p:strVal val="#ppt_w"/>
                                          </p:val>
                                        </p:tav>
                                      </p:tavLst>
                                    </p:anim>
                                    <p:anim calcmode="lin" valueType="num">
                                      <p:cBhvr>
                                        <p:cTn id="8" dur="500" fill="hold"/>
                                        <p:tgtEl>
                                          <p:spTgt spid="16179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161795"/>
                                        </p:tgtEl>
                                        <p:attrNameLst>
                                          <p:attrName>style.visibility</p:attrName>
                                        </p:attrNameLst>
                                      </p:cBhvr>
                                      <p:to>
                                        <p:strVal val="visible"/>
                                      </p:to>
                                    </p:set>
                                    <p:animEffect transition="in" filter="blinds(vertical)">
                                      <p:cBhvr>
                                        <p:cTn id="13" dur="500"/>
                                        <p:tgtEl>
                                          <p:spTgt spid="16179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61798"/>
                                        </p:tgtEl>
                                        <p:attrNameLst>
                                          <p:attrName>style.visibility</p:attrName>
                                        </p:attrNameLst>
                                      </p:cBhvr>
                                      <p:to>
                                        <p:strVal val="visible"/>
                                      </p:to>
                                    </p:set>
                                    <p:animEffect transition="in" filter="wipe(up)">
                                      <p:cBhvr>
                                        <p:cTn id="18" dur="500"/>
                                        <p:tgtEl>
                                          <p:spTgt spid="161798"/>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61802"/>
                                        </p:tgtEl>
                                        <p:attrNameLst>
                                          <p:attrName>style.visibility</p:attrName>
                                        </p:attrNameLst>
                                      </p:cBhvr>
                                      <p:to>
                                        <p:strVal val="visible"/>
                                      </p:to>
                                    </p:set>
                                    <p:animEffect transition="in" filter="wipe(up)">
                                      <p:cBhvr>
                                        <p:cTn id="22" dur="500"/>
                                        <p:tgtEl>
                                          <p:spTgt spid="16180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161797"/>
                                        </p:tgtEl>
                                        <p:attrNameLst>
                                          <p:attrName>style.visibility</p:attrName>
                                        </p:attrNameLst>
                                      </p:cBhvr>
                                      <p:to>
                                        <p:strVal val="visible"/>
                                      </p:to>
                                    </p:set>
                                    <p:animEffect transition="in" filter="wipe(up)">
                                      <p:cBhvr>
                                        <p:cTn id="26" dur="500"/>
                                        <p:tgtEl>
                                          <p:spTgt spid="161797"/>
                                        </p:tgtEl>
                                      </p:cBhvr>
                                    </p:animEffect>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161803"/>
                                        </p:tgtEl>
                                        <p:attrNameLst>
                                          <p:attrName>style.visibility</p:attrName>
                                        </p:attrNameLst>
                                      </p:cBhvr>
                                      <p:to>
                                        <p:strVal val="visible"/>
                                      </p:to>
                                    </p:set>
                                    <p:animEffect transition="in" filter="wipe(up)">
                                      <p:cBhvr>
                                        <p:cTn id="30" dur="500"/>
                                        <p:tgtEl>
                                          <p:spTgt spid="161803"/>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1799"/>
                                        </p:tgtEl>
                                        <p:attrNameLst>
                                          <p:attrName>style.visibility</p:attrName>
                                        </p:attrNameLst>
                                      </p:cBhvr>
                                      <p:to>
                                        <p:strVal val="visible"/>
                                      </p:to>
                                    </p:set>
                                    <p:animEffect transition="in" filter="wipe(up)">
                                      <p:cBhvr>
                                        <p:cTn id="34" dur="500"/>
                                        <p:tgtEl>
                                          <p:spTgt spid="161799"/>
                                        </p:tgtEl>
                                      </p:cBhvr>
                                    </p:animEffect>
                                  </p:childTnLst>
                                </p:cTn>
                              </p:par>
                            </p:childTnLst>
                          </p:cTn>
                        </p:par>
                        <p:par>
                          <p:cTn id="35" fill="hold">
                            <p:stCondLst>
                              <p:cond delay="2500"/>
                            </p:stCondLst>
                            <p:childTnLst>
                              <p:par>
                                <p:cTn id="36" presetID="22" presetClass="entr" presetSubtype="1" fill="hold" grpId="0" nodeType="afterEffect">
                                  <p:stCondLst>
                                    <p:cond delay="0"/>
                                  </p:stCondLst>
                                  <p:childTnLst>
                                    <p:set>
                                      <p:cBhvr>
                                        <p:cTn id="37" dur="1" fill="hold">
                                          <p:stCondLst>
                                            <p:cond delay="0"/>
                                          </p:stCondLst>
                                        </p:cTn>
                                        <p:tgtEl>
                                          <p:spTgt spid="161804"/>
                                        </p:tgtEl>
                                        <p:attrNameLst>
                                          <p:attrName>style.visibility</p:attrName>
                                        </p:attrNameLst>
                                      </p:cBhvr>
                                      <p:to>
                                        <p:strVal val="visible"/>
                                      </p:to>
                                    </p:set>
                                    <p:animEffect transition="in" filter="wipe(up)">
                                      <p:cBhvr>
                                        <p:cTn id="38" dur="500"/>
                                        <p:tgtEl>
                                          <p:spTgt spid="161804"/>
                                        </p:tgtEl>
                                      </p:cBhvr>
                                    </p:animEffect>
                                  </p:childTnLst>
                                </p:cTn>
                              </p:par>
                            </p:childTnLst>
                          </p:cTn>
                        </p:par>
                        <p:par>
                          <p:cTn id="39" fill="hold">
                            <p:stCondLst>
                              <p:cond delay="3000"/>
                            </p:stCondLst>
                            <p:childTnLst>
                              <p:par>
                                <p:cTn id="40" presetID="22" presetClass="entr" presetSubtype="1" fill="hold" grpId="0" nodeType="afterEffect">
                                  <p:stCondLst>
                                    <p:cond delay="0"/>
                                  </p:stCondLst>
                                  <p:childTnLst>
                                    <p:set>
                                      <p:cBhvr>
                                        <p:cTn id="41" dur="1" fill="hold">
                                          <p:stCondLst>
                                            <p:cond delay="0"/>
                                          </p:stCondLst>
                                        </p:cTn>
                                        <p:tgtEl>
                                          <p:spTgt spid="161800"/>
                                        </p:tgtEl>
                                        <p:attrNameLst>
                                          <p:attrName>style.visibility</p:attrName>
                                        </p:attrNameLst>
                                      </p:cBhvr>
                                      <p:to>
                                        <p:strVal val="visible"/>
                                      </p:to>
                                    </p:set>
                                    <p:animEffect transition="in" filter="wipe(up)">
                                      <p:cBhvr>
                                        <p:cTn id="42" dur="500"/>
                                        <p:tgtEl>
                                          <p:spTgt spid="161800"/>
                                        </p:tgtEl>
                                      </p:cBhvr>
                                    </p:animEffect>
                                  </p:childTnLst>
                                </p:cTn>
                              </p:par>
                            </p:childTnLst>
                          </p:cTn>
                        </p:par>
                        <p:par>
                          <p:cTn id="43" fill="hold">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161805"/>
                                        </p:tgtEl>
                                        <p:attrNameLst>
                                          <p:attrName>style.visibility</p:attrName>
                                        </p:attrNameLst>
                                      </p:cBhvr>
                                      <p:to>
                                        <p:strVal val="visible"/>
                                      </p:to>
                                    </p:set>
                                    <p:animEffect transition="in" filter="wipe(up)">
                                      <p:cBhvr>
                                        <p:cTn id="46" dur="500"/>
                                        <p:tgtEl>
                                          <p:spTgt spid="161805"/>
                                        </p:tgtEl>
                                      </p:cBhvr>
                                    </p:animEffect>
                                  </p:childTnLst>
                                </p:cTn>
                              </p:par>
                            </p:childTnLst>
                          </p:cTn>
                        </p:par>
                        <p:par>
                          <p:cTn id="47" fill="hold">
                            <p:stCondLst>
                              <p:cond delay="4000"/>
                            </p:stCondLst>
                            <p:childTnLst>
                              <p:par>
                                <p:cTn id="48" presetID="22" presetClass="entr" presetSubtype="1" fill="hold" grpId="0" nodeType="afterEffect">
                                  <p:stCondLst>
                                    <p:cond delay="0"/>
                                  </p:stCondLst>
                                  <p:childTnLst>
                                    <p:set>
                                      <p:cBhvr>
                                        <p:cTn id="49" dur="1" fill="hold">
                                          <p:stCondLst>
                                            <p:cond delay="0"/>
                                          </p:stCondLst>
                                        </p:cTn>
                                        <p:tgtEl>
                                          <p:spTgt spid="161801"/>
                                        </p:tgtEl>
                                        <p:attrNameLst>
                                          <p:attrName>style.visibility</p:attrName>
                                        </p:attrNameLst>
                                      </p:cBhvr>
                                      <p:to>
                                        <p:strVal val="visible"/>
                                      </p:to>
                                    </p:set>
                                    <p:animEffect transition="in" filter="wipe(up)">
                                      <p:cBhvr>
                                        <p:cTn id="50" dur="500"/>
                                        <p:tgtEl>
                                          <p:spTgt spid="16180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iterate type="wd">
                                    <p:tmPct val="100000"/>
                                  </p:iterate>
                                  <p:childTnLst>
                                    <p:set>
                                      <p:cBhvr>
                                        <p:cTn id="54" dur="1" fill="hold">
                                          <p:stCondLst>
                                            <p:cond delay="0"/>
                                          </p:stCondLst>
                                        </p:cTn>
                                        <p:tgtEl>
                                          <p:spTgt spid="161815"/>
                                        </p:tgtEl>
                                        <p:attrNameLst>
                                          <p:attrName>style.visibility</p:attrName>
                                        </p:attrNameLst>
                                      </p:cBhvr>
                                      <p:to>
                                        <p:strVal val="visible"/>
                                      </p:to>
                                    </p:set>
                                    <p:animEffect transition="in" filter="wipe(left)">
                                      <p:cBhvr>
                                        <p:cTn id="55" dur="300"/>
                                        <p:tgtEl>
                                          <p:spTgt spid="16181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5" fill="hold" grpId="0" nodeType="clickEffect">
                                  <p:stCondLst>
                                    <p:cond delay="0"/>
                                  </p:stCondLst>
                                  <p:childTnLst>
                                    <p:set>
                                      <p:cBhvr>
                                        <p:cTn id="59" dur="1" fill="hold">
                                          <p:stCondLst>
                                            <p:cond delay="0"/>
                                          </p:stCondLst>
                                        </p:cTn>
                                        <p:tgtEl>
                                          <p:spTgt spid="161794"/>
                                        </p:tgtEl>
                                        <p:attrNameLst>
                                          <p:attrName>style.visibility</p:attrName>
                                        </p:attrNameLst>
                                      </p:cBhvr>
                                      <p:to>
                                        <p:strVal val="visible"/>
                                      </p:to>
                                    </p:set>
                                    <p:animEffect transition="in" filter="blinds(vertical)">
                                      <p:cBhvr>
                                        <p:cTn id="60" dur="500"/>
                                        <p:tgtEl>
                                          <p:spTgt spid="16179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61806"/>
                                        </p:tgtEl>
                                        <p:attrNameLst>
                                          <p:attrName>style.visibility</p:attrName>
                                        </p:attrNameLst>
                                      </p:cBhvr>
                                      <p:to>
                                        <p:strVal val="visible"/>
                                      </p:to>
                                    </p:set>
                                    <p:animEffect transition="in" filter="wipe(up)">
                                      <p:cBhvr>
                                        <p:cTn id="65" dur="500"/>
                                        <p:tgtEl>
                                          <p:spTgt spid="161806"/>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161811"/>
                                        </p:tgtEl>
                                        <p:attrNameLst>
                                          <p:attrName>style.visibility</p:attrName>
                                        </p:attrNameLst>
                                      </p:cBhvr>
                                      <p:to>
                                        <p:strVal val="visible"/>
                                      </p:to>
                                    </p:set>
                                    <p:animEffect transition="in" filter="wipe(up)">
                                      <p:cBhvr>
                                        <p:cTn id="69" dur="500"/>
                                        <p:tgtEl>
                                          <p:spTgt spid="161811"/>
                                        </p:tgtEl>
                                      </p:cBhvr>
                                    </p:animEffect>
                                  </p:childTnLst>
                                </p:cTn>
                              </p:par>
                            </p:childTnLst>
                          </p:cTn>
                        </p:par>
                        <p:par>
                          <p:cTn id="70" fill="hold">
                            <p:stCondLst>
                              <p:cond delay="1000"/>
                            </p:stCondLst>
                            <p:childTnLst>
                              <p:par>
                                <p:cTn id="71" presetID="22" presetClass="entr" presetSubtype="1" fill="hold" grpId="0" nodeType="afterEffect">
                                  <p:stCondLst>
                                    <p:cond delay="0"/>
                                  </p:stCondLst>
                                  <p:childTnLst>
                                    <p:set>
                                      <p:cBhvr>
                                        <p:cTn id="72" dur="1" fill="hold">
                                          <p:stCondLst>
                                            <p:cond delay="0"/>
                                          </p:stCondLst>
                                        </p:cTn>
                                        <p:tgtEl>
                                          <p:spTgt spid="161809"/>
                                        </p:tgtEl>
                                        <p:attrNameLst>
                                          <p:attrName>style.visibility</p:attrName>
                                        </p:attrNameLst>
                                      </p:cBhvr>
                                      <p:to>
                                        <p:strVal val="visible"/>
                                      </p:to>
                                    </p:set>
                                    <p:animEffect transition="in" filter="wipe(up)">
                                      <p:cBhvr>
                                        <p:cTn id="73" dur="500"/>
                                        <p:tgtEl>
                                          <p:spTgt spid="161809"/>
                                        </p:tgtEl>
                                      </p:cBhvr>
                                    </p:animEffect>
                                  </p:childTnLst>
                                </p:cTn>
                              </p:par>
                            </p:childTnLst>
                          </p:cTn>
                        </p:par>
                        <p:par>
                          <p:cTn id="74" fill="hold">
                            <p:stCondLst>
                              <p:cond delay="1500"/>
                            </p:stCondLst>
                            <p:childTnLst>
                              <p:par>
                                <p:cTn id="75" presetID="22" presetClass="entr" presetSubtype="1" fill="hold" grpId="0" nodeType="afterEffect">
                                  <p:stCondLst>
                                    <p:cond delay="0"/>
                                  </p:stCondLst>
                                  <p:childTnLst>
                                    <p:set>
                                      <p:cBhvr>
                                        <p:cTn id="76" dur="1" fill="hold">
                                          <p:stCondLst>
                                            <p:cond delay="0"/>
                                          </p:stCondLst>
                                        </p:cTn>
                                        <p:tgtEl>
                                          <p:spTgt spid="161813"/>
                                        </p:tgtEl>
                                        <p:attrNameLst>
                                          <p:attrName>style.visibility</p:attrName>
                                        </p:attrNameLst>
                                      </p:cBhvr>
                                      <p:to>
                                        <p:strVal val="visible"/>
                                      </p:to>
                                    </p:set>
                                    <p:animEffect transition="in" filter="wipe(up)">
                                      <p:cBhvr>
                                        <p:cTn id="77" dur="500"/>
                                        <p:tgtEl>
                                          <p:spTgt spid="161813"/>
                                        </p:tgtEl>
                                      </p:cBhvr>
                                    </p:animEffect>
                                  </p:childTnLst>
                                </p:cTn>
                              </p:par>
                            </p:childTnLst>
                          </p:cTn>
                        </p:par>
                        <p:par>
                          <p:cTn id="78" fill="hold">
                            <p:stCondLst>
                              <p:cond delay="2000"/>
                            </p:stCondLst>
                            <p:childTnLst>
                              <p:par>
                                <p:cTn id="79" presetID="22" presetClass="entr" presetSubtype="1" fill="hold" grpId="0" nodeType="afterEffect">
                                  <p:stCondLst>
                                    <p:cond delay="0"/>
                                  </p:stCondLst>
                                  <p:childTnLst>
                                    <p:set>
                                      <p:cBhvr>
                                        <p:cTn id="80" dur="1" fill="hold">
                                          <p:stCondLst>
                                            <p:cond delay="0"/>
                                          </p:stCondLst>
                                        </p:cTn>
                                        <p:tgtEl>
                                          <p:spTgt spid="161810"/>
                                        </p:tgtEl>
                                        <p:attrNameLst>
                                          <p:attrName>style.visibility</p:attrName>
                                        </p:attrNameLst>
                                      </p:cBhvr>
                                      <p:to>
                                        <p:strVal val="visible"/>
                                      </p:to>
                                    </p:set>
                                    <p:animEffect transition="in" filter="wipe(up)">
                                      <p:cBhvr>
                                        <p:cTn id="81" dur="500"/>
                                        <p:tgtEl>
                                          <p:spTgt spid="16181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161812"/>
                                        </p:tgtEl>
                                        <p:attrNameLst>
                                          <p:attrName>style.visibility</p:attrName>
                                        </p:attrNameLst>
                                      </p:cBhvr>
                                      <p:to>
                                        <p:strVal val="visible"/>
                                      </p:to>
                                    </p:set>
                                    <p:animEffect transition="in" filter="wipe(up)">
                                      <p:cBhvr>
                                        <p:cTn id="86" dur="500"/>
                                        <p:tgtEl>
                                          <p:spTgt spid="161812"/>
                                        </p:tgtEl>
                                      </p:cBhvr>
                                    </p:animEffect>
                                  </p:childTnLst>
                                </p:cTn>
                              </p:par>
                            </p:childTnLst>
                          </p:cTn>
                        </p:par>
                        <p:par>
                          <p:cTn id="87" fill="hold">
                            <p:stCondLst>
                              <p:cond delay="500"/>
                            </p:stCondLst>
                            <p:childTnLst>
                              <p:par>
                                <p:cTn id="88" presetID="22" presetClass="entr" presetSubtype="1" fill="hold" grpId="0" nodeType="afterEffect">
                                  <p:stCondLst>
                                    <p:cond delay="0"/>
                                  </p:stCondLst>
                                  <p:childTnLst>
                                    <p:set>
                                      <p:cBhvr>
                                        <p:cTn id="89" dur="1" fill="hold">
                                          <p:stCondLst>
                                            <p:cond delay="0"/>
                                          </p:stCondLst>
                                        </p:cTn>
                                        <p:tgtEl>
                                          <p:spTgt spid="161807"/>
                                        </p:tgtEl>
                                        <p:attrNameLst>
                                          <p:attrName>style.visibility</p:attrName>
                                        </p:attrNameLst>
                                      </p:cBhvr>
                                      <p:to>
                                        <p:strVal val="visible"/>
                                      </p:to>
                                    </p:set>
                                    <p:animEffect transition="in" filter="wipe(up)">
                                      <p:cBhvr>
                                        <p:cTn id="90" dur="500"/>
                                        <p:tgtEl>
                                          <p:spTgt spid="161807"/>
                                        </p:tgtEl>
                                      </p:cBhvr>
                                    </p:animEffect>
                                  </p:childTnLst>
                                </p:cTn>
                              </p:par>
                            </p:childTnLst>
                          </p:cTn>
                        </p:par>
                        <p:par>
                          <p:cTn id="91" fill="hold">
                            <p:stCondLst>
                              <p:cond delay="1000"/>
                            </p:stCondLst>
                            <p:childTnLst>
                              <p:par>
                                <p:cTn id="92" presetID="22" presetClass="entr" presetSubtype="1" fill="hold" grpId="0" nodeType="afterEffect">
                                  <p:stCondLst>
                                    <p:cond delay="0"/>
                                  </p:stCondLst>
                                  <p:childTnLst>
                                    <p:set>
                                      <p:cBhvr>
                                        <p:cTn id="93" dur="1" fill="hold">
                                          <p:stCondLst>
                                            <p:cond delay="0"/>
                                          </p:stCondLst>
                                        </p:cTn>
                                        <p:tgtEl>
                                          <p:spTgt spid="161814"/>
                                        </p:tgtEl>
                                        <p:attrNameLst>
                                          <p:attrName>style.visibility</p:attrName>
                                        </p:attrNameLst>
                                      </p:cBhvr>
                                      <p:to>
                                        <p:strVal val="visible"/>
                                      </p:to>
                                    </p:set>
                                    <p:animEffect transition="in" filter="wipe(up)">
                                      <p:cBhvr>
                                        <p:cTn id="94" dur="500"/>
                                        <p:tgtEl>
                                          <p:spTgt spid="161814"/>
                                        </p:tgtEl>
                                      </p:cBhvr>
                                    </p:animEffect>
                                  </p:childTnLst>
                                </p:cTn>
                              </p:par>
                            </p:childTnLst>
                          </p:cTn>
                        </p:par>
                        <p:par>
                          <p:cTn id="95" fill="hold">
                            <p:stCondLst>
                              <p:cond delay="1500"/>
                            </p:stCondLst>
                            <p:childTnLst>
                              <p:par>
                                <p:cTn id="96" presetID="22" presetClass="entr" presetSubtype="1" fill="hold" grpId="0" nodeType="afterEffect">
                                  <p:stCondLst>
                                    <p:cond delay="0"/>
                                  </p:stCondLst>
                                  <p:childTnLst>
                                    <p:set>
                                      <p:cBhvr>
                                        <p:cTn id="97" dur="1" fill="hold">
                                          <p:stCondLst>
                                            <p:cond delay="0"/>
                                          </p:stCondLst>
                                        </p:cTn>
                                        <p:tgtEl>
                                          <p:spTgt spid="161808"/>
                                        </p:tgtEl>
                                        <p:attrNameLst>
                                          <p:attrName>style.visibility</p:attrName>
                                        </p:attrNameLst>
                                      </p:cBhvr>
                                      <p:to>
                                        <p:strVal val="visible"/>
                                      </p:to>
                                    </p:set>
                                    <p:animEffect transition="in" filter="wipe(up)">
                                      <p:cBhvr>
                                        <p:cTn id="98" dur="500"/>
                                        <p:tgtEl>
                                          <p:spTgt spid="16180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iterate type="wd">
                                    <p:tmPct val="100000"/>
                                  </p:iterate>
                                  <p:childTnLst>
                                    <p:set>
                                      <p:cBhvr>
                                        <p:cTn id="102" dur="1" fill="hold">
                                          <p:stCondLst>
                                            <p:cond delay="0"/>
                                          </p:stCondLst>
                                        </p:cTn>
                                        <p:tgtEl>
                                          <p:spTgt spid="161816"/>
                                        </p:tgtEl>
                                        <p:attrNameLst>
                                          <p:attrName>style.visibility</p:attrName>
                                        </p:attrNameLst>
                                      </p:cBhvr>
                                      <p:to>
                                        <p:strVal val="visible"/>
                                      </p:to>
                                    </p:set>
                                    <p:animEffect transition="in" filter="wipe(left)">
                                      <p:cBhvr>
                                        <p:cTn id="103" dur="300"/>
                                        <p:tgtEl>
                                          <p:spTgt spid="161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utoUpdateAnimBg="0"/>
      <p:bldP spid="161795" grpId="0" autoUpdateAnimBg="0"/>
      <p:bldP spid="161796" grpId="0" autoUpdateAnimBg="0"/>
      <p:bldP spid="161797" grpId="0" animBg="1" autoUpdateAnimBg="0"/>
      <p:bldP spid="161798" grpId="0" animBg="1" autoUpdateAnimBg="0"/>
      <p:bldP spid="161799" grpId="0" animBg="1" autoUpdateAnimBg="0"/>
      <p:bldP spid="161800" grpId="0" animBg="1" autoUpdateAnimBg="0"/>
      <p:bldP spid="161801" grpId="0" animBg="1" autoUpdateAnimBg="0"/>
      <p:bldP spid="161802" grpId="0" animBg="1"/>
      <p:bldP spid="161803" grpId="0" animBg="1"/>
      <p:bldP spid="161804" grpId="0" animBg="1"/>
      <p:bldP spid="161805" grpId="0" animBg="1"/>
      <p:bldP spid="161806" grpId="0" animBg="1" autoUpdateAnimBg="0"/>
      <p:bldP spid="161807" grpId="0" animBg="1" autoUpdateAnimBg="0"/>
      <p:bldP spid="161808" grpId="0" animBg="1" autoUpdateAnimBg="0"/>
      <p:bldP spid="161809" grpId="0" animBg="1" autoUpdateAnimBg="0"/>
      <p:bldP spid="161810" grpId="0" animBg="1" autoUpdateAnimBg="0"/>
      <p:bldP spid="161811" grpId="0" animBg="1"/>
      <p:bldP spid="161812" grpId="0" animBg="1"/>
      <p:bldP spid="161813" grpId="0" animBg="1"/>
      <p:bldP spid="161814" grpId="0" animBg="1"/>
      <p:bldP spid="161815" grpId="0" autoUpdateAnimBg="0"/>
      <p:bldP spid="161816"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0" y="188338"/>
            <a:ext cx="39116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eaLnBrk="1" hangingPunct="1">
              <a:defRPr kumimoji="1" sz="3200" b="1">
                <a:solidFill>
                  <a:srgbClr val="A50021"/>
                </a:solidFill>
                <a:latin typeface="Times New Roman" panose="02020603050405020304" charset="0"/>
                <a:ea typeface="华文仿宋" panose="02010600040101010101" pitchFamily="2" charset="-122"/>
              </a:defRPr>
            </a:lvl1pPr>
            <a:lvl2pPr marL="742950" indent="-285750" eaLnBrk="0" hangingPunct="0">
              <a:defRPr kumimoji="1" sz="2800" b="1">
                <a:latin typeface="Times New Roman" panose="02020603050405020304" charset="0"/>
                <a:ea typeface="宋体" panose="02010600030101010101" pitchFamily="2" charset="-122"/>
              </a:defRPr>
            </a:lvl2pPr>
            <a:lvl3pPr marL="1143000" indent="-228600" eaLnBrk="0" hangingPunct="0">
              <a:defRPr kumimoji="1" sz="2800" b="1">
                <a:latin typeface="Times New Roman" panose="02020603050405020304" charset="0"/>
                <a:ea typeface="宋体" panose="02010600030101010101" pitchFamily="2" charset="-122"/>
              </a:defRPr>
            </a:lvl3pPr>
            <a:lvl4pPr marL="1600200" indent="-228600" eaLnBrk="0" hangingPunct="0">
              <a:defRPr kumimoji="1" sz="2800" b="1">
                <a:latin typeface="Times New Roman" panose="02020603050405020304" charset="0"/>
                <a:ea typeface="宋体" panose="02010600030101010101" pitchFamily="2" charset="-122"/>
              </a:defRPr>
            </a:lvl4pPr>
            <a:lvl5pPr marL="2057400" indent="-228600" eaLnBrk="0" hangingPunct="0">
              <a:defRPr kumimoji="1" sz="2800" b="1">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charset="0"/>
                <a:ea typeface="宋体" panose="02010600030101010101" pitchFamily="2" charset="-122"/>
              </a:defRPr>
            </a:lvl9pPr>
          </a:lstStyle>
          <a:p>
            <a:r>
              <a:rPr lang="en-US" altLang="zh-CN" dirty="0"/>
              <a:t>   </a:t>
            </a:r>
            <a:r>
              <a:rPr lang="zh-CN" altLang="en-US" dirty="0"/>
              <a:t>下面讨论平均情况</a:t>
            </a:r>
            <a:r>
              <a:rPr lang="en-US" altLang="zh-CN" dirty="0"/>
              <a:t>:</a:t>
            </a:r>
            <a:endParaRPr lang="en-US" altLang="zh-CN" dirty="0"/>
          </a:p>
        </p:txBody>
      </p:sp>
      <p:sp>
        <p:nvSpPr>
          <p:cNvPr id="162819" name="Text Box 3"/>
          <p:cNvSpPr txBox="1">
            <a:spLocks noChangeArrowheads="1"/>
          </p:cNvSpPr>
          <p:nvPr/>
        </p:nvSpPr>
        <p:spPr bwMode="auto">
          <a:xfrm>
            <a:off x="423817" y="1103605"/>
            <a:ext cx="8382089" cy="189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zh-CN" altLang="en-US" sz="3200" dirty="0">
                <a:ea typeface="华文仿宋" panose="02010600040101010101" pitchFamily="2" charset="-122"/>
              </a:rPr>
              <a:t>不失一般性，假设长度为</a:t>
            </a:r>
            <a:r>
              <a:rPr lang="zh-CN" altLang="en-US" sz="3200" i="1" dirty="0">
                <a:ea typeface="华文仿宋" panose="02010600040101010101" pitchFamily="2" charset="-122"/>
              </a:rPr>
              <a:t> </a:t>
            </a:r>
            <a:r>
              <a:rPr lang="en-US" altLang="zh-CN" sz="3200" i="1" dirty="0">
                <a:solidFill>
                  <a:srgbClr val="A50021"/>
                </a:solidFill>
                <a:ea typeface="华文仿宋" panose="02010600040101010101" pitchFamily="2" charset="-122"/>
              </a:rPr>
              <a:t>n</a:t>
            </a:r>
            <a:r>
              <a:rPr lang="en-US" altLang="zh-CN" sz="3200" dirty="0">
                <a:ea typeface="华文仿宋" panose="02010600040101010101" pitchFamily="2" charset="-122"/>
              </a:rPr>
              <a:t> </a:t>
            </a:r>
            <a:r>
              <a:rPr lang="zh-CN" altLang="en-US" sz="3200" dirty="0">
                <a:ea typeface="华文仿宋" panose="02010600040101010101" pitchFamily="2" charset="-122"/>
              </a:rPr>
              <a:t>的序列中有 </a:t>
            </a:r>
            <a:r>
              <a:rPr lang="en-US" altLang="zh-CN" sz="3200" i="1" dirty="0">
                <a:solidFill>
                  <a:srgbClr val="A50021"/>
                </a:solidFill>
                <a:ea typeface="华文仿宋" panose="02010600040101010101" pitchFamily="2" charset="-122"/>
              </a:rPr>
              <a:t>k</a:t>
            </a:r>
            <a:r>
              <a:rPr lang="en-US" altLang="zh-CN" sz="3200" dirty="0">
                <a:ea typeface="华文仿宋" panose="02010600040101010101" pitchFamily="2" charset="-122"/>
              </a:rPr>
              <a:t> </a:t>
            </a:r>
            <a:r>
              <a:rPr lang="zh-CN" altLang="en-US" sz="3200" dirty="0">
                <a:ea typeface="华文仿宋" panose="02010600040101010101" pitchFamily="2" charset="-122"/>
              </a:rPr>
              <a:t>个关键字</a:t>
            </a:r>
            <a:r>
              <a:rPr lang="zh-CN" altLang="en-US" sz="3200" dirty="0">
                <a:solidFill>
                  <a:srgbClr val="A50021"/>
                </a:solidFill>
                <a:ea typeface="华文仿宋" panose="02010600040101010101" pitchFamily="2" charset="-122"/>
              </a:rPr>
              <a:t>小于</a:t>
            </a:r>
            <a:r>
              <a:rPr lang="zh-CN" altLang="en-US" sz="3200" dirty="0">
                <a:ea typeface="华文仿宋" panose="02010600040101010101" pitchFamily="2" charset="-122"/>
              </a:rPr>
              <a:t>第一个关键字，则必有 </a:t>
            </a:r>
            <a:r>
              <a:rPr lang="en-US" altLang="zh-CN" sz="3200" i="1" dirty="0">
                <a:solidFill>
                  <a:srgbClr val="A50021"/>
                </a:solidFill>
                <a:ea typeface="华文仿宋" panose="02010600040101010101" pitchFamily="2" charset="-122"/>
              </a:rPr>
              <a:t>n-k-1</a:t>
            </a:r>
            <a:r>
              <a:rPr lang="en-US" altLang="zh-CN" sz="3200" dirty="0">
                <a:ea typeface="华文仿宋" panose="02010600040101010101" pitchFamily="2" charset="-122"/>
              </a:rPr>
              <a:t> </a:t>
            </a:r>
            <a:r>
              <a:rPr lang="zh-CN" altLang="en-US" sz="3200" dirty="0">
                <a:ea typeface="华文仿宋" panose="02010600040101010101" pitchFamily="2" charset="-122"/>
              </a:rPr>
              <a:t>个关键字</a:t>
            </a:r>
            <a:r>
              <a:rPr lang="zh-CN" altLang="en-US" sz="3200" dirty="0">
                <a:solidFill>
                  <a:srgbClr val="A50021"/>
                </a:solidFill>
                <a:ea typeface="华文仿宋" panose="02010600040101010101" pitchFamily="2" charset="-122"/>
              </a:rPr>
              <a:t>大于</a:t>
            </a:r>
            <a:r>
              <a:rPr lang="zh-CN" altLang="en-US" sz="3200" dirty="0">
                <a:ea typeface="华文仿宋" panose="02010600040101010101" pitchFamily="2" charset="-122"/>
              </a:rPr>
              <a:t>第一个关键字</a:t>
            </a:r>
            <a:r>
              <a:rPr lang="en-US" altLang="zh-CN" sz="3200" dirty="0">
                <a:ea typeface="华文仿宋" panose="02010600040101010101" pitchFamily="2" charset="-122"/>
              </a:rPr>
              <a:t>,</a:t>
            </a:r>
            <a:r>
              <a:rPr lang="zh-CN" altLang="en-US" sz="3200" dirty="0">
                <a:ea typeface="华文仿宋" panose="02010600040101010101" pitchFamily="2" charset="-122"/>
              </a:rPr>
              <a:t>由它构造的二叉排序树</a:t>
            </a:r>
            <a:endParaRPr lang="zh-CN" altLang="en-US" sz="3200" dirty="0">
              <a:ea typeface="华文仿宋" panose="02010600040101010101" pitchFamily="2" charset="-122"/>
            </a:endParaRPr>
          </a:p>
        </p:txBody>
      </p:sp>
      <p:sp>
        <p:nvSpPr>
          <p:cNvPr id="162820" name="Oval 4"/>
          <p:cNvSpPr>
            <a:spLocks noChangeArrowheads="1"/>
          </p:cNvSpPr>
          <p:nvPr/>
        </p:nvSpPr>
        <p:spPr bwMode="auto">
          <a:xfrm>
            <a:off x="4140558" y="3248694"/>
            <a:ext cx="685800" cy="533400"/>
          </a:xfrm>
          <a:prstGeom prst="ellipse">
            <a:avLst/>
          </a:prstGeom>
          <a:noFill/>
          <a:ln w="9525">
            <a:solidFill>
              <a:srgbClr val="A5002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62821" name="Oval 5"/>
          <p:cNvSpPr>
            <a:spLocks noChangeArrowheads="1"/>
          </p:cNvSpPr>
          <p:nvPr/>
        </p:nvSpPr>
        <p:spPr bwMode="auto">
          <a:xfrm>
            <a:off x="5207358" y="3934494"/>
            <a:ext cx="1295400" cy="609600"/>
          </a:xfrm>
          <a:prstGeom prst="ellipse">
            <a:avLst/>
          </a:prstGeom>
          <a:noFill/>
          <a:ln w="9525">
            <a:solidFill>
              <a:srgbClr val="A5002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dirty="0">
                <a:solidFill>
                  <a:srgbClr val="A50021"/>
                </a:solidFill>
                <a:ea typeface="华文仿宋" panose="02010600040101010101" pitchFamily="2" charset="-122"/>
              </a:rPr>
              <a:t>n-k-1</a:t>
            </a:r>
            <a:endParaRPr lang="en-US" altLang="zh-CN" sz="2400" b="0" dirty="0">
              <a:solidFill>
                <a:srgbClr val="A50021"/>
              </a:solidFill>
              <a:ea typeface="华文仿宋" panose="02010600040101010101" pitchFamily="2" charset="-122"/>
            </a:endParaRPr>
          </a:p>
        </p:txBody>
      </p:sp>
      <p:sp>
        <p:nvSpPr>
          <p:cNvPr id="162822" name="Line 6"/>
          <p:cNvSpPr>
            <a:spLocks noChangeShapeType="1"/>
          </p:cNvSpPr>
          <p:nvPr/>
        </p:nvSpPr>
        <p:spPr bwMode="auto">
          <a:xfrm>
            <a:off x="4826358" y="3553494"/>
            <a:ext cx="1066800" cy="381000"/>
          </a:xfrm>
          <a:prstGeom prst="line">
            <a:avLst/>
          </a:prstGeom>
          <a:noFill/>
          <a:ln w="9525">
            <a:solidFill>
              <a:srgbClr val="A50021"/>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62823" name="Oval 7"/>
          <p:cNvSpPr>
            <a:spLocks noChangeArrowheads="1"/>
          </p:cNvSpPr>
          <p:nvPr/>
        </p:nvSpPr>
        <p:spPr bwMode="auto">
          <a:xfrm>
            <a:off x="2387958" y="3934494"/>
            <a:ext cx="1295400" cy="609600"/>
          </a:xfrm>
          <a:prstGeom prst="ellipse">
            <a:avLst/>
          </a:prstGeom>
          <a:noFill/>
          <a:ln w="9525">
            <a:solidFill>
              <a:srgbClr val="A5002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dirty="0">
                <a:solidFill>
                  <a:srgbClr val="A50021"/>
                </a:solidFill>
                <a:ea typeface="华文仿宋" panose="02010600040101010101" pitchFamily="2" charset="-122"/>
              </a:rPr>
              <a:t>k</a:t>
            </a:r>
            <a:endParaRPr lang="en-US" altLang="zh-CN" sz="2400" dirty="0">
              <a:solidFill>
                <a:srgbClr val="A50021"/>
              </a:solidFill>
              <a:ea typeface="华文仿宋" panose="02010600040101010101" pitchFamily="2" charset="-122"/>
            </a:endParaRPr>
          </a:p>
        </p:txBody>
      </p:sp>
      <p:sp>
        <p:nvSpPr>
          <p:cNvPr id="162824" name="Line 8"/>
          <p:cNvSpPr>
            <a:spLocks noChangeShapeType="1"/>
          </p:cNvSpPr>
          <p:nvPr/>
        </p:nvSpPr>
        <p:spPr bwMode="auto">
          <a:xfrm flipH="1">
            <a:off x="2997558" y="3553494"/>
            <a:ext cx="1143000" cy="381000"/>
          </a:xfrm>
          <a:prstGeom prst="line">
            <a:avLst/>
          </a:prstGeom>
          <a:noFill/>
          <a:ln w="9525">
            <a:solidFill>
              <a:srgbClr val="A50021"/>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62825" name="Text Box 9"/>
          <p:cNvSpPr txBox="1">
            <a:spLocks noChangeArrowheads="1"/>
          </p:cNvSpPr>
          <p:nvPr/>
        </p:nvSpPr>
        <p:spPr bwMode="auto">
          <a:xfrm>
            <a:off x="1214795" y="4810962"/>
            <a:ext cx="5851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200" b="0" dirty="0">
                <a:ea typeface="华文仿宋" panose="02010600040101010101" pitchFamily="2" charset="-122"/>
              </a:rPr>
              <a:t>的平均查找长度是 </a:t>
            </a:r>
            <a:r>
              <a:rPr lang="en-US" altLang="zh-CN" sz="3200" b="0" i="1" dirty="0">
                <a:ea typeface="华文仿宋" panose="02010600040101010101" pitchFamily="2" charset="-122"/>
              </a:rPr>
              <a:t>n</a:t>
            </a:r>
            <a:r>
              <a:rPr lang="en-US" altLang="zh-CN" sz="3200" b="0" dirty="0">
                <a:ea typeface="华文仿宋" panose="02010600040101010101" pitchFamily="2" charset="-122"/>
              </a:rPr>
              <a:t> </a:t>
            </a:r>
            <a:r>
              <a:rPr lang="zh-CN" altLang="en-US" sz="3200" b="0" dirty="0">
                <a:ea typeface="华文仿宋" panose="02010600040101010101" pitchFamily="2" charset="-122"/>
              </a:rPr>
              <a:t>和 </a:t>
            </a:r>
            <a:r>
              <a:rPr lang="en-US" altLang="zh-CN" sz="3200" b="0" i="1" dirty="0">
                <a:ea typeface="华文仿宋" panose="02010600040101010101" pitchFamily="2" charset="-122"/>
              </a:rPr>
              <a:t>k </a:t>
            </a:r>
            <a:r>
              <a:rPr lang="zh-CN" altLang="en-US" sz="3200" b="0" dirty="0">
                <a:ea typeface="华文仿宋" panose="02010600040101010101" pitchFamily="2" charset="-122"/>
              </a:rPr>
              <a:t>的函数</a:t>
            </a:r>
            <a:endParaRPr lang="zh-CN" altLang="en-US" sz="2000" b="0" dirty="0">
              <a:ea typeface="华文仿宋" panose="02010600040101010101" pitchFamily="2" charset="-122"/>
            </a:endParaRPr>
          </a:p>
        </p:txBody>
      </p:sp>
      <p:sp>
        <p:nvSpPr>
          <p:cNvPr id="162826" name="Text Box 10"/>
          <p:cNvSpPr txBox="1">
            <a:spLocks noChangeArrowheads="1"/>
          </p:cNvSpPr>
          <p:nvPr/>
        </p:nvSpPr>
        <p:spPr bwMode="auto">
          <a:xfrm>
            <a:off x="2788273" y="5477712"/>
            <a:ext cx="51924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3600" dirty="0">
                <a:solidFill>
                  <a:srgbClr val="A50021"/>
                </a:solidFill>
                <a:ea typeface="华文仿宋" panose="02010600040101010101" pitchFamily="2" charset="-122"/>
              </a:rPr>
              <a:t>P(n, k)      ( 0</a:t>
            </a:r>
            <a:r>
              <a:rPr lang="en-US" altLang="zh-CN" sz="3600" dirty="0">
                <a:solidFill>
                  <a:srgbClr val="A50021"/>
                </a:solidFill>
                <a:ea typeface="华文仿宋" panose="02010600040101010101" pitchFamily="2" charset="-122"/>
                <a:sym typeface="Symbol" panose="05050102010706020507" pitchFamily="18" charset="2"/>
              </a:rPr>
              <a:t> k  n-1 )</a:t>
            </a:r>
            <a:r>
              <a:rPr lang="zh-CN" altLang="en-US" sz="3600" dirty="0">
                <a:solidFill>
                  <a:srgbClr val="A50021"/>
                </a:solidFill>
                <a:ea typeface="华文仿宋" panose="02010600040101010101" pitchFamily="2" charset="-122"/>
                <a:sym typeface="Symbol" panose="05050102010706020507" pitchFamily="18" charset="2"/>
              </a:rPr>
              <a:t>。</a:t>
            </a:r>
            <a:endParaRPr lang="zh-CN" altLang="en-US" sz="2000" b="0" dirty="0">
              <a:solidFill>
                <a:srgbClr val="A50021"/>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2818"/>
                                        </p:tgtEl>
                                        <p:attrNameLst>
                                          <p:attrName>style.visibility</p:attrName>
                                        </p:attrNameLst>
                                      </p:cBhvr>
                                      <p:to>
                                        <p:strVal val="visible"/>
                                      </p:to>
                                    </p:set>
                                    <p:animEffect transition="in" filter="wipe(left)">
                                      <p:cBhvr>
                                        <p:cTn id="7" dur="500"/>
                                        <p:tgtEl>
                                          <p:spTgt spid="16281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2819"/>
                                        </p:tgtEl>
                                        <p:attrNameLst>
                                          <p:attrName>style.visibility</p:attrName>
                                        </p:attrNameLst>
                                      </p:cBhvr>
                                      <p:to>
                                        <p:strVal val="visible"/>
                                      </p:to>
                                    </p:set>
                                    <p:animEffect transition="in" filter="strips(downRight)">
                                      <p:cBhvr>
                                        <p:cTn id="12" dur="500"/>
                                        <p:tgtEl>
                                          <p:spTgt spid="1628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2820"/>
                                        </p:tgtEl>
                                        <p:attrNameLst>
                                          <p:attrName>style.visibility</p:attrName>
                                        </p:attrNameLst>
                                      </p:cBhvr>
                                      <p:to>
                                        <p:strVal val="visible"/>
                                      </p:to>
                                    </p:set>
                                    <p:animEffect transition="in" filter="wipe(up)">
                                      <p:cBhvr>
                                        <p:cTn id="17" dur="500"/>
                                        <p:tgtEl>
                                          <p:spTgt spid="162820"/>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62824"/>
                                        </p:tgtEl>
                                        <p:attrNameLst>
                                          <p:attrName>style.visibility</p:attrName>
                                        </p:attrNameLst>
                                      </p:cBhvr>
                                      <p:to>
                                        <p:strVal val="visible"/>
                                      </p:to>
                                    </p:set>
                                    <p:animEffect transition="in" filter="wipe(up)">
                                      <p:cBhvr>
                                        <p:cTn id="21" dur="500"/>
                                        <p:tgtEl>
                                          <p:spTgt spid="162824"/>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162823"/>
                                        </p:tgtEl>
                                        <p:attrNameLst>
                                          <p:attrName>style.visibility</p:attrName>
                                        </p:attrNameLst>
                                      </p:cBhvr>
                                      <p:to>
                                        <p:strVal val="visible"/>
                                      </p:to>
                                    </p:set>
                                    <p:animEffect transition="in" filter="wipe(up)">
                                      <p:cBhvr>
                                        <p:cTn id="25" dur="500"/>
                                        <p:tgtEl>
                                          <p:spTgt spid="162823"/>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162822"/>
                                        </p:tgtEl>
                                        <p:attrNameLst>
                                          <p:attrName>style.visibility</p:attrName>
                                        </p:attrNameLst>
                                      </p:cBhvr>
                                      <p:to>
                                        <p:strVal val="visible"/>
                                      </p:to>
                                    </p:set>
                                    <p:animEffect transition="in" filter="wipe(up)">
                                      <p:cBhvr>
                                        <p:cTn id="29" dur="500"/>
                                        <p:tgtEl>
                                          <p:spTgt spid="162822"/>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162821"/>
                                        </p:tgtEl>
                                        <p:attrNameLst>
                                          <p:attrName>style.visibility</p:attrName>
                                        </p:attrNameLst>
                                      </p:cBhvr>
                                      <p:to>
                                        <p:strVal val="visible"/>
                                      </p:to>
                                    </p:set>
                                    <p:animEffect transition="in" filter="wipe(up)">
                                      <p:cBhvr>
                                        <p:cTn id="33" dur="500"/>
                                        <p:tgtEl>
                                          <p:spTgt spid="162821"/>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62825"/>
                                        </p:tgtEl>
                                        <p:attrNameLst>
                                          <p:attrName>style.visibility</p:attrName>
                                        </p:attrNameLst>
                                      </p:cBhvr>
                                      <p:to>
                                        <p:strVal val="visible"/>
                                      </p:to>
                                    </p:set>
                                    <p:animEffect transition="in" filter="wipe(left)">
                                      <p:cBhvr>
                                        <p:cTn id="37" dur="500"/>
                                        <p:tgtEl>
                                          <p:spTgt spid="1628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2826"/>
                                        </p:tgtEl>
                                        <p:attrNameLst>
                                          <p:attrName>style.visibility</p:attrName>
                                        </p:attrNameLst>
                                      </p:cBhvr>
                                      <p:to>
                                        <p:strVal val="visible"/>
                                      </p:to>
                                    </p:set>
                                    <p:animEffect transition="in" filter="wipe(left)">
                                      <p:cBhvr>
                                        <p:cTn id="42" dur="500"/>
                                        <p:tgtEl>
                                          <p:spTgt spid="162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utoUpdateAnimBg="0"/>
      <p:bldP spid="162819" grpId="0" autoUpdateAnimBg="0"/>
      <p:bldP spid="162820" grpId="0" animBg="1"/>
      <p:bldP spid="162821" grpId="0" animBg="1" autoUpdateAnimBg="0"/>
      <p:bldP spid="162822" grpId="0" animBg="1"/>
      <p:bldP spid="162823" grpId="0" animBg="1" autoUpdateAnimBg="0"/>
      <p:bldP spid="162824" grpId="0" animBg="1"/>
      <p:bldP spid="162825" grpId="0" autoUpdateAnimBg="0"/>
      <p:bldP spid="162826"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396875" y="891012"/>
            <a:ext cx="845820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zh-CN" altLang="en-US" sz="3200" dirty="0">
                <a:latin typeface="华文仿宋" panose="02010600040101010101" pitchFamily="2" charset="-122"/>
                <a:ea typeface="华文仿宋" panose="02010600040101010101" pitchFamily="2" charset="-122"/>
              </a:rPr>
              <a:t>假设 </a:t>
            </a:r>
            <a:r>
              <a:rPr lang="en-US" altLang="zh-CN" sz="3200" i="1" dirty="0">
                <a:ea typeface="华文仿宋" panose="02010600040101010101" pitchFamily="2" charset="-122"/>
              </a:rPr>
              <a:t>n </a:t>
            </a:r>
            <a:r>
              <a:rPr lang="zh-CN" altLang="en-US" sz="3200" dirty="0">
                <a:latin typeface="华文仿宋" panose="02010600040101010101" pitchFamily="2" charset="-122"/>
                <a:ea typeface="华文仿宋" panose="02010600040101010101" pitchFamily="2" charset="-122"/>
              </a:rPr>
              <a:t>个关键字中任何一个出现在第一个位置的可能性相同，则含 </a:t>
            </a:r>
            <a:r>
              <a:rPr lang="en-US" altLang="zh-CN" sz="3200" i="1" dirty="0">
                <a:ea typeface="华文仿宋" panose="02010600040101010101" pitchFamily="2" charset="-122"/>
              </a:rPr>
              <a:t>n </a:t>
            </a:r>
            <a:r>
              <a:rPr lang="zh-CN" altLang="en-US" sz="3200" dirty="0">
                <a:latin typeface="华文仿宋" panose="02010600040101010101" pitchFamily="2" charset="-122"/>
                <a:ea typeface="华文仿宋" panose="02010600040101010101" pitchFamily="2" charset="-122"/>
              </a:rPr>
              <a:t>个关键字的二叉排序树的平均查找长度：</a:t>
            </a:r>
            <a:endParaRPr lang="zh-CN" altLang="en-US" sz="3200" dirty="0">
              <a:latin typeface="华文仿宋" panose="02010600040101010101" pitchFamily="2" charset="-122"/>
              <a:ea typeface="华文仿宋" panose="02010600040101010101" pitchFamily="2" charset="-122"/>
            </a:endParaRPr>
          </a:p>
        </p:txBody>
      </p:sp>
      <p:sp>
        <p:nvSpPr>
          <p:cNvPr id="12293" name="Text Box 5"/>
          <p:cNvSpPr txBox="1">
            <a:spLocks noChangeArrowheads="1"/>
          </p:cNvSpPr>
          <p:nvPr/>
        </p:nvSpPr>
        <p:spPr bwMode="auto">
          <a:xfrm>
            <a:off x="212725" y="4059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zh-CN" sz="2400" b="0" dirty="0">
              <a:ea typeface="华文仿宋" panose="02010600040101010101" pitchFamily="2" charset="-122"/>
            </a:endParaRPr>
          </a:p>
        </p:txBody>
      </p:sp>
      <p:sp>
        <p:nvSpPr>
          <p:cNvPr id="163846" name="Text Box 6"/>
          <p:cNvSpPr txBox="1">
            <a:spLocks noChangeArrowheads="1"/>
          </p:cNvSpPr>
          <p:nvPr/>
        </p:nvSpPr>
        <p:spPr bwMode="auto">
          <a:xfrm>
            <a:off x="511175" y="4127500"/>
            <a:ext cx="4670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200" b="0" dirty="0">
                <a:latin typeface="华文仿宋" panose="02010600040101010101" pitchFamily="2" charset="-122"/>
                <a:ea typeface="华文仿宋" panose="02010600040101010101" pitchFamily="2" charset="-122"/>
              </a:rPr>
              <a:t>在</a:t>
            </a:r>
            <a:r>
              <a:rPr lang="zh-CN" altLang="en-US" sz="3200" dirty="0">
                <a:solidFill>
                  <a:srgbClr val="A50021"/>
                </a:solidFill>
                <a:latin typeface="华文仿宋" panose="02010600040101010101" pitchFamily="2" charset="-122"/>
                <a:ea typeface="华文仿宋" panose="02010600040101010101" pitchFamily="2" charset="-122"/>
              </a:rPr>
              <a:t>等概率查找</a:t>
            </a:r>
            <a:r>
              <a:rPr lang="zh-CN" altLang="en-US" sz="3200" b="0" dirty="0">
                <a:latin typeface="华文仿宋" panose="02010600040101010101" pitchFamily="2" charset="-122"/>
                <a:ea typeface="华文仿宋" panose="02010600040101010101" pitchFamily="2" charset="-122"/>
              </a:rPr>
              <a:t>的情况下，</a:t>
            </a:r>
            <a:endParaRPr lang="zh-CN" altLang="en-US" sz="3600" b="0" dirty="0">
              <a:latin typeface="华文仿宋" panose="02010600040101010101" pitchFamily="2" charset="-122"/>
              <a:ea typeface="华文仿宋" panose="02010600040101010101" pitchFamily="2" charset="-122"/>
            </a:endParaRPr>
          </a:p>
        </p:txBody>
      </p:sp>
      <mc:AlternateContent xmlns:mc="http://schemas.openxmlformats.org/markup-compatibility/2006">
        <mc:Choice xmlns:a14="http://schemas.microsoft.com/office/drawing/2010/main" Requires="a14">
          <p:sp>
            <p:nvSpPr>
              <p:cNvPr id="2" name="对象 1"/>
              <p:cNvSpPr txBox="1"/>
              <p:nvPr/>
            </p:nvSpPr>
            <p:spPr>
              <a:xfrm>
                <a:off x="2859402" y="2962810"/>
                <a:ext cx="3860053" cy="972162"/>
              </a:xfrm>
              <a:prstGeom prst="rect">
                <a:avLst/>
              </a:prstGeom>
            </p:spPr>
            <p:txBody>
              <a:bodyPr>
                <a:noAutofit/>
              </a:bodyPr>
              <a:lstStyle/>
              <a:p>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𝐴𝑆𝐿</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𝑛</m:t>
                      </m:r>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𝑛</m:t>
                          </m:r>
                        </m:den>
                      </m:f>
                      <m:nary>
                        <m:naryPr>
                          <m:chr m:val="∑"/>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0</m:t>
                          </m:r>
                        </m:sub>
                        <m:sup>
                          <m:r>
                            <a:rPr lang="en-US" sz="2400" i="1">
                              <a:solidFill>
                                <a:srgbClr val="000000"/>
                              </a:solidFill>
                              <a:latin typeface="Cambria Math" panose="02040503050406030204" pitchFamily="18" charset="0"/>
                            </a:rPr>
                            <m:t>𝑛</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sup>
                        <m:e>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𝑛</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m:t>
                          </m:r>
                        </m:e>
                      </m:nary>
                    </m:oMath>
                  </m:oMathPara>
                </a14:m>
                <a:endParaRPr lang="en-US" sz="1600" dirty="0"/>
              </a:p>
            </p:txBody>
          </p:sp>
        </mc:Choice>
        <mc:Fallback>
          <p:sp>
            <p:nvSpPr>
              <p:cNvPr id="2" name="对象 1"/>
              <p:cNvSpPr txBox="1">
                <a:spLocks noRot="1" noChangeAspect="1" noMove="1" noResize="1" noEditPoints="1" noAdjustHandles="1" noChangeArrowheads="1" noChangeShapeType="1" noTextEdit="1"/>
              </p:cNvSpPr>
              <p:nvPr/>
            </p:nvSpPr>
            <p:spPr>
              <a:xfrm>
                <a:off x="2859402" y="2962810"/>
                <a:ext cx="3860053" cy="972162"/>
              </a:xfrm>
              <a:prstGeom prst="rect">
                <a:avLst/>
              </a:prstGeom>
              <a:blipFill rotWithShape="1">
                <a:blip r:embed="rId1"/>
                <a:stretch>
                  <a:fillRect l="-16" t="-55" r="13" b="-124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对象 1"/>
              <p:cNvSpPr txBox="1"/>
              <p:nvPr/>
            </p:nvSpPr>
            <p:spPr>
              <a:xfrm>
                <a:off x="2695948" y="4899466"/>
                <a:ext cx="4023507" cy="1067521"/>
              </a:xfrm>
              <a:prstGeom prst="rect">
                <a:avLst/>
              </a:prstGeom>
            </p:spPr>
            <p:txBody>
              <a:bodyPr>
                <a:noAutofit/>
              </a:bodyPr>
              <a:lstStyle/>
              <a:p>
                <a14:m>
                  <m:oMathPara xmlns:m="http://schemas.openxmlformats.org/officeDocument/2006/math">
                    <m:oMathParaPr>
                      <m:jc m:val="left"/>
                    </m:oMathParaPr>
                    <m:oMath xmlns:m="http://schemas.openxmlformats.org/officeDocument/2006/math">
                      <m:r>
                        <a:rPr lang="en-US" sz="2400" i="1" smtClean="0">
                          <a:solidFill>
                            <a:srgbClr val="000000"/>
                          </a:solidFill>
                          <a:latin typeface="Cambria Math" panose="02040503050406030204" pitchFamily="18" charset="0"/>
                        </a:rPr>
                        <m:t>𝑃</m:t>
                      </m:r>
                      <m:r>
                        <a:rPr lang="en-US" sz="2400" i="1" smtClean="0">
                          <a:solidFill>
                            <a:srgbClr val="000000"/>
                          </a:solidFill>
                          <a:latin typeface="Cambria Math" panose="02040503050406030204" pitchFamily="18" charset="0"/>
                        </a:rPr>
                        <m:t>(</m:t>
                      </m:r>
                      <m:r>
                        <a:rPr lang="en-US" sz="2400" i="1" smtClean="0">
                          <a:solidFill>
                            <a:srgbClr val="000000"/>
                          </a:solidFill>
                          <a:latin typeface="Cambria Math" panose="02040503050406030204" pitchFamily="18" charset="0"/>
                        </a:rPr>
                        <m:t>𝑛</m:t>
                      </m:r>
                      <m:r>
                        <a:rPr lang="en-US" sz="2400" i="1" smtClean="0">
                          <a:solidFill>
                            <a:srgbClr val="000000"/>
                          </a:solidFill>
                          <a:latin typeface="Cambria Math" panose="02040503050406030204" pitchFamily="18" charset="0"/>
                        </a:rPr>
                        <m:t>,</m:t>
                      </m:r>
                      <m:r>
                        <a:rPr lang="en-US" sz="2400" i="1" smtClean="0">
                          <a:solidFill>
                            <a:srgbClr val="000000"/>
                          </a:solidFill>
                          <a:latin typeface="Cambria Math" panose="02040503050406030204" pitchFamily="18" charset="0"/>
                        </a:rPr>
                        <m:t>𝑘</m:t>
                      </m:r>
                      <m:r>
                        <a:rPr lang="en-US" sz="2400" i="1" smtClean="0">
                          <a:solidFill>
                            <a:srgbClr val="000000"/>
                          </a:solidFill>
                          <a:latin typeface="Cambria Math" panose="02040503050406030204" pitchFamily="18" charset="0"/>
                        </a:rPr>
                        <m:t>)=</m:t>
                      </m:r>
                      <m:nary>
                        <m:naryPr>
                          <m:chr m:val="∑"/>
                          <m:ctrlPr>
                            <a:rPr lang="en-US" sz="2400" i="1" smtClean="0">
                              <a:solidFill>
                                <a:srgbClr val="000000"/>
                              </a:solidFill>
                              <a:latin typeface="Cambria Math" panose="02040503050406030204" pitchFamily="18" charset="0"/>
                            </a:rPr>
                          </m:ctrlPr>
                        </m:naryPr>
                        <m:sub>
                          <m:r>
                            <a:rPr lang="en-US" sz="2400" b="0" i="1" smtClean="0">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m:t>
                          </m:r>
                        </m:sub>
                        <m:sup>
                          <m:r>
                            <a:rPr lang="en-US" sz="2400" i="1">
                              <a:solidFill>
                                <a:srgbClr val="000000"/>
                              </a:solidFill>
                              <a:latin typeface="Cambria Math" panose="02040503050406030204" pitchFamily="18" charset="0"/>
                            </a:rPr>
                            <m:t>𝑛</m:t>
                          </m:r>
                        </m:sup>
                        <m:e>
                          <m:sSub>
                            <m:sSubPr>
                              <m:ctrlPr>
                                <a:rPr lang="en-US" sz="2400" i="1" smtClean="0">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𝑃</m:t>
                              </m:r>
                            </m:e>
                            <m:sub>
                              <m:r>
                                <a:rPr lang="en-US" sz="2400" b="0" i="1" smtClean="0">
                                  <a:solidFill>
                                    <a:srgbClr val="000000"/>
                                  </a:solidFill>
                                  <a:latin typeface="Cambria Math" panose="02040503050406030204" pitchFamily="18" charset="0"/>
                                </a:rPr>
                                <m:t>𝑖</m:t>
                              </m:r>
                            </m:sub>
                          </m:sSub>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𝐶</m:t>
                              </m:r>
                            </m:e>
                            <m:sub>
                              <m:r>
                                <a:rPr lang="en-US" sz="2400" i="1">
                                  <a:solidFill>
                                    <a:srgbClr val="000000"/>
                                  </a:solidFill>
                                  <a:latin typeface="Cambria Math" panose="02040503050406030204" pitchFamily="18" charset="0"/>
                                </a:rPr>
                                <m:t>𝑖</m:t>
                              </m:r>
                            </m:sub>
                          </m:sSub>
                          <m:r>
                            <a:rPr lang="en-US" sz="2400" b="0" i="1" smtClean="0">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𝑛</m:t>
                              </m:r>
                            </m:den>
                          </m:f>
                          <m:nary>
                            <m:naryPr>
                              <m:chr m:val="∑"/>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𝑛</m:t>
                              </m:r>
                            </m:sup>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𝐶</m:t>
                                  </m:r>
                                </m:e>
                                <m:sub>
                                  <m:r>
                                    <a:rPr lang="en-US" sz="2400" i="1">
                                      <a:solidFill>
                                        <a:srgbClr val="000000"/>
                                      </a:solidFill>
                                      <a:latin typeface="Cambria Math" panose="02040503050406030204" pitchFamily="18" charset="0"/>
                                    </a:rPr>
                                    <m:t>𝑖</m:t>
                                  </m:r>
                                </m:sub>
                              </m:sSub>
                            </m:e>
                          </m:nary>
                        </m:e>
                      </m:nary>
                    </m:oMath>
                  </m:oMathPara>
                </a14:m>
                <a:endParaRPr lang="en-US" sz="1600" dirty="0"/>
              </a:p>
            </p:txBody>
          </p:sp>
        </mc:Choice>
        <mc:Fallback>
          <p:sp>
            <p:nvSpPr>
              <p:cNvPr id="7" name="对象 1"/>
              <p:cNvSpPr txBox="1">
                <a:spLocks noRot="1" noChangeAspect="1" noMove="1" noResize="1" noEditPoints="1" noAdjustHandles="1" noChangeArrowheads="1" noChangeShapeType="1" noTextEdit="1"/>
              </p:cNvSpPr>
              <p:nvPr/>
            </p:nvSpPr>
            <p:spPr>
              <a:xfrm>
                <a:off x="2695948" y="4899466"/>
                <a:ext cx="4023507" cy="1067521"/>
              </a:xfrm>
              <a:prstGeom prst="rect">
                <a:avLst/>
              </a:prstGeom>
              <a:blipFill rotWithShape="1">
                <a:blip r:embed="rId2"/>
                <a:stretch>
                  <a:fillRect l="-9" t="-41" r="13" b="4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wipe(left)">
                                      <p:cBhvr>
                                        <p:cTn id="7" dur="500"/>
                                        <p:tgtEl>
                                          <p:spTgt spid="1638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46"/>
                                        </p:tgtEl>
                                        <p:attrNameLst>
                                          <p:attrName>style.visibility</p:attrName>
                                        </p:attrNameLst>
                                      </p:cBhvr>
                                      <p:to>
                                        <p:strVal val="visible"/>
                                      </p:to>
                                    </p:set>
                                    <p:animEffect transition="in" filter="wipe(left)">
                                      <p:cBhvr>
                                        <p:cTn id="12" dur="500"/>
                                        <p:tgtEl>
                                          <p:spTgt spid="163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P spid="163846"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64867" name="Object 3"/>
              <p:cNvSpPr txBox="1"/>
              <p:nvPr/>
            </p:nvSpPr>
            <p:spPr bwMode="auto">
              <a:xfrm>
                <a:off x="1569744" y="2509078"/>
                <a:ext cx="7698947" cy="871089"/>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𝑛</m:t>
                          </m:r>
                        </m:den>
                      </m:f>
                      <m:d>
                        <m:dPr>
                          <m:ctrlPr>
                            <a:rPr lang="en-US" sz="2400" i="1">
                              <a:solidFill>
                                <a:srgbClr val="000000"/>
                              </a:solidFill>
                              <a:latin typeface="Cambria Math" panose="02040503050406030204" pitchFamily="18" charset="0"/>
                            </a:rPr>
                          </m:ctrlPr>
                        </m:dPr>
                        <m:e>
                          <m:r>
                            <a:rPr lang="en-US" sz="2400" i="1">
                              <a:solidFill>
                                <a:srgbClr val="000000"/>
                              </a:solidFill>
                              <a:latin typeface="Cambria Math" panose="02040503050406030204" pitchFamily="18" charset="0"/>
                            </a:rPr>
                            <m:t>1</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𝑛</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𝑛</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r>
                            <a:rPr lang="en-US" sz="2400" i="1">
                              <a:solidFill>
                                <a:srgbClr val="000000"/>
                              </a:solidFill>
                              <a:latin typeface="Cambria Math" panose="02040503050406030204" pitchFamily="18" charset="0"/>
                            </a:rPr>
                            <m:t>)</m:t>
                          </m:r>
                        </m:e>
                      </m:d>
                    </m:oMath>
                  </m:oMathPara>
                </a14:m>
                <a:endParaRPr lang="en-US" sz="2400" dirty="0"/>
              </a:p>
            </p:txBody>
          </p:sp>
        </mc:Choice>
        <mc:Fallback>
          <p:sp>
            <p:nvSpPr>
              <p:cNvPr id="164867" name="Object 3"/>
              <p:cNvSpPr txBox="1">
                <a:spLocks noRot="1" noChangeAspect="1" noMove="1" noResize="1" noEditPoints="1" noAdjustHandles="1" noChangeArrowheads="1" noChangeShapeType="1" noTextEdit="1"/>
              </p:cNvSpPr>
              <p:nvPr/>
            </p:nvSpPr>
            <p:spPr bwMode="auto">
              <a:xfrm>
                <a:off x="1569744" y="2509078"/>
                <a:ext cx="7698947" cy="871089"/>
              </a:xfrm>
              <a:prstGeom prst="rect">
                <a:avLst/>
              </a:prstGeom>
              <a:blipFill rotWithShape="1">
                <a:blip r:embed="rId1"/>
                <a:stretch>
                  <a:fillRect t="-22" r="3" b="7"/>
                </a:stretch>
              </a:blipFill>
              <a:ln>
                <a:noFill/>
              </a:ln>
              <a:effectLst/>
            </p:spPr>
            <p:txBody>
              <a:bodyPr/>
              <a:lstStyle/>
              <a:p>
                <a:r>
                  <a:rPr lang="zh-CN" altLang="en-US">
                    <a:noFill/>
                  </a:rPr>
                  <a:t> </a:t>
                </a:r>
              </a:p>
            </p:txBody>
          </p:sp>
        </mc:Fallback>
      </mc:AlternateContent>
      <p:sp>
        <p:nvSpPr>
          <p:cNvPr id="13317" name="Oval 5"/>
          <p:cNvSpPr>
            <a:spLocks noChangeArrowheads="1"/>
          </p:cNvSpPr>
          <p:nvPr/>
        </p:nvSpPr>
        <p:spPr bwMode="auto">
          <a:xfrm>
            <a:off x="6446949" y="4564890"/>
            <a:ext cx="685800" cy="533400"/>
          </a:xfrm>
          <a:prstGeom prst="ellipse">
            <a:avLst/>
          </a:prstGeom>
          <a:noFill/>
          <a:ln w="9525">
            <a:solidFill>
              <a:srgbClr val="A5002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3318" name="Oval 6"/>
          <p:cNvSpPr>
            <a:spLocks noChangeArrowheads="1"/>
          </p:cNvSpPr>
          <p:nvPr/>
        </p:nvSpPr>
        <p:spPr bwMode="auto">
          <a:xfrm>
            <a:off x="7513749" y="5250690"/>
            <a:ext cx="1295400" cy="609600"/>
          </a:xfrm>
          <a:prstGeom prst="ellipse">
            <a:avLst/>
          </a:prstGeom>
          <a:noFill/>
          <a:ln w="9525">
            <a:solidFill>
              <a:srgbClr val="A5002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dirty="0">
                <a:ea typeface="华文仿宋" panose="02010600040101010101" pitchFamily="2" charset="-122"/>
              </a:rPr>
              <a:t>n-k-1</a:t>
            </a:r>
            <a:endParaRPr lang="en-US" altLang="zh-CN" sz="2400" b="0" dirty="0">
              <a:ea typeface="华文仿宋" panose="02010600040101010101" pitchFamily="2" charset="-122"/>
            </a:endParaRPr>
          </a:p>
        </p:txBody>
      </p:sp>
      <p:sp>
        <p:nvSpPr>
          <p:cNvPr id="13319" name="Line 7"/>
          <p:cNvSpPr>
            <a:spLocks noChangeShapeType="1"/>
          </p:cNvSpPr>
          <p:nvPr/>
        </p:nvSpPr>
        <p:spPr bwMode="auto">
          <a:xfrm>
            <a:off x="7132749" y="4869690"/>
            <a:ext cx="1066800" cy="381000"/>
          </a:xfrm>
          <a:prstGeom prst="line">
            <a:avLst/>
          </a:prstGeom>
          <a:noFill/>
          <a:ln w="9525">
            <a:solidFill>
              <a:srgbClr val="A50021"/>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3320" name="Oval 8"/>
          <p:cNvSpPr>
            <a:spLocks noChangeArrowheads="1"/>
          </p:cNvSpPr>
          <p:nvPr/>
        </p:nvSpPr>
        <p:spPr bwMode="auto">
          <a:xfrm>
            <a:off x="4694349" y="5250690"/>
            <a:ext cx="1295400" cy="609600"/>
          </a:xfrm>
          <a:prstGeom prst="ellipse">
            <a:avLst/>
          </a:prstGeom>
          <a:noFill/>
          <a:ln w="9525">
            <a:solidFill>
              <a:srgbClr val="A5002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dirty="0">
                <a:ea typeface="华文仿宋" panose="02010600040101010101" pitchFamily="2" charset="-122"/>
              </a:rPr>
              <a:t>k</a:t>
            </a:r>
            <a:endParaRPr lang="en-US" altLang="zh-CN" sz="2400" dirty="0">
              <a:ea typeface="华文仿宋" panose="02010600040101010101" pitchFamily="2" charset="-122"/>
            </a:endParaRPr>
          </a:p>
        </p:txBody>
      </p:sp>
      <p:sp>
        <p:nvSpPr>
          <p:cNvPr id="13321" name="Line 9"/>
          <p:cNvSpPr>
            <a:spLocks noChangeShapeType="1"/>
          </p:cNvSpPr>
          <p:nvPr/>
        </p:nvSpPr>
        <p:spPr bwMode="auto">
          <a:xfrm flipH="1">
            <a:off x="5303949" y="4869690"/>
            <a:ext cx="1143000" cy="381000"/>
          </a:xfrm>
          <a:prstGeom prst="line">
            <a:avLst/>
          </a:prstGeom>
          <a:noFill/>
          <a:ln w="9525">
            <a:solidFill>
              <a:srgbClr val="A50021"/>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mc:AlternateContent xmlns:mc="http://schemas.openxmlformats.org/markup-compatibility/2006">
        <mc:Choice xmlns:a14="http://schemas.microsoft.com/office/drawing/2010/main" Requires="a14">
          <p:sp>
            <p:nvSpPr>
              <p:cNvPr id="2" name="对象 1"/>
              <p:cNvSpPr txBox="1"/>
              <p:nvPr/>
            </p:nvSpPr>
            <p:spPr>
              <a:xfrm>
                <a:off x="592875" y="1100942"/>
                <a:ext cx="6305474" cy="1027136"/>
              </a:xfrm>
              <a:prstGeom prst="rect">
                <a:avLst/>
              </a:prstGeom>
            </p:spPr>
            <p:txBody>
              <a:bodyPr>
                <a:normAutofit fontScale="92500"/>
              </a:bodyPr>
              <a:lstStyle/>
              <a:p>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𝑛</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𝑛</m:t>
                          </m:r>
                        </m:den>
                      </m:f>
                      <m:nary>
                        <m:naryPr>
                          <m:chr m:val="∑"/>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𝑛</m:t>
                          </m:r>
                        </m:sup>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𝐶</m:t>
                              </m:r>
                            </m:e>
                            <m:sub>
                              <m:r>
                                <a:rPr lang="en-US" sz="2400" i="1">
                                  <a:solidFill>
                                    <a:srgbClr val="000000"/>
                                  </a:solidFill>
                                  <a:latin typeface="Cambria Math" panose="02040503050406030204" pitchFamily="18" charset="0"/>
                                </a:rPr>
                                <m:t>𝑖</m:t>
                              </m:r>
                            </m:sub>
                          </m:sSub>
                        </m:e>
                      </m:nary>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𝑛</m:t>
                          </m:r>
                        </m:den>
                      </m:f>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𝐶</m:t>
                              </m:r>
                            </m:e>
                            <m:sub>
                              <m:r>
                                <a:rPr lang="en-US" sz="2400" i="1">
                                  <a:solidFill>
                                    <a:srgbClr val="000000"/>
                                  </a:solidFill>
                                  <a:latin typeface="Cambria Math" panose="02040503050406030204" pitchFamily="18" charset="0"/>
                                </a:rPr>
                                <m:t>𝑟𝑜𝑜𝑡</m:t>
                              </m:r>
                            </m:sub>
                          </m:sSub>
                          <m:r>
                            <a:rPr lang="en-US" sz="2400" i="1">
                              <a:solidFill>
                                <a:srgbClr val="000000"/>
                              </a:solidFill>
                              <a:latin typeface="Cambria Math" panose="02040503050406030204" pitchFamily="18" charset="0"/>
                            </a:rPr>
                            <m:t>+</m:t>
                          </m:r>
                          <m:nary>
                            <m:naryPr>
                              <m:chr m:val="∑"/>
                              <m:supHide m:val="on"/>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𝐿</m:t>
                              </m:r>
                            </m:sub>
                            <m:sup/>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𝐶</m:t>
                                  </m:r>
                                </m:e>
                                <m:sub>
                                  <m:r>
                                    <a:rPr lang="en-US" sz="2400" i="1">
                                      <a:solidFill>
                                        <a:srgbClr val="000000"/>
                                      </a:solidFill>
                                      <a:latin typeface="Cambria Math" panose="02040503050406030204" pitchFamily="18" charset="0"/>
                                    </a:rPr>
                                    <m:t>𝑖</m:t>
                                  </m:r>
                                </m:sub>
                              </m:sSub>
                            </m:e>
                          </m:nary>
                          <m:r>
                            <a:rPr lang="en-US" sz="2400" i="1">
                              <a:solidFill>
                                <a:srgbClr val="000000"/>
                              </a:solidFill>
                              <a:latin typeface="Cambria Math" panose="02040503050406030204" pitchFamily="18" charset="0"/>
                            </a:rPr>
                            <m:t>+</m:t>
                          </m:r>
                          <m:nary>
                            <m:naryPr>
                              <m:chr m:val="∑"/>
                              <m:supHide m:val="on"/>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𝑅</m:t>
                              </m:r>
                            </m:sub>
                            <m:sup/>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𝐶</m:t>
                                  </m:r>
                                </m:e>
                                <m:sub>
                                  <m:r>
                                    <a:rPr lang="en-US" sz="2400" i="1">
                                      <a:solidFill>
                                        <a:srgbClr val="000000"/>
                                      </a:solidFill>
                                      <a:latin typeface="Cambria Math" panose="02040503050406030204" pitchFamily="18" charset="0"/>
                                    </a:rPr>
                                    <m:t>𝑖</m:t>
                                  </m:r>
                                </m:sub>
                              </m:sSub>
                            </m:e>
                          </m:nary>
                        </m:e>
                      </m:d>
                    </m:oMath>
                  </m:oMathPara>
                </a14:m>
                <a:endParaRPr lang="en-US" dirty="0"/>
              </a:p>
            </p:txBody>
          </p:sp>
        </mc:Choice>
        <mc:Fallback>
          <p:sp>
            <p:nvSpPr>
              <p:cNvPr id="2" name="对象 1"/>
              <p:cNvSpPr txBox="1">
                <a:spLocks noRot="1" noChangeAspect="1" noMove="1" noResize="1" noEditPoints="1" noAdjustHandles="1" noChangeArrowheads="1" noChangeShapeType="1" noTextEdit="1"/>
              </p:cNvSpPr>
              <p:nvPr/>
            </p:nvSpPr>
            <p:spPr>
              <a:xfrm>
                <a:off x="592875" y="1100942"/>
                <a:ext cx="6305474" cy="1027136"/>
              </a:xfrm>
              <a:prstGeom prst="rect">
                <a:avLst/>
              </a:prstGeom>
              <a:blipFill rotWithShape="1">
                <a:blip r:embed="rId2"/>
                <a:stretch>
                  <a:fillRect l="-7" t="-47" r="5" b="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对象 4"/>
              <p:cNvSpPr txBox="1"/>
              <p:nvPr/>
            </p:nvSpPr>
            <p:spPr>
              <a:xfrm>
                <a:off x="1569744" y="3700631"/>
                <a:ext cx="7239405" cy="906373"/>
              </a:xfrm>
              <a:prstGeom prst="rect">
                <a:avLst/>
              </a:prstGeom>
            </p:spPr>
            <p:txBody>
              <a:bodyPr>
                <a:noAutofit/>
              </a:bodyPr>
              <a:lstStyle/>
              <a:p>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𝑛</m:t>
                          </m:r>
                        </m:den>
                      </m:f>
                      <m:d>
                        <m:dPr>
                          <m:ctrlPr>
                            <a:rPr lang="en-US" sz="2400" i="1">
                              <a:solidFill>
                                <a:srgbClr val="000000"/>
                              </a:solidFill>
                              <a:latin typeface="Cambria Math" panose="02040503050406030204" pitchFamily="18" charset="0"/>
                            </a:rPr>
                          </m:ctrlPr>
                        </m:dPr>
                        <m:e>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𝑛</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𝑛</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r>
                            <a:rPr lang="en-US" sz="2400" i="1">
                              <a:solidFill>
                                <a:srgbClr val="000000"/>
                              </a:solidFill>
                              <a:latin typeface="Cambria Math" panose="02040503050406030204" pitchFamily="18" charset="0"/>
                            </a:rPr>
                            <m:t>)</m:t>
                          </m:r>
                        </m:e>
                      </m:d>
                    </m:oMath>
                  </m:oMathPara>
                </a14:m>
                <a:endParaRPr lang="en-US" sz="2400" dirty="0"/>
              </a:p>
            </p:txBody>
          </p:sp>
        </mc:Choice>
        <mc:Fallback>
          <p:sp>
            <p:nvSpPr>
              <p:cNvPr id="5" name="对象 4"/>
              <p:cNvSpPr txBox="1">
                <a:spLocks noRot="1" noChangeAspect="1" noMove="1" noResize="1" noEditPoints="1" noAdjustHandles="1" noChangeArrowheads="1" noChangeShapeType="1" noTextEdit="1"/>
              </p:cNvSpPr>
              <p:nvPr/>
            </p:nvSpPr>
            <p:spPr>
              <a:xfrm>
                <a:off x="1569744" y="3700631"/>
                <a:ext cx="7239405" cy="906373"/>
              </a:xfrm>
              <a:prstGeom prst="rect">
                <a:avLst/>
              </a:prstGeom>
              <a:blipFill rotWithShape="1">
                <a:blip r:embed="rId3"/>
                <a:stretch>
                  <a:fillRect t="-54" r="6" b="9"/>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hlinkClick r:id="" action="ppaction://hlinkshowjump?jump=nextslide" highlightClick="1"/>
          </p:cNvPr>
          <p:cNvSpPr txBox="1">
            <a:spLocks noChangeArrowheads="1"/>
          </p:cNvSpPr>
          <p:nvPr/>
        </p:nvSpPr>
        <p:spPr bwMode="auto">
          <a:xfrm>
            <a:off x="2058661" y="1371600"/>
            <a:ext cx="394050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4400" u="sng" dirty="0">
                <a:latin typeface="华文仿宋" panose="02010600040101010101" pitchFamily="2" charset="-122"/>
                <a:ea typeface="华文仿宋" panose="02010600040101010101" pitchFamily="2" charset="-122"/>
              </a:rPr>
              <a:t>9.1  </a:t>
            </a:r>
            <a:r>
              <a:rPr lang="zh-CN" altLang="en-US" sz="4400" u="sng" dirty="0">
                <a:latin typeface="华文仿宋" panose="02010600040101010101" pitchFamily="2" charset="-122"/>
                <a:ea typeface="华文仿宋" panose="02010600040101010101" pitchFamily="2" charset="-122"/>
              </a:rPr>
              <a:t>静态查找表</a:t>
            </a:r>
            <a:endParaRPr lang="zh-CN" altLang="en-US" sz="2000" b="0" u="sng" dirty="0">
              <a:latin typeface="华文仿宋" panose="02010600040101010101" pitchFamily="2" charset="-122"/>
              <a:ea typeface="华文仿宋" panose="02010600040101010101" pitchFamily="2" charset="-122"/>
            </a:endParaRPr>
          </a:p>
        </p:txBody>
      </p:sp>
      <p:sp>
        <p:nvSpPr>
          <p:cNvPr id="31747" name="Text Box 3">
            <a:hlinkClick r:id="rId1" action="ppaction://hlinksldjump" highlightClick="1"/>
          </p:cNvPr>
          <p:cNvSpPr txBox="1">
            <a:spLocks noChangeArrowheads="1"/>
          </p:cNvSpPr>
          <p:nvPr/>
        </p:nvSpPr>
        <p:spPr bwMode="auto">
          <a:xfrm>
            <a:off x="2058661" y="2514600"/>
            <a:ext cx="450475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4400" dirty="0">
                <a:latin typeface="华文仿宋" panose="02010600040101010101" pitchFamily="2" charset="-122"/>
                <a:ea typeface="华文仿宋" panose="02010600040101010101" pitchFamily="2" charset="-122"/>
              </a:rPr>
              <a:t>9.2  </a:t>
            </a:r>
            <a:r>
              <a:rPr lang="zh-CN" altLang="en-US" sz="4400" dirty="0">
                <a:latin typeface="华文仿宋" panose="02010600040101010101" pitchFamily="2" charset="-122"/>
                <a:ea typeface="华文仿宋" panose="02010600040101010101" pitchFamily="2" charset="-122"/>
              </a:rPr>
              <a:t>动态查找树表</a:t>
            </a:r>
            <a:endParaRPr lang="zh-CN" altLang="en-US" sz="4400" dirty="0">
              <a:latin typeface="华文仿宋" panose="02010600040101010101" pitchFamily="2" charset="-122"/>
              <a:ea typeface="华文仿宋" panose="02010600040101010101" pitchFamily="2" charset="-122"/>
            </a:endParaRPr>
          </a:p>
        </p:txBody>
      </p:sp>
      <p:sp>
        <p:nvSpPr>
          <p:cNvPr id="31748" name="Text Box 4">
            <a:hlinkClick r:id="rId2" action="ppaction://hlinksldjump" highlightClick="1"/>
          </p:cNvPr>
          <p:cNvSpPr txBox="1">
            <a:spLocks noChangeArrowheads="1"/>
          </p:cNvSpPr>
          <p:nvPr/>
        </p:nvSpPr>
        <p:spPr bwMode="auto">
          <a:xfrm>
            <a:off x="2058661" y="3657600"/>
            <a:ext cx="281198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en-US" altLang="zh-CN" sz="4400" dirty="0">
                <a:latin typeface="华文仿宋" panose="02010600040101010101" pitchFamily="2" charset="-122"/>
                <a:ea typeface="华文仿宋" panose="02010600040101010101" pitchFamily="2" charset="-122"/>
              </a:rPr>
              <a:t>9.3  </a:t>
            </a:r>
            <a:r>
              <a:rPr lang="zh-CN" altLang="en-US" sz="4400" dirty="0">
                <a:latin typeface="华文仿宋" panose="02010600040101010101" pitchFamily="2" charset="-122"/>
                <a:ea typeface="华文仿宋" panose="02010600040101010101" pitchFamily="2" charset="-122"/>
              </a:rPr>
              <a:t>哈希表</a:t>
            </a:r>
            <a:endParaRPr lang="zh-CN" altLang="en-US" sz="4400" dirty="0">
              <a:latin typeface="华文仿宋" panose="02010600040101010101" pitchFamily="2" charset="-122"/>
              <a:ea typeface="华文仿宋" panose="0201060004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585734" y="3869200"/>
            <a:ext cx="74174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2400" dirty="0">
                <a:ea typeface="华文仿宋" panose="02010600040101010101" pitchFamily="2" charset="-122"/>
              </a:rPr>
              <a:t>可类似于解差分方程（见书</a:t>
            </a:r>
            <a:r>
              <a:rPr lang="en-US" altLang="zh-CN" sz="2400" dirty="0">
                <a:ea typeface="华文仿宋" panose="02010600040101010101" pitchFamily="2" charset="-122"/>
              </a:rPr>
              <a:t>232</a:t>
            </a:r>
            <a:r>
              <a:rPr lang="zh-CN" altLang="en-US" sz="2400" dirty="0">
                <a:ea typeface="华文仿宋" panose="02010600040101010101" pitchFamily="2" charset="-122"/>
              </a:rPr>
              <a:t>），此递归方程有解：</a:t>
            </a:r>
            <a:endParaRPr lang="zh-CN" altLang="en-US" sz="1600" dirty="0">
              <a:ea typeface="华文仿宋" panose="02010600040101010101" pitchFamily="2" charset="-122"/>
            </a:endParaRPr>
          </a:p>
        </p:txBody>
      </p:sp>
      <p:graphicFrame>
        <p:nvGraphicFramePr>
          <p:cNvPr id="165892" name="Object 4"/>
          <p:cNvGraphicFramePr>
            <a:graphicFrameLocks noChangeAspect="1"/>
          </p:cNvGraphicFramePr>
          <p:nvPr/>
        </p:nvGraphicFramePr>
        <p:xfrm>
          <a:off x="2178900" y="4780211"/>
          <a:ext cx="3990080" cy="1090855"/>
        </p:xfrm>
        <a:graphic>
          <a:graphicData uri="http://schemas.openxmlformats.org/presentationml/2006/ole">
            <mc:AlternateContent xmlns:mc="http://schemas.openxmlformats.org/markup-compatibility/2006">
              <mc:Choice xmlns:v="urn:schemas-microsoft-com:vml" Requires="v">
                <p:oleObj spid="_x0000_s47476" name="Document" r:id="rId1" imgW="1446530" imgH="396240" progId="Word.Document.8">
                  <p:embed/>
                </p:oleObj>
              </mc:Choice>
              <mc:Fallback>
                <p:oleObj name="Document" r:id="rId1" imgW="1446530" imgH="396240" progId="Word.Document.8">
                  <p:embed/>
                  <p:pic>
                    <p:nvPicPr>
                      <p:cNvPr id="0" name="图片 47475"/>
                      <p:cNvPicPr>
                        <a:picLocks noChangeAspect="1" noChangeArrowheads="1"/>
                      </p:cNvPicPr>
                      <p:nvPr/>
                    </p:nvPicPr>
                    <p:blipFill>
                      <a:blip r:embed="rId2"/>
                      <a:srcRect/>
                      <a:stretch>
                        <a:fillRect/>
                      </a:stretch>
                    </p:blipFill>
                    <p:spPr bwMode="auto">
                      <a:xfrm>
                        <a:off x="2178900" y="4780211"/>
                        <a:ext cx="3990080" cy="1090855"/>
                      </a:xfrm>
                      <a:prstGeom prst="rect">
                        <a:avLst/>
                      </a:prstGeom>
                      <a:noFill/>
                      <a:ln>
                        <a:noFill/>
                      </a:ln>
                      <a:effectLst/>
                    </p:spPr>
                  </p:pic>
                </p:oleObj>
              </mc:Fallback>
            </mc:AlternateContent>
          </a:graphicData>
        </a:graphic>
      </p:graphicFrame>
      <mc:AlternateContent xmlns:mc="http://schemas.openxmlformats.org/markup-compatibility/2006">
        <mc:Choice xmlns:a14="http://schemas.microsoft.com/office/drawing/2010/main" Requires="a14">
          <p:sp>
            <p:nvSpPr>
              <p:cNvPr id="2" name="对象 1"/>
              <p:cNvSpPr txBox="1"/>
              <p:nvPr/>
            </p:nvSpPr>
            <p:spPr>
              <a:xfrm>
                <a:off x="501650" y="1174225"/>
                <a:ext cx="8032750" cy="1179657"/>
              </a:xfrm>
              <a:prstGeom prst="rect">
                <a:avLst/>
              </a:prstGeom>
            </p:spPr>
            <p:txBody>
              <a:bodyPr>
                <a:normAutofit fontScale="77500" lnSpcReduction="20000"/>
              </a:bodyPr>
              <a:lstStyle/>
              <a:p>
                <a14:m>
                  <m:oMathPara xmlns:m="http://schemas.openxmlformats.org/officeDocument/2006/math">
                    <m:oMathParaPr>
                      <m:jc m:val="left"/>
                    </m:oMathParaPr>
                    <m:oMath xmlns:m="http://schemas.openxmlformats.org/officeDocument/2006/math">
                      <m:r>
                        <a:rPr lang="en-US" sz="2800" i="1">
                          <a:solidFill>
                            <a:srgbClr val="000000"/>
                          </a:solidFill>
                          <a:latin typeface="Cambria Math" panose="02040503050406030204" pitchFamily="18" charset="0"/>
                        </a:rPr>
                        <m:t>𝑃</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𝑛</m:t>
                      </m:r>
                      <m:r>
                        <a:rPr lang="en-US" sz="2800" i="1">
                          <a:solidFill>
                            <a:srgbClr val="000000"/>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1</m:t>
                          </m:r>
                        </m:num>
                        <m:den>
                          <m:r>
                            <a:rPr lang="en-US" sz="2800" i="1">
                              <a:solidFill>
                                <a:srgbClr val="000000"/>
                              </a:solidFill>
                              <a:latin typeface="Cambria Math" panose="02040503050406030204" pitchFamily="18" charset="0"/>
                            </a:rPr>
                            <m:t>𝑛</m:t>
                          </m:r>
                        </m:den>
                      </m:f>
                      <m:nary>
                        <m:naryPr>
                          <m:chr m:val="∑"/>
                          <m:ctrlPr>
                            <a:rPr lang="en-US" sz="2800" i="1">
                              <a:solidFill>
                                <a:srgbClr val="000000"/>
                              </a:solidFill>
                              <a:latin typeface="Cambria Math" panose="02040503050406030204" pitchFamily="18" charset="0"/>
                            </a:rPr>
                          </m:ctrlPr>
                        </m:naryPr>
                        <m:sub>
                          <m:r>
                            <a:rPr lang="en-US" sz="2800" i="1">
                              <a:solidFill>
                                <a:srgbClr val="000000"/>
                              </a:solidFill>
                              <a:latin typeface="Cambria Math" panose="02040503050406030204" pitchFamily="18" charset="0"/>
                            </a:rPr>
                            <m:t>𝑘</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0</m:t>
                          </m:r>
                        </m:sub>
                        <m:sup>
                          <m:r>
                            <a:rPr lang="en-US" sz="2800" i="1">
                              <a:solidFill>
                                <a:srgbClr val="000000"/>
                              </a:solidFill>
                              <a:latin typeface="Cambria Math" panose="02040503050406030204" pitchFamily="18" charset="0"/>
                            </a:rPr>
                            <m:t>𝑛</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1</m:t>
                          </m:r>
                        </m:sup>
                        <m:e>
                          <m:d>
                            <m:dPr>
                              <m:ctrlPr>
                                <a:rPr lang="en-US" sz="2800" i="1">
                                  <a:solidFill>
                                    <a:srgbClr val="000000"/>
                                  </a:solidFill>
                                  <a:latin typeface="Cambria Math" panose="02040503050406030204" pitchFamily="18" charset="0"/>
                                </a:rPr>
                              </m:ctrlPr>
                            </m:dPr>
                            <m:e>
                              <m:r>
                                <a:rPr lang="en-US" sz="2800" i="1">
                                  <a:solidFill>
                                    <a:srgbClr val="000000"/>
                                  </a:solidFill>
                                  <a:latin typeface="Cambria Math" panose="02040503050406030204" pitchFamily="18" charset="0"/>
                                </a:rPr>
                                <m:t>1</m:t>
                              </m:r>
                              <m:r>
                                <a:rPr lang="en-US" sz="2800" i="1">
                                  <a:solidFill>
                                    <a:srgbClr val="000000"/>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1</m:t>
                                  </m:r>
                                </m:num>
                                <m:den>
                                  <m:r>
                                    <a:rPr lang="en-US" sz="2800" i="1">
                                      <a:solidFill>
                                        <a:srgbClr val="000000"/>
                                      </a:solidFill>
                                      <a:latin typeface="Cambria Math" panose="02040503050406030204" pitchFamily="18" charset="0"/>
                                    </a:rPr>
                                    <m:t>𝑛</m:t>
                                  </m:r>
                                </m:den>
                              </m:f>
                              <m:d>
                                <m:dPr>
                                  <m:ctrlPr>
                                    <a:rPr lang="en-US" sz="2800" i="1">
                                      <a:solidFill>
                                        <a:srgbClr val="000000"/>
                                      </a:solidFill>
                                      <a:latin typeface="Cambria Math" panose="02040503050406030204" pitchFamily="18" charset="0"/>
                                    </a:rPr>
                                  </m:ctrlPr>
                                </m:dPr>
                                <m:e>
                                  <m:r>
                                    <a:rPr lang="en-US" sz="2800" i="1">
                                      <a:solidFill>
                                        <a:srgbClr val="000000"/>
                                      </a:solidFill>
                                      <a:latin typeface="Cambria Math" panose="02040503050406030204" pitchFamily="18" charset="0"/>
                                    </a:rPr>
                                    <m:t>𝑘</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𝑃</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𝑘</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𝑛</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𝑘</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1</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𝑃</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𝑛</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𝑘</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1</m:t>
                                  </m:r>
                                  <m:r>
                                    <a:rPr lang="en-US" sz="2800" i="1">
                                      <a:solidFill>
                                        <a:srgbClr val="000000"/>
                                      </a:solidFill>
                                      <a:latin typeface="Cambria Math" panose="02040503050406030204" pitchFamily="18" charset="0"/>
                                    </a:rPr>
                                    <m:t>)</m:t>
                                  </m:r>
                                </m:e>
                              </m:d>
                            </m:e>
                          </m:d>
                        </m:e>
                      </m:nary>
                    </m:oMath>
                  </m:oMathPara>
                </a14:m>
                <a:endParaRPr lang="en-US" dirty="0"/>
              </a:p>
            </p:txBody>
          </p:sp>
        </mc:Choice>
        <mc:Fallback>
          <p:sp>
            <p:nvSpPr>
              <p:cNvPr id="2" name="对象 1"/>
              <p:cNvSpPr txBox="1">
                <a:spLocks noRot="1" noChangeAspect="1" noMove="1" noResize="1" noEditPoints="1" noAdjustHandles="1" noChangeArrowheads="1" noChangeShapeType="1" noTextEdit="1"/>
              </p:cNvSpPr>
              <p:nvPr/>
            </p:nvSpPr>
            <p:spPr>
              <a:xfrm>
                <a:off x="501650" y="1174225"/>
                <a:ext cx="8032750" cy="1179657"/>
              </a:xfrm>
              <a:prstGeom prst="rect">
                <a:avLst/>
              </a:prstGeom>
              <a:blipFill rotWithShape="1">
                <a:blip r:embed="rId3"/>
                <a:stretch>
                  <a:fillRect t="-4047"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对象 3"/>
              <p:cNvSpPr txBox="1"/>
              <p:nvPr/>
            </p:nvSpPr>
            <p:spPr>
              <a:xfrm>
                <a:off x="1207574" y="2353882"/>
                <a:ext cx="3877044" cy="1303718"/>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en-US" sz="2600" i="1">
                          <a:solidFill>
                            <a:srgbClr val="000000"/>
                          </a:solidFill>
                          <a:latin typeface="Cambria Math" panose="02040503050406030204" pitchFamily="18" charset="0"/>
                        </a:rPr>
                        <m:t>=</m:t>
                      </m:r>
                      <m:r>
                        <a:rPr lang="en-US" sz="2600" i="1">
                          <a:solidFill>
                            <a:srgbClr val="000000"/>
                          </a:solidFill>
                          <a:latin typeface="Cambria Math" panose="02040503050406030204" pitchFamily="18" charset="0"/>
                        </a:rPr>
                        <m:t>1</m:t>
                      </m:r>
                      <m:r>
                        <a:rPr lang="en-US" sz="2600" i="1">
                          <a:solidFill>
                            <a:srgbClr val="000000"/>
                          </a:solidFill>
                          <a:latin typeface="Cambria Math" panose="02040503050406030204" pitchFamily="18" charset="0"/>
                        </a:rPr>
                        <m:t>+</m:t>
                      </m:r>
                      <m:f>
                        <m:fPr>
                          <m:ctrlPr>
                            <a:rPr lang="en-US" sz="2600" i="1">
                              <a:solidFill>
                                <a:srgbClr val="000000"/>
                              </a:solidFill>
                              <a:latin typeface="Cambria Math" panose="02040503050406030204" pitchFamily="18" charset="0"/>
                            </a:rPr>
                          </m:ctrlPr>
                        </m:fPr>
                        <m:num>
                          <m:r>
                            <a:rPr lang="en-US" sz="2600" i="1">
                              <a:solidFill>
                                <a:srgbClr val="000000"/>
                              </a:solidFill>
                              <a:latin typeface="Cambria Math" panose="02040503050406030204" pitchFamily="18" charset="0"/>
                            </a:rPr>
                            <m:t>2</m:t>
                          </m:r>
                        </m:num>
                        <m:den>
                          <m:sSup>
                            <m:sSupPr>
                              <m:ctrlPr>
                                <a:rPr lang="en-US" sz="2600" i="1">
                                  <a:solidFill>
                                    <a:srgbClr val="000000"/>
                                  </a:solidFill>
                                  <a:latin typeface="Cambria Math" panose="02040503050406030204" pitchFamily="18" charset="0"/>
                                </a:rPr>
                              </m:ctrlPr>
                            </m:sSupPr>
                            <m:e>
                              <m:r>
                                <a:rPr lang="en-US" sz="2600" i="1">
                                  <a:solidFill>
                                    <a:srgbClr val="000000"/>
                                  </a:solidFill>
                                  <a:latin typeface="Cambria Math" panose="02040503050406030204" pitchFamily="18" charset="0"/>
                                </a:rPr>
                                <m:t>𝑛</m:t>
                              </m:r>
                            </m:e>
                            <m:sup>
                              <m:r>
                                <a:rPr lang="en-US" sz="2600" i="1">
                                  <a:solidFill>
                                    <a:srgbClr val="000000"/>
                                  </a:solidFill>
                                  <a:latin typeface="Cambria Math" panose="02040503050406030204" pitchFamily="18" charset="0"/>
                                </a:rPr>
                                <m:t>2</m:t>
                              </m:r>
                            </m:sup>
                          </m:sSup>
                        </m:den>
                      </m:f>
                      <m:nary>
                        <m:naryPr>
                          <m:chr m:val="∑"/>
                          <m:ctrlPr>
                            <a:rPr lang="en-US" sz="2600" i="1">
                              <a:solidFill>
                                <a:srgbClr val="000000"/>
                              </a:solidFill>
                              <a:latin typeface="Cambria Math" panose="02040503050406030204" pitchFamily="18" charset="0"/>
                            </a:rPr>
                          </m:ctrlPr>
                        </m:naryPr>
                        <m:sub>
                          <m:r>
                            <a:rPr lang="en-US" sz="2600" i="1">
                              <a:solidFill>
                                <a:srgbClr val="000000"/>
                              </a:solidFill>
                              <a:latin typeface="Cambria Math" panose="02040503050406030204" pitchFamily="18" charset="0"/>
                            </a:rPr>
                            <m:t>𝑘</m:t>
                          </m:r>
                          <m:r>
                            <a:rPr lang="en-US" sz="2600" i="1">
                              <a:solidFill>
                                <a:srgbClr val="000000"/>
                              </a:solidFill>
                              <a:latin typeface="Cambria Math" panose="02040503050406030204" pitchFamily="18" charset="0"/>
                            </a:rPr>
                            <m:t>=</m:t>
                          </m:r>
                          <m:r>
                            <a:rPr lang="en-US" sz="2600" i="1">
                              <a:solidFill>
                                <a:srgbClr val="000000"/>
                              </a:solidFill>
                              <a:latin typeface="Cambria Math" panose="02040503050406030204" pitchFamily="18" charset="0"/>
                            </a:rPr>
                            <m:t>1</m:t>
                          </m:r>
                        </m:sub>
                        <m:sup>
                          <m:r>
                            <a:rPr lang="en-US" sz="2600" i="1">
                              <a:solidFill>
                                <a:srgbClr val="000000"/>
                              </a:solidFill>
                              <a:latin typeface="Cambria Math" panose="02040503050406030204" pitchFamily="18" charset="0"/>
                            </a:rPr>
                            <m:t>𝑛</m:t>
                          </m:r>
                          <m:r>
                            <a:rPr lang="en-US" sz="2600" i="1">
                              <a:solidFill>
                                <a:srgbClr val="000000"/>
                              </a:solidFill>
                              <a:latin typeface="Cambria Math" panose="02040503050406030204" pitchFamily="18" charset="0"/>
                            </a:rPr>
                            <m:t>−</m:t>
                          </m:r>
                          <m:r>
                            <a:rPr lang="en-US" sz="2600" i="1">
                              <a:solidFill>
                                <a:srgbClr val="000000"/>
                              </a:solidFill>
                              <a:latin typeface="Cambria Math" panose="02040503050406030204" pitchFamily="18" charset="0"/>
                            </a:rPr>
                            <m:t>1</m:t>
                          </m:r>
                        </m:sup>
                        <m:e>
                          <m:d>
                            <m:dPr>
                              <m:ctrlPr>
                                <a:rPr lang="en-US" sz="2600" i="1">
                                  <a:solidFill>
                                    <a:srgbClr val="000000"/>
                                  </a:solidFill>
                                  <a:latin typeface="Cambria Math" panose="02040503050406030204" pitchFamily="18" charset="0"/>
                                </a:rPr>
                              </m:ctrlPr>
                            </m:dPr>
                            <m:e>
                              <m:r>
                                <a:rPr lang="en-US" sz="2600" i="1">
                                  <a:solidFill>
                                    <a:srgbClr val="000000"/>
                                  </a:solidFill>
                                  <a:latin typeface="Cambria Math" panose="02040503050406030204" pitchFamily="18" charset="0"/>
                                </a:rPr>
                                <m:t>𝑘</m:t>
                              </m:r>
                              <m:r>
                                <a:rPr lang="en-US" sz="2600" i="1">
                                  <a:solidFill>
                                    <a:srgbClr val="000000"/>
                                  </a:solidFill>
                                  <a:latin typeface="Cambria Math" panose="02040503050406030204" pitchFamily="18" charset="0"/>
                                </a:rPr>
                                <m:t>×</m:t>
                              </m:r>
                              <m:r>
                                <a:rPr lang="en-US" sz="2600" i="1">
                                  <a:solidFill>
                                    <a:srgbClr val="000000"/>
                                  </a:solidFill>
                                  <a:latin typeface="Cambria Math" panose="02040503050406030204" pitchFamily="18" charset="0"/>
                                </a:rPr>
                                <m:t>𝑃</m:t>
                              </m:r>
                              <m:r>
                                <a:rPr lang="en-US" sz="2600" i="1">
                                  <a:solidFill>
                                    <a:srgbClr val="000000"/>
                                  </a:solidFill>
                                  <a:latin typeface="Cambria Math" panose="02040503050406030204" pitchFamily="18" charset="0"/>
                                </a:rPr>
                                <m:t>(</m:t>
                              </m:r>
                              <m:r>
                                <a:rPr lang="en-US" sz="2600" i="1">
                                  <a:solidFill>
                                    <a:srgbClr val="000000"/>
                                  </a:solidFill>
                                  <a:latin typeface="Cambria Math" panose="02040503050406030204" pitchFamily="18" charset="0"/>
                                </a:rPr>
                                <m:t>𝑘</m:t>
                              </m:r>
                              <m:r>
                                <a:rPr lang="en-US" sz="2600" i="1">
                                  <a:solidFill>
                                    <a:srgbClr val="000000"/>
                                  </a:solidFill>
                                  <a:latin typeface="Cambria Math" panose="02040503050406030204" pitchFamily="18" charset="0"/>
                                </a:rPr>
                                <m:t>)</m:t>
                              </m:r>
                            </m:e>
                          </m:d>
                        </m:e>
                      </m:nary>
                    </m:oMath>
                  </m:oMathPara>
                </a14:m>
                <a:endParaRPr lang="en-US" dirty="0"/>
              </a:p>
            </p:txBody>
          </p:sp>
        </mc:Choice>
        <mc:Fallback>
          <p:sp>
            <p:nvSpPr>
              <p:cNvPr id="4" name="对象 3"/>
              <p:cNvSpPr txBox="1">
                <a:spLocks noRot="1" noChangeAspect="1" noMove="1" noResize="1" noEditPoints="1" noAdjustHandles="1" noChangeArrowheads="1" noChangeShapeType="1" noTextEdit="1"/>
              </p:cNvSpPr>
              <p:nvPr/>
            </p:nvSpPr>
            <p:spPr>
              <a:xfrm>
                <a:off x="1207574" y="2353882"/>
                <a:ext cx="3877044" cy="1303718"/>
              </a:xfrm>
              <a:prstGeom prst="rect">
                <a:avLst/>
              </a:prstGeom>
              <a:blipFill rotWithShape="1">
                <a:blip r:embed="rId4"/>
                <a:stretch>
                  <a:fillRect l="-11" t="-44" r="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Effect transition="in" filter="wipe(left)">
                                      <p:cBhvr>
                                        <p:cTn id="7" dur="500"/>
                                        <p:tgtEl>
                                          <p:spTgt spid="1658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5892"/>
                                        </p:tgtEl>
                                        <p:attrNameLst>
                                          <p:attrName>style.visibility</p:attrName>
                                        </p:attrNameLst>
                                      </p:cBhvr>
                                      <p:to>
                                        <p:strVal val="visible"/>
                                      </p:to>
                                    </p:set>
                                    <p:animEffect transition="in" filter="wipe(left)">
                                      <p:cBhvr>
                                        <p:cTn id="12" dur="5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381000" y="128789"/>
            <a:ext cx="7772400" cy="821028"/>
          </a:xfr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p>
            <a:r>
              <a:rPr kumimoji="1" lang="en-US" altLang="zh-CN" sz="3200" kern="1200" dirty="0">
                <a:solidFill>
                  <a:srgbClr val="000080"/>
                </a:solidFill>
                <a:latin typeface="黑体" panose="02010609060101010101" pitchFamily="2" charset="-122"/>
                <a:ea typeface="黑体" panose="02010609060101010101" pitchFamily="2" charset="-122"/>
              </a:rPr>
              <a:t>9.2.2 </a:t>
            </a:r>
            <a:r>
              <a:rPr kumimoji="1" lang="zh-CN" altLang="en-US" sz="3200" kern="1200" dirty="0">
                <a:solidFill>
                  <a:srgbClr val="000080"/>
                </a:solidFill>
                <a:latin typeface="黑体" panose="02010609060101010101" pitchFamily="2" charset="-122"/>
                <a:ea typeface="黑体" panose="02010609060101010101" pitchFamily="2" charset="-122"/>
              </a:rPr>
              <a:t>二叉平衡树</a:t>
            </a:r>
            <a:endParaRPr kumimoji="1" lang="zh-CN" altLang="en-US" sz="3200" kern="1200" dirty="0">
              <a:solidFill>
                <a:srgbClr val="000080"/>
              </a:solidFill>
              <a:latin typeface="黑体" panose="02010609060101010101" pitchFamily="2" charset="-122"/>
              <a:ea typeface="黑体" panose="02010609060101010101" pitchFamily="2" charset="-122"/>
            </a:endParaRPr>
          </a:p>
        </p:txBody>
      </p:sp>
      <p:sp>
        <p:nvSpPr>
          <p:cNvPr id="166915" name="Rectangle 3"/>
          <p:cNvSpPr>
            <a:spLocks noGrp="1" noChangeArrowheads="1"/>
          </p:cNvSpPr>
          <p:nvPr>
            <p:ph type="body" idx="1"/>
          </p:nvPr>
        </p:nvSpPr>
        <p:spPr>
          <a:xfrm>
            <a:off x="1205248" y="1652789"/>
            <a:ext cx="6324600" cy="762000"/>
          </a:xfrm>
        </p:spPr>
        <p:txBody>
          <a:bodyPr/>
          <a:lstStyle/>
          <a:p>
            <a:pPr eaLnBrk="1" hangingPunct="1">
              <a:buFontTx/>
              <a:buNone/>
            </a:pPr>
            <a:r>
              <a:rPr lang="en-US" altLang="zh-CN" sz="4000" b="1" dirty="0">
                <a:ea typeface="华文仿宋" panose="02010600040101010101" pitchFamily="2" charset="-122"/>
              </a:rPr>
              <a:t>1</a:t>
            </a:r>
            <a:r>
              <a:rPr lang="zh-CN" altLang="en-US" sz="4000" b="1" dirty="0">
                <a:ea typeface="华文仿宋" panose="02010600040101010101" pitchFamily="2" charset="-122"/>
              </a:rPr>
              <a:t>、何谓“二叉平衡树”？</a:t>
            </a:r>
            <a:endParaRPr lang="zh-CN" altLang="en-US" sz="4000" b="1" dirty="0">
              <a:ea typeface="华文仿宋" panose="02010600040101010101" pitchFamily="2" charset="-122"/>
            </a:endParaRPr>
          </a:p>
        </p:txBody>
      </p:sp>
      <p:sp>
        <p:nvSpPr>
          <p:cNvPr id="166916" name="Rectangle 4"/>
          <p:cNvSpPr>
            <a:spLocks noChangeArrowheads="1"/>
          </p:cNvSpPr>
          <p:nvPr/>
        </p:nvSpPr>
        <p:spPr bwMode="auto">
          <a:xfrm>
            <a:off x="1205248" y="4243589"/>
            <a:ext cx="7315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4000" dirty="0">
                <a:ea typeface="华文仿宋" panose="02010600040101010101" pitchFamily="2" charset="-122"/>
              </a:rPr>
              <a:t>3</a:t>
            </a:r>
            <a:r>
              <a:rPr lang="zh-CN" altLang="en-US" sz="4000" dirty="0">
                <a:ea typeface="华文仿宋" panose="02010600040101010101" pitchFamily="2" charset="-122"/>
              </a:rPr>
              <a:t>、二叉平衡树的查找性能分析</a:t>
            </a:r>
            <a:endParaRPr lang="zh-CN" altLang="en-US" sz="4000" dirty="0">
              <a:ea typeface="华文仿宋" panose="02010600040101010101" pitchFamily="2" charset="-122"/>
            </a:endParaRPr>
          </a:p>
        </p:txBody>
      </p:sp>
      <p:sp>
        <p:nvSpPr>
          <p:cNvPr id="166917" name="Rectangle 5">
            <a:hlinkClick r:id="rId1" action="ppaction://hlinksldjump"/>
          </p:cNvPr>
          <p:cNvSpPr>
            <a:spLocks noChangeArrowheads="1"/>
          </p:cNvSpPr>
          <p:nvPr/>
        </p:nvSpPr>
        <p:spPr bwMode="auto">
          <a:xfrm>
            <a:off x="1205248" y="2948189"/>
            <a:ext cx="6858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4000" dirty="0">
                <a:ea typeface="华文仿宋" panose="02010600040101010101" pitchFamily="2" charset="-122"/>
              </a:rPr>
              <a:t>2</a:t>
            </a:r>
            <a:r>
              <a:rPr lang="zh-CN" altLang="en-US" sz="4000" dirty="0">
                <a:ea typeface="华文仿宋" panose="02010600040101010101" pitchFamily="2" charset="-122"/>
              </a:rPr>
              <a:t>、如何构造“二叉平衡树”</a:t>
            </a:r>
            <a:r>
              <a:rPr lang="en-US" altLang="zh-CN" sz="4000" dirty="0">
                <a:ea typeface="华文仿宋" panose="02010600040101010101" pitchFamily="2" charset="-122"/>
              </a:rPr>
              <a:t>?</a:t>
            </a:r>
            <a:endParaRPr lang="en-US" altLang="zh-CN" sz="400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66914"/>
                                        </p:tgtEl>
                                        <p:attrNameLst>
                                          <p:attrName>style.visibility</p:attrName>
                                        </p:attrNameLst>
                                      </p:cBhvr>
                                      <p:to>
                                        <p:strVal val="visible"/>
                                      </p:to>
                                    </p:set>
                                    <p:animEffect transition="in" filter="checkerboard(across)">
                                      <p:cBhvr>
                                        <p:cTn id="7" dur="500"/>
                                        <p:tgtEl>
                                          <p:spTgt spid="1669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66915">
                                            <p:txEl>
                                              <p:pRg st="0" end="0"/>
                                            </p:txEl>
                                          </p:spTgt>
                                        </p:tgtEl>
                                        <p:attrNameLst>
                                          <p:attrName>style.visibility</p:attrName>
                                        </p:attrNameLst>
                                      </p:cBhvr>
                                      <p:to>
                                        <p:strVal val="visible"/>
                                      </p:to>
                                    </p:set>
                                    <p:animEffect transition="in" filter="slide(fromLeft)">
                                      <p:cBhvr>
                                        <p:cTn id="12" dur="500"/>
                                        <p:tgtEl>
                                          <p:spTgt spid="166915">
                                            <p:txEl>
                                              <p:pRg st="0" end="0"/>
                                            </p:txEl>
                                          </p:spTgt>
                                        </p:tgtEl>
                                      </p:cBhvr>
                                    </p:animEffect>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166917"/>
                                        </p:tgtEl>
                                        <p:attrNameLst>
                                          <p:attrName>style.visibility</p:attrName>
                                        </p:attrNameLst>
                                      </p:cBhvr>
                                      <p:to>
                                        <p:strVal val="visible"/>
                                      </p:to>
                                    </p:set>
                                    <p:animEffect transition="in" filter="slide(fromLeft)">
                                      <p:cBhvr>
                                        <p:cTn id="16" dur="500"/>
                                        <p:tgtEl>
                                          <p:spTgt spid="166917"/>
                                        </p:tgtEl>
                                      </p:cBhvr>
                                    </p:animEffect>
                                  </p:childTnLst>
                                </p:cTn>
                              </p:par>
                            </p:childTnLst>
                          </p:cTn>
                        </p:par>
                        <p:par>
                          <p:cTn id="17" fill="hold">
                            <p:stCondLst>
                              <p:cond delay="1000"/>
                            </p:stCondLst>
                            <p:childTnLst>
                              <p:par>
                                <p:cTn id="18" presetID="12" presetClass="entr" presetSubtype="8" fill="hold" grpId="0" nodeType="afterEffect">
                                  <p:stCondLst>
                                    <p:cond delay="0"/>
                                  </p:stCondLst>
                                  <p:childTnLst>
                                    <p:set>
                                      <p:cBhvr>
                                        <p:cTn id="19" dur="1" fill="hold">
                                          <p:stCondLst>
                                            <p:cond delay="0"/>
                                          </p:stCondLst>
                                        </p:cTn>
                                        <p:tgtEl>
                                          <p:spTgt spid="166916"/>
                                        </p:tgtEl>
                                        <p:attrNameLst>
                                          <p:attrName>style.visibility</p:attrName>
                                        </p:attrNameLst>
                                      </p:cBhvr>
                                      <p:to>
                                        <p:strVal val="visible"/>
                                      </p:to>
                                    </p:set>
                                    <p:animEffect transition="in" filter="slide(fromLeft)">
                                      <p:cBhvr>
                                        <p:cTn id="20" dur="500"/>
                                        <p:tgtEl>
                                          <p:spTgt spid="166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utoUpdateAnimBg="0"/>
      <p:bldP spid="166915" grpId="0" autoUpdateAnimBg="0" build="p"/>
      <p:bldP spid="166916" grpId="0" autoUpdateAnimBg="0"/>
      <p:bldP spid="166917"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389586" y="207176"/>
            <a:ext cx="6324600" cy="605266"/>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b" anchorCtr="0" compatLnSpc="1">
            <a:spAutoFit/>
          </a:bodyPr>
          <a:lstStyle/>
          <a:p>
            <a:pPr algn="l">
              <a:lnSpc>
                <a:spcPts val="4000"/>
              </a:lnSpc>
            </a:pPr>
            <a:r>
              <a:rPr kumimoji="1" lang="en-US" altLang="zh-CN" sz="3600" b="1" dirty="0">
                <a:latin typeface="Times New Roman" panose="02020603050405020304" charset="0"/>
                <a:ea typeface="华文仿宋" panose="02010600040101010101" pitchFamily="2" charset="-122"/>
              </a:rPr>
              <a:t>1</a:t>
            </a:r>
            <a:r>
              <a:rPr kumimoji="1" lang="zh-CN" altLang="en-US" sz="3600" b="1" dirty="0">
                <a:latin typeface="Times New Roman" panose="02020603050405020304" charset="0"/>
                <a:ea typeface="华文仿宋" panose="02010600040101010101" pitchFamily="2" charset="-122"/>
              </a:rPr>
              <a:t>、二叉平衡树概念</a:t>
            </a:r>
            <a:endParaRPr kumimoji="1" lang="zh-CN" altLang="en-US" sz="3600" b="1" dirty="0">
              <a:latin typeface="Times New Roman" panose="02020603050405020304" charset="0"/>
              <a:ea typeface="华文仿宋" panose="02010600040101010101" pitchFamily="2" charset="-122"/>
            </a:endParaRPr>
          </a:p>
        </p:txBody>
      </p:sp>
      <p:sp>
        <p:nvSpPr>
          <p:cNvPr id="167939" name="Text Box 3"/>
          <p:cNvSpPr txBox="1">
            <a:spLocks noChangeArrowheads="1"/>
          </p:cNvSpPr>
          <p:nvPr/>
        </p:nvSpPr>
        <p:spPr bwMode="auto">
          <a:xfrm>
            <a:off x="609600" y="1219200"/>
            <a:ext cx="8153400"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marL="457200" indent="-457200" algn="l" eaLnBrk="1" hangingPunct="1">
              <a:lnSpc>
                <a:spcPct val="120000"/>
              </a:lnSpc>
              <a:buFont typeface="Arial" panose="020B0604020202020204" pitchFamily="34" charset="0"/>
              <a:buChar char="•"/>
            </a:pPr>
            <a:r>
              <a:rPr lang="zh-CN" altLang="en-US">
                <a:latin typeface="华文仿宋" panose="02010600040101010101" pitchFamily="2" charset="-122"/>
                <a:ea typeface="华文仿宋" panose="02010600040101010101" pitchFamily="2" charset="-122"/>
              </a:rPr>
              <a:t>又</a:t>
            </a:r>
            <a:r>
              <a:rPr lang="zh-CN" altLang="en-US" dirty="0">
                <a:latin typeface="华文仿宋" panose="02010600040101010101" pitchFamily="2" charset="-122"/>
                <a:ea typeface="华文仿宋" panose="02010600040101010101" pitchFamily="2" charset="-122"/>
              </a:rPr>
              <a:t>称</a:t>
            </a:r>
            <a:r>
              <a:rPr lang="en-US" altLang="zh-CN" dirty="0">
                <a:latin typeface="华文仿宋" panose="02010600040101010101" pitchFamily="2" charset="-122"/>
                <a:ea typeface="华文仿宋" panose="02010600040101010101" pitchFamily="2" charset="-122"/>
              </a:rPr>
              <a:t>AVL</a:t>
            </a:r>
            <a:r>
              <a:rPr lang="zh-CN" altLang="en-US" dirty="0">
                <a:latin typeface="华文仿宋" panose="02010600040101010101" pitchFamily="2" charset="-122"/>
                <a:ea typeface="华文仿宋" panose="02010600040101010101" pitchFamily="2" charset="-122"/>
              </a:rPr>
              <a:t>（</a:t>
            </a:r>
            <a:r>
              <a:rPr lang="en-US" altLang="zh-CN" dirty="0"/>
              <a:t>G.M. Adelson-</a:t>
            </a:r>
            <a:r>
              <a:rPr lang="en-US" altLang="zh-CN" dirty="0" err="1"/>
              <a:t>Velsky</a:t>
            </a:r>
            <a:r>
              <a:rPr lang="en-US" altLang="zh-CN" dirty="0"/>
              <a:t> </a:t>
            </a:r>
            <a:r>
              <a:rPr lang="zh-CN" altLang="en-US" dirty="0"/>
              <a:t>和 </a:t>
            </a:r>
            <a:r>
              <a:rPr lang="en-US" altLang="zh-CN" dirty="0"/>
              <a:t>E.M. Landis</a:t>
            </a:r>
            <a:r>
              <a:rPr lang="zh-CN" altLang="en-US" dirty="0">
                <a:latin typeface="华文仿宋" panose="02010600040101010101" pitchFamily="2" charset="-122"/>
                <a:ea typeface="华文仿宋" panose="02010600040101010101" pitchFamily="2" charset="-122"/>
              </a:rPr>
              <a:t>树）。它或者是一棵</a:t>
            </a:r>
            <a:r>
              <a:rPr lang="zh-CN" altLang="en-US" dirty="0">
                <a:solidFill>
                  <a:srgbClr val="990000"/>
                </a:solidFill>
                <a:latin typeface="华文仿宋" panose="02010600040101010101" pitchFamily="2" charset="-122"/>
                <a:ea typeface="华文仿宋" panose="02010600040101010101" pitchFamily="2" charset="-122"/>
              </a:rPr>
              <a:t>空树</a:t>
            </a:r>
            <a:r>
              <a:rPr lang="zh-CN" altLang="en-US" dirty="0">
                <a:latin typeface="华文仿宋" panose="02010600040101010101" pitchFamily="2" charset="-122"/>
                <a:ea typeface="华文仿宋" panose="02010600040101010101" pitchFamily="2" charset="-122"/>
              </a:rPr>
              <a:t>，或者是具有下列</a:t>
            </a:r>
            <a:r>
              <a:rPr lang="zh-CN" altLang="en-US" dirty="0">
                <a:solidFill>
                  <a:schemeClr val="hlink"/>
                </a:solidFill>
                <a:latin typeface="华文仿宋" panose="02010600040101010101" pitchFamily="2" charset="-122"/>
                <a:ea typeface="华文仿宋" panose="02010600040101010101" pitchFamily="2" charset="-122"/>
              </a:rPr>
              <a:t>性质</a:t>
            </a:r>
            <a:r>
              <a:rPr lang="zh-CN" altLang="en-US" dirty="0">
                <a:latin typeface="华文仿宋" panose="02010600040101010101" pitchFamily="2" charset="-122"/>
                <a:ea typeface="华文仿宋" panose="02010600040101010101" pitchFamily="2" charset="-122"/>
              </a:rPr>
              <a:t>的二叉树：</a:t>
            </a:r>
            <a:r>
              <a:rPr lang="zh-CN" altLang="en-US" dirty="0">
                <a:solidFill>
                  <a:srgbClr val="990000"/>
                </a:solidFill>
                <a:latin typeface="华文仿宋" panose="02010600040101010101" pitchFamily="2" charset="-122"/>
                <a:ea typeface="华文仿宋" panose="02010600040101010101" pitchFamily="2" charset="-122"/>
              </a:rPr>
              <a:t>它的左子树或右子树都是平衡二叉树，且左子树和右子树的深度之差的绝对值不超过</a:t>
            </a:r>
            <a:r>
              <a:rPr lang="en-US" altLang="zh-CN" dirty="0">
                <a:solidFill>
                  <a:srgbClr val="990000"/>
                </a:solidFill>
                <a:latin typeface="华文仿宋" panose="02010600040101010101" pitchFamily="2" charset="-122"/>
                <a:ea typeface="华文仿宋" panose="02010600040101010101" pitchFamily="2" charset="-122"/>
              </a:rPr>
              <a:t>1</a:t>
            </a:r>
            <a:r>
              <a:rPr lang="zh-CN" altLang="en-US" dirty="0">
                <a:solidFill>
                  <a:srgbClr val="990000"/>
                </a:solidFill>
                <a:latin typeface="华文仿宋" panose="02010600040101010101" pitchFamily="2" charset="-122"/>
                <a:ea typeface="华文仿宋" panose="02010600040101010101" pitchFamily="2" charset="-122"/>
              </a:rPr>
              <a:t>。</a:t>
            </a:r>
            <a:endParaRPr lang="zh-CN" altLang="en-US" b="0" dirty="0">
              <a:solidFill>
                <a:srgbClr val="990000"/>
              </a:solidFill>
              <a:latin typeface="华文仿宋" panose="02010600040101010101" pitchFamily="2" charset="-122"/>
              <a:ea typeface="华文仿宋" panose="02010600040101010101" pitchFamily="2" charset="-122"/>
            </a:endParaRPr>
          </a:p>
        </p:txBody>
      </p:sp>
      <p:sp>
        <p:nvSpPr>
          <p:cNvPr id="167940" name="Rectangle 4"/>
          <p:cNvSpPr>
            <a:spLocks noChangeArrowheads="1"/>
          </p:cNvSpPr>
          <p:nvPr/>
        </p:nvSpPr>
        <p:spPr bwMode="auto">
          <a:xfrm>
            <a:off x="685800" y="3643568"/>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20000"/>
              </a:spcBef>
            </a:pPr>
            <a:r>
              <a:rPr lang="zh-CN" altLang="en-US" sz="3200" dirty="0">
                <a:solidFill>
                  <a:srgbClr val="0033CC"/>
                </a:solidFill>
                <a:ea typeface="华文仿宋" panose="02010600040101010101" pitchFamily="2" charset="-122"/>
              </a:rPr>
              <a:t>（</a:t>
            </a:r>
            <a:r>
              <a:rPr lang="en-US" altLang="zh-CN" sz="3200" dirty="0">
                <a:solidFill>
                  <a:srgbClr val="0033CC"/>
                </a:solidFill>
                <a:ea typeface="华文仿宋" panose="02010600040101010101" pitchFamily="2" charset="-122"/>
              </a:rPr>
              <a:t>1</a:t>
            </a:r>
            <a:r>
              <a:rPr lang="zh-CN" altLang="en-US" sz="3200" dirty="0">
                <a:solidFill>
                  <a:srgbClr val="0033CC"/>
                </a:solidFill>
                <a:ea typeface="华文仿宋" panose="02010600040101010101" pitchFamily="2" charset="-122"/>
              </a:rPr>
              <a:t>）平衡因子</a:t>
            </a:r>
            <a:endParaRPr lang="zh-CN" altLang="en-US" sz="2400" dirty="0">
              <a:solidFill>
                <a:srgbClr val="0033CC"/>
              </a:solidFill>
              <a:latin typeface="华文仿宋" panose="02010600040101010101" pitchFamily="2" charset="-122"/>
              <a:ea typeface="华文仿宋" panose="02010600040101010101" pitchFamily="2" charset="-122"/>
            </a:endParaRPr>
          </a:p>
        </p:txBody>
      </p:sp>
      <p:sp>
        <p:nvSpPr>
          <p:cNvPr id="167941" name="Rectangle 5"/>
          <p:cNvSpPr>
            <a:spLocks noChangeArrowheads="1"/>
          </p:cNvSpPr>
          <p:nvPr/>
        </p:nvSpPr>
        <p:spPr bwMode="auto">
          <a:xfrm>
            <a:off x="685800" y="4415226"/>
            <a:ext cx="80772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200" dirty="0">
                <a:latin typeface="华文仿宋" panose="02010600040101010101" pitchFamily="2" charset="-122"/>
                <a:ea typeface="华文仿宋" panose="02010600040101010101" pitchFamily="2" charset="-122"/>
              </a:rPr>
              <a:t>    </a:t>
            </a:r>
            <a:r>
              <a:rPr lang="zh-CN" altLang="en-US" sz="3200" dirty="0">
                <a:latin typeface="华文仿宋" panose="02010600040101010101" pitchFamily="2" charset="-122"/>
                <a:ea typeface="华文仿宋" panose="02010600040101010101" pitchFamily="2" charset="-122"/>
              </a:rPr>
              <a:t>二叉树上任一结点的</a:t>
            </a:r>
            <a:r>
              <a:rPr lang="zh-CN" altLang="en-US" sz="3200" dirty="0">
                <a:solidFill>
                  <a:schemeClr val="hlink"/>
                </a:solidFill>
                <a:latin typeface="华文仿宋" panose="02010600040101010101" pitchFamily="2" charset="-122"/>
                <a:ea typeface="华文仿宋" panose="02010600040101010101" pitchFamily="2" charset="-122"/>
              </a:rPr>
              <a:t>左子树</a:t>
            </a:r>
            <a:r>
              <a:rPr lang="zh-CN" altLang="en-US" sz="3200" dirty="0">
                <a:latin typeface="华文仿宋" panose="02010600040101010101" pitchFamily="2" charset="-122"/>
                <a:ea typeface="华文仿宋" panose="02010600040101010101" pitchFamily="2" charset="-122"/>
              </a:rPr>
              <a:t>深度减去</a:t>
            </a:r>
            <a:r>
              <a:rPr lang="zh-CN" altLang="en-US" sz="3200" dirty="0">
                <a:solidFill>
                  <a:schemeClr val="hlink"/>
                </a:solidFill>
                <a:latin typeface="华文仿宋" panose="02010600040101010101" pitchFamily="2" charset="-122"/>
                <a:ea typeface="华文仿宋" panose="02010600040101010101" pitchFamily="2" charset="-122"/>
              </a:rPr>
              <a:t>右子树</a:t>
            </a:r>
            <a:r>
              <a:rPr lang="zh-CN" altLang="en-US" sz="3200" dirty="0">
                <a:latin typeface="华文仿宋" panose="02010600040101010101" pitchFamily="2" charset="-122"/>
                <a:ea typeface="华文仿宋" panose="02010600040101010101" pitchFamily="2" charset="-122"/>
              </a:rPr>
              <a:t>深度的差值，称为此结点的平衡因子。</a:t>
            </a:r>
            <a:endParaRPr lang="zh-CN" altLang="en-US" sz="32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67938">
                                            <p:txEl>
                                              <p:pRg st="0" end="0"/>
                                            </p:txEl>
                                          </p:spTgt>
                                        </p:tgtEl>
                                        <p:attrNameLst>
                                          <p:attrName>style.visibility</p:attrName>
                                        </p:attrNameLst>
                                      </p:cBhvr>
                                      <p:to>
                                        <p:strVal val="visible"/>
                                      </p:to>
                                    </p:set>
                                    <p:animEffect transition="in" filter="slide(fromLeft)">
                                      <p:cBhvr>
                                        <p:cTn id="7" dur="500"/>
                                        <p:tgtEl>
                                          <p:spTgt spid="16793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7939"/>
                                        </p:tgtEl>
                                        <p:attrNameLst>
                                          <p:attrName>style.visibility</p:attrName>
                                        </p:attrNameLst>
                                      </p:cBhvr>
                                      <p:to>
                                        <p:strVal val="visible"/>
                                      </p:to>
                                    </p:set>
                                    <p:animEffect transition="in" filter="wipe(left)">
                                      <p:cBhvr>
                                        <p:cTn id="11" dur="500"/>
                                        <p:tgtEl>
                                          <p:spTgt spid="167939"/>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67940">
                                            <p:txEl>
                                              <p:pRg st="0" end="0"/>
                                            </p:txEl>
                                          </p:spTgt>
                                        </p:tgtEl>
                                        <p:attrNameLst>
                                          <p:attrName>style.visibility</p:attrName>
                                        </p:attrNameLst>
                                      </p:cBhvr>
                                      <p:to>
                                        <p:strVal val="visible"/>
                                      </p:to>
                                    </p:set>
                                    <p:animEffect transition="in" filter="slide(fromLeft)">
                                      <p:cBhvr>
                                        <p:cTn id="16" dur="500"/>
                                        <p:tgtEl>
                                          <p:spTgt spid="167940">
                                            <p:txEl>
                                              <p:pRg st="0" end="0"/>
                                            </p:txEl>
                                          </p:spTgt>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167941"/>
                                        </p:tgtEl>
                                        <p:attrNameLst>
                                          <p:attrName>style.visibility</p:attrName>
                                        </p:attrNameLst>
                                      </p:cBhvr>
                                      <p:to>
                                        <p:strVal val="visible"/>
                                      </p:to>
                                    </p:set>
                                    <p:anim calcmode="lin" valueType="num">
                                      <p:cBhvr additive="base">
                                        <p:cTn id="20" dur="500" fill="hold"/>
                                        <p:tgtEl>
                                          <p:spTgt spid="167941"/>
                                        </p:tgtEl>
                                        <p:attrNameLst>
                                          <p:attrName>ppt_x</p:attrName>
                                        </p:attrNameLst>
                                      </p:cBhvr>
                                      <p:tavLst>
                                        <p:tav tm="0">
                                          <p:val>
                                            <p:strVal val="0-#ppt_w/2"/>
                                          </p:val>
                                        </p:tav>
                                        <p:tav tm="100000">
                                          <p:val>
                                            <p:strVal val="#ppt_x"/>
                                          </p:val>
                                        </p:tav>
                                      </p:tavLst>
                                    </p:anim>
                                    <p:anim calcmode="lin" valueType="num">
                                      <p:cBhvr additive="base">
                                        <p:cTn id="21" dur="500" fill="hold"/>
                                        <p:tgtEl>
                                          <p:spTgt spid="1679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advAuto="0" autoUpdateAnimBg="0" build="p"/>
      <p:bldP spid="167939" grpId="0" autoUpdateAnimBg="0"/>
      <p:bldP spid="167940" grpId="0" autoUpdateAnimBg="0" build="p"/>
      <p:bldP spid="167941"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304800" y="229552"/>
            <a:ext cx="8686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600" dirty="0">
                <a:solidFill>
                  <a:srgbClr val="0033CC"/>
                </a:solidFill>
                <a:ea typeface="华文仿宋" panose="02010600040101010101" pitchFamily="2" charset="-122"/>
              </a:rPr>
              <a:t> </a:t>
            </a:r>
            <a:r>
              <a:rPr lang="zh-CN" altLang="en-US" sz="3600" dirty="0">
                <a:solidFill>
                  <a:srgbClr val="0033CC"/>
                </a:solidFill>
                <a:ea typeface="华文仿宋" panose="02010600040101010101" pitchFamily="2" charset="-122"/>
              </a:rPr>
              <a:t>（</a:t>
            </a:r>
            <a:r>
              <a:rPr lang="en-US" altLang="zh-CN" sz="3600" dirty="0">
                <a:solidFill>
                  <a:srgbClr val="0033CC"/>
                </a:solidFill>
                <a:ea typeface="华文仿宋" panose="02010600040101010101" pitchFamily="2" charset="-122"/>
              </a:rPr>
              <a:t>2</a:t>
            </a:r>
            <a:r>
              <a:rPr lang="zh-CN" altLang="en-US" sz="3600" dirty="0">
                <a:solidFill>
                  <a:srgbClr val="0033CC"/>
                </a:solidFill>
                <a:ea typeface="华文仿宋" panose="02010600040101010101" pitchFamily="2" charset="-122"/>
              </a:rPr>
              <a:t>）特点：</a:t>
            </a:r>
            <a:endParaRPr lang="zh-CN" altLang="en-US" sz="3600" dirty="0">
              <a:solidFill>
                <a:srgbClr val="0033CC"/>
              </a:solidFill>
              <a:ea typeface="华文仿宋" panose="02010600040101010101" pitchFamily="2" charset="-122"/>
            </a:endParaRPr>
          </a:p>
          <a:p>
            <a:pPr algn="l" eaLnBrk="1" hangingPunct="1">
              <a:lnSpc>
                <a:spcPct val="120000"/>
              </a:lnSpc>
            </a:pPr>
            <a:r>
              <a:rPr lang="zh-CN" altLang="en-US" sz="3200" dirty="0">
                <a:solidFill>
                  <a:srgbClr val="A50021"/>
                </a:solidFill>
                <a:ea typeface="华文仿宋" panose="02010600040101010101" pitchFamily="2" charset="-122"/>
              </a:rPr>
              <a:t>        二叉平衡树</a:t>
            </a:r>
            <a:r>
              <a:rPr lang="zh-CN" altLang="en-US" sz="3200" b="0" dirty="0">
                <a:ea typeface="华文仿宋" panose="02010600040101010101" pitchFamily="2" charset="-122"/>
              </a:rPr>
              <a:t>是二叉查找树的另一种形式，其</a:t>
            </a:r>
            <a:r>
              <a:rPr lang="zh-CN" altLang="en-US" sz="3200" dirty="0">
                <a:solidFill>
                  <a:schemeClr val="hlink"/>
                </a:solidFill>
                <a:ea typeface="华文仿宋" panose="02010600040101010101" pitchFamily="2" charset="-122"/>
              </a:rPr>
              <a:t>特点</a:t>
            </a:r>
            <a:r>
              <a:rPr lang="zh-CN" altLang="en-US" sz="3200" b="0" dirty="0">
                <a:ea typeface="华文仿宋" panose="02010600040101010101" pitchFamily="2" charset="-122"/>
              </a:rPr>
              <a:t>为：</a:t>
            </a:r>
            <a:endParaRPr lang="zh-CN" altLang="en-US" sz="2000" b="0" dirty="0">
              <a:ea typeface="华文仿宋" panose="02010600040101010101" pitchFamily="2" charset="-122"/>
            </a:endParaRPr>
          </a:p>
        </p:txBody>
      </p:sp>
      <p:sp>
        <p:nvSpPr>
          <p:cNvPr id="168963" name="Rectangle 3"/>
          <p:cNvSpPr>
            <a:spLocks noChangeArrowheads="1"/>
          </p:cNvSpPr>
          <p:nvPr/>
        </p:nvSpPr>
        <p:spPr bwMode="auto">
          <a:xfrm>
            <a:off x="443345" y="2325052"/>
            <a:ext cx="83058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200" dirty="0">
                <a:ea typeface="华文仿宋" panose="02010600040101010101" pitchFamily="2" charset="-122"/>
              </a:rPr>
              <a:t>        </a:t>
            </a:r>
            <a:r>
              <a:rPr lang="zh-CN" altLang="en-US" sz="3200" dirty="0">
                <a:ea typeface="华文仿宋" panose="02010600040101010101" pitchFamily="2" charset="-122"/>
              </a:rPr>
              <a:t>树中每个结点的左、右子树深度之差的绝对值不大于</a:t>
            </a:r>
            <a:r>
              <a:rPr lang="en-US" altLang="zh-CN" sz="3200" dirty="0">
                <a:ea typeface="华文仿宋" panose="02010600040101010101" pitchFamily="2" charset="-122"/>
              </a:rPr>
              <a:t>1</a:t>
            </a:r>
            <a:r>
              <a:rPr lang="zh-CN" altLang="en-US" sz="3200" dirty="0">
                <a:ea typeface="华文仿宋" panose="02010600040101010101" pitchFamily="2" charset="-122"/>
              </a:rPr>
              <a:t>，即                    </a:t>
            </a:r>
            <a:r>
              <a:rPr lang="zh-CN" altLang="en-US" sz="3200" b="0" dirty="0">
                <a:ea typeface="华文仿宋" panose="02010600040101010101" pitchFamily="2" charset="-122"/>
              </a:rPr>
              <a:t>。</a:t>
            </a:r>
            <a:endParaRPr lang="zh-CN" altLang="en-US" sz="3200" b="0" dirty="0">
              <a:ea typeface="华文仿宋" panose="02010600040101010101" pitchFamily="2" charset="-122"/>
            </a:endParaRPr>
          </a:p>
        </p:txBody>
      </p:sp>
      <mc:AlternateContent xmlns:mc="http://schemas.openxmlformats.org/markup-compatibility/2006">
        <mc:Choice xmlns:a14="http://schemas.microsoft.com/office/drawing/2010/main" Requires="a14">
          <p:sp>
            <p:nvSpPr>
              <p:cNvPr id="168965" name="Object 5"/>
              <p:cNvSpPr txBox="1"/>
              <p:nvPr/>
            </p:nvSpPr>
            <p:spPr bwMode="auto">
              <a:xfrm>
                <a:off x="4075539" y="3047999"/>
                <a:ext cx="2076033" cy="551247"/>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d>
                        <m:dPr>
                          <m:begChr m:val="|"/>
                          <m:endChr m:val="|"/>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ℎ</m:t>
                              </m:r>
                            </m:e>
                            <m:sub>
                              <m:r>
                                <a:rPr lang="en-US" sz="2400" i="1">
                                  <a:solidFill>
                                    <a:srgbClr val="000000"/>
                                  </a:solidFill>
                                  <a:latin typeface="Cambria Math" panose="02040503050406030204" pitchFamily="18" charset="0"/>
                                </a:rPr>
                                <m:t>𝐿</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ℎ</m:t>
                              </m:r>
                            </m:e>
                            <m:sub>
                              <m:r>
                                <a:rPr lang="en-US" sz="2400" i="1">
                                  <a:solidFill>
                                    <a:srgbClr val="000000"/>
                                  </a:solidFill>
                                  <a:latin typeface="Cambria Math" panose="02040503050406030204" pitchFamily="18" charset="0"/>
                                </a:rPr>
                                <m:t>𝑅</m:t>
                              </m:r>
                            </m:sub>
                          </m:sSub>
                        </m:e>
                      </m:d>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oMath>
                  </m:oMathPara>
                </a14:m>
                <a:endParaRPr lang="en-US" sz="2400" dirty="0"/>
              </a:p>
            </p:txBody>
          </p:sp>
        </mc:Choice>
        <mc:Fallback>
          <p:sp>
            <p:nvSpPr>
              <p:cNvPr id="168965" name="Object 5"/>
              <p:cNvSpPr txBox="1">
                <a:spLocks noRot="1" noChangeAspect="1" noMove="1" noResize="1" noEditPoints="1" noAdjustHandles="1" noChangeArrowheads="1" noChangeShapeType="1" noTextEdit="1"/>
              </p:cNvSpPr>
              <p:nvPr/>
            </p:nvSpPr>
            <p:spPr bwMode="auto">
              <a:xfrm>
                <a:off x="4075539" y="3047999"/>
                <a:ext cx="2076033" cy="551247"/>
              </a:xfrm>
              <a:prstGeom prst="rect">
                <a:avLst/>
              </a:prstGeom>
              <a:blipFill rotWithShape="1">
                <a:blip r:embed="rId1"/>
                <a:stretch>
                  <a:fillRect l="-5" t="-115" r="16" b="12"/>
                </a:stretch>
              </a:blipFill>
              <a:ln>
                <a:noFill/>
              </a:ln>
              <a:effectLst/>
            </p:spPr>
            <p:txBody>
              <a:bodyPr/>
              <a:lstStyle/>
              <a:p>
                <a:r>
                  <a:rPr lang="zh-CN" altLang="en-US">
                    <a:noFill/>
                  </a:rPr>
                  <a:t> </a:t>
                </a:r>
              </a:p>
            </p:txBody>
          </p:sp>
        </mc:Fallback>
      </mc:AlternateContent>
      <p:sp>
        <p:nvSpPr>
          <p:cNvPr id="168966" name="Oval 6"/>
          <p:cNvSpPr>
            <a:spLocks noChangeArrowheads="1"/>
          </p:cNvSpPr>
          <p:nvPr/>
        </p:nvSpPr>
        <p:spPr bwMode="auto">
          <a:xfrm>
            <a:off x="2209800" y="38100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5</a:t>
            </a:r>
            <a:endParaRPr lang="en-US" altLang="zh-CN" sz="2400" b="0" dirty="0">
              <a:ea typeface="华文仿宋" panose="02010600040101010101" pitchFamily="2" charset="-122"/>
            </a:endParaRPr>
          </a:p>
        </p:txBody>
      </p:sp>
      <p:sp>
        <p:nvSpPr>
          <p:cNvPr id="168967" name="Oval 7"/>
          <p:cNvSpPr>
            <a:spLocks noChangeArrowheads="1"/>
          </p:cNvSpPr>
          <p:nvPr/>
        </p:nvSpPr>
        <p:spPr bwMode="auto">
          <a:xfrm>
            <a:off x="1447800" y="45720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4</a:t>
            </a:r>
            <a:endParaRPr lang="en-US" altLang="zh-CN" sz="2400" b="0" dirty="0">
              <a:ea typeface="华文仿宋" panose="02010600040101010101" pitchFamily="2" charset="-122"/>
            </a:endParaRPr>
          </a:p>
        </p:txBody>
      </p:sp>
      <p:sp>
        <p:nvSpPr>
          <p:cNvPr id="168968" name="Oval 8"/>
          <p:cNvSpPr>
            <a:spLocks noChangeArrowheads="1"/>
          </p:cNvSpPr>
          <p:nvPr/>
        </p:nvSpPr>
        <p:spPr bwMode="auto">
          <a:xfrm>
            <a:off x="2971800" y="45720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8</a:t>
            </a:r>
            <a:endParaRPr lang="en-US" altLang="zh-CN" sz="2400" b="0" dirty="0">
              <a:ea typeface="华文仿宋" panose="02010600040101010101" pitchFamily="2" charset="-122"/>
            </a:endParaRPr>
          </a:p>
        </p:txBody>
      </p:sp>
      <p:sp>
        <p:nvSpPr>
          <p:cNvPr id="168969" name="Oval 9"/>
          <p:cNvSpPr>
            <a:spLocks noChangeArrowheads="1"/>
          </p:cNvSpPr>
          <p:nvPr/>
        </p:nvSpPr>
        <p:spPr bwMode="auto">
          <a:xfrm>
            <a:off x="685800" y="53340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2</a:t>
            </a:r>
            <a:endParaRPr lang="en-US" altLang="zh-CN" sz="2400" b="0" dirty="0">
              <a:ea typeface="华文仿宋" panose="02010600040101010101" pitchFamily="2" charset="-122"/>
            </a:endParaRPr>
          </a:p>
        </p:txBody>
      </p:sp>
      <p:sp>
        <p:nvSpPr>
          <p:cNvPr id="168970" name="Oval 10"/>
          <p:cNvSpPr>
            <a:spLocks noChangeArrowheads="1"/>
          </p:cNvSpPr>
          <p:nvPr/>
        </p:nvSpPr>
        <p:spPr bwMode="auto">
          <a:xfrm>
            <a:off x="6400800" y="38100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5</a:t>
            </a:r>
            <a:endParaRPr lang="en-US" altLang="zh-CN" sz="2400" b="0" dirty="0">
              <a:ea typeface="华文仿宋" panose="02010600040101010101" pitchFamily="2" charset="-122"/>
            </a:endParaRPr>
          </a:p>
        </p:txBody>
      </p:sp>
      <p:sp>
        <p:nvSpPr>
          <p:cNvPr id="168971" name="Oval 11"/>
          <p:cNvSpPr>
            <a:spLocks noChangeArrowheads="1"/>
          </p:cNvSpPr>
          <p:nvPr/>
        </p:nvSpPr>
        <p:spPr bwMode="auto">
          <a:xfrm>
            <a:off x="5638800" y="45720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4</a:t>
            </a:r>
            <a:endParaRPr lang="en-US" altLang="zh-CN" sz="2400" b="0" dirty="0">
              <a:ea typeface="华文仿宋" panose="02010600040101010101" pitchFamily="2" charset="-122"/>
            </a:endParaRPr>
          </a:p>
        </p:txBody>
      </p:sp>
      <p:sp>
        <p:nvSpPr>
          <p:cNvPr id="168972" name="Oval 12"/>
          <p:cNvSpPr>
            <a:spLocks noChangeArrowheads="1"/>
          </p:cNvSpPr>
          <p:nvPr/>
        </p:nvSpPr>
        <p:spPr bwMode="auto">
          <a:xfrm>
            <a:off x="7162800" y="45720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8</a:t>
            </a:r>
            <a:endParaRPr lang="en-US" altLang="zh-CN" sz="2400" b="0" dirty="0">
              <a:ea typeface="华文仿宋" panose="02010600040101010101" pitchFamily="2" charset="-122"/>
            </a:endParaRPr>
          </a:p>
        </p:txBody>
      </p:sp>
      <p:sp>
        <p:nvSpPr>
          <p:cNvPr id="168973" name="Oval 13"/>
          <p:cNvSpPr>
            <a:spLocks noChangeArrowheads="1"/>
          </p:cNvSpPr>
          <p:nvPr/>
        </p:nvSpPr>
        <p:spPr bwMode="auto">
          <a:xfrm>
            <a:off x="4876800" y="53340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2</a:t>
            </a:r>
            <a:endParaRPr lang="en-US" altLang="zh-CN" sz="2400" b="0" dirty="0">
              <a:ea typeface="华文仿宋" panose="02010600040101010101" pitchFamily="2" charset="-122"/>
            </a:endParaRPr>
          </a:p>
        </p:txBody>
      </p:sp>
      <p:sp>
        <p:nvSpPr>
          <p:cNvPr id="168974" name="Oval 14"/>
          <p:cNvSpPr>
            <a:spLocks noChangeArrowheads="1"/>
          </p:cNvSpPr>
          <p:nvPr/>
        </p:nvSpPr>
        <p:spPr bwMode="auto">
          <a:xfrm>
            <a:off x="4114800" y="60960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1</a:t>
            </a:r>
            <a:endParaRPr lang="en-US" altLang="zh-CN" sz="2400" b="0" dirty="0">
              <a:ea typeface="华文仿宋" panose="02010600040101010101" pitchFamily="2" charset="-122"/>
            </a:endParaRPr>
          </a:p>
        </p:txBody>
      </p:sp>
      <p:sp>
        <p:nvSpPr>
          <p:cNvPr id="168975" name="Line 15"/>
          <p:cNvSpPr>
            <a:spLocks noChangeShapeType="1"/>
          </p:cNvSpPr>
          <p:nvPr/>
        </p:nvSpPr>
        <p:spPr bwMode="auto">
          <a:xfrm flipH="1">
            <a:off x="1828800" y="4191000"/>
            <a:ext cx="457200" cy="4572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68976" name="Line 16"/>
          <p:cNvSpPr>
            <a:spLocks noChangeShapeType="1"/>
          </p:cNvSpPr>
          <p:nvPr/>
        </p:nvSpPr>
        <p:spPr bwMode="auto">
          <a:xfrm flipH="1">
            <a:off x="1066800" y="4953000"/>
            <a:ext cx="457200" cy="4572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68977" name="Line 17"/>
          <p:cNvSpPr>
            <a:spLocks noChangeShapeType="1"/>
          </p:cNvSpPr>
          <p:nvPr/>
        </p:nvSpPr>
        <p:spPr bwMode="auto">
          <a:xfrm flipH="1">
            <a:off x="6019800" y="4191000"/>
            <a:ext cx="457200" cy="4572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68978" name="Line 18"/>
          <p:cNvSpPr>
            <a:spLocks noChangeShapeType="1"/>
          </p:cNvSpPr>
          <p:nvPr/>
        </p:nvSpPr>
        <p:spPr bwMode="auto">
          <a:xfrm flipH="1">
            <a:off x="5257800" y="4953000"/>
            <a:ext cx="457200" cy="4572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68979" name="Line 19"/>
          <p:cNvSpPr>
            <a:spLocks noChangeShapeType="1"/>
          </p:cNvSpPr>
          <p:nvPr/>
        </p:nvSpPr>
        <p:spPr bwMode="auto">
          <a:xfrm flipH="1">
            <a:off x="4495800" y="5715000"/>
            <a:ext cx="457200" cy="4572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68980" name="Line 20"/>
          <p:cNvSpPr>
            <a:spLocks noChangeShapeType="1"/>
          </p:cNvSpPr>
          <p:nvPr/>
        </p:nvSpPr>
        <p:spPr bwMode="auto">
          <a:xfrm>
            <a:off x="2590800" y="4191000"/>
            <a:ext cx="457200" cy="4572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68981" name="Line 21"/>
          <p:cNvSpPr>
            <a:spLocks noChangeShapeType="1"/>
          </p:cNvSpPr>
          <p:nvPr/>
        </p:nvSpPr>
        <p:spPr bwMode="auto">
          <a:xfrm>
            <a:off x="6781800" y="4191000"/>
            <a:ext cx="457200" cy="4572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68982" name="Text Box 22"/>
          <p:cNvSpPr txBox="1">
            <a:spLocks noChangeArrowheads="1"/>
          </p:cNvSpPr>
          <p:nvPr/>
        </p:nvSpPr>
        <p:spPr bwMode="auto">
          <a:xfrm>
            <a:off x="2081093" y="548640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a:latin typeface="华文仿宋" panose="02010600040101010101" pitchFamily="2" charset="-122"/>
                <a:ea typeface="华文仿宋" panose="02010600040101010101" pitchFamily="2" charset="-122"/>
              </a:rPr>
              <a:t>是平衡树</a:t>
            </a:r>
            <a:endParaRPr lang="zh-CN" altLang="en-US">
              <a:latin typeface="华文仿宋" panose="02010600040101010101" pitchFamily="2" charset="-122"/>
              <a:ea typeface="华文仿宋" panose="02010600040101010101" pitchFamily="2" charset="-122"/>
            </a:endParaRPr>
          </a:p>
        </p:txBody>
      </p:sp>
      <p:sp>
        <p:nvSpPr>
          <p:cNvPr id="168983" name="Text Box 23"/>
          <p:cNvSpPr txBox="1">
            <a:spLocks noChangeArrowheads="1"/>
          </p:cNvSpPr>
          <p:nvPr/>
        </p:nvSpPr>
        <p:spPr bwMode="auto">
          <a:xfrm>
            <a:off x="6317833" y="5486400"/>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dirty="0">
                <a:latin typeface="华文仿宋" panose="02010600040101010101" pitchFamily="2" charset="-122"/>
                <a:ea typeface="华文仿宋" panose="02010600040101010101" pitchFamily="2" charset="-122"/>
              </a:rPr>
              <a:t>不是平衡树</a:t>
            </a:r>
            <a:endParaRPr lang="zh-CN" altLang="en-US"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68962"/>
                                        </p:tgtEl>
                                        <p:attrNameLst>
                                          <p:attrName>style.visibility</p:attrName>
                                        </p:attrNameLst>
                                      </p:cBhvr>
                                      <p:to>
                                        <p:strVal val="visible"/>
                                      </p:to>
                                    </p:set>
                                    <p:animEffect transition="in" filter="barn(outVertical)">
                                      <p:cBhvr>
                                        <p:cTn id="7" dur="500"/>
                                        <p:tgtEl>
                                          <p:spTgt spid="16896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8963"/>
                                        </p:tgtEl>
                                        <p:attrNameLst>
                                          <p:attrName>style.visibility</p:attrName>
                                        </p:attrNameLst>
                                      </p:cBhvr>
                                      <p:to>
                                        <p:strVal val="visible"/>
                                      </p:to>
                                    </p:set>
                                    <p:anim calcmode="lin" valueType="num">
                                      <p:cBhvr additive="base">
                                        <p:cTn id="12" dur="500" fill="hold"/>
                                        <p:tgtEl>
                                          <p:spTgt spid="168963"/>
                                        </p:tgtEl>
                                        <p:attrNameLst>
                                          <p:attrName>ppt_x</p:attrName>
                                        </p:attrNameLst>
                                      </p:cBhvr>
                                      <p:tavLst>
                                        <p:tav tm="0">
                                          <p:val>
                                            <p:strVal val="0-#ppt_w/2"/>
                                          </p:val>
                                        </p:tav>
                                        <p:tav tm="100000">
                                          <p:val>
                                            <p:strVal val="#ppt_x"/>
                                          </p:val>
                                        </p:tav>
                                      </p:tavLst>
                                    </p:anim>
                                    <p:anim calcmode="lin" valueType="num">
                                      <p:cBhvr additive="base">
                                        <p:cTn id="13" dur="500" fill="hold"/>
                                        <p:tgtEl>
                                          <p:spTgt spid="16896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68966"/>
                                        </p:tgtEl>
                                        <p:attrNameLst>
                                          <p:attrName>style.visibility</p:attrName>
                                        </p:attrNameLst>
                                      </p:cBhvr>
                                      <p:to>
                                        <p:strVal val="visible"/>
                                      </p:to>
                                    </p:set>
                                    <p:animEffect transition="in" filter="wipe(up)">
                                      <p:cBhvr>
                                        <p:cTn id="18" dur="500"/>
                                        <p:tgtEl>
                                          <p:spTgt spid="16896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68975"/>
                                        </p:tgtEl>
                                        <p:attrNameLst>
                                          <p:attrName>style.visibility</p:attrName>
                                        </p:attrNameLst>
                                      </p:cBhvr>
                                      <p:to>
                                        <p:strVal val="visible"/>
                                      </p:to>
                                    </p:set>
                                    <p:animEffect transition="in" filter="wipe(up)">
                                      <p:cBhvr>
                                        <p:cTn id="21" dur="500"/>
                                        <p:tgtEl>
                                          <p:spTgt spid="168975"/>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68967"/>
                                        </p:tgtEl>
                                        <p:attrNameLst>
                                          <p:attrName>style.visibility</p:attrName>
                                        </p:attrNameLst>
                                      </p:cBhvr>
                                      <p:to>
                                        <p:strVal val="visible"/>
                                      </p:to>
                                    </p:set>
                                    <p:animEffect transition="in" filter="wipe(up)">
                                      <p:cBhvr>
                                        <p:cTn id="24" dur="500"/>
                                        <p:tgtEl>
                                          <p:spTgt spid="168967"/>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68980"/>
                                        </p:tgtEl>
                                        <p:attrNameLst>
                                          <p:attrName>style.visibility</p:attrName>
                                        </p:attrNameLst>
                                      </p:cBhvr>
                                      <p:to>
                                        <p:strVal val="visible"/>
                                      </p:to>
                                    </p:set>
                                    <p:animEffect transition="in" filter="wipe(up)">
                                      <p:cBhvr>
                                        <p:cTn id="27" dur="500"/>
                                        <p:tgtEl>
                                          <p:spTgt spid="168980"/>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68968"/>
                                        </p:tgtEl>
                                        <p:attrNameLst>
                                          <p:attrName>style.visibility</p:attrName>
                                        </p:attrNameLst>
                                      </p:cBhvr>
                                      <p:to>
                                        <p:strVal val="visible"/>
                                      </p:to>
                                    </p:set>
                                    <p:animEffect transition="in" filter="wipe(up)">
                                      <p:cBhvr>
                                        <p:cTn id="30" dur="500"/>
                                        <p:tgtEl>
                                          <p:spTgt spid="16896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68976"/>
                                        </p:tgtEl>
                                        <p:attrNameLst>
                                          <p:attrName>style.visibility</p:attrName>
                                        </p:attrNameLst>
                                      </p:cBhvr>
                                      <p:to>
                                        <p:strVal val="visible"/>
                                      </p:to>
                                    </p:set>
                                    <p:animEffect transition="in" filter="wipe(up)">
                                      <p:cBhvr>
                                        <p:cTn id="33" dur="500"/>
                                        <p:tgtEl>
                                          <p:spTgt spid="168976"/>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68969"/>
                                        </p:tgtEl>
                                        <p:attrNameLst>
                                          <p:attrName>style.visibility</p:attrName>
                                        </p:attrNameLst>
                                      </p:cBhvr>
                                      <p:to>
                                        <p:strVal val="visible"/>
                                      </p:to>
                                    </p:set>
                                    <p:animEffect transition="in" filter="wipe(up)">
                                      <p:cBhvr>
                                        <p:cTn id="36" dur="500"/>
                                        <p:tgtEl>
                                          <p:spTgt spid="16896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iterate type="wd">
                                    <p:tmPct val="100000"/>
                                  </p:iterate>
                                  <p:childTnLst>
                                    <p:set>
                                      <p:cBhvr>
                                        <p:cTn id="40" dur="1" fill="hold">
                                          <p:stCondLst>
                                            <p:cond delay="0"/>
                                          </p:stCondLst>
                                        </p:cTn>
                                        <p:tgtEl>
                                          <p:spTgt spid="168982"/>
                                        </p:tgtEl>
                                        <p:attrNameLst>
                                          <p:attrName>style.visibility</p:attrName>
                                        </p:attrNameLst>
                                      </p:cBhvr>
                                      <p:to>
                                        <p:strVal val="visible"/>
                                      </p:to>
                                    </p:set>
                                    <p:animEffect transition="in" filter="wipe(left)">
                                      <p:cBhvr>
                                        <p:cTn id="41" dur="300"/>
                                        <p:tgtEl>
                                          <p:spTgt spid="16898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68970"/>
                                        </p:tgtEl>
                                        <p:attrNameLst>
                                          <p:attrName>style.visibility</p:attrName>
                                        </p:attrNameLst>
                                      </p:cBhvr>
                                      <p:to>
                                        <p:strVal val="visible"/>
                                      </p:to>
                                    </p:set>
                                    <p:animEffect transition="in" filter="wipe(up)">
                                      <p:cBhvr>
                                        <p:cTn id="46" dur="500"/>
                                        <p:tgtEl>
                                          <p:spTgt spid="168970"/>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68977"/>
                                        </p:tgtEl>
                                        <p:attrNameLst>
                                          <p:attrName>style.visibility</p:attrName>
                                        </p:attrNameLst>
                                      </p:cBhvr>
                                      <p:to>
                                        <p:strVal val="visible"/>
                                      </p:to>
                                    </p:set>
                                    <p:animEffect transition="in" filter="wipe(up)">
                                      <p:cBhvr>
                                        <p:cTn id="49" dur="500"/>
                                        <p:tgtEl>
                                          <p:spTgt spid="168977"/>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68971"/>
                                        </p:tgtEl>
                                        <p:attrNameLst>
                                          <p:attrName>style.visibility</p:attrName>
                                        </p:attrNameLst>
                                      </p:cBhvr>
                                      <p:to>
                                        <p:strVal val="visible"/>
                                      </p:to>
                                    </p:set>
                                    <p:animEffect transition="in" filter="wipe(up)">
                                      <p:cBhvr>
                                        <p:cTn id="52" dur="500"/>
                                        <p:tgtEl>
                                          <p:spTgt spid="168971"/>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68981"/>
                                        </p:tgtEl>
                                        <p:attrNameLst>
                                          <p:attrName>style.visibility</p:attrName>
                                        </p:attrNameLst>
                                      </p:cBhvr>
                                      <p:to>
                                        <p:strVal val="visible"/>
                                      </p:to>
                                    </p:set>
                                    <p:animEffect transition="in" filter="wipe(up)">
                                      <p:cBhvr>
                                        <p:cTn id="55" dur="500"/>
                                        <p:tgtEl>
                                          <p:spTgt spid="168981"/>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168972"/>
                                        </p:tgtEl>
                                        <p:attrNameLst>
                                          <p:attrName>style.visibility</p:attrName>
                                        </p:attrNameLst>
                                      </p:cBhvr>
                                      <p:to>
                                        <p:strVal val="visible"/>
                                      </p:to>
                                    </p:set>
                                    <p:animEffect transition="in" filter="wipe(up)">
                                      <p:cBhvr>
                                        <p:cTn id="58" dur="500"/>
                                        <p:tgtEl>
                                          <p:spTgt spid="168972"/>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68978"/>
                                        </p:tgtEl>
                                        <p:attrNameLst>
                                          <p:attrName>style.visibility</p:attrName>
                                        </p:attrNameLst>
                                      </p:cBhvr>
                                      <p:to>
                                        <p:strVal val="visible"/>
                                      </p:to>
                                    </p:set>
                                    <p:animEffect transition="in" filter="wipe(up)">
                                      <p:cBhvr>
                                        <p:cTn id="61" dur="500"/>
                                        <p:tgtEl>
                                          <p:spTgt spid="168978"/>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68973"/>
                                        </p:tgtEl>
                                        <p:attrNameLst>
                                          <p:attrName>style.visibility</p:attrName>
                                        </p:attrNameLst>
                                      </p:cBhvr>
                                      <p:to>
                                        <p:strVal val="visible"/>
                                      </p:to>
                                    </p:set>
                                    <p:animEffect transition="in" filter="wipe(up)">
                                      <p:cBhvr>
                                        <p:cTn id="64" dur="500"/>
                                        <p:tgtEl>
                                          <p:spTgt spid="16897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68979"/>
                                        </p:tgtEl>
                                        <p:attrNameLst>
                                          <p:attrName>style.visibility</p:attrName>
                                        </p:attrNameLst>
                                      </p:cBhvr>
                                      <p:to>
                                        <p:strVal val="visible"/>
                                      </p:to>
                                    </p:set>
                                    <p:animEffect transition="in" filter="wipe(up)">
                                      <p:cBhvr>
                                        <p:cTn id="69" dur="500"/>
                                        <p:tgtEl>
                                          <p:spTgt spid="168979"/>
                                        </p:tgtEl>
                                      </p:cBhvr>
                                    </p:animEffect>
                                  </p:childTnLst>
                                </p:cTn>
                              </p:par>
                            </p:childTnLst>
                          </p:cTn>
                        </p:par>
                        <p:par>
                          <p:cTn id="70" fill="hold">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168974"/>
                                        </p:tgtEl>
                                        <p:attrNameLst>
                                          <p:attrName>style.visibility</p:attrName>
                                        </p:attrNameLst>
                                      </p:cBhvr>
                                      <p:to>
                                        <p:strVal val="visible"/>
                                      </p:to>
                                    </p:set>
                                    <p:animEffect transition="in" filter="wipe(up)">
                                      <p:cBhvr>
                                        <p:cTn id="73" dur="500"/>
                                        <p:tgtEl>
                                          <p:spTgt spid="16897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iterate type="wd">
                                    <p:tmPct val="100000"/>
                                  </p:iterate>
                                  <p:childTnLst>
                                    <p:set>
                                      <p:cBhvr>
                                        <p:cTn id="77" dur="1" fill="hold">
                                          <p:stCondLst>
                                            <p:cond delay="0"/>
                                          </p:stCondLst>
                                        </p:cTn>
                                        <p:tgtEl>
                                          <p:spTgt spid="168983"/>
                                        </p:tgtEl>
                                        <p:attrNameLst>
                                          <p:attrName>style.visibility</p:attrName>
                                        </p:attrNameLst>
                                      </p:cBhvr>
                                      <p:to>
                                        <p:strVal val="visible"/>
                                      </p:to>
                                    </p:set>
                                    <p:animEffect transition="in" filter="wipe(left)">
                                      <p:cBhvr>
                                        <p:cTn id="78" dur="300"/>
                                        <p:tgtEl>
                                          <p:spTgt spid="168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utoUpdateAnimBg="0"/>
      <p:bldP spid="168963" grpId="0" autoUpdateAnimBg="0"/>
      <p:bldP spid="168966" grpId="0" animBg="1" autoUpdateAnimBg="0"/>
      <p:bldP spid="168967" grpId="0" animBg="1" autoUpdateAnimBg="0"/>
      <p:bldP spid="168968" grpId="0" animBg="1" autoUpdateAnimBg="0"/>
      <p:bldP spid="168969" grpId="0" animBg="1" autoUpdateAnimBg="0"/>
      <p:bldP spid="168970" grpId="0" animBg="1" autoUpdateAnimBg="0"/>
      <p:bldP spid="168971" grpId="0" animBg="1" autoUpdateAnimBg="0"/>
      <p:bldP spid="168972" grpId="0" animBg="1" autoUpdateAnimBg="0"/>
      <p:bldP spid="168973" grpId="0" animBg="1" autoUpdateAnimBg="0"/>
      <p:bldP spid="168974" grpId="0" animBg="1" autoUpdateAnimBg="0"/>
      <p:bldP spid="168975" grpId="0" animBg="1"/>
      <p:bldP spid="168976" grpId="0" animBg="1"/>
      <p:bldP spid="168977" grpId="0" animBg="1"/>
      <p:bldP spid="168978" grpId="0" animBg="1"/>
      <p:bldP spid="168979" grpId="0" animBg="1"/>
      <p:bldP spid="168980" grpId="0" animBg="1"/>
      <p:bldP spid="168981" grpId="0" animBg="1"/>
      <p:bldP spid="168982" grpId="0" autoUpdateAnimBg="0"/>
      <p:bldP spid="168983"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247775" y="1169194"/>
            <a:ext cx="1981200" cy="1489075"/>
            <a:chOff x="768" y="308"/>
            <a:chExt cx="1248" cy="938"/>
          </a:xfrm>
        </p:grpSpPr>
        <p:sp>
          <p:nvSpPr>
            <p:cNvPr id="94253" name="Oval 3"/>
            <p:cNvSpPr>
              <a:spLocks noChangeArrowheads="1"/>
            </p:cNvSpPr>
            <p:nvPr/>
          </p:nvSpPr>
          <p:spPr bwMode="auto">
            <a:xfrm>
              <a:off x="1450" y="308"/>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1</a:t>
              </a:r>
              <a:endParaRPr lang="en-US" altLang="zh-CN" sz="2400" dirty="0">
                <a:ea typeface="华文仿宋" panose="02010600040101010101" pitchFamily="2" charset="-122"/>
              </a:endParaRPr>
            </a:p>
          </p:txBody>
        </p:sp>
        <p:sp>
          <p:nvSpPr>
            <p:cNvPr id="94254" name="Oval 4"/>
            <p:cNvSpPr>
              <a:spLocks noChangeArrowheads="1"/>
            </p:cNvSpPr>
            <p:nvPr/>
          </p:nvSpPr>
          <p:spPr bwMode="auto">
            <a:xfrm>
              <a:off x="1104" y="670"/>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r>
                <a:rPr lang="en-US" altLang="zh-CN" sz="2400" dirty="0">
                  <a:ea typeface="华文仿宋" panose="02010600040101010101" pitchFamily="2" charset="-122"/>
                </a:rPr>
                <a:t>1</a:t>
              </a:r>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p:txBody>
        </p:sp>
        <p:sp>
          <p:nvSpPr>
            <p:cNvPr id="94255" name="Oval 5"/>
            <p:cNvSpPr>
              <a:spLocks noChangeArrowheads="1"/>
            </p:cNvSpPr>
            <p:nvPr/>
          </p:nvSpPr>
          <p:spPr bwMode="auto">
            <a:xfrm>
              <a:off x="768" y="1054"/>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0</a:t>
              </a:r>
              <a:endParaRPr lang="en-US" altLang="zh-CN" sz="2400" dirty="0">
                <a:ea typeface="华文仿宋" panose="02010600040101010101" pitchFamily="2" charset="-122"/>
              </a:endParaRPr>
            </a:p>
          </p:txBody>
        </p:sp>
        <p:sp>
          <p:nvSpPr>
            <p:cNvPr id="94256" name="Oval 6"/>
            <p:cNvSpPr>
              <a:spLocks noChangeArrowheads="1"/>
            </p:cNvSpPr>
            <p:nvPr/>
          </p:nvSpPr>
          <p:spPr bwMode="auto">
            <a:xfrm>
              <a:off x="1824" y="670"/>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0</a:t>
              </a:r>
              <a:endParaRPr lang="en-US" altLang="zh-CN" sz="2400" dirty="0">
                <a:ea typeface="华文仿宋" panose="02010600040101010101" pitchFamily="2" charset="-122"/>
              </a:endParaRPr>
            </a:p>
          </p:txBody>
        </p:sp>
        <p:sp>
          <p:nvSpPr>
            <p:cNvPr id="94257" name="Line 7"/>
            <p:cNvSpPr>
              <a:spLocks noChangeShapeType="1"/>
            </p:cNvSpPr>
            <p:nvPr/>
          </p:nvSpPr>
          <p:spPr bwMode="auto">
            <a:xfrm flipH="1">
              <a:off x="1258" y="468"/>
              <a:ext cx="24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sp>
          <p:nvSpPr>
            <p:cNvPr id="94258" name="Line 8"/>
            <p:cNvSpPr>
              <a:spLocks noChangeShapeType="1"/>
            </p:cNvSpPr>
            <p:nvPr/>
          </p:nvSpPr>
          <p:spPr bwMode="auto">
            <a:xfrm flipH="1">
              <a:off x="930" y="842"/>
              <a:ext cx="192"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sp>
          <p:nvSpPr>
            <p:cNvPr id="94259" name="Line 9"/>
            <p:cNvSpPr>
              <a:spLocks noChangeShapeType="1"/>
            </p:cNvSpPr>
            <p:nvPr/>
          </p:nvSpPr>
          <p:spPr bwMode="auto">
            <a:xfrm>
              <a:off x="1614" y="458"/>
              <a:ext cx="24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grpSp>
      <p:grpSp>
        <p:nvGrpSpPr>
          <p:cNvPr id="3" name="Group 10"/>
          <p:cNvGrpSpPr/>
          <p:nvPr/>
        </p:nvGrpSpPr>
        <p:grpSpPr bwMode="auto">
          <a:xfrm>
            <a:off x="5033940" y="1041400"/>
            <a:ext cx="2562225" cy="2079625"/>
            <a:chOff x="2976" y="356"/>
            <a:chExt cx="1614" cy="1310"/>
          </a:xfrm>
        </p:grpSpPr>
        <p:sp>
          <p:nvSpPr>
            <p:cNvPr id="94240" name="Oval 11"/>
            <p:cNvSpPr>
              <a:spLocks noChangeArrowheads="1"/>
            </p:cNvSpPr>
            <p:nvPr/>
          </p:nvSpPr>
          <p:spPr bwMode="auto">
            <a:xfrm>
              <a:off x="3658" y="356"/>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-1</a:t>
              </a:r>
              <a:endParaRPr lang="en-US" altLang="zh-CN" sz="2400" dirty="0">
                <a:ea typeface="华文仿宋" panose="02010600040101010101" pitchFamily="2" charset="-122"/>
              </a:endParaRPr>
            </a:p>
          </p:txBody>
        </p:sp>
        <p:sp>
          <p:nvSpPr>
            <p:cNvPr id="94241" name="Oval 12"/>
            <p:cNvSpPr>
              <a:spLocks noChangeArrowheads="1"/>
            </p:cNvSpPr>
            <p:nvPr/>
          </p:nvSpPr>
          <p:spPr bwMode="auto">
            <a:xfrm>
              <a:off x="3312" y="718"/>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r>
                <a:rPr lang="en-US" altLang="zh-CN" sz="2400" dirty="0">
                  <a:ea typeface="华文仿宋" panose="02010600040101010101" pitchFamily="2" charset="-122"/>
                </a:rPr>
                <a:t>1</a:t>
              </a:r>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p:txBody>
        </p:sp>
        <p:sp>
          <p:nvSpPr>
            <p:cNvPr id="94242" name="Oval 13"/>
            <p:cNvSpPr>
              <a:spLocks noChangeArrowheads="1"/>
            </p:cNvSpPr>
            <p:nvPr/>
          </p:nvSpPr>
          <p:spPr bwMode="auto">
            <a:xfrm>
              <a:off x="2976" y="1102"/>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0</a:t>
              </a:r>
              <a:endParaRPr lang="en-US" altLang="zh-CN" sz="2400" dirty="0">
                <a:ea typeface="华文仿宋" panose="02010600040101010101" pitchFamily="2" charset="-122"/>
              </a:endParaRPr>
            </a:p>
          </p:txBody>
        </p:sp>
        <p:sp>
          <p:nvSpPr>
            <p:cNvPr id="94243" name="Oval 14"/>
            <p:cNvSpPr>
              <a:spLocks noChangeArrowheads="1"/>
            </p:cNvSpPr>
            <p:nvPr/>
          </p:nvSpPr>
          <p:spPr bwMode="auto">
            <a:xfrm>
              <a:off x="4032" y="718"/>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-1</a:t>
              </a:r>
              <a:endParaRPr lang="en-US" altLang="zh-CN" sz="2400" dirty="0">
                <a:ea typeface="华文仿宋" panose="02010600040101010101" pitchFamily="2" charset="-122"/>
              </a:endParaRPr>
            </a:p>
          </p:txBody>
        </p:sp>
        <p:sp>
          <p:nvSpPr>
            <p:cNvPr id="94244" name="Line 15"/>
            <p:cNvSpPr>
              <a:spLocks noChangeShapeType="1"/>
            </p:cNvSpPr>
            <p:nvPr/>
          </p:nvSpPr>
          <p:spPr bwMode="auto">
            <a:xfrm flipH="1">
              <a:off x="3466" y="516"/>
              <a:ext cx="24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sp>
          <p:nvSpPr>
            <p:cNvPr id="94245" name="Line 16"/>
            <p:cNvSpPr>
              <a:spLocks noChangeShapeType="1"/>
            </p:cNvSpPr>
            <p:nvPr/>
          </p:nvSpPr>
          <p:spPr bwMode="auto">
            <a:xfrm flipH="1">
              <a:off x="3138" y="890"/>
              <a:ext cx="192"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sp>
          <p:nvSpPr>
            <p:cNvPr id="94246" name="Line 17"/>
            <p:cNvSpPr>
              <a:spLocks noChangeShapeType="1"/>
            </p:cNvSpPr>
            <p:nvPr/>
          </p:nvSpPr>
          <p:spPr bwMode="auto">
            <a:xfrm>
              <a:off x="3822" y="506"/>
              <a:ext cx="24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sp>
          <p:nvSpPr>
            <p:cNvPr id="94247" name="Oval 18"/>
            <p:cNvSpPr>
              <a:spLocks noChangeArrowheads="1"/>
            </p:cNvSpPr>
            <p:nvPr/>
          </p:nvSpPr>
          <p:spPr bwMode="auto">
            <a:xfrm>
              <a:off x="3696" y="1102"/>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0</a:t>
              </a:r>
              <a:endParaRPr lang="en-US" altLang="zh-CN" sz="2400" dirty="0">
                <a:ea typeface="华文仿宋" panose="02010600040101010101" pitchFamily="2" charset="-122"/>
              </a:endParaRPr>
            </a:p>
          </p:txBody>
        </p:sp>
        <p:sp>
          <p:nvSpPr>
            <p:cNvPr id="94248" name="Line 19"/>
            <p:cNvSpPr>
              <a:spLocks noChangeShapeType="1"/>
            </p:cNvSpPr>
            <p:nvPr/>
          </p:nvSpPr>
          <p:spPr bwMode="auto">
            <a:xfrm flipH="1">
              <a:off x="3858" y="890"/>
              <a:ext cx="192"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sp>
          <p:nvSpPr>
            <p:cNvPr id="94249" name="Oval 20"/>
            <p:cNvSpPr>
              <a:spLocks noChangeArrowheads="1"/>
            </p:cNvSpPr>
            <p:nvPr/>
          </p:nvSpPr>
          <p:spPr bwMode="auto">
            <a:xfrm>
              <a:off x="4398" y="1094"/>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1</a:t>
              </a:r>
              <a:endParaRPr lang="en-US" altLang="zh-CN" sz="2400" dirty="0">
                <a:ea typeface="华文仿宋" panose="02010600040101010101" pitchFamily="2" charset="-122"/>
              </a:endParaRPr>
            </a:p>
          </p:txBody>
        </p:sp>
        <p:sp>
          <p:nvSpPr>
            <p:cNvPr id="94250" name="Line 21"/>
            <p:cNvSpPr>
              <a:spLocks noChangeShapeType="1"/>
            </p:cNvSpPr>
            <p:nvPr/>
          </p:nvSpPr>
          <p:spPr bwMode="auto">
            <a:xfrm>
              <a:off x="4188" y="882"/>
              <a:ext cx="24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sp>
          <p:nvSpPr>
            <p:cNvPr id="94251" name="Oval 22"/>
            <p:cNvSpPr>
              <a:spLocks noChangeArrowheads="1"/>
            </p:cNvSpPr>
            <p:nvPr/>
          </p:nvSpPr>
          <p:spPr bwMode="auto">
            <a:xfrm>
              <a:off x="4100" y="1474"/>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0</a:t>
              </a:r>
              <a:endParaRPr lang="en-US" altLang="zh-CN" sz="2400" dirty="0">
                <a:ea typeface="华文仿宋" panose="02010600040101010101" pitchFamily="2" charset="-122"/>
              </a:endParaRPr>
            </a:p>
          </p:txBody>
        </p:sp>
        <p:sp>
          <p:nvSpPr>
            <p:cNvPr id="94252" name="Line 23"/>
            <p:cNvSpPr>
              <a:spLocks noChangeShapeType="1"/>
            </p:cNvSpPr>
            <p:nvPr/>
          </p:nvSpPr>
          <p:spPr bwMode="auto">
            <a:xfrm flipH="1">
              <a:off x="4262" y="1262"/>
              <a:ext cx="192"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grpSp>
      <p:grpSp>
        <p:nvGrpSpPr>
          <p:cNvPr id="4" name="Group 24"/>
          <p:cNvGrpSpPr/>
          <p:nvPr/>
        </p:nvGrpSpPr>
        <p:grpSpPr bwMode="auto">
          <a:xfrm>
            <a:off x="1333500" y="3489325"/>
            <a:ext cx="1981200" cy="2098675"/>
            <a:chOff x="816" y="2324"/>
            <a:chExt cx="1248" cy="1322"/>
          </a:xfrm>
        </p:grpSpPr>
        <p:sp>
          <p:nvSpPr>
            <p:cNvPr id="94229" name="Oval 25"/>
            <p:cNvSpPr>
              <a:spLocks noChangeArrowheads="1"/>
            </p:cNvSpPr>
            <p:nvPr/>
          </p:nvSpPr>
          <p:spPr bwMode="auto">
            <a:xfrm>
              <a:off x="1498" y="2324"/>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2</a:t>
              </a:r>
              <a:endParaRPr lang="en-US" altLang="zh-CN" sz="2400" dirty="0">
                <a:ea typeface="华文仿宋" panose="02010600040101010101" pitchFamily="2" charset="-122"/>
              </a:endParaRPr>
            </a:p>
          </p:txBody>
        </p:sp>
        <p:sp>
          <p:nvSpPr>
            <p:cNvPr id="94230" name="Oval 26"/>
            <p:cNvSpPr>
              <a:spLocks noChangeArrowheads="1"/>
            </p:cNvSpPr>
            <p:nvPr/>
          </p:nvSpPr>
          <p:spPr bwMode="auto">
            <a:xfrm>
              <a:off x="1152" y="2686"/>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r>
                <a:rPr lang="en-US" altLang="zh-CN" sz="2400" dirty="0">
                  <a:ea typeface="华文仿宋" panose="02010600040101010101" pitchFamily="2" charset="-122"/>
                </a:rPr>
                <a:t>-1</a:t>
              </a:r>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p:txBody>
        </p:sp>
        <p:sp>
          <p:nvSpPr>
            <p:cNvPr id="94231" name="Oval 27"/>
            <p:cNvSpPr>
              <a:spLocks noChangeArrowheads="1"/>
            </p:cNvSpPr>
            <p:nvPr/>
          </p:nvSpPr>
          <p:spPr bwMode="auto">
            <a:xfrm>
              <a:off x="816" y="3070"/>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0</a:t>
              </a:r>
              <a:endParaRPr lang="en-US" altLang="zh-CN" sz="2400" dirty="0">
                <a:ea typeface="华文仿宋" panose="02010600040101010101" pitchFamily="2" charset="-122"/>
              </a:endParaRPr>
            </a:p>
          </p:txBody>
        </p:sp>
        <p:sp>
          <p:nvSpPr>
            <p:cNvPr id="94232" name="Oval 28"/>
            <p:cNvSpPr>
              <a:spLocks noChangeArrowheads="1"/>
            </p:cNvSpPr>
            <p:nvPr/>
          </p:nvSpPr>
          <p:spPr bwMode="auto">
            <a:xfrm>
              <a:off x="1872" y="2686"/>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0</a:t>
              </a:r>
              <a:endParaRPr lang="en-US" altLang="zh-CN" sz="2400" dirty="0">
                <a:ea typeface="华文仿宋" panose="02010600040101010101" pitchFamily="2" charset="-122"/>
              </a:endParaRPr>
            </a:p>
          </p:txBody>
        </p:sp>
        <p:sp>
          <p:nvSpPr>
            <p:cNvPr id="94233" name="Line 29"/>
            <p:cNvSpPr>
              <a:spLocks noChangeShapeType="1"/>
            </p:cNvSpPr>
            <p:nvPr/>
          </p:nvSpPr>
          <p:spPr bwMode="auto">
            <a:xfrm flipH="1">
              <a:off x="1306" y="2484"/>
              <a:ext cx="24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sp>
          <p:nvSpPr>
            <p:cNvPr id="94234" name="Line 30"/>
            <p:cNvSpPr>
              <a:spLocks noChangeShapeType="1"/>
            </p:cNvSpPr>
            <p:nvPr/>
          </p:nvSpPr>
          <p:spPr bwMode="auto">
            <a:xfrm flipH="1">
              <a:off x="978" y="2858"/>
              <a:ext cx="192"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sp>
          <p:nvSpPr>
            <p:cNvPr id="94235" name="Line 31"/>
            <p:cNvSpPr>
              <a:spLocks noChangeShapeType="1"/>
            </p:cNvSpPr>
            <p:nvPr/>
          </p:nvSpPr>
          <p:spPr bwMode="auto">
            <a:xfrm>
              <a:off x="1662" y="2474"/>
              <a:ext cx="24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sp>
          <p:nvSpPr>
            <p:cNvPr id="94236" name="Oval 32"/>
            <p:cNvSpPr>
              <a:spLocks noChangeArrowheads="1"/>
            </p:cNvSpPr>
            <p:nvPr/>
          </p:nvSpPr>
          <p:spPr bwMode="auto">
            <a:xfrm>
              <a:off x="1546" y="3074"/>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1</a:t>
              </a:r>
              <a:endParaRPr lang="en-US" altLang="zh-CN" sz="2400" dirty="0">
                <a:ea typeface="华文仿宋" panose="02010600040101010101" pitchFamily="2" charset="-122"/>
              </a:endParaRPr>
            </a:p>
          </p:txBody>
        </p:sp>
        <p:sp>
          <p:nvSpPr>
            <p:cNvPr id="94237" name="Line 33"/>
            <p:cNvSpPr>
              <a:spLocks noChangeShapeType="1"/>
            </p:cNvSpPr>
            <p:nvPr/>
          </p:nvSpPr>
          <p:spPr bwMode="auto">
            <a:xfrm>
              <a:off x="1336" y="2862"/>
              <a:ext cx="24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sp>
          <p:nvSpPr>
            <p:cNvPr id="94238" name="Oval 34"/>
            <p:cNvSpPr>
              <a:spLocks noChangeArrowheads="1"/>
            </p:cNvSpPr>
            <p:nvPr/>
          </p:nvSpPr>
          <p:spPr bwMode="auto">
            <a:xfrm>
              <a:off x="1248" y="3454"/>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0</a:t>
              </a:r>
              <a:endParaRPr lang="en-US" altLang="zh-CN" sz="2400" dirty="0">
                <a:ea typeface="华文仿宋" panose="02010600040101010101" pitchFamily="2" charset="-122"/>
              </a:endParaRPr>
            </a:p>
          </p:txBody>
        </p:sp>
        <p:sp>
          <p:nvSpPr>
            <p:cNvPr id="94239" name="Line 35"/>
            <p:cNvSpPr>
              <a:spLocks noChangeShapeType="1"/>
            </p:cNvSpPr>
            <p:nvPr/>
          </p:nvSpPr>
          <p:spPr bwMode="auto">
            <a:xfrm flipH="1">
              <a:off x="1410" y="3242"/>
              <a:ext cx="192"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grpSp>
      <p:grpSp>
        <p:nvGrpSpPr>
          <p:cNvPr id="5" name="Group 36"/>
          <p:cNvGrpSpPr/>
          <p:nvPr/>
        </p:nvGrpSpPr>
        <p:grpSpPr bwMode="auto">
          <a:xfrm>
            <a:off x="4868840" y="3533696"/>
            <a:ext cx="2574925" cy="2082800"/>
            <a:chOff x="2976" y="2372"/>
            <a:chExt cx="1622" cy="1312"/>
          </a:xfrm>
        </p:grpSpPr>
        <p:sp>
          <p:nvSpPr>
            <p:cNvPr id="94216" name="Oval 37"/>
            <p:cNvSpPr>
              <a:spLocks noChangeArrowheads="1"/>
            </p:cNvSpPr>
            <p:nvPr/>
          </p:nvSpPr>
          <p:spPr bwMode="auto">
            <a:xfrm>
              <a:off x="3658" y="2372"/>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-1</a:t>
              </a:r>
              <a:endParaRPr lang="en-US" altLang="zh-CN" sz="2400" dirty="0">
                <a:ea typeface="华文仿宋" panose="02010600040101010101" pitchFamily="2" charset="-122"/>
              </a:endParaRPr>
            </a:p>
          </p:txBody>
        </p:sp>
        <p:sp>
          <p:nvSpPr>
            <p:cNvPr id="94217" name="Oval 38"/>
            <p:cNvSpPr>
              <a:spLocks noChangeArrowheads="1"/>
            </p:cNvSpPr>
            <p:nvPr/>
          </p:nvSpPr>
          <p:spPr bwMode="auto">
            <a:xfrm>
              <a:off x="3312" y="2734"/>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r>
                <a:rPr lang="en-US" altLang="zh-CN" sz="2400" dirty="0">
                  <a:ea typeface="华文仿宋" panose="02010600040101010101" pitchFamily="2" charset="-122"/>
                </a:rPr>
                <a:t>0</a:t>
              </a:r>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a:p>
              <a:pPr algn="ctr" eaLnBrk="1" hangingPunct="1"/>
              <a:endParaRPr lang="en-US" altLang="zh-CN" sz="3200" b="0" dirty="0">
                <a:ea typeface="华文仿宋" panose="02010600040101010101" pitchFamily="2" charset="-122"/>
              </a:endParaRPr>
            </a:p>
          </p:txBody>
        </p:sp>
        <p:sp>
          <p:nvSpPr>
            <p:cNvPr id="94218" name="Oval 39"/>
            <p:cNvSpPr>
              <a:spLocks noChangeArrowheads="1"/>
            </p:cNvSpPr>
            <p:nvPr/>
          </p:nvSpPr>
          <p:spPr bwMode="auto">
            <a:xfrm>
              <a:off x="2976" y="3118"/>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0</a:t>
              </a:r>
              <a:endParaRPr lang="en-US" altLang="zh-CN" sz="2400" dirty="0">
                <a:ea typeface="华文仿宋" panose="02010600040101010101" pitchFamily="2" charset="-122"/>
              </a:endParaRPr>
            </a:p>
          </p:txBody>
        </p:sp>
        <p:sp>
          <p:nvSpPr>
            <p:cNvPr id="94219" name="Oval 40"/>
            <p:cNvSpPr>
              <a:spLocks noChangeArrowheads="1"/>
            </p:cNvSpPr>
            <p:nvPr/>
          </p:nvSpPr>
          <p:spPr bwMode="auto">
            <a:xfrm>
              <a:off x="4032" y="2734"/>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-2</a:t>
              </a:r>
              <a:endParaRPr lang="en-US" altLang="zh-CN" sz="2400" dirty="0">
                <a:ea typeface="华文仿宋" panose="02010600040101010101" pitchFamily="2" charset="-122"/>
              </a:endParaRPr>
            </a:p>
          </p:txBody>
        </p:sp>
        <p:sp>
          <p:nvSpPr>
            <p:cNvPr id="94220" name="Line 41"/>
            <p:cNvSpPr>
              <a:spLocks noChangeShapeType="1"/>
            </p:cNvSpPr>
            <p:nvPr/>
          </p:nvSpPr>
          <p:spPr bwMode="auto">
            <a:xfrm flipH="1">
              <a:off x="3466" y="2532"/>
              <a:ext cx="24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sp>
          <p:nvSpPr>
            <p:cNvPr id="94221" name="Line 42"/>
            <p:cNvSpPr>
              <a:spLocks noChangeShapeType="1"/>
            </p:cNvSpPr>
            <p:nvPr/>
          </p:nvSpPr>
          <p:spPr bwMode="auto">
            <a:xfrm flipH="1">
              <a:off x="3138" y="2906"/>
              <a:ext cx="192"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sp>
          <p:nvSpPr>
            <p:cNvPr id="94222" name="Line 43"/>
            <p:cNvSpPr>
              <a:spLocks noChangeShapeType="1"/>
            </p:cNvSpPr>
            <p:nvPr/>
          </p:nvSpPr>
          <p:spPr bwMode="auto">
            <a:xfrm>
              <a:off x="3822" y="2522"/>
              <a:ext cx="24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sp>
          <p:nvSpPr>
            <p:cNvPr id="94223" name="Oval 44"/>
            <p:cNvSpPr>
              <a:spLocks noChangeArrowheads="1"/>
            </p:cNvSpPr>
            <p:nvPr/>
          </p:nvSpPr>
          <p:spPr bwMode="auto">
            <a:xfrm>
              <a:off x="4406" y="3112"/>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1</a:t>
              </a:r>
              <a:endParaRPr lang="en-US" altLang="zh-CN" sz="2400" dirty="0">
                <a:ea typeface="华文仿宋" panose="02010600040101010101" pitchFamily="2" charset="-122"/>
              </a:endParaRPr>
            </a:p>
          </p:txBody>
        </p:sp>
        <p:sp>
          <p:nvSpPr>
            <p:cNvPr id="94224" name="Line 45"/>
            <p:cNvSpPr>
              <a:spLocks noChangeShapeType="1"/>
            </p:cNvSpPr>
            <p:nvPr/>
          </p:nvSpPr>
          <p:spPr bwMode="auto">
            <a:xfrm>
              <a:off x="4196" y="2900"/>
              <a:ext cx="24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sp>
          <p:nvSpPr>
            <p:cNvPr id="94225" name="Oval 46"/>
            <p:cNvSpPr>
              <a:spLocks noChangeArrowheads="1"/>
            </p:cNvSpPr>
            <p:nvPr/>
          </p:nvSpPr>
          <p:spPr bwMode="auto">
            <a:xfrm>
              <a:off x="4108" y="3492"/>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0</a:t>
              </a:r>
              <a:endParaRPr lang="en-US" altLang="zh-CN" sz="2400" dirty="0">
                <a:ea typeface="华文仿宋" panose="02010600040101010101" pitchFamily="2" charset="-122"/>
              </a:endParaRPr>
            </a:p>
          </p:txBody>
        </p:sp>
        <p:sp>
          <p:nvSpPr>
            <p:cNvPr id="94226" name="Line 47"/>
            <p:cNvSpPr>
              <a:spLocks noChangeShapeType="1"/>
            </p:cNvSpPr>
            <p:nvPr/>
          </p:nvSpPr>
          <p:spPr bwMode="auto">
            <a:xfrm flipH="1">
              <a:off x="4270" y="3280"/>
              <a:ext cx="192"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sp>
          <p:nvSpPr>
            <p:cNvPr id="94227" name="Oval 48"/>
            <p:cNvSpPr>
              <a:spLocks noChangeArrowheads="1"/>
            </p:cNvSpPr>
            <p:nvPr/>
          </p:nvSpPr>
          <p:spPr bwMode="auto">
            <a:xfrm>
              <a:off x="3686" y="3108"/>
              <a:ext cx="192" cy="192"/>
            </a:xfrm>
            <a:prstGeom prst="ellipse">
              <a:avLst/>
            </a:prstGeom>
            <a:solidFill>
              <a:schemeClr val="accent1"/>
            </a:solidFill>
            <a:ln w="9525">
              <a:solidFill>
                <a:schemeClr val="tx1"/>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2400" dirty="0">
                  <a:ea typeface="华文仿宋" panose="02010600040101010101" pitchFamily="2" charset="-122"/>
                </a:rPr>
                <a:t>0</a:t>
              </a:r>
              <a:endParaRPr lang="en-US" altLang="zh-CN" sz="2400" dirty="0">
                <a:ea typeface="华文仿宋" panose="02010600040101010101" pitchFamily="2" charset="-122"/>
              </a:endParaRPr>
            </a:p>
          </p:txBody>
        </p:sp>
        <p:sp>
          <p:nvSpPr>
            <p:cNvPr id="94228" name="Line 49"/>
            <p:cNvSpPr>
              <a:spLocks noChangeShapeType="1"/>
            </p:cNvSpPr>
            <p:nvPr/>
          </p:nvSpPr>
          <p:spPr bwMode="auto">
            <a:xfrm>
              <a:off x="3476" y="2896"/>
              <a:ext cx="24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华文仿宋" panose="02010600040101010101" pitchFamily="2" charset="-122"/>
              </a:endParaRPr>
            </a:p>
          </p:txBody>
        </p:sp>
      </p:grpSp>
      <p:sp>
        <p:nvSpPr>
          <p:cNvPr id="170034" name="Text Box 50"/>
          <p:cNvSpPr txBox="1">
            <a:spLocks noChangeArrowheads="1"/>
          </p:cNvSpPr>
          <p:nvPr/>
        </p:nvSpPr>
        <p:spPr bwMode="auto">
          <a:xfrm>
            <a:off x="2396030" y="2807415"/>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zh-CN" altLang="en-US" dirty="0">
                <a:ea typeface="华文仿宋" panose="02010600040101010101" pitchFamily="2" charset="-122"/>
              </a:rPr>
              <a:t>平衡二叉树</a:t>
            </a:r>
            <a:endParaRPr lang="zh-CN" altLang="en-US" dirty="0">
              <a:ea typeface="华文仿宋" panose="02010600040101010101" pitchFamily="2" charset="-122"/>
            </a:endParaRPr>
          </a:p>
        </p:txBody>
      </p:sp>
      <p:sp>
        <p:nvSpPr>
          <p:cNvPr id="170035" name="Text Box 51"/>
          <p:cNvSpPr txBox="1">
            <a:spLocks noChangeArrowheads="1"/>
          </p:cNvSpPr>
          <p:nvPr/>
        </p:nvSpPr>
        <p:spPr bwMode="auto">
          <a:xfrm>
            <a:off x="2514466" y="5594350"/>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zh-CN" altLang="en-US" dirty="0">
                <a:ea typeface="华文仿宋" panose="02010600040101010101" pitchFamily="2" charset="-122"/>
              </a:rPr>
              <a:t>不平衡的二叉树</a:t>
            </a:r>
            <a:endParaRPr lang="zh-CN" altLang="en-US"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0034"/>
                                        </p:tgtEl>
                                        <p:attrNameLst>
                                          <p:attrName>style.visibility</p:attrName>
                                        </p:attrNameLst>
                                      </p:cBhvr>
                                      <p:to>
                                        <p:strVal val="visible"/>
                                      </p:to>
                                    </p:set>
                                    <p:anim calcmode="lin" valueType="num">
                                      <p:cBhvr additive="base">
                                        <p:cTn id="19" dur="500" fill="hold"/>
                                        <p:tgtEl>
                                          <p:spTgt spid="170034"/>
                                        </p:tgtEl>
                                        <p:attrNameLst>
                                          <p:attrName>ppt_x</p:attrName>
                                        </p:attrNameLst>
                                      </p:cBhvr>
                                      <p:tavLst>
                                        <p:tav tm="0">
                                          <p:val>
                                            <p:strVal val="0-#ppt_w/2"/>
                                          </p:val>
                                        </p:tav>
                                        <p:tav tm="100000">
                                          <p:val>
                                            <p:strVal val="#ppt_x"/>
                                          </p:val>
                                        </p:tav>
                                      </p:tavLst>
                                    </p:anim>
                                    <p:anim calcmode="lin" valueType="num">
                                      <p:cBhvr additive="base">
                                        <p:cTn id="20" dur="500" fill="hold"/>
                                        <p:tgtEl>
                                          <p:spTgt spid="17003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0035"/>
                                        </p:tgtEl>
                                        <p:attrNameLst>
                                          <p:attrName>style.visibility</p:attrName>
                                        </p:attrNameLst>
                                      </p:cBhvr>
                                      <p:to>
                                        <p:strVal val="visible"/>
                                      </p:to>
                                    </p:set>
                                    <p:anim calcmode="lin" valueType="num">
                                      <p:cBhvr additive="base">
                                        <p:cTn id="37" dur="500" fill="hold"/>
                                        <p:tgtEl>
                                          <p:spTgt spid="170035"/>
                                        </p:tgtEl>
                                        <p:attrNameLst>
                                          <p:attrName>ppt_x</p:attrName>
                                        </p:attrNameLst>
                                      </p:cBhvr>
                                      <p:tavLst>
                                        <p:tav tm="0">
                                          <p:val>
                                            <p:strVal val="0-#ppt_w/2"/>
                                          </p:val>
                                        </p:tav>
                                        <p:tav tm="100000">
                                          <p:val>
                                            <p:strVal val="#ppt_x"/>
                                          </p:val>
                                        </p:tav>
                                      </p:tavLst>
                                    </p:anim>
                                    <p:anim calcmode="lin" valueType="num">
                                      <p:cBhvr additive="base">
                                        <p:cTn id="38" dur="500" fill="hold"/>
                                        <p:tgtEl>
                                          <p:spTgt spid="1700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34" grpId="0" autoUpdateAnimBg="0"/>
      <p:bldP spid="170035"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08209" cy="591232"/>
          </a:xfr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lstStyle/>
          <a:p>
            <a:r>
              <a:rPr kumimoji="1" lang="zh-CN" altLang="en-US" sz="3200" kern="1200" dirty="0">
                <a:solidFill>
                  <a:srgbClr val="000080"/>
                </a:solidFill>
                <a:latin typeface="黑体" panose="02010609060101010101" pitchFamily="2" charset="-122"/>
                <a:ea typeface="黑体" panose="02010609060101010101" pitchFamily="2" charset="-122"/>
              </a:rPr>
              <a:t>练习</a:t>
            </a:r>
            <a:endParaRPr kumimoji="1" lang="en-US" sz="3200" kern="1200" dirty="0">
              <a:solidFill>
                <a:srgbClr val="000080"/>
              </a:solidFill>
              <a:latin typeface="黑体" panose="02010609060101010101" pitchFamily="2" charset="-122"/>
              <a:ea typeface="黑体" panose="02010609060101010101" pitchFamily="2" charset="-122"/>
            </a:endParaRPr>
          </a:p>
        </p:txBody>
      </p:sp>
      <p:sp>
        <p:nvSpPr>
          <p:cNvPr id="5" name="Oval 4"/>
          <p:cNvSpPr/>
          <p:nvPr/>
        </p:nvSpPr>
        <p:spPr>
          <a:xfrm>
            <a:off x="4258836" y="1132651"/>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华文仿宋" panose="02010600040101010101" pitchFamily="2" charset="-122"/>
                <a:ea typeface="华文仿宋" panose="02010600040101010101" pitchFamily="2" charset="-122"/>
              </a:rPr>
              <a:t>7</a:t>
            </a:r>
            <a:endParaRPr lang="en-US" sz="2400" b="1" dirty="0">
              <a:solidFill>
                <a:schemeClr val="tx1"/>
              </a:solidFill>
              <a:latin typeface="华文仿宋" panose="02010600040101010101" pitchFamily="2" charset="-122"/>
              <a:ea typeface="华文仿宋" panose="02010600040101010101" pitchFamily="2" charset="-122"/>
            </a:endParaRPr>
          </a:p>
        </p:txBody>
      </p:sp>
      <p:sp>
        <p:nvSpPr>
          <p:cNvPr id="6" name="Oval 5"/>
          <p:cNvSpPr/>
          <p:nvPr/>
        </p:nvSpPr>
        <p:spPr>
          <a:xfrm>
            <a:off x="2791693" y="2067003"/>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华文仿宋" panose="02010600040101010101" pitchFamily="2" charset="-122"/>
                <a:ea typeface="华文仿宋" panose="02010600040101010101" pitchFamily="2" charset="-122"/>
              </a:rPr>
              <a:t>4</a:t>
            </a:r>
            <a:endParaRPr lang="en-US" sz="2400" b="1" dirty="0">
              <a:solidFill>
                <a:schemeClr val="tx1"/>
              </a:solidFill>
              <a:latin typeface="华文仿宋" panose="02010600040101010101" pitchFamily="2" charset="-122"/>
              <a:ea typeface="华文仿宋" panose="02010600040101010101" pitchFamily="2" charset="-122"/>
            </a:endParaRPr>
          </a:p>
        </p:txBody>
      </p:sp>
      <p:sp>
        <p:nvSpPr>
          <p:cNvPr id="7" name="Oval 6"/>
          <p:cNvSpPr/>
          <p:nvPr/>
        </p:nvSpPr>
        <p:spPr>
          <a:xfrm>
            <a:off x="2076378" y="3220344"/>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华文仿宋" panose="02010600040101010101" pitchFamily="2" charset="-122"/>
                <a:ea typeface="华文仿宋" panose="02010600040101010101" pitchFamily="2" charset="-122"/>
              </a:rPr>
              <a:t>3</a:t>
            </a:r>
            <a:endParaRPr lang="en-US" sz="2400" b="1" dirty="0">
              <a:solidFill>
                <a:schemeClr val="tx1"/>
              </a:solidFill>
              <a:latin typeface="华文仿宋" panose="02010600040101010101" pitchFamily="2" charset="-122"/>
              <a:ea typeface="华文仿宋" panose="02010600040101010101" pitchFamily="2" charset="-122"/>
            </a:endParaRPr>
          </a:p>
        </p:txBody>
      </p:sp>
      <p:sp>
        <p:nvSpPr>
          <p:cNvPr id="8" name="Oval 7"/>
          <p:cNvSpPr/>
          <p:nvPr/>
        </p:nvSpPr>
        <p:spPr>
          <a:xfrm>
            <a:off x="1724193" y="431528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华文仿宋" panose="02010600040101010101" pitchFamily="2" charset="-122"/>
                <a:ea typeface="华文仿宋" panose="02010600040101010101" pitchFamily="2" charset="-122"/>
              </a:rPr>
              <a:t>2</a:t>
            </a:r>
            <a:endParaRPr lang="en-US" sz="2400" b="1" dirty="0">
              <a:solidFill>
                <a:schemeClr val="tx1"/>
              </a:solidFill>
              <a:latin typeface="华文仿宋" panose="02010600040101010101" pitchFamily="2" charset="-122"/>
              <a:ea typeface="华文仿宋" panose="02010600040101010101" pitchFamily="2" charset="-122"/>
            </a:endParaRPr>
          </a:p>
        </p:txBody>
      </p:sp>
      <p:cxnSp>
        <p:nvCxnSpPr>
          <p:cNvPr id="11" name="Straight Arrow Connector 10"/>
          <p:cNvCxnSpPr>
            <a:stCxn id="7" idx="3"/>
            <a:endCxn id="8" idx="0"/>
          </p:cNvCxnSpPr>
          <p:nvPr/>
        </p:nvCxnSpPr>
        <p:spPr>
          <a:xfrm flipH="1">
            <a:off x="1950482" y="3638854"/>
            <a:ext cx="192174" cy="644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55514" y="3240188"/>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华文仿宋" panose="02010600040101010101" pitchFamily="2" charset="-122"/>
                <a:ea typeface="华文仿宋" panose="02010600040101010101" pitchFamily="2" charset="-122"/>
              </a:rPr>
              <a:t>5</a:t>
            </a:r>
            <a:endParaRPr lang="en-US" sz="2400" b="1" dirty="0">
              <a:solidFill>
                <a:schemeClr val="tx1"/>
              </a:solidFill>
              <a:latin typeface="华文仿宋" panose="02010600040101010101" pitchFamily="2" charset="-122"/>
              <a:ea typeface="华文仿宋" panose="02010600040101010101" pitchFamily="2" charset="-122"/>
            </a:endParaRPr>
          </a:p>
        </p:txBody>
      </p:sp>
      <p:sp>
        <p:nvSpPr>
          <p:cNvPr id="14" name="Oval 13"/>
          <p:cNvSpPr/>
          <p:nvPr/>
        </p:nvSpPr>
        <p:spPr>
          <a:xfrm>
            <a:off x="3893493" y="4335133"/>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华文仿宋" panose="02010600040101010101" pitchFamily="2" charset="-122"/>
                <a:ea typeface="华文仿宋" panose="02010600040101010101" pitchFamily="2" charset="-122"/>
              </a:rPr>
              <a:t>6</a:t>
            </a:r>
            <a:endParaRPr lang="en-US" sz="2400" b="1" dirty="0">
              <a:solidFill>
                <a:schemeClr val="tx1"/>
              </a:solidFill>
              <a:latin typeface="华文仿宋" panose="02010600040101010101" pitchFamily="2" charset="-122"/>
              <a:ea typeface="华文仿宋" panose="02010600040101010101" pitchFamily="2" charset="-122"/>
            </a:endParaRPr>
          </a:p>
        </p:txBody>
      </p:sp>
      <p:cxnSp>
        <p:nvCxnSpPr>
          <p:cNvPr id="15" name="Straight Arrow Connector 14"/>
          <p:cNvCxnSpPr>
            <a:stCxn id="12" idx="5"/>
            <a:endCxn id="14" idx="0"/>
          </p:cNvCxnSpPr>
          <p:nvPr/>
        </p:nvCxnSpPr>
        <p:spPr>
          <a:xfrm>
            <a:off x="3841813" y="3658698"/>
            <a:ext cx="277969" cy="644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6" idx="3"/>
            <a:endCxn id="7" idx="7"/>
          </p:cNvCxnSpPr>
          <p:nvPr/>
        </p:nvCxnSpPr>
        <p:spPr>
          <a:xfrm flipH="1">
            <a:off x="2462677" y="2491180"/>
            <a:ext cx="395294" cy="7575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5"/>
            <a:endCxn id="12" idx="0"/>
          </p:cNvCxnSpPr>
          <p:nvPr/>
        </p:nvCxnSpPr>
        <p:spPr>
          <a:xfrm>
            <a:off x="3177992" y="2489070"/>
            <a:ext cx="503811" cy="7153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5579161" y="2067003"/>
            <a:ext cx="663821"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华文仿宋" panose="02010600040101010101" pitchFamily="2" charset="-122"/>
                <a:ea typeface="华文仿宋" panose="02010600040101010101" pitchFamily="2" charset="-122"/>
              </a:rPr>
              <a:t>10</a:t>
            </a:r>
            <a:endParaRPr lang="en-US" sz="2400" b="1" dirty="0">
              <a:solidFill>
                <a:schemeClr val="tx1"/>
              </a:solidFill>
              <a:latin typeface="华文仿宋" panose="02010600040101010101" pitchFamily="2" charset="-122"/>
              <a:ea typeface="华文仿宋" panose="02010600040101010101" pitchFamily="2" charset="-122"/>
            </a:endParaRPr>
          </a:p>
        </p:txBody>
      </p:sp>
      <p:sp>
        <p:nvSpPr>
          <p:cNvPr id="20" name="Oval 19"/>
          <p:cNvSpPr/>
          <p:nvPr/>
        </p:nvSpPr>
        <p:spPr>
          <a:xfrm>
            <a:off x="4863846" y="3220344"/>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华文仿宋" panose="02010600040101010101" pitchFamily="2" charset="-122"/>
                <a:ea typeface="华文仿宋" panose="02010600040101010101" pitchFamily="2" charset="-122"/>
              </a:rPr>
              <a:t>9</a:t>
            </a:r>
            <a:endParaRPr lang="en-US" sz="2400" b="1" dirty="0">
              <a:solidFill>
                <a:schemeClr val="tx1"/>
              </a:solidFill>
              <a:latin typeface="华文仿宋" panose="02010600040101010101" pitchFamily="2" charset="-122"/>
              <a:ea typeface="华文仿宋" panose="02010600040101010101" pitchFamily="2" charset="-122"/>
            </a:endParaRPr>
          </a:p>
        </p:txBody>
      </p:sp>
      <p:sp>
        <p:nvSpPr>
          <p:cNvPr id="21" name="Oval 20"/>
          <p:cNvSpPr/>
          <p:nvPr/>
        </p:nvSpPr>
        <p:spPr>
          <a:xfrm>
            <a:off x="4511661" y="4315289"/>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华文仿宋" panose="02010600040101010101" pitchFamily="2" charset="-122"/>
                <a:ea typeface="华文仿宋" panose="02010600040101010101" pitchFamily="2" charset="-122"/>
              </a:rPr>
              <a:t>8</a:t>
            </a:r>
            <a:endParaRPr lang="en-US" sz="2400" b="1" dirty="0">
              <a:solidFill>
                <a:schemeClr val="tx1"/>
              </a:solidFill>
              <a:latin typeface="华文仿宋" panose="02010600040101010101" pitchFamily="2" charset="-122"/>
              <a:ea typeface="华文仿宋" panose="02010600040101010101" pitchFamily="2" charset="-122"/>
            </a:endParaRPr>
          </a:p>
        </p:txBody>
      </p:sp>
      <p:sp>
        <p:nvSpPr>
          <p:cNvPr id="22" name="Oval 21"/>
          <p:cNvSpPr/>
          <p:nvPr/>
        </p:nvSpPr>
        <p:spPr>
          <a:xfrm>
            <a:off x="5753813" y="4266637"/>
            <a:ext cx="725846"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华文仿宋" panose="02010600040101010101" pitchFamily="2" charset="-122"/>
                <a:ea typeface="华文仿宋" panose="02010600040101010101" pitchFamily="2" charset="-122"/>
              </a:rPr>
              <a:t>11</a:t>
            </a:r>
            <a:endParaRPr lang="en-US" sz="2400" b="1" dirty="0">
              <a:solidFill>
                <a:schemeClr val="tx1"/>
              </a:solidFill>
              <a:latin typeface="华文仿宋" panose="02010600040101010101" pitchFamily="2" charset="-122"/>
              <a:ea typeface="华文仿宋" panose="02010600040101010101" pitchFamily="2" charset="-122"/>
            </a:endParaRPr>
          </a:p>
        </p:txBody>
      </p:sp>
      <p:cxnSp>
        <p:nvCxnSpPr>
          <p:cNvPr id="23" name="Straight Arrow Connector 22"/>
          <p:cNvCxnSpPr>
            <a:stCxn id="25" idx="3"/>
            <a:endCxn id="22" idx="0"/>
          </p:cNvCxnSpPr>
          <p:nvPr/>
        </p:nvCxnSpPr>
        <p:spPr>
          <a:xfrm flipH="1">
            <a:off x="6116736" y="3626487"/>
            <a:ext cx="120091" cy="640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0" idx="3"/>
            <a:endCxn id="21" idx="0"/>
          </p:cNvCxnSpPr>
          <p:nvPr/>
        </p:nvCxnSpPr>
        <p:spPr>
          <a:xfrm flipH="1">
            <a:off x="4737950" y="3638854"/>
            <a:ext cx="192174" cy="644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6125658" y="3240188"/>
            <a:ext cx="759108"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华文仿宋" panose="02010600040101010101" pitchFamily="2" charset="-122"/>
                <a:ea typeface="华文仿宋" panose="02010600040101010101" pitchFamily="2" charset="-122"/>
              </a:rPr>
              <a:t>12</a:t>
            </a:r>
            <a:endParaRPr lang="en-US" sz="2400" b="1" dirty="0">
              <a:solidFill>
                <a:schemeClr val="tx1"/>
              </a:solidFill>
              <a:latin typeface="华文仿宋" panose="02010600040101010101" pitchFamily="2" charset="-122"/>
              <a:ea typeface="华文仿宋" panose="02010600040101010101" pitchFamily="2" charset="-122"/>
            </a:endParaRPr>
          </a:p>
        </p:txBody>
      </p:sp>
      <p:sp>
        <p:nvSpPr>
          <p:cNvPr id="27" name="Oval 26"/>
          <p:cNvSpPr/>
          <p:nvPr/>
        </p:nvSpPr>
        <p:spPr>
          <a:xfrm>
            <a:off x="7395390" y="5108250"/>
            <a:ext cx="693932"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华文仿宋" panose="02010600040101010101" pitchFamily="2" charset="-122"/>
                <a:ea typeface="华文仿宋" panose="02010600040101010101" pitchFamily="2" charset="-122"/>
              </a:rPr>
              <a:t>14</a:t>
            </a:r>
            <a:endParaRPr lang="en-US" sz="2400" b="1" dirty="0">
              <a:solidFill>
                <a:schemeClr val="tx1"/>
              </a:solidFill>
              <a:latin typeface="华文仿宋" panose="02010600040101010101" pitchFamily="2" charset="-122"/>
              <a:ea typeface="华文仿宋" panose="02010600040101010101" pitchFamily="2" charset="-122"/>
            </a:endParaRPr>
          </a:p>
        </p:txBody>
      </p:sp>
      <p:cxnSp>
        <p:nvCxnSpPr>
          <p:cNvPr id="28" name="Straight Arrow Connector 27"/>
          <p:cNvCxnSpPr>
            <a:stCxn id="40" idx="5"/>
            <a:endCxn id="27" idx="1"/>
          </p:cNvCxnSpPr>
          <p:nvPr/>
        </p:nvCxnSpPr>
        <p:spPr>
          <a:xfrm>
            <a:off x="7290763" y="4676047"/>
            <a:ext cx="206251" cy="4984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9" idx="3"/>
            <a:endCxn id="20" idx="7"/>
          </p:cNvCxnSpPr>
          <p:nvPr/>
        </p:nvCxnSpPr>
        <p:spPr>
          <a:xfrm flipH="1">
            <a:off x="5250145" y="2453302"/>
            <a:ext cx="426230" cy="833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9" idx="5"/>
            <a:endCxn id="25" idx="0"/>
          </p:cNvCxnSpPr>
          <p:nvPr/>
        </p:nvCxnSpPr>
        <p:spPr>
          <a:xfrm>
            <a:off x="6145768" y="2453302"/>
            <a:ext cx="359444" cy="7868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5" idx="3"/>
            <a:endCxn id="6" idx="7"/>
          </p:cNvCxnSpPr>
          <p:nvPr/>
        </p:nvCxnSpPr>
        <p:spPr>
          <a:xfrm flipH="1">
            <a:off x="3177992" y="1546874"/>
            <a:ext cx="1147122" cy="5584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5" idx="5"/>
            <a:endCxn id="19" idx="1"/>
          </p:cNvCxnSpPr>
          <p:nvPr/>
        </p:nvCxnSpPr>
        <p:spPr>
          <a:xfrm>
            <a:off x="4645135" y="1518950"/>
            <a:ext cx="1031240" cy="6143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Content Placeholder 2"/>
          <p:cNvSpPr>
            <a:spLocks noGrp="1"/>
          </p:cNvSpPr>
          <p:nvPr>
            <p:ph idx="1"/>
          </p:nvPr>
        </p:nvSpPr>
        <p:spPr>
          <a:xfrm>
            <a:off x="431610" y="5022118"/>
            <a:ext cx="7620000" cy="967976"/>
          </a:xfrm>
        </p:spPr>
        <p:txBody>
          <a:bodyPr>
            <a:normAutofit/>
          </a:bodyPr>
          <a:lstStyle/>
          <a:p>
            <a:pPr marL="342900" indent="-342900">
              <a:buFont typeface="Arial" panose="020B0604020202020204"/>
              <a:buChar char="•"/>
            </a:pPr>
            <a:r>
              <a:rPr lang="en-US" sz="2400" dirty="0"/>
              <a:t>Is this an AVL Tree? </a:t>
            </a:r>
            <a:r>
              <a:rPr lang="en-US" sz="2400" i="1" dirty="0"/>
              <a:t>Yes!</a:t>
            </a:r>
            <a:endParaRPr lang="en-US" sz="2400" i="1" dirty="0"/>
          </a:p>
          <a:p>
            <a:pPr marL="800100" lvl="1" indent="-342900">
              <a:buFont typeface="Arial" panose="020B0604020202020204"/>
              <a:buChar char="•"/>
            </a:pPr>
            <a:r>
              <a:rPr lang="en-US" sz="2400" dirty="0"/>
              <a:t>Calculate balance for each node</a:t>
            </a:r>
            <a:endParaRPr lang="en-US" sz="2400" dirty="0"/>
          </a:p>
        </p:txBody>
      </p:sp>
      <p:sp>
        <p:nvSpPr>
          <p:cNvPr id="40" name="Oval 39"/>
          <p:cNvSpPr/>
          <p:nvPr/>
        </p:nvSpPr>
        <p:spPr>
          <a:xfrm>
            <a:off x="6680961" y="4289748"/>
            <a:ext cx="714428"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华文仿宋" panose="02010600040101010101" pitchFamily="2" charset="-122"/>
                <a:ea typeface="华文仿宋" panose="02010600040101010101" pitchFamily="2" charset="-122"/>
              </a:rPr>
              <a:t>13</a:t>
            </a:r>
            <a:endParaRPr lang="en-US" sz="2400" b="1" dirty="0">
              <a:solidFill>
                <a:schemeClr val="tx1"/>
              </a:solidFill>
              <a:latin typeface="华文仿宋" panose="02010600040101010101" pitchFamily="2" charset="-122"/>
              <a:ea typeface="华文仿宋" panose="02010600040101010101" pitchFamily="2" charset="-122"/>
            </a:endParaRPr>
          </a:p>
        </p:txBody>
      </p:sp>
      <p:cxnSp>
        <p:nvCxnSpPr>
          <p:cNvPr id="41" name="Straight Arrow Connector 40"/>
          <p:cNvCxnSpPr/>
          <p:nvPr/>
        </p:nvCxnSpPr>
        <p:spPr>
          <a:xfrm>
            <a:off x="6641386" y="3658698"/>
            <a:ext cx="277969" cy="644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404914" y="4368366"/>
            <a:ext cx="328936" cy="461665"/>
          </a:xfrm>
          <a:prstGeom prst="rect">
            <a:avLst/>
          </a:prstGeom>
          <a:noFill/>
        </p:spPr>
        <p:txBody>
          <a:bodyPr wrap="none" rtlCol="0">
            <a:spAutoFit/>
          </a:bodyPr>
          <a:lstStyle/>
          <a:p>
            <a:r>
              <a:rPr lang="en-US" sz="2400" b="1" dirty="0">
                <a:latin typeface="华文仿宋" panose="02010600040101010101" pitchFamily="2" charset="-122"/>
                <a:ea typeface="华文仿宋" panose="02010600040101010101" pitchFamily="2" charset="-122"/>
              </a:rPr>
              <a:t>0</a:t>
            </a:r>
            <a:endParaRPr lang="en-US" sz="2400" b="1" dirty="0">
              <a:latin typeface="华文仿宋" panose="02010600040101010101" pitchFamily="2" charset="-122"/>
              <a:ea typeface="华文仿宋" panose="02010600040101010101" pitchFamily="2" charset="-122"/>
            </a:endParaRPr>
          </a:p>
        </p:txBody>
      </p:sp>
      <p:sp>
        <p:nvSpPr>
          <p:cNvPr id="34" name="TextBox 33"/>
          <p:cNvSpPr txBox="1"/>
          <p:nvPr/>
        </p:nvSpPr>
        <p:spPr>
          <a:xfrm>
            <a:off x="1717958" y="3323968"/>
            <a:ext cx="328936" cy="461665"/>
          </a:xfrm>
          <a:prstGeom prst="rect">
            <a:avLst/>
          </a:prstGeom>
          <a:noFill/>
        </p:spPr>
        <p:txBody>
          <a:bodyPr wrap="none" rtlCol="0">
            <a:spAutoFit/>
          </a:bodyPr>
          <a:lstStyle/>
          <a:p>
            <a:r>
              <a:rPr lang="en-US" sz="2400" b="1" dirty="0">
                <a:latin typeface="华文仿宋" panose="02010600040101010101" pitchFamily="2" charset="-122"/>
                <a:ea typeface="华文仿宋" panose="02010600040101010101" pitchFamily="2" charset="-122"/>
              </a:rPr>
              <a:t>1</a:t>
            </a:r>
            <a:endParaRPr lang="en-US" sz="2400" b="1" dirty="0">
              <a:latin typeface="华文仿宋" panose="02010600040101010101" pitchFamily="2" charset="-122"/>
              <a:ea typeface="华文仿宋" panose="02010600040101010101" pitchFamily="2" charset="-122"/>
            </a:endParaRPr>
          </a:p>
        </p:txBody>
      </p:sp>
      <p:sp>
        <p:nvSpPr>
          <p:cNvPr id="35" name="TextBox 34"/>
          <p:cNvSpPr txBox="1"/>
          <p:nvPr/>
        </p:nvSpPr>
        <p:spPr>
          <a:xfrm>
            <a:off x="2446785" y="2161427"/>
            <a:ext cx="328936" cy="461665"/>
          </a:xfrm>
          <a:prstGeom prst="rect">
            <a:avLst/>
          </a:prstGeom>
          <a:noFill/>
        </p:spPr>
        <p:txBody>
          <a:bodyPr wrap="none" rtlCol="0">
            <a:spAutoFit/>
          </a:bodyPr>
          <a:lstStyle/>
          <a:p>
            <a:r>
              <a:rPr lang="en-US" sz="2400" b="1" dirty="0">
                <a:latin typeface="华文仿宋" panose="02010600040101010101" pitchFamily="2" charset="-122"/>
                <a:ea typeface="华文仿宋" panose="02010600040101010101" pitchFamily="2" charset="-122"/>
              </a:rPr>
              <a:t>0</a:t>
            </a:r>
            <a:endParaRPr lang="en-US" sz="2400" b="1" dirty="0">
              <a:latin typeface="华文仿宋" panose="02010600040101010101" pitchFamily="2" charset="-122"/>
              <a:ea typeface="华文仿宋" panose="02010600040101010101" pitchFamily="2" charset="-122"/>
            </a:endParaRPr>
          </a:p>
        </p:txBody>
      </p:sp>
      <p:sp>
        <p:nvSpPr>
          <p:cNvPr id="36" name="TextBox 35"/>
          <p:cNvSpPr txBox="1"/>
          <p:nvPr/>
        </p:nvSpPr>
        <p:spPr>
          <a:xfrm>
            <a:off x="3175584" y="3325280"/>
            <a:ext cx="328936" cy="461665"/>
          </a:xfrm>
          <a:prstGeom prst="rect">
            <a:avLst/>
          </a:prstGeom>
          <a:noFill/>
        </p:spPr>
        <p:txBody>
          <a:bodyPr wrap="none" rtlCol="0">
            <a:spAutoFit/>
          </a:bodyPr>
          <a:lstStyle/>
          <a:p>
            <a:r>
              <a:rPr lang="en-US" sz="2400" b="1" dirty="0">
                <a:latin typeface="华文仿宋" panose="02010600040101010101" pitchFamily="2" charset="-122"/>
                <a:ea typeface="华文仿宋" panose="02010600040101010101" pitchFamily="2" charset="-122"/>
              </a:rPr>
              <a:t>1</a:t>
            </a:r>
            <a:endParaRPr lang="en-US" sz="2400" b="1" dirty="0">
              <a:latin typeface="华文仿宋" panose="02010600040101010101" pitchFamily="2" charset="-122"/>
              <a:ea typeface="华文仿宋" panose="02010600040101010101" pitchFamily="2" charset="-122"/>
            </a:endParaRPr>
          </a:p>
        </p:txBody>
      </p:sp>
      <p:sp>
        <p:nvSpPr>
          <p:cNvPr id="37" name="TextBox 36"/>
          <p:cNvSpPr txBox="1"/>
          <p:nvPr/>
        </p:nvSpPr>
        <p:spPr>
          <a:xfrm>
            <a:off x="3512877" y="4424124"/>
            <a:ext cx="328936" cy="461665"/>
          </a:xfrm>
          <a:prstGeom prst="rect">
            <a:avLst/>
          </a:prstGeom>
          <a:noFill/>
        </p:spPr>
        <p:txBody>
          <a:bodyPr wrap="none" rtlCol="0">
            <a:spAutoFit/>
          </a:bodyPr>
          <a:lstStyle/>
          <a:p>
            <a:r>
              <a:rPr lang="en-US" sz="2400" b="1" dirty="0">
                <a:latin typeface="华文仿宋" panose="02010600040101010101" pitchFamily="2" charset="-122"/>
                <a:ea typeface="华文仿宋" panose="02010600040101010101" pitchFamily="2" charset="-122"/>
              </a:rPr>
              <a:t>0</a:t>
            </a:r>
            <a:endParaRPr lang="en-US" sz="2400" b="1" dirty="0">
              <a:latin typeface="华文仿宋" panose="02010600040101010101" pitchFamily="2" charset="-122"/>
              <a:ea typeface="华文仿宋" panose="02010600040101010101" pitchFamily="2" charset="-122"/>
            </a:endParaRPr>
          </a:p>
        </p:txBody>
      </p:sp>
      <p:sp>
        <p:nvSpPr>
          <p:cNvPr id="38" name="TextBox 37"/>
          <p:cNvSpPr txBox="1"/>
          <p:nvPr/>
        </p:nvSpPr>
        <p:spPr>
          <a:xfrm>
            <a:off x="5006682" y="4385261"/>
            <a:ext cx="328936" cy="461665"/>
          </a:xfrm>
          <a:prstGeom prst="rect">
            <a:avLst/>
          </a:prstGeom>
          <a:noFill/>
        </p:spPr>
        <p:txBody>
          <a:bodyPr wrap="none" rtlCol="0">
            <a:spAutoFit/>
          </a:bodyPr>
          <a:lstStyle/>
          <a:p>
            <a:r>
              <a:rPr lang="en-US" sz="2400" b="1" dirty="0">
                <a:latin typeface="华文仿宋" panose="02010600040101010101" pitchFamily="2" charset="-122"/>
                <a:ea typeface="华文仿宋" panose="02010600040101010101" pitchFamily="2" charset="-122"/>
              </a:rPr>
              <a:t>0</a:t>
            </a:r>
            <a:endParaRPr lang="en-US" sz="2400" b="1" dirty="0">
              <a:latin typeface="华文仿宋" panose="02010600040101010101" pitchFamily="2" charset="-122"/>
              <a:ea typeface="华文仿宋" panose="02010600040101010101" pitchFamily="2" charset="-122"/>
            </a:endParaRPr>
          </a:p>
        </p:txBody>
      </p:sp>
      <p:sp>
        <p:nvSpPr>
          <p:cNvPr id="42" name="TextBox 41"/>
          <p:cNvSpPr txBox="1"/>
          <p:nvPr/>
        </p:nvSpPr>
        <p:spPr>
          <a:xfrm>
            <a:off x="5319726" y="3276890"/>
            <a:ext cx="328936" cy="461665"/>
          </a:xfrm>
          <a:prstGeom prst="rect">
            <a:avLst/>
          </a:prstGeom>
          <a:noFill/>
        </p:spPr>
        <p:txBody>
          <a:bodyPr wrap="none" rtlCol="0">
            <a:spAutoFit/>
          </a:bodyPr>
          <a:lstStyle/>
          <a:p>
            <a:r>
              <a:rPr lang="en-US" sz="2400" b="1" dirty="0">
                <a:latin typeface="华文仿宋" panose="02010600040101010101" pitchFamily="2" charset="-122"/>
                <a:ea typeface="华文仿宋" panose="02010600040101010101" pitchFamily="2" charset="-122"/>
              </a:rPr>
              <a:t>1</a:t>
            </a:r>
            <a:endParaRPr lang="en-US" sz="2400" b="1" dirty="0">
              <a:latin typeface="华文仿宋" panose="02010600040101010101" pitchFamily="2" charset="-122"/>
              <a:ea typeface="华文仿宋" panose="02010600040101010101" pitchFamily="2" charset="-122"/>
            </a:endParaRPr>
          </a:p>
        </p:txBody>
      </p:sp>
      <p:sp>
        <p:nvSpPr>
          <p:cNvPr id="43" name="TextBox 42"/>
          <p:cNvSpPr txBox="1"/>
          <p:nvPr/>
        </p:nvSpPr>
        <p:spPr>
          <a:xfrm>
            <a:off x="6253611" y="2105357"/>
            <a:ext cx="328936" cy="461665"/>
          </a:xfrm>
          <a:prstGeom prst="rect">
            <a:avLst/>
          </a:prstGeom>
          <a:noFill/>
        </p:spPr>
        <p:txBody>
          <a:bodyPr wrap="none" rtlCol="0">
            <a:spAutoFit/>
          </a:bodyPr>
          <a:lstStyle/>
          <a:p>
            <a:r>
              <a:rPr lang="en-US" sz="2400" b="1" dirty="0">
                <a:latin typeface="华文仿宋" panose="02010600040101010101" pitchFamily="2" charset="-122"/>
                <a:ea typeface="华文仿宋" panose="02010600040101010101" pitchFamily="2" charset="-122"/>
              </a:rPr>
              <a:t>1</a:t>
            </a:r>
            <a:endParaRPr lang="en-US" sz="2400" b="1" dirty="0">
              <a:latin typeface="华文仿宋" panose="02010600040101010101" pitchFamily="2" charset="-122"/>
              <a:ea typeface="华文仿宋" panose="02010600040101010101" pitchFamily="2" charset="-122"/>
            </a:endParaRPr>
          </a:p>
        </p:txBody>
      </p:sp>
      <p:sp>
        <p:nvSpPr>
          <p:cNvPr id="44" name="TextBox 43"/>
          <p:cNvSpPr txBox="1"/>
          <p:nvPr/>
        </p:nvSpPr>
        <p:spPr>
          <a:xfrm>
            <a:off x="3911289" y="1149618"/>
            <a:ext cx="328936" cy="461665"/>
          </a:xfrm>
          <a:prstGeom prst="rect">
            <a:avLst/>
          </a:prstGeom>
          <a:noFill/>
        </p:spPr>
        <p:txBody>
          <a:bodyPr wrap="none" rtlCol="0">
            <a:spAutoFit/>
          </a:bodyPr>
          <a:lstStyle/>
          <a:p>
            <a:r>
              <a:rPr lang="en-US" sz="2400" b="1" dirty="0">
                <a:latin typeface="华文仿宋" panose="02010600040101010101" pitchFamily="2" charset="-122"/>
                <a:ea typeface="华文仿宋" panose="02010600040101010101" pitchFamily="2" charset="-122"/>
              </a:rPr>
              <a:t>1</a:t>
            </a:r>
            <a:endParaRPr lang="en-US" sz="2400" b="1" dirty="0">
              <a:latin typeface="华文仿宋" panose="02010600040101010101" pitchFamily="2" charset="-122"/>
              <a:ea typeface="华文仿宋" panose="02010600040101010101" pitchFamily="2" charset="-122"/>
            </a:endParaRPr>
          </a:p>
        </p:txBody>
      </p:sp>
      <p:sp>
        <p:nvSpPr>
          <p:cNvPr id="45" name="TextBox 44"/>
          <p:cNvSpPr txBox="1"/>
          <p:nvPr/>
        </p:nvSpPr>
        <p:spPr>
          <a:xfrm>
            <a:off x="6762249" y="3276890"/>
            <a:ext cx="328936" cy="461665"/>
          </a:xfrm>
          <a:prstGeom prst="rect">
            <a:avLst/>
          </a:prstGeom>
          <a:noFill/>
        </p:spPr>
        <p:txBody>
          <a:bodyPr wrap="none" rtlCol="0">
            <a:spAutoFit/>
          </a:bodyPr>
          <a:lstStyle/>
          <a:p>
            <a:r>
              <a:rPr lang="en-US" sz="2400" b="1" dirty="0">
                <a:latin typeface="华文仿宋" panose="02010600040101010101" pitchFamily="2" charset="-122"/>
                <a:ea typeface="华文仿宋" panose="02010600040101010101" pitchFamily="2" charset="-122"/>
              </a:rPr>
              <a:t>1</a:t>
            </a:r>
            <a:endParaRPr lang="en-US" sz="2400" b="1" dirty="0">
              <a:latin typeface="华文仿宋" panose="02010600040101010101" pitchFamily="2" charset="-122"/>
              <a:ea typeface="华文仿宋" panose="02010600040101010101" pitchFamily="2" charset="-122"/>
            </a:endParaRPr>
          </a:p>
        </p:txBody>
      </p:sp>
      <p:sp>
        <p:nvSpPr>
          <p:cNvPr id="46" name="TextBox 45"/>
          <p:cNvSpPr txBox="1"/>
          <p:nvPr/>
        </p:nvSpPr>
        <p:spPr>
          <a:xfrm>
            <a:off x="6410133" y="4335133"/>
            <a:ext cx="328936" cy="461665"/>
          </a:xfrm>
          <a:prstGeom prst="rect">
            <a:avLst/>
          </a:prstGeom>
          <a:noFill/>
        </p:spPr>
        <p:txBody>
          <a:bodyPr wrap="none" rtlCol="0">
            <a:spAutoFit/>
          </a:bodyPr>
          <a:lstStyle/>
          <a:p>
            <a:r>
              <a:rPr lang="en-US" sz="2400" b="1" dirty="0">
                <a:latin typeface="华文仿宋" panose="02010600040101010101" pitchFamily="2" charset="-122"/>
                <a:ea typeface="华文仿宋" panose="02010600040101010101" pitchFamily="2" charset="-122"/>
              </a:rPr>
              <a:t>0</a:t>
            </a:r>
            <a:endParaRPr lang="en-US" sz="2400" b="1" dirty="0">
              <a:latin typeface="华文仿宋" panose="02010600040101010101" pitchFamily="2" charset="-122"/>
              <a:ea typeface="华文仿宋" panose="02010600040101010101" pitchFamily="2" charset="-122"/>
            </a:endParaRPr>
          </a:p>
        </p:txBody>
      </p:sp>
      <p:sp>
        <p:nvSpPr>
          <p:cNvPr id="47" name="TextBox 46"/>
          <p:cNvSpPr txBox="1"/>
          <p:nvPr/>
        </p:nvSpPr>
        <p:spPr>
          <a:xfrm>
            <a:off x="7415531" y="4270333"/>
            <a:ext cx="328936" cy="461665"/>
          </a:xfrm>
          <a:prstGeom prst="rect">
            <a:avLst/>
          </a:prstGeom>
          <a:noFill/>
        </p:spPr>
        <p:txBody>
          <a:bodyPr wrap="none" rtlCol="0">
            <a:spAutoFit/>
          </a:bodyPr>
          <a:lstStyle/>
          <a:p>
            <a:r>
              <a:rPr lang="en-US" sz="2400" b="1" dirty="0">
                <a:latin typeface="华文仿宋" panose="02010600040101010101" pitchFamily="2" charset="-122"/>
                <a:ea typeface="华文仿宋" panose="02010600040101010101" pitchFamily="2" charset="-122"/>
              </a:rPr>
              <a:t>1</a:t>
            </a:r>
            <a:endParaRPr lang="en-US" sz="2400" b="1" dirty="0">
              <a:latin typeface="华文仿宋" panose="02010600040101010101" pitchFamily="2" charset="-122"/>
              <a:ea typeface="华文仿宋" panose="02010600040101010101" pitchFamily="2" charset="-122"/>
            </a:endParaRPr>
          </a:p>
        </p:txBody>
      </p:sp>
      <p:sp>
        <p:nvSpPr>
          <p:cNvPr id="48" name="TextBox 47"/>
          <p:cNvSpPr txBox="1"/>
          <p:nvPr/>
        </p:nvSpPr>
        <p:spPr>
          <a:xfrm>
            <a:off x="8035718" y="5108250"/>
            <a:ext cx="328936" cy="461665"/>
          </a:xfrm>
          <a:prstGeom prst="rect">
            <a:avLst/>
          </a:prstGeom>
          <a:noFill/>
        </p:spPr>
        <p:txBody>
          <a:bodyPr wrap="none" rtlCol="0">
            <a:spAutoFit/>
          </a:bodyPr>
          <a:lstStyle/>
          <a:p>
            <a:r>
              <a:rPr lang="en-US" sz="2400" b="1" dirty="0">
                <a:latin typeface="华文仿宋" panose="02010600040101010101" pitchFamily="2" charset="-122"/>
                <a:ea typeface="华文仿宋" panose="02010600040101010101" pitchFamily="2" charset="-122"/>
              </a:rPr>
              <a:t>0</a:t>
            </a:r>
            <a:endParaRPr lang="en-US" sz="2400" b="1" dirty="0">
              <a:latin typeface="华文仿宋" panose="02010600040101010101" pitchFamily="2" charset="-122"/>
              <a:ea typeface="华文仿宋" panose="0201060004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2"/>
          <p:cNvSpPr>
            <a:spLocks noGrp="1"/>
          </p:cNvSpPr>
          <p:nvPr>
            <p:ph idx="1"/>
          </p:nvPr>
        </p:nvSpPr>
        <p:spPr>
          <a:xfrm>
            <a:off x="457200" y="5549178"/>
            <a:ext cx="7620000" cy="4656473"/>
          </a:xfrm>
        </p:spPr>
        <p:txBody>
          <a:bodyPr>
            <a:normAutofit/>
          </a:bodyPr>
          <a:lstStyle/>
          <a:p>
            <a:pPr marL="342900" indent="-342900">
              <a:buFont typeface="Arial" panose="020B0604020202020204"/>
              <a:buChar char="•"/>
            </a:pPr>
            <a:r>
              <a:rPr lang="en-US" sz="2400" dirty="0"/>
              <a:t>What about this one?</a:t>
            </a:r>
            <a:endParaRPr lang="en-US" sz="2400" dirty="0"/>
          </a:p>
        </p:txBody>
      </p:sp>
      <p:sp>
        <p:nvSpPr>
          <p:cNvPr id="5" name="Oval 4"/>
          <p:cNvSpPr/>
          <p:nvPr/>
        </p:nvSpPr>
        <p:spPr>
          <a:xfrm>
            <a:off x="3923985" y="1132651"/>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6</a:t>
            </a:r>
            <a:endParaRPr lang="en-US" sz="2400" dirty="0">
              <a:solidFill>
                <a:schemeClr val="tx1"/>
              </a:solidFill>
            </a:endParaRPr>
          </a:p>
        </p:txBody>
      </p:sp>
      <p:sp>
        <p:nvSpPr>
          <p:cNvPr id="6" name="Oval 5"/>
          <p:cNvSpPr/>
          <p:nvPr/>
        </p:nvSpPr>
        <p:spPr>
          <a:xfrm>
            <a:off x="2456842" y="2067003"/>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2</a:t>
            </a:r>
            <a:endParaRPr lang="en-US" sz="2400" dirty="0">
              <a:solidFill>
                <a:schemeClr val="tx1"/>
              </a:solidFill>
            </a:endParaRPr>
          </a:p>
        </p:txBody>
      </p:sp>
      <p:sp>
        <p:nvSpPr>
          <p:cNvPr id="7" name="Oval 6"/>
          <p:cNvSpPr/>
          <p:nvPr/>
        </p:nvSpPr>
        <p:spPr>
          <a:xfrm>
            <a:off x="1741527" y="3220344"/>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1</a:t>
            </a:r>
            <a:endParaRPr lang="en-US" sz="2400" dirty="0">
              <a:solidFill>
                <a:schemeClr val="tx1"/>
              </a:solidFill>
            </a:endParaRPr>
          </a:p>
        </p:txBody>
      </p:sp>
      <p:sp>
        <p:nvSpPr>
          <p:cNvPr id="12" name="Oval 11"/>
          <p:cNvSpPr/>
          <p:nvPr/>
        </p:nvSpPr>
        <p:spPr>
          <a:xfrm>
            <a:off x="3120663" y="3240188"/>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4</a:t>
            </a:r>
            <a:endParaRPr lang="en-US" sz="2400" dirty="0">
              <a:solidFill>
                <a:schemeClr val="tx1"/>
              </a:solidFill>
            </a:endParaRPr>
          </a:p>
        </p:txBody>
      </p:sp>
      <p:sp>
        <p:nvSpPr>
          <p:cNvPr id="13" name="Oval 12"/>
          <p:cNvSpPr/>
          <p:nvPr/>
        </p:nvSpPr>
        <p:spPr>
          <a:xfrm>
            <a:off x="2768478" y="4335133"/>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3</a:t>
            </a:r>
            <a:endParaRPr lang="en-US" sz="2400" dirty="0">
              <a:solidFill>
                <a:schemeClr val="tx1"/>
              </a:solidFill>
            </a:endParaRPr>
          </a:p>
        </p:txBody>
      </p:sp>
      <p:sp>
        <p:nvSpPr>
          <p:cNvPr id="14" name="Oval 13"/>
          <p:cNvSpPr/>
          <p:nvPr/>
        </p:nvSpPr>
        <p:spPr>
          <a:xfrm>
            <a:off x="3558642" y="4335133"/>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5</a:t>
            </a:r>
            <a:endParaRPr lang="en-US" sz="2400" dirty="0">
              <a:solidFill>
                <a:schemeClr val="tx1"/>
              </a:solidFill>
            </a:endParaRPr>
          </a:p>
        </p:txBody>
      </p:sp>
      <p:cxnSp>
        <p:nvCxnSpPr>
          <p:cNvPr id="15" name="Straight Arrow Connector 14"/>
          <p:cNvCxnSpPr>
            <a:stCxn id="12" idx="5"/>
            <a:endCxn id="14" idx="0"/>
          </p:cNvCxnSpPr>
          <p:nvPr/>
        </p:nvCxnSpPr>
        <p:spPr>
          <a:xfrm>
            <a:off x="3506962" y="3658698"/>
            <a:ext cx="277969" cy="644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2" idx="3"/>
            <a:endCxn id="13" idx="0"/>
          </p:cNvCxnSpPr>
          <p:nvPr/>
        </p:nvCxnSpPr>
        <p:spPr>
          <a:xfrm flipH="1">
            <a:off x="2994767" y="3658698"/>
            <a:ext cx="192174" cy="644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6" idx="3"/>
            <a:endCxn id="7" idx="7"/>
          </p:cNvCxnSpPr>
          <p:nvPr/>
        </p:nvCxnSpPr>
        <p:spPr>
          <a:xfrm flipH="1">
            <a:off x="2127826" y="2491180"/>
            <a:ext cx="395294" cy="7575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5"/>
            <a:endCxn id="12" idx="0"/>
          </p:cNvCxnSpPr>
          <p:nvPr/>
        </p:nvCxnSpPr>
        <p:spPr>
          <a:xfrm>
            <a:off x="2843141" y="2489070"/>
            <a:ext cx="503811" cy="7153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5244310" y="2067003"/>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8</a:t>
            </a:r>
            <a:endParaRPr lang="en-US" sz="2400" dirty="0">
              <a:solidFill>
                <a:schemeClr val="tx1"/>
              </a:solidFill>
            </a:endParaRPr>
          </a:p>
        </p:txBody>
      </p:sp>
      <p:sp>
        <p:nvSpPr>
          <p:cNvPr id="20" name="Oval 19"/>
          <p:cNvSpPr/>
          <p:nvPr/>
        </p:nvSpPr>
        <p:spPr>
          <a:xfrm>
            <a:off x="4528995" y="3220344"/>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7</a:t>
            </a:r>
            <a:endParaRPr lang="en-US" sz="2400" dirty="0">
              <a:solidFill>
                <a:schemeClr val="tx1"/>
              </a:solidFill>
            </a:endParaRPr>
          </a:p>
        </p:txBody>
      </p:sp>
      <p:sp>
        <p:nvSpPr>
          <p:cNvPr id="21" name="Oval 20"/>
          <p:cNvSpPr/>
          <p:nvPr/>
        </p:nvSpPr>
        <p:spPr>
          <a:xfrm>
            <a:off x="5189433" y="5447361"/>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9</a:t>
            </a:r>
            <a:endParaRPr lang="en-US" sz="2400" dirty="0">
              <a:solidFill>
                <a:schemeClr val="tx1"/>
              </a:solidFill>
            </a:endParaRPr>
          </a:p>
        </p:txBody>
      </p:sp>
      <p:sp>
        <p:nvSpPr>
          <p:cNvPr id="22" name="Oval 21"/>
          <p:cNvSpPr/>
          <p:nvPr/>
        </p:nvSpPr>
        <p:spPr>
          <a:xfrm>
            <a:off x="5904695" y="5447361"/>
            <a:ext cx="776858"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11</a:t>
            </a:r>
            <a:endParaRPr lang="en-US" sz="2400" dirty="0">
              <a:solidFill>
                <a:schemeClr val="tx1"/>
              </a:solidFill>
            </a:endParaRPr>
          </a:p>
        </p:txBody>
      </p:sp>
      <p:cxnSp>
        <p:nvCxnSpPr>
          <p:cNvPr id="23" name="Straight Arrow Connector 22"/>
          <p:cNvCxnSpPr>
            <a:endCxn id="22" idx="0"/>
          </p:cNvCxnSpPr>
          <p:nvPr/>
        </p:nvCxnSpPr>
        <p:spPr>
          <a:xfrm>
            <a:off x="5927917" y="4770926"/>
            <a:ext cx="365207" cy="6764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21" idx="0"/>
          </p:cNvCxnSpPr>
          <p:nvPr/>
        </p:nvCxnSpPr>
        <p:spPr>
          <a:xfrm flipH="1">
            <a:off x="5415722" y="4770926"/>
            <a:ext cx="192174" cy="644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5803110" y="3240188"/>
            <a:ext cx="746804"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12</a:t>
            </a:r>
            <a:endParaRPr lang="en-US" sz="2400" dirty="0">
              <a:solidFill>
                <a:schemeClr val="tx1"/>
              </a:solidFill>
            </a:endParaRPr>
          </a:p>
        </p:txBody>
      </p:sp>
      <p:sp>
        <p:nvSpPr>
          <p:cNvPr id="26" name="Oval 25"/>
          <p:cNvSpPr/>
          <p:nvPr/>
        </p:nvSpPr>
        <p:spPr>
          <a:xfrm>
            <a:off x="5310589" y="4335133"/>
            <a:ext cx="802956"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10</a:t>
            </a:r>
            <a:endParaRPr lang="en-US" sz="2400" dirty="0">
              <a:solidFill>
                <a:schemeClr val="tx1"/>
              </a:solidFill>
            </a:endParaRPr>
          </a:p>
        </p:txBody>
      </p:sp>
      <p:sp>
        <p:nvSpPr>
          <p:cNvPr id="27" name="Oval 26"/>
          <p:cNvSpPr/>
          <p:nvPr/>
        </p:nvSpPr>
        <p:spPr>
          <a:xfrm>
            <a:off x="6241089" y="4335133"/>
            <a:ext cx="880928"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13</a:t>
            </a:r>
            <a:endParaRPr lang="en-US" sz="2400" dirty="0">
              <a:solidFill>
                <a:schemeClr val="tx1"/>
              </a:solidFill>
            </a:endParaRPr>
          </a:p>
        </p:txBody>
      </p:sp>
      <p:cxnSp>
        <p:nvCxnSpPr>
          <p:cNvPr id="28" name="Straight Arrow Connector 27"/>
          <p:cNvCxnSpPr>
            <a:stCxn id="25" idx="5"/>
            <a:endCxn id="27" idx="0"/>
          </p:cNvCxnSpPr>
          <p:nvPr/>
        </p:nvCxnSpPr>
        <p:spPr>
          <a:xfrm>
            <a:off x="6440547" y="3626487"/>
            <a:ext cx="241006" cy="7086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5" idx="3"/>
            <a:endCxn id="26" idx="0"/>
          </p:cNvCxnSpPr>
          <p:nvPr/>
        </p:nvCxnSpPr>
        <p:spPr>
          <a:xfrm flipH="1">
            <a:off x="5712067" y="3626487"/>
            <a:ext cx="200410" cy="7086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9" idx="3"/>
            <a:endCxn id="20" idx="7"/>
          </p:cNvCxnSpPr>
          <p:nvPr/>
        </p:nvCxnSpPr>
        <p:spPr>
          <a:xfrm flipH="1">
            <a:off x="4915294" y="2491180"/>
            <a:ext cx="395294" cy="7575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9" idx="5"/>
            <a:endCxn id="25" idx="0"/>
          </p:cNvCxnSpPr>
          <p:nvPr/>
        </p:nvCxnSpPr>
        <p:spPr>
          <a:xfrm>
            <a:off x="5630609" y="2453302"/>
            <a:ext cx="545903" cy="7868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5" idx="3"/>
            <a:endCxn id="6" idx="7"/>
          </p:cNvCxnSpPr>
          <p:nvPr/>
        </p:nvCxnSpPr>
        <p:spPr>
          <a:xfrm flipH="1">
            <a:off x="2843141" y="1546874"/>
            <a:ext cx="1147122" cy="5584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5" idx="5"/>
            <a:endCxn id="19" idx="1"/>
          </p:cNvCxnSpPr>
          <p:nvPr/>
        </p:nvCxnSpPr>
        <p:spPr>
          <a:xfrm>
            <a:off x="4310284" y="1546874"/>
            <a:ext cx="1000304" cy="5584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2"/>
          <p:cNvSpPr>
            <a:spLocks noGrp="1"/>
          </p:cNvSpPr>
          <p:nvPr>
            <p:ph idx="1"/>
          </p:nvPr>
        </p:nvSpPr>
        <p:spPr>
          <a:xfrm>
            <a:off x="502167" y="5068618"/>
            <a:ext cx="7620000" cy="898585"/>
          </a:xfrm>
        </p:spPr>
        <p:txBody>
          <a:bodyPr>
            <a:normAutofit lnSpcReduction="10000"/>
          </a:bodyPr>
          <a:lstStyle/>
          <a:p>
            <a:pPr marL="342900" indent="-342900">
              <a:buFont typeface="Arial" panose="020B0604020202020204"/>
              <a:buChar char="•"/>
            </a:pPr>
            <a:r>
              <a:rPr lang="en-US" sz="2400" dirty="0"/>
              <a:t>What about this one?</a:t>
            </a:r>
            <a:endParaRPr lang="en-US" sz="2400" dirty="0"/>
          </a:p>
          <a:p>
            <a:pPr marL="800100" lvl="1" indent="-342900">
              <a:buFont typeface="Arial" panose="020B0604020202020204"/>
              <a:buChar char="•"/>
            </a:pPr>
            <a:r>
              <a:rPr lang="en-US" sz="2400" dirty="0"/>
              <a:t>No, </a:t>
            </a:r>
            <a:r>
              <a:rPr lang="en-US" sz="2400" b="1" i="1" dirty="0"/>
              <a:t>8</a:t>
            </a:r>
            <a:r>
              <a:rPr lang="en-US" sz="2400" i="1" dirty="0"/>
              <a:t> </a:t>
            </a:r>
            <a:r>
              <a:rPr lang="en-US" sz="2400" dirty="0"/>
              <a:t>is out of balance</a:t>
            </a:r>
            <a:endParaRPr lang="en-US" sz="2400" dirty="0"/>
          </a:p>
        </p:txBody>
      </p:sp>
      <p:sp>
        <p:nvSpPr>
          <p:cNvPr id="5" name="Oval 4"/>
          <p:cNvSpPr/>
          <p:nvPr/>
        </p:nvSpPr>
        <p:spPr>
          <a:xfrm>
            <a:off x="3859590" y="1145528"/>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6</a:t>
            </a:r>
            <a:endParaRPr lang="en-US" sz="2400" dirty="0">
              <a:solidFill>
                <a:schemeClr val="tx1"/>
              </a:solidFill>
            </a:endParaRPr>
          </a:p>
        </p:txBody>
      </p:sp>
      <p:sp>
        <p:nvSpPr>
          <p:cNvPr id="6" name="Oval 5"/>
          <p:cNvSpPr/>
          <p:nvPr/>
        </p:nvSpPr>
        <p:spPr>
          <a:xfrm>
            <a:off x="2392447" y="2079880"/>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2</a:t>
            </a:r>
            <a:endParaRPr lang="en-US" sz="2400" dirty="0">
              <a:solidFill>
                <a:schemeClr val="tx1"/>
              </a:solidFill>
            </a:endParaRPr>
          </a:p>
        </p:txBody>
      </p:sp>
      <p:sp>
        <p:nvSpPr>
          <p:cNvPr id="7" name="Oval 6"/>
          <p:cNvSpPr/>
          <p:nvPr/>
        </p:nvSpPr>
        <p:spPr>
          <a:xfrm>
            <a:off x="1677132" y="3233221"/>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1</a:t>
            </a:r>
            <a:endParaRPr lang="en-US" sz="2400" dirty="0">
              <a:solidFill>
                <a:schemeClr val="tx1"/>
              </a:solidFill>
            </a:endParaRPr>
          </a:p>
        </p:txBody>
      </p:sp>
      <p:sp>
        <p:nvSpPr>
          <p:cNvPr id="12" name="Oval 11"/>
          <p:cNvSpPr/>
          <p:nvPr/>
        </p:nvSpPr>
        <p:spPr>
          <a:xfrm>
            <a:off x="3056268" y="3253065"/>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4</a:t>
            </a:r>
            <a:endParaRPr lang="en-US" sz="2400" dirty="0">
              <a:solidFill>
                <a:schemeClr val="tx1"/>
              </a:solidFill>
            </a:endParaRPr>
          </a:p>
        </p:txBody>
      </p:sp>
      <p:sp>
        <p:nvSpPr>
          <p:cNvPr id="13" name="Oval 12"/>
          <p:cNvSpPr/>
          <p:nvPr/>
        </p:nvSpPr>
        <p:spPr>
          <a:xfrm>
            <a:off x="2704083" y="4348010"/>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3</a:t>
            </a:r>
            <a:endParaRPr lang="en-US" sz="2400" dirty="0">
              <a:solidFill>
                <a:schemeClr val="tx1"/>
              </a:solidFill>
            </a:endParaRPr>
          </a:p>
        </p:txBody>
      </p:sp>
      <p:sp>
        <p:nvSpPr>
          <p:cNvPr id="14" name="Oval 13"/>
          <p:cNvSpPr/>
          <p:nvPr/>
        </p:nvSpPr>
        <p:spPr>
          <a:xfrm>
            <a:off x="3494247" y="4348010"/>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5</a:t>
            </a:r>
            <a:endParaRPr lang="en-US" sz="2400" dirty="0">
              <a:solidFill>
                <a:schemeClr val="tx1"/>
              </a:solidFill>
            </a:endParaRPr>
          </a:p>
        </p:txBody>
      </p:sp>
      <p:cxnSp>
        <p:nvCxnSpPr>
          <p:cNvPr id="15" name="Straight Arrow Connector 14"/>
          <p:cNvCxnSpPr>
            <a:stCxn id="12" idx="5"/>
            <a:endCxn id="14" idx="0"/>
          </p:cNvCxnSpPr>
          <p:nvPr/>
        </p:nvCxnSpPr>
        <p:spPr>
          <a:xfrm>
            <a:off x="3442567" y="3671575"/>
            <a:ext cx="277969" cy="644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2" idx="3"/>
            <a:endCxn id="13" idx="0"/>
          </p:cNvCxnSpPr>
          <p:nvPr/>
        </p:nvCxnSpPr>
        <p:spPr>
          <a:xfrm flipH="1">
            <a:off x="2930372" y="3671575"/>
            <a:ext cx="192174" cy="644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6" idx="3"/>
            <a:endCxn id="7" idx="7"/>
          </p:cNvCxnSpPr>
          <p:nvPr/>
        </p:nvCxnSpPr>
        <p:spPr>
          <a:xfrm flipH="1">
            <a:off x="2063431" y="2504057"/>
            <a:ext cx="395294" cy="7575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5"/>
            <a:endCxn id="12" idx="0"/>
          </p:cNvCxnSpPr>
          <p:nvPr/>
        </p:nvCxnSpPr>
        <p:spPr>
          <a:xfrm>
            <a:off x="2778746" y="2501947"/>
            <a:ext cx="503811" cy="7153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5179915" y="2079880"/>
            <a:ext cx="452577" cy="452577"/>
          </a:xfrm>
          <a:prstGeom prst="ellipse">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8</a:t>
            </a:r>
            <a:endParaRPr lang="en-US" sz="2400" dirty="0">
              <a:solidFill>
                <a:schemeClr val="bg1"/>
              </a:solidFill>
            </a:endParaRPr>
          </a:p>
        </p:txBody>
      </p:sp>
      <p:sp>
        <p:nvSpPr>
          <p:cNvPr id="20" name="Oval 19"/>
          <p:cNvSpPr/>
          <p:nvPr/>
        </p:nvSpPr>
        <p:spPr>
          <a:xfrm>
            <a:off x="4464600" y="3233221"/>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7</a:t>
            </a:r>
            <a:endParaRPr lang="en-US" sz="2400" dirty="0">
              <a:solidFill>
                <a:schemeClr val="tx1"/>
              </a:solidFill>
            </a:endParaRPr>
          </a:p>
        </p:txBody>
      </p:sp>
      <p:sp>
        <p:nvSpPr>
          <p:cNvPr id="21" name="Oval 20"/>
          <p:cNvSpPr/>
          <p:nvPr/>
        </p:nvSpPr>
        <p:spPr>
          <a:xfrm>
            <a:off x="5125038" y="5460238"/>
            <a:ext cx="452577"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9</a:t>
            </a:r>
            <a:endParaRPr lang="en-US" sz="2400" dirty="0">
              <a:solidFill>
                <a:schemeClr val="tx1"/>
              </a:solidFill>
            </a:endParaRPr>
          </a:p>
        </p:txBody>
      </p:sp>
      <p:sp>
        <p:nvSpPr>
          <p:cNvPr id="22" name="Oval 21"/>
          <p:cNvSpPr/>
          <p:nvPr/>
        </p:nvSpPr>
        <p:spPr>
          <a:xfrm>
            <a:off x="5840300" y="5460238"/>
            <a:ext cx="722049"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11</a:t>
            </a:r>
            <a:endParaRPr lang="en-US" sz="2400" dirty="0">
              <a:solidFill>
                <a:schemeClr val="tx1"/>
              </a:solidFill>
            </a:endParaRPr>
          </a:p>
        </p:txBody>
      </p:sp>
      <p:cxnSp>
        <p:nvCxnSpPr>
          <p:cNvPr id="23" name="Straight Arrow Connector 22"/>
          <p:cNvCxnSpPr>
            <a:endCxn id="22" idx="0"/>
          </p:cNvCxnSpPr>
          <p:nvPr/>
        </p:nvCxnSpPr>
        <p:spPr>
          <a:xfrm>
            <a:off x="5863522" y="4783803"/>
            <a:ext cx="337803" cy="6764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21" idx="0"/>
          </p:cNvCxnSpPr>
          <p:nvPr/>
        </p:nvCxnSpPr>
        <p:spPr>
          <a:xfrm flipH="1">
            <a:off x="5351327" y="4783803"/>
            <a:ext cx="192174" cy="644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5738715" y="3253065"/>
            <a:ext cx="746804"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12</a:t>
            </a:r>
            <a:endParaRPr lang="en-US" sz="2400" dirty="0">
              <a:solidFill>
                <a:schemeClr val="tx1"/>
              </a:solidFill>
            </a:endParaRPr>
          </a:p>
        </p:txBody>
      </p:sp>
      <p:sp>
        <p:nvSpPr>
          <p:cNvPr id="26" name="Oval 25"/>
          <p:cNvSpPr/>
          <p:nvPr/>
        </p:nvSpPr>
        <p:spPr>
          <a:xfrm>
            <a:off x="5246194" y="4348010"/>
            <a:ext cx="802956"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10</a:t>
            </a:r>
            <a:endParaRPr lang="en-US" sz="2400" dirty="0">
              <a:solidFill>
                <a:schemeClr val="tx1"/>
              </a:solidFill>
            </a:endParaRPr>
          </a:p>
        </p:txBody>
      </p:sp>
      <p:sp>
        <p:nvSpPr>
          <p:cNvPr id="27" name="Oval 26"/>
          <p:cNvSpPr/>
          <p:nvPr/>
        </p:nvSpPr>
        <p:spPr>
          <a:xfrm>
            <a:off x="6176694" y="4348010"/>
            <a:ext cx="771310" cy="452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13</a:t>
            </a:r>
            <a:endParaRPr lang="en-US" sz="2400" dirty="0">
              <a:solidFill>
                <a:schemeClr val="tx1"/>
              </a:solidFill>
            </a:endParaRPr>
          </a:p>
        </p:txBody>
      </p:sp>
      <p:cxnSp>
        <p:nvCxnSpPr>
          <p:cNvPr id="28" name="Straight Arrow Connector 27"/>
          <p:cNvCxnSpPr>
            <a:stCxn id="25" idx="5"/>
            <a:endCxn id="27" idx="0"/>
          </p:cNvCxnSpPr>
          <p:nvPr/>
        </p:nvCxnSpPr>
        <p:spPr>
          <a:xfrm>
            <a:off x="6376152" y="3639364"/>
            <a:ext cx="186197" cy="7086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5" idx="3"/>
            <a:endCxn id="26" idx="0"/>
          </p:cNvCxnSpPr>
          <p:nvPr/>
        </p:nvCxnSpPr>
        <p:spPr>
          <a:xfrm flipH="1">
            <a:off x="5647672" y="3639364"/>
            <a:ext cx="200410" cy="7086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9" idx="3"/>
            <a:endCxn id="20" idx="7"/>
          </p:cNvCxnSpPr>
          <p:nvPr/>
        </p:nvCxnSpPr>
        <p:spPr>
          <a:xfrm flipH="1">
            <a:off x="4850899" y="2504057"/>
            <a:ext cx="395294" cy="7575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9" idx="5"/>
            <a:endCxn id="25" idx="0"/>
          </p:cNvCxnSpPr>
          <p:nvPr/>
        </p:nvCxnSpPr>
        <p:spPr>
          <a:xfrm>
            <a:off x="5566214" y="2466179"/>
            <a:ext cx="545903" cy="7868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5" idx="3"/>
            <a:endCxn id="6" idx="7"/>
          </p:cNvCxnSpPr>
          <p:nvPr/>
        </p:nvCxnSpPr>
        <p:spPr>
          <a:xfrm flipH="1">
            <a:off x="2778746" y="1559751"/>
            <a:ext cx="1147122" cy="5584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5" idx="5"/>
            <a:endCxn id="19" idx="1"/>
          </p:cNvCxnSpPr>
          <p:nvPr/>
        </p:nvCxnSpPr>
        <p:spPr>
          <a:xfrm>
            <a:off x="4245889" y="1559751"/>
            <a:ext cx="1000304" cy="5584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658297" y="1000661"/>
            <a:ext cx="757130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200" b="0" dirty="0">
                <a:ea typeface="华文仿宋" panose="02010600040101010101" pitchFamily="2" charset="-122"/>
              </a:rPr>
              <a:t>        </a:t>
            </a:r>
            <a:r>
              <a:rPr lang="zh-CN" altLang="en-US" sz="3200" b="0" dirty="0">
                <a:ea typeface="华文仿宋" panose="02010600040101010101" pitchFamily="2" charset="-122"/>
              </a:rPr>
              <a:t>构造二叉平衡（查找）树的方法是：</a:t>
            </a:r>
            <a:endParaRPr lang="zh-CN" altLang="en-US" sz="3200" b="0" dirty="0">
              <a:ea typeface="华文仿宋" panose="02010600040101010101" pitchFamily="2" charset="-122"/>
            </a:endParaRPr>
          </a:p>
          <a:p>
            <a:pPr algn="l" eaLnBrk="1" hangingPunct="1">
              <a:lnSpc>
                <a:spcPct val="125000"/>
              </a:lnSpc>
            </a:pPr>
            <a:r>
              <a:rPr lang="zh-CN" altLang="en-US" sz="3200" dirty="0">
                <a:solidFill>
                  <a:srgbClr val="3333FF"/>
                </a:solidFill>
                <a:ea typeface="华文仿宋" panose="02010600040101010101" pitchFamily="2" charset="-122"/>
              </a:rPr>
              <a:t>在插入过程中，采用平衡旋转技术。</a:t>
            </a:r>
            <a:endParaRPr lang="zh-CN" altLang="en-US" sz="3200" b="0" dirty="0">
              <a:ea typeface="华文仿宋" panose="02010600040101010101" pitchFamily="2" charset="-122"/>
            </a:endParaRPr>
          </a:p>
        </p:txBody>
      </p:sp>
      <p:sp>
        <p:nvSpPr>
          <p:cNvPr id="171011" name="Text Box 3"/>
          <p:cNvSpPr txBox="1">
            <a:spLocks noChangeArrowheads="1"/>
          </p:cNvSpPr>
          <p:nvPr/>
        </p:nvSpPr>
        <p:spPr bwMode="auto">
          <a:xfrm>
            <a:off x="931437" y="2323040"/>
            <a:ext cx="70695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r>
              <a:rPr lang="zh-CN" altLang="en-US" sz="3200" b="0" dirty="0">
                <a:ea typeface="华文仿宋" panose="02010600040101010101" pitchFamily="2" charset="-122"/>
              </a:rPr>
              <a:t>例如</a:t>
            </a:r>
            <a:r>
              <a:rPr lang="en-US" altLang="zh-CN" sz="3200" b="0" dirty="0">
                <a:ea typeface="华文仿宋" panose="02010600040101010101" pitchFamily="2" charset="-122"/>
              </a:rPr>
              <a:t>:</a:t>
            </a:r>
            <a:r>
              <a:rPr lang="zh-CN" altLang="en-US" sz="3200" b="0" dirty="0">
                <a:ea typeface="华文仿宋" panose="02010600040101010101" pitchFamily="2" charset="-122"/>
              </a:rPr>
              <a:t>依次插入的关键字为</a:t>
            </a:r>
            <a:r>
              <a:rPr lang="en-US" altLang="zh-CN" sz="3200" b="0" dirty="0">
                <a:ea typeface="华文仿宋" panose="02010600040101010101" pitchFamily="2" charset="-122"/>
              </a:rPr>
              <a:t>5, 4, 2, 8, 6, 9</a:t>
            </a:r>
            <a:endParaRPr lang="en-US" altLang="zh-CN" sz="3200" b="0" dirty="0">
              <a:ea typeface="华文仿宋" panose="02010600040101010101" pitchFamily="2" charset="-122"/>
            </a:endParaRPr>
          </a:p>
        </p:txBody>
      </p:sp>
      <p:sp>
        <p:nvSpPr>
          <p:cNvPr id="171012" name="Oval 4"/>
          <p:cNvSpPr>
            <a:spLocks noChangeArrowheads="1"/>
          </p:cNvSpPr>
          <p:nvPr/>
        </p:nvSpPr>
        <p:spPr bwMode="auto">
          <a:xfrm>
            <a:off x="1905000" y="35052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006600"/>
                </a:solidFill>
                <a:latin typeface="华文仿宋" panose="02010600040101010101" pitchFamily="2" charset="-122"/>
                <a:ea typeface="华文仿宋" panose="02010600040101010101" pitchFamily="2" charset="-122"/>
              </a:rPr>
              <a:t>5</a:t>
            </a:r>
            <a:endParaRPr lang="en-US" altLang="zh-CN" sz="2400" b="0" dirty="0">
              <a:latin typeface="华文仿宋" panose="02010600040101010101" pitchFamily="2" charset="-122"/>
              <a:ea typeface="华文仿宋" panose="02010600040101010101" pitchFamily="2" charset="-122"/>
            </a:endParaRPr>
          </a:p>
        </p:txBody>
      </p:sp>
      <p:sp>
        <p:nvSpPr>
          <p:cNvPr id="171013" name="Oval 5"/>
          <p:cNvSpPr>
            <a:spLocks noChangeArrowheads="1"/>
          </p:cNvSpPr>
          <p:nvPr/>
        </p:nvSpPr>
        <p:spPr bwMode="auto">
          <a:xfrm>
            <a:off x="1143000" y="42672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006600"/>
                </a:solidFill>
                <a:latin typeface="华文仿宋" panose="02010600040101010101" pitchFamily="2" charset="-122"/>
                <a:ea typeface="华文仿宋" panose="02010600040101010101" pitchFamily="2" charset="-122"/>
              </a:rPr>
              <a:t>4</a:t>
            </a:r>
            <a:endParaRPr lang="en-US" altLang="zh-CN" sz="2400" b="0" dirty="0">
              <a:latin typeface="华文仿宋" panose="02010600040101010101" pitchFamily="2" charset="-122"/>
              <a:ea typeface="华文仿宋" panose="02010600040101010101" pitchFamily="2" charset="-122"/>
            </a:endParaRPr>
          </a:p>
        </p:txBody>
      </p:sp>
      <p:sp>
        <p:nvSpPr>
          <p:cNvPr id="171014" name="Oval 6"/>
          <p:cNvSpPr>
            <a:spLocks noChangeArrowheads="1"/>
          </p:cNvSpPr>
          <p:nvPr/>
        </p:nvSpPr>
        <p:spPr bwMode="auto">
          <a:xfrm>
            <a:off x="381000" y="50292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006600"/>
                </a:solidFill>
                <a:latin typeface="华文仿宋" panose="02010600040101010101" pitchFamily="2" charset="-122"/>
                <a:ea typeface="华文仿宋" panose="02010600040101010101" pitchFamily="2" charset="-122"/>
              </a:rPr>
              <a:t>2</a:t>
            </a:r>
            <a:endParaRPr lang="en-US" altLang="zh-CN" sz="2400" b="0" dirty="0">
              <a:latin typeface="华文仿宋" panose="02010600040101010101" pitchFamily="2" charset="-122"/>
              <a:ea typeface="华文仿宋" panose="02010600040101010101" pitchFamily="2" charset="-122"/>
            </a:endParaRPr>
          </a:p>
        </p:txBody>
      </p:sp>
      <p:sp>
        <p:nvSpPr>
          <p:cNvPr id="171015" name="Line 7"/>
          <p:cNvSpPr>
            <a:spLocks noChangeShapeType="1"/>
          </p:cNvSpPr>
          <p:nvPr/>
        </p:nvSpPr>
        <p:spPr bwMode="auto">
          <a:xfrm flipH="1">
            <a:off x="1524000" y="3886200"/>
            <a:ext cx="457200" cy="4572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latin typeface="华文仿宋" panose="02010600040101010101" pitchFamily="2" charset="-122"/>
              <a:ea typeface="华文仿宋" panose="02010600040101010101" pitchFamily="2" charset="-122"/>
            </a:endParaRPr>
          </a:p>
        </p:txBody>
      </p:sp>
      <p:sp>
        <p:nvSpPr>
          <p:cNvPr id="171016" name="Line 8"/>
          <p:cNvSpPr>
            <a:spLocks noChangeShapeType="1"/>
          </p:cNvSpPr>
          <p:nvPr/>
        </p:nvSpPr>
        <p:spPr bwMode="auto">
          <a:xfrm flipH="1">
            <a:off x="762000" y="4648200"/>
            <a:ext cx="457200" cy="4572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latin typeface="华文仿宋" panose="02010600040101010101" pitchFamily="2" charset="-122"/>
              <a:ea typeface="华文仿宋" panose="02010600040101010101" pitchFamily="2" charset="-122"/>
            </a:endParaRPr>
          </a:p>
        </p:txBody>
      </p:sp>
      <p:sp>
        <p:nvSpPr>
          <p:cNvPr id="171017" name="AutoShape 9"/>
          <p:cNvSpPr>
            <a:spLocks noChangeArrowheads="1"/>
          </p:cNvSpPr>
          <p:nvPr/>
        </p:nvSpPr>
        <p:spPr bwMode="auto">
          <a:xfrm>
            <a:off x="2438400" y="4495800"/>
            <a:ext cx="381000" cy="457200"/>
          </a:xfrm>
          <a:prstGeom prst="rightArrow">
            <a:avLst>
              <a:gd name="adj1" fmla="val 50000"/>
              <a:gd name="adj2" fmla="val 25000"/>
            </a:avLst>
          </a:prstGeom>
          <a:solidFill>
            <a:srgbClr val="FFCC99"/>
          </a:solidFill>
          <a:ln w="9525">
            <a:solidFill>
              <a:srgbClr val="993300"/>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p:nvSpPr>
          <p:cNvPr id="171018" name="Oval 10"/>
          <p:cNvSpPr>
            <a:spLocks noChangeArrowheads="1"/>
          </p:cNvSpPr>
          <p:nvPr/>
        </p:nvSpPr>
        <p:spPr bwMode="auto">
          <a:xfrm>
            <a:off x="3733800" y="35052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006600"/>
                </a:solidFill>
                <a:latin typeface="华文仿宋" panose="02010600040101010101" pitchFamily="2" charset="-122"/>
                <a:ea typeface="华文仿宋" panose="02010600040101010101" pitchFamily="2" charset="-122"/>
              </a:rPr>
              <a:t>4</a:t>
            </a:r>
            <a:endParaRPr lang="en-US" altLang="zh-CN" sz="2400" b="0" dirty="0">
              <a:latin typeface="华文仿宋" panose="02010600040101010101" pitchFamily="2" charset="-122"/>
              <a:ea typeface="华文仿宋" panose="02010600040101010101" pitchFamily="2" charset="-122"/>
            </a:endParaRPr>
          </a:p>
        </p:txBody>
      </p:sp>
      <p:sp>
        <p:nvSpPr>
          <p:cNvPr id="171019" name="Oval 11"/>
          <p:cNvSpPr>
            <a:spLocks noChangeArrowheads="1"/>
          </p:cNvSpPr>
          <p:nvPr/>
        </p:nvSpPr>
        <p:spPr bwMode="auto">
          <a:xfrm>
            <a:off x="2971800" y="42672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006600"/>
                </a:solidFill>
                <a:latin typeface="华文仿宋" panose="02010600040101010101" pitchFamily="2" charset="-122"/>
                <a:ea typeface="华文仿宋" panose="02010600040101010101" pitchFamily="2" charset="-122"/>
              </a:rPr>
              <a:t>2</a:t>
            </a:r>
            <a:endParaRPr lang="en-US" altLang="zh-CN" sz="2400" b="0" dirty="0">
              <a:latin typeface="华文仿宋" panose="02010600040101010101" pitchFamily="2" charset="-122"/>
              <a:ea typeface="华文仿宋" panose="02010600040101010101" pitchFamily="2" charset="-122"/>
            </a:endParaRPr>
          </a:p>
        </p:txBody>
      </p:sp>
      <p:sp>
        <p:nvSpPr>
          <p:cNvPr id="171020" name="Line 12"/>
          <p:cNvSpPr>
            <a:spLocks noChangeShapeType="1"/>
          </p:cNvSpPr>
          <p:nvPr/>
        </p:nvSpPr>
        <p:spPr bwMode="auto">
          <a:xfrm flipH="1">
            <a:off x="3352800" y="3886200"/>
            <a:ext cx="457200" cy="4572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latin typeface="华文仿宋" panose="02010600040101010101" pitchFamily="2" charset="-122"/>
              <a:ea typeface="华文仿宋" panose="02010600040101010101" pitchFamily="2" charset="-122"/>
            </a:endParaRPr>
          </a:p>
        </p:txBody>
      </p:sp>
      <p:sp>
        <p:nvSpPr>
          <p:cNvPr id="171021" name="Oval 13"/>
          <p:cNvSpPr>
            <a:spLocks noChangeArrowheads="1"/>
          </p:cNvSpPr>
          <p:nvPr/>
        </p:nvSpPr>
        <p:spPr bwMode="auto">
          <a:xfrm>
            <a:off x="4495800" y="42672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006600"/>
                </a:solidFill>
                <a:latin typeface="华文仿宋" panose="02010600040101010101" pitchFamily="2" charset="-122"/>
                <a:ea typeface="华文仿宋" panose="02010600040101010101" pitchFamily="2" charset="-122"/>
              </a:rPr>
              <a:t>5</a:t>
            </a:r>
            <a:endParaRPr lang="en-US" altLang="zh-CN" sz="2400" b="0" dirty="0">
              <a:latin typeface="华文仿宋" panose="02010600040101010101" pitchFamily="2" charset="-122"/>
              <a:ea typeface="华文仿宋" panose="02010600040101010101" pitchFamily="2" charset="-122"/>
            </a:endParaRPr>
          </a:p>
        </p:txBody>
      </p:sp>
      <p:sp>
        <p:nvSpPr>
          <p:cNvPr id="171022" name="Line 14"/>
          <p:cNvSpPr>
            <a:spLocks noChangeShapeType="1"/>
          </p:cNvSpPr>
          <p:nvPr/>
        </p:nvSpPr>
        <p:spPr bwMode="auto">
          <a:xfrm>
            <a:off x="4114800" y="3886200"/>
            <a:ext cx="457200" cy="457200"/>
          </a:xfrm>
          <a:prstGeom prst="line">
            <a:avLst/>
          </a:prstGeom>
          <a:noFill/>
          <a:ln w="31750">
            <a:solidFill>
              <a:srgbClr val="FF00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latin typeface="华文仿宋" panose="02010600040101010101" pitchFamily="2" charset="-122"/>
              <a:ea typeface="华文仿宋" panose="02010600040101010101" pitchFamily="2" charset="-122"/>
            </a:endParaRPr>
          </a:p>
        </p:txBody>
      </p:sp>
      <p:sp>
        <p:nvSpPr>
          <p:cNvPr id="171023" name="Line 15"/>
          <p:cNvSpPr>
            <a:spLocks noChangeShapeType="1"/>
          </p:cNvSpPr>
          <p:nvPr/>
        </p:nvSpPr>
        <p:spPr bwMode="auto">
          <a:xfrm>
            <a:off x="1447800" y="3048000"/>
            <a:ext cx="533400" cy="533400"/>
          </a:xfrm>
          <a:prstGeom prst="line">
            <a:avLst/>
          </a:prstGeom>
          <a:noFill/>
          <a:ln w="28575">
            <a:solidFill>
              <a:srgbClr val="A50021"/>
            </a:solidFill>
            <a:rou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dirty="0">
              <a:latin typeface="华文仿宋" panose="02010600040101010101" pitchFamily="2" charset="-122"/>
              <a:ea typeface="华文仿宋" panose="02010600040101010101" pitchFamily="2" charset="-122"/>
            </a:endParaRPr>
          </a:p>
        </p:txBody>
      </p:sp>
      <p:sp>
        <p:nvSpPr>
          <p:cNvPr id="171024" name="Line 16"/>
          <p:cNvSpPr>
            <a:spLocks noChangeShapeType="1"/>
          </p:cNvSpPr>
          <p:nvPr/>
        </p:nvSpPr>
        <p:spPr bwMode="auto">
          <a:xfrm>
            <a:off x="3352800" y="3124200"/>
            <a:ext cx="457200" cy="457200"/>
          </a:xfrm>
          <a:prstGeom prst="line">
            <a:avLst/>
          </a:prstGeom>
          <a:noFill/>
          <a:ln w="28575">
            <a:solidFill>
              <a:srgbClr val="FF0000"/>
            </a:solidFill>
            <a:rou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dirty="0">
              <a:latin typeface="华文仿宋" panose="02010600040101010101" pitchFamily="2" charset="-122"/>
              <a:ea typeface="华文仿宋" panose="02010600040101010101" pitchFamily="2" charset="-122"/>
            </a:endParaRPr>
          </a:p>
        </p:txBody>
      </p:sp>
      <p:sp>
        <p:nvSpPr>
          <p:cNvPr id="171025" name="AutoShape 17"/>
          <p:cNvSpPr>
            <a:spLocks noChangeArrowheads="1"/>
          </p:cNvSpPr>
          <p:nvPr/>
        </p:nvSpPr>
        <p:spPr bwMode="auto">
          <a:xfrm>
            <a:off x="5715000" y="4495800"/>
            <a:ext cx="381000" cy="457200"/>
          </a:xfrm>
          <a:prstGeom prst="rightArrow">
            <a:avLst>
              <a:gd name="adj1" fmla="val 50000"/>
              <a:gd name="adj2" fmla="val 25000"/>
            </a:avLst>
          </a:prstGeom>
          <a:solidFill>
            <a:srgbClr val="FFCC99"/>
          </a:solidFill>
          <a:ln w="9525">
            <a:solidFill>
              <a:srgbClr val="993300"/>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p:nvSpPr>
          <p:cNvPr id="171026" name="Oval 18"/>
          <p:cNvSpPr>
            <a:spLocks noChangeArrowheads="1"/>
          </p:cNvSpPr>
          <p:nvPr/>
        </p:nvSpPr>
        <p:spPr bwMode="auto">
          <a:xfrm>
            <a:off x="5181600" y="50292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006600"/>
                </a:solidFill>
                <a:latin typeface="华文仿宋" panose="02010600040101010101" pitchFamily="2" charset="-122"/>
                <a:ea typeface="华文仿宋" panose="02010600040101010101" pitchFamily="2" charset="-122"/>
              </a:rPr>
              <a:t>8</a:t>
            </a:r>
            <a:endParaRPr lang="en-US" altLang="zh-CN" sz="2400" b="0" dirty="0">
              <a:latin typeface="华文仿宋" panose="02010600040101010101" pitchFamily="2" charset="-122"/>
              <a:ea typeface="华文仿宋" panose="02010600040101010101" pitchFamily="2" charset="-122"/>
            </a:endParaRPr>
          </a:p>
        </p:txBody>
      </p:sp>
      <p:sp>
        <p:nvSpPr>
          <p:cNvPr id="171027" name="Line 19"/>
          <p:cNvSpPr>
            <a:spLocks noChangeShapeType="1"/>
          </p:cNvSpPr>
          <p:nvPr/>
        </p:nvSpPr>
        <p:spPr bwMode="auto">
          <a:xfrm>
            <a:off x="4876800" y="4648200"/>
            <a:ext cx="457200" cy="4572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latin typeface="华文仿宋" panose="02010600040101010101" pitchFamily="2" charset="-122"/>
              <a:ea typeface="华文仿宋" panose="02010600040101010101" pitchFamily="2" charset="-122"/>
            </a:endParaRPr>
          </a:p>
        </p:txBody>
      </p:sp>
      <p:sp>
        <p:nvSpPr>
          <p:cNvPr id="171028" name="Oval 20"/>
          <p:cNvSpPr>
            <a:spLocks noChangeArrowheads="1"/>
          </p:cNvSpPr>
          <p:nvPr/>
        </p:nvSpPr>
        <p:spPr bwMode="auto">
          <a:xfrm>
            <a:off x="4495800" y="57912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006600"/>
                </a:solidFill>
                <a:latin typeface="华文仿宋" panose="02010600040101010101" pitchFamily="2" charset="-122"/>
                <a:ea typeface="华文仿宋" panose="02010600040101010101" pitchFamily="2" charset="-122"/>
              </a:rPr>
              <a:t>6</a:t>
            </a:r>
            <a:endParaRPr lang="en-US" altLang="zh-CN" sz="2400" b="0" dirty="0">
              <a:latin typeface="华文仿宋" panose="02010600040101010101" pitchFamily="2" charset="-122"/>
              <a:ea typeface="华文仿宋" panose="02010600040101010101" pitchFamily="2" charset="-122"/>
            </a:endParaRPr>
          </a:p>
        </p:txBody>
      </p:sp>
      <p:sp>
        <p:nvSpPr>
          <p:cNvPr id="171029" name="Line 21"/>
          <p:cNvSpPr>
            <a:spLocks noChangeShapeType="1"/>
          </p:cNvSpPr>
          <p:nvPr/>
        </p:nvSpPr>
        <p:spPr bwMode="auto">
          <a:xfrm flipH="1">
            <a:off x="4800600" y="5410200"/>
            <a:ext cx="457200" cy="4572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latin typeface="华文仿宋" panose="02010600040101010101" pitchFamily="2" charset="-122"/>
              <a:ea typeface="华文仿宋" panose="02010600040101010101" pitchFamily="2" charset="-122"/>
            </a:endParaRPr>
          </a:p>
        </p:txBody>
      </p:sp>
      <p:sp>
        <p:nvSpPr>
          <p:cNvPr id="171030" name="Rectangle 22"/>
          <p:cNvSpPr>
            <a:spLocks noChangeArrowheads="1"/>
          </p:cNvSpPr>
          <p:nvPr/>
        </p:nvSpPr>
        <p:spPr bwMode="auto">
          <a:xfrm>
            <a:off x="4343400" y="4191000"/>
            <a:ext cx="1371600" cy="2133600"/>
          </a:xfrm>
          <a:prstGeom prst="rect">
            <a:avLst/>
          </a:prstGeom>
          <a:solidFill>
            <a:srgbClr val="FFFF99">
              <a:alpha val="50195"/>
            </a:srgbClr>
          </a:solidFill>
          <a:ln w="9525">
            <a:solidFill>
              <a:srgbClr val="FFFFCC"/>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p:nvSpPr>
          <p:cNvPr id="171031" name="Line 23"/>
          <p:cNvSpPr>
            <a:spLocks noChangeShapeType="1"/>
          </p:cNvSpPr>
          <p:nvPr/>
        </p:nvSpPr>
        <p:spPr bwMode="auto">
          <a:xfrm>
            <a:off x="7391400" y="3886200"/>
            <a:ext cx="457200" cy="457200"/>
          </a:xfrm>
          <a:prstGeom prst="line">
            <a:avLst/>
          </a:prstGeom>
          <a:noFill/>
          <a:ln w="31750">
            <a:solidFill>
              <a:srgbClr val="FF00FF"/>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latin typeface="华文仿宋" panose="02010600040101010101" pitchFamily="2" charset="-122"/>
              <a:ea typeface="华文仿宋" panose="02010600040101010101" pitchFamily="2" charset="-122"/>
            </a:endParaRPr>
          </a:p>
        </p:txBody>
      </p:sp>
      <p:sp>
        <p:nvSpPr>
          <p:cNvPr id="171032" name="Line 24"/>
          <p:cNvSpPr>
            <a:spLocks noChangeShapeType="1"/>
          </p:cNvSpPr>
          <p:nvPr/>
        </p:nvSpPr>
        <p:spPr bwMode="auto">
          <a:xfrm>
            <a:off x="6553200" y="3048000"/>
            <a:ext cx="533400" cy="533400"/>
          </a:xfrm>
          <a:prstGeom prst="line">
            <a:avLst/>
          </a:prstGeom>
          <a:noFill/>
          <a:ln w="28575">
            <a:solidFill>
              <a:srgbClr val="A50021"/>
            </a:solidFill>
            <a:rou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dirty="0">
              <a:latin typeface="华文仿宋" panose="02010600040101010101" pitchFamily="2" charset="-122"/>
              <a:ea typeface="华文仿宋" panose="02010600040101010101" pitchFamily="2" charset="-122"/>
            </a:endParaRPr>
          </a:p>
        </p:txBody>
      </p:sp>
      <p:sp>
        <p:nvSpPr>
          <p:cNvPr id="171033" name="Oval 25"/>
          <p:cNvSpPr>
            <a:spLocks noChangeArrowheads="1"/>
          </p:cNvSpPr>
          <p:nvPr/>
        </p:nvSpPr>
        <p:spPr bwMode="auto">
          <a:xfrm>
            <a:off x="7772400" y="42672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006600"/>
                </a:solidFill>
                <a:latin typeface="华文仿宋" panose="02010600040101010101" pitchFamily="2" charset="-122"/>
                <a:ea typeface="华文仿宋" panose="02010600040101010101" pitchFamily="2" charset="-122"/>
              </a:rPr>
              <a:t>6</a:t>
            </a:r>
            <a:endParaRPr lang="en-US" altLang="zh-CN" sz="2400" b="0" dirty="0">
              <a:latin typeface="华文仿宋" panose="02010600040101010101" pitchFamily="2" charset="-122"/>
              <a:ea typeface="华文仿宋" panose="02010600040101010101" pitchFamily="2" charset="-122"/>
            </a:endParaRPr>
          </a:p>
        </p:txBody>
      </p:sp>
      <p:sp>
        <p:nvSpPr>
          <p:cNvPr id="171034" name="Oval 26"/>
          <p:cNvSpPr>
            <a:spLocks noChangeArrowheads="1"/>
          </p:cNvSpPr>
          <p:nvPr/>
        </p:nvSpPr>
        <p:spPr bwMode="auto">
          <a:xfrm>
            <a:off x="7010400" y="50292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006600"/>
                </a:solidFill>
                <a:latin typeface="华文仿宋" panose="02010600040101010101" pitchFamily="2" charset="-122"/>
                <a:ea typeface="华文仿宋" panose="02010600040101010101" pitchFamily="2" charset="-122"/>
              </a:rPr>
              <a:t>5</a:t>
            </a:r>
            <a:endParaRPr lang="en-US" altLang="zh-CN" sz="2400" b="0" dirty="0">
              <a:latin typeface="华文仿宋" panose="02010600040101010101" pitchFamily="2" charset="-122"/>
              <a:ea typeface="华文仿宋" panose="02010600040101010101" pitchFamily="2" charset="-122"/>
            </a:endParaRPr>
          </a:p>
        </p:txBody>
      </p:sp>
      <p:sp>
        <p:nvSpPr>
          <p:cNvPr id="171035" name="Line 27"/>
          <p:cNvSpPr>
            <a:spLocks noChangeShapeType="1"/>
          </p:cNvSpPr>
          <p:nvPr/>
        </p:nvSpPr>
        <p:spPr bwMode="auto">
          <a:xfrm flipH="1">
            <a:off x="7391400" y="4648200"/>
            <a:ext cx="457200" cy="457200"/>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latin typeface="华文仿宋" panose="02010600040101010101" pitchFamily="2" charset="-122"/>
              <a:ea typeface="华文仿宋" panose="02010600040101010101" pitchFamily="2" charset="-122"/>
            </a:endParaRPr>
          </a:p>
        </p:txBody>
      </p:sp>
      <p:sp>
        <p:nvSpPr>
          <p:cNvPr id="171036" name="Line 28"/>
          <p:cNvSpPr>
            <a:spLocks noChangeShapeType="1"/>
          </p:cNvSpPr>
          <p:nvPr/>
        </p:nvSpPr>
        <p:spPr bwMode="auto">
          <a:xfrm>
            <a:off x="8153400" y="4648200"/>
            <a:ext cx="457200" cy="457200"/>
          </a:xfrm>
          <a:prstGeom prst="line">
            <a:avLst/>
          </a:prstGeom>
          <a:noFill/>
          <a:ln w="31750">
            <a:solidFill>
              <a:srgbClr val="FF00FF"/>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latin typeface="华文仿宋" panose="02010600040101010101" pitchFamily="2" charset="-122"/>
              <a:ea typeface="华文仿宋" panose="02010600040101010101" pitchFamily="2" charset="-122"/>
            </a:endParaRPr>
          </a:p>
        </p:txBody>
      </p:sp>
      <p:sp>
        <p:nvSpPr>
          <p:cNvPr id="171037" name="Oval 29"/>
          <p:cNvSpPr>
            <a:spLocks noChangeArrowheads="1"/>
          </p:cNvSpPr>
          <p:nvPr/>
        </p:nvSpPr>
        <p:spPr bwMode="auto">
          <a:xfrm>
            <a:off x="8534400" y="50292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006600"/>
                </a:solidFill>
                <a:latin typeface="华文仿宋" panose="02010600040101010101" pitchFamily="2" charset="-122"/>
                <a:ea typeface="华文仿宋" panose="02010600040101010101" pitchFamily="2" charset="-122"/>
              </a:rPr>
              <a:t>8</a:t>
            </a:r>
            <a:endParaRPr lang="en-US" altLang="zh-CN" sz="2400" b="0" dirty="0">
              <a:latin typeface="华文仿宋" panose="02010600040101010101" pitchFamily="2" charset="-122"/>
              <a:ea typeface="华文仿宋" panose="02010600040101010101" pitchFamily="2" charset="-122"/>
            </a:endParaRPr>
          </a:p>
        </p:txBody>
      </p:sp>
      <p:sp>
        <p:nvSpPr>
          <p:cNvPr id="171038" name="Oval 30"/>
          <p:cNvSpPr>
            <a:spLocks noChangeArrowheads="1"/>
          </p:cNvSpPr>
          <p:nvPr/>
        </p:nvSpPr>
        <p:spPr bwMode="auto">
          <a:xfrm>
            <a:off x="7010400" y="35052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006600"/>
                </a:solidFill>
                <a:latin typeface="华文仿宋" panose="02010600040101010101" pitchFamily="2" charset="-122"/>
                <a:ea typeface="华文仿宋" panose="02010600040101010101" pitchFamily="2" charset="-122"/>
              </a:rPr>
              <a:t>4</a:t>
            </a:r>
            <a:endParaRPr lang="en-US" altLang="zh-CN" sz="2400" b="0" dirty="0">
              <a:latin typeface="华文仿宋" panose="02010600040101010101" pitchFamily="2" charset="-122"/>
              <a:ea typeface="华文仿宋" panose="02010600040101010101" pitchFamily="2" charset="-122"/>
            </a:endParaRPr>
          </a:p>
        </p:txBody>
      </p:sp>
      <p:sp>
        <p:nvSpPr>
          <p:cNvPr id="171039" name="Oval 31"/>
          <p:cNvSpPr>
            <a:spLocks noChangeArrowheads="1"/>
          </p:cNvSpPr>
          <p:nvPr/>
        </p:nvSpPr>
        <p:spPr bwMode="auto">
          <a:xfrm>
            <a:off x="6248400" y="426720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solidFill>
                  <a:srgbClr val="006600"/>
                </a:solidFill>
                <a:latin typeface="华文仿宋" panose="02010600040101010101" pitchFamily="2" charset="-122"/>
                <a:ea typeface="华文仿宋" panose="02010600040101010101" pitchFamily="2" charset="-122"/>
              </a:rPr>
              <a:t>2</a:t>
            </a:r>
            <a:endParaRPr lang="en-US" altLang="zh-CN" sz="2400" b="0" dirty="0">
              <a:latin typeface="华文仿宋" panose="02010600040101010101" pitchFamily="2" charset="-122"/>
              <a:ea typeface="华文仿宋" panose="02010600040101010101" pitchFamily="2" charset="-122"/>
            </a:endParaRPr>
          </a:p>
        </p:txBody>
      </p:sp>
      <p:sp>
        <p:nvSpPr>
          <p:cNvPr id="171040" name="Line 32"/>
          <p:cNvSpPr>
            <a:spLocks noChangeShapeType="1"/>
          </p:cNvSpPr>
          <p:nvPr/>
        </p:nvSpPr>
        <p:spPr bwMode="auto">
          <a:xfrm flipH="1">
            <a:off x="6629400" y="3886200"/>
            <a:ext cx="457200" cy="4572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dirty="0">
              <a:latin typeface="华文仿宋" panose="02010600040101010101" pitchFamily="2" charset="-122"/>
              <a:ea typeface="华文仿宋" panose="02010600040101010101" pitchFamily="2" charset="-122"/>
            </a:endParaRPr>
          </a:p>
        </p:txBody>
      </p:sp>
      <p:sp>
        <p:nvSpPr>
          <p:cNvPr id="171041" name="AutoShape 33"/>
          <p:cNvSpPr>
            <a:spLocks noChangeArrowheads="1"/>
          </p:cNvSpPr>
          <p:nvPr/>
        </p:nvSpPr>
        <p:spPr bwMode="auto">
          <a:xfrm>
            <a:off x="2438400" y="5791200"/>
            <a:ext cx="1524000" cy="838200"/>
          </a:xfrm>
          <a:prstGeom prst="wedgeRoundRectCallout">
            <a:avLst>
              <a:gd name="adj1" fmla="val -43125"/>
              <a:gd name="adj2" fmla="val -158144"/>
              <a:gd name="adj3" fmla="val 16667"/>
            </a:avLst>
          </a:prstGeom>
          <a:solidFill>
            <a:srgbClr val="FFFFCC"/>
          </a:solidFill>
          <a:ln w="9525">
            <a:solidFill>
              <a:srgbClr val="800000"/>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b="0" dirty="0">
                <a:latin typeface="华文仿宋" panose="02010600040101010101" pitchFamily="2" charset="-122"/>
                <a:ea typeface="华文仿宋" panose="02010600040101010101" pitchFamily="2" charset="-122"/>
              </a:rPr>
              <a:t>向右旋转</a:t>
            </a:r>
            <a:endParaRPr lang="zh-CN" altLang="en-US" b="0" dirty="0">
              <a:latin typeface="华文仿宋" panose="02010600040101010101" pitchFamily="2" charset="-122"/>
              <a:ea typeface="华文仿宋" panose="02010600040101010101" pitchFamily="2" charset="-122"/>
            </a:endParaRPr>
          </a:p>
          <a:p>
            <a:pPr algn="l" eaLnBrk="1" hangingPunct="1"/>
            <a:r>
              <a:rPr lang="zh-CN" altLang="en-US" b="0" dirty="0">
                <a:latin typeface="华文仿宋" panose="02010600040101010101" pitchFamily="2" charset="-122"/>
                <a:ea typeface="华文仿宋" panose="02010600040101010101" pitchFamily="2" charset="-122"/>
              </a:rPr>
              <a:t>一次</a:t>
            </a:r>
            <a:endParaRPr lang="zh-CN" altLang="en-US" b="0" dirty="0">
              <a:latin typeface="华文仿宋" panose="02010600040101010101" pitchFamily="2" charset="-122"/>
              <a:ea typeface="华文仿宋" panose="02010600040101010101" pitchFamily="2" charset="-122"/>
            </a:endParaRPr>
          </a:p>
        </p:txBody>
      </p:sp>
      <p:sp>
        <p:nvSpPr>
          <p:cNvPr id="171042" name="AutoShape 34"/>
          <p:cNvSpPr>
            <a:spLocks noChangeArrowheads="1"/>
          </p:cNvSpPr>
          <p:nvPr/>
        </p:nvSpPr>
        <p:spPr bwMode="auto">
          <a:xfrm>
            <a:off x="6096000" y="5791200"/>
            <a:ext cx="1981200" cy="914400"/>
          </a:xfrm>
          <a:prstGeom prst="wedgeRoundRectCallout">
            <a:avLst>
              <a:gd name="adj1" fmla="val -65384"/>
              <a:gd name="adj2" fmla="val -150870"/>
              <a:gd name="adj3" fmla="val 16667"/>
            </a:avLst>
          </a:prstGeom>
          <a:solidFill>
            <a:srgbClr val="FFFFCC"/>
          </a:solidFill>
          <a:ln w="9525">
            <a:solidFill>
              <a:srgbClr val="993300"/>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b="0" dirty="0">
                <a:latin typeface="华文仿宋" panose="02010600040101010101" pitchFamily="2" charset="-122"/>
                <a:ea typeface="华文仿宋" panose="02010600040101010101" pitchFamily="2" charset="-122"/>
              </a:rPr>
              <a:t>先向右旋转</a:t>
            </a:r>
            <a:endParaRPr lang="zh-CN" altLang="en-US" b="0" dirty="0">
              <a:latin typeface="华文仿宋" panose="02010600040101010101" pitchFamily="2" charset="-122"/>
              <a:ea typeface="华文仿宋" panose="02010600040101010101" pitchFamily="2" charset="-122"/>
            </a:endParaRPr>
          </a:p>
          <a:p>
            <a:pPr algn="l" eaLnBrk="1" hangingPunct="1"/>
            <a:r>
              <a:rPr lang="zh-CN" altLang="en-US" b="0" dirty="0">
                <a:latin typeface="华文仿宋" panose="02010600040101010101" pitchFamily="2" charset="-122"/>
                <a:ea typeface="华文仿宋" panose="02010600040101010101" pitchFamily="2" charset="-122"/>
              </a:rPr>
              <a:t>再向左旋转</a:t>
            </a:r>
            <a:endParaRPr lang="zh-CN" altLang="en-US" sz="3200" b="0" dirty="0">
              <a:latin typeface="华文仿宋" panose="02010600040101010101" pitchFamily="2" charset="-122"/>
              <a:ea typeface="华文仿宋" panose="02010600040101010101" pitchFamily="2" charset="-122"/>
            </a:endParaRPr>
          </a:p>
        </p:txBody>
      </p:sp>
      <p:sp>
        <p:nvSpPr>
          <p:cNvPr id="171043" name="Rectangle 35"/>
          <p:cNvSpPr>
            <a:spLocks noChangeArrowheads="1"/>
          </p:cNvSpPr>
          <p:nvPr/>
        </p:nvSpPr>
        <p:spPr bwMode="auto">
          <a:xfrm>
            <a:off x="304800" y="3276600"/>
            <a:ext cx="2133600" cy="2286000"/>
          </a:xfrm>
          <a:prstGeom prst="rect">
            <a:avLst/>
          </a:prstGeom>
          <a:solidFill>
            <a:srgbClr val="FF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endParaRPr lang="zh-CN" altLang="en-US" dirty="0">
              <a:latin typeface="华文仿宋" panose="02010600040101010101" pitchFamily="2" charset="-122"/>
              <a:ea typeface="华文仿宋" panose="02010600040101010101" pitchFamily="2" charset="-122"/>
            </a:endParaRPr>
          </a:p>
        </p:txBody>
      </p:sp>
      <p:sp>
        <p:nvSpPr>
          <p:cNvPr id="95268" name="Text Box 36"/>
          <p:cNvSpPr txBox="1">
            <a:spLocks noChangeArrowheads="1"/>
          </p:cNvSpPr>
          <p:nvPr/>
        </p:nvSpPr>
        <p:spPr bwMode="auto">
          <a:xfrm>
            <a:off x="342900" y="194194"/>
            <a:ext cx="6172200" cy="614912"/>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b" anchorCtr="0" compatLnSpc="1">
            <a:spAutoFit/>
          </a:bodyPr>
          <a:lstStyle>
            <a:defPPr>
              <a:defRPr lang="en-US"/>
            </a:defPPr>
            <a:lvl1pPr algn="l">
              <a:lnSpc>
                <a:spcPts val="4000"/>
              </a:lnSpc>
              <a:defRPr kumimoji="1" sz="3600" b="1">
                <a:latin typeface="Times New Roman" panose="02020603050405020304" charset="0"/>
                <a:ea typeface="华文仿宋" panose="02010600040101010101" pitchFamily="2" charset="-122"/>
              </a:defRPr>
            </a:lvl1pPr>
          </a:lstStyle>
          <a:p>
            <a:r>
              <a:rPr lang="en-US" altLang="zh-CN" dirty="0"/>
              <a:t>2</a:t>
            </a:r>
            <a:r>
              <a:rPr lang="zh-CN" altLang="en-US" dirty="0"/>
              <a:t>、构造“二叉平衡树”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1010"/>
                                        </p:tgtEl>
                                        <p:attrNameLst>
                                          <p:attrName>style.visibility</p:attrName>
                                        </p:attrNameLst>
                                      </p:cBhvr>
                                      <p:to>
                                        <p:strVal val="visible"/>
                                      </p:to>
                                    </p:set>
                                    <p:animEffect transition="in" filter="strips(downRight)">
                                      <p:cBhvr>
                                        <p:cTn id="7" dur="500"/>
                                        <p:tgtEl>
                                          <p:spTgt spid="1710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71011"/>
                                        </p:tgtEl>
                                        <p:attrNameLst>
                                          <p:attrName>style.visibility</p:attrName>
                                        </p:attrNameLst>
                                      </p:cBhvr>
                                      <p:to>
                                        <p:strVal val="visible"/>
                                      </p:to>
                                    </p:set>
                                    <p:anim calcmode="lin" valueType="num">
                                      <p:cBhvr additive="base">
                                        <p:cTn id="12" dur="500" fill="hold"/>
                                        <p:tgtEl>
                                          <p:spTgt spid="171011"/>
                                        </p:tgtEl>
                                        <p:attrNameLst>
                                          <p:attrName>ppt_x</p:attrName>
                                        </p:attrNameLst>
                                      </p:cBhvr>
                                      <p:tavLst>
                                        <p:tav tm="0">
                                          <p:val>
                                            <p:strVal val="1+#ppt_w/2"/>
                                          </p:val>
                                        </p:tav>
                                        <p:tav tm="100000">
                                          <p:val>
                                            <p:strVal val="#ppt_x"/>
                                          </p:val>
                                        </p:tav>
                                      </p:tavLst>
                                    </p:anim>
                                    <p:anim calcmode="lin" valueType="num">
                                      <p:cBhvr additive="base">
                                        <p:cTn id="13" dur="500" fill="hold"/>
                                        <p:tgtEl>
                                          <p:spTgt spid="1710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71023"/>
                                        </p:tgtEl>
                                        <p:attrNameLst>
                                          <p:attrName>style.visibility</p:attrName>
                                        </p:attrNameLst>
                                      </p:cBhvr>
                                      <p:to>
                                        <p:strVal val="visible"/>
                                      </p:to>
                                    </p:set>
                                    <p:animEffect transition="in" filter="wipe(up)">
                                      <p:cBhvr>
                                        <p:cTn id="18" dur="500"/>
                                        <p:tgtEl>
                                          <p:spTgt spid="171023"/>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71012"/>
                                        </p:tgtEl>
                                        <p:attrNameLst>
                                          <p:attrName>style.visibility</p:attrName>
                                        </p:attrNameLst>
                                      </p:cBhvr>
                                      <p:to>
                                        <p:strVal val="visible"/>
                                      </p:to>
                                    </p:set>
                                    <p:animEffect transition="in" filter="wipe(up)">
                                      <p:cBhvr>
                                        <p:cTn id="22" dur="500"/>
                                        <p:tgtEl>
                                          <p:spTgt spid="1710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1015"/>
                                        </p:tgtEl>
                                        <p:attrNameLst>
                                          <p:attrName>style.visibility</p:attrName>
                                        </p:attrNameLst>
                                      </p:cBhvr>
                                      <p:to>
                                        <p:strVal val="visible"/>
                                      </p:to>
                                    </p:set>
                                    <p:animEffect transition="in" filter="wipe(up)">
                                      <p:cBhvr>
                                        <p:cTn id="27" dur="500"/>
                                        <p:tgtEl>
                                          <p:spTgt spid="171015"/>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71013"/>
                                        </p:tgtEl>
                                        <p:attrNameLst>
                                          <p:attrName>style.visibility</p:attrName>
                                        </p:attrNameLst>
                                      </p:cBhvr>
                                      <p:to>
                                        <p:strVal val="visible"/>
                                      </p:to>
                                    </p:set>
                                    <p:animEffect transition="in" filter="wipe(up)">
                                      <p:cBhvr>
                                        <p:cTn id="31" dur="500"/>
                                        <p:tgtEl>
                                          <p:spTgt spid="1710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71016"/>
                                        </p:tgtEl>
                                        <p:attrNameLst>
                                          <p:attrName>style.visibility</p:attrName>
                                        </p:attrNameLst>
                                      </p:cBhvr>
                                      <p:to>
                                        <p:strVal val="visible"/>
                                      </p:to>
                                    </p:set>
                                    <p:animEffect transition="in" filter="wipe(up)">
                                      <p:cBhvr>
                                        <p:cTn id="36" dur="500"/>
                                        <p:tgtEl>
                                          <p:spTgt spid="171016"/>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71014"/>
                                        </p:tgtEl>
                                        <p:attrNameLst>
                                          <p:attrName>style.visibility</p:attrName>
                                        </p:attrNameLst>
                                      </p:cBhvr>
                                      <p:to>
                                        <p:strVal val="visible"/>
                                      </p:to>
                                    </p:set>
                                    <p:animEffect transition="in" filter="wipe(up)">
                                      <p:cBhvr>
                                        <p:cTn id="40" dur="500"/>
                                        <p:tgtEl>
                                          <p:spTgt spid="17101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71043"/>
                                        </p:tgtEl>
                                        <p:attrNameLst>
                                          <p:attrName>style.visibility</p:attrName>
                                        </p:attrNameLst>
                                      </p:cBhvr>
                                      <p:to>
                                        <p:strVal val="visible"/>
                                      </p:to>
                                    </p:set>
                                    <p:animEffect transition="in" filter="wipe(left)">
                                      <p:cBhvr>
                                        <p:cTn id="45" dur="500"/>
                                        <p:tgtEl>
                                          <p:spTgt spid="171043"/>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8" fill="hold" grpId="0" nodeType="clickEffect">
                                  <p:stCondLst>
                                    <p:cond delay="0"/>
                                  </p:stCondLst>
                                  <p:childTnLst>
                                    <p:set>
                                      <p:cBhvr>
                                        <p:cTn id="49" dur="1" fill="hold">
                                          <p:stCondLst>
                                            <p:cond delay="0"/>
                                          </p:stCondLst>
                                        </p:cTn>
                                        <p:tgtEl>
                                          <p:spTgt spid="171017"/>
                                        </p:tgtEl>
                                        <p:attrNameLst>
                                          <p:attrName>style.visibility</p:attrName>
                                        </p:attrNameLst>
                                      </p:cBhvr>
                                      <p:to>
                                        <p:strVal val="visible"/>
                                      </p:to>
                                    </p:set>
                                    <p:anim calcmode="lin" valueType="num">
                                      <p:cBhvr>
                                        <p:cTn id="50" dur="500" fill="hold"/>
                                        <p:tgtEl>
                                          <p:spTgt spid="171017"/>
                                        </p:tgtEl>
                                        <p:attrNameLst>
                                          <p:attrName>ppt_x</p:attrName>
                                        </p:attrNameLst>
                                      </p:cBhvr>
                                      <p:tavLst>
                                        <p:tav tm="0">
                                          <p:val>
                                            <p:strVal val="#ppt_x-#ppt_w/2"/>
                                          </p:val>
                                        </p:tav>
                                        <p:tav tm="100000">
                                          <p:val>
                                            <p:strVal val="#ppt_x"/>
                                          </p:val>
                                        </p:tav>
                                      </p:tavLst>
                                    </p:anim>
                                    <p:anim calcmode="lin" valueType="num">
                                      <p:cBhvr>
                                        <p:cTn id="51" dur="500" fill="hold"/>
                                        <p:tgtEl>
                                          <p:spTgt spid="171017"/>
                                        </p:tgtEl>
                                        <p:attrNameLst>
                                          <p:attrName>ppt_y</p:attrName>
                                        </p:attrNameLst>
                                      </p:cBhvr>
                                      <p:tavLst>
                                        <p:tav tm="0">
                                          <p:val>
                                            <p:strVal val="#ppt_y"/>
                                          </p:val>
                                        </p:tav>
                                        <p:tav tm="100000">
                                          <p:val>
                                            <p:strVal val="#ppt_y"/>
                                          </p:val>
                                        </p:tav>
                                      </p:tavLst>
                                    </p:anim>
                                    <p:anim calcmode="lin" valueType="num">
                                      <p:cBhvr>
                                        <p:cTn id="52" dur="500" fill="hold"/>
                                        <p:tgtEl>
                                          <p:spTgt spid="171017"/>
                                        </p:tgtEl>
                                        <p:attrNameLst>
                                          <p:attrName>ppt_w</p:attrName>
                                        </p:attrNameLst>
                                      </p:cBhvr>
                                      <p:tavLst>
                                        <p:tav tm="0">
                                          <p:val>
                                            <p:fltVal val="0"/>
                                          </p:val>
                                        </p:tav>
                                        <p:tav tm="100000">
                                          <p:val>
                                            <p:strVal val="#ppt_w"/>
                                          </p:val>
                                        </p:tav>
                                      </p:tavLst>
                                    </p:anim>
                                    <p:anim calcmode="lin" valueType="num">
                                      <p:cBhvr>
                                        <p:cTn id="53" dur="500" fill="hold"/>
                                        <p:tgtEl>
                                          <p:spTgt spid="171017"/>
                                        </p:tgtEl>
                                        <p:attrNameLst>
                                          <p:attrName>ppt_h</p:attrName>
                                        </p:attrNameLst>
                                      </p:cBhvr>
                                      <p:tavLst>
                                        <p:tav tm="0">
                                          <p:val>
                                            <p:strVal val="#ppt_h"/>
                                          </p:val>
                                        </p:tav>
                                        <p:tav tm="100000">
                                          <p:val>
                                            <p:strVal val="#ppt_h"/>
                                          </p:val>
                                        </p:tav>
                                      </p:tavLst>
                                    </p:anim>
                                  </p:childTnLst>
                                </p:cTn>
                              </p:par>
                            </p:childTnLst>
                          </p:cTn>
                        </p:par>
                        <p:par>
                          <p:cTn id="54" fill="hold">
                            <p:stCondLst>
                              <p:cond delay="500"/>
                            </p:stCondLst>
                            <p:childTnLst>
                              <p:par>
                                <p:cTn id="55" presetID="12" presetClass="entr" presetSubtype="4" fill="hold" grpId="0" nodeType="afterEffect">
                                  <p:stCondLst>
                                    <p:cond delay="0"/>
                                  </p:stCondLst>
                                  <p:childTnLst>
                                    <p:set>
                                      <p:cBhvr>
                                        <p:cTn id="56" dur="1" fill="hold">
                                          <p:stCondLst>
                                            <p:cond delay="0"/>
                                          </p:stCondLst>
                                        </p:cTn>
                                        <p:tgtEl>
                                          <p:spTgt spid="171041"/>
                                        </p:tgtEl>
                                        <p:attrNameLst>
                                          <p:attrName>style.visibility</p:attrName>
                                        </p:attrNameLst>
                                      </p:cBhvr>
                                      <p:to>
                                        <p:strVal val="visible"/>
                                      </p:to>
                                    </p:set>
                                    <p:animEffect transition="in" filter="slide(fromBottom)">
                                      <p:cBhvr>
                                        <p:cTn id="57" dur="500"/>
                                        <p:tgtEl>
                                          <p:spTgt spid="17104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71024"/>
                                        </p:tgtEl>
                                        <p:attrNameLst>
                                          <p:attrName>style.visibility</p:attrName>
                                        </p:attrNameLst>
                                      </p:cBhvr>
                                      <p:to>
                                        <p:strVal val="visible"/>
                                      </p:to>
                                    </p:set>
                                    <p:animEffect transition="in" filter="wipe(up)">
                                      <p:cBhvr>
                                        <p:cTn id="62" dur="500"/>
                                        <p:tgtEl>
                                          <p:spTgt spid="171024"/>
                                        </p:tgtEl>
                                      </p:cBhvr>
                                    </p:animEffect>
                                  </p:childTnLst>
                                </p:cTn>
                              </p:par>
                            </p:childTnLst>
                          </p:cTn>
                        </p:par>
                        <p:par>
                          <p:cTn id="63" fill="hold">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171018"/>
                                        </p:tgtEl>
                                        <p:attrNameLst>
                                          <p:attrName>style.visibility</p:attrName>
                                        </p:attrNameLst>
                                      </p:cBhvr>
                                      <p:to>
                                        <p:strVal val="visible"/>
                                      </p:to>
                                    </p:set>
                                    <p:animEffect transition="in" filter="wipe(up)">
                                      <p:cBhvr>
                                        <p:cTn id="66" dur="500"/>
                                        <p:tgtEl>
                                          <p:spTgt spid="171018"/>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499"/>
                                          </p:stCondLst>
                                        </p:cTn>
                                        <p:tgtEl>
                                          <p:spTgt spid="171020"/>
                                        </p:tgtEl>
                                        <p:attrNameLst>
                                          <p:attrName>style.visibility</p:attrName>
                                        </p:attrNameLst>
                                      </p:cBhvr>
                                      <p:to>
                                        <p:strVal val="visible"/>
                                      </p:to>
                                    </p:set>
                                  </p:childTnLst>
                                </p:cTn>
                              </p:par>
                            </p:childTnLst>
                          </p:cTn>
                        </p:par>
                        <p:par>
                          <p:cTn id="70" fill="hold">
                            <p:stCondLst>
                              <p:cond delay="1500"/>
                            </p:stCondLst>
                            <p:childTnLst>
                              <p:par>
                                <p:cTn id="71" presetID="1" presetClass="entr" presetSubtype="0" fill="hold" grpId="0" nodeType="afterEffect">
                                  <p:stCondLst>
                                    <p:cond delay="0"/>
                                  </p:stCondLst>
                                  <p:childTnLst>
                                    <p:set>
                                      <p:cBhvr>
                                        <p:cTn id="72" dur="1" fill="hold">
                                          <p:stCondLst>
                                            <p:cond delay="499"/>
                                          </p:stCondLst>
                                        </p:cTn>
                                        <p:tgtEl>
                                          <p:spTgt spid="17101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71022"/>
                                        </p:tgtEl>
                                        <p:attrNameLst>
                                          <p:attrName>style.visibility</p:attrName>
                                        </p:attrNameLst>
                                      </p:cBhvr>
                                      <p:to>
                                        <p:strVal val="visible"/>
                                      </p:to>
                                    </p:set>
                                    <p:animEffect transition="in" filter="wipe(up)">
                                      <p:cBhvr>
                                        <p:cTn id="77" dur="500"/>
                                        <p:tgtEl>
                                          <p:spTgt spid="171022"/>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171021"/>
                                        </p:tgtEl>
                                        <p:attrNameLst>
                                          <p:attrName>style.visibility</p:attrName>
                                        </p:attrNameLst>
                                      </p:cBhvr>
                                      <p:to>
                                        <p:strVal val="visible"/>
                                      </p:to>
                                    </p:set>
                                    <p:animEffect transition="in" filter="wipe(up)">
                                      <p:cBhvr>
                                        <p:cTn id="81" dur="500"/>
                                        <p:tgtEl>
                                          <p:spTgt spid="17102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171027"/>
                                        </p:tgtEl>
                                        <p:attrNameLst>
                                          <p:attrName>style.visibility</p:attrName>
                                        </p:attrNameLst>
                                      </p:cBhvr>
                                      <p:to>
                                        <p:strVal val="visible"/>
                                      </p:to>
                                    </p:set>
                                    <p:animEffect transition="in" filter="wipe(up)">
                                      <p:cBhvr>
                                        <p:cTn id="86" dur="500"/>
                                        <p:tgtEl>
                                          <p:spTgt spid="171027"/>
                                        </p:tgtEl>
                                      </p:cBhvr>
                                    </p:animEffect>
                                  </p:childTnLst>
                                </p:cTn>
                              </p:par>
                            </p:childTnLst>
                          </p:cTn>
                        </p:par>
                        <p:par>
                          <p:cTn id="87" fill="hold">
                            <p:stCondLst>
                              <p:cond delay="500"/>
                            </p:stCondLst>
                            <p:childTnLst>
                              <p:par>
                                <p:cTn id="88" presetID="22" presetClass="entr" presetSubtype="1" fill="hold" grpId="0" nodeType="afterEffect">
                                  <p:stCondLst>
                                    <p:cond delay="0"/>
                                  </p:stCondLst>
                                  <p:childTnLst>
                                    <p:set>
                                      <p:cBhvr>
                                        <p:cTn id="89" dur="1" fill="hold">
                                          <p:stCondLst>
                                            <p:cond delay="0"/>
                                          </p:stCondLst>
                                        </p:cTn>
                                        <p:tgtEl>
                                          <p:spTgt spid="171026"/>
                                        </p:tgtEl>
                                        <p:attrNameLst>
                                          <p:attrName>style.visibility</p:attrName>
                                        </p:attrNameLst>
                                      </p:cBhvr>
                                      <p:to>
                                        <p:strVal val="visible"/>
                                      </p:to>
                                    </p:set>
                                    <p:animEffect transition="in" filter="wipe(up)">
                                      <p:cBhvr>
                                        <p:cTn id="90" dur="500"/>
                                        <p:tgtEl>
                                          <p:spTgt spid="171026"/>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171029"/>
                                        </p:tgtEl>
                                        <p:attrNameLst>
                                          <p:attrName>style.visibility</p:attrName>
                                        </p:attrNameLst>
                                      </p:cBhvr>
                                      <p:to>
                                        <p:strVal val="visible"/>
                                      </p:to>
                                    </p:set>
                                    <p:animEffect transition="in" filter="wipe(up)">
                                      <p:cBhvr>
                                        <p:cTn id="95" dur="500"/>
                                        <p:tgtEl>
                                          <p:spTgt spid="171029"/>
                                        </p:tgtEl>
                                      </p:cBhvr>
                                    </p:animEffect>
                                  </p:childTnLst>
                                </p:cTn>
                              </p:par>
                            </p:childTnLst>
                          </p:cTn>
                        </p:par>
                        <p:par>
                          <p:cTn id="96" fill="hold">
                            <p:stCondLst>
                              <p:cond delay="500"/>
                            </p:stCondLst>
                            <p:childTnLst>
                              <p:par>
                                <p:cTn id="97" presetID="22" presetClass="entr" presetSubtype="1" fill="hold" grpId="0" nodeType="afterEffect">
                                  <p:stCondLst>
                                    <p:cond delay="0"/>
                                  </p:stCondLst>
                                  <p:childTnLst>
                                    <p:set>
                                      <p:cBhvr>
                                        <p:cTn id="98" dur="1" fill="hold">
                                          <p:stCondLst>
                                            <p:cond delay="0"/>
                                          </p:stCondLst>
                                        </p:cTn>
                                        <p:tgtEl>
                                          <p:spTgt spid="171028"/>
                                        </p:tgtEl>
                                        <p:attrNameLst>
                                          <p:attrName>style.visibility</p:attrName>
                                        </p:attrNameLst>
                                      </p:cBhvr>
                                      <p:to>
                                        <p:strVal val="visible"/>
                                      </p:to>
                                    </p:set>
                                    <p:animEffect transition="in" filter="wipe(up)">
                                      <p:cBhvr>
                                        <p:cTn id="99" dur="500"/>
                                        <p:tgtEl>
                                          <p:spTgt spid="171028"/>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71030"/>
                                        </p:tgtEl>
                                        <p:attrNameLst>
                                          <p:attrName>style.visibility</p:attrName>
                                        </p:attrNameLst>
                                      </p:cBhvr>
                                      <p:to>
                                        <p:strVal val="visible"/>
                                      </p:to>
                                    </p:set>
                                    <p:animEffect transition="in" filter="wipe(left)">
                                      <p:cBhvr>
                                        <p:cTn id="104" dur="500"/>
                                        <p:tgtEl>
                                          <p:spTgt spid="171030"/>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8" fill="hold" grpId="0" nodeType="clickEffect">
                                  <p:stCondLst>
                                    <p:cond delay="0"/>
                                  </p:stCondLst>
                                  <p:childTnLst>
                                    <p:set>
                                      <p:cBhvr>
                                        <p:cTn id="108" dur="1" fill="hold">
                                          <p:stCondLst>
                                            <p:cond delay="0"/>
                                          </p:stCondLst>
                                        </p:cTn>
                                        <p:tgtEl>
                                          <p:spTgt spid="171025"/>
                                        </p:tgtEl>
                                        <p:attrNameLst>
                                          <p:attrName>style.visibility</p:attrName>
                                        </p:attrNameLst>
                                      </p:cBhvr>
                                      <p:to>
                                        <p:strVal val="visible"/>
                                      </p:to>
                                    </p:set>
                                    <p:anim calcmode="lin" valueType="num">
                                      <p:cBhvr>
                                        <p:cTn id="109" dur="500" fill="hold"/>
                                        <p:tgtEl>
                                          <p:spTgt spid="171025"/>
                                        </p:tgtEl>
                                        <p:attrNameLst>
                                          <p:attrName>ppt_x</p:attrName>
                                        </p:attrNameLst>
                                      </p:cBhvr>
                                      <p:tavLst>
                                        <p:tav tm="0">
                                          <p:val>
                                            <p:strVal val="#ppt_x-#ppt_w/2"/>
                                          </p:val>
                                        </p:tav>
                                        <p:tav tm="100000">
                                          <p:val>
                                            <p:strVal val="#ppt_x"/>
                                          </p:val>
                                        </p:tav>
                                      </p:tavLst>
                                    </p:anim>
                                    <p:anim calcmode="lin" valueType="num">
                                      <p:cBhvr>
                                        <p:cTn id="110" dur="500" fill="hold"/>
                                        <p:tgtEl>
                                          <p:spTgt spid="171025"/>
                                        </p:tgtEl>
                                        <p:attrNameLst>
                                          <p:attrName>ppt_y</p:attrName>
                                        </p:attrNameLst>
                                      </p:cBhvr>
                                      <p:tavLst>
                                        <p:tav tm="0">
                                          <p:val>
                                            <p:strVal val="#ppt_y"/>
                                          </p:val>
                                        </p:tav>
                                        <p:tav tm="100000">
                                          <p:val>
                                            <p:strVal val="#ppt_y"/>
                                          </p:val>
                                        </p:tav>
                                      </p:tavLst>
                                    </p:anim>
                                    <p:anim calcmode="lin" valueType="num">
                                      <p:cBhvr>
                                        <p:cTn id="111" dur="500" fill="hold"/>
                                        <p:tgtEl>
                                          <p:spTgt spid="171025"/>
                                        </p:tgtEl>
                                        <p:attrNameLst>
                                          <p:attrName>ppt_w</p:attrName>
                                        </p:attrNameLst>
                                      </p:cBhvr>
                                      <p:tavLst>
                                        <p:tav tm="0">
                                          <p:val>
                                            <p:fltVal val="0"/>
                                          </p:val>
                                        </p:tav>
                                        <p:tav tm="100000">
                                          <p:val>
                                            <p:strVal val="#ppt_w"/>
                                          </p:val>
                                        </p:tav>
                                      </p:tavLst>
                                    </p:anim>
                                    <p:anim calcmode="lin" valueType="num">
                                      <p:cBhvr>
                                        <p:cTn id="112" dur="500" fill="hold"/>
                                        <p:tgtEl>
                                          <p:spTgt spid="171025"/>
                                        </p:tgtEl>
                                        <p:attrNameLst>
                                          <p:attrName>ppt_h</p:attrName>
                                        </p:attrNameLst>
                                      </p:cBhvr>
                                      <p:tavLst>
                                        <p:tav tm="0">
                                          <p:val>
                                            <p:strVal val="#ppt_h"/>
                                          </p:val>
                                        </p:tav>
                                        <p:tav tm="100000">
                                          <p:val>
                                            <p:strVal val="#ppt_h"/>
                                          </p:val>
                                        </p:tav>
                                      </p:tavLst>
                                    </p:anim>
                                  </p:childTnLst>
                                </p:cTn>
                              </p:par>
                            </p:childTnLst>
                          </p:cTn>
                        </p:par>
                        <p:par>
                          <p:cTn id="113" fill="hold">
                            <p:stCondLst>
                              <p:cond delay="500"/>
                            </p:stCondLst>
                            <p:childTnLst>
                              <p:par>
                                <p:cTn id="114" presetID="12" presetClass="entr" presetSubtype="4" fill="hold" grpId="0" nodeType="afterEffect">
                                  <p:stCondLst>
                                    <p:cond delay="0"/>
                                  </p:stCondLst>
                                  <p:childTnLst>
                                    <p:set>
                                      <p:cBhvr>
                                        <p:cTn id="115" dur="1" fill="hold">
                                          <p:stCondLst>
                                            <p:cond delay="0"/>
                                          </p:stCondLst>
                                        </p:cTn>
                                        <p:tgtEl>
                                          <p:spTgt spid="171042"/>
                                        </p:tgtEl>
                                        <p:attrNameLst>
                                          <p:attrName>style.visibility</p:attrName>
                                        </p:attrNameLst>
                                      </p:cBhvr>
                                      <p:to>
                                        <p:strVal val="visible"/>
                                      </p:to>
                                    </p:set>
                                    <p:animEffect transition="in" filter="slide(fromBottom)">
                                      <p:cBhvr>
                                        <p:cTn id="116" dur="500"/>
                                        <p:tgtEl>
                                          <p:spTgt spid="171042"/>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171032"/>
                                        </p:tgtEl>
                                        <p:attrNameLst>
                                          <p:attrName>style.visibility</p:attrName>
                                        </p:attrNameLst>
                                      </p:cBhvr>
                                      <p:to>
                                        <p:strVal val="visible"/>
                                      </p:to>
                                    </p:set>
                                    <p:animEffect transition="in" filter="wipe(up)">
                                      <p:cBhvr>
                                        <p:cTn id="121" dur="500"/>
                                        <p:tgtEl>
                                          <p:spTgt spid="171032"/>
                                        </p:tgtEl>
                                      </p:cBhvr>
                                    </p:animEffect>
                                  </p:childTnLst>
                                </p:cTn>
                              </p:par>
                            </p:childTnLst>
                          </p:cTn>
                        </p:par>
                        <p:par>
                          <p:cTn id="122" fill="hold">
                            <p:stCondLst>
                              <p:cond delay="500"/>
                            </p:stCondLst>
                            <p:childTnLst>
                              <p:par>
                                <p:cTn id="123" presetID="22" presetClass="entr" presetSubtype="1" fill="hold" grpId="0" nodeType="afterEffect">
                                  <p:stCondLst>
                                    <p:cond delay="0"/>
                                  </p:stCondLst>
                                  <p:childTnLst>
                                    <p:set>
                                      <p:cBhvr>
                                        <p:cTn id="124" dur="1" fill="hold">
                                          <p:stCondLst>
                                            <p:cond delay="0"/>
                                          </p:stCondLst>
                                        </p:cTn>
                                        <p:tgtEl>
                                          <p:spTgt spid="171038"/>
                                        </p:tgtEl>
                                        <p:attrNameLst>
                                          <p:attrName>style.visibility</p:attrName>
                                        </p:attrNameLst>
                                      </p:cBhvr>
                                      <p:to>
                                        <p:strVal val="visible"/>
                                      </p:to>
                                    </p:set>
                                    <p:animEffect transition="in" filter="wipe(up)">
                                      <p:cBhvr>
                                        <p:cTn id="125" dur="500"/>
                                        <p:tgtEl>
                                          <p:spTgt spid="171038"/>
                                        </p:tgtEl>
                                      </p:cBhvr>
                                    </p:animEffect>
                                  </p:childTnLst>
                                </p:cTn>
                              </p:par>
                            </p:childTnLst>
                          </p:cTn>
                        </p:par>
                        <p:par>
                          <p:cTn id="126" fill="hold">
                            <p:stCondLst>
                              <p:cond delay="1000"/>
                            </p:stCondLst>
                            <p:childTnLst>
                              <p:par>
                                <p:cTn id="127" presetID="1" presetClass="entr" presetSubtype="0" fill="hold" grpId="0" nodeType="afterEffect">
                                  <p:stCondLst>
                                    <p:cond delay="0"/>
                                  </p:stCondLst>
                                  <p:childTnLst>
                                    <p:set>
                                      <p:cBhvr>
                                        <p:cTn id="128" dur="1" fill="hold">
                                          <p:stCondLst>
                                            <p:cond delay="499"/>
                                          </p:stCondLst>
                                        </p:cTn>
                                        <p:tgtEl>
                                          <p:spTgt spid="171040"/>
                                        </p:tgtEl>
                                        <p:attrNameLst>
                                          <p:attrName>style.visibility</p:attrName>
                                        </p:attrNameLst>
                                      </p:cBhvr>
                                      <p:to>
                                        <p:strVal val="visible"/>
                                      </p:to>
                                    </p:set>
                                  </p:childTnLst>
                                </p:cTn>
                              </p:par>
                            </p:childTnLst>
                          </p:cTn>
                        </p:par>
                        <p:par>
                          <p:cTn id="129" fill="hold">
                            <p:stCondLst>
                              <p:cond delay="1500"/>
                            </p:stCondLst>
                            <p:childTnLst>
                              <p:par>
                                <p:cTn id="130" presetID="1" presetClass="entr" presetSubtype="0" fill="hold" grpId="0" nodeType="afterEffect">
                                  <p:stCondLst>
                                    <p:cond delay="0"/>
                                  </p:stCondLst>
                                  <p:childTnLst>
                                    <p:set>
                                      <p:cBhvr>
                                        <p:cTn id="131" dur="1" fill="hold">
                                          <p:stCondLst>
                                            <p:cond delay="499"/>
                                          </p:stCondLst>
                                        </p:cTn>
                                        <p:tgtEl>
                                          <p:spTgt spid="171039"/>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171033"/>
                                        </p:tgtEl>
                                        <p:attrNameLst>
                                          <p:attrName>style.visibility</p:attrName>
                                        </p:attrNameLst>
                                      </p:cBhvr>
                                      <p:to>
                                        <p:strVal val="visible"/>
                                      </p:to>
                                    </p:set>
                                    <p:animEffect transition="in" filter="wipe(up)">
                                      <p:cBhvr>
                                        <p:cTn id="136" dur="500"/>
                                        <p:tgtEl>
                                          <p:spTgt spid="171033"/>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171036"/>
                                        </p:tgtEl>
                                        <p:attrNameLst>
                                          <p:attrName>style.visibility</p:attrName>
                                        </p:attrNameLst>
                                      </p:cBhvr>
                                      <p:to>
                                        <p:strVal val="visible"/>
                                      </p:to>
                                    </p:set>
                                    <p:animEffect transition="in" filter="wipe(up)">
                                      <p:cBhvr>
                                        <p:cTn id="141" dur="500"/>
                                        <p:tgtEl>
                                          <p:spTgt spid="171036"/>
                                        </p:tgtEl>
                                      </p:cBhvr>
                                    </p:animEffect>
                                  </p:childTnLst>
                                </p:cTn>
                              </p:par>
                            </p:childTnLst>
                          </p:cTn>
                        </p:par>
                        <p:par>
                          <p:cTn id="142" fill="hold">
                            <p:stCondLst>
                              <p:cond delay="500"/>
                            </p:stCondLst>
                            <p:childTnLst>
                              <p:par>
                                <p:cTn id="143" presetID="22" presetClass="entr" presetSubtype="1" fill="hold" grpId="0" nodeType="afterEffect">
                                  <p:stCondLst>
                                    <p:cond delay="0"/>
                                  </p:stCondLst>
                                  <p:childTnLst>
                                    <p:set>
                                      <p:cBhvr>
                                        <p:cTn id="144" dur="1" fill="hold">
                                          <p:stCondLst>
                                            <p:cond delay="0"/>
                                          </p:stCondLst>
                                        </p:cTn>
                                        <p:tgtEl>
                                          <p:spTgt spid="171037"/>
                                        </p:tgtEl>
                                        <p:attrNameLst>
                                          <p:attrName>style.visibility</p:attrName>
                                        </p:attrNameLst>
                                      </p:cBhvr>
                                      <p:to>
                                        <p:strVal val="visible"/>
                                      </p:to>
                                    </p:set>
                                    <p:animEffect transition="in" filter="wipe(up)">
                                      <p:cBhvr>
                                        <p:cTn id="145" dur="500"/>
                                        <p:tgtEl>
                                          <p:spTgt spid="171037"/>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171035"/>
                                        </p:tgtEl>
                                        <p:attrNameLst>
                                          <p:attrName>style.visibility</p:attrName>
                                        </p:attrNameLst>
                                      </p:cBhvr>
                                      <p:to>
                                        <p:strVal val="visible"/>
                                      </p:to>
                                    </p:set>
                                    <p:animEffect transition="in" filter="wipe(up)">
                                      <p:cBhvr>
                                        <p:cTn id="150" dur="500"/>
                                        <p:tgtEl>
                                          <p:spTgt spid="171035"/>
                                        </p:tgtEl>
                                      </p:cBhvr>
                                    </p:animEffect>
                                  </p:childTnLst>
                                </p:cTn>
                              </p:par>
                            </p:childTnLst>
                          </p:cTn>
                        </p:par>
                        <p:par>
                          <p:cTn id="151" fill="hold">
                            <p:stCondLst>
                              <p:cond delay="500"/>
                            </p:stCondLst>
                            <p:childTnLst>
                              <p:par>
                                <p:cTn id="152" presetID="22" presetClass="entr" presetSubtype="1" fill="hold" grpId="0" nodeType="afterEffect">
                                  <p:stCondLst>
                                    <p:cond delay="0"/>
                                  </p:stCondLst>
                                  <p:childTnLst>
                                    <p:set>
                                      <p:cBhvr>
                                        <p:cTn id="153" dur="1" fill="hold">
                                          <p:stCondLst>
                                            <p:cond delay="0"/>
                                          </p:stCondLst>
                                        </p:cTn>
                                        <p:tgtEl>
                                          <p:spTgt spid="171034"/>
                                        </p:tgtEl>
                                        <p:attrNameLst>
                                          <p:attrName>style.visibility</p:attrName>
                                        </p:attrNameLst>
                                      </p:cBhvr>
                                      <p:to>
                                        <p:strVal val="visible"/>
                                      </p:to>
                                    </p:set>
                                    <p:animEffect transition="in" filter="wipe(up)">
                                      <p:cBhvr>
                                        <p:cTn id="154" dur="500"/>
                                        <p:tgtEl>
                                          <p:spTgt spid="17103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1" fill="hold" grpId="0" nodeType="clickEffect">
                                  <p:stCondLst>
                                    <p:cond delay="0"/>
                                  </p:stCondLst>
                                  <p:childTnLst>
                                    <p:set>
                                      <p:cBhvr>
                                        <p:cTn id="158" dur="1" fill="hold">
                                          <p:stCondLst>
                                            <p:cond delay="0"/>
                                          </p:stCondLst>
                                        </p:cTn>
                                        <p:tgtEl>
                                          <p:spTgt spid="171031"/>
                                        </p:tgtEl>
                                        <p:attrNameLst>
                                          <p:attrName>style.visibility</p:attrName>
                                        </p:attrNameLst>
                                      </p:cBhvr>
                                      <p:to>
                                        <p:strVal val="visible"/>
                                      </p:to>
                                    </p:set>
                                    <p:animEffect transition="in" filter="wipe(up)">
                                      <p:cBhvr>
                                        <p:cTn id="159" dur="500"/>
                                        <p:tgtEl>
                                          <p:spTgt spid="17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utoUpdateAnimBg="0"/>
      <p:bldP spid="171011" grpId="0" autoUpdateAnimBg="0"/>
      <p:bldP spid="171012" grpId="0" animBg="1" autoUpdateAnimBg="0"/>
      <p:bldP spid="171013" grpId="0" animBg="1" autoUpdateAnimBg="0"/>
      <p:bldP spid="171014" grpId="0" animBg="1" autoUpdateAnimBg="0"/>
      <p:bldP spid="171015" grpId="0" animBg="1"/>
      <p:bldP spid="171016" grpId="0" animBg="1"/>
      <p:bldP spid="171017" grpId="0" animBg="1"/>
      <p:bldP spid="171018" grpId="0" animBg="1" autoUpdateAnimBg="0"/>
      <p:bldP spid="171019" grpId="0" animBg="1" autoUpdateAnimBg="0"/>
      <p:bldP spid="171020" grpId="0" animBg="1"/>
      <p:bldP spid="171021" grpId="0" animBg="1" autoUpdateAnimBg="0"/>
      <p:bldP spid="171022" grpId="0" animBg="1"/>
      <p:bldP spid="171023" grpId="0" animBg="1"/>
      <p:bldP spid="171024" grpId="0" animBg="1"/>
      <p:bldP spid="171025" grpId="0" animBg="1"/>
      <p:bldP spid="171026" grpId="0" animBg="1" autoUpdateAnimBg="0"/>
      <p:bldP spid="171027" grpId="0" animBg="1"/>
      <p:bldP spid="171028" grpId="0" animBg="1" autoUpdateAnimBg="0"/>
      <p:bldP spid="171029" grpId="0" animBg="1"/>
      <p:bldP spid="171030" grpId="0" animBg="1"/>
      <p:bldP spid="171031" grpId="0" animBg="1"/>
      <p:bldP spid="171032" grpId="0" animBg="1"/>
      <p:bldP spid="171033" grpId="0" animBg="1" autoUpdateAnimBg="0"/>
      <p:bldP spid="171034" grpId="0" animBg="1" autoUpdateAnimBg="0"/>
      <p:bldP spid="171035" grpId="0" animBg="1"/>
      <p:bldP spid="171036" grpId="0" animBg="1"/>
      <p:bldP spid="171037" grpId="0" animBg="1" autoUpdateAnimBg="0"/>
      <p:bldP spid="171038" grpId="0" animBg="1" autoUpdateAnimBg="0"/>
      <p:bldP spid="171039" grpId="0" animBg="1" autoUpdateAnimBg="0"/>
      <p:bldP spid="171040" grpId="0" animBg="1"/>
      <p:bldP spid="171041" grpId="0" animBg="1" autoUpdateAnimBg="0"/>
      <p:bldP spid="171042" grpId="0" animBg="1" autoUpdateAnimBg="0"/>
      <p:bldP spid="17104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Oval 2"/>
          <p:cNvSpPr>
            <a:spLocks noChangeArrowheads="1"/>
          </p:cNvSpPr>
          <p:nvPr/>
        </p:nvSpPr>
        <p:spPr bwMode="auto">
          <a:xfrm>
            <a:off x="1676400" y="175904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4</a:t>
            </a:r>
            <a:endParaRPr lang="en-US" altLang="zh-CN" sz="2400" b="0" dirty="0">
              <a:ea typeface="华文仿宋" panose="02010600040101010101" pitchFamily="2" charset="-122"/>
            </a:endParaRPr>
          </a:p>
        </p:txBody>
      </p:sp>
      <p:sp>
        <p:nvSpPr>
          <p:cNvPr id="172035" name="Oval 3"/>
          <p:cNvSpPr>
            <a:spLocks noChangeArrowheads="1"/>
          </p:cNvSpPr>
          <p:nvPr/>
        </p:nvSpPr>
        <p:spPr bwMode="auto">
          <a:xfrm>
            <a:off x="914400" y="252104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2</a:t>
            </a:r>
            <a:endParaRPr lang="en-US" altLang="zh-CN" sz="2400" b="0" dirty="0">
              <a:ea typeface="华文仿宋" panose="02010600040101010101" pitchFamily="2" charset="-122"/>
            </a:endParaRPr>
          </a:p>
        </p:txBody>
      </p:sp>
      <p:sp>
        <p:nvSpPr>
          <p:cNvPr id="172036" name="Line 4"/>
          <p:cNvSpPr>
            <a:spLocks noChangeShapeType="1"/>
          </p:cNvSpPr>
          <p:nvPr/>
        </p:nvSpPr>
        <p:spPr bwMode="auto">
          <a:xfrm flipH="1">
            <a:off x="1295400" y="2140040"/>
            <a:ext cx="457200" cy="4572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72037" name="Line 5"/>
          <p:cNvSpPr>
            <a:spLocks noChangeShapeType="1"/>
          </p:cNvSpPr>
          <p:nvPr/>
        </p:nvSpPr>
        <p:spPr bwMode="auto">
          <a:xfrm>
            <a:off x="2057400" y="2140040"/>
            <a:ext cx="457200" cy="457200"/>
          </a:xfrm>
          <a:prstGeom prst="line">
            <a:avLst/>
          </a:prstGeom>
          <a:noFill/>
          <a:ln w="3175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72038" name="Line 6"/>
          <p:cNvSpPr>
            <a:spLocks noChangeShapeType="1"/>
          </p:cNvSpPr>
          <p:nvPr/>
        </p:nvSpPr>
        <p:spPr bwMode="auto">
          <a:xfrm>
            <a:off x="1295400" y="1378040"/>
            <a:ext cx="457200" cy="457200"/>
          </a:xfrm>
          <a:prstGeom prst="line">
            <a:avLst/>
          </a:prstGeom>
          <a:noFill/>
          <a:ln w="28575">
            <a:solidFill>
              <a:srgbClr val="A50021"/>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72039" name="Oval 7"/>
          <p:cNvSpPr>
            <a:spLocks noChangeArrowheads="1"/>
          </p:cNvSpPr>
          <p:nvPr/>
        </p:nvSpPr>
        <p:spPr bwMode="auto">
          <a:xfrm>
            <a:off x="2438400" y="252104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6</a:t>
            </a:r>
            <a:endParaRPr lang="en-US" altLang="zh-CN" sz="2400" b="0" dirty="0">
              <a:ea typeface="华文仿宋" panose="02010600040101010101" pitchFamily="2" charset="-122"/>
            </a:endParaRPr>
          </a:p>
        </p:txBody>
      </p:sp>
      <p:sp>
        <p:nvSpPr>
          <p:cNvPr id="172040" name="Oval 8"/>
          <p:cNvSpPr>
            <a:spLocks noChangeArrowheads="1"/>
          </p:cNvSpPr>
          <p:nvPr/>
        </p:nvSpPr>
        <p:spPr bwMode="auto">
          <a:xfrm>
            <a:off x="1676400" y="328304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5</a:t>
            </a:r>
            <a:endParaRPr lang="en-US" altLang="zh-CN" sz="2400" b="0" dirty="0">
              <a:ea typeface="华文仿宋" panose="02010600040101010101" pitchFamily="2" charset="-122"/>
            </a:endParaRPr>
          </a:p>
        </p:txBody>
      </p:sp>
      <p:sp>
        <p:nvSpPr>
          <p:cNvPr id="172041" name="Line 9"/>
          <p:cNvSpPr>
            <a:spLocks noChangeShapeType="1"/>
          </p:cNvSpPr>
          <p:nvPr/>
        </p:nvSpPr>
        <p:spPr bwMode="auto">
          <a:xfrm flipH="1">
            <a:off x="2057400" y="2902040"/>
            <a:ext cx="457200" cy="45720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72042" name="Line 10"/>
          <p:cNvSpPr>
            <a:spLocks noChangeShapeType="1"/>
          </p:cNvSpPr>
          <p:nvPr/>
        </p:nvSpPr>
        <p:spPr bwMode="auto">
          <a:xfrm>
            <a:off x="2819400" y="2902040"/>
            <a:ext cx="457200" cy="457200"/>
          </a:xfrm>
          <a:prstGeom prst="line">
            <a:avLst/>
          </a:prstGeom>
          <a:noFill/>
          <a:ln w="3175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72043" name="Oval 11"/>
          <p:cNvSpPr>
            <a:spLocks noChangeArrowheads="1"/>
          </p:cNvSpPr>
          <p:nvPr/>
        </p:nvSpPr>
        <p:spPr bwMode="auto">
          <a:xfrm>
            <a:off x="3200400" y="328304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8</a:t>
            </a:r>
            <a:endParaRPr lang="en-US" altLang="zh-CN" sz="2400" b="0" dirty="0">
              <a:ea typeface="华文仿宋" panose="02010600040101010101" pitchFamily="2" charset="-122"/>
            </a:endParaRPr>
          </a:p>
        </p:txBody>
      </p:sp>
      <p:sp>
        <p:nvSpPr>
          <p:cNvPr id="172044" name="Oval 12"/>
          <p:cNvSpPr>
            <a:spLocks noChangeArrowheads="1"/>
          </p:cNvSpPr>
          <p:nvPr/>
        </p:nvSpPr>
        <p:spPr bwMode="auto">
          <a:xfrm>
            <a:off x="3962400" y="404504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9</a:t>
            </a:r>
            <a:endParaRPr lang="en-US" altLang="zh-CN" sz="2400" b="0" dirty="0">
              <a:ea typeface="华文仿宋" panose="02010600040101010101" pitchFamily="2" charset="-122"/>
            </a:endParaRPr>
          </a:p>
        </p:txBody>
      </p:sp>
      <p:sp>
        <p:nvSpPr>
          <p:cNvPr id="172045" name="Line 13"/>
          <p:cNvSpPr>
            <a:spLocks noChangeShapeType="1"/>
          </p:cNvSpPr>
          <p:nvPr/>
        </p:nvSpPr>
        <p:spPr bwMode="auto">
          <a:xfrm>
            <a:off x="3581400" y="3664040"/>
            <a:ext cx="457200" cy="457200"/>
          </a:xfrm>
          <a:prstGeom prst="line">
            <a:avLst/>
          </a:prstGeom>
          <a:noFill/>
          <a:ln w="3175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72046" name="Rectangle 14"/>
          <p:cNvSpPr>
            <a:spLocks noChangeArrowheads="1"/>
          </p:cNvSpPr>
          <p:nvPr/>
        </p:nvSpPr>
        <p:spPr bwMode="auto">
          <a:xfrm>
            <a:off x="685800" y="1301840"/>
            <a:ext cx="3962400" cy="3352800"/>
          </a:xfrm>
          <a:prstGeom prst="rect">
            <a:avLst/>
          </a:prstGeom>
          <a:solidFill>
            <a:srgbClr val="FF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72047" name="Oval 15"/>
          <p:cNvSpPr>
            <a:spLocks noChangeArrowheads="1"/>
          </p:cNvSpPr>
          <p:nvPr/>
        </p:nvSpPr>
        <p:spPr bwMode="auto">
          <a:xfrm>
            <a:off x="6553200" y="396884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6</a:t>
            </a:r>
            <a:endParaRPr lang="en-US" altLang="zh-CN" sz="2400" b="0" dirty="0">
              <a:ea typeface="华文仿宋" panose="02010600040101010101" pitchFamily="2" charset="-122"/>
            </a:endParaRPr>
          </a:p>
        </p:txBody>
      </p:sp>
      <p:sp>
        <p:nvSpPr>
          <p:cNvPr id="172048" name="Oval 16"/>
          <p:cNvSpPr>
            <a:spLocks noChangeArrowheads="1"/>
          </p:cNvSpPr>
          <p:nvPr/>
        </p:nvSpPr>
        <p:spPr bwMode="auto">
          <a:xfrm>
            <a:off x="5715000" y="473084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4</a:t>
            </a:r>
            <a:endParaRPr lang="en-US" altLang="zh-CN" sz="2400" b="0" dirty="0">
              <a:ea typeface="华文仿宋" panose="02010600040101010101" pitchFamily="2" charset="-122"/>
            </a:endParaRPr>
          </a:p>
        </p:txBody>
      </p:sp>
      <p:sp>
        <p:nvSpPr>
          <p:cNvPr id="172049" name="Oval 17"/>
          <p:cNvSpPr>
            <a:spLocks noChangeArrowheads="1"/>
          </p:cNvSpPr>
          <p:nvPr/>
        </p:nvSpPr>
        <p:spPr bwMode="auto">
          <a:xfrm>
            <a:off x="4953000" y="549284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2</a:t>
            </a:r>
            <a:endParaRPr lang="en-US" altLang="zh-CN" sz="2400" b="0" dirty="0">
              <a:ea typeface="华文仿宋" panose="02010600040101010101" pitchFamily="2" charset="-122"/>
            </a:endParaRPr>
          </a:p>
        </p:txBody>
      </p:sp>
      <p:sp>
        <p:nvSpPr>
          <p:cNvPr id="172050" name="Line 18"/>
          <p:cNvSpPr>
            <a:spLocks noChangeShapeType="1"/>
          </p:cNvSpPr>
          <p:nvPr/>
        </p:nvSpPr>
        <p:spPr bwMode="auto">
          <a:xfrm flipH="1">
            <a:off x="5334000" y="5111840"/>
            <a:ext cx="457200" cy="45720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72051" name="Line 19"/>
          <p:cNvSpPr>
            <a:spLocks noChangeShapeType="1"/>
          </p:cNvSpPr>
          <p:nvPr/>
        </p:nvSpPr>
        <p:spPr bwMode="auto">
          <a:xfrm flipH="1">
            <a:off x="6096000" y="4349840"/>
            <a:ext cx="457200" cy="457200"/>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72052" name="Line 20"/>
          <p:cNvSpPr>
            <a:spLocks noChangeShapeType="1"/>
          </p:cNvSpPr>
          <p:nvPr/>
        </p:nvSpPr>
        <p:spPr bwMode="auto">
          <a:xfrm>
            <a:off x="6934200" y="4349840"/>
            <a:ext cx="457200" cy="457200"/>
          </a:xfrm>
          <a:prstGeom prst="line">
            <a:avLst/>
          </a:prstGeom>
          <a:noFill/>
          <a:ln w="3175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72053" name="Oval 21"/>
          <p:cNvSpPr>
            <a:spLocks noChangeArrowheads="1"/>
          </p:cNvSpPr>
          <p:nvPr/>
        </p:nvSpPr>
        <p:spPr bwMode="auto">
          <a:xfrm>
            <a:off x="7315200" y="473084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8</a:t>
            </a:r>
            <a:endParaRPr lang="en-US" altLang="zh-CN" sz="2400" b="0" dirty="0">
              <a:ea typeface="华文仿宋" panose="02010600040101010101" pitchFamily="2" charset="-122"/>
            </a:endParaRPr>
          </a:p>
        </p:txBody>
      </p:sp>
      <p:sp>
        <p:nvSpPr>
          <p:cNvPr id="172054" name="Oval 22"/>
          <p:cNvSpPr>
            <a:spLocks noChangeArrowheads="1"/>
          </p:cNvSpPr>
          <p:nvPr/>
        </p:nvSpPr>
        <p:spPr bwMode="auto">
          <a:xfrm>
            <a:off x="8077200" y="549284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9</a:t>
            </a:r>
            <a:endParaRPr lang="en-US" altLang="zh-CN" sz="2400" b="0" dirty="0">
              <a:ea typeface="华文仿宋" panose="02010600040101010101" pitchFamily="2" charset="-122"/>
            </a:endParaRPr>
          </a:p>
        </p:txBody>
      </p:sp>
      <p:sp>
        <p:nvSpPr>
          <p:cNvPr id="172055" name="Line 23"/>
          <p:cNvSpPr>
            <a:spLocks noChangeShapeType="1"/>
          </p:cNvSpPr>
          <p:nvPr/>
        </p:nvSpPr>
        <p:spPr bwMode="auto">
          <a:xfrm>
            <a:off x="7696200" y="5111840"/>
            <a:ext cx="457200" cy="457200"/>
          </a:xfrm>
          <a:prstGeom prst="line">
            <a:avLst/>
          </a:prstGeom>
          <a:noFill/>
          <a:ln w="3175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72056" name="Line 24"/>
          <p:cNvSpPr>
            <a:spLocks noChangeShapeType="1"/>
          </p:cNvSpPr>
          <p:nvPr/>
        </p:nvSpPr>
        <p:spPr bwMode="auto">
          <a:xfrm>
            <a:off x="6172200" y="3587840"/>
            <a:ext cx="457200" cy="457200"/>
          </a:xfrm>
          <a:prstGeom prst="line">
            <a:avLst/>
          </a:prstGeom>
          <a:noFill/>
          <a:ln w="28575">
            <a:solidFill>
              <a:srgbClr val="FF00FF"/>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72057" name="Oval 25"/>
          <p:cNvSpPr>
            <a:spLocks noChangeArrowheads="1"/>
          </p:cNvSpPr>
          <p:nvPr/>
        </p:nvSpPr>
        <p:spPr bwMode="auto">
          <a:xfrm>
            <a:off x="6477000" y="5569040"/>
            <a:ext cx="457200" cy="457200"/>
          </a:xfrm>
          <a:prstGeom prst="ellipse">
            <a:avLst/>
          </a:prstGeom>
          <a:solidFill>
            <a:srgbClr val="CCFFCC"/>
          </a:solidFill>
          <a:ln w="19050">
            <a:solidFill>
              <a:srgbClr val="003300"/>
            </a:solidFill>
            <a:round/>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en-US" altLang="zh-CN" sz="3200" dirty="0">
                <a:solidFill>
                  <a:srgbClr val="006600"/>
                </a:solidFill>
                <a:ea typeface="华文仿宋" panose="02010600040101010101" pitchFamily="2" charset="-122"/>
              </a:rPr>
              <a:t>5</a:t>
            </a:r>
            <a:endParaRPr lang="en-US" altLang="zh-CN" sz="2400" b="0" dirty="0">
              <a:ea typeface="华文仿宋" panose="02010600040101010101" pitchFamily="2" charset="-122"/>
            </a:endParaRPr>
          </a:p>
        </p:txBody>
      </p:sp>
      <p:sp>
        <p:nvSpPr>
          <p:cNvPr id="172058" name="Line 26"/>
          <p:cNvSpPr>
            <a:spLocks noChangeShapeType="1"/>
          </p:cNvSpPr>
          <p:nvPr/>
        </p:nvSpPr>
        <p:spPr bwMode="auto">
          <a:xfrm>
            <a:off x="6096000" y="5111840"/>
            <a:ext cx="533400" cy="533400"/>
          </a:xfrm>
          <a:prstGeom prst="line">
            <a:avLst/>
          </a:prstGeom>
          <a:noFill/>
          <a:ln w="31750">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华文仿宋" panose="02010600040101010101" pitchFamily="2" charset="-122"/>
            </a:endParaRPr>
          </a:p>
        </p:txBody>
      </p:sp>
      <p:sp>
        <p:nvSpPr>
          <p:cNvPr id="172059" name="AutoShape 27"/>
          <p:cNvSpPr>
            <a:spLocks noChangeArrowheads="1"/>
          </p:cNvSpPr>
          <p:nvPr/>
        </p:nvSpPr>
        <p:spPr bwMode="auto">
          <a:xfrm rot="5487719">
            <a:off x="5371307" y="2026534"/>
            <a:ext cx="760412" cy="1447800"/>
          </a:xfrm>
          <a:custGeom>
            <a:avLst/>
            <a:gdLst>
              <a:gd name="T0" fmla="*/ 533344 w 21600"/>
              <a:gd name="T1" fmla="*/ 0 h 21600"/>
              <a:gd name="T2" fmla="*/ 533344 w 21600"/>
              <a:gd name="T3" fmla="*/ 814924 h 21600"/>
              <a:gd name="T4" fmla="*/ 114414 w 21600"/>
              <a:gd name="T5" fmla="*/ 1447800 h 21600"/>
              <a:gd name="T6" fmla="*/ 760412 w 21600"/>
              <a:gd name="T7" fmla="*/ 407462 h 21600"/>
              <a:gd name="T8" fmla="*/ 17694720 60000 65536"/>
              <a:gd name="T9" fmla="*/ 5898240 60000 65536"/>
              <a:gd name="T10" fmla="*/ 5898240 60000 65536"/>
              <a:gd name="T11" fmla="*/ 0 60000 65536"/>
              <a:gd name="T12" fmla="*/ 12427 w 21600"/>
              <a:gd name="T13" fmla="*/ 2900 h 21600"/>
              <a:gd name="T14" fmla="*/ 18227 w 21600"/>
              <a:gd name="T15" fmla="*/ 9258 h 21600"/>
            </a:gdLst>
            <a:ahLst/>
            <a:cxnLst>
              <a:cxn ang="T8">
                <a:pos x="T0" y="T1"/>
              </a:cxn>
              <a:cxn ang="T9">
                <a:pos x="T2" y="T3"/>
              </a:cxn>
              <a:cxn ang="T10">
                <a:pos x="T4" y="T5"/>
              </a:cxn>
              <a:cxn ang="T11">
                <a:pos x="T6" y="T7"/>
              </a:cxn>
            </a:cxnLst>
            <a:rect l="T12" t="T13" r="T14" b="T15"/>
            <a:pathLst>
              <a:path w="21600" h="21600">
                <a:moveTo>
                  <a:pt x="21600" y="6079"/>
                </a:moveTo>
                <a:lnTo>
                  <a:pt x="15150" y="0"/>
                </a:lnTo>
                <a:lnTo>
                  <a:pt x="15150" y="2900"/>
                </a:lnTo>
                <a:lnTo>
                  <a:pt x="12427" y="2900"/>
                </a:lnTo>
                <a:cubicBezTo>
                  <a:pt x="5564" y="2900"/>
                  <a:pt x="0" y="7045"/>
                  <a:pt x="0" y="12158"/>
                </a:cubicBezTo>
                <a:lnTo>
                  <a:pt x="0" y="21600"/>
                </a:lnTo>
                <a:lnTo>
                  <a:pt x="6499" y="21600"/>
                </a:lnTo>
                <a:lnTo>
                  <a:pt x="6499" y="12158"/>
                </a:lnTo>
                <a:cubicBezTo>
                  <a:pt x="6499" y="10556"/>
                  <a:pt x="9153" y="9258"/>
                  <a:pt x="12427" y="9258"/>
                </a:cubicBezTo>
                <a:lnTo>
                  <a:pt x="15150" y="9258"/>
                </a:lnTo>
                <a:lnTo>
                  <a:pt x="15150" y="12158"/>
                </a:lnTo>
                <a:close/>
              </a:path>
            </a:pathLst>
          </a:custGeom>
          <a:solidFill>
            <a:srgbClr val="FFCC99"/>
          </a:solidFill>
          <a:ln w="9525">
            <a:solidFill>
              <a:srgbClr val="993300"/>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endParaRPr lang="zh-CN" altLang="en-US" dirty="0">
              <a:ea typeface="华文仿宋" panose="02010600040101010101" pitchFamily="2" charset="-122"/>
            </a:endParaRPr>
          </a:p>
        </p:txBody>
      </p:sp>
      <p:sp>
        <p:nvSpPr>
          <p:cNvPr id="172060" name="AutoShape 28"/>
          <p:cNvSpPr>
            <a:spLocks noChangeArrowheads="1"/>
          </p:cNvSpPr>
          <p:nvPr/>
        </p:nvSpPr>
        <p:spPr bwMode="auto">
          <a:xfrm>
            <a:off x="5791200" y="1225640"/>
            <a:ext cx="2209800" cy="533400"/>
          </a:xfrm>
          <a:prstGeom prst="wedgeRoundRectCallout">
            <a:avLst>
              <a:gd name="adj1" fmla="val -63361"/>
              <a:gd name="adj2" fmla="val 153569"/>
              <a:gd name="adj3" fmla="val 16667"/>
            </a:avLst>
          </a:prstGeom>
          <a:solidFill>
            <a:srgbClr val="FFFFCC"/>
          </a:solidFill>
          <a:ln w="9525">
            <a:solidFill>
              <a:srgbClr val="993300"/>
            </a:solidFill>
            <a:miter lim="800000"/>
          </a:ln>
        </p:spPr>
        <p:txBody>
          <a:bodyPr wrap="none" anchor="ct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ctr" eaLnBrk="1" hangingPunct="1"/>
            <a:r>
              <a:rPr lang="zh-CN" altLang="en-US" b="0">
                <a:latin typeface="华文仿宋" panose="02010600040101010101" pitchFamily="2" charset="-122"/>
                <a:ea typeface="华文仿宋" panose="02010600040101010101" pitchFamily="2" charset="-122"/>
              </a:rPr>
              <a:t>向左旋转一次</a:t>
            </a:r>
            <a:endParaRPr lang="zh-CN" altLang="en-US" b="0">
              <a:latin typeface="华文仿宋" panose="02010600040101010101" pitchFamily="2" charset="-122"/>
              <a:ea typeface="华文仿宋" panose="02010600040101010101" pitchFamily="2" charset="-122"/>
            </a:endParaRPr>
          </a:p>
        </p:txBody>
      </p:sp>
      <p:sp>
        <p:nvSpPr>
          <p:cNvPr id="172061" name="Text Box 29"/>
          <p:cNvSpPr txBox="1">
            <a:spLocks noChangeArrowheads="1"/>
          </p:cNvSpPr>
          <p:nvPr/>
        </p:nvSpPr>
        <p:spPr bwMode="auto">
          <a:xfrm>
            <a:off x="403225" y="5340440"/>
            <a:ext cx="4016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600" b="0" dirty="0">
                <a:ea typeface="华文仿宋" panose="02010600040101010101" pitchFamily="2" charset="-122"/>
              </a:rPr>
              <a:t>继续插入关键字 </a:t>
            </a:r>
            <a:r>
              <a:rPr lang="en-US" altLang="zh-CN" sz="3600" b="0" dirty="0">
                <a:ea typeface="华文仿宋" panose="02010600040101010101" pitchFamily="2" charset="-122"/>
              </a:rPr>
              <a:t>9</a:t>
            </a:r>
            <a:endParaRPr lang="en-US" altLang="zh-CN" sz="3600" b="0" dirty="0">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2038"/>
                                        </p:tgtEl>
                                        <p:attrNameLst>
                                          <p:attrName>style.visibility</p:attrName>
                                        </p:attrNameLst>
                                      </p:cBhvr>
                                      <p:to>
                                        <p:strVal val="visible"/>
                                      </p:to>
                                    </p:set>
                                    <p:animEffect transition="in" filter="wipe(up)">
                                      <p:cBhvr>
                                        <p:cTn id="7" dur="500"/>
                                        <p:tgtEl>
                                          <p:spTgt spid="17203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72034"/>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72036"/>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172035"/>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172037"/>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499"/>
                                          </p:stCondLst>
                                        </p:cTn>
                                        <p:tgtEl>
                                          <p:spTgt spid="172039"/>
                                        </p:tgtEl>
                                        <p:attrNameLst>
                                          <p:attrName>style.visibility</p:attrName>
                                        </p:attrNameLst>
                                      </p:cBhvr>
                                      <p:to>
                                        <p:strVal val="visible"/>
                                      </p:to>
                                    </p:set>
                                  </p:childTnLst>
                                </p:cTn>
                              </p:par>
                            </p:childTnLst>
                          </p:cTn>
                        </p:par>
                        <p:par>
                          <p:cTn id="23" fill="hold">
                            <p:stCondLst>
                              <p:cond delay="3000"/>
                            </p:stCondLst>
                            <p:childTnLst>
                              <p:par>
                                <p:cTn id="24" presetID="1" presetClass="entr" presetSubtype="0" fill="hold" grpId="0" nodeType="afterEffect">
                                  <p:stCondLst>
                                    <p:cond delay="0"/>
                                  </p:stCondLst>
                                  <p:childTnLst>
                                    <p:set>
                                      <p:cBhvr>
                                        <p:cTn id="25" dur="1" fill="hold">
                                          <p:stCondLst>
                                            <p:cond delay="499"/>
                                          </p:stCondLst>
                                        </p:cTn>
                                        <p:tgtEl>
                                          <p:spTgt spid="172041"/>
                                        </p:tgtEl>
                                        <p:attrNameLst>
                                          <p:attrName>style.visibility</p:attrName>
                                        </p:attrNameLst>
                                      </p:cBhvr>
                                      <p:to>
                                        <p:strVal val="visible"/>
                                      </p:to>
                                    </p:set>
                                  </p:childTnLst>
                                </p:cTn>
                              </p:par>
                            </p:childTnLst>
                          </p:cTn>
                        </p:par>
                        <p:par>
                          <p:cTn id="26" fill="hold">
                            <p:stCondLst>
                              <p:cond delay="3500"/>
                            </p:stCondLst>
                            <p:childTnLst>
                              <p:par>
                                <p:cTn id="27" presetID="1" presetClass="entr" presetSubtype="0" fill="hold" grpId="0" nodeType="afterEffect">
                                  <p:stCondLst>
                                    <p:cond delay="0"/>
                                  </p:stCondLst>
                                  <p:childTnLst>
                                    <p:set>
                                      <p:cBhvr>
                                        <p:cTn id="28" dur="1" fill="hold">
                                          <p:stCondLst>
                                            <p:cond delay="499"/>
                                          </p:stCondLst>
                                        </p:cTn>
                                        <p:tgtEl>
                                          <p:spTgt spid="172040"/>
                                        </p:tgtEl>
                                        <p:attrNameLst>
                                          <p:attrName>style.visibility</p:attrName>
                                        </p:attrNameLst>
                                      </p:cBhvr>
                                      <p:to>
                                        <p:strVal val="visible"/>
                                      </p:to>
                                    </p:set>
                                  </p:childTnLst>
                                </p:cTn>
                              </p:par>
                            </p:childTnLst>
                          </p:cTn>
                        </p:par>
                        <p:par>
                          <p:cTn id="29" fill="hold">
                            <p:stCondLst>
                              <p:cond delay="4000"/>
                            </p:stCondLst>
                            <p:childTnLst>
                              <p:par>
                                <p:cTn id="30" presetID="1" presetClass="entr" presetSubtype="0" fill="hold" grpId="0" nodeType="afterEffect">
                                  <p:stCondLst>
                                    <p:cond delay="0"/>
                                  </p:stCondLst>
                                  <p:childTnLst>
                                    <p:set>
                                      <p:cBhvr>
                                        <p:cTn id="31" dur="1" fill="hold">
                                          <p:stCondLst>
                                            <p:cond delay="499"/>
                                          </p:stCondLst>
                                        </p:cTn>
                                        <p:tgtEl>
                                          <p:spTgt spid="172042"/>
                                        </p:tgtEl>
                                        <p:attrNameLst>
                                          <p:attrName>style.visibility</p:attrName>
                                        </p:attrNameLst>
                                      </p:cBhvr>
                                      <p:to>
                                        <p:strVal val="visible"/>
                                      </p:to>
                                    </p:set>
                                  </p:childTnLst>
                                </p:cTn>
                              </p:par>
                            </p:childTnLst>
                          </p:cTn>
                        </p:par>
                        <p:par>
                          <p:cTn id="32" fill="hold">
                            <p:stCondLst>
                              <p:cond delay="4500"/>
                            </p:stCondLst>
                            <p:childTnLst>
                              <p:par>
                                <p:cTn id="33" presetID="1" presetClass="entr" presetSubtype="0" fill="hold" grpId="0" nodeType="afterEffect">
                                  <p:stCondLst>
                                    <p:cond delay="0"/>
                                  </p:stCondLst>
                                  <p:childTnLst>
                                    <p:set>
                                      <p:cBhvr>
                                        <p:cTn id="34" dur="1" fill="hold">
                                          <p:stCondLst>
                                            <p:cond delay="499"/>
                                          </p:stCondLst>
                                        </p:cTn>
                                        <p:tgtEl>
                                          <p:spTgt spid="1720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72061"/>
                                        </p:tgtEl>
                                        <p:attrNameLst>
                                          <p:attrName>style.visibility</p:attrName>
                                        </p:attrNameLst>
                                      </p:cBhvr>
                                      <p:to>
                                        <p:strVal val="visible"/>
                                      </p:to>
                                    </p:set>
                                    <p:animEffect transition="in" filter="wipe(left)">
                                      <p:cBhvr>
                                        <p:cTn id="39" dur="500"/>
                                        <p:tgtEl>
                                          <p:spTgt spid="17206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72045"/>
                                        </p:tgtEl>
                                        <p:attrNameLst>
                                          <p:attrName>style.visibility</p:attrName>
                                        </p:attrNameLst>
                                      </p:cBhvr>
                                      <p:to>
                                        <p:strVal val="visible"/>
                                      </p:to>
                                    </p:set>
                                    <p:animEffect transition="in" filter="wipe(up)">
                                      <p:cBhvr>
                                        <p:cTn id="44" dur="500"/>
                                        <p:tgtEl>
                                          <p:spTgt spid="172045"/>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172044"/>
                                        </p:tgtEl>
                                        <p:attrNameLst>
                                          <p:attrName>style.visibility</p:attrName>
                                        </p:attrNameLst>
                                      </p:cBhvr>
                                      <p:to>
                                        <p:strVal val="visible"/>
                                      </p:to>
                                    </p:set>
                                    <p:animEffect transition="in" filter="wipe(up)">
                                      <p:cBhvr>
                                        <p:cTn id="48" dur="500"/>
                                        <p:tgtEl>
                                          <p:spTgt spid="17204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72046"/>
                                        </p:tgtEl>
                                        <p:attrNameLst>
                                          <p:attrName>style.visibility</p:attrName>
                                        </p:attrNameLst>
                                      </p:cBhvr>
                                      <p:to>
                                        <p:strVal val="visible"/>
                                      </p:to>
                                    </p:set>
                                    <p:animEffect transition="in" filter="wipe(left)">
                                      <p:cBhvr>
                                        <p:cTn id="53" dur="500"/>
                                        <p:tgtEl>
                                          <p:spTgt spid="17204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72059"/>
                                        </p:tgtEl>
                                        <p:attrNameLst>
                                          <p:attrName>style.visibility</p:attrName>
                                        </p:attrNameLst>
                                      </p:cBhvr>
                                      <p:to>
                                        <p:strVal val="visible"/>
                                      </p:to>
                                    </p:set>
                                    <p:animEffect transition="in" filter="wipe(left)">
                                      <p:cBhvr>
                                        <p:cTn id="58" dur="500"/>
                                        <p:tgtEl>
                                          <p:spTgt spid="172059"/>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172060"/>
                                        </p:tgtEl>
                                        <p:attrNameLst>
                                          <p:attrName>style.visibility</p:attrName>
                                        </p:attrNameLst>
                                      </p:cBhvr>
                                      <p:to>
                                        <p:strVal val="visible"/>
                                      </p:to>
                                    </p:set>
                                    <p:animEffect transition="in" filter="wipe(left)">
                                      <p:cBhvr>
                                        <p:cTn id="62" dur="500"/>
                                        <p:tgtEl>
                                          <p:spTgt spid="17206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72056"/>
                                        </p:tgtEl>
                                        <p:attrNameLst>
                                          <p:attrName>style.visibility</p:attrName>
                                        </p:attrNameLst>
                                      </p:cBhvr>
                                      <p:to>
                                        <p:strVal val="visible"/>
                                      </p:to>
                                    </p:set>
                                    <p:animEffect transition="in" filter="wipe(up)">
                                      <p:cBhvr>
                                        <p:cTn id="67" dur="500"/>
                                        <p:tgtEl>
                                          <p:spTgt spid="172056"/>
                                        </p:tgtEl>
                                      </p:cBhvr>
                                    </p:animEffect>
                                  </p:childTnLst>
                                </p:cTn>
                              </p:par>
                            </p:childTnLst>
                          </p:cTn>
                        </p:par>
                        <p:par>
                          <p:cTn id="68" fill="hold">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172047"/>
                                        </p:tgtEl>
                                        <p:attrNameLst>
                                          <p:attrName>style.visibility</p:attrName>
                                        </p:attrNameLst>
                                      </p:cBhvr>
                                      <p:to>
                                        <p:strVal val="visible"/>
                                      </p:to>
                                    </p:set>
                                    <p:animEffect transition="in" filter="wipe(up)">
                                      <p:cBhvr>
                                        <p:cTn id="71" dur="500"/>
                                        <p:tgtEl>
                                          <p:spTgt spid="172047"/>
                                        </p:tgtEl>
                                      </p:cBhvr>
                                    </p:animEffect>
                                  </p:childTnLst>
                                </p:cTn>
                              </p:par>
                            </p:childTnLst>
                          </p:cTn>
                        </p:par>
                        <p:par>
                          <p:cTn id="72" fill="hold">
                            <p:stCondLst>
                              <p:cond delay="1000"/>
                            </p:stCondLst>
                            <p:childTnLst>
                              <p:par>
                                <p:cTn id="73" presetID="22" presetClass="entr" presetSubtype="1" fill="hold" grpId="0" nodeType="afterEffect">
                                  <p:stCondLst>
                                    <p:cond delay="0"/>
                                  </p:stCondLst>
                                  <p:childTnLst>
                                    <p:set>
                                      <p:cBhvr>
                                        <p:cTn id="74" dur="1" fill="hold">
                                          <p:stCondLst>
                                            <p:cond delay="0"/>
                                          </p:stCondLst>
                                        </p:cTn>
                                        <p:tgtEl>
                                          <p:spTgt spid="172052"/>
                                        </p:tgtEl>
                                        <p:attrNameLst>
                                          <p:attrName>style.visibility</p:attrName>
                                        </p:attrNameLst>
                                      </p:cBhvr>
                                      <p:to>
                                        <p:strVal val="visible"/>
                                      </p:to>
                                    </p:set>
                                    <p:animEffect transition="in" filter="wipe(up)">
                                      <p:cBhvr>
                                        <p:cTn id="75" dur="500"/>
                                        <p:tgtEl>
                                          <p:spTgt spid="172052"/>
                                        </p:tgtEl>
                                      </p:cBhvr>
                                    </p:animEffect>
                                  </p:childTnLst>
                                </p:cTn>
                              </p:par>
                            </p:childTnLst>
                          </p:cTn>
                        </p:par>
                        <p:par>
                          <p:cTn id="76" fill="hold">
                            <p:stCondLst>
                              <p:cond delay="1500"/>
                            </p:stCondLst>
                            <p:childTnLst>
                              <p:par>
                                <p:cTn id="77" presetID="22" presetClass="entr" presetSubtype="1" fill="hold" grpId="0" nodeType="afterEffect">
                                  <p:stCondLst>
                                    <p:cond delay="0"/>
                                  </p:stCondLst>
                                  <p:childTnLst>
                                    <p:set>
                                      <p:cBhvr>
                                        <p:cTn id="78" dur="1" fill="hold">
                                          <p:stCondLst>
                                            <p:cond delay="0"/>
                                          </p:stCondLst>
                                        </p:cTn>
                                        <p:tgtEl>
                                          <p:spTgt spid="172053"/>
                                        </p:tgtEl>
                                        <p:attrNameLst>
                                          <p:attrName>style.visibility</p:attrName>
                                        </p:attrNameLst>
                                      </p:cBhvr>
                                      <p:to>
                                        <p:strVal val="visible"/>
                                      </p:to>
                                    </p:set>
                                    <p:animEffect transition="in" filter="wipe(up)">
                                      <p:cBhvr>
                                        <p:cTn id="79" dur="500"/>
                                        <p:tgtEl>
                                          <p:spTgt spid="172053"/>
                                        </p:tgtEl>
                                      </p:cBhvr>
                                    </p:animEffect>
                                  </p:childTnLst>
                                </p:cTn>
                              </p:par>
                            </p:childTnLst>
                          </p:cTn>
                        </p:par>
                        <p:par>
                          <p:cTn id="80" fill="hold">
                            <p:stCondLst>
                              <p:cond delay="2000"/>
                            </p:stCondLst>
                            <p:childTnLst>
                              <p:par>
                                <p:cTn id="81" presetID="22" presetClass="entr" presetSubtype="1" fill="hold" grpId="0" nodeType="afterEffect">
                                  <p:stCondLst>
                                    <p:cond delay="0"/>
                                  </p:stCondLst>
                                  <p:childTnLst>
                                    <p:set>
                                      <p:cBhvr>
                                        <p:cTn id="82" dur="1" fill="hold">
                                          <p:stCondLst>
                                            <p:cond delay="0"/>
                                          </p:stCondLst>
                                        </p:cTn>
                                        <p:tgtEl>
                                          <p:spTgt spid="172055"/>
                                        </p:tgtEl>
                                        <p:attrNameLst>
                                          <p:attrName>style.visibility</p:attrName>
                                        </p:attrNameLst>
                                      </p:cBhvr>
                                      <p:to>
                                        <p:strVal val="visible"/>
                                      </p:to>
                                    </p:set>
                                    <p:animEffect transition="in" filter="wipe(up)">
                                      <p:cBhvr>
                                        <p:cTn id="83" dur="500"/>
                                        <p:tgtEl>
                                          <p:spTgt spid="172055"/>
                                        </p:tgtEl>
                                      </p:cBhvr>
                                    </p:animEffect>
                                  </p:childTnLst>
                                </p:cTn>
                              </p:par>
                            </p:childTnLst>
                          </p:cTn>
                        </p:par>
                        <p:par>
                          <p:cTn id="84" fill="hold">
                            <p:stCondLst>
                              <p:cond delay="2500"/>
                            </p:stCondLst>
                            <p:childTnLst>
                              <p:par>
                                <p:cTn id="85" presetID="22" presetClass="entr" presetSubtype="1" fill="hold" grpId="0" nodeType="afterEffect">
                                  <p:stCondLst>
                                    <p:cond delay="0"/>
                                  </p:stCondLst>
                                  <p:childTnLst>
                                    <p:set>
                                      <p:cBhvr>
                                        <p:cTn id="86" dur="1" fill="hold">
                                          <p:stCondLst>
                                            <p:cond delay="0"/>
                                          </p:stCondLst>
                                        </p:cTn>
                                        <p:tgtEl>
                                          <p:spTgt spid="172054"/>
                                        </p:tgtEl>
                                        <p:attrNameLst>
                                          <p:attrName>style.visibility</p:attrName>
                                        </p:attrNameLst>
                                      </p:cBhvr>
                                      <p:to>
                                        <p:strVal val="visible"/>
                                      </p:to>
                                    </p:set>
                                    <p:animEffect transition="in" filter="wipe(up)">
                                      <p:cBhvr>
                                        <p:cTn id="87" dur="500"/>
                                        <p:tgtEl>
                                          <p:spTgt spid="17205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72051"/>
                                        </p:tgtEl>
                                        <p:attrNameLst>
                                          <p:attrName>style.visibility</p:attrName>
                                        </p:attrNameLst>
                                      </p:cBhvr>
                                      <p:to>
                                        <p:strVal val="visible"/>
                                      </p:to>
                                    </p:set>
                                    <p:animEffect transition="in" filter="wipe(up)">
                                      <p:cBhvr>
                                        <p:cTn id="92" dur="500"/>
                                        <p:tgtEl>
                                          <p:spTgt spid="172051"/>
                                        </p:tgtEl>
                                      </p:cBhvr>
                                    </p:animEffect>
                                  </p:childTnLst>
                                </p:cTn>
                              </p:par>
                            </p:childTnLst>
                          </p:cTn>
                        </p:par>
                        <p:par>
                          <p:cTn id="93" fill="hold">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172048"/>
                                        </p:tgtEl>
                                        <p:attrNameLst>
                                          <p:attrName>style.visibility</p:attrName>
                                        </p:attrNameLst>
                                      </p:cBhvr>
                                      <p:to>
                                        <p:strVal val="visible"/>
                                      </p:to>
                                    </p:set>
                                    <p:animEffect transition="in" filter="wipe(up)">
                                      <p:cBhvr>
                                        <p:cTn id="96" dur="500"/>
                                        <p:tgtEl>
                                          <p:spTgt spid="172048"/>
                                        </p:tgtEl>
                                      </p:cBhvr>
                                    </p:animEffect>
                                  </p:childTnLst>
                                </p:cTn>
                              </p:par>
                            </p:childTnLst>
                          </p:cTn>
                        </p:par>
                        <p:par>
                          <p:cTn id="97" fill="hold">
                            <p:stCondLst>
                              <p:cond delay="1000"/>
                            </p:stCondLst>
                            <p:childTnLst>
                              <p:par>
                                <p:cTn id="98" presetID="1" presetClass="entr" presetSubtype="0" fill="hold" grpId="0" nodeType="afterEffect">
                                  <p:stCondLst>
                                    <p:cond delay="0"/>
                                  </p:stCondLst>
                                  <p:childTnLst>
                                    <p:set>
                                      <p:cBhvr>
                                        <p:cTn id="99" dur="1" fill="hold">
                                          <p:stCondLst>
                                            <p:cond delay="499"/>
                                          </p:stCondLst>
                                        </p:cTn>
                                        <p:tgtEl>
                                          <p:spTgt spid="172050"/>
                                        </p:tgtEl>
                                        <p:attrNameLst>
                                          <p:attrName>style.visibility</p:attrName>
                                        </p:attrNameLst>
                                      </p:cBhvr>
                                      <p:to>
                                        <p:strVal val="visible"/>
                                      </p:to>
                                    </p:set>
                                  </p:childTnLst>
                                </p:cTn>
                              </p:par>
                            </p:childTnLst>
                          </p:cTn>
                        </p:par>
                        <p:par>
                          <p:cTn id="100" fill="hold">
                            <p:stCondLst>
                              <p:cond delay="1500"/>
                            </p:stCondLst>
                            <p:childTnLst>
                              <p:par>
                                <p:cTn id="101" presetID="1" presetClass="entr" presetSubtype="0" fill="hold" grpId="0" nodeType="afterEffect">
                                  <p:stCondLst>
                                    <p:cond delay="0"/>
                                  </p:stCondLst>
                                  <p:childTnLst>
                                    <p:set>
                                      <p:cBhvr>
                                        <p:cTn id="102" dur="1" fill="hold">
                                          <p:stCondLst>
                                            <p:cond delay="499"/>
                                          </p:stCondLst>
                                        </p:cTn>
                                        <p:tgtEl>
                                          <p:spTgt spid="17204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172058"/>
                                        </p:tgtEl>
                                        <p:attrNameLst>
                                          <p:attrName>style.visibility</p:attrName>
                                        </p:attrNameLst>
                                      </p:cBhvr>
                                      <p:to>
                                        <p:strVal val="visible"/>
                                      </p:to>
                                    </p:set>
                                    <p:animEffect transition="in" filter="wipe(up)">
                                      <p:cBhvr>
                                        <p:cTn id="107" dur="500"/>
                                        <p:tgtEl>
                                          <p:spTgt spid="172058"/>
                                        </p:tgtEl>
                                      </p:cBhvr>
                                    </p:animEffect>
                                  </p:childTnLst>
                                </p:cTn>
                              </p:par>
                            </p:childTnLst>
                          </p:cTn>
                        </p:par>
                        <p:par>
                          <p:cTn id="108" fill="hold">
                            <p:stCondLst>
                              <p:cond delay="500"/>
                            </p:stCondLst>
                            <p:childTnLst>
                              <p:par>
                                <p:cTn id="109" presetID="22" presetClass="entr" presetSubtype="1" fill="hold" grpId="0" nodeType="afterEffect">
                                  <p:stCondLst>
                                    <p:cond delay="0"/>
                                  </p:stCondLst>
                                  <p:childTnLst>
                                    <p:set>
                                      <p:cBhvr>
                                        <p:cTn id="110" dur="1" fill="hold">
                                          <p:stCondLst>
                                            <p:cond delay="0"/>
                                          </p:stCondLst>
                                        </p:cTn>
                                        <p:tgtEl>
                                          <p:spTgt spid="172057"/>
                                        </p:tgtEl>
                                        <p:attrNameLst>
                                          <p:attrName>style.visibility</p:attrName>
                                        </p:attrNameLst>
                                      </p:cBhvr>
                                      <p:to>
                                        <p:strVal val="visible"/>
                                      </p:to>
                                    </p:set>
                                    <p:animEffect transition="in" filter="wipe(up)">
                                      <p:cBhvr>
                                        <p:cTn id="111" dur="500"/>
                                        <p:tgtEl>
                                          <p:spTgt spid="17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animBg="1" autoUpdateAnimBg="0"/>
      <p:bldP spid="172035" grpId="0" animBg="1" autoUpdateAnimBg="0"/>
      <p:bldP spid="172036" grpId="0" animBg="1"/>
      <p:bldP spid="172037" grpId="0" animBg="1"/>
      <p:bldP spid="172038" grpId="0" animBg="1"/>
      <p:bldP spid="172039" grpId="0" animBg="1" autoUpdateAnimBg="0"/>
      <p:bldP spid="172040" grpId="0" animBg="1" autoUpdateAnimBg="0"/>
      <p:bldP spid="172041" grpId="0" animBg="1"/>
      <p:bldP spid="172042" grpId="0" animBg="1"/>
      <p:bldP spid="172043" grpId="0" animBg="1" autoUpdateAnimBg="0"/>
      <p:bldP spid="172044" grpId="0" animBg="1" autoUpdateAnimBg="0"/>
      <p:bldP spid="172045" grpId="0" animBg="1"/>
      <p:bldP spid="172046" grpId="0" animBg="1"/>
      <p:bldP spid="172047" grpId="0" animBg="1" autoUpdateAnimBg="0"/>
      <p:bldP spid="172048" grpId="0" animBg="1" autoUpdateAnimBg="0"/>
      <p:bldP spid="172049" grpId="0" animBg="1" autoUpdateAnimBg="0"/>
      <p:bldP spid="172050" grpId="0" animBg="1"/>
      <p:bldP spid="172051" grpId="0" animBg="1"/>
      <p:bldP spid="172052" grpId="0" animBg="1"/>
      <p:bldP spid="172053" grpId="0" animBg="1" autoUpdateAnimBg="0"/>
      <p:bldP spid="172054" grpId="0" animBg="1" autoUpdateAnimBg="0"/>
      <p:bldP spid="172055" grpId="0" animBg="1"/>
      <p:bldP spid="172056" grpId="0" animBg="1"/>
      <p:bldP spid="172057" grpId="0" animBg="1" autoUpdateAnimBg="0"/>
      <p:bldP spid="172058" grpId="0" animBg="1"/>
      <p:bldP spid="172059" grpId="0" animBg="1"/>
      <p:bldP spid="172060" grpId="0" animBg="1" autoUpdateAnimBg="0"/>
      <p:bldP spid="17206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707514" y="1608561"/>
            <a:ext cx="22573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dirty="0">
                <a:solidFill>
                  <a:srgbClr val="990033"/>
                </a:solidFill>
                <a:latin typeface="华文仿宋" panose="02010600040101010101" pitchFamily="2" charset="-122"/>
                <a:ea typeface="华文仿宋" panose="02010600040101010101" pitchFamily="2" charset="-122"/>
              </a:rPr>
              <a:t>数据对象</a:t>
            </a:r>
            <a:r>
              <a:rPr lang="en-US" altLang="zh-CN" dirty="0">
                <a:solidFill>
                  <a:srgbClr val="990033"/>
                </a:solidFill>
                <a:latin typeface="华文仿宋" panose="02010600040101010101" pitchFamily="2" charset="-122"/>
                <a:ea typeface="华文仿宋" panose="02010600040101010101" pitchFamily="2" charset="-122"/>
              </a:rPr>
              <a:t>D</a:t>
            </a:r>
            <a:r>
              <a:rPr lang="zh-CN" altLang="en-US" b="0" dirty="0">
                <a:solidFill>
                  <a:srgbClr val="990033"/>
                </a:solidFill>
                <a:latin typeface="华文仿宋" panose="02010600040101010101" pitchFamily="2" charset="-122"/>
                <a:ea typeface="华文仿宋" panose="02010600040101010101" pitchFamily="2" charset="-122"/>
              </a:rPr>
              <a:t>：</a:t>
            </a:r>
            <a:endParaRPr lang="zh-CN" altLang="en-US" b="0" dirty="0">
              <a:latin typeface="华文仿宋" panose="02010600040101010101" pitchFamily="2" charset="-122"/>
              <a:ea typeface="华文仿宋" panose="02010600040101010101" pitchFamily="2" charset="-122"/>
            </a:endParaRPr>
          </a:p>
        </p:txBody>
      </p:sp>
      <p:sp>
        <p:nvSpPr>
          <p:cNvPr id="11267" name="Text Box 3"/>
          <p:cNvSpPr txBox="1">
            <a:spLocks noChangeArrowheads="1"/>
          </p:cNvSpPr>
          <p:nvPr/>
        </p:nvSpPr>
        <p:spPr bwMode="auto">
          <a:xfrm>
            <a:off x="760413" y="3042131"/>
            <a:ext cx="2204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dirty="0">
                <a:solidFill>
                  <a:srgbClr val="990033"/>
                </a:solidFill>
                <a:latin typeface="华文仿宋" panose="02010600040101010101" pitchFamily="2" charset="-122"/>
                <a:ea typeface="华文仿宋" panose="02010600040101010101" pitchFamily="2" charset="-122"/>
              </a:rPr>
              <a:t>数据关系</a:t>
            </a:r>
            <a:r>
              <a:rPr lang="en-US" altLang="zh-CN" dirty="0">
                <a:solidFill>
                  <a:srgbClr val="990033"/>
                </a:solidFill>
                <a:latin typeface="华文仿宋" panose="02010600040101010101" pitchFamily="2" charset="-122"/>
                <a:ea typeface="华文仿宋" panose="02010600040101010101" pitchFamily="2" charset="-122"/>
              </a:rPr>
              <a:t>R</a:t>
            </a:r>
            <a:r>
              <a:rPr lang="zh-CN" altLang="en-US" dirty="0">
                <a:solidFill>
                  <a:srgbClr val="990033"/>
                </a:solidFill>
                <a:latin typeface="华文仿宋" panose="02010600040101010101" pitchFamily="2" charset="-122"/>
                <a:ea typeface="华文仿宋" panose="02010600040101010101" pitchFamily="2" charset="-122"/>
              </a:rPr>
              <a:t>：</a:t>
            </a:r>
            <a:endParaRPr lang="zh-CN" altLang="en-US" dirty="0">
              <a:solidFill>
                <a:srgbClr val="990033"/>
              </a:solidFill>
              <a:latin typeface="华文仿宋" panose="02010600040101010101" pitchFamily="2" charset="-122"/>
              <a:ea typeface="华文仿宋" panose="02010600040101010101" pitchFamily="2" charset="-122"/>
            </a:endParaRPr>
          </a:p>
        </p:txBody>
      </p:sp>
      <p:sp>
        <p:nvSpPr>
          <p:cNvPr id="11268" name="Text Box 4"/>
          <p:cNvSpPr txBox="1">
            <a:spLocks noChangeArrowheads="1"/>
          </p:cNvSpPr>
          <p:nvPr/>
        </p:nvSpPr>
        <p:spPr bwMode="auto">
          <a:xfrm>
            <a:off x="2831945" y="1622842"/>
            <a:ext cx="5562600" cy="136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lnSpc>
                <a:spcPct val="115000"/>
              </a:lnSpc>
            </a:pPr>
            <a:r>
              <a:rPr lang="en-US" altLang="zh-CN" sz="2400" dirty="0">
                <a:latin typeface="华文仿宋" panose="02010600040101010101" pitchFamily="2" charset="-122"/>
                <a:ea typeface="华文仿宋" panose="02010600040101010101" pitchFamily="2" charset="-122"/>
              </a:rPr>
              <a:t>D</a:t>
            </a:r>
            <a:r>
              <a:rPr lang="zh-CN" altLang="en-US" sz="2400" dirty="0">
                <a:latin typeface="华文仿宋" panose="02010600040101010101" pitchFamily="2" charset="-122"/>
                <a:ea typeface="华文仿宋" panose="02010600040101010101" pitchFamily="2" charset="-122"/>
              </a:rPr>
              <a:t>是具有相同特性的数据元素的集合。</a:t>
            </a:r>
            <a:r>
              <a:rPr lang="zh-CN" altLang="en-US" sz="2400" dirty="0">
                <a:solidFill>
                  <a:srgbClr val="663300"/>
                </a:solidFill>
                <a:latin typeface="华文仿宋" panose="02010600040101010101" pitchFamily="2" charset="-122"/>
                <a:ea typeface="华文仿宋" panose="02010600040101010101" pitchFamily="2" charset="-122"/>
              </a:rPr>
              <a:t>每个数据元素含有类型相同的关键字</a:t>
            </a:r>
            <a:r>
              <a:rPr lang="zh-CN" altLang="en-US" sz="2400" b="0" dirty="0">
                <a:solidFill>
                  <a:srgbClr val="6600CC"/>
                </a:solidFill>
                <a:latin typeface="华文仿宋" panose="02010600040101010101" pitchFamily="2" charset="-122"/>
                <a:ea typeface="华文仿宋" panose="02010600040101010101" pitchFamily="2" charset="-122"/>
              </a:rPr>
              <a:t>，</a:t>
            </a:r>
            <a:r>
              <a:rPr lang="zh-CN" altLang="en-US" sz="2400" dirty="0">
                <a:solidFill>
                  <a:srgbClr val="663300"/>
                </a:solidFill>
                <a:latin typeface="华文仿宋" panose="02010600040101010101" pitchFamily="2" charset="-122"/>
                <a:ea typeface="华文仿宋" panose="02010600040101010101" pitchFamily="2" charset="-122"/>
              </a:rPr>
              <a:t>可唯一标识数据元素</a:t>
            </a:r>
            <a:r>
              <a:rPr lang="zh-CN" altLang="en-US" sz="2400" b="0" dirty="0">
                <a:solidFill>
                  <a:srgbClr val="6600CC"/>
                </a:solidFill>
                <a:latin typeface="华文仿宋" panose="02010600040101010101" pitchFamily="2" charset="-122"/>
                <a:ea typeface="华文仿宋" panose="02010600040101010101" pitchFamily="2" charset="-122"/>
              </a:rPr>
              <a:t>。</a:t>
            </a:r>
            <a:r>
              <a:rPr lang="zh-CN" altLang="en-US" sz="2400" b="0" dirty="0">
                <a:latin typeface="华文仿宋" panose="02010600040101010101" pitchFamily="2" charset="-122"/>
                <a:ea typeface="华文仿宋" panose="02010600040101010101" pitchFamily="2" charset="-122"/>
              </a:rPr>
              <a:t>         </a:t>
            </a:r>
            <a:endParaRPr lang="zh-CN" altLang="en-US" sz="1400" b="0" dirty="0">
              <a:latin typeface="华文仿宋" panose="02010600040101010101" pitchFamily="2" charset="-122"/>
              <a:ea typeface="华文仿宋" panose="02010600040101010101" pitchFamily="2" charset="-122"/>
            </a:endParaRPr>
          </a:p>
        </p:txBody>
      </p:sp>
      <p:sp>
        <p:nvSpPr>
          <p:cNvPr id="11269" name="Rectangle 5"/>
          <p:cNvSpPr>
            <a:spLocks noChangeArrowheads="1"/>
          </p:cNvSpPr>
          <p:nvPr/>
        </p:nvSpPr>
        <p:spPr bwMode="auto">
          <a:xfrm>
            <a:off x="2768136" y="3079946"/>
            <a:ext cx="3570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sz="2400" dirty="0">
                <a:latin typeface="华文仿宋" panose="02010600040101010101" pitchFamily="2" charset="-122"/>
                <a:ea typeface="华文仿宋" panose="02010600040101010101" pitchFamily="2" charset="-122"/>
              </a:rPr>
              <a:t>数据元素同属一个集合。</a:t>
            </a:r>
            <a:endParaRPr lang="zh-CN" altLang="en-US" sz="2400" dirty="0">
              <a:latin typeface="华文仿宋" panose="02010600040101010101" pitchFamily="2" charset="-122"/>
              <a:ea typeface="华文仿宋" panose="02010600040101010101" pitchFamily="2" charset="-122"/>
            </a:endParaRPr>
          </a:p>
        </p:txBody>
      </p:sp>
      <p:sp>
        <p:nvSpPr>
          <p:cNvPr id="11270" name="Text Box 6"/>
          <p:cNvSpPr txBox="1">
            <a:spLocks noChangeArrowheads="1"/>
          </p:cNvSpPr>
          <p:nvPr/>
        </p:nvSpPr>
        <p:spPr bwMode="auto">
          <a:xfrm>
            <a:off x="462644" y="1046861"/>
            <a:ext cx="3751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dirty="0">
                <a:latin typeface="华文仿宋" panose="02010600040101010101" pitchFamily="2" charset="-122"/>
                <a:ea typeface="华文仿宋" panose="02010600040101010101" pitchFamily="2" charset="-122"/>
              </a:rPr>
              <a:t>ADT </a:t>
            </a:r>
            <a:r>
              <a:rPr lang="en-US" altLang="zh-CN" dirty="0" err="1">
                <a:latin typeface="华文仿宋" panose="02010600040101010101" pitchFamily="2" charset="-122"/>
                <a:ea typeface="华文仿宋" panose="02010600040101010101" pitchFamily="2" charset="-122"/>
              </a:rPr>
              <a:t>StaticSearchTable</a:t>
            </a:r>
            <a:r>
              <a:rPr lang="en-US" altLang="zh-CN" dirty="0">
                <a:latin typeface="华文仿宋" panose="02010600040101010101" pitchFamily="2" charset="-122"/>
                <a:ea typeface="华文仿宋" panose="02010600040101010101" pitchFamily="2" charset="-122"/>
              </a:rPr>
              <a:t> {</a:t>
            </a:r>
            <a:endParaRPr lang="en-US" altLang="zh-CN" sz="2400" b="0" dirty="0">
              <a:latin typeface="华文仿宋" panose="02010600040101010101" pitchFamily="2" charset="-122"/>
              <a:ea typeface="华文仿宋" panose="02010600040101010101" pitchFamily="2" charset="-122"/>
            </a:endParaRPr>
          </a:p>
        </p:txBody>
      </p:sp>
      <p:sp>
        <p:nvSpPr>
          <p:cNvPr id="11271" name="Text Box 7">
            <a:hlinkClick r:id="" action="ppaction://noaction" highlightClick="1"/>
          </p:cNvPr>
          <p:cNvSpPr txBox="1">
            <a:spLocks noChangeArrowheads="1"/>
          </p:cNvSpPr>
          <p:nvPr/>
        </p:nvSpPr>
        <p:spPr bwMode="auto">
          <a:xfrm>
            <a:off x="2757612" y="3688462"/>
            <a:ext cx="3879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sz="1600" b="0" dirty="0">
                <a:solidFill>
                  <a:srgbClr val="0000FF"/>
                </a:solidFill>
                <a:latin typeface="华文仿宋" panose="02010600040101010101" pitchFamily="2" charset="-122"/>
                <a:ea typeface="华文仿宋" panose="02010600040101010101" pitchFamily="2" charset="-122"/>
              </a:rPr>
              <a:t> </a:t>
            </a:r>
            <a:r>
              <a:rPr lang="en-US" altLang="zh-CN" b="0" dirty="0">
                <a:solidFill>
                  <a:srgbClr val="0000FF"/>
                </a:solidFill>
                <a:latin typeface="华文仿宋" panose="02010600040101010101" pitchFamily="2" charset="-122"/>
                <a:ea typeface="华文仿宋" panose="02010600040101010101" pitchFamily="2" charset="-122"/>
              </a:rPr>
              <a:t>Create(</a:t>
            </a:r>
            <a:r>
              <a:rPr lang="en-US" altLang="zh-CN" dirty="0">
                <a:solidFill>
                  <a:srgbClr val="0000FF"/>
                </a:solidFill>
                <a:latin typeface="华文仿宋" panose="02010600040101010101" pitchFamily="2" charset="-122"/>
                <a:ea typeface="华文仿宋" panose="02010600040101010101" pitchFamily="2" charset="-122"/>
              </a:rPr>
              <a:t>&amp;</a:t>
            </a:r>
            <a:r>
              <a:rPr lang="en-US" altLang="zh-CN" b="0" dirty="0">
                <a:solidFill>
                  <a:srgbClr val="0000FF"/>
                </a:solidFill>
                <a:latin typeface="华文仿宋" panose="02010600040101010101" pitchFamily="2" charset="-122"/>
                <a:ea typeface="华文仿宋" panose="02010600040101010101" pitchFamily="2" charset="-122"/>
              </a:rPr>
              <a:t>ST, n);</a:t>
            </a:r>
            <a:endParaRPr lang="en-US" altLang="zh-CN" b="0" dirty="0">
              <a:latin typeface="华文仿宋" panose="02010600040101010101" pitchFamily="2" charset="-122"/>
              <a:ea typeface="华文仿宋" panose="02010600040101010101" pitchFamily="2" charset="-122"/>
            </a:endParaRPr>
          </a:p>
        </p:txBody>
      </p:sp>
      <p:sp>
        <p:nvSpPr>
          <p:cNvPr id="11272" name="Text Box 8">
            <a:hlinkClick r:id="" action="ppaction://noaction" highlightClick="1"/>
          </p:cNvPr>
          <p:cNvSpPr txBox="1">
            <a:spLocks noChangeArrowheads="1"/>
          </p:cNvSpPr>
          <p:nvPr/>
        </p:nvSpPr>
        <p:spPr bwMode="auto">
          <a:xfrm>
            <a:off x="2831945" y="4158119"/>
            <a:ext cx="22413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b="0" dirty="0">
                <a:solidFill>
                  <a:srgbClr val="0000FF"/>
                </a:solidFill>
                <a:latin typeface="华文仿宋" panose="02010600040101010101" pitchFamily="2" charset="-122"/>
                <a:ea typeface="华文仿宋" panose="02010600040101010101" pitchFamily="2" charset="-122"/>
              </a:rPr>
              <a:t>Destroy(</a:t>
            </a:r>
            <a:r>
              <a:rPr lang="en-US" altLang="zh-CN" dirty="0">
                <a:solidFill>
                  <a:srgbClr val="0000FF"/>
                </a:solidFill>
                <a:latin typeface="华文仿宋" panose="02010600040101010101" pitchFamily="2" charset="-122"/>
                <a:ea typeface="华文仿宋" panose="02010600040101010101" pitchFamily="2" charset="-122"/>
              </a:rPr>
              <a:t>&amp;</a:t>
            </a:r>
            <a:r>
              <a:rPr lang="en-US" altLang="zh-CN" b="0" dirty="0">
                <a:solidFill>
                  <a:srgbClr val="0000FF"/>
                </a:solidFill>
                <a:latin typeface="华文仿宋" panose="02010600040101010101" pitchFamily="2" charset="-122"/>
                <a:ea typeface="华文仿宋" panose="02010600040101010101" pitchFamily="2" charset="-122"/>
              </a:rPr>
              <a:t>ST);</a:t>
            </a:r>
            <a:endParaRPr lang="en-US" altLang="zh-CN" sz="1600" b="0" dirty="0">
              <a:latin typeface="华文仿宋" panose="02010600040101010101" pitchFamily="2" charset="-122"/>
              <a:ea typeface="华文仿宋" panose="02010600040101010101" pitchFamily="2" charset="-122"/>
            </a:endParaRPr>
          </a:p>
        </p:txBody>
      </p:sp>
      <p:sp>
        <p:nvSpPr>
          <p:cNvPr id="11273" name="Text Box 9">
            <a:hlinkClick r:id="" action="ppaction://noaction" highlightClick="1"/>
          </p:cNvPr>
          <p:cNvSpPr txBox="1">
            <a:spLocks noChangeArrowheads="1"/>
          </p:cNvSpPr>
          <p:nvPr/>
        </p:nvSpPr>
        <p:spPr bwMode="auto">
          <a:xfrm>
            <a:off x="2885697" y="4604316"/>
            <a:ext cx="24176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b="0" dirty="0">
                <a:solidFill>
                  <a:srgbClr val="0000FF"/>
                </a:solidFill>
                <a:latin typeface="华文仿宋" panose="02010600040101010101" pitchFamily="2" charset="-122"/>
                <a:ea typeface="华文仿宋" panose="02010600040101010101" pitchFamily="2" charset="-122"/>
              </a:rPr>
              <a:t>Search(ST, key);</a:t>
            </a:r>
            <a:endParaRPr lang="en-US" altLang="zh-CN" sz="1600" b="0" dirty="0">
              <a:latin typeface="华文仿宋" panose="02010600040101010101" pitchFamily="2" charset="-122"/>
              <a:ea typeface="华文仿宋" panose="02010600040101010101" pitchFamily="2" charset="-122"/>
            </a:endParaRPr>
          </a:p>
        </p:txBody>
      </p:sp>
      <p:sp>
        <p:nvSpPr>
          <p:cNvPr id="11274" name="Text Box 10">
            <a:hlinkClick r:id="" action="ppaction://noaction" highlightClick="1"/>
          </p:cNvPr>
          <p:cNvSpPr txBox="1">
            <a:spLocks noChangeArrowheads="1"/>
          </p:cNvSpPr>
          <p:nvPr/>
        </p:nvSpPr>
        <p:spPr bwMode="auto">
          <a:xfrm>
            <a:off x="2851018" y="5117594"/>
            <a:ext cx="30893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b="0" dirty="0">
                <a:solidFill>
                  <a:srgbClr val="0000FF"/>
                </a:solidFill>
                <a:latin typeface="华文仿宋" panose="02010600040101010101" pitchFamily="2" charset="-122"/>
                <a:ea typeface="华文仿宋" panose="02010600040101010101" pitchFamily="2" charset="-122"/>
              </a:rPr>
              <a:t>Traverse(ST, Visit());</a:t>
            </a:r>
            <a:endParaRPr lang="en-US" altLang="zh-CN" sz="1600" b="0" dirty="0">
              <a:latin typeface="华文仿宋" panose="02010600040101010101" pitchFamily="2" charset="-122"/>
              <a:ea typeface="华文仿宋" panose="02010600040101010101" pitchFamily="2" charset="-122"/>
            </a:endParaRPr>
          </a:p>
        </p:txBody>
      </p:sp>
      <p:sp>
        <p:nvSpPr>
          <p:cNvPr id="11275" name="Text Box 11"/>
          <p:cNvSpPr txBox="1">
            <a:spLocks noChangeArrowheads="1"/>
          </p:cNvSpPr>
          <p:nvPr/>
        </p:nvSpPr>
        <p:spPr bwMode="auto">
          <a:xfrm>
            <a:off x="760413" y="3699898"/>
            <a:ext cx="22717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zh-CN" altLang="en-US" dirty="0">
                <a:solidFill>
                  <a:srgbClr val="990033"/>
                </a:solidFill>
                <a:latin typeface="华文仿宋" panose="02010600040101010101" pitchFamily="2" charset="-122"/>
                <a:ea typeface="华文仿宋" panose="02010600040101010101" pitchFamily="2" charset="-122"/>
              </a:rPr>
              <a:t>基本操作</a:t>
            </a:r>
            <a:r>
              <a:rPr lang="en-US" altLang="zh-CN" dirty="0">
                <a:solidFill>
                  <a:srgbClr val="990033"/>
                </a:solidFill>
                <a:latin typeface="华文仿宋" panose="02010600040101010101" pitchFamily="2" charset="-122"/>
                <a:ea typeface="华文仿宋" panose="02010600040101010101" pitchFamily="2" charset="-122"/>
              </a:rPr>
              <a:t>P </a:t>
            </a:r>
            <a:r>
              <a:rPr lang="zh-CN" altLang="en-US" dirty="0">
                <a:solidFill>
                  <a:srgbClr val="990033"/>
                </a:solidFill>
                <a:latin typeface="华文仿宋" panose="02010600040101010101" pitchFamily="2" charset="-122"/>
                <a:ea typeface="华文仿宋" panose="02010600040101010101" pitchFamily="2" charset="-122"/>
              </a:rPr>
              <a:t>：</a:t>
            </a:r>
            <a:endParaRPr lang="zh-CN" altLang="en-US" dirty="0">
              <a:solidFill>
                <a:srgbClr val="990033"/>
              </a:solidFill>
              <a:latin typeface="华文仿宋" panose="02010600040101010101" pitchFamily="2" charset="-122"/>
              <a:ea typeface="华文仿宋" panose="02010600040101010101" pitchFamily="2" charset="-122"/>
            </a:endParaRPr>
          </a:p>
        </p:txBody>
      </p:sp>
      <p:sp>
        <p:nvSpPr>
          <p:cNvPr id="11276" name="Text Box 12"/>
          <p:cNvSpPr txBox="1">
            <a:spLocks noChangeArrowheads="1"/>
          </p:cNvSpPr>
          <p:nvPr/>
        </p:nvSpPr>
        <p:spPr bwMode="auto">
          <a:xfrm>
            <a:off x="644323" y="5619963"/>
            <a:ext cx="3751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r>
              <a:rPr lang="en-US" altLang="zh-CN" dirty="0">
                <a:latin typeface="华文仿宋" panose="02010600040101010101" pitchFamily="2" charset="-122"/>
                <a:ea typeface="华文仿宋" panose="02010600040101010101" pitchFamily="2" charset="-122"/>
              </a:rPr>
              <a:t>} ADT </a:t>
            </a:r>
            <a:r>
              <a:rPr lang="en-US" altLang="zh-CN" dirty="0" err="1">
                <a:latin typeface="华文仿宋" panose="02010600040101010101" pitchFamily="2" charset="-122"/>
                <a:ea typeface="华文仿宋" panose="02010600040101010101" pitchFamily="2" charset="-122"/>
              </a:rPr>
              <a:t>StaticSearchTable</a:t>
            </a:r>
            <a:endParaRPr lang="en-US" altLang="zh-CN" dirty="0">
              <a:latin typeface="华文仿宋" panose="02010600040101010101" pitchFamily="2" charset="-122"/>
              <a:ea typeface="华文仿宋" panose="02010600040101010101" pitchFamily="2" charset="-122"/>
            </a:endParaRPr>
          </a:p>
        </p:txBody>
      </p:sp>
      <p:sp>
        <p:nvSpPr>
          <p:cNvPr id="32781" name="Text Box 13"/>
          <p:cNvSpPr txBox="1">
            <a:spLocks noChangeArrowheads="1"/>
          </p:cNvSpPr>
          <p:nvPr/>
        </p:nvSpPr>
        <p:spPr bwMode="auto">
          <a:xfrm>
            <a:off x="324140" y="187382"/>
            <a:ext cx="8458200" cy="64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charset="0"/>
                <a:ea typeface="宋体" panose="02010600030101010101" pitchFamily="2" charset="-122"/>
              </a:defRPr>
            </a:lvl1pPr>
            <a:lvl2pPr marL="742950" indent="-285750" eaLnBrk="0" hangingPunct="0">
              <a:defRPr kumimoji="1" sz="2800" b="1">
                <a:solidFill>
                  <a:schemeClr val="tx1"/>
                </a:solidFill>
                <a:latin typeface="Times New Roman" panose="02020603050405020304"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sz="3600" dirty="0">
                <a:latin typeface="华文仿宋" panose="02010600040101010101" pitchFamily="2" charset="-122"/>
                <a:ea typeface="华文仿宋" panose="02010600040101010101" pitchFamily="2" charset="-122"/>
              </a:rPr>
              <a:t>抽象数据类型静态查找表的定义：</a:t>
            </a:r>
            <a:endParaRPr lang="zh-CN" altLang="en-US" sz="36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wipe(left)">
                                      <p:cBhvr>
                                        <p:cTn id="7" dur="500"/>
                                        <p:tgtEl>
                                          <p:spTgt spid="1127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wipe(left)">
                                      <p:cBhvr>
                                        <p:cTn id="10" dur="500"/>
                                        <p:tgtEl>
                                          <p:spTgt spid="1126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267"/>
                                        </p:tgtEl>
                                        <p:attrNameLst>
                                          <p:attrName>style.visibility</p:attrName>
                                        </p:attrNameLst>
                                      </p:cBhvr>
                                      <p:to>
                                        <p:strVal val="visible"/>
                                      </p:to>
                                    </p:set>
                                    <p:animEffect transition="in" filter="wipe(left)">
                                      <p:cBhvr>
                                        <p:cTn id="13" dur="500"/>
                                        <p:tgtEl>
                                          <p:spTgt spid="1126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275"/>
                                        </p:tgtEl>
                                        <p:attrNameLst>
                                          <p:attrName>style.visibility</p:attrName>
                                        </p:attrNameLst>
                                      </p:cBhvr>
                                      <p:to>
                                        <p:strVal val="visible"/>
                                      </p:to>
                                    </p:set>
                                    <p:animEffect transition="in" filter="wipe(left)">
                                      <p:cBhvr>
                                        <p:cTn id="16" dur="500"/>
                                        <p:tgtEl>
                                          <p:spTgt spid="1127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276"/>
                                        </p:tgtEl>
                                        <p:attrNameLst>
                                          <p:attrName>style.visibility</p:attrName>
                                        </p:attrNameLst>
                                      </p:cBhvr>
                                      <p:to>
                                        <p:strVal val="visible"/>
                                      </p:to>
                                    </p:set>
                                    <p:animEffect transition="in" filter="wipe(left)">
                                      <p:cBhvr>
                                        <p:cTn id="19" dur="500"/>
                                        <p:tgtEl>
                                          <p:spTgt spid="1127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268"/>
                                        </p:tgtEl>
                                        <p:attrNameLst>
                                          <p:attrName>style.visibility</p:attrName>
                                        </p:attrNameLst>
                                      </p:cBhvr>
                                      <p:to>
                                        <p:strVal val="visible"/>
                                      </p:to>
                                    </p:set>
                                    <p:animEffect transition="in" filter="dissolve">
                                      <p:cBhvr>
                                        <p:cTn id="24" dur="500"/>
                                        <p:tgtEl>
                                          <p:spTgt spid="1126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1269"/>
                                        </p:tgtEl>
                                        <p:attrNameLst>
                                          <p:attrName>style.visibility</p:attrName>
                                        </p:attrNameLst>
                                      </p:cBhvr>
                                      <p:to>
                                        <p:strVal val="visible"/>
                                      </p:to>
                                    </p:set>
                                    <p:animEffect transition="in" filter="dissolve">
                                      <p:cBhvr>
                                        <p:cTn id="29" dur="500"/>
                                        <p:tgtEl>
                                          <p:spTgt spid="1126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1271"/>
                                        </p:tgtEl>
                                        <p:attrNameLst>
                                          <p:attrName>style.visibility</p:attrName>
                                        </p:attrNameLst>
                                      </p:cBhvr>
                                      <p:to>
                                        <p:strVal val="visible"/>
                                      </p:to>
                                    </p:set>
                                    <p:animEffect transition="in" filter="dissolve">
                                      <p:cBhvr>
                                        <p:cTn id="34" dur="500"/>
                                        <p:tgtEl>
                                          <p:spTgt spid="1127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1272"/>
                                        </p:tgtEl>
                                        <p:attrNameLst>
                                          <p:attrName>style.visibility</p:attrName>
                                        </p:attrNameLst>
                                      </p:cBhvr>
                                      <p:to>
                                        <p:strVal val="visible"/>
                                      </p:to>
                                    </p:set>
                                    <p:animEffect transition="in" filter="dissolve">
                                      <p:cBhvr>
                                        <p:cTn id="37" dur="500"/>
                                        <p:tgtEl>
                                          <p:spTgt spid="1127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1273"/>
                                        </p:tgtEl>
                                        <p:attrNameLst>
                                          <p:attrName>style.visibility</p:attrName>
                                        </p:attrNameLst>
                                      </p:cBhvr>
                                      <p:to>
                                        <p:strVal val="visible"/>
                                      </p:to>
                                    </p:set>
                                    <p:animEffect transition="in" filter="dissolve">
                                      <p:cBhvr>
                                        <p:cTn id="40" dur="500"/>
                                        <p:tgtEl>
                                          <p:spTgt spid="1127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1274"/>
                                        </p:tgtEl>
                                        <p:attrNameLst>
                                          <p:attrName>style.visibility</p:attrName>
                                        </p:attrNameLst>
                                      </p:cBhvr>
                                      <p:to>
                                        <p:strVal val="visible"/>
                                      </p:to>
                                    </p:set>
                                    <p:animEffect transition="in" filter="dissolve">
                                      <p:cBhvr>
                                        <p:cTn id="43" dur="5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p:bldP spid="11268" grpId="0"/>
      <p:bldP spid="11269" grpId="0"/>
      <p:bldP spid="11270" grpId="0"/>
      <p:bldP spid="11271" grpId="0"/>
      <p:bldP spid="11272" grpId="0"/>
      <p:bldP spid="11273" grpId="0"/>
      <p:bldP spid="11274" grpId="0"/>
      <p:bldP spid="11275" grpId="0"/>
      <p:bldP spid="1127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9" name="Oval 3"/>
          <p:cNvSpPr>
            <a:spLocks noChangeArrowheads="1"/>
          </p:cNvSpPr>
          <p:nvPr/>
        </p:nvSpPr>
        <p:spPr bwMode="auto">
          <a:xfrm>
            <a:off x="3124200" y="2596166"/>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dirty="0">
                <a:solidFill>
                  <a:srgbClr val="006600"/>
                </a:solidFill>
                <a:latin typeface="华文仿宋" panose="02010600040101010101" pitchFamily="2" charset="-122"/>
                <a:ea typeface="华文仿宋" panose="02010600040101010101" pitchFamily="2" charset="-122"/>
              </a:rPr>
              <a:t>5</a:t>
            </a:r>
            <a:endParaRPr lang="en-US" altLang="zh-CN" b="1" dirty="0">
              <a:latin typeface="华文仿宋" panose="02010600040101010101" pitchFamily="2" charset="-122"/>
              <a:ea typeface="华文仿宋" panose="02010600040101010101" pitchFamily="2" charset="-122"/>
            </a:endParaRPr>
          </a:p>
        </p:txBody>
      </p:sp>
      <p:sp>
        <p:nvSpPr>
          <p:cNvPr id="1427460" name="Oval 4"/>
          <p:cNvSpPr>
            <a:spLocks noChangeArrowheads="1"/>
          </p:cNvSpPr>
          <p:nvPr/>
        </p:nvSpPr>
        <p:spPr bwMode="auto">
          <a:xfrm>
            <a:off x="2362200" y="3358166"/>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4</a:t>
            </a:r>
            <a:endParaRPr lang="en-US" altLang="zh-CN" b="1">
              <a:latin typeface="华文仿宋" panose="02010600040101010101" pitchFamily="2" charset="-122"/>
              <a:ea typeface="华文仿宋" panose="02010600040101010101" pitchFamily="2" charset="-122"/>
            </a:endParaRPr>
          </a:p>
        </p:txBody>
      </p:sp>
      <p:sp>
        <p:nvSpPr>
          <p:cNvPr id="1427461" name="Oval 5"/>
          <p:cNvSpPr>
            <a:spLocks noChangeArrowheads="1"/>
          </p:cNvSpPr>
          <p:nvPr/>
        </p:nvSpPr>
        <p:spPr bwMode="auto">
          <a:xfrm>
            <a:off x="1600200" y="4120166"/>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2</a:t>
            </a:r>
            <a:endParaRPr lang="en-US" altLang="zh-CN" b="1">
              <a:latin typeface="华文仿宋" panose="02010600040101010101" pitchFamily="2" charset="-122"/>
              <a:ea typeface="华文仿宋" panose="02010600040101010101" pitchFamily="2" charset="-122"/>
            </a:endParaRPr>
          </a:p>
        </p:txBody>
      </p:sp>
      <p:sp>
        <p:nvSpPr>
          <p:cNvPr id="1427462" name="Line 6"/>
          <p:cNvSpPr>
            <a:spLocks noChangeShapeType="1"/>
          </p:cNvSpPr>
          <p:nvPr/>
        </p:nvSpPr>
        <p:spPr bwMode="auto">
          <a:xfrm flipH="1">
            <a:off x="2743200" y="2977166"/>
            <a:ext cx="457200" cy="45720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7463" name="Line 7"/>
          <p:cNvSpPr>
            <a:spLocks noChangeShapeType="1"/>
          </p:cNvSpPr>
          <p:nvPr/>
        </p:nvSpPr>
        <p:spPr bwMode="auto">
          <a:xfrm flipH="1">
            <a:off x="1981200" y="3739166"/>
            <a:ext cx="457200" cy="45720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7464" name="Line 8"/>
          <p:cNvSpPr>
            <a:spLocks noChangeShapeType="1"/>
          </p:cNvSpPr>
          <p:nvPr/>
        </p:nvSpPr>
        <p:spPr bwMode="auto">
          <a:xfrm>
            <a:off x="2667000" y="2138966"/>
            <a:ext cx="533400" cy="533400"/>
          </a:xfrm>
          <a:prstGeom prst="line">
            <a:avLst/>
          </a:prstGeom>
          <a:noFill/>
          <a:ln w="28575">
            <a:solidFill>
              <a:srgbClr val="A5002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7465" name="AutoShape 9"/>
          <p:cNvSpPr>
            <a:spLocks noChangeArrowheads="1"/>
          </p:cNvSpPr>
          <p:nvPr/>
        </p:nvSpPr>
        <p:spPr bwMode="auto">
          <a:xfrm>
            <a:off x="3886200" y="3053366"/>
            <a:ext cx="1295400" cy="457200"/>
          </a:xfrm>
          <a:prstGeom prst="rightArrow">
            <a:avLst>
              <a:gd name="adj1" fmla="val 50000"/>
              <a:gd name="adj2" fmla="val 70833"/>
            </a:avLst>
          </a:prstGeom>
          <a:solidFill>
            <a:srgbClr val="FFCC99"/>
          </a:solidFill>
          <a:ln w="9525">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7466" name="Oval 10"/>
          <p:cNvSpPr>
            <a:spLocks noChangeArrowheads="1"/>
          </p:cNvSpPr>
          <p:nvPr/>
        </p:nvSpPr>
        <p:spPr bwMode="auto">
          <a:xfrm>
            <a:off x="6096000" y="2672366"/>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4</a:t>
            </a:r>
            <a:endParaRPr lang="en-US" altLang="zh-CN" b="1">
              <a:latin typeface="华文仿宋" panose="02010600040101010101" pitchFamily="2" charset="-122"/>
              <a:ea typeface="华文仿宋" panose="02010600040101010101" pitchFamily="2" charset="-122"/>
            </a:endParaRPr>
          </a:p>
        </p:txBody>
      </p:sp>
      <p:sp>
        <p:nvSpPr>
          <p:cNvPr id="1427467" name="Oval 11"/>
          <p:cNvSpPr>
            <a:spLocks noChangeArrowheads="1"/>
          </p:cNvSpPr>
          <p:nvPr/>
        </p:nvSpPr>
        <p:spPr bwMode="auto">
          <a:xfrm>
            <a:off x="5334000" y="3434366"/>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2</a:t>
            </a:r>
            <a:endParaRPr lang="en-US" altLang="zh-CN" b="1">
              <a:latin typeface="华文仿宋" panose="02010600040101010101" pitchFamily="2" charset="-122"/>
              <a:ea typeface="华文仿宋" panose="02010600040101010101" pitchFamily="2" charset="-122"/>
            </a:endParaRPr>
          </a:p>
        </p:txBody>
      </p:sp>
      <p:sp>
        <p:nvSpPr>
          <p:cNvPr id="1427468" name="Line 12"/>
          <p:cNvSpPr>
            <a:spLocks noChangeShapeType="1"/>
          </p:cNvSpPr>
          <p:nvPr/>
        </p:nvSpPr>
        <p:spPr bwMode="auto">
          <a:xfrm flipH="1">
            <a:off x="5715000" y="3053366"/>
            <a:ext cx="457200" cy="45720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7469" name="Oval 13"/>
          <p:cNvSpPr>
            <a:spLocks noChangeArrowheads="1"/>
          </p:cNvSpPr>
          <p:nvPr/>
        </p:nvSpPr>
        <p:spPr bwMode="auto">
          <a:xfrm>
            <a:off x="6858000" y="3434366"/>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5</a:t>
            </a:r>
            <a:endParaRPr lang="en-US" altLang="zh-CN" b="1">
              <a:latin typeface="华文仿宋" panose="02010600040101010101" pitchFamily="2" charset="-122"/>
              <a:ea typeface="华文仿宋" panose="02010600040101010101" pitchFamily="2" charset="-122"/>
            </a:endParaRPr>
          </a:p>
        </p:txBody>
      </p:sp>
      <p:sp>
        <p:nvSpPr>
          <p:cNvPr id="1427470" name="Line 14"/>
          <p:cNvSpPr>
            <a:spLocks noChangeShapeType="1"/>
          </p:cNvSpPr>
          <p:nvPr/>
        </p:nvSpPr>
        <p:spPr bwMode="auto">
          <a:xfrm>
            <a:off x="6477000" y="3053366"/>
            <a:ext cx="457200" cy="457200"/>
          </a:xfrm>
          <a:prstGeom prst="line">
            <a:avLst/>
          </a:prstGeom>
          <a:noFill/>
          <a:ln w="508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7471" name="Line 15"/>
          <p:cNvSpPr>
            <a:spLocks noChangeShapeType="1"/>
          </p:cNvSpPr>
          <p:nvPr/>
        </p:nvSpPr>
        <p:spPr bwMode="auto">
          <a:xfrm>
            <a:off x="5715000" y="2291366"/>
            <a:ext cx="457200" cy="457200"/>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7472" name="AutoShape 16"/>
          <p:cNvSpPr>
            <a:spLocks noChangeArrowheads="1"/>
          </p:cNvSpPr>
          <p:nvPr/>
        </p:nvSpPr>
        <p:spPr bwMode="auto">
          <a:xfrm>
            <a:off x="3323822" y="4272566"/>
            <a:ext cx="3610377" cy="762000"/>
          </a:xfrm>
          <a:prstGeom prst="wedgeRoundRectCallout">
            <a:avLst>
              <a:gd name="adj1" fmla="val -14222"/>
              <a:gd name="adj2" fmla="val -138958"/>
              <a:gd name="adj3" fmla="val 16667"/>
            </a:avLst>
          </a:prstGeom>
          <a:solidFill>
            <a:srgbClr val="FFFFCC"/>
          </a:solidFill>
          <a:ln w="9525">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2400" b="1" dirty="0">
                <a:solidFill>
                  <a:srgbClr val="A50021"/>
                </a:solidFill>
                <a:latin typeface="华文仿宋" panose="02010600040101010101" pitchFamily="2" charset="-122"/>
                <a:ea typeface="华文仿宋" panose="02010600040101010101" pitchFamily="2" charset="-122"/>
              </a:rPr>
              <a:t>LL</a:t>
            </a:r>
            <a:r>
              <a:rPr lang="zh-CN" altLang="en-US" sz="2400" b="1" dirty="0">
                <a:solidFill>
                  <a:srgbClr val="A50021"/>
                </a:solidFill>
                <a:latin typeface="华文仿宋" panose="02010600040101010101" pitchFamily="2" charset="-122"/>
                <a:ea typeface="华文仿宋" panose="02010600040101010101" pitchFamily="2" charset="-122"/>
              </a:rPr>
              <a:t>型，顺时针旋转一次</a:t>
            </a:r>
            <a:endParaRPr lang="zh-CN" altLang="en-US" sz="2400" b="1" dirty="0">
              <a:latin typeface="华文仿宋" panose="02010600040101010101" pitchFamily="2" charset="-122"/>
              <a:ea typeface="华文仿宋" panose="02010600040101010101" pitchFamily="2" charset="-122"/>
            </a:endParaRPr>
          </a:p>
        </p:txBody>
      </p:sp>
      <p:sp>
        <p:nvSpPr>
          <p:cNvPr id="1427473" name="Text Box 17"/>
          <p:cNvSpPr txBox="1">
            <a:spLocks noChangeArrowheads="1"/>
          </p:cNvSpPr>
          <p:nvPr/>
        </p:nvSpPr>
        <p:spPr bwMode="auto">
          <a:xfrm>
            <a:off x="3200400" y="2092929"/>
            <a:ext cx="5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华文仿宋" panose="02010600040101010101" pitchFamily="2" charset="-122"/>
                <a:ea typeface="华文仿宋" panose="02010600040101010101" pitchFamily="2" charset="-122"/>
              </a:rPr>
              <a:t>2</a:t>
            </a:r>
            <a:endParaRPr lang="en-US" altLang="zh-CN" sz="3200" b="1">
              <a:latin typeface="华文仿宋" panose="02010600040101010101" pitchFamily="2" charset="-122"/>
              <a:ea typeface="华文仿宋" panose="02010600040101010101" pitchFamily="2" charset="-122"/>
            </a:endParaRPr>
          </a:p>
        </p:txBody>
      </p:sp>
      <p:sp>
        <p:nvSpPr>
          <p:cNvPr id="1427474" name="Text Box 18"/>
          <p:cNvSpPr txBox="1">
            <a:spLocks noChangeArrowheads="1"/>
          </p:cNvSpPr>
          <p:nvPr/>
        </p:nvSpPr>
        <p:spPr bwMode="auto">
          <a:xfrm>
            <a:off x="1676400" y="3637566"/>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华文仿宋" panose="02010600040101010101" pitchFamily="2" charset="-122"/>
                <a:ea typeface="华文仿宋" panose="02010600040101010101" pitchFamily="2" charset="-122"/>
              </a:rPr>
              <a:t>0</a:t>
            </a:r>
            <a:endParaRPr lang="en-US" altLang="zh-CN" sz="3200" b="1">
              <a:latin typeface="华文仿宋" panose="02010600040101010101" pitchFamily="2" charset="-122"/>
              <a:ea typeface="华文仿宋" panose="02010600040101010101" pitchFamily="2" charset="-122"/>
            </a:endParaRPr>
          </a:p>
        </p:txBody>
      </p:sp>
      <p:sp>
        <p:nvSpPr>
          <p:cNvPr id="1427475" name="Text Box 19"/>
          <p:cNvSpPr txBox="1">
            <a:spLocks noChangeArrowheads="1"/>
          </p:cNvSpPr>
          <p:nvPr/>
        </p:nvSpPr>
        <p:spPr bwMode="auto">
          <a:xfrm>
            <a:off x="2387600" y="2880329"/>
            <a:ext cx="5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华文仿宋" panose="02010600040101010101" pitchFamily="2" charset="-122"/>
                <a:ea typeface="华文仿宋" panose="02010600040101010101" pitchFamily="2" charset="-122"/>
              </a:rPr>
              <a:t>1</a:t>
            </a:r>
            <a:endParaRPr lang="en-US" altLang="zh-CN" sz="3200" b="1">
              <a:latin typeface="华文仿宋" panose="02010600040101010101" pitchFamily="2" charset="-122"/>
              <a:ea typeface="华文仿宋" panose="02010600040101010101" pitchFamily="2" charset="-122"/>
            </a:endParaRPr>
          </a:p>
        </p:txBody>
      </p:sp>
      <p:sp>
        <p:nvSpPr>
          <p:cNvPr id="1427476" name="Oval 20"/>
          <p:cNvSpPr>
            <a:spLocks noChangeArrowheads="1"/>
          </p:cNvSpPr>
          <p:nvPr/>
        </p:nvSpPr>
        <p:spPr bwMode="auto">
          <a:xfrm>
            <a:off x="2362200" y="3358166"/>
            <a:ext cx="457200" cy="457200"/>
          </a:xfrm>
          <a:prstGeom prst="ellipse">
            <a:avLst/>
          </a:prstGeom>
          <a:solidFill>
            <a:srgbClr val="FFFF99"/>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4</a:t>
            </a:r>
            <a:endParaRPr lang="en-US" altLang="zh-CN" b="1">
              <a:latin typeface="华文仿宋" panose="02010600040101010101" pitchFamily="2" charset="-122"/>
              <a:ea typeface="华文仿宋" panose="02010600040101010101" pitchFamily="2" charset="-122"/>
            </a:endParaRPr>
          </a:p>
        </p:txBody>
      </p:sp>
      <p:sp>
        <p:nvSpPr>
          <p:cNvPr id="1427477" name="Oval 21"/>
          <p:cNvSpPr>
            <a:spLocks noChangeArrowheads="1"/>
          </p:cNvSpPr>
          <p:nvPr/>
        </p:nvSpPr>
        <p:spPr bwMode="auto">
          <a:xfrm>
            <a:off x="6096000" y="2672366"/>
            <a:ext cx="457200" cy="457200"/>
          </a:xfrm>
          <a:prstGeom prst="ellipse">
            <a:avLst/>
          </a:prstGeom>
          <a:solidFill>
            <a:srgbClr val="FFFF99"/>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4</a:t>
            </a:r>
            <a:endParaRPr lang="en-US" altLang="zh-CN" b="1">
              <a:latin typeface="华文仿宋" panose="02010600040101010101" pitchFamily="2" charset="-122"/>
              <a:ea typeface="华文仿宋" panose="02010600040101010101" pitchFamily="2" charset="-122"/>
            </a:endParaRPr>
          </a:p>
        </p:txBody>
      </p:sp>
      <p:sp>
        <p:nvSpPr>
          <p:cNvPr id="1427478" name="Rectangle 22"/>
          <p:cNvSpPr>
            <a:spLocks noChangeArrowheads="1"/>
          </p:cNvSpPr>
          <p:nvPr/>
        </p:nvSpPr>
        <p:spPr bwMode="auto">
          <a:xfrm>
            <a:off x="541181" y="1218338"/>
            <a:ext cx="4759637"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3200" b="1" dirty="0">
                <a:solidFill>
                  <a:schemeClr val="accent2"/>
                </a:solidFill>
                <a:latin typeface="华文仿宋" panose="02010600040101010101" pitchFamily="2" charset="-122"/>
                <a:ea typeface="华文仿宋" panose="02010600040101010101" pitchFamily="2" charset="-122"/>
              </a:rPr>
              <a:t>LL</a:t>
            </a:r>
            <a:r>
              <a:rPr kumimoji="0" lang="zh-CN" altLang="en-US" sz="3200" b="1" dirty="0">
                <a:solidFill>
                  <a:schemeClr val="accent2"/>
                </a:solidFill>
                <a:latin typeface="华文仿宋" panose="02010600040101010101" pitchFamily="2" charset="-122"/>
                <a:ea typeface="华文仿宋" panose="02010600040101010101" pitchFamily="2" charset="-122"/>
              </a:rPr>
              <a:t>型：顺时针旋转，右旋</a:t>
            </a:r>
            <a:endParaRPr kumimoji="0" lang="zh-CN" altLang="en-US" sz="3200" b="1" dirty="0">
              <a:solidFill>
                <a:schemeClr val="accent2"/>
              </a:solidFill>
              <a:latin typeface="华文仿宋" panose="02010600040101010101" pitchFamily="2" charset="-122"/>
              <a:ea typeface="华文仿宋" panose="02010600040101010101" pitchFamily="2" charset="-122"/>
            </a:endParaRPr>
          </a:p>
        </p:txBody>
      </p:sp>
      <p:sp>
        <p:nvSpPr>
          <p:cNvPr id="22" name="Text Box 4"/>
          <p:cNvSpPr txBox="1">
            <a:spLocks noChangeArrowheads="1"/>
          </p:cNvSpPr>
          <p:nvPr/>
        </p:nvSpPr>
        <p:spPr bwMode="auto">
          <a:xfrm>
            <a:off x="762000" y="5218019"/>
            <a:ext cx="7543800"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lang="en-US" altLang="zh-CN" sz="2800" dirty="0">
                <a:solidFill>
                  <a:schemeClr val="hlink"/>
                </a:solidFill>
                <a:latin typeface="华文仿宋" panose="02010600040101010101" pitchFamily="2" charset="-122"/>
                <a:ea typeface="华文仿宋" panose="02010600040101010101" pitchFamily="2" charset="-122"/>
              </a:rPr>
              <a:t>★ </a:t>
            </a:r>
            <a:r>
              <a:rPr lang="zh-CN" altLang="en-US" sz="2800" dirty="0">
                <a:solidFill>
                  <a:srgbClr val="3333FF"/>
                </a:solidFill>
                <a:latin typeface="华文仿宋" panose="02010600040101010101" pitchFamily="2" charset="-122"/>
                <a:ea typeface="华文仿宋" panose="02010600040101010101" pitchFamily="2" charset="-122"/>
              </a:rPr>
              <a:t>如何选取旋转的轴？</a:t>
            </a:r>
            <a:endParaRPr lang="zh-CN" altLang="en-US" sz="2800" dirty="0">
              <a:solidFill>
                <a:srgbClr val="3333FF"/>
              </a:solidFill>
              <a:latin typeface="华文仿宋" panose="02010600040101010101" pitchFamily="2" charset="-122"/>
              <a:ea typeface="华文仿宋" panose="02010600040101010101" pitchFamily="2" charset="-122"/>
            </a:endParaRPr>
          </a:p>
          <a:p>
            <a:pPr algn="l">
              <a:spcBef>
                <a:spcPct val="10000"/>
              </a:spcBef>
            </a:pPr>
            <a:r>
              <a:rPr lang="zh-CN" altLang="en-US" sz="2800" dirty="0">
                <a:solidFill>
                  <a:srgbClr val="3333FF"/>
                </a:solidFill>
                <a:latin typeface="华文仿宋" panose="02010600040101010101" pitchFamily="2" charset="-122"/>
                <a:ea typeface="华文仿宋" panose="02010600040101010101" pitchFamily="2" charset="-122"/>
              </a:rPr>
              <a:t>     选离插入点最近的不平衡结点的孩子结点。</a:t>
            </a:r>
            <a:endParaRPr lang="zh-CN" altLang="en-US" sz="2800" dirty="0">
              <a:solidFill>
                <a:srgbClr val="3333FF"/>
              </a:solidFill>
              <a:latin typeface="华文仿宋" panose="02010600040101010101" pitchFamily="2" charset="-122"/>
              <a:ea typeface="华文仿宋" panose="0201060004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7464"/>
                                        </p:tgtEl>
                                        <p:attrNameLst>
                                          <p:attrName>style.visibility</p:attrName>
                                        </p:attrNameLst>
                                      </p:cBhvr>
                                      <p:to>
                                        <p:strVal val="visible"/>
                                      </p:to>
                                    </p:set>
                                    <p:animEffect transition="in" filter="wipe(up)">
                                      <p:cBhvr>
                                        <p:cTn id="7" dur="500"/>
                                        <p:tgtEl>
                                          <p:spTgt spid="142746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27459"/>
                                        </p:tgtEl>
                                        <p:attrNameLst>
                                          <p:attrName>style.visibility</p:attrName>
                                        </p:attrNameLst>
                                      </p:cBhvr>
                                      <p:to>
                                        <p:strVal val="visible"/>
                                      </p:to>
                                    </p:set>
                                    <p:animEffect transition="in" filter="wipe(up)">
                                      <p:cBhvr>
                                        <p:cTn id="11" dur="500"/>
                                        <p:tgtEl>
                                          <p:spTgt spid="142745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427462"/>
                                        </p:tgtEl>
                                        <p:attrNameLst>
                                          <p:attrName>style.visibility</p:attrName>
                                        </p:attrNameLst>
                                      </p:cBhvr>
                                      <p:to>
                                        <p:strVal val="visible"/>
                                      </p:to>
                                    </p:set>
                                    <p:animEffect transition="in" filter="wipe(up)">
                                      <p:cBhvr>
                                        <p:cTn id="16" dur="500"/>
                                        <p:tgtEl>
                                          <p:spTgt spid="1427462"/>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427460"/>
                                        </p:tgtEl>
                                        <p:attrNameLst>
                                          <p:attrName>style.visibility</p:attrName>
                                        </p:attrNameLst>
                                      </p:cBhvr>
                                      <p:to>
                                        <p:strVal val="visible"/>
                                      </p:to>
                                    </p:set>
                                    <p:animEffect transition="in" filter="wipe(up)">
                                      <p:cBhvr>
                                        <p:cTn id="20" dur="500"/>
                                        <p:tgtEl>
                                          <p:spTgt spid="142746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427463"/>
                                        </p:tgtEl>
                                        <p:attrNameLst>
                                          <p:attrName>style.visibility</p:attrName>
                                        </p:attrNameLst>
                                      </p:cBhvr>
                                      <p:to>
                                        <p:strVal val="visible"/>
                                      </p:to>
                                    </p:set>
                                    <p:animEffect transition="in" filter="wipe(up)">
                                      <p:cBhvr>
                                        <p:cTn id="25" dur="500"/>
                                        <p:tgtEl>
                                          <p:spTgt spid="1427463"/>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427461"/>
                                        </p:tgtEl>
                                        <p:attrNameLst>
                                          <p:attrName>style.visibility</p:attrName>
                                        </p:attrNameLst>
                                      </p:cBhvr>
                                      <p:to>
                                        <p:strVal val="visible"/>
                                      </p:to>
                                    </p:set>
                                    <p:animEffect transition="in" filter="wipe(up)">
                                      <p:cBhvr>
                                        <p:cTn id="29" dur="500"/>
                                        <p:tgtEl>
                                          <p:spTgt spid="142746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427474"/>
                                        </p:tgtEl>
                                        <p:attrNameLst>
                                          <p:attrName>style.visibility</p:attrName>
                                        </p:attrNameLst>
                                      </p:cBhvr>
                                      <p:to>
                                        <p:strVal val="visible"/>
                                      </p:to>
                                    </p:set>
                                    <p:animEffect transition="in" filter="blinds(horizontal)">
                                      <p:cBhvr>
                                        <p:cTn id="34" dur="500"/>
                                        <p:tgtEl>
                                          <p:spTgt spid="142747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427475"/>
                                        </p:tgtEl>
                                        <p:attrNameLst>
                                          <p:attrName>style.visibility</p:attrName>
                                        </p:attrNameLst>
                                      </p:cBhvr>
                                      <p:to>
                                        <p:strVal val="visible"/>
                                      </p:to>
                                    </p:set>
                                    <p:animEffect transition="in" filter="blinds(horizontal)">
                                      <p:cBhvr>
                                        <p:cTn id="39" dur="500"/>
                                        <p:tgtEl>
                                          <p:spTgt spid="1427475"/>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427473"/>
                                        </p:tgtEl>
                                        <p:attrNameLst>
                                          <p:attrName>style.visibility</p:attrName>
                                        </p:attrNameLst>
                                      </p:cBhvr>
                                      <p:to>
                                        <p:strVal val="visible"/>
                                      </p:to>
                                    </p:set>
                                    <p:animEffect transition="in" filter="blinds(horizontal)">
                                      <p:cBhvr>
                                        <p:cTn id="44" dur="500"/>
                                        <p:tgtEl>
                                          <p:spTgt spid="1427473"/>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8" fill="hold" grpId="0" nodeType="clickEffect">
                                  <p:stCondLst>
                                    <p:cond delay="0"/>
                                  </p:stCondLst>
                                  <p:childTnLst>
                                    <p:set>
                                      <p:cBhvr>
                                        <p:cTn id="48" dur="1" fill="hold">
                                          <p:stCondLst>
                                            <p:cond delay="0"/>
                                          </p:stCondLst>
                                        </p:cTn>
                                        <p:tgtEl>
                                          <p:spTgt spid="1427465"/>
                                        </p:tgtEl>
                                        <p:attrNameLst>
                                          <p:attrName>style.visibility</p:attrName>
                                        </p:attrNameLst>
                                      </p:cBhvr>
                                      <p:to>
                                        <p:strVal val="visible"/>
                                      </p:to>
                                    </p:set>
                                    <p:anim calcmode="lin" valueType="num">
                                      <p:cBhvr>
                                        <p:cTn id="49" dur="500" fill="hold"/>
                                        <p:tgtEl>
                                          <p:spTgt spid="1427465"/>
                                        </p:tgtEl>
                                        <p:attrNameLst>
                                          <p:attrName>ppt_x</p:attrName>
                                        </p:attrNameLst>
                                      </p:cBhvr>
                                      <p:tavLst>
                                        <p:tav tm="0">
                                          <p:val>
                                            <p:strVal val="#ppt_x-#ppt_w/2"/>
                                          </p:val>
                                        </p:tav>
                                        <p:tav tm="100000">
                                          <p:val>
                                            <p:strVal val="#ppt_x"/>
                                          </p:val>
                                        </p:tav>
                                      </p:tavLst>
                                    </p:anim>
                                    <p:anim calcmode="lin" valueType="num">
                                      <p:cBhvr>
                                        <p:cTn id="50" dur="500" fill="hold"/>
                                        <p:tgtEl>
                                          <p:spTgt spid="1427465"/>
                                        </p:tgtEl>
                                        <p:attrNameLst>
                                          <p:attrName>ppt_y</p:attrName>
                                        </p:attrNameLst>
                                      </p:cBhvr>
                                      <p:tavLst>
                                        <p:tav tm="0">
                                          <p:val>
                                            <p:strVal val="#ppt_y"/>
                                          </p:val>
                                        </p:tav>
                                        <p:tav tm="100000">
                                          <p:val>
                                            <p:strVal val="#ppt_y"/>
                                          </p:val>
                                        </p:tav>
                                      </p:tavLst>
                                    </p:anim>
                                    <p:anim calcmode="lin" valueType="num">
                                      <p:cBhvr>
                                        <p:cTn id="51" dur="500" fill="hold"/>
                                        <p:tgtEl>
                                          <p:spTgt spid="1427465"/>
                                        </p:tgtEl>
                                        <p:attrNameLst>
                                          <p:attrName>ppt_w</p:attrName>
                                        </p:attrNameLst>
                                      </p:cBhvr>
                                      <p:tavLst>
                                        <p:tav tm="0">
                                          <p:val>
                                            <p:fltVal val="0"/>
                                          </p:val>
                                        </p:tav>
                                        <p:tav tm="100000">
                                          <p:val>
                                            <p:strVal val="#ppt_w"/>
                                          </p:val>
                                        </p:tav>
                                      </p:tavLst>
                                    </p:anim>
                                    <p:anim calcmode="lin" valueType="num">
                                      <p:cBhvr>
                                        <p:cTn id="52" dur="500" fill="hold"/>
                                        <p:tgtEl>
                                          <p:spTgt spid="1427465"/>
                                        </p:tgtEl>
                                        <p:attrNameLst>
                                          <p:attrName>ppt_h</p:attrName>
                                        </p:attrNameLst>
                                      </p:cBhvr>
                                      <p:tavLst>
                                        <p:tav tm="0">
                                          <p:val>
                                            <p:strVal val="#ppt_h"/>
                                          </p:val>
                                        </p:tav>
                                        <p:tav tm="100000">
                                          <p:val>
                                            <p:strVal val="#ppt_h"/>
                                          </p:val>
                                        </p:tav>
                                      </p:tavLst>
                                    </p:anim>
                                  </p:childTnLst>
                                </p:cTn>
                              </p:par>
                            </p:childTnLst>
                          </p:cTn>
                        </p:par>
                        <p:par>
                          <p:cTn id="53" fill="hold">
                            <p:stCondLst>
                              <p:cond delay="500"/>
                            </p:stCondLst>
                            <p:childTnLst>
                              <p:par>
                                <p:cTn id="54" presetID="12" presetClass="entr" presetSubtype="4" fill="hold" grpId="0" nodeType="afterEffect">
                                  <p:stCondLst>
                                    <p:cond delay="0"/>
                                  </p:stCondLst>
                                  <p:childTnLst>
                                    <p:set>
                                      <p:cBhvr>
                                        <p:cTn id="55" dur="1" fill="hold">
                                          <p:stCondLst>
                                            <p:cond delay="0"/>
                                          </p:stCondLst>
                                        </p:cTn>
                                        <p:tgtEl>
                                          <p:spTgt spid="1427472"/>
                                        </p:tgtEl>
                                        <p:attrNameLst>
                                          <p:attrName>style.visibility</p:attrName>
                                        </p:attrNameLst>
                                      </p:cBhvr>
                                      <p:to>
                                        <p:strVal val="visible"/>
                                      </p:to>
                                    </p:set>
                                    <p:animEffect transition="in" filter="slide(fromBottom)">
                                      <p:cBhvr>
                                        <p:cTn id="56" dur="500"/>
                                        <p:tgtEl>
                                          <p:spTgt spid="1427472"/>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iterate type="lt">
                                    <p:tmPct val="100000"/>
                                  </p:iterate>
                                  <p:childTnLst>
                                    <p:set>
                                      <p:cBhvr>
                                        <p:cTn id="60" dur="1" fill="hold">
                                          <p:stCondLst>
                                            <p:cond delay="0"/>
                                          </p:stCondLst>
                                        </p:cTn>
                                        <p:tgtEl>
                                          <p:spTgt spid="1427476"/>
                                        </p:tgtEl>
                                        <p:attrNameLst>
                                          <p:attrName>style.visibility</p:attrName>
                                        </p:attrNameLst>
                                      </p:cBhvr>
                                      <p:to>
                                        <p:strVal val="visible"/>
                                      </p:to>
                                    </p:set>
                                    <p:animEffect transition="in" filter="blinds(horizontal)">
                                      <p:cBhvr>
                                        <p:cTn id="61" dur="75"/>
                                        <p:tgtEl>
                                          <p:spTgt spid="142747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427471"/>
                                        </p:tgtEl>
                                        <p:attrNameLst>
                                          <p:attrName>style.visibility</p:attrName>
                                        </p:attrNameLst>
                                      </p:cBhvr>
                                      <p:to>
                                        <p:strVal val="visible"/>
                                      </p:to>
                                    </p:set>
                                    <p:animEffect transition="in" filter="wipe(up)">
                                      <p:cBhvr>
                                        <p:cTn id="66" dur="500"/>
                                        <p:tgtEl>
                                          <p:spTgt spid="1427471"/>
                                        </p:tgtEl>
                                      </p:cBhvr>
                                    </p:animEffec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1427466"/>
                                        </p:tgtEl>
                                        <p:attrNameLst>
                                          <p:attrName>style.visibility</p:attrName>
                                        </p:attrNameLst>
                                      </p:cBhvr>
                                      <p:to>
                                        <p:strVal val="visible"/>
                                      </p:to>
                                    </p:set>
                                    <p:animEffect transition="in" filter="wipe(up)">
                                      <p:cBhvr>
                                        <p:cTn id="70" dur="500"/>
                                        <p:tgtEl>
                                          <p:spTgt spid="1427466"/>
                                        </p:tgtEl>
                                      </p:cBhvr>
                                    </p:animEffec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1427477"/>
                                        </p:tgtEl>
                                        <p:attrNameLst>
                                          <p:attrName>style.visibility</p:attrName>
                                        </p:attrNameLst>
                                      </p:cBhvr>
                                      <p:to>
                                        <p:strVal val="visible"/>
                                      </p:to>
                                    </p:set>
                                    <p:animEffect transition="in" filter="wipe(up)">
                                      <p:cBhvr>
                                        <p:cTn id="74" dur="500"/>
                                        <p:tgtEl>
                                          <p:spTgt spid="1427477"/>
                                        </p:tgtEl>
                                      </p:cBhvr>
                                    </p:animEffect>
                                  </p:childTnLst>
                                </p:cTn>
                              </p:par>
                            </p:childTnLst>
                          </p:cTn>
                        </p:par>
                        <p:par>
                          <p:cTn id="75" fill="hold">
                            <p:stCondLst>
                              <p:cond delay="1500"/>
                            </p:stCondLst>
                            <p:childTnLst>
                              <p:par>
                                <p:cTn id="76" presetID="1" presetClass="entr" presetSubtype="0" fill="hold" grpId="0" nodeType="afterEffect">
                                  <p:stCondLst>
                                    <p:cond delay="0"/>
                                  </p:stCondLst>
                                  <p:childTnLst>
                                    <p:set>
                                      <p:cBhvr>
                                        <p:cTn id="77" dur="1" fill="hold">
                                          <p:stCondLst>
                                            <p:cond delay="499"/>
                                          </p:stCondLst>
                                        </p:cTn>
                                        <p:tgtEl>
                                          <p:spTgt spid="1427468"/>
                                        </p:tgtEl>
                                        <p:attrNameLst>
                                          <p:attrName>style.visibility</p:attrName>
                                        </p:attrNameLst>
                                      </p:cBhvr>
                                      <p:to>
                                        <p:strVal val="visible"/>
                                      </p:to>
                                    </p:set>
                                  </p:childTnLst>
                                </p:cTn>
                              </p:par>
                            </p:childTnLst>
                          </p:cTn>
                        </p:par>
                        <p:par>
                          <p:cTn id="78" fill="hold">
                            <p:stCondLst>
                              <p:cond delay="2000"/>
                            </p:stCondLst>
                            <p:childTnLst>
                              <p:par>
                                <p:cTn id="79" presetID="1" presetClass="entr" presetSubtype="0" fill="hold" grpId="0" nodeType="afterEffect">
                                  <p:stCondLst>
                                    <p:cond delay="0"/>
                                  </p:stCondLst>
                                  <p:childTnLst>
                                    <p:set>
                                      <p:cBhvr>
                                        <p:cTn id="80" dur="1" fill="hold">
                                          <p:stCondLst>
                                            <p:cond delay="499"/>
                                          </p:stCondLst>
                                        </p:cTn>
                                        <p:tgtEl>
                                          <p:spTgt spid="142746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1427470"/>
                                        </p:tgtEl>
                                        <p:attrNameLst>
                                          <p:attrName>style.visibility</p:attrName>
                                        </p:attrNameLst>
                                      </p:cBhvr>
                                      <p:to>
                                        <p:strVal val="visible"/>
                                      </p:to>
                                    </p:set>
                                    <p:animEffect transition="in" filter="wipe(up)">
                                      <p:cBhvr>
                                        <p:cTn id="85" dur="500"/>
                                        <p:tgtEl>
                                          <p:spTgt spid="1427470"/>
                                        </p:tgtEl>
                                      </p:cBhvr>
                                    </p:animEffect>
                                  </p:childTnLst>
                                </p:cTn>
                              </p:par>
                            </p:childTnLst>
                          </p:cTn>
                        </p:par>
                        <p:par>
                          <p:cTn id="86" fill="hold">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1427469"/>
                                        </p:tgtEl>
                                        <p:attrNameLst>
                                          <p:attrName>style.visibility</p:attrName>
                                        </p:attrNameLst>
                                      </p:cBhvr>
                                      <p:to>
                                        <p:strVal val="visible"/>
                                      </p:to>
                                    </p:set>
                                    <p:animEffect transition="in" filter="wipe(up)">
                                      <p:cBhvr>
                                        <p:cTn id="89" dur="500"/>
                                        <p:tgtEl>
                                          <p:spTgt spid="1427469"/>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blinds(horizontal)">
                                      <p:cBhvr>
                                        <p:cTn id="9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7459" grpId="0" animBg="1" autoUpdateAnimBg="0"/>
      <p:bldP spid="1427460" grpId="0" animBg="1" autoUpdateAnimBg="0"/>
      <p:bldP spid="1427461" grpId="0" animBg="1" autoUpdateAnimBg="0"/>
      <p:bldP spid="1427462" grpId="0" animBg="1"/>
      <p:bldP spid="1427463" grpId="0" animBg="1"/>
      <p:bldP spid="1427464" grpId="0" animBg="1"/>
      <p:bldP spid="1427465" grpId="0" animBg="1"/>
      <p:bldP spid="1427466" grpId="0" animBg="1" autoUpdateAnimBg="0"/>
      <p:bldP spid="1427467" grpId="0" animBg="1" autoUpdateAnimBg="0"/>
      <p:bldP spid="1427468" grpId="0" animBg="1"/>
      <p:bldP spid="1427469" grpId="0" animBg="1" autoUpdateAnimBg="0"/>
      <p:bldP spid="1427470" grpId="0" animBg="1"/>
      <p:bldP spid="1427471" grpId="0" animBg="1"/>
      <p:bldP spid="1427472" grpId="0" animBg="1" autoUpdateAnimBg="0"/>
      <p:bldP spid="1427473" grpId="0" autoUpdateAnimBg="0"/>
      <p:bldP spid="1427474" grpId="0" autoUpdateAnimBg="0"/>
      <p:bldP spid="1427475" grpId="0" autoUpdateAnimBg="0"/>
      <p:bldP spid="1427476" grpId="0" animBg="1" autoUpdateAnimBg="0"/>
      <p:bldP spid="1427477" grpId="0" animBg="1" autoUpdateAnimBg="0"/>
      <p:bldP spid="22"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3" name="Oval 3"/>
          <p:cNvSpPr>
            <a:spLocks noChangeArrowheads="1"/>
          </p:cNvSpPr>
          <p:nvPr/>
        </p:nvSpPr>
        <p:spPr bwMode="auto">
          <a:xfrm>
            <a:off x="1665667" y="3247578"/>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6</a:t>
            </a:r>
            <a:endParaRPr lang="en-US" altLang="zh-CN" b="1">
              <a:latin typeface="华文仿宋" panose="02010600040101010101" pitchFamily="2" charset="-122"/>
              <a:ea typeface="华文仿宋" panose="02010600040101010101" pitchFamily="2" charset="-122"/>
            </a:endParaRPr>
          </a:p>
        </p:txBody>
      </p:sp>
      <p:sp>
        <p:nvSpPr>
          <p:cNvPr id="1428484" name="Line 4"/>
          <p:cNvSpPr>
            <a:spLocks noChangeShapeType="1"/>
          </p:cNvSpPr>
          <p:nvPr/>
        </p:nvSpPr>
        <p:spPr bwMode="auto">
          <a:xfrm>
            <a:off x="2046667" y="3628578"/>
            <a:ext cx="457200" cy="457200"/>
          </a:xfrm>
          <a:prstGeom prst="line">
            <a:avLst/>
          </a:prstGeom>
          <a:noFill/>
          <a:ln w="50800">
            <a:solidFill>
              <a:srgbClr val="0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8485" name="Oval 5"/>
          <p:cNvSpPr>
            <a:spLocks noChangeArrowheads="1"/>
          </p:cNvSpPr>
          <p:nvPr/>
        </p:nvSpPr>
        <p:spPr bwMode="auto">
          <a:xfrm>
            <a:off x="2427667" y="4009578"/>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8</a:t>
            </a:r>
            <a:endParaRPr lang="en-US" altLang="zh-CN" b="1">
              <a:latin typeface="华文仿宋" panose="02010600040101010101" pitchFamily="2" charset="-122"/>
              <a:ea typeface="华文仿宋" panose="02010600040101010101" pitchFamily="2" charset="-122"/>
            </a:endParaRPr>
          </a:p>
        </p:txBody>
      </p:sp>
      <p:sp>
        <p:nvSpPr>
          <p:cNvPr id="1428486" name="Oval 6"/>
          <p:cNvSpPr>
            <a:spLocks noChangeArrowheads="1"/>
          </p:cNvSpPr>
          <p:nvPr/>
        </p:nvSpPr>
        <p:spPr bwMode="auto">
          <a:xfrm>
            <a:off x="3189667" y="4771578"/>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9</a:t>
            </a:r>
            <a:endParaRPr lang="en-US" altLang="zh-CN" b="1">
              <a:latin typeface="华文仿宋" panose="02010600040101010101" pitchFamily="2" charset="-122"/>
              <a:ea typeface="华文仿宋" panose="02010600040101010101" pitchFamily="2" charset="-122"/>
            </a:endParaRPr>
          </a:p>
        </p:txBody>
      </p:sp>
      <p:sp>
        <p:nvSpPr>
          <p:cNvPr id="1428487" name="Line 7"/>
          <p:cNvSpPr>
            <a:spLocks noChangeShapeType="1"/>
          </p:cNvSpPr>
          <p:nvPr/>
        </p:nvSpPr>
        <p:spPr bwMode="auto">
          <a:xfrm>
            <a:off x="2808667" y="4390578"/>
            <a:ext cx="457200" cy="457200"/>
          </a:xfrm>
          <a:prstGeom prst="line">
            <a:avLst/>
          </a:prstGeom>
          <a:noFill/>
          <a:ln w="50800">
            <a:solidFill>
              <a:srgbClr val="0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8488" name="Line 8"/>
          <p:cNvSpPr>
            <a:spLocks noChangeShapeType="1"/>
          </p:cNvSpPr>
          <p:nvPr/>
        </p:nvSpPr>
        <p:spPr bwMode="auto">
          <a:xfrm>
            <a:off x="6694867" y="2790378"/>
            <a:ext cx="457200" cy="457200"/>
          </a:xfrm>
          <a:prstGeom prst="line">
            <a:avLst/>
          </a:prstGeom>
          <a:noFill/>
          <a:ln w="28575">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8489" name="AutoShape 9"/>
          <p:cNvSpPr>
            <a:spLocks noChangeArrowheads="1"/>
          </p:cNvSpPr>
          <p:nvPr/>
        </p:nvSpPr>
        <p:spPr bwMode="auto">
          <a:xfrm>
            <a:off x="3240467" y="2409378"/>
            <a:ext cx="3149600" cy="838200"/>
          </a:xfrm>
          <a:prstGeom prst="wedgeRoundRectCallout">
            <a:avLst>
              <a:gd name="adj1" fmla="val -42671"/>
              <a:gd name="adj2" fmla="val 143181"/>
              <a:gd name="adj3" fmla="val 16667"/>
            </a:avLst>
          </a:prstGeom>
          <a:solidFill>
            <a:srgbClr val="FFFFCC"/>
          </a:solidFill>
          <a:ln w="9525">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2400" b="1" dirty="0">
                <a:solidFill>
                  <a:srgbClr val="A50021"/>
                </a:solidFill>
                <a:latin typeface="华文仿宋" panose="02010600040101010101" pitchFamily="2" charset="-122"/>
                <a:ea typeface="华文仿宋" panose="02010600040101010101" pitchFamily="2" charset="-122"/>
              </a:rPr>
              <a:t>RR</a:t>
            </a:r>
            <a:r>
              <a:rPr lang="zh-CN" altLang="en-US" sz="2400" b="1" dirty="0">
                <a:solidFill>
                  <a:srgbClr val="A50021"/>
                </a:solidFill>
                <a:latin typeface="华文仿宋" panose="02010600040101010101" pitchFamily="2" charset="-122"/>
                <a:ea typeface="华文仿宋" panose="02010600040101010101" pitchFamily="2" charset="-122"/>
              </a:rPr>
              <a:t>型逆时针旋转一次</a:t>
            </a:r>
            <a:endParaRPr lang="zh-CN" altLang="en-US" sz="2400" b="1" dirty="0">
              <a:latin typeface="华文仿宋" panose="02010600040101010101" pitchFamily="2" charset="-122"/>
              <a:ea typeface="华文仿宋" panose="02010600040101010101" pitchFamily="2" charset="-122"/>
            </a:endParaRPr>
          </a:p>
        </p:txBody>
      </p:sp>
      <p:sp>
        <p:nvSpPr>
          <p:cNvPr id="1428490" name="AutoShape 10"/>
          <p:cNvSpPr>
            <a:spLocks noChangeArrowheads="1"/>
          </p:cNvSpPr>
          <p:nvPr/>
        </p:nvSpPr>
        <p:spPr bwMode="auto">
          <a:xfrm>
            <a:off x="4180267" y="4009578"/>
            <a:ext cx="1295400" cy="457200"/>
          </a:xfrm>
          <a:prstGeom prst="rightArrow">
            <a:avLst>
              <a:gd name="adj1" fmla="val 50000"/>
              <a:gd name="adj2" fmla="val 70833"/>
            </a:avLst>
          </a:prstGeom>
          <a:solidFill>
            <a:srgbClr val="FFCC99"/>
          </a:solidFill>
          <a:ln w="9525">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8491" name="Oval 11"/>
          <p:cNvSpPr>
            <a:spLocks noChangeArrowheads="1"/>
          </p:cNvSpPr>
          <p:nvPr/>
        </p:nvSpPr>
        <p:spPr bwMode="auto">
          <a:xfrm>
            <a:off x="2427667" y="4009578"/>
            <a:ext cx="457200" cy="457200"/>
          </a:xfrm>
          <a:prstGeom prst="ellipse">
            <a:avLst/>
          </a:prstGeom>
          <a:solidFill>
            <a:srgbClr val="FFFF99"/>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8</a:t>
            </a:r>
            <a:endParaRPr lang="en-US" altLang="zh-CN" b="1">
              <a:latin typeface="华文仿宋" panose="02010600040101010101" pitchFamily="2" charset="-122"/>
              <a:ea typeface="华文仿宋" panose="02010600040101010101" pitchFamily="2" charset="-122"/>
            </a:endParaRPr>
          </a:p>
        </p:txBody>
      </p:sp>
      <p:sp>
        <p:nvSpPr>
          <p:cNvPr id="1428492" name="Text Box 12"/>
          <p:cNvSpPr txBox="1">
            <a:spLocks noChangeArrowheads="1"/>
          </p:cNvSpPr>
          <p:nvPr/>
        </p:nvSpPr>
        <p:spPr bwMode="auto">
          <a:xfrm>
            <a:off x="1741867" y="2714178"/>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华文仿宋" panose="02010600040101010101" pitchFamily="2" charset="-122"/>
                <a:ea typeface="华文仿宋" panose="02010600040101010101" pitchFamily="2" charset="-122"/>
              </a:rPr>
              <a:t>-2</a:t>
            </a:r>
            <a:endParaRPr lang="en-US" altLang="zh-CN" sz="3200" b="1">
              <a:latin typeface="华文仿宋" panose="02010600040101010101" pitchFamily="2" charset="-122"/>
              <a:ea typeface="华文仿宋" panose="02010600040101010101" pitchFamily="2" charset="-122"/>
            </a:endParaRPr>
          </a:p>
        </p:txBody>
      </p:sp>
      <p:sp>
        <p:nvSpPr>
          <p:cNvPr id="1428493" name="Text Box 13"/>
          <p:cNvSpPr txBox="1">
            <a:spLocks noChangeArrowheads="1"/>
          </p:cNvSpPr>
          <p:nvPr/>
        </p:nvSpPr>
        <p:spPr bwMode="auto">
          <a:xfrm>
            <a:off x="3240467" y="4263578"/>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华文仿宋" panose="02010600040101010101" pitchFamily="2" charset="-122"/>
                <a:ea typeface="华文仿宋" panose="02010600040101010101" pitchFamily="2" charset="-122"/>
              </a:rPr>
              <a:t>0</a:t>
            </a:r>
            <a:endParaRPr lang="en-US" altLang="zh-CN" sz="3200" b="1">
              <a:latin typeface="华文仿宋" panose="02010600040101010101" pitchFamily="2" charset="-122"/>
              <a:ea typeface="华文仿宋" panose="02010600040101010101" pitchFamily="2" charset="-122"/>
            </a:endParaRPr>
          </a:p>
        </p:txBody>
      </p:sp>
      <p:sp>
        <p:nvSpPr>
          <p:cNvPr id="1428494" name="Text Box 14"/>
          <p:cNvSpPr txBox="1">
            <a:spLocks noChangeArrowheads="1"/>
          </p:cNvSpPr>
          <p:nvPr/>
        </p:nvSpPr>
        <p:spPr bwMode="auto">
          <a:xfrm>
            <a:off x="2503867" y="3476178"/>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华文仿宋" panose="02010600040101010101" pitchFamily="2" charset="-122"/>
                <a:ea typeface="华文仿宋" panose="02010600040101010101" pitchFamily="2" charset="-122"/>
              </a:rPr>
              <a:t>-1</a:t>
            </a:r>
            <a:endParaRPr lang="en-US" altLang="zh-CN" sz="3200" b="1">
              <a:latin typeface="华文仿宋" panose="02010600040101010101" pitchFamily="2" charset="-122"/>
              <a:ea typeface="华文仿宋" panose="02010600040101010101" pitchFamily="2" charset="-122"/>
            </a:endParaRPr>
          </a:p>
        </p:txBody>
      </p:sp>
      <p:sp>
        <p:nvSpPr>
          <p:cNvPr id="1428495" name="Oval 15"/>
          <p:cNvSpPr>
            <a:spLocks noChangeArrowheads="1"/>
          </p:cNvSpPr>
          <p:nvPr/>
        </p:nvSpPr>
        <p:spPr bwMode="auto">
          <a:xfrm>
            <a:off x="6923467" y="3323778"/>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8</a:t>
            </a:r>
            <a:endParaRPr lang="en-US" altLang="zh-CN" b="1">
              <a:latin typeface="华文仿宋" panose="02010600040101010101" pitchFamily="2" charset="-122"/>
              <a:ea typeface="华文仿宋" panose="02010600040101010101" pitchFamily="2" charset="-122"/>
            </a:endParaRPr>
          </a:p>
        </p:txBody>
      </p:sp>
      <p:sp>
        <p:nvSpPr>
          <p:cNvPr id="1428496" name="Oval 16"/>
          <p:cNvSpPr>
            <a:spLocks noChangeArrowheads="1"/>
          </p:cNvSpPr>
          <p:nvPr/>
        </p:nvSpPr>
        <p:spPr bwMode="auto">
          <a:xfrm>
            <a:off x="6161467" y="4085778"/>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6</a:t>
            </a:r>
            <a:endParaRPr lang="en-US" altLang="zh-CN" b="1">
              <a:latin typeface="华文仿宋" panose="02010600040101010101" pitchFamily="2" charset="-122"/>
              <a:ea typeface="华文仿宋" panose="02010600040101010101" pitchFamily="2" charset="-122"/>
            </a:endParaRPr>
          </a:p>
        </p:txBody>
      </p:sp>
      <p:sp>
        <p:nvSpPr>
          <p:cNvPr id="1428497" name="Line 17"/>
          <p:cNvSpPr>
            <a:spLocks noChangeShapeType="1"/>
          </p:cNvSpPr>
          <p:nvPr/>
        </p:nvSpPr>
        <p:spPr bwMode="auto">
          <a:xfrm flipH="1">
            <a:off x="6542467" y="3704778"/>
            <a:ext cx="457200" cy="457200"/>
          </a:xfrm>
          <a:prstGeom prst="line">
            <a:avLst/>
          </a:prstGeom>
          <a:noFill/>
          <a:ln w="508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8498" name="Oval 18"/>
          <p:cNvSpPr>
            <a:spLocks noChangeArrowheads="1"/>
          </p:cNvSpPr>
          <p:nvPr/>
        </p:nvSpPr>
        <p:spPr bwMode="auto">
          <a:xfrm>
            <a:off x="7685467" y="4161978"/>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9</a:t>
            </a:r>
            <a:endParaRPr lang="en-US" altLang="zh-CN" b="1">
              <a:latin typeface="华文仿宋" panose="02010600040101010101" pitchFamily="2" charset="-122"/>
              <a:ea typeface="华文仿宋" panose="02010600040101010101" pitchFamily="2" charset="-122"/>
            </a:endParaRPr>
          </a:p>
        </p:txBody>
      </p:sp>
      <p:sp>
        <p:nvSpPr>
          <p:cNvPr id="1428499" name="Line 19"/>
          <p:cNvSpPr>
            <a:spLocks noChangeShapeType="1"/>
          </p:cNvSpPr>
          <p:nvPr/>
        </p:nvSpPr>
        <p:spPr bwMode="auto">
          <a:xfrm>
            <a:off x="7304467" y="3755578"/>
            <a:ext cx="533400" cy="482600"/>
          </a:xfrm>
          <a:prstGeom prst="line">
            <a:avLst/>
          </a:prstGeom>
          <a:noFill/>
          <a:ln w="5080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8500" name="Line 20"/>
          <p:cNvSpPr>
            <a:spLocks noChangeShapeType="1"/>
          </p:cNvSpPr>
          <p:nvPr/>
        </p:nvSpPr>
        <p:spPr bwMode="auto">
          <a:xfrm>
            <a:off x="1208467" y="2790378"/>
            <a:ext cx="533400" cy="533400"/>
          </a:xfrm>
          <a:prstGeom prst="line">
            <a:avLst/>
          </a:prstGeom>
          <a:noFill/>
          <a:ln w="28575">
            <a:solidFill>
              <a:srgbClr val="A5002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8501" name="Rectangle 21"/>
          <p:cNvSpPr>
            <a:spLocks noChangeArrowheads="1"/>
          </p:cNvSpPr>
          <p:nvPr/>
        </p:nvSpPr>
        <p:spPr bwMode="auto">
          <a:xfrm>
            <a:off x="315550" y="1243548"/>
            <a:ext cx="4224234"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dirty="0">
                <a:solidFill>
                  <a:schemeClr val="accent2"/>
                </a:solidFill>
                <a:latin typeface="华文仿宋" panose="02010600040101010101" pitchFamily="2" charset="-122"/>
                <a:ea typeface="华文仿宋" panose="02010600040101010101" pitchFamily="2" charset="-122"/>
              </a:rPr>
              <a:t>RR</a:t>
            </a:r>
            <a:r>
              <a:rPr kumimoji="0" lang="zh-CN" altLang="en-US" sz="2800" b="1" dirty="0">
                <a:solidFill>
                  <a:schemeClr val="accent2"/>
                </a:solidFill>
                <a:latin typeface="华文仿宋" panose="02010600040101010101" pitchFamily="2" charset="-122"/>
                <a:ea typeface="华文仿宋" panose="02010600040101010101" pitchFamily="2" charset="-122"/>
              </a:rPr>
              <a:t>型：逆时针旋转，左旋</a:t>
            </a:r>
            <a:endParaRPr kumimoji="0" lang="zh-CN" altLang="en-US" sz="2800" b="1" dirty="0">
              <a:solidFill>
                <a:schemeClr val="accent2"/>
              </a:solidFill>
              <a:latin typeface="华文仿宋" panose="02010600040101010101" pitchFamily="2" charset="-122"/>
              <a:ea typeface="华文仿宋" panose="0201060004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8500"/>
                                        </p:tgtEl>
                                        <p:attrNameLst>
                                          <p:attrName>style.visibility</p:attrName>
                                        </p:attrNameLst>
                                      </p:cBhvr>
                                      <p:to>
                                        <p:strVal val="visible"/>
                                      </p:to>
                                    </p:set>
                                    <p:animEffect transition="in" filter="wipe(up)">
                                      <p:cBhvr>
                                        <p:cTn id="7" dur="500"/>
                                        <p:tgtEl>
                                          <p:spTgt spid="142850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428483"/>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428484"/>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142848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428487"/>
                                        </p:tgtEl>
                                        <p:attrNameLst>
                                          <p:attrName>style.visibility</p:attrName>
                                        </p:attrNameLst>
                                      </p:cBhvr>
                                      <p:to>
                                        <p:strVal val="visible"/>
                                      </p:to>
                                    </p:set>
                                    <p:animEffect transition="in" filter="wipe(up)">
                                      <p:cBhvr>
                                        <p:cTn id="21" dur="500"/>
                                        <p:tgtEl>
                                          <p:spTgt spid="1428487"/>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428486"/>
                                        </p:tgtEl>
                                        <p:attrNameLst>
                                          <p:attrName>style.visibility</p:attrName>
                                        </p:attrNameLst>
                                      </p:cBhvr>
                                      <p:to>
                                        <p:strVal val="visible"/>
                                      </p:to>
                                    </p:set>
                                    <p:animEffect transition="in" filter="wipe(up)">
                                      <p:cBhvr>
                                        <p:cTn id="25" dur="500"/>
                                        <p:tgtEl>
                                          <p:spTgt spid="142848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28493"/>
                                        </p:tgtEl>
                                        <p:attrNameLst>
                                          <p:attrName>style.visibility</p:attrName>
                                        </p:attrNameLst>
                                      </p:cBhvr>
                                      <p:to>
                                        <p:strVal val="visible"/>
                                      </p:to>
                                    </p:set>
                                    <p:animEffect transition="in" filter="blinds(horizontal)">
                                      <p:cBhvr>
                                        <p:cTn id="30" dur="500"/>
                                        <p:tgtEl>
                                          <p:spTgt spid="142849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428494"/>
                                        </p:tgtEl>
                                        <p:attrNameLst>
                                          <p:attrName>style.visibility</p:attrName>
                                        </p:attrNameLst>
                                      </p:cBhvr>
                                      <p:to>
                                        <p:strVal val="visible"/>
                                      </p:to>
                                    </p:set>
                                    <p:animEffect transition="in" filter="blinds(horizontal)">
                                      <p:cBhvr>
                                        <p:cTn id="35" dur="500"/>
                                        <p:tgtEl>
                                          <p:spTgt spid="142849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428492"/>
                                        </p:tgtEl>
                                        <p:attrNameLst>
                                          <p:attrName>style.visibility</p:attrName>
                                        </p:attrNameLst>
                                      </p:cBhvr>
                                      <p:to>
                                        <p:strVal val="visible"/>
                                      </p:to>
                                    </p:set>
                                    <p:animEffect transition="in" filter="blinds(horizontal)">
                                      <p:cBhvr>
                                        <p:cTn id="40" dur="500"/>
                                        <p:tgtEl>
                                          <p:spTgt spid="1428492"/>
                                        </p:tgtEl>
                                      </p:cBhvr>
                                    </p:animEffect>
                                  </p:childTnLst>
                                </p:cTn>
                              </p:par>
                            </p:childTnLst>
                          </p:cTn>
                        </p:par>
                      </p:childTnLst>
                    </p:cTn>
                  </p:par>
                  <p:par>
                    <p:cTn id="41" fill="hold">
                      <p:stCondLst>
                        <p:cond delay="indefinite"/>
                      </p:stCondLst>
                      <p:childTnLst>
                        <p:par>
                          <p:cTn id="42" fill="hold">
                            <p:stCondLst>
                              <p:cond delay="0"/>
                            </p:stCondLst>
                            <p:childTnLst>
                              <p:par>
                                <p:cTn id="43" presetID="17" presetClass="entr" presetSubtype="8" fill="hold" grpId="0" nodeType="clickEffect">
                                  <p:stCondLst>
                                    <p:cond delay="0"/>
                                  </p:stCondLst>
                                  <p:childTnLst>
                                    <p:set>
                                      <p:cBhvr>
                                        <p:cTn id="44" dur="1" fill="hold">
                                          <p:stCondLst>
                                            <p:cond delay="0"/>
                                          </p:stCondLst>
                                        </p:cTn>
                                        <p:tgtEl>
                                          <p:spTgt spid="1428490"/>
                                        </p:tgtEl>
                                        <p:attrNameLst>
                                          <p:attrName>style.visibility</p:attrName>
                                        </p:attrNameLst>
                                      </p:cBhvr>
                                      <p:to>
                                        <p:strVal val="visible"/>
                                      </p:to>
                                    </p:set>
                                    <p:anim calcmode="lin" valueType="num">
                                      <p:cBhvr>
                                        <p:cTn id="45" dur="500" fill="hold"/>
                                        <p:tgtEl>
                                          <p:spTgt spid="1428490"/>
                                        </p:tgtEl>
                                        <p:attrNameLst>
                                          <p:attrName>ppt_x</p:attrName>
                                        </p:attrNameLst>
                                      </p:cBhvr>
                                      <p:tavLst>
                                        <p:tav tm="0">
                                          <p:val>
                                            <p:strVal val="#ppt_x-#ppt_w/2"/>
                                          </p:val>
                                        </p:tav>
                                        <p:tav tm="100000">
                                          <p:val>
                                            <p:strVal val="#ppt_x"/>
                                          </p:val>
                                        </p:tav>
                                      </p:tavLst>
                                    </p:anim>
                                    <p:anim calcmode="lin" valueType="num">
                                      <p:cBhvr>
                                        <p:cTn id="46" dur="500" fill="hold"/>
                                        <p:tgtEl>
                                          <p:spTgt spid="1428490"/>
                                        </p:tgtEl>
                                        <p:attrNameLst>
                                          <p:attrName>ppt_y</p:attrName>
                                        </p:attrNameLst>
                                      </p:cBhvr>
                                      <p:tavLst>
                                        <p:tav tm="0">
                                          <p:val>
                                            <p:strVal val="#ppt_y"/>
                                          </p:val>
                                        </p:tav>
                                        <p:tav tm="100000">
                                          <p:val>
                                            <p:strVal val="#ppt_y"/>
                                          </p:val>
                                        </p:tav>
                                      </p:tavLst>
                                    </p:anim>
                                    <p:anim calcmode="lin" valueType="num">
                                      <p:cBhvr>
                                        <p:cTn id="47" dur="500" fill="hold"/>
                                        <p:tgtEl>
                                          <p:spTgt spid="1428490"/>
                                        </p:tgtEl>
                                        <p:attrNameLst>
                                          <p:attrName>ppt_w</p:attrName>
                                        </p:attrNameLst>
                                      </p:cBhvr>
                                      <p:tavLst>
                                        <p:tav tm="0">
                                          <p:val>
                                            <p:fltVal val="0"/>
                                          </p:val>
                                        </p:tav>
                                        <p:tav tm="100000">
                                          <p:val>
                                            <p:strVal val="#ppt_w"/>
                                          </p:val>
                                        </p:tav>
                                      </p:tavLst>
                                    </p:anim>
                                    <p:anim calcmode="lin" valueType="num">
                                      <p:cBhvr>
                                        <p:cTn id="48" dur="500" fill="hold"/>
                                        <p:tgtEl>
                                          <p:spTgt spid="1428490"/>
                                        </p:tgtEl>
                                        <p:attrNameLst>
                                          <p:attrName>ppt_h</p:attrName>
                                        </p:attrNameLst>
                                      </p:cBhvr>
                                      <p:tavLst>
                                        <p:tav tm="0">
                                          <p:val>
                                            <p:strVal val="#ppt_h"/>
                                          </p:val>
                                        </p:tav>
                                        <p:tav tm="100000">
                                          <p:val>
                                            <p:strVal val="#ppt_h"/>
                                          </p:val>
                                        </p:tav>
                                      </p:tavLst>
                                    </p:anim>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428489"/>
                                        </p:tgtEl>
                                        <p:attrNameLst>
                                          <p:attrName>style.visibility</p:attrName>
                                        </p:attrNameLst>
                                      </p:cBhvr>
                                      <p:to>
                                        <p:strVal val="visible"/>
                                      </p:to>
                                    </p:set>
                                    <p:animEffect transition="in" filter="wipe(left)">
                                      <p:cBhvr>
                                        <p:cTn id="52" dur="500"/>
                                        <p:tgtEl>
                                          <p:spTgt spid="142848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iterate type="lt">
                                    <p:tmPct val="100000"/>
                                  </p:iterate>
                                  <p:childTnLst>
                                    <p:set>
                                      <p:cBhvr>
                                        <p:cTn id="56" dur="1" fill="hold">
                                          <p:stCondLst>
                                            <p:cond delay="0"/>
                                          </p:stCondLst>
                                        </p:cTn>
                                        <p:tgtEl>
                                          <p:spTgt spid="1428491"/>
                                        </p:tgtEl>
                                        <p:attrNameLst>
                                          <p:attrName>style.visibility</p:attrName>
                                        </p:attrNameLst>
                                      </p:cBhvr>
                                      <p:to>
                                        <p:strVal val="visible"/>
                                      </p:to>
                                    </p:set>
                                    <p:animEffect transition="in" filter="blinds(horizontal)">
                                      <p:cBhvr>
                                        <p:cTn id="57" dur="75"/>
                                        <p:tgtEl>
                                          <p:spTgt spid="142849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28488"/>
                                        </p:tgtEl>
                                        <p:attrNameLst>
                                          <p:attrName>style.visibility</p:attrName>
                                        </p:attrNameLst>
                                      </p:cBhvr>
                                      <p:to>
                                        <p:strVal val="visible"/>
                                      </p:to>
                                    </p:set>
                                    <p:animEffect transition="in" filter="wipe(up)">
                                      <p:cBhvr>
                                        <p:cTn id="62" dur="500"/>
                                        <p:tgtEl>
                                          <p:spTgt spid="1428488"/>
                                        </p:tgtEl>
                                      </p:cBhvr>
                                    </p:animEffect>
                                  </p:childTnLst>
                                </p:cTn>
                              </p:par>
                            </p:childTnLst>
                          </p:cTn>
                        </p:par>
                        <p:par>
                          <p:cTn id="63" fill="hold">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1428495"/>
                                        </p:tgtEl>
                                        <p:attrNameLst>
                                          <p:attrName>style.visibility</p:attrName>
                                        </p:attrNameLst>
                                      </p:cBhvr>
                                      <p:to>
                                        <p:strVal val="visible"/>
                                      </p:to>
                                    </p:set>
                                    <p:animEffect transition="in" filter="wipe(up)">
                                      <p:cBhvr>
                                        <p:cTn id="66" dur="500"/>
                                        <p:tgtEl>
                                          <p:spTgt spid="1428495"/>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499"/>
                                          </p:stCondLst>
                                        </p:cTn>
                                        <p:tgtEl>
                                          <p:spTgt spid="1428497"/>
                                        </p:tgtEl>
                                        <p:attrNameLst>
                                          <p:attrName>style.visibility</p:attrName>
                                        </p:attrNameLst>
                                      </p:cBhvr>
                                      <p:to>
                                        <p:strVal val="visible"/>
                                      </p:to>
                                    </p:set>
                                  </p:childTnLst>
                                </p:cTn>
                              </p:par>
                            </p:childTnLst>
                          </p:cTn>
                        </p:par>
                        <p:par>
                          <p:cTn id="70" fill="hold">
                            <p:stCondLst>
                              <p:cond delay="1500"/>
                            </p:stCondLst>
                            <p:childTnLst>
                              <p:par>
                                <p:cTn id="71" presetID="1" presetClass="entr" presetSubtype="0" fill="hold" grpId="0" nodeType="afterEffect">
                                  <p:stCondLst>
                                    <p:cond delay="0"/>
                                  </p:stCondLst>
                                  <p:childTnLst>
                                    <p:set>
                                      <p:cBhvr>
                                        <p:cTn id="72" dur="1" fill="hold">
                                          <p:stCondLst>
                                            <p:cond delay="499"/>
                                          </p:stCondLst>
                                        </p:cTn>
                                        <p:tgtEl>
                                          <p:spTgt spid="142849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428499"/>
                                        </p:tgtEl>
                                        <p:attrNameLst>
                                          <p:attrName>style.visibility</p:attrName>
                                        </p:attrNameLst>
                                      </p:cBhvr>
                                      <p:to>
                                        <p:strVal val="visible"/>
                                      </p:to>
                                    </p:set>
                                    <p:animEffect transition="in" filter="wipe(up)">
                                      <p:cBhvr>
                                        <p:cTn id="77" dur="500"/>
                                        <p:tgtEl>
                                          <p:spTgt spid="1428499"/>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1428498"/>
                                        </p:tgtEl>
                                        <p:attrNameLst>
                                          <p:attrName>style.visibility</p:attrName>
                                        </p:attrNameLst>
                                      </p:cBhvr>
                                      <p:to>
                                        <p:strVal val="visible"/>
                                      </p:to>
                                    </p:set>
                                    <p:animEffect transition="in" filter="wipe(up)">
                                      <p:cBhvr>
                                        <p:cTn id="81" dur="500"/>
                                        <p:tgtEl>
                                          <p:spTgt spid="1428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8483" grpId="0" animBg="1" autoUpdateAnimBg="0"/>
      <p:bldP spid="1428484" grpId="0" animBg="1"/>
      <p:bldP spid="1428485" grpId="0" animBg="1" autoUpdateAnimBg="0"/>
      <p:bldP spid="1428486" grpId="0" animBg="1" autoUpdateAnimBg="0"/>
      <p:bldP spid="1428487" grpId="0" animBg="1"/>
      <p:bldP spid="1428488" grpId="0" animBg="1"/>
      <p:bldP spid="1428489" grpId="0" animBg="1" autoUpdateAnimBg="0"/>
      <p:bldP spid="1428490" grpId="0" animBg="1"/>
      <p:bldP spid="1428491" grpId="0" animBg="1" autoUpdateAnimBg="0"/>
      <p:bldP spid="1428492" grpId="0" autoUpdateAnimBg="0"/>
      <p:bldP spid="1428493" grpId="0" autoUpdateAnimBg="0"/>
      <p:bldP spid="1428494" grpId="0" autoUpdateAnimBg="0"/>
      <p:bldP spid="1428495" grpId="0" animBg="1" autoUpdateAnimBg="0"/>
      <p:bldP spid="1428496" grpId="0" animBg="1" autoUpdateAnimBg="0"/>
      <p:bldP spid="1428497" grpId="0" animBg="1"/>
      <p:bldP spid="1428498" grpId="0" animBg="1" autoUpdateAnimBg="0"/>
      <p:bldP spid="1428499" grpId="0" animBg="1"/>
      <p:bldP spid="142850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Line 2"/>
          <p:cNvSpPr>
            <a:spLocks noChangeShapeType="1"/>
          </p:cNvSpPr>
          <p:nvPr/>
        </p:nvSpPr>
        <p:spPr bwMode="auto">
          <a:xfrm flipH="1">
            <a:off x="4927600" y="3327400"/>
            <a:ext cx="457200" cy="457200"/>
          </a:xfrm>
          <a:prstGeom prst="line">
            <a:avLst/>
          </a:prstGeom>
          <a:noFill/>
          <a:ln w="508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9508" name="Oval 4"/>
          <p:cNvSpPr>
            <a:spLocks noChangeArrowheads="1"/>
          </p:cNvSpPr>
          <p:nvPr/>
        </p:nvSpPr>
        <p:spPr bwMode="auto">
          <a:xfrm>
            <a:off x="1219200" y="2514600"/>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8</a:t>
            </a:r>
            <a:endParaRPr lang="en-US" altLang="zh-CN" b="1">
              <a:latin typeface="华文仿宋" panose="02010600040101010101" pitchFamily="2" charset="-122"/>
              <a:ea typeface="华文仿宋" panose="02010600040101010101" pitchFamily="2" charset="-122"/>
            </a:endParaRPr>
          </a:p>
        </p:txBody>
      </p:sp>
      <p:sp>
        <p:nvSpPr>
          <p:cNvPr id="1429509" name="Oval 5"/>
          <p:cNvSpPr>
            <a:spLocks noChangeArrowheads="1"/>
          </p:cNvSpPr>
          <p:nvPr/>
        </p:nvSpPr>
        <p:spPr bwMode="auto">
          <a:xfrm>
            <a:off x="457200" y="3276600"/>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4</a:t>
            </a:r>
            <a:endParaRPr lang="en-US" altLang="zh-CN" b="1">
              <a:latin typeface="华文仿宋" panose="02010600040101010101" pitchFamily="2" charset="-122"/>
              <a:ea typeface="华文仿宋" panose="02010600040101010101" pitchFamily="2" charset="-122"/>
            </a:endParaRPr>
          </a:p>
        </p:txBody>
      </p:sp>
      <p:sp>
        <p:nvSpPr>
          <p:cNvPr id="1429510" name="Oval 6"/>
          <p:cNvSpPr>
            <a:spLocks noChangeArrowheads="1"/>
          </p:cNvSpPr>
          <p:nvPr/>
        </p:nvSpPr>
        <p:spPr bwMode="auto">
          <a:xfrm>
            <a:off x="1066800" y="4267200"/>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6</a:t>
            </a:r>
            <a:endParaRPr lang="en-US" altLang="zh-CN" b="1">
              <a:latin typeface="华文仿宋" panose="02010600040101010101" pitchFamily="2" charset="-122"/>
              <a:ea typeface="华文仿宋" panose="02010600040101010101" pitchFamily="2" charset="-122"/>
            </a:endParaRPr>
          </a:p>
        </p:txBody>
      </p:sp>
      <p:sp>
        <p:nvSpPr>
          <p:cNvPr id="1429511" name="Line 7"/>
          <p:cNvSpPr>
            <a:spLocks noChangeShapeType="1"/>
          </p:cNvSpPr>
          <p:nvPr/>
        </p:nvSpPr>
        <p:spPr bwMode="auto">
          <a:xfrm flipH="1">
            <a:off x="838200" y="2895600"/>
            <a:ext cx="457200" cy="45720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9512" name="Line 8"/>
          <p:cNvSpPr>
            <a:spLocks noChangeShapeType="1"/>
          </p:cNvSpPr>
          <p:nvPr/>
        </p:nvSpPr>
        <p:spPr bwMode="auto">
          <a:xfrm>
            <a:off x="812800" y="3657600"/>
            <a:ext cx="381000" cy="60960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9513" name="Line 9"/>
          <p:cNvSpPr>
            <a:spLocks noChangeShapeType="1"/>
          </p:cNvSpPr>
          <p:nvPr/>
        </p:nvSpPr>
        <p:spPr bwMode="auto">
          <a:xfrm>
            <a:off x="762000" y="2057400"/>
            <a:ext cx="533400" cy="533400"/>
          </a:xfrm>
          <a:prstGeom prst="line">
            <a:avLst/>
          </a:prstGeom>
          <a:noFill/>
          <a:ln w="28575">
            <a:solidFill>
              <a:srgbClr val="A5002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9514" name="AutoShape 10"/>
          <p:cNvSpPr>
            <a:spLocks noChangeArrowheads="1"/>
          </p:cNvSpPr>
          <p:nvPr/>
        </p:nvSpPr>
        <p:spPr bwMode="auto">
          <a:xfrm>
            <a:off x="1676400" y="3352800"/>
            <a:ext cx="1600200" cy="381000"/>
          </a:xfrm>
          <a:prstGeom prst="rightArrow">
            <a:avLst>
              <a:gd name="adj1" fmla="val 50000"/>
              <a:gd name="adj2" fmla="val 105000"/>
            </a:avLst>
          </a:prstGeom>
          <a:solidFill>
            <a:srgbClr val="FFCC99"/>
          </a:solidFill>
          <a:ln w="9525">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9515" name="Oval 11"/>
          <p:cNvSpPr>
            <a:spLocks noChangeArrowheads="1"/>
          </p:cNvSpPr>
          <p:nvPr/>
        </p:nvSpPr>
        <p:spPr bwMode="auto">
          <a:xfrm>
            <a:off x="5308600" y="2870200"/>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8</a:t>
            </a:r>
            <a:endParaRPr lang="en-US" altLang="zh-CN" b="1">
              <a:latin typeface="华文仿宋" panose="02010600040101010101" pitchFamily="2" charset="-122"/>
              <a:ea typeface="华文仿宋" panose="02010600040101010101" pitchFamily="2" charset="-122"/>
            </a:endParaRPr>
          </a:p>
        </p:txBody>
      </p:sp>
      <p:sp>
        <p:nvSpPr>
          <p:cNvPr id="1429516" name="Line 12"/>
          <p:cNvSpPr>
            <a:spLocks noChangeShapeType="1"/>
          </p:cNvSpPr>
          <p:nvPr/>
        </p:nvSpPr>
        <p:spPr bwMode="auto">
          <a:xfrm flipH="1">
            <a:off x="4876800" y="3276600"/>
            <a:ext cx="558800" cy="533400"/>
          </a:xfrm>
          <a:prstGeom prst="line">
            <a:avLst/>
          </a:prstGeom>
          <a:noFill/>
          <a:ln w="508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9517" name="Oval 13"/>
          <p:cNvSpPr>
            <a:spLocks noChangeArrowheads="1"/>
          </p:cNvSpPr>
          <p:nvPr/>
        </p:nvSpPr>
        <p:spPr bwMode="auto">
          <a:xfrm>
            <a:off x="4572000" y="3733800"/>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6</a:t>
            </a:r>
            <a:endParaRPr lang="en-US" altLang="zh-CN" b="1">
              <a:latin typeface="华文仿宋" panose="02010600040101010101" pitchFamily="2" charset="-122"/>
              <a:ea typeface="华文仿宋" panose="02010600040101010101" pitchFamily="2" charset="-122"/>
            </a:endParaRPr>
          </a:p>
        </p:txBody>
      </p:sp>
      <p:sp>
        <p:nvSpPr>
          <p:cNvPr id="1429518" name="Line 14"/>
          <p:cNvSpPr>
            <a:spLocks noChangeShapeType="1"/>
          </p:cNvSpPr>
          <p:nvPr/>
        </p:nvSpPr>
        <p:spPr bwMode="auto">
          <a:xfrm flipH="1">
            <a:off x="4114800" y="4140200"/>
            <a:ext cx="508000" cy="508000"/>
          </a:xfrm>
          <a:prstGeom prst="line">
            <a:avLst/>
          </a:prstGeom>
          <a:noFill/>
          <a:ln w="508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9519" name="Line 15"/>
          <p:cNvSpPr>
            <a:spLocks noChangeShapeType="1"/>
          </p:cNvSpPr>
          <p:nvPr/>
        </p:nvSpPr>
        <p:spPr bwMode="auto">
          <a:xfrm>
            <a:off x="4953000" y="2438400"/>
            <a:ext cx="457200" cy="457200"/>
          </a:xfrm>
          <a:prstGeom prst="line">
            <a:avLst/>
          </a:prstGeom>
          <a:noFill/>
          <a:ln w="28575">
            <a:solidFill>
              <a:srgbClr val="A5002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9520" name="AutoShape 16"/>
          <p:cNvSpPr>
            <a:spLocks noChangeArrowheads="1"/>
          </p:cNvSpPr>
          <p:nvPr/>
        </p:nvSpPr>
        <p:spPr bwMode="auto">
          <a:xfrm>
            <a:off x="1371600" y="4724400"/>
            <a:ext cx="2209800" cy="838200"/>
          </a:xfrm>
          <a:prstGeom prst="wedgeRoundRectCallout">
            <a:avLst>
              <a:gd name="adj1" fmla="val 5315"/>
              <a:gd name="adj2" fmla="val -176324"/>
              <a:gd name="adj3" fmla="val 16667"/>
            </a:avLst>
          </a:prstGeom>
          <a:solidFill>
            <a:srgbClr val="FFFFCC"/>
          </a:solidFill>
          <a:ln w="9525">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b="1">
                <a:solidFill>
                  <a:srgbClr val="A50021"/>
                </a:solidFill>
                <a:latin typeface="华文仿宋" panose="02010600040101010101" pitchFamily="2" charset="-122"/>
                <a:ea typeface="华文仿宋" panose="02010600040101010101" pitchFamily="2" charset="-122"/>
              </a:rPr>
              <a:t>先逆时针旋转</a:t>
            </a:r>
            <a:endParaRPr lang="zh-CN" altLang="en-US" sz="2400" b="1">
              <a:solidFill>
                <a:srgbClr val="A50021"/>
              </a:solidFill>
              <a:latin typeface="华文仿宋" panose="02010600040101010101" pitchFamily="2" charset="-122"/>
              <a:ea typeface="华文仿宋" panose="02010600040101010101" pitchFamily="2" charset="-122"/>
            </a:endParaRPr>
          </a:p>
        </p:txBody>
      </p:sp>
      <p:sp>
        <p:nvSpPr>
          <p:cNvPr id="1429521" name="Text Box 17"/>
          <p:cNvSpPr txBox="1">
            <a:spLocks noChangeArrowheads="1"/>
          </p:cNvSpPr>
          <p:nvPr/>
        </p:nvSpPr>
        <p:spPr bwMode="auto">
          <a:xfrm>
            <a:off x="1295400" y="2011363"/>
            <a:ext cx="5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华文仿宋" panose="02010600040101010101" pitchFamily="2" charset="-122"/>
                <a:ea typeface="华文仿宋" panose="02010600040101010101" pitchFamily="2" charset="-122"/>
              </a:rPr>
              <a:t>2</a:t>
            </a:r>
            <a:endParaRPr lang="en-US" altLang="zh-CN" sz="3200" b="1">
              <a:latin typeface="华文仿宋" panose="02010600040101010101" pitchFamily="2" charset="-122"/>
              <a:ea typeface="华文仿宋" panose="02010600040101010101" pitchFamily="2" charset="-122"/>
            </a:endParaRPr>
          </a:p>
        </p:txBody>
      </p:sp>
      <p:sp>
        <p:nvSpPr>
          <p:cNvPr id="1429522" name="Text Box 18"/>
          <p:cNvSpPr txBox="1">
            <a:spLocks noChangeArrowheads="1"/>
          </p:cNvSpPr>
          <p:nvPr/>
        </p:nvSpPr>
        <p:spPr bwMode="auto">
          <a:xfrm>
            <a:off x="1143000" y="3810000"/>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华文仿宋" panose="02010600040101010101" pitchFamily="2" charset="-122"/>
                <a:ea typeface="华文仿宋" panose="02010600040101010101" pitchFamily="2" charset="-122"/>
              </a:rPr>
              <a:t>0</a:t>
            </a:r>
            <a:endParaRPr lang="en-US" altLang="zh-CN" sz="3200" b="1">
              <a:latin typeface="华文仿宋" panose="02010600040101010101" pitchFamily="2" charset="-122"/>
              <a:ea typeface="华文仿宋" panose="02010600040101010101" pitchFamily="2" charset="-122"/>
            </a:endParaRPr>
          </a:p>
        </p:txBody>
      </p:sp>
      <p:sp>
        <p:nvSpPr>
          <p:cNvPr id="1429523" name="Text Box 19"/>
          <p:cNvSpPr txBox="1">
            <a:spLocks noChangeArrowheads="1"/>
          </p:cNvSpPr>
          <p:nvPr/>
        </p:nvSpPr>
        <p:spPr bwMode="auto">
          <a:xfrm>
            <a:off x="482600" y="2798763"/>
            <a:ext cx="5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华文仿宋" panose="02010600040101010101" pitchFamily="2" charset="-122"/>
                <a:ea typeface="华文仿宋" panose="02010600040101010101" pitchFamily="2" charset="-122"/>
              </a:rPr>
              <a:t>-1</a:t>
            </a:r>
            <a:endParaRPr lang="en-US" altLang="zh-CN" sz="3200" b="1">
              <a:latin typeface="华文仿宋" panose="02010600040101010101" pitchFamily="2" charset="-122"/>
              <a:ea typeface="华文仿宋" panose="02010600040101010101" pitchFamily="2" charset="-122"/>
            </a:endParaRPr>
          </a:p>
        </p:txBody>
      </p:sp>
      <p:sp>
        <p:nvSpPr>
          <p:cNvPr id="1429524" name="Oval 20"/>
          <p:cNvSpPr>
            <a:spLocks noChangeArrowheads="1"/>
          </p:cNvSpPr>
          <p:nvPr/>
        </p:nvSpPr>
        <p:spPr bwMode="auto">
          <a:xfrm>
            <a:off x="457200" y="3276600"/>
            <a:ext cx="457200" cy="457200"/>
          </a:xfrm>
          <a:prstGeom prst="ellipse">
            <a:avLst/>
          </a:prstGeom>
          <a:solidFill>
            <a:srgbClr val="FFFF99"/>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4</a:t>
            </a:r>
            <a:endParaRPr lang="en-US" altLang="zh-CN" b="1">
              <a:latin typeface="华文仿宋" panose="02010600040101010101" pitchFamily="2" charset="-122"/>
              <a:ea typeface="华文仿宋" panose="02010600040101010101" pitchFamily="2" charset="-122"/>
            </a:endParaRPr>
          </a:p>
        </p:txBody>
      </p:sp>
      <p:sp>
        <p:nvSpPr>
          <p:cNvPr id="1429525" name="Oval 21"/>
          <p:cNvSpPr>
            <a:spLocks noChangeArrowheads="1"/>
          </p:cNvSpPr>
          <p:nvPr/>
        </p:nvSpPr>
        <p:spPr bwMode="auto">
          <a:xfrm>
            <a:off x="3810000" y="4572000"/>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4</a:t>
            </a:r>
            <a:endParaRPr lang="en-US" altLang="zh-CN" b="1">
              <a:latin typeface="华文仿宋" panose="02010600040101010101" pitchFamily="2" charset="-122"/>
              <a:ea typeface="华文仿宋" panose="02010600040101010101" pitchFamily="2" charset="-122"/>
            </a:endParaRPr>
          </a:p>
        </p:txBody>
      </p:sp>
      <p:sp>
        <p:nvSpPr>
          <p:cNvPr id="1429526" name="AutoShape 22"/>
          <p:cNvSpPr>
            <a:spLocks noChangeArrowheads="1"/>
          </p:cNvSpPr>
          <p:nvPr/>
        </p:nvSpPr>
        <p:spPr bwMode="auto">
          <a:xfrm>
            <a:off x="4648200" y="4953000"/>
            <a:ext cx="2133600" cy="838200"/>
          </a:xfrm>
          <a:prstGeom prst="wedgeRoundRectCallout">
            <a:avLst>
              <a:gd name="adj1" fmla="val 25148"/>
              <a:gd name="adj2" fmla="val -167236"/>
              <a:gd name="adj3" fmla="val 16667"/>
            </a:avLst>
          </a:prstGeom>
          <a:solidFill>
            <a:srgbClr val="FFFFCC"/>
          </a:solidFill>
          <a:ln w="9525">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b="1">
                <a:solidFill>
                  <a:srgbClr val="A50021"/>
                </a:solidFill>
                <a:latin typeface="华文仿宋" panose="02010600040101010101" pitchFamily="2" charset="-122"/>
                <a:ea typeface="华文仿宋" panose="02010600040101010101" pitchFamily="2" charset="-122"/>
              </a:rPr>
              <a:t>再顺时针旋转</a:t>
            </a:r>
            <a:endParaRPr lang="zh-CN" altLang="en-US" sz="2400" b="1">
              <a:solidFill>
                <a:srgbClr val="A50021"/>
              </a:solidFill>
              <a:latin typeface="华文仿宋" panose="02010600040101010101" pitchFamily="2" charset="-122"/>
              <a:ea typeface="华文仿宋" panose="02010600040101010101" pitchFamily="2" charset="-122"/>
            </a:endParaRPr>
          </a:p>
        </p:txBody>
      </p:sp>
      <p:sp>
        <p:nvSpPr>
          <p:cNvPr id="1429527" name="Line 23"/>
          <p:cNvSpPr>
            <a:spLocks noChangeShapeType="1"/>
          </p:cNvSpPr>
          <p:nvPr/>
        </p:nvSpPr>
        <p:spPr bwMode="auto">
          <a:xfrm>
            <a:off x="812800" y="3657600"/>
            <a:ext cx="381000" cy="609600"/>
          </a:xfrm>
          <a:prstGeom prst="line">
            <a:avLst/>
          </a:prstGeom>
          <a:noFill/>
          <a:ln w="508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1429528" name="AutoShape 24"/>
          <p:cNvSpPr>
            <a:spLocks noChangeArrowheads="1"/>
          </p:cNvSpPr>
          <p:nvPr/>
        </p:nvSpPr>
        <p:spPr bwMode="auto">
          <a:xfrm>
            <a:off x="5257800" y="3581400"/>
            <a:ext cx="1600200" cy="381000"/>
          </a:xfrm>
          <a:prstGeom prst="rightArrow">
            <a:avLst>
              <a:gd name="adj1" fmla="val 50000"/>
              <a:gd name="adj2" fmla="val 105000"/>
            </a:avLst>
          </a:prstGeom>
          <a:solidFill>
            <a:srgbClr val="FFCC99"/>
          </a:solidFill>
          <a:ln w="9525">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9529" name="Text Box 25"/>
          <p:cNvSpPr txBox="1">
            <a:spLocks noChangeArrowheads="1"/>
          </p:cNvSpPr>
          <p:nvPr/>
        </p:nvSpPr>
        <p:spPr bwMode="auto">
          <a:xfrm>
            <a:off x="5359400" y="2387600"/>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华文仿宋" panose="02010600040101010101" pitchFamily="2" charset="-122"/>
                <a:ea typeface="华文仿宋" panose="02010600040101010101" pitchFamily="2" charset="-122"/>
              </a:rPr>
              <a:t>2</a:t>
            </a:r>
            <a:endParaRPr lang="en-US" altLang="zh-CN" sz="3200" b="1">
              <a:latin typeface="华文仿宋" panose="02010600040101010101" pitchFamily="2" charset="-122"/>
              <a:ea typeface="华文仿宋" panose="02010600040101010101" pitchFamily="2" charset="-122"/>
            </a:endParaRPr>
          </a:p>
        </p:txBody>
      </p:sp>
      <p:sp>
        <p:nvSpPr>
          <p:cNvPr id="1429530" name="Text Box 26"/>
          <p:cNvSpPr txBox="1">
            <a:spLocks noChangeArrowheads="1"/>
          </p:cNvSpPr>
          <p:nvPr/>
        </p:nvSpPr>
        <p:spPr bwMode="auto">
          <a:xfrm>
            <a:off x="4622800" y="3251200"/>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华文仿宋" panose="02010600040101010101" pitchFamily="2" charset="-122"/>
                <a:ea typeface="华文仿宋" panose="02010600040101010101" pitchFamily="2" charset="-122"/>
              </a:rPr>
              <a:t>1</a:t>
            </a:r>
            <a:endParaRPr lang="en-US" altLang="zh-CN" sz="3200" b="1">
              <a:latin typeface="华文仿宋" panose="02010600040101010101" pitchFamily="2" charset="-122"/>
              <a:ea typeface="华文仿宋" panose="02010600040101010101" pitchFamily="2" charset="-122"/>
            </a:endParaRPr>
          </a:p>
        </p:txBody>
      </p:sp>
      <p:sp>
        <p:nvSpPr>
          <p:cNvPr id="1429531" name="Text Box 27"/>
          <p:cNvSpPr txBox="1">
            <a:spLocks noChangeArrowheads="1"/>
          </p:cNvSpPr>
          <p:nvPr/>
        </p:nvSpPr>
        <p:spPr bwMode="auto">
          <a:xfrm>
            <a:off x="3810000" y="4114800"/>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华文仿宋" panose="02010600040101010101" pitchFamily="2" charset="-122"/>
                <a:ea typeface="华文仿宋" panose="02010600040101010101" pitchFamily="2" charset="-122"/>
              </a:rPr>
              <a:t>0</a:t>
            </a:r>
            <a:endParaRPr lang="en-US" altLang="zh-CN" sz="3200" b="1">
              <a:latin typeface="华文仿宋" panose="02010600040101010101" pitchFamily="2" charset="-122"/>
              <a:ea typeface="华文仿宋" panose="02010600040101010101" pitchFamily="2" charset="-122"/>
            </a:endParaRPr>
          </a:p>
        </p:txBody>
      </p:sp>
      <p:sp>
        <p:nvSpPr>
          <p:cNvPr id="1429532" name="Line 28"/>
          <p:cNvSpPr>
            <a:spLocks noChangeShapeType="1"/>
          </p:cNvSpPr>
          <p:nvPr/>
        </p:nvSpPr>
        <p:spPr bwMode="auto">
          <a:xfrm>
            <a:off x="7137400" y="2590800"/>
            <a:ext cx="457200" cy="457200"/>
          </a:xfrm>
          <a:prstGeom prst="line">
            <a:avLst/>
          </a:prstGeom>
          <a:noFill/>
          <a:ln w="28575">
            <a:solidFill>
              <a:srgbClr val="A5002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9533" name="Oval 29"/>
          <p:cNvSpPr>
            <a:spLocks noChangeArrowheads="1"/>
          </p:cNvSpPr>
          <p:nvPr/>
        </p:nvSpPr>
        <p:spPr bwMode="auto">
          <a:xfrm>
            <a:off x="7518400" y="3124200"/>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6</a:t>
            </a:r>
            <a:endParaRPr lang="en-US" altLang="zh-CN" b="1">
              <a:latin typeface="华文仿宋" panose="02010600040101010101" pitchFamily="2" charset="-122"/>
              <a:ea typeface="华文仿宋" panose="02010600040101010101" pitchFamily="2" charset="-122"/>
            </a:endParaRPr>
          </a:p>
        </p:txBody>
      </p:sp>
      <p:sp>
        <p:nvSpPr>
          <p:cNvPr id="1429534" name="Oval 30"/>
          <p:cNvSpPr>
            <a:spLocks noChangeArrowheads="1"/>
          </p:cNvSpPr>
          <p:nvPr/>
        </p:nvSpPr>
        <p:spPr bwMode="auto">
          <a:xfrm>
            <a:off x="4572000" y="3733800"/>
            <a:ext cx="457200" cy="457200"/>
          </a:xfrm>
          <a:prstGeom prst="ellipse">
            <a:avLst/>
          </a:prstGeom>
          <a:solidFill>
            <a:srgbClr val="FFFF99"/>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6</a:t>
            </a:r>
            <a:endParaRPr lang="en-US" altLang="zh-CN" b="1">
              <a:latin typeface="华文仿宋" panose="02010600040101010101" pitchFamily="2" charset="-122"/>
              <a:ea typeface="华文仿宋" panose="02010600040101010101" pitchFamily="2" charset="-122"/>
            </a:endParaRPr>
          </a:p>
        </p:txBody>
      </p:sp>
      <p:sp>
        <p:nvSpPr>
          <p:cNvPr id="1429535" name="Line 31"/>
          <p:cNvSpPr>
            <a:spLocks noChangeShapeType="1"/>
          </p:cNvSpPr>
          <p:nvPr/>
        </p:nvSpPr>
        <p:spPr bwMode="auto">
          <a:xfrm flipH="1">
            <a:off x="7213600" y="3505200"/>
            <a:ext cx="330200" cy="533400"/>
          </a:xfrm>
          <a:prstGeom prst="line">
            <a:avLst/>
          </a:prstGeom>
          <a:noFill/>
          <a:ln w="50800">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1429536" name="Oval 32"/>
          <p:cNvSpPr>
            <a:spLocks noChangeArrowheads="1"/>
          </p:cNvSpPr>
          <p:nvPr/>
        </p:nvSpPr>
        <p:spPr bwMode="auto">
          <a:xfrm>
            <a:off x="7010400" y="4013200"/>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4</a:t>
            </a:r>
            <a:endParaRPr lang="en-US" altLang="zh-CN" b="1">
              <a:latin typeface="华文仿宋" panose="02010600040101010101" pitchFamily="2" charset="-122"/>
              <a:ea typeface="华文仿宋" panose="02010600040101010101" pitchFamily="2" charset="-122"/>
            </a:endParaRPr>
          </a:p>
        </p:txBody>
      </p:sp>
      <p:sp>
        <p:nvSpPr>
          <p:cNvPr id="1429537" name="Line 33"/>
          <p:cNvSpPr>
            <a:spLocks noChangeShapeType="1"/>
          </p:cNvSpPr>
          <p:nvPr/>
        </p:nvSpPr>
        <p:spPr bwMode="auto">
          <a:xfrm>
            <a:off x="7975600" y="3429000"/>
            <a:ext cx="381000" cy="609600"/>
          </a:xfrm>
          <a:prstGeom prst="line">
            <a:avLst/>
          </a:prstGeom>
          <a:noFill/>
          <a:ln w="635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1429538" name="Oval 34"/>
          <p:cNvSpPr>
            <a:spLocks noChangeArrowheads="1"/>
          </p:cNvSpPr>
          <p:nvPr/>
        </p:nvSpPr>
        <p:spPr bwMode="auto">
          <a:xfrm>
            <a:off x="8153400" y="4038600"/>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rgbClr val="006600"/>
                </a:solidFill>
                <a:latin typeface="华文仿宋" panose="02010600040101010101" pitchFamily="2" charset="-122"/>
                <a:ea typeface="华文仿宋" panose="02010600040101010101" pitchFamily="2" charset="-122"/>
              </a:rPr>
              <a:t>8</a:t>
            </a:r>
            <a:endParaRPr lang="en-US" altLang="zh-CN" b="1">
              <a:latin typeface="华文仿宋" panose="02010600040101010101" pitchFamily="2" charset="-122"/>
              <a:ea typeface="华文仿宋" panose="02010600040101010101" pitchFamily="2" charset="-122"/>
            </a:endParaRPr>
          </a:p>
        </p:txBody>
      </p:sp>
      <p:sp>
        <p:nvSpPr>
          <p:cNvPr id="1429539" name="Line 35"/>
          <p:cNvSpPr>
            <a:spLocks noChangeShapeType="1"/>
          </p:cNvSpPr>
          <p:nvPr/>
        </p:nvSpPr>
        <p:spPr bwMode="auto">
          <a:xfrm flipH="1">
            <a:off x="4114800" y="4114800"/>
            <a:ext cx="533400" cy="533400"/>
          </a:xfrm>
          <a:prstGeom prst="line">
            <a:avLst/>
          </a:prstGeom>
          <a:noFill/>
          <a:ln w="508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仿宋" panose="02010600040101010101" pitchFamily="2" charset="-122"/>
              <a:ea typeface="华文仿宋" panose="02010600040101010101" pitchFamily="2" charset="-122"/>
            </a:endParaRPr>
          </a:p>
        </p:txBody>
      </p:sp>
      <p:sp>
        <p:nvSpPr>
          <p:cNvPr id="1429540" name="Rectangle 36"/>
          <p:cNvSpPr>
            <a:spLocks noChangeArrowheads="1"/>
          </p:cNvSpPr>
          <p:nvPr/>
        </p:nvSpPr>
        <p:spPr bwMode="auto">
          <a:xfrm>
            <a:off x="356073" y="1127781"/>
            <a:ext cx="7797327"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dirty="0">
                <a:solidFill>
                  <a:schemeClr val="accent2"/>
                </a:solidFill>
                <a:latin typeface="华文仿宋" panose="02010600040101010101" pitchFamily="2" charset="-122"/>
                <a:ea typeface="华文仿宋" panose="02010600040101010101" pitchFamily="2" charset="-122"/>
              </a:rPr>
              <a:t>LR</a:t>
            </a:r>
            <a:r>
              <a:rPr kumimoji="0" lang="zh-CN" altLang="en-US" sz="2800" b="1" dirty="0">
                <a:solidFill>
                  <a:schemeClr val="accent2"/>
                </a:solidFill>
                <a:latin typeface="华文仿宋" panose="02010600040101010101" pitchFamily="2" charset="-122"/>
                <a:ea typeface="华文仿宋" panose="02010600040101010101" pitchFamily="2" charset="-122"/>
              </a:rPr>
              <a:t>型：先逆时针旋转，再顺时针旋转，先左后右</a:t>
            </a:r>
            <a:endParaRPr kumimoji="0" lang="zh-CN" altLang="en-US" sz="2800" b="1" dirty="0">
              <a:solidFill>
                <a:schemeClr val="accent2"/>
              </a:solidFill>
              <a:latin typeface="华文仿宋" panose="02010600040101010101" pitchFamily="2" charset="-122"/>
              <a:ea typeface="华文仿宋" panose="0201060004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9513"/>
                                        </p:tgtEl>
                                        <p:attrNameLst>
                                          <p:attrName>style.visibility</p:attrName>
                                        </p:attrNameLst>
                                      </p:cBhvr>
                                      <p:to>
                                        <p:strVal val="visible"/>
                                      </p:to>
                                    </p:set>
                                    <p:animEffect transition="in" filter="wipe(up)">
                                      <p:cBhvr>
                                        <p:cTn id="7" dur="500"/>
                                        <p:tgtEl>
                                          <p:spTgt spid="142951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29508"/>
                                        </p:tgtEl>
                                        <p:attrNameLst>
                                          <p:attrName>style.visibility</p:attrName>
                                        </p:attrNameLst>
                                      </p:cBhvr>
                                      <p:to>
                                        <p:strVal val="visible"/>
                                      </p:to>
                                    </p:set>
                                    <p:animEffect transition="in" filter="wipe(up)">
                                      <p:cBhvr>
                                        <p:cTn id="11" dur="500"/>
                                        <p:tgtEl>
                                          <p:spTgt spid="142950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429511"/>
                                        </p:tgtEl>
                                        <p:attrNameLst>
                                          <p:attrName>style.visibility</p:attrName>
                                        </p:attrNameLst>
                                      </p:cBhvr>
                                      <p:to>
                                        <p:strVal val="visible"/>
                                      </p:to>
                                    </p:set>
                                    <p:animEffect transition="in" filter="wipe(up)">
                                      <p:cBhvr>
                                        <p:cTn id="16" dur="500"/>
                                        <p:tgtEl>
                                          <p:spTgt spid="1429511"/>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429509"/>
                                        </p:tgtEl>
                                        <p:attrNameLst>
                                          <p:attrName>style.visibility</p:attrName>
                                        </p:attrNameLst>
                                      </p:cBhvr>
                                      <p:to>
                                        <p:strVal val="visible"/>
                                      </p:to>
                                    </p:set>
                                    <p:animEffect transition="in" filter="wipe(up)">
                                      <p:cBhvr>
                                        <p:cTn id="20" dur="500"/>
                                        <p:tgtEl>
                                          <p:spTgt spid="142950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429512"/>
                                        </p:tgtEl>
                                        <p:attrNameLst>
                                          <p:attrName>style.visibility</p:attrName>
                                        </p:attrNameLst>
                                      </p:cBhvr>
                                      <p:to>
                                        <p:strVal val="visible"/>
                                      </p:to>
                                    </p:set>
                                    <p:animEffect transition="in" filter="wipe(up)">
                                      <p:cBhvr>
                                        <p:cTn id="25" dur="500"/>
                                        <p:tgtEl>
                                          <p:spTgt spid="1429512"/>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429510"/>
                                        </p:tgtEl>
                                        <p:attrNameLst>
                                          <p:attrName>style.visibility</p:attrName>
                                        </p:attrNameLst>
                                      </p:cBhvr>
                                      <p:to>
                                        <p:strVal val="visible"/>
                                      </p:to>
                                    </p:set>
                                    <p:animEffect transition="in" filter="wipe(up)">
                                      <p:cBhvr>
                                        <p:cTn id="29" dur="500"/>
                                        <p:tgtEl>
                                          <p:spTgt spid="142951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429522"/>
                                        </p:tgtEl>
                                        <p:attrNameLst>
                                          <p:attrName>style.visibility</p:attrName>
                                        </p:attrNameLst>
                                      </p:cBhvr>
                                      <p:to>
                                        <p:strVal val="visible"/>
                                      </p:to>
                                    </p:set>
                                    <p:animEffect transition="in" filter="blinds(horizontal)">
                                      <p:cBhvr>
                                        <p:cTn id="34" dur="500"/>
                                        <p:tgtEl>
                                          <p:spTgt spid="14295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429523"/>
                                        </p:tgtEl>
                                        <p:attrNameLst>
                                          <p:attrName>style.visibility</p:attrName>
                                        </p:attrNameLst>
                                      </p:cBhvr>
                                      <p:to>
                                        <p:strVal val="visible"/>
                                      </p:to>
                                    </p:set>
                                    <p:animEffect transition="in" filter="blinds(horizontal)">
                                      <p:cBhvr>
                                        <p:cTn id="39" dur="500"/>
                                        <p:tgtEl>
                                          <p:spTgt spid="142952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429521"/>
                                        </p:tgtEl>
                                        <p:attrNameLst>
                                          <p:attrName>style.visibility</p:attrName>
                                        </p:attrNameLst>
                                      </p:cBhvr>
                                      <p:to>
                                        <p:strVal val="visible"/>
                                      </p:to>
                                    </p:set>
                                    <p:animEffect transition="in" filter="blinds(horizontal)">
                                      <p:cBhvr>
                                        <p:cTn id="44" dur="500"/>
                                        <p:tgtEl>
                                          <p:spTgt spid="1429521"/>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8" fill="hold" grpId="0" nodeType="clickEffect">
                                  <p:stCondLst>
                                    <p:cond delay="0"/>
                                  </p:stCondLst>
                                  <p:childTnLst>
                                    <p:set>
                                      <p:cBhvr>
                                        <p:cTn id="48" dur="1" fill="hold">
                                          <p:stCondLst>
                                            <p:cond delay="0"/>
                                          </p:stCondLst>
                                        </p:cTn>
                                        <p:tgtEl>
                                          <p:spTgt spid="1429514"/>
                                        </p:tgtEl>
                                        <p:attrNameLst>
                                          <p:attrName>style.visibility</p:attrName>
                                        </p:attrNameLst>
                                      </p:cBhvr>
                                      <p:to>
                                        <p:strVal val="visible"/>
                                      </p:to>
                                    </p:set>
                                    <p:anim calcmode="lin" valueType="num">
                                      <p:cBhvr>
                                        <p:cTn id="49" dur="500" fill="hold"/>
                                        <p:tgtEl>
                                          <p:spTgt spid="1429514"/>
                                        </p:tgtEl>
                                        <p:attrNameLst>
                                          <p:attrName>ppt_x</p:attrName>
                                        </p:attrNameLst>
                                      </p:cBhvr>
                                      <p:tavLst>
                                        <p:tav tm="0">
                                          <p:val>
                                            <p:strVal val="#ppt_x-#ppt_w/2"/>
                                          </p:val>
                                        </p:tav>
                                        <p:tav tm="100000">
                                          <p:val>
                                            <p:strVal val="#ppt_x"/>
                                          </p:val>
                                        </p:tav>
                                      </p:tavLst>
                                    </p:anim>
                                    <p:anim calcmode="lin" valueType="num">
                                      <p:cBhvr>
                                        <p:cTn id="50" dur="500" fill="hold"/>
                                        <p:tgtEl>
                                          <p:spTgt spid="1429514"/>
                                        </p:tgtEl>
                                        <p:attrNameLst>
                                          <p:attrName>ppt_y</p:attrName>
                                        </p:attrNameLst>
                                      </p:cBhvr>
                                      <p:tavLst>
                                        <p:tav tm="0">
                                          <p:val>
                                            <p:strVal val="#ppt_y"/>
                                          </p:val>
                                        </p:tav>
                                        <p:tav tm="100000">
                                          <p:val>
                                            <p:strVal val="#ppt_y"/>
                                          </p:val>
                                        </p:tav>
                                      </p:tavLst>
                                    </p:anim>
                                    <p:anim calcmode="lin" valueType="num">
                                      <p:cBhvr>
                                        <p:cTn id="51" dur="500" fill="hold"/>
                                        <p:tgtEl>
                                          <p:spTgt spid="1429514"/>
                                        </p:tgtEl>
                                        <p:attrNameLst>
                                          <p:attrName>ppt_w</p:attrName>
                                        </p:attrNameLst>
                                      </p:cBhvr>
                                      <p:tavLst>
                                        <p:tav tm="0">
                                          <p:val>
                                            <p:fltVal val="0"/>
                                          </p:val>
                                        </p:tav>
                                        <p:tav tm="100000">
                                          <p:val>
                                            <p:strVal val="#ppt_w"/>
                                          </p:val>
                                        </p:tav>
                                      </p:tavLst>
                                    </p:anim>
                                    <p:anim calcmode="lin" valueType="num">
                                      <p:cBhvr>
                                        <p:cTn id="52" dur="500" fill="hold"/>
                                        <p:tgtEl>
                                          <p:spTgt spid="1429514"/>
                                        </p:tgtEl>
                                        <p:attrNameLst>
                                          <p:attrName>ppt_h</p:attrName>
                                        </p:attrNameLst>
                                      </p:cBhvr>
                                      <p:tavLst>
                                        <p:tav tm="0">
                                          <p:val>
                                            <p:strVal val="#ppt_h"/>
                                          </p:val>
                                        </p:tav>
                                        <p:tav tm="100000">
                                          <p:val>
                                            <p:strVal val="#ppt_h"/>
                                          </p:val>
                                        </p:tav>
                                      </p:tavLst>
                                    </p:anim>
                                  </p:childTnLst>
                                </p:cTn>
                              </p:par>
                            </p:childTnLst>
                          </p:cTn>
                        </p:par>
                        <p:par>
                          <p:cTn id="53" fill="hold">
                            <p:stCondLst>
                              <p:cond delay="500"/>
                            </p:stCondLst>
                            <p:childTnLst>
                              <p:par>
                                <p:cTn id="54" presetID="12" presetClass="entr" presetSubtype="4" fill="hold" grpId="0" nodeType="afterEffect">
                                  <p:stCondLst>
                                    <p:cond delay="0"/>
                                  </p:stCondLst>
                                  <p:childTnLst>
                                    <p:set>
                                      <p:cBhvr>
                                        <p:cTn id="55" dur="1" fill="hold">
                                          <p:stCondLst>
                                            <p:cond delay="0"/>
                                          </p:stCondLst>
                                        </p:cTn>
                                        <p:tgtEl>
                                          <p:spTgt spid="1429520"/>
                                        </p:tgtEl>
                                        <p:attrNameLst>
                                          <p:attrName>style.visibility</p:attrName>
                                        </p:attrNameLst>
                                      </p:cBhvr>
                                      <p:to>
                                        <p:strVal val="visible"/>
                                      </p:to>
                                    </p:set>
                                    <p:animEffect transition="in" filter="slide(fromBottom)">
                                      <p:cBhvr>
                                        <p:cTn id="56" dur="500"/>
                                        <p:tgtEl>
                                          <p:spTgt spid="1429520"/>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iterate type="lt">
                                    <p:tmPct val="100000"/>
                                  </p:iterate>
                                  <p:childTnLst>
                                    <p:set>
                                      <p:cBhvr>
                                        <p:cTn id="60" dur="1" fill="hold">
                                          <p:stCondLst>
                                            <p:cond delay="0"/>
                                          </p:stCondLst>
                                        </p:cTn>
                                        <p:tgtEl>
                                          <p:spTgt spid="1429524"/>
                                        </p:tgtEl>
                                        <p:attrNameLst>
                                          <p:attrName>style.visibility</p:attrName>
                                        </p:attrNameLst>
                                      </p:cBhvr>
                                      <p:to>
                                        <p:strVal val="visible"/>
                                      </p:to>
                                    </p:set>
                                    <p:animEffect transition="in" filter="blinds(horizontal)">
                                      <p:cBhvr>
                                        <p:cTn id="61" dur="75"/>
                                        <p:tgtEl>
                                          <p:spTgt spid="1429524"/>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12" fill="hold" grpId="0" nodeType="clickEffect">
                                  <p:stCondLst>
                                    <p:cond delay="0"/>
                                  </p:stCondLst>
                                  <p:childTnLst>
                                    <p:set>
                                      <p:cBhvr>
                                        <p:cTn id="65" dur="1" fill="hold">
                                          <p:stCondLst>
                                            <p:cond delay="0"/>
                                          </p:stCondLst>
                                        </p:cTn>
                                        <p:tgtEl>
                                          <p:spTgt spid="1429527"/>
                                        </p:tgtEl>
                                        <p:attrNameLst>
                                          <p:attrName>style.visibility</p:attrName>
                                        </p:attrNameLst>
                                      </p:cBhvr>
                                      <p:to>
                                        <p:strVal val="visible"/>
                                      </p:to>
                                    </p:set>
                                    <p:animEffect transition="in" filter="strips(downLeft)">
                                      <p:cBhvr>
                                        <p:cTn id="66" dur="500"/>
                                        <p:tgtEl>
                                          <p:spTgt spid="142952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1429519"/>
                                        </p:tgtEl>
                                        <p:attrNameLst>
                                          <p:attrName>style.visibility</p:attrName>
                                        </p:attrNameLst>
                                      </p:cBhvr>
                                      <p:to>
                                        <p:strVal val="visible"/>
                                      </p:to>
                                    </p:set>
                                    <p:animEffect transition="in" filter="wipe(up)">
                                      <p:cBhvr>
                                        <p:cTn id="71" dur="500"/>
                                        <p:tgtEl>
                                          <p:spTgt spid="1429519"/>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142951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8" presetClass="entr" presetSubtype="12" fill="hold" grpId="0" nodeType="clickEffect">
                                  <p:stCondLst>
                                    <p:cond delay="0"/>
                                  </p:stCondLst>
                                  <p:childTnLst>
                                    <p:set>
                                      <p:cBhvr>
                                        <p:cTn id="79" dur="1" fill="hold">
                                          <p:stCondLst>
                                            <p:cond delay="0"/>
                                          </p:stCondLst>
                                        </p:cTn>
                                        <p:tgtEl>
                                          <p:spTgt spid="1429506"/>
                                        </p:tgtEl>
                                        <p:attrNameLst>
                                          <p:attrName>style.visibility</p:attrName>
                                        </p:attrNameLst>
                                      </p:cBhvr>
                                      <p:to>
                                        <p:strVal val="visible"/>
                                      </p:to>
                                    </p:set>
                                    <p:animEffect transition="in" filter="strips(downLeft)">
                                      <p:cBhvr>
                                        <p:cTn id="80" dur="500"/>
                                        <p:tgtEl>
                                          <p:spTgt spid="142950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1429517"/>
                                        </p:tgtEl>
                                        <p:attrNameLst>
                                          <p:attrName>style.visibility</p:attrName>
                                        </p:attrNameLst>
                                      </p:cBhvr>
                                      <p:to>
                                        <p:strVal val="visible"/>
                                      </p:to>
                                    </p:set>
                                    <p:animEffect transition="in" filter="wipe(up)">
                                      <p:cBhvr>
                                        <p:cTn id="85" dur="500"/>
                                        <p:tgtEl>
                                          <p:spTgt spid="142951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1429518"/>
                                        </p:tgtEl>
                                        <p:attrNameLst>
                                          <p:attrName>style.visibility</p:attrName>
                                        </p:attrNameLst>
                                      </p:cBhvr>
                                      <p:to>
                                        <p:strVal val="visible"/>
                                      </p:to>
                                    </p:set>
                                    <p:animEffect transition="in" filter="wipe(up)">
                                      <p:cBhvr>
                                        <p:cTn id="90" dur="500"/>
                                        <p:tgtEl>
                                          <p:spTgt spid="142951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1429525"/>
                                        </p:tgtEl>
                                        <p:attrNameLst>
                                          <p:attrName>style.visibility</p:attrName>
                                        </p:attrNameLst>
                                      </p:cBhvr>
                                      <p:to>
                                        <p:strVal val="visible"/>
                                      </p:to>
                                    </p:set>
                                    <p:animEffect transition="in" filter="wipe(up)">
                                      <p:cBhvr>
                                        <p:cTn id="95" dur="500"/>
                                        <p:tgtEl>
                                          <p:spTgt spid="1429525"/>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429529"/>
                                        </p:tgtEl>
                                        <p:attrNameLst>
                                          <p:attrName>style.visibility</p:attrName>
                                        </p:attrNameLst>
                                      </p:cBhvr>
                                      <p:to>
                                        <p:strVal val="visible"/>
                                      </p:to>
                                    </p:set>
                                    <p:animEffect transition="in" filter="blinds(horizontal)">
                                      <p:cBhvr>
                                        <p:cTn id="100" dur="500"/>
                                        <p:tgtEl>
                                          <p:spTgt spid="1429529"/>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1429530"/>
                                        </p:tgtEl>
                                        <p:attrNameLst>
                                          <p:attrName>style.visibility</p:attrName>
                                        </p:attrNameLst>
                                      </p:cBhvr>
                                      <p:to>
                                        <p:strVal val="visible"/>
                                      </p:to>
                                    </p:set>
                                    <p:animEffect transition="in" filter="blinds(horizontal)">
                                      <p:cBhvr>
                                        <p:cTn id="105" dur="500"/>
                                        <p:tgtEl>
                                          <p:spTgt spid="1429530"/>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1429531"/>
                                        </p:tgtEl>
                                        <p:attrNameLst>
                                          <p:attrName>style.visibility</p:attrName>
                                        </p:attrNameLst>
                                      </p:cBhvr>
                                      <p:to>
                                        <p:strVal val="visible"/>
                                      </p:to>
                                    </p:set>
                                    <p:animEffect transition="in" filter="blinds(horizontal)">
                                      <p:cBhvr>
                                        <p:cTn id="110" dur="500"/>
                                        <p:tgtEl>
                                          <p:spTgt spid="1429531"/>
                                        </p:tgtEl>
                                      </p:cBhvr>
                                    </p:animEffect>
                                  </p:childTnLst>
                                </p:cTn>
                              </p:par>
                            </p:childTnLst>
                          </p:cTn>
                        </p:par>
                      </p:childTnLst>
                    </p:cTn>
                  </p:par>
                  <p:par>
                    <p:cTn id="111" fill="hold">
                      <p:stCondLst>
                        <p:cond delay="indefinite"/>
                      </p:stCondLst>
                      <p:childTnLst>
                        <p:par>
                          <p:cTn id="112" fill="hold">
                            <p:stCondLst>
                              <p:cond delay="0"/>
                            </p:stCondLst>
                            <p:childTnLst>
                              <p:par>
                                <p:cTn id="113" presetID="17" presetClass="entr" presetSubtype="8" fill="hold" grpId="0" nodeType="clickEffect">
                                  <p:stCondLst>
                                    <p:cond delay="0"/>
                                  </p:stCondLst>
                                  <p:childTnLst>
                                    <p:set>
                                      <p:cBhvr>
                                        <p:cTn id="114" dur="1" fill="hold">
                                          <p:stCondLst>
                                            <p:cond delay="0"/>
                                          </p:stCondLst>
                                        </p:cTn>
                                        <p:tgtEl>
                                          <p:spTgt spid="1429528"/>
                                        </p:tgtEl>
                                        <p:attrNameLst>
                                          <p:attrName>style.visibility</p:attrName>
                                        </p:attrNameLst>
                                      </p:cBhvr>
                                      <p:to>
                                        <p:strVal val="visible"/>
                                      </p:to>
                                    </p:set>
                                    <p:anim calcmode="lin" valueType="num">
                                      <p:cBhvr>
                                        <p:cTn id="115" dur="500" fill="hold"/>
                                        <p:tgtEl>
                                          <p:spTgt spid="1429528"/>
                                        </p:tgtEl>
                                        <p:attrNameLst>
                                          <p:attrName>ppt_x</p:attrName>
                                        </p:attrNameLst>
                                      </p:cBhvr>
                                      <p:tavLst>
                                        <p:tav tm="0">
                                          <p:val>
                                            <p:strVal val="#ppt_x-#ppt_w/2"/>
                                          </p:val>
                                        </p:tav>
                                        <p:tav tm="100000">
                                          <p:val>
                                            <p:strVal val="#ppt_x"/>
                                          </p:val>
                                        </p:tav>
                                      </p:tavLst>
                                    </p:anim>
                                    <p:anim calcmode="lin" valueType="num">
                                      <p:cBhvr>
                                        <p:cTn id="116" dur="500" fill="hold"/>
                                        <p:tgtEl>
                                          <p:spTgt spid="1429528"/>
                                        </p:tgtEl>
                                        <p:attrNameLst>
                                          <p:attrName>ppt_y</p:attrName>
                                        </p:attrNameLst>
                                      </p:cBhvr>
                                      <p:tavLst>
                                        <p:tav tm="0">
                                          <p:val>
                                            <p:strVal val="#ppt_y"/>
                                          </p:val>
                                        </p:tav>
                                        <p:tav tm="100000">
                                          <p:val>
                                            <p:strVal val="#ppt_y"/>
                                          </p:val>
                                        </p:tav>
                                      </p:tavLst>
                                    </p:anim>
                                    <p:anim calcmode="lin" valueType="num">
                                      <p:cBhvr>
                                        <p:cTn id="117" dur="500" fill="hold"/>
                                        <p:tgtEl>
                                          <p:spTgt spid="1429528"/>
                                        </p:tgtEl>
                                        <p:attrNameLst>
                                          <p:attrName>ppt_w</p:attrName>
                                        </p:attrNameLst>
                                      </p:cBhvr>
                                      <p:tavLst>
                                        <p:tav tm="0">
                                          <p:val>
                                            <p:fltVal val="0"/>
                                          </p:val>
                                        </p:tav>
                                        <p:tav tm="100000">
                                          <p:val>
                                            <p:strVal val="#ppt_w"/>
                                          </p:val>
                                        </p:tav>
                                      </p:tavLst>
                                    </p:anim>
                                    <p:anim calcmode="lin" valueType="num">
                                      <p:cBhvr>
                                        <p:cTn id="118" dur="500" fill="hold"/>
                                        <p:tgtEl>
                                          <p:spTgt spid="1429528"/>
                                        </p:tgtEl>
                                        <p:attrNameLst>
                                          <p:attrName>ppt_h</p:attrName>
                                        </p:attrNameLst>
                                      </p:cBhvr>
                                      <p:tavLst>
                                        <p:tav tm="0">
                                          <p:val>
                                            <p:strVal val="#ppt_h"/>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ID="12" presetClass="entr" presetSubtype="4" fill="hold" grpId="0" nodeType="clickEffect">
                                  <p:stCondLst>
                                    <p:cond delay="0"/>
                                  </p:stCondLst>
                                  <p:childTnLst>
                                    <p:set>
                                      <p:cBhvr>
                                        <p:cTn id="122" dur="1" fill="hold">
                                          <p:stCondLst>
                                            <p:cond delay="0"/>
                                          </p:stCondLst>
                                        </p:cTn>
                                        <p:tgtEl>
                                          <p:spTgt spid="1429526"/>
                                        </p:tgtEl>
                                        <p:attrNameLst>
                                          <p:attrName>style.visibility</p:attrName>
                                        </p:attrNameLst>
                                      </p:cBhvr>
                                      <p:to>
                                        <p:strVal val="visible"/>
                                      </p:to>
                                    </p:set>
                                    <p:animEffect transition="in" filter="slide(fromBottom)">
                                      <p:cBhvr>
                                        <p:cTn id="123" dur="500"/>
                                        <p:tgtEl>
                                          <p:spTgt spid="1429526"/>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499"/>
                                          </p:stCondLst>
                                        </p:cTn>
                                        <p:tgtEl>
                                          <p:spTgt spid="142953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8" presetClass="entr" presetSubtype="12" fill="hold" grpId="0" nodeType="clickEffect">
                                  <p:stCondLst>
                                    <p:cond delay="0"/>
                                  </p:stCondLst>
                                  <p:childTnLst>
                                    <p:set>
                                      <p:cBhvr>
                                        <p:cTn id="131" dur="1" fill="hold">
                                          <p:stCondLst>
                                            <p:cond delay="0"/>
                                          </p:stCondLst>
                                        </p:cTn>
                                        <p:tgtEl>
                                          <p:spTgt spid="1429539"/>
                                        </p:tgtEl>
                                        <p:attrNameLst>
                                          <p:attrName>style.visibility</p:attrName>
                                        </p:attrNameLst>
                                      </p:cBhvr>
                                      <p:to>
                                        <p:strVal val="visible"/>
                                      </p:to>
                                    </p:set>
                                    <p:animEffect transition="in" filter="strips(downLeft)">
                                      <p:cBhvr>
                                        <p:cTn id="132" dur="500"/>
                                        <p:tgtEl>
                                          <p:spTgt spid="1429539"/>
                                        </p:tgtEl>
                                      </p:cBhvr>
                                    </p:animEffect>
                                  </p:childTnLst>
                                </p:cTn>
                              </p:par>
                            </p:childTnLst>
                          </p:cTn>
                        </p:par>
                      </p:childTnLst>
                    </p:cTn>
                  </p:par>
                  <p:par>
                    <p:cTn id="133" fill="hold">
                      <p:stCondLst>
                        <p:cond delay="indefinite"/>
                      </p:stCondLst>
                      <p:childTnLst>
                        <p:par>
                          <p:cTn id="134" fill="hold">
                            <p:stCondLst>
                              <p:cond delay="0"/>
                            </p:stCondLst>
                            <p:childTnLst>
                              <p:par>
                                <p:cTn id="135" presetID="18" presetClass="entr" presetSubtype="12" fill="hold" grpId="0" nodeType="clickEffect">
                                  <p:stCondLst>
                                    <p:cond delay="0"/>
                                  </p:stCondLst>
                                  <p:childTnLst>
                                    <p:set>
                                      <p:cBhvr>
                                        <p:cTn id="136" dur="1" fill="hold">
                                          <p:stCondLst>
                                            <p:cond delay="0"/>
                                          </p:stCondLst>
                                        </p:cTn>
                                        <p:tgtEl>
                                          <p:spTgt spid="1429516"/>
                                        </p:tgtEl>
                                        <p:attrNameLst>
                                          <p:attrName>style.visibility</p:attrName>
                                        </p:attrNameLst>
                                      </p:cBhvr>
                                      <p:to>
                                        <p:strVal val="visible"/>
                                      </p:to>
                                    </p:set>
                                    <p:animEffect transition="in" filter="strips(downLeft)">
                                      <p:cBhvr>
                                        <p:cTn id="137" dur="500"/>
                                        <p:tgtEl>
                                          <p:spTgt spid="1429516"/>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429532"/>
                                        </p:tgtEl>
                                        <p:attrNameLst>
                                          <p:attrName>style.visibility</p:attrName>
                                        </p:attrNameLst>
                                      </p:cBhvr>
                                      <p:to>
                                        <p:strVal val="visible"/>
                                      </p:to>
                                    </p:set>
                                    <p:animEffect transition="in" filter="wipe(up)">
                                      <p:cBhvr>
                                        <p:cTn id="142" dur="500"/>
                                        <p:tgtEl>
                                          <p:spTgt spid="1429532"/>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142953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8" presetClass="entr" presetSubtype="12" fill="hold" grpId="0" nodeType="clickEffect">
                                  <p:stCondLst>
                                    <p:cond delay="0"/>
                                  </p:stCondLst>
                                  <p:childTnLst>
                                    <p:set>
                                      <p:cBhvr>
                                        <p:cTn id="150" dur="1" fill="hold">
                                          <p:stCondLst>
                                            <p:cond delay="0"/>
                                          </p:stCondLst>
                                        </p:cTn>
                                        <p:tgtEl>
                                          <p:spTgt spid="1429535"/>
                                        </p:tgtEl>
                                        <p:attrNameLst>
                                          <p:attrName>style.visibility</p:attrName>
                                        </p:attrNameLst>
                                      </p:cBhvr>
                                      <p:to>
                                        <p:strVal val="visible"/>
                                      </p:to>
                                    </p:set>
                                    <p:animEffect transition="in" filter="strips(downLeft)">
                                      <p:cBhvr>
                                        <p:cTn id="151" dur="500"/>
                                        <p:tgtEl>
                                          <p:spTgt spid="1429535"/>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142953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8" presetClass="entr" presetSubtype="12" fill="hold" grpId="0" nodeType="clickEffect">
                                  <p:stCondLst>
                                    <p:cond delay="0"/>
                                  </p:stCondLst>
                                  <p:childTnLst>
                                    <p:set>
                                      <p:cBhvr>
                                        <p:cTn id="159" dur="1" fill="hold">
                                          <p:stCondLst>
                                            <p:cond delay="0"/>
                                          </p:stCondLst>
                                        </p:cTn>
                                        <p:tgtEl>
                                          <p:spTgt spid="1429537"/>
                                        </p:tgtEl>
                                        <p:attrNameLst>
                                          <p:attrName>style.visibility</p:attrName>
                                        </p:attrNameLst>
                                      </p:cBhvr>
                                      <p:to>
                                        <p:strVal val="visible"/>
                                      </p:to>
                                    </p:set>
                                    <p:animEffect transition="in" filter="strips(downLeft)">
                                      <p:cBhvr>
                                        <p:cTn id="160" dur="500"/>
                                        <p:tgtEl>
                                          <p:spTgt spid="1429537"/>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499"/>
                                          </p:stCondLst>
                                        </p:cTn>
                                        <p:tgtEl>
                                          <p:spTgt spid="1429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06" grpId="0" animBg="1"/>
      <p:bldP spid="1429508" grpId="0" animBg="1" autoUpdateAnimBg="0"/>
      <p:bldP spid="1429509" grpId="0" animBg="1" autoUpdateAnimBg="0"/>
      <p:bldP spid="1429510" grpId="0" animBg="1" autoUpdateAnimBg="0"/>
      <p:bldP spid="1429511" grpId="0" animBg="1"/>
      <p:bldP spid="1429512" grpId="0" animBg="1"/>
      <p:bldP spid="1429513" grpId="0" animBg="1"/>
      <p:bldP spid="1429514" grpId="0" animBg="1"/>
      <p:bldP spid="1429515" grpId="0" animBg="1" autoUpdateAnimBg="0"/>
      <p:bldP spid="1429516" grpId="0" animBg="1"/>
      <p:bldP spid="1429517" grpId="0" animBg="1" autoUpdateAnimBg="0"/>
      <p:bldP spid="1429518" grpId="0" animBg="1"/>
      <p:bldP spid="1429519" grpId="0" animBg="1"/>
      <p:bldP spid="1429520" grpId="0" animBg="1" autoUpdateAnimBg="0"/>
      <p:bldP spid="1429521" grpId="0" autoUpdateAnimBg="0"/>
      <p:bldP spid="1429522" grpId="0" autoUpdateAnimBg="0"/>
      <p:bldP spid="1429523" grpId="0" autoUpdateAnimBg="0"/>
      <p:bldP spid="1429524" grpId="0" animBg="1" autoUpdateAnimBg="0"/>
      <p:bldP spid="1429525" grpId="0" animBg="1" autoUpdateAnimBg="0"/>
      <p:bldP spid="1429526" grpId="0" animBg="1" autoUpdateAnimBg="0"/>
      <p:bldP spid="1429527" grpId="0" animBg="1"/>
      <p:bldP spid="1429528" grpId="0" animBg="1"/>
      <p:bldP spid="1429529" grpId="0" autoUpdateAnimBg="0"/>
      <p:bldP spid="1429530" grpId="0" autoUpdateAnimBg="0"/>
      <p:bldP spid="1429531" grpId="0" autoUpdateAnimBg="0"/>
      <p:bldP spid="1429532" grpId="0" animBg="1"/>
      <p:bldP spid="1429533" grpId="0" animBg="1" autoUpdateAnimBg="0"/>
      <p:bldP spid="1429534" grpId="0" animBg="1" autoUpdateAnimBg="0"/>
      <p:bldP spid="1429535" grpId="0" animBg="1"/>
      <p:bldP spid="1429536" grpId="0" animBg="1" autoUpdateAnimBg="0"/>
      <p:bldP spid="1429537" grpId="0" animBg="1"/>
      <p:bldP spid="1429538" grpId="0" animBg="1" autoUpdateAnimBg="0"/>
      <p:bldP spid="142953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0" name="Line 2"/>
          <p:cNvSpPr>
            <a:spLocks noChangeShapeType="1"/>
          </p:cNvSpPr>
          <p:nvPr/>
        </p:nvSpPr>
        <p:spPr bwMode="auto">
          <a:xfrm>
            <a:off x="4698642" y="3058732"/>
            <a:ext cx="228600" cy="762000"/>
          </a:xfrm>
          <a:prstGeom prst="line">
            <a:avLst/>
          </a:prstGeom>
          <a:noFill/>
          <a:ln w="508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b="1">
              <a:latin typeface="华文仿宋" panose="02010600040101010101" pitchFamily="2" charset="-122"/>
              <a:ea typeface="华文仿宋" panose="02010600040101010101" pitchFamily="2" charset="-122"/>
            </a:endParaRPr>
          </a:p>
        </p:txBody>
      </p:sp>
      <p:sp>
        <p:nvSpPr>
          <p:cNvPr id="1430532" name="Oval 4"/>
          <p:cNvSpPr>
            <a:spLocks noChangeArrowheads="1"/>
          </p:cNvSpPr>
          <p:nvPr/>
        </p:nvSpPr>
        <p:spPr bwMode="auto">
          <a:xfrm>
            <a:off x="863242" y="2525332"/>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3200" b="1">
                <a:solidFill>
                  <a:srgbClr val="006600"/>
                </a:solidFill>
                <a:latin typeface="华文仿宋" panose="02010600040101010101" pitchFamily="2" charset="-122"/>
                <a:ea typeface="华文仿宋" panose="02010600040101010101" pitchFamily="2" charset="-122"/>
              </a:rPr>
              <a:t>4</a:t>
            </a:r>
            <a:endParaRPr lang="en-US" altLang="zh-CN" b="1">
              <a:latin typeface="华文仿宋" panose="02010600040101010101" pitchFamily="2" charset="-122"/>
              <a:ea typeface="华文仿宋" panose="02010600040101010101" pitchFamily="2" charset="-122"/>
            </a:endParaRPr>
          </a:p>
        </p:txBody>
      </p:sp>
      <p:sp>
        <p:nvSpPr>
          <p:cNvPr id="1430533" name="Oval 5"/>
          <p:cNvSpPr>
            <a:spLocks noChangeArrowheads="1"/>
          </p:cNvSpPr>
          <p:nvPr/>
        </p:nvSpPr>
        <p:spPr bwMode="auto">
          <a:xfrm>
            <a:off x="1320442" y="3592132"/>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3200" b="1">
                <a:solidFill>
                  <a:srgbClr val="006600"/>
                </a:solidFill>
                <a:latin typeface="华文仿宋" panose="02010600040101010101" pitchFamily="2" charset="-122"/>
                <a:ea typeface="华文仿宋" panose="02010600040101010101" pitchFamily="2" charset="-122"/>
              </a:rPr>
              <a:t>8</a:t>
            </a:r>
            <a:endParaRPr lang="en-US" altLang="zh-CN" b="1">
              <a:latin typeface="华文仿宋" panose="02010600040101010101" pitchFamily="2" charset="-122"/>
              <a:ea typeface="华文仿宋" panose="02010600040101010101" pitchFamily="2" charset="-122"/>
            </a:endParaRPr>
          </a:p>
        </p:txBody>
      </p:sp>
      <p:sp>
        <p:nvSpPr>
          <p:cNvPr id="1430534" name="Oval 6"/>
          <p:cNvSpPr>
            <a:spLocks noChangeArrowheads="1"/>
          </p:cNvSpPr>
          <p:nvPr/>
        </p:nvSpPr>
        <p:spPr bwMode="auto">
          <a:xfrm>
            <a:off x="710842" y="4735132"/>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3200" b="1">
                <a:solidFill>
                  <a:srgbClr val="006600"/>
                </a:solidFill>
                <a:latin typeface="华文仿宋" panose="02010600040101010101" pitchFamily="2" charset="-122"/>
                <a:ea typeface="华文仿宋" panose="02010600040101010101" pitchFamily="2" charset="-122"/>
              </a:rPr>
              <a:t>6</a:t>
            </a:r>
            <a:endParaRPr lang="en-US" altLang="zh-CN" b="1">
              <a:latin typeface="华文仿宋" panose="02010600040101010101" pitchFamily="2" charset="-122"/>
              <a:ea typeface="华文仿宋" panose="02010600040101010101" pitchFamily="2" charset="-122"/>
            </a:endParaRPr>
          </a:p>
        </p:txBody>
      </p:sp>
      <p:sp>
        <p:nvSpPr>
          <p:cNvPr id="1430535" name="Line 7"/>
          <p:cNvSpPr>
            <a:spLocks noChangeShapeType="1"/>
          </p:cNvSpPr>
          <p:nvPr/>
        </p:nvSpPr>
        <p:spPr bwMode="auto">
          <a:xfrm>
            <a:off x="1244242" y="2982532"/>
            <a:ext cx="304800" cy="60960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b="1">
              <a:latin typeface="华文仿宋" panose="02010600040101010101" pitchFamily="2" charset="-122"/>
              <a:ea typeface="华文仿宋" panose="02010600040101010101" pitchFamily="2" charset="-122"/>
            </a:endParaRPr>
          </a:p>
        </p:txBody>
      </p:sp>
      <p:sp>
        <p:nvSpPr>
          <p:cNvPr id="1430536" name="Line 8"/>
          <p:cNvSpPr>
            <a:spLocks noChangeShapeType="1"/>
          </p:cNvSpPr>
          <p:nvPr/>
        </p:nvSpPr>
        <p:spPr bwMode="auto">
          <a:xfrm>
            <a:off x="431442" y="1991932"/>
            <a:ext cx="533400" cy="533400"/>
          </a:xfrm>
          <a:prstGeom prst="line">
            <a:avLst/>
          </a:prstGeom>
          <a:noFill/>
          <a:ln w="28575">
            <a:solidFill>
              <a:srgbClr val="A5002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b="1">
              <a:latin typeface="华文仿宋" panose="02010600040101010101" pitchFamily="2" charset="-122"/>
              <a:ea typeface="华文仿宋" panose="02010600040101010101" pitchFamily="2" charset="-122"/>
            </a:endParaRPr>
          </a:p>
        </p:txBody>
      </p:sp>
      <p:sp>
        <p:nvSpPr>
          <p:cNvPr id="1430537" name="AutoShape 9"/>
          <p:cNvSpPr>
            <a:spLocks noChangeArrowheads="1"/>
          </p:cNvSpPr>
          <p:nvPr/>
        </p:nvSpPr>
        <p:spPr bwMode="auto">
          <a:xfrm>
            <a:off x="2336442" y="3439732"/>
            <a:ext cx="1600200" cy="381000"/>
          </a:xfrm>
          <a:prstGeom prst="rightArrow">
            <a:avLst>
              <a:gd name="adj1" fmla="val 50000"/>
              <a:gd name="adj2" fmla="val 105000"/>
            </a:avLst>
          </a:prstGeom>
          <a:solidFill>
            <a:srgbClr val="FFCC99"/>
          </a:solidFill>
          <a:ln w="9525">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b="1">
              <a:latin typeface="华文仿宋" panose="02010600040101010101" pitchFamily="2" charset="-122"/>
              <a:ea typeface="华文仿宋" panose="02010600040101010101" pitchFamily="2" charset="-122"/>
            </a:endParaRPr>
          </a:p>
        </p:txBody>
      </p:sp>
      <p:sp>
        <p:nvSpPr>
          <p:cNvPr id="1430538" name="Oval 10"/>
          <p:cNvSpPr>
            <a:spLocks noChangeArrowheads="1"/>
          </p:cNvSpPr>
          <p:nvPr/>
        </p:nvSpPr>
        <p:spPr bwMode="auto">
          <a:xfrm>
            <a:off x="4393842" y="2601532"/>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3200" b="1">
                <a:solidFill>
                  <a:srgbClr val="006600"/>
                </a:solidFill>
                <a:latin typeface="华文仿宋" panose="02010600040101010101" pitchFamily="2" charset="-122"/>
                <a:ea typeface="华文仿宋" panose="02010600040101010101" pitchFamily="2" charset="-122"/>
              </a:rPr>
              <a:t>4</a:t>
            </a:r>
            <a:endParaRPr lang="en-US" altLang="zh-CN" b="1">
              <a:latin typeface="华文仿宋" panose="02010600040101010101" pitchFamily="2" charset="-122"/>
              <a:ea typeface="华文仿宋" panose="02010600040101010101" pitchFamily="2" charset="-122"/>
            </a:endParaRPr>
          </a:p>
        </p:txBody>
      </p:sp>
      <p:sp>
        <p:nvSpPr>
          <p:cNvPr id="1430539" name="Line 11"/>
          <p:cNvSpPr>
            <a:spLocks noChangeShapeType="1"/>
          </p:cNvSpPr>
          <p:nvPr/>
        </p:nvSpPr>
        <p:spPr bwMode="auto">
          <a:xfrm>
            <a:off x="4698642" y="3058732"/>
            <a:ext cx="228600" cy="762000"/>
          </a:xfrm>
          <a:prstGeom prst="line">
            <a:avLst/>
          </a:prstGeom>
          <a:noFill/>
          <a:ln w="508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b="1">
              <a:latin typeface="华文仿宋" panose="02010600040101010101" pitchFamily="2" charset="-122"/>
              <a:ea typeface="华文仿宋" panose="02010600040101010101" pitchFamily="2" charset="-122"/>
            </a:endParaRPr>
          </a:p>
        </p:txBody>
      </p:sp>
      <p:sp>
        <p:nvSpPr>
          <p:cNvPr id="1430540" name="Oval 12"/>
          <p:cNvSpPr>
            <a:spLocks noChangeArrowheads="1"/>
          </p:cNvSpPr>
          <p:nvPr/>
        </p:nvSpPr>
        <p:spPr bwMode="auto">
          <a:xfrm>
            <a:off x="4774842" y="3820732"/>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3200" b="1">
                <a:solidFill>
                  <a:srgbClr val="006600"/>
                </a:solidFill>
                <a:latin typeface="华文仿宋" panose="02010600040101010101" pitchFamily="2" charset="-122"/>
                <a:ea typeface="华文仿宋" panose="02010600040101010101" pitchFamily="2" charset="-122"/>
              </a:rPr>
              <a:t>6</a:t>
            </a:r>
            <a:endParaRPr lang="en-US" altLang="zh-CN" b="1">
              <a:latin typeface="华文仿宋" panose="02010600040101010101" pitchFamily="2" charset="-122"/>
              <a:ea typeface="华文仿宋" panose="02010600040101010101" pitchFamily="2" charset="-122"/>
            </a:endParaRPr>
          </a:p>
        </p:txBody>
      </p:sp>
      <p:sp>
        <p:nvSpPr>
          <p:cNvPr id="1430541" name="Line 13"/>
          <p:cNvSpPr>
            <a:spLocks noChangeShapeType="1"/>
          </p:cNvSpPr>
          <p:nvPr/>
        </p:nvSpPr>
        <p:spPr bwMode="auto">
          <a:xfrm>
            <a:off x="5130442" y="4277932"/>
            <a:ext cx="371475" cy="685800"/>
          </a:xfrm>
          <a:prstGeom prst="line">
            <a:avLst/>
          </a:prstGeom>
          <a:noFill/>
          <a:ln w="508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b="1">
              <a:latin typeface="华文仿宋" panose="02010600040101010101" pitchFamily="2" charset="-122"/>
              <a:ea typeface="华文仿宋" panose="02010600040101010101" pitchFamily="2" charset="-122"/>
            </a:endParaRPr>
          </a:p>
        </p:txBody>
      </p:sp>
      <p:sp>
        <p:nvSpPr>
          <p:cNvPr id="1430542" name="Line 14"/>
          <p:cNvSpPr>
            <a:spLocks noChangeShapeType="1"/>
          </p:cNvSpPr>
          <p:nvPr/>
        </p:nvSpPr>
        <p:spPr bwMode="auto">
          <a:xfrm>
            <a:off x="4165242" y="2068132"/>
            <a:ext cx="304800" cy="533400"/>
          </a:xfrm>
          <a:prstGeom prst="line">
            <a:avLst/>
          </a:prstGeom>
          <a:noFill/>
          <a:ln w="28575">
            <a:solidFill>
              <a:srgbClr val="A5002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b="1">
              <a:latin typeface="华文仿宋" panose="02010600040101010101" pitchFamily="2" charset="-122"/>
              <a:ea typeface="华文仿宋" panose="02010600040101010101" pitchFamily="2" charset="-122"/>
            </a:endParaRPr>
          </a:p>
        </p:txBody>
      </p:sp>
      <p:sp>
        <p:nvSpPr>
          <p:cNvPr id="1430543" name="AutoShape 15"/>
          <p:cNvSpPr>
            <a:spLocks noChangeArrowheads="1"/>
          </p:cNvSpPr>
          <p:nvPr/>
        </p:nvSpPr>
        <p:spPr bwMode="auto">
          <a:xfrm>
            <a:off x="1574442" y="4811332"/>
            <a:ext cx="2209800" cy="838200"/>
          </a:xfrm>
          <a:prstGeom prst="wedgeRoundRectCallout">
            <a:avLst>
              <a:gd name="adj1" fmla="val 5315"/>
              <a:gd name="adj2" fmla="val -176324"/>
              <a:gd name="adj3" fmla="val 16667"/>
            </a:avLst>
          </a:prstGeom>
          <a:solidFill>
            <a:srgbClr val="FFFFCC"/>
          </a:solidFill>
          <a:ln w="9525">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400" b="1">
                <a:solidFill>
                  <a:srgbClr val="A50021"/>
                </a:solidFill>
                <a:latin typeface="华文仿宋" panose="02010600040101010101" pitchFamily="2" charset="-122"/>
                <a:ea typeface="华文仿宋" panose="02010600040101010101" pitchFamily="2" charset="-122"/>
              </a:rPr>
              <a:t>先顺时针旋转</a:t>
            </a:r>
            <a:endParaRPr lang="zh-CN" altLang="en-US" sz="2400" b="1">
              <a:solidFill>
                <a:srgbClr val="A50021"/>
              </a:solidFill>
              <a:latin typeface="华文仿宋" panose="02010600040101010101" pitchFamily="2" charset="-122"/>
              <a:ea typeface="华文仿宋" panose="02010600040101010101" pitchFamily="2" charset="-122"/>
            </a:endParaRPr>
          </a:p>
        </p:txBody>
      </p:sp>
      <p:sp>
        <p:nvSpPr>
          <p:cNvPr id="1430544" name="Text Box 16"/>
          <p:cNvSpPr txBox="1">
            <a:spLocks noChangeArrowheads="1"/>
          </p:cNvSpPr>
          <p:nvPr/>
        </p:nvSpPr>
        <p:spPr bwMode="auto">
          <a:xfrm>
            <a:off x="888642" y="2022095"/>
            <a:ext cx="5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dirty="0">
                <a:latin typeface="华文仿宋" panose="02010600040101010101" pitchFamily="2" charset="-122"/>
                <a:ea typeface="华文仿宋" panose="02010600040101010101" pitchFamily="2" charset="-122"/>
              </a:rPr>
              <a:t>-2</a:t>
            </a:r>
            <a:endParaRPr lang="en-US" altLang="zh-CN" sz="3200" b="1" dirty="0">
              <a:latin typeface="华文仿宋" panose="02010600040101010101" pitchFamily="2" charset="-122"/>
              <a:ea typeface="华文仿宋" panose="02010600040101010101" pitchFamily="2" charset="-122"/>
            </a:endParaRPr>
          </a:p>
        </p:txBody>
      </p:sp>
      <p:sp>
        <p:nvSpPr>
          <p:cNvPr id="1430545" name="Text Box 17"/>
          <p:cNvSpPr txBox="1">
            <a:spLocks noChangeArrowheads="1"/>
          </p:cNvSpPr>
          <p:nvPr/>
        </p:nvSpPr>
        <p:spPr bwMode="auto">
          <a:xfrm>
            <a:off x="736242" y="4277932"/>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华文仿宋" panose="02010600040101010101" pitchFamily="2" charset="-122"/>
                <a:ea typeface="华文仿宋" panose="02010600040101010101" pitchFamily="2" charset="-122"/>
              </a:rPr>
              <a:t>0</a:t>
            </a:r>
            <a:endParaRPr lang="en-US" altLang="zh-CN" sz="3200" b="1">
              <a:latin typeface="华文仿宋" panose="02010600040101010101" pitchFamily="2" charset="-122"/>
              <a:ea typeface="华文仿宋" panose="02010600040101010101" pitchFamily="2" charset="-122"/>
            </a:endParaRPr>
          </a:p>
        </p:txBody>
      </p:sp>
      <p:sp>
        <p:nvSpPr>
          <p:cNvPr id="1430546" name="Text Box 18"/>
          <p:cNvSpPr txBox="1">
            <a:spLocks noChangeArrowheads="1"/>
          </p:cNvSpPr>
          <p:nvPr/>
        </p:nvSpPr>
        <p:spPr bwMode="auto">
          <a:xfrm>
            <a:off x="1498242" y="3114295"/>
            <a:ext cx="5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华文仿宋" panose="02010600040101010101" pitchFamily="2" charset="-122"/>
                <a:ea typeface="华文仿宋" panose="02010600040101010101" pitchFamily="2" charset="-122"/>
              </a:rPr>
              <a:t>1</a:t>
            </a:r>
            <a:endParaRPr lang="en-US" altLang="zh-CN" sz="3200" b="1">
              <a:latin typeface="华文仿宋" panose="02010600040101010101" pitchFamily="2" charset="-122"/>
              <a:ea typeface="华文仿宋" panose="02010600040101010101" pitchFamily="2" charset="-122"/>
            </a:endParaRPr>
          </a:p>
        </p:txBody>
      </p:sp>
      <p:sp>
        <p:nvSpPr>
          <p:cNvPr id="1430547" name="Oval 19"/>
          <p:cNvSpPr>
            <a:spLocks noChangeArrowheads="1"/>
          </p:cNvSpPr>
          <p:nvPr/>
        </p:nvSpPr>
        <p:spPr bwMode="auto">
          <a:xfrm>
            <a:off x="1320442" y="3592132"/>
            <a:ext cx="457200" cy="457200"/>
          </a:xfrm>
          <a:prstGeom prst="ellipse">
            <a:avLst/>
          </a:prstGeom>
          <a:solidFill>
            <a:srgbClr val="FFFF99"/>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3200" b="1">
                <a:solidFill>
                  <a:srgbClr val="006600"/>
                </a:solidFill>
                <a:latin typeface="华文仿宋" panose="02010600040101010101" pitchFamily="2" charset="-122"/>
                <a:ea typeface="华文仿宋" panose="02010600040101010101" pitchFamily="2" charset="-122"/>
              </a:rPr>
              <a:t>8</a:t>
            </a:r>
            <a:endParaRPr lang="en-US" altLang="zh-CN" b="1">
              <a:latin typeface="华文仿宋" panose="02010600040101010101" pitchFamily="2" charset="-122"/>
              <a:ea typeface="华文仿宋" panose="02010600040101010101" pitchFamily="2" charset="-122"/>
            </a:endParaRPr>
          </a:p>
        </p:txBody>
      </p:sp>
      <p:sp>
        <p:nvSpPr>
          <p:cNvPr id="1430548" name="Oval 20"/>
          <p:cNvSpPr>
            <a:spLocks noChangeArrowheads="1"/>
          </p:cNvSpPr>
          <p:nvPr/>
        </p:nvSpPr>
        <p:spPr bwMode="auto">
          <a:xfrm>
            <a:off x="5384442" y="4963732"/>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3200" b="1">
                <a:solidFill>
                  <a:srgbClr val="006600"/>
                </a:solidFill>
                <a:latin typeface="华文仿宋" panose="02010600040101010101" pitchFamily="2" charset="-122"/>
                <a:ea typeface="华文仿宋" panose="02010600040101010101" pitchFamily="2" charset="-122"/>
              </a:rPr>
              <a:t>8</a:t>
            </a:r>
            <a:endParaRPr lang="en-US" altLang="zh-CN" b="1">
              <a:latin typeface="华文仿宋" panose="02010600040101010101" pitchFamily="2" charset="-122"/>
              <a:ea typeface="华文仿宋" panose="02010600040101010101" pitchFamily="2" charset="-122"/>
            </a:endParaRPr>
          </a:p>
        </p:txBody>
      </p:sp>
      <p:sp>
        <p:nvSpPr>
          <p:cNvPr id="1430549" name="AutoShape 21"/>
          <p:cNvSpPr>
            <a:spLocks noChangeArrowheads="1"/>
          </p:cNvSpPr>
          <p:nvPr/>
        </p:nvSpPr>
        <p:spPr bwMode="auto">
          <a:xfrm>
            <a:off x="5994042" y="4887532"/>
            <a:ext cx="2133600" cy="838200"/>
          </a:xfrm>
          <a:prstGeom prst="wedgeRoundRectCallout">
            <a:avLst>
              <a:gd name="adj1" fmla="val -46278"/>
              <a:gd name="adj2" fmla="val -158144"/>
              <a:gd name="adj3" fmla="val 16667"/>
            </a:avLst>
          </a:prstGeom>
          <a:solidFill>
            <a:srgbClr val="FFFFCC"/>
          </a:solidFill>
          <a:ln w="9525">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400" b="1">
                <a:solidFill>
                  <a:srgbClr val="A50021"/>
                </a:solidFill>
                <a:latin typeface="华文仿宋" panose="02010600040101010101" pitchFamily="2" charset="-122"/>
                <a:ea typeface="华文仿宋" panose="02010600040101010101" pitchFamily="2" charset="-122"/>
              </a:rPr>
              <a:t>再逆时针旋转</a:t>
            </a:r>
            <a:endParaRPr lang="zh-CN" altLang="en-US" sz="2400" b="1">
              <a:solidFill>
                <a:srgbClr val="A50021"/>
              </a:solidFill>
              <a:latin typeface="华文仿宋" panose="02010600040101010101" pitchFamily="2" charset="-122"/>
              <a:ea typeface="华文仿宋" panose="02010600040101010101" pitchFamily="2" charset="-122"/>
            </a:endParaRPr>
          </a:p>
        </p:txBody>
      </p:sp>
      <p:sp>
        <p:nvSpPr>
          <p:cNvPr id="1430550" name="Line 22"/>
          <p:cNvSpPr>
            <a:spLocks noChangeShapeType="1"/>
          </p:cNvSpPr>
          <p:nvPr/>
        </p:nvSpPr>
        <p:spPr bwMode="auto">
          <a:xfrm flipH="1">
            <a:off x="1041042" y="4049332"/>
            <a:ext cx="431800" cy="685800"/>
          </a:xfrm>
          <a:prstGeom prst="line">
            <a:avLst/>
          </a:prstGeom>
          <a:noFill/>
          <a:ln w="508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1430551" name="AutoShape 23"/>
          <p:cNvSpPr>
            <a:spLocks noChangeArrowheads="1"/>
          </p:cNvSpPr>
          <p:nvPr/>
        </p:nvSpPr>
        <p:spPr bwMode="auto">
          <a:xfrm>
            <a:off x="5460642" y="3668332"/>
            <a:ext cx="1600200" cy="381000"/>
          </a:xfrm>
          <a:prstGeom prst="rightArrow">
            <a:avLst>
              <a:gd name="adj1" fmla="val 50000"/>
              <a:gd name="adj2" fmla="val 105000"/>
            </a:avLst>
          </a:prstGeom>
          <a:solidFill>
            <a:srgbClr val="FFCC99"/>
          </a:solidFill>
          <a:ln w="9525">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b="1">
              <a:latin typeface="华文仿宋" panose="02010600040101010101" pitchFamily="2" charset="-122"/>
              <a:ea typeface="华文仿宋" panose="02010600040101010101" pitchFamily="2" charset="-122"/>
            </a:endParaRPr>
          </a:p>
        </p:txBody>
      </p:sp>
      <p:sp>
        <p:nvSpPr>
          <p:cNvPr id="1430552" name="Text Box 24"/>
          <p:cNvSpPr txBox="1">
            <a:spLocks noChangeArrowheads="1"/>
          </p:cNvSpPr>
          <p:nvPr/>
        </p:nvSpPr>
        <p:spPr bwMode="auto">
          <a:xfrm>
            <a:off x="4470042" y="1991932"/>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华文仿宋" panose="02010600040101010101" pitchFamily="2" charset="-122"/>
                <a:ea typeface="华文仿宋" panose="02010600040101010101" pitchFamily="2" charset="-122"/>
              </a:rPr>
              <a:t>-2</a:t>
            </a:r>
            <a:endParaRPr lang="en-US" altLang="zh-CN" sz="3200" b="1">
              <a:latin typeface="华文仿宋" panose="02010600040101010101" pitchFamily="2" charset="-122"/>
              <a:ea typeface="华文仿宋" panose="02010600040101010101" pitchFamily="2" charset="-122"/>
            </a:endParaRPr>
          </a:p>
        </p:txBody>
      </p:sp>
      <p:sp>
        <p:nvSpPr>
          <p:cNvPr id="1430553" name="Text Box 25"/>
          <p:cNvSpPr txBox="1">
            <a:spLocks noChangeArrowheads="1"/>
          </p:cNvSpPr>
          <p:nvPr/>
        </p:nvSpPr>
        <p:spPr bwMode="auto">
          <a:xfrm>
            <a:off x="4317642" y="3744532"/>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华文仿宋" panose="02010600040101010101" pitchFamily="2" charset="-122"/>
                <a:ea typeface="华文仿宋" panose="02010600040101010101" pitchFamily="2" charset="-122"/>
              </a:rPr>
              <a:t>-1</a:t>
            </a:r>
            <a:endParaRPr lang="en-US" altLang="zh-CN" sz="3200" b="1">
              <a:latin typeface="华文仿宋" panose="02010600040101010101" pitchFamily="2" charset="-122"/>
              <a:ea typeface="华文仿宋" panose="02010600040101010101" pitchFamily="2" charset="-122"/>
            </a:endParaRPr>
          </a:p>
        </p:txBody>
      </p:sp>
      <p:sp>
        <p:nvSpPr>
          <p:cNvPr id="1430554" name="Text Box 26"/>
          <p:cNvSpPr txBox="1">
            <a:spLocks noChangeArrowheads="1"/>
          </p:cNvSpPr>
          <p:nvPr/>
        </p:nvSpPr>
        <p:spPr bwMode="auto">
          <a:xfrm>
            <a:off x="5460642" y="4506532"/>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华文仿宋" panose="02010600040101010101" pitchFamily="2" charset="-122"/>
                <a:ea typeface="华文仿宋" panose="02010600040101010101" pitchFamily="2" charset="-122"/>
              </a:rPr>
              <a:t>0</a:t>
            </a:r>
            <a:endParaRPr lang="en-US" altLang="zh-CN" sz="3200" b="1">
              <a:latin typeface="华文仿宋" panose="02010600040101010101" pitchFamily="2" charset="-122"/>
              <a:ea typeface="华文仿宋" panose="02010600040101010101" pitchFamily="2" charset="-122"/>
            </a:endParaRPr>
          </a:p>
        </p:txBody>
      </p:sp>
      <p:sp>
        <p:nvSpPr>
          <p:cNvPr id="1430555" name="Line 27"/>
          <p:cNvSpPr>
            <a:spLocks noChangeShapeType="1"/>
          </p:cNvSpPr>
          <p:nvPr/>
        </p:nvSpPr>
        <p:spPr bwMode="auto">
          <a:xfrm>
            <a:off x="7340242" y="2677732"/>
            <a:ext cx="457200" cy="457200"/>
          </a:xfrm>
          <a:prstGeom prst="line">
            <a:avLst/>
          </a:prstGeom>
          <a:noFill/>
          <a:ln w="28575">
            <a:solidFill>
              <a:srgbClr val="A5002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b="1">
              <a:latin typeface="华文仿宋" panose="02010600040101010101" pitchFamily="2" charset="-122"/>
              <a:ea typeface="华文仿宋" panose="02010600040101010101" pitchFamily="2" charset="-122"/>
            </a:endParaRPr>
          </a:p>
        </p:txBody>
      </p:sp>
      <p:sp>
        <p:nvSpPr>
          <p:cNvPr id="1430556" name="Oval 28"/>
          <p:cNvSpPr>
            <a:spLocks noChangeArrowheads="1"/>
          </p:cNvSpPr>
          <p:nvPr/>
        </p:nvSpPr>
        <p:spPr bwMode="auto">
          <a:xfrm>
            <a:off x="7721242" y="3211132"/>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3200" b="1">
                <a:solidFill>
                  <a:srgbClr val="006600"/>
                </a:solidFill>
                <a:latin typeface="华文仿宋" panose="02010600040101010101" pitchFamily="2" charset="-122"/>
                <a:ea typeface="华文仿宋" panose="02010600040101010101" pitchFamily="2" charset="-122"/>
              </a:rPr>
              <a:t>6</a:t>
            </a:r>
            <a:endParaRPr lang="en-US" altLang="zh-CN" b="1">
              <a:latin typeface="华文仿宋" panose="02010600040101010101" pitchFamily="2" charset="-122"/>
              <a:ea typeface="华文仿宋" panose="02010600040101010101" pitchFamily="2" charset="-122"/>
            </a:endParaRPr>
          </a:p>
        </p:txBody>
      </p:sp>
      <p:sp>
        <p:nvSpPr>
          <p:cNvPr id="1430557" name="Oval 29"/>
          <p:cNvSpPr>
            <a:spLocks noChangeArrowheads="1"/>
          </p:cNvSpPr>
          <p:nvPr/>
        </p:nvSpPr>
        <p:spPr bwMode="auto">
          <a:xfrm>
            <a:off x="4774842" y="3820732"/>
            <a:ext cx="457200" cy="457200"/>
          </a:xfrm>
          <a:prstGeom prst="ellipse">
            <a:avLst/>
          </a:prstGeom>
          <a:solidFill>
            <a:srgbClr val="FFFF99"/>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3200" b="1">
                <a:solidFill>
                  <a:srgbClr val="006600"/>
                </a:solidFill>
                <a:latin typeface="华文仿宋" panose="02010600040101010101" pitchFamily="2" charset="-122"/>
                <a:ea typeface="华文仿宋" panose="02010600040101010101" pitchFamily="2" charset="-122"/>
              </a:rPr>
              <a:t>6</a:t>
            </a:r>
            <a:endParaRPr lang="en-US" altLang="zh-CN" b="1">
              <a:latin typeface="华文仿宋" panose="02010600040101010101" pitchFamily="2" charset="-122"/>
              <a:ea typeface="华文仿宋" panose="02010600040101010101" pitchFamily="2" charset="-122"/>
            </a:endParaRPr>
          </a:p>
        </p:txBody>
      </p:sp>
      <p:sp>
        <p:nvSpPr>
          <p:cNvPr id="1430558" name="Line 30"/>
          <p:cNvSpPr>
            <a:spLocks noChangeShapeType="1"/>
          </p:cNvSpPr>
          <p:nvPr/>
        </p:nvSpPr>
        <p:spPr bwMode="auto">
          <a:xfrm flipH="1">
            <a:off x="7416442" y="3592132"/>
            <a:ext cx="330200" cy="533400"/>
          </a:xfrm>
          <a:prstGeom prst="line">
            <a:avLst/>
          </a:prstGeom>
          <a:noFill/>
          <a:ln w="508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1430559" name="Oval 31"/>
          <p:cNvSpPr>
            <a:spLocks noChangeArrowheads="1"/>
          </p:cNvSpPr>
          <p:nvPr/>
        </p:nvSpPr>
        <p:spPr bwMode="auto">
          <a:xfrm>
            <a:off x="7213242" y="4100132"/>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3200" b="1">
                <a:solidFill>
                  <a:srgbClr val="006600"/>
                </a:solidFill>
                <a:latin typeface="华文仿宋" panose="02010600040101010101" pitchFamily="2" charset="-122"/>
                <a:ea typeface="华文仿宋" panose="02010600040101010101" pitchFamily="2" charset="-122"/>
              </a:rPr>
              <a:t>4</a:t>
            </a:r>
            <a:endParaRPr lang="en-US" altLang="zh-CN" b="1">
              <a:latin typeface="华文仿宋" panose="02010600040101010101" pitchFamily="2" charset="-122"/>
              <a:ea typeface="华文仿宋" panose="02010600040101010101" pitchFamily="2" charset="-122"/>
            </a:endParaRPr>
          </a:p>
        </p:txBody>
      </p:sp>
      <p:sp>
        <p:nvSpPr>
          <p:cNvPr id="1430560" name="Line 32"/>
          <p:cNvSpPr>
            <a:spLocks noChangeShapeType="1"/>
          </p:cNvSpPr>
          <p:nvPr/>
        </p:nvSpPr>
        <p:spPr bwMode="auto">
          <a:xfrm>
            <a:off x="8178442" y="3515932"/>
            <a:ext cx="381000" cy="609600"/>
          </a:xfrm>
          <a:prstGeom prst="line">
            <a:avLst/>
          </a:prstGeom>
          <a:noFill/>
          <a:ln w="635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1430561" name="Oval 33"/>
          <p:cNvSpPr>
            <a:spLocks noChangeArrowheads="1"/>
          </p:cNvSpPr>
          <p:nvPr/>
        </p:nvSpPr>
        <p:spPr bwMode="auto">
          <a:xfrm>
            <a:off x="8356242" y="4125532"/>
            <a:ext cx="457200" cy="457200"/>
          </a:xfrm>
          <a:prstGeom prst="ellipse">
            <a:avLst/>
          </a:prstGeom>
          <a:solidFill>
            <a:srgbClr val="CCFFCC"/>
          </a:solidFill>
          <a:ln w="19050">
            <a:solidFill>
              <a:srgbClr val="00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3200" b="1">
                <a:solidFill>
                  <a:srgbClr val="006600"/>
                </a:solidFill>
                <a:latin typeface="华文仿宋" panose="02010600040101010101" pitchFamily="2" charset="-122"/>
                <a:ea typeface="华文仿宋" panose="02010600040101010101" pitchFamily="2" charset="-122"/>
              </a:rPr>
              <a:t>8</a:t>
            </a:r>
            <a:endParaRPr lang="en-US" altLang="zh-CN" b="1">
              <a:latin typeface="华文仿宋" panose="02010600040101010101" pitchFamily="2" charset="-122"/>
              <a:ea typeface="华文仿宋" panose="02010600040101010101" pitchFamily="2" charset="-122"/>
            </a:endParaRPr>
          </a:p>
        </p:txBody>
      </p:sp>
      <p:sp>
        <p:nvSpPr>
          <p:cNvPr id="1430562" name="Line 34"/>
          <p:cNvSpPr>
            <a:spLocks noChangeShapeType="1"/>
          </p:cNvSpPr>
          <p:nvPr/>
        </p:nvSpPr>
        <p:spPr bwMode="auto">
          <a:xfrm>
            <a:off x="5105042" y="4252532"/>
            <a:ext cx="381000" cy="711200"/>
          </a:xfrm>
          <a:prstGeom prst="line">
            <a:avLst/>
          </a:prstGeom>
          <a:noFill/>
          <a:ln w="508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b="1">
              <a:latin typeface="华文仿宋" panose="02010600040101010101" pitchFamily="2" charset="-122"/>
              <a:ea typeface="华文仿宋" panose="02010600040101010101" pitchFamily="2" charset="-122"/>
            </a:endParaRPr>
          </a:p>
        </p:txBody>
      </p:sp>
      <p:sp>
        <p:nvSpPr>
          <p:cNvPr id="1430563" name="Line 35"/>
          <p:cNvSpPr>
            <a:spLocks noChangeShapeType="1"/>
          </p:cNvSpPr>
          <p:nvPr/>
        </p:nvSpPr>
        <p:spPr bwMode="auto">
          <a:xfrm flipH="1">
            <a:off x="1041042" y="4049332"/>
            <a:ext cx="431800" cy="685800"/>
          </a:xfrm>
          <a:prstGeom prst="line">
            <a:avLst/>
          </a:prstGeom>
          <a:noFill/>
          <a:ln w="508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1430564" name="Rectangle 36"/>
          <p:cNvSpPr>
            <a:spLocks noChangeArrowheads="1"/>
          </p:cNvSpPr>
          <p:nvPr/>
        </p:nvSpPr>
        <p:spPr bwMode="auto">
          <a:xfrm>
            <a:off x="544132" y="1152939"/>
            <a:ext cx="6035675"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dirty="0">
                <a:solidFill>
                  <a:schemeClr val="accent2"/>
                </a:solidFill>
                <a:latin typeface="华文仿宋" panose="02010600040101010101" pitchFamily="2" charset="-122"/>
                <a:ea typeface="华文仿宋" panose="02010600040101010101" pitchFamily="2" charset="-122"/>
              </a:rPr>
              <a:t>RL</a:t>
            </a:r>
            <a:r>
              <a:rPr kumimoji="0" lang="zh-CN" altLang="en-US" sz="2800" b="1" dirty="0">
                <a:solidFill>
                  <a:schemeClr val="accent2"/>
                </a:solidFill>
                <a:latin typeface="华文仿宋" panose="02010600040101010101" pitchFamily="2" charset="-122"/>
                <a:ea typeface="华文仿宋" panose="02010600040101010101" pitchFamily="2" charset="-122"/>
              </a:rPr>
              <a:t>型：先顺时针旋转，再逆时针旋转</a:t>
            </a:r>
            <a:endParaRPr kumimoji="0" lang="zh-CN" altLang="en-US" sz="2800" b="1" dirty="0">
              <a:solidFill>
                <a:schemeClr val="accent2"/>
              </a:solidFill>
              <a:latin typeface="华文仿宋" panose="02010600040101010101" pitchFamily="2" charset="-122"/>
              <a:ea typeface="华文仿宋" panose="0201060004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0536"/>
                                        </p:tgtEl>
                                        <p:attrNameLst>
                                          <p:attrName>style.visibility</p:attrName>
                                        </p:attrNameLst>
                                      </p:cBhvr>
                                      <p:to>
                                        <p:strVal val="visible"/>
                                      </p:to>
                                    </p:set>
                                    <p:animEffect transition="in" filter="wipe(up)">
                                      <p:cBhvr>
                                        <p:cTn id="7" dur="500"/>
                                        <p:tgtEl>
                                          <p:spTgt spid="143053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30532"/>
                                        </p:tgtEl>
                                        <p:attrNameLst>
                                          <p:attrName>style.visibility</p:attrName>
                                        </p:attrNameLst>
                                      </p:cBhvr>
                                      <p:to>
                                        <p:strVal val="visible"/>
                                      </p:to>
                                    </p:set>
                                    <p:animEffect transition="in" filter="wipe(up)">
                                      <p:cBhvr>
                                        <p:cTn id="11" dur="500"/>
                                        <p:tgtEl>
                                          <p:spTgt spid="14305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430535"/>
                                        </p:tgtEl>
                                        <p:attrNameLst>
                                          <p:attrName>style.visibility</p:attrName>
                                        </p:attrNameLst>
                                      </p:cBhvr>
                                      <p:to>
                                        <p:strVal val="visible"/>
                                      </p:to>
                                    </p:set>
                                    <p:animEffect transition="in" filter="wipe(up)">
                                      <p:cBhvr>
                                        <p:cTn id="16" dur="500"/>
                                        <p:tgtEl>
                                          <p:spTgt spid="1430535"/>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430533"/>
                                        </p:tgtEl>
                                        <p:attrNameLst>
                                          <p:attrName>style.visibility</p:attrName>
                                        </p:attrNameLst>
                                      </p:cBhvr>
                                      <p:to>
                                        <p:strVal val="visible"/>
                                      </p:to>
                                    </p:set>
                                    <p:animEffect transition="in" filter="wipe(up)">
                                      <p:cBhvr>
                                        <p:cTn id="20" dur="500"/>
                                        <p:tgtEl>
                                          <p:spTgt spid="1430533"/>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1430550"/>
                                        </p:tgtEl>
                                        <p:attrNameLst>
                                          <p:attrName>style.visibility</p:attrName>
                                        </p:attrNameLst>
                                      </p:cBhvr>
                                      <p:to>
                                        <p:strVal val="visible"/>
                                      </p:to>
                                    </p:set>
                                    <p:animEffect transition="in" filter="strips(downLeft)">
                                      <p:cBhvr>
                                        <p:cTn id="25" dur="500"/>
                                        <p:tgtEl>
                                          <p:spTgt spid="1430550"/>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430534"/>
                                        </p:tgtEl>
                                        <p:attrNameLst>
                                          <p:attrName>style.visibility</p:attrName>
                                        </p:attrNameLst>
                                      </p:cBhvr>
                                      <p:to>
                                        <p:strVal val="visible"/>
                                      </p:to>
                                    </p:set>
                                    <p:animEffect transition="in" filter="wipe(up)">
                                      <p:cBhvr>
                                        <p:cTn id="29" dur="500"/>
                                        <p:tgtEl>
                                          <p:spTgt spid="143053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430545"/>
                                        </p:tgtEl>
                                        <p:attrNameLst>
                                          <p:attrName>style.visibility</p:attrName>
                                        </p:attrNameLst>
                                      </p:cBhvr>
                                      <p:to>
                                        <p:strVal val="visible"/>
                                      </p:to>
                                    </p:set>
                                    <p:animEffect transition="in" filter="blinds(horizontal)">
                                      <p:cBhvr>
                                        <p:cTn id="34" dur="500"/>
                                        <p:tgtEl>
                                          <p:spTgt spid="143054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430546"/>
                                        </p:tgtEl>
                                        <p:attrNameLst>
                                          <p:attrName>style.visibility</p:attrName>
                                        </p:attrNameLst>
                                      </p:cBhvr>
                                      <p:to>
                                        <p:strVal val="visible"/>
                                      </p:to>
                                    </p:set>
                                    <p:animEffect transition="in" filter="blinds(horizontal)">
                                      <p:cBhvr>
                                        <p:cTn id="39" dur="500"/>
                                        <p:tgtEl>
                                          <p:spTgt spid="143054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430544"/>
                                        </p:tgtEl>
                                        <p:attrNameLst>
                                          <p:attrName>style.visibility</p:attrName>
                                        </p:attrNameLst>
                                      </p:cBhvr>
                                      <p:to>
                                        <p:strVal val="visible"/>
                                      </p:to>
                                    </p:set>
                                    <p:animEffect transition="in" filter="blinds(horizontal)">
                                      <p:cBhvr>
                                        <p:cTn id="44" dur="500"/>
                                        <p:tgtEl>
                                          <p:spTgt spid="1430544"/>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8" fill="hold" grpId="0" nodeType="clickEffect">
                                  <p:stCondLst>
                                    <p:cond delay="0"/>
                                  </p:stCondLst>
                                  <p:childTnLst>
                                    <p:set>
                                      <p:cBhvr>
                                        <p:cTn id="48" dur="1" fill="hold">
                                          <p:stCondLst>
                                            <p:cond delay="0"/>
                                          </p:stCondLst>
                                        </p:cTn>
                                        <p:tgtEl>
                                          <p:spTgt spid="1430537"/>
                                        </p:tgtEl>
                                        <p:attrNameLst>
                                          <p:attrName>style.visibility</p:attrName>
                                        </p:attrNameLst>
                                      </p:cBhvr>
                                      <p:to>
                                        <p:strVal val="visible"/>
                                      </p:to>
                                    </p:set>
                                    <p:anim calcmode="lin" valueType="num">
                                      <p:cBhvr>
                                        <p:cTn id="49" dur="500" fill="hold"/>
                                        <p:tgtEl>
                                          <p:spTgt spid="1430537"/>
                                        </p:tgtEl>
                                        <p:attrNameLst>
                                          <p:attrName>ppt_x</p:attrName>
                                        </p:attrNameLst>
                                      </p:cBhvr>
                                      <p:tavLst>
                                        <p:tav tm="0">
                                          <p:val>
                                            <p:strVal val="#ppt_x-#ppt_w/2"/>
                                          </p:val>
                                        </p:tav>
                                        <p:tav tm="100000">
                                          <p:val>
                                            <p:strVal val="#ppt_x"/>
                                          </p:val>
                                        </p:tav>
                                      </p:tavLst>
                                    </p:anim>
                                    <p:anim calcmode="lin" valueType="num">
                                      <p:cBhvr>
                                        <p:cTn id="50" dur="500" fill="hold"/>
                                        <p:tgtEl>
                                          <p:spTgt spid="1430537"/>
                                        </p:tgtEl>
                                        <p:attrNameLst>
                                          <p:attrName>ppt_y</p:attrName>
                                        </p:attrNameLst>
                                      </p:cBhvr>
                                      <p:tavLst>
                                        <p:tav tm="0">
                                          <p:val>
                                            <p:strVal val="#ppt_y"/>
                                          </p:val>
                                        </p:tav>
                                        <p:tav tm="100000">
                                          <p:val>
                                            <p:strVal val="#ppt_y"/>
                                          </p:val>
                                        </p:tav>
                                      </p:tavLst>
                                    </p:anim>
                                    <p:anim calcmode="lin" valueType="num">
                                      <p:cBhvr>
                                        <p:cTn id="51" dur="500" fill="hold"/>
                                        <p:tgtEl>
                                          <p:spTgt spid="1430537"/>
                                        </p:tgtEl>
                                        <p:attrNameLst>
                                          <p:attrName>ppt_w</p:attrName>
                                        </p:attrNameLst>
                                      </p:cBhvr>
                                      <p:tavLst>
                                        <p:tav tm="0">
                                          <p:val>
                                            <p:fltVal val="0"/>
                                          </p:val>
                                        </p:tav>
                                        <p:tav tm="100000">
                                          <p:val>
                                            <p:strVal val="#ppt_w"/>
                                          </p:val>
                                        </p:tav>
                                      </p:tavLst>
                                    </p:anim>
                                    <p:anim calcmode="lin" valueType="num">
                                      <p:cBhvr>
                                        <p:cTn id="52" dur="500" fill="hold"/>
                                        <p:tgtEl>
                                          <p:spTgt spid="1430537"/>
                                        </p:tgtEl>
                                        <p:attrNameLst>
                                          <p:attrName>ppt_h</p:attrName>
                                        </p:attrNameLst>
                                      </p:cBhvr>
                                      <p:tavLst>
                                        <p:tav tm="0">
                                          <p:val>
                                            <p:strVal val="#ppt_h"/>
                                          </p:val>
                                        </p:tav>
                                        <p:tav tm="100000">
                                          <p:val>
                                            <p:strVal val="#ppt_h"/>
                                          </p:val>
                                        </p:tav>
                                      </p:tavLst>
                                    </p:anim>
                                  </p:childTnLst>
                                </p:cTn>
                              </p:par>
                            </p:childTnLst>
                          </p:cTn>
                        </p:par>
                        <p:par>
                          <p:cTn id="53" fill="hold">
                            <p:stCondLst>
                              <p:cond delay="500"/>
                            </p:stCondLst>
                            <p:childTnLst>
                              <p:par>
                                <p:cTn id="54" presetID="12" presetClass="entr" presetSubtype="4" fill="hold" grpId="0" nodeType="afterEffect">
                                  <p:stCondLst>
                                    <p:cond delay="0"/>
                                  </p:stCondLst>
                                  <p:childTnLst>
                                    <p:set>
                                      <p:cBhvr>
                                        <p:cTn id="55" dur="1" fill="hold">
                                          <p:stCondLst>
                                            <p:cond delay="0"/>
                                          </p:stCondLst>
                                        </p:cTn>
                                        <p:tgtEl>
                                          <p:spTgt spid="1430543"/>
                                        </p:tgtEl>
                                        <p:attrNameLst>
                                          <p:attrName>style.visibility</p:attrName>
                                        </p:attrNameLst>
                                      </p:cBhvr>
                                      <p:to>
                                        <p:strVal val="visible"/>
                                      </p:to>
                                    </p:set>
                                    <p:animEffect transition="in" filter="slide(fromBottom)">
                                      <p:cBhvr>
                                        <p:cTn id="56" dur="500"/>
                                        <p:tgtEl>
                                          <p:spTgt spid="1430543"/>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iterate type="lt">
                                    <p:tmPct val="100000"/>
                                  </p:iterate>
                                  <p:childTnLst>
                                    <p:set>
                                      <p:cBhvr>
                                        <p:cTn id="60" dur="1" fill="hold">
                                          <p:stCondLst>
                                            <p:cond delay="0"/>
                                          </p:stCondLst>
                                        </p:cTn>
                                        <p:tgtEl>
                                          <p:spTgt spid="1430547"/>
                                        </p:tgtEl>
                                        <p:attrNameLst>
                                          <p:attrName>style.visibility</p:attrName>
                                        </p:attrNameLst>
                                      </p:cBhvr>
                                      <p:to>
                                        <p:strVal val="visible"/>
                                      </p:to>
                                    </p:set>
                                    <p:animEffect transition="in" filter="blinds(horizontal)">
                                      <p:cBhvr>
                                        <p:cTn id="61" dur="75"/>
                                        <p:tgtEl>
                                          <p:spTgt spid="1430547"/>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12" fill="hold" grpId="0" nodeType="clickEffect">
                                  <p:stCondLst>
                                    <p:cond delay="0"/>
                                  </p:stCondLst>
                                  <p:childTnLst>
                                    <p:set>
                                      <p:cBhvr>
                                        <p:cTn id="65" dur="1" fill="hold">
                                          <p:stCondLst>
                                            <p:cond delay="0"/>
                                          </p:stCondLst>
                                        </p:cTn>
                                        <p:tgtEl>
                                          <p:spTgt spid="1430563"/>
                                        </p:tgtEl>
                                        <p:attrNameLst>
                                          <p:attrName>style.visibility</p:attrName>
                                        </p:attrNameLst>
                                      </p:cBhvr>
                                      <p:to>
                                        <p:strVal val="visible"/>
                                      </p:to>
                                    </p:set>
                                    <p:animEffect transition="in" filter="strips(downLeft)">
                                      <p:cBhvr>
                                        <p:cTn id="66" dur="500"/>
                                        <p:tgtEl>
                                          <p:spTgt spid="143056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1430542"/>
                                        </p:tgtEl>
                                        <p:attrNameLst>
                                          <p:attrName>style.visibility</p:attrName>
                                        </p:attrNameLst>
                                      </p:cBhvr>
                                      <p:to>
                                        <p:strVal val="visible"/>
                                      </p:to>
                                    </p:set>
                                    <p:animEffect transition="in" filter="wipe(up)">
                                      <p:cBhvr>
                                        <p:cTn id="71" dur="500"/>
                                        <p:tgtEl>
                                          <p:spTgt spid="1430542"/>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143053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8" presetClass="entr" presetSubtype="12" fill="hold" grpId="0" nodeType="clickEffect">
                                  <p:stCondLst>
                                    <p:cond delay="0"/>
                                  </p:stCondLst>
                                  <p:childTnLst>
                                    <p:set>
                                      <p:cBhvr>
                                        <p:cTn id="79" dur="1" fill="hold">
                                          <p:stCondLst>
                                            <p:cond delay="0"/>
                                          </p:stCondLst>
                                        </p:cTn>
                                        <p:tgtEl>
                                          <p:spTgt spid="1430530"/>
                                        </p:tgtEl>
                                        <p:attrNameLst>
                                          <p:attrName>style.visibility</p:attrName>
                                        </p:attrNameLst>
                                      </p:cBhvr>
                                      <p:to>
                                        <p:strVal val="visible"/>
                                      </p:to>
                                    </p:set>
                                    <p:animEffect transition="in" filter="strips(downLeft)">
                                      <p:cBhvr>
                                        <p:cTn id="80" dur="500"/>
                                        <p:tgtEl>
                                          <p:spTgt spid="143053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1430540"/>
                                        </p:tgtEl>
                                        <p:attrNameLst>
                                          <p:attrName>style.visibility</p:attrName>
                                        </p:attrNameLst>
                                      </p:cBhvr>
                                      <p:to>
                                        <p:strVal val="visible"/>
                                      </p:to>
                                    </p:set>
                                    <p:animEffect transition="in" filter="wipe(up)">
                                      <p:cBhvr>
                                        <p:cTn id="85" dur="500"/>
                                        <p:tgtEl>
                                          <p:spTgt spid="143054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1430541"/>
                                        </p:tgtEl>
                                        <p:attrNameLst>
                                          <p:attrName>style.visibility</p:attrName>
                                        </p:attrNameLst>
                                      </p:cBhvr>
                                      <p:to>
                                        <p:strVal val="visible"/>
                                      </p:to>
                                    </p:set>
                                    <p:animEffect transition="in" filter="wipe(up)">
                                      <p:cBhvr>
                                        <p:cTn id="90" dur="500"/>
                                        <p:tgtEl>
                                          <p:spTgt spid="143054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1430548"/>
                                        </p:tgtEl>
                                        <p:attrNameLst>
                                          <p:attrName>style.visibility</p:attrName>
                                        </p:attrNameLst>
                                      </p:cBhvr>
                                      <p:to>
                                        <p:strVal val="visible"/>
                                      </p:to>
                                    </p:set>
                                    <p:animEffect transition="in" filter="wipe(up)">
                                      <p:cBhvr>
                                        <p:cTn id="95" dur="500"/>
                                        <p:tgtEl>
                                          <p:spTgt spid="1430548"/>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430554"/>
                                        </p:tgtEl>
                                        <p:attrNameLst>
                                          <p:attrName>style.visibility</p:attrName>
                                        </p:attrNameLst>
                                      </p:cBhvr>
                                      <p:to>
                                        <p:strVal val="visible"/>
                                      </p:to>
                                    </p:set>
                                    <p:animEffect transition="in" filter="blinds(horizontal)">
                                      <p:cBhvr>
                                        <p:cTn id="100" dur="500"/>
                                        <p:tgtEl>
                                          <p:spTgt spid="1430554"/>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1430553"/>
                                        </p:tgtEl>
                                        <p:attrNameLst>
                                          <p:attrName>style.visibility</p:attrName>
                                        </p:attrNameLst>
                                      </p:cBhvr>
                                      <p:to>
                                        <p:strVal val="visible"/>
                                      </p:to>
                                    </p:set>
                                    <p:animEffect transition="in" filter="blinds(horizontal)">
                                      <p:cBhvr>
                                        <p:cTn id="105" dur="500"/>
                                        <p:tgtEl>
                                          <p:spTgt spid="1430553"/>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1430552"/>
                                        </p:tgtEl>
                                        <p:attrNameLst>
                                          <p:attrName>style.visibility</p:attrName>
                                        </p:attrNameLst>
                                      </p:cBhvr>
                                      <p:to>
                                        <p:strVal val="visible"/>
                                      </p:to>
                                    </p:set>
                                    <p:animEffect transition="in" filter="blinds(horizontal)">
                                      <p:cBhvr>
                                        <p:cTn id="110" dur="500"/>
                                        <p:tgtEl>
                                          <p:spTgt spid="1430552"/>
                                        </p:tgtEl>
                                      </p:cBhvr>
                                    </p:animEffect>
                                  </p:childTnLst>
                                </p:cTn>
                              </p:par>
                            </p:childTnLst>
                          </p:cTn>
                        </p:par>
                      </p:childTnLst>
                    </p:cTn>
                  </p:par>
                  <p:par>
                    <p:cTn id="111" fill="hold">
                      <p:stCondLst>
                        <p:cond delay="indefinite"/>
                      </p:stCondLst>
                      <p:childTnLst>
                        <p:par>
                          <p:cTn id="112" fill="hold">
                            <p:stCondLst>
                              <p:cond delay="0"/>
                            </p:stCondLst>
                            <p:childTnLst>
                              <p:par>
                                <p:cTn id="113" presetID="17" presetClass="entr" presetSubtype="8" fill="hold" grpId="0" nodeType="clickEffect">
                                  <p:stCondLst>
                                    <p:cond delay="0"/>
                                  </p:stCondLst>
                                  <p:childTnLst>
                                    <p:set>
                                      <p:cBhvr>
                                        <p:cTn id="114" dur="1" fill="hold">
                                          <p:stCondLst>
                                            <p:cond delay="0"/>
                                          </p:stCondLst>
                                        </p:cTn>
                                        <p:tgtEl>
                                          <p:spTgt spid="1430551"/>
                                        </p:tgtEl>
                                        <p:attrNameLst>
                                          <p:attrName>style.visibility</p:attrName>
                                        </p:attrNameLst>
                                      </p:cBhvr>
                                      <p:to>
                                        <p:strVal val="visible"/>
                                      </p:to>
                                    </p:set>
                                    <p:anim calcmode="lin" valueType="num">
                                      <p:cBhvr>
                                        <p:cTn id="115" dur="500" fill="hold"/>
                                        <p:tgtEl>
                                          <p:spTgt spid="1430551"/>
                                        </p:tgtEl>
                                        <p:attrNameLst>
                                          <p:attrName>ppt_x</p:attrName>
                                        </p:attrNameLst>
                                      </p:cBhvr>
                                      <p:tavLst>
                                        <p:tav tm="0">
                                          <p:val>
                                            <p:strVal val="#ppt_x-#ppt_w/2"/>
                                          </p:val>
                                        </p:tav>
                                        <p:tav tm="100000">
                                          <p:val>
                                            <p:strVal val="#ppt_x"/>
                                          </p:val>
                                        </p:tav>
                                      </p:tavLst>
                                    </p:anim>
                                    <p:anim calcmode="lin" valueType="num">
                                      <p:cBhvr>
                                        <p:cTn id="116" dur="500" fill="hold"/>
                                        <p:tgtEl>
                                          <p:spTgt spid="1430551"/>
                                        </p:tgtEl>
                                        <p:attrNameLst>
                                          <p:attrName>ppt_y</p:attrName>
                                        </p:attrNameLst>
                                      </p:cBhvr>
                                      <p:tavLst>
                                        <p:tav tm="0">
                                          <p:val>
                                            <p:strVal val="#ppt_y"/>
                                          </p:val>
                                        </p:tav>
                                        <p:tav tm="100000">
                                          <p:val>
                                            <p:strVal val="#ppt_y"/>
                                          </p:val>
                                        </p:tav>
                                      </p:tavLst>
                                    </p:anim>
                                    <p:anim calcmode="lin" valueType="num">
                                      <p:cBhvr>
                                        <p:cTn id="117" dur="500" fill="hold"/>
                                        <p:tgtEl>
                                          <p:spTgt spid="1430551"/>
                                        </p:tgtEl>
                                        <p:attrNameLst>
                                          <p:attrName>ppt_w</p:attrName>
                                        </p:attrNameLst>
                                      </p:cBhvr>
                                      <p:tavLst>
                                        <p:tav tm="0">
                                          <p:val>
                                            <p:fltVal val="0"/>
                                          </p:val>
                                        </p:tav>
                                        <p:tav tm="100000">
                                          <p:val>
                                            <p:strVal val="#ppt_w"/>
                                          </p:val>
                                        </p:tav>
                                      </p:tavLst>
                                    </p:anim>
                                    <p:anim calcmode="lin" valueType="num">
                                      <p:cBhvr>
                                        <p:cTn id="118" dur="500" fill="hold"/>
                                        <p:tgtEl>
                                          <p:spTgt spid="1430551"/>
                                        </p:tgtEl>
                                        <p:attrNameLst>
                                          <p:attrName>ppt_h</p:attrName>
                                        </p:attrNameLst>
                                      </p:cBhvr>
                                      <p:tavLst>
                                        <p:tav tm="0">
                                          <p:val>
                                            <p:strVal val="#ppt_h"/>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ID="12" presetClass="entr" presetSubtype="4" fill="hold" grpId="0" nodeType="clickEffect">
                                  <p:stCondLst>
                                    <p:cond delay="0"/>
                                  </p:stCondLst>
                                  <p:childTnLst>
                                    <p:set>
                                      <p:cBhvr>
                                        <p:cTn id="122" dur="1" fill="hold">
                                          <p:stCondLst>
                                            <p:cond delay="0"/>
                                          </p:stCondLst>
                                        </p:cTn>
                                        <p:tgtEl>
                                          <p:spTgt spid="1430549"/>
                                        </p:tgtEl>
                                        <p:attrNameLst>
                                          <p:attrName>style.visibility</p:attrName>
                                        </p:attrNameLst>
                                      </p:cBhvr>
                                      <p:to>
                                        <p:strVal val="visible"/>
                                      </p:to>
                                    </p:set>
                                    <p:animEffect transition="in" filter="slide(fromBottom)">
                                      <p:cBhvr>
                                        <p:cTn id="123" dur="500"/>
                                        <p:tgtEl>
                                          <p:spTgt spid="1430549"/>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499"/>
                                          </p:stCondLst>
                                        </p:cTn>
                                        <p:tgtEl>
                                          <p:spTgt spid="1430557"/>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8" presetClass="entr" presetSubtype="12" fill="hold" grpId="0" nodeType="clickEffect">
                                  <p:stCondLst>
                                    <p:cond delay="0"/>
                                  </p:stCondLst>
                                  <p:childTnLst>
                                    <p:set>
                                      <p:cBhvr>
                                        <p:cTn id="131" dur="1" fill="hold">
                                          <p:stCondLst>
                                            <p:cond delay="0"/>
                                          </p:stCondLst>
                                        </p:cTn>
                                        <p:tgtEl>
                                          <p:spTgt spid="1430562"/>
                                        </p:tgtEl>
                                        <p:attrNameLst>
                                          <p:attrName>style.visibility</p:attrName>
                                        </p:attrNameLst>
                                      </p:cBhvr>
                                      <p:to>
                                        <p:strVal val="visible"/>
                                      </p:to>
                                    </p:set>
                                    <p:animEffect transition="in" filter="strips(downLeft)">
                                      <p:cBhvr>
                                        <p:cTn id="132" dur="500"/>
                                        <p:tgtEl>
                                          <p:spTgt spid="1430562"/>
                                        </p:tgtEl>
                                      </p:cBhvr>
                                    </p:animEffect>
                                  </p:childTnLst>
                                </p:cTn>
                              </p:par>
                            </p:childTnLst>
                          </p:cTn>
                        </p:par>
                      </p:childTnLst>
                    </p:cTn>
                  </p:par>
                  <p:par>
                    <p:cTn id="133" fill="hold">
                      <p:stCondLst>
                        <p:cond delay="indefinite"/>
                      </p:stCondLst>
                      <p:childTnLst>
                        <p:par>
                          <p:cTn id="134" fill="hold">
                            <p:stCondLst>
                              <p:cond delay="0"/>
                            </p:stCondLst>
                            <p:childTnLst>
                              <p:par>
                                <p:cTn id="135" presetID="18" presetClass="entr" presetSubtype="12" fill="hold" grpId="0" nodeType="clickEffect">
                                  <p:stCondLst>
                                    <p:cond delay="0"/>
                                  </p:stCondLst>
                                  <p:childTnLst>
                                    <p:set>
                                      <p:cBhvr>
                                        <p:cTn id="136" dur="1" fill="hold">
                                          <p:stCondLst>
                                            <p:cond delay="0"/>
                                          </p:stCondLst>
                                        </p:cTn>
                                        <p:tgtEl>
                                          <p:spTgt spid="1430539"/>
                                        </p:tgtEl>
                                        <p:attrNameLst>
                                          <p:attrName>style.visibility</p:attrName>
                                        </p:attrNameLst>
                                      </p:cBhvr>
                                      <p:to>
                                        <p:strVal val="visible"/>
                                      </p:to>
                                    </p:set>
                                    <p:animEffect transition="in" filter="strips(downLeft)">
                                      <p:cBhvr>
                                        <p:cTn id="137" dur="500"/>
                                        <p:tgtEl>
                                          <p:spTgt spid="143053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430555"/>
                                        </p:tgtEl>
                                        <p:attrNameLst>
                                          <p:attrName>style.visibility</p:attrName>
                                        </p:attrNameLst>
                                      </p:cBhvr>
                                      <p:to>
                                        <p:strVal val="visible"/>
                                      </p:to>
                                    </p:set>
                                    <p:animEffect transition="in" filter="wipe(up)">
                                      <p:cBhvr>
                                        <p:cTn id="142" dur="500"/>
                                        <p:tgtEl>
                                          <p:spTgt spid="1430555"/>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143055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8" presetClass="entr" presetSubtype="12" fill="hold" grpId="0" nodeType="clickEffect">
                                  <p:stCondLst>
                                    <p:cond delay="0"/>
                                  </p:stCondLst>
                                  <p:childTnLst>
                                    <p:set>
                                      <p:cBhvr>
                                        <p:cTn id="150" dur="1" fill="hold">
                                          <p:stCondLst>
                                            <p:cond delay="0"/>
                                          </p:stCondLst>
                                        </p:cTn>
                                        <p:tgtEl>
                                          <p:spTgt spid="1430558"/>
                                        </p:tgtEl>
                                        <p:attrNameLst>
                                          <p:attrName>style.visibility</p:attrName>
                                        </p:attrNameLst>
                                      </p:cBhvr>
                                      <p:to>
                                        <p:strVal val="visible"/>
                                      </p:to>
                                    </p:set>
                                    <p:animEffect transition="in" filter="strips(downLeft)">
                                      <p:cBhvr>
                                        <p:cTn id="151" dur="500"/>
                                        <p:tgtEl>
                                          <p:spTgt spid="1430558"/>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1430559"/>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8" presetClass="entr" presetSubtype="12" fill="hold" grpId="0" nodeType="clickEffect">
                                  <p:stCondLst>
                                    <p:cond delay="0"/>
                                  </p:stCondLst>
                                  <p:childTnLst>
                                    <p:set>
                                      <p:cBhvr>
                                        <p:cTn id="159" dur="1" fill="hold">
                                          <p:stCondLst>
                                            <p:cond delay="0"/>
                                          </p:stCondLst>
                                        </p:cTn>
                                        <p:tgtEl>
                                          <p:spTgt spid="1430560"/>
                                        </p:tgtEl>
                                        <p:attrNameLst>
                                          <p:attrName>style.visibility</p:attrName>
                                        </p:attrNameLst>
                                      </p:cBhvr>
                                      <p:to>
                                        <p:strVal val="visible"/>
                                      </p:to>
                                    </p:set>
                                    <p:animEffect transition="in" filter="strips(downLeft)">
                                      <p:cBhvr>
                                        <p:cTn id="160" dur="500"/>
                                        <p:tgtEl>
                                          <p:spTgt spid="1430560"/>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499"/>
                                          </p:stCondLst>
                                        </p:cTn>
                                        <p:tgtEl>
                                          <p:spTgt spid="1430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530" grpId="0" animBg="1"/>
      <p:bldP spid="1430532" grpId="0" animBg="1" autoUpdateAnimBg="0"/>
      <p:bldP spid="1430533" grpId="0" animBg="1" autoUpdateAnimBg="0"/>
      <p:bldP spid="1430534" grpId="0" animBg="1" autoUpdateAnimBg="0"/>
      <p:bldP spid="1430535" grpId="0" animBg="1"/>
      <p:bldP spid="1430536" grpId="0" animBg="1"/>
      <p:bldP spid="1430537" grpId="0" animBg="1"/>
      <p:bldP spid="1430538" grpId="0" animBg="1" autoUpdateAnimBg="0"/>
      <p:bldP spid="1430539" grpId="0" animBg="1"/>
      <p:bldP spid="1430540" grpId="0" animBg="1" autoUpdateAnimBg="0"/>
      <p:bldP spid="1430541" grpId="0" animBg="1"/>
      <p:bldP spid="1430542" grpId="0" animBg="1"/>
      <p:bldP spid="1430543" grpId="0" animBg="1" autoUpdateAnimBg="0"/>
      <p:bldP spid="1430544" grpId="0" autoUpdateAnimBg="0"/>
      <p:bldP spid="1430545" grpId="0" autoUpdateAnimBg="0"/>
      <p:bldP spid="1430546" grpId="0" autoUpdateAnimBg="0"/>
      <p:bldP spid="1430547" grpId="0" animBg="1" autoUpdateAnimBg="0"/>
      <p:bldP spid="1430548" grpId="0" animBg="1" autoUpdateAnimBg="0"/>
      <p:bldP spid="1430549" grpId="0" animBg="1" autoUpdateAnimBg="0"/>
      <p:bldP spid="1430550" grpId="0" animBg="1"/>
      <p:bldP spid="1430551" grpId="0" animBg="1"/>
      <p:bldP spid="1430552" grpId="0" autoUpdateAnimBg="0"/>
      <p:bldP spid="1430553" grpId="0" autoUpdateAnimBg="0"/>
      <p:bldP spid="1430554" grpId="0" autoUpdateAnimBg="0"/>
      <p:bldP spid="1430555" grpId="0" animBg="1"/>
      <p:bldP spid="1430556" grpId="0" animBg="1" autoUpdateAnimBg="0"/>
      <p:bldP spid="1430557" grpId="0" animBg="1" autoUpdateAnimBg="0"/>
      <p:bldP spid="1430558" grpId="0" animBg="1"/>
      <p:bldP spid="1430559" grpId="0" animBg="1" autoUpdateAnimBg="0"/>
      <p:bldP spid="1430560" grpId="0" animBg="1"/>
      <p:bldP spid="1430561" grpId="0" animBg="1" autoUpdateAnimBg="0"/>
      <p:bldP spid="1430562" grpId="0" animBg="1"/>
      <p:bldP spid="143056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320725" y="168379"/>
            <a:ext cx="3775334" cy="605266"/>
          </a:xfr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2800" kern="1200" dirty="0">
                <a:solidFill>
                  <a:srgbClr val="A50021"/>
                </a:solidFill>
                <a:latin typeface="华文仿宋" panose="02010600040101010101" pitchFamily="2" charset="-122"/>
                <a:ea typeface="华文仿宋" panose="02010600040101010101" pitchFamily="2" charset="-122"/>
                <a:cs typeface="+mn-cs"/>
              </a:rPr>
              <a:t>平衡被打破的四种情况</a:t>
            </a:r>
            <a:endParaRPr lang="en-US" altLang="zh-CN" sz="2800" kern="1200" dirty="0">
              <a:solidFill>
                <a:srgbClr val="A50021"/>
              </a:solidFill>
              <a:latin typeface="华文仿宋" panose="02010600040101010101" pitchFamily="2" charset="-122"/>
              <a:ea typeface="华文仿宋" panose="02010600040101010101" pitchFamily="2" charset="-122"/>
              <a:cs typeface="+mn-cs"/>
            </a:endParaRPr>
          </a:p>
        </p:txBody>
      </p:sp>
      <p:grpSp>
        <p:nvGrpSpPr>
          <p:cNvPr id="9221" name="Group 41"/>
          <p:cNvGrpSpPr/>
          <p:nvPr/>
        </p:nvGrpSpPr>
        <p:grpSpPr bwMode="auto">
          <a:xfrm>
            <a:off x="839967" y="3222761"/>
            <a:ext cx="2771775" cy="2592388"/>
            <a:chOff x="521" y="2568"/>
            <a:chExt cx="1746" cy="1633"/>
          </a:xfrm>
        </p:grpSpPr>
        <p:grpSp>
          <p:nvGrpSpPr>
            <p:cNvPr id="9239" name="Group 6"/>
            <p:cNvGrpSpPr/>
            <p:nvPr/>
          </p:nvGrpSpPr>
          <p:grpSpPr bwMode="auto">
            <a:xfrm>
              <a:off x="521" y="2704"/>
              <a:ext cx="1746" cy="1497"/>
              <a:chOff x="113" y="1253"/>
              <a:chExt cx="1746" cy="1497"/>
            </a:xfrm>
          </p:grpSpPr>
          <p:sp>
            <p:nvSpPr>
              <p:cNvPr id="20487" name="Oval 7"/>
              <p:cNvSpPr>
                <a:spLocks noChangeArrowheads="1"/>
              </p:cNvSpPr>
              <p:nvPr/>
            </p:nvSpPr>
            <p:spPr bwMode="auto">
              <a:xfrm>
                <a:off x="612" y="1661"/>
                <a:ext cx="276" cy="295"/>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defRPr/>
                </a:pPr>
                <a:endParaRPr lang="en-US" b="1">
                  <a:latin typeface="华文仿宋" panose="02010600040101010101" pitchFamily="2" charset="-122"/>
                  <a:ea typeface="华文仿宋" panose="02010600040101010101" pitchFamily="2" charset="-122"/>
                </a:endParaRPr>
              </a:p>
            </p:txBody>
          </p:sp>
          <p:sp>
            <p:nvSpPr>
              <p:cNvPr id="9242" name="Line 8"/>
              <p:cNvSpPr>
                <a:spLocks noChangeShapeType="1"/>
              </p:cNvSpPr>
              <p:nvPr/>
            </p:nvSpPr>
            <p:spPr bwMode="auto">
              <a:xfrm>
                <a:off x="884" y="1888"/>
                <a:ext cx="288" cy="3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20489" name="Oval 9"/>
              <p:cNvSpPr>
                <a:spLocks noChangeArrowheads="1"/>
              </p:cNvSpPr>
              <p:nvPr/>
            </p:nvSpPr>
            <p:spPr bwMode="auto">
              <a:xfrm>
                <a:off x="1066" y="1253"/>
                <a:ext cx="272" cy="27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defRPr/>
                </a:pPr>
                <a:endParaRPr lang="en-US" b="1">
                  <a:latin typeface="华文仿宋" panose="02010600040101010101" pitchFamily="2" charset="-122"/>
                  <a:ea typeface="华文仿宋" panose="02010600040101010101" pitchFamily="2" charset="-122"/>
                </a:endParaRPr>
              </a:p>
            </p:txBody>
          </p:sp>
          <p:grpSp>
            <p:nvGrpSpPr>
              <p:cNvPr id="9244" name="Group 10"/>
              <p:cNvGrpSpPr/>
              <p:nvPr/>
            </p:nvGrpSpPr>
            <p:grpSpPr bwMode="auto">
              <a:xfrm>
                <a:off x="113" y="1253"/>
                <a:ext cx="1746" cy="1497"/>
                <a:chOff x="113" y="1253"/>
                <a:chExt cx="1746" cy="1497"/>
              </a:xfrm>
            </p:grpSpPr>
            <p:sp>
              <p:nvSpPr>
                <p:cNvPr id="20491" name="AutoShape 11"/>
                <p:cNvSpPr>
                  <a:spLocks noChangeArrowheads="1"/>
                </p:cNvSpPr>
                <p:nvPr/>
              </p:nvSpPr>
              <p:spPr bwMode="auto">
                <a:xfrm>
                  <a:off x="113" y="2147"/>
                  <a:ext cx="454" cy="590"/>
                </a:xfrm>
                <a:prstGeom prst="triangle">
                  <a:avLst>
                    <a:gd name="adj" fmla="val 50000"/>
                  </a:avLst>
                </a:prstGeom>
                <a:solidFill>
                  <a:srgbClr val="CCFFCC"/>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defRPr/>
                  </a:pPr>
                  <a:endParaRPr lang="en-US" b="1">
                    <a:latin typeface="华文仿宋" panose="02010600040101010101" pitchFamily="2" charset="-122"/>
                    <a:ea typeface="华文仿宋" panose="02010600040101010101" pitchFamily="2" charset="-122"/>
                  </a:endParaRPr>
                </a:p>
              </p:txBody>
            </p:sp>
            <p:sp>
              <p:nvSpPr>
                <p:cNvPr id="20492" name="AutoShape 12"/>
                <p:cNvSpPr>
                  <a:spLocks noChangeArrowheads="1"/>
                </p:cNvSpPr>
                <p:nvPr/>
              </p:nvSpPr>
              <p:spPr bwMode="auto">
                <a:xfrm>
                  <a:off x="934" y="2167"/>
                  <a:ext cx="453" cy="583"/>
                </a:xfrm>
                <a:prstGeom prst="triangle">
                  <a:avLst>
                    <a:gd name="adj" fmla="val 50000"/>
                  </a:avLst>
                </a:prstGeom>
                <a:solidFill>
                  <a:schemeClr val="accent1"/>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ctr">
                    <a:defRPr/>
                  </a:pPr>
                  <a:endParaRPr lang="en-US" b="1">
                    <a:latin typeface="华文仿宋" panose="02010600040101010101" pitchFamily="2" charset="-122"/>
                    <a:ea typeface="华文仿宋" panose="02010600040101010101" pitchFamily="2" charset="-122"/>
                  </a:endParaRPr>
                </a:p>
              </p:txBody>
            </p:sp>
            <p:sp>
              <p:nvSpPr>
                <p:cNvPr id="9247" name="Line 13"/>
                <p:cNvSpPr>
                  <a:spLocks noChangeShapeType="1"/>
                </p:cNvSpPr>
                <p:nvPr/>
              </p:nvSpPr>
              <p:spPr bwMode="auto">
                <a:xfrm flipH="1">
                  <a:off x="330" y="1888"/>
                  <a:ext cx="327" cy="259"/>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9248" name="Line 14"/>
                <p:cNvSpPr>
                  <a:spLocks noChangeShapeType="1"/>
                </p:cNvSpPr>
                <p:nvPr/>
              </p:nvSpPr>
              <p:spPr bwMode="auto">
                <a:xfrm flipH="1">
                  <a:off x="839" y="1480"/>
                  <a:ext cx="272" cy="226"/>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9249" name="Line 15"/>
                <p:cNvSpPr>
                  <a:spLocks noChangeShapeType="1"/>
                </p:cNvSpPr>
                <p:nvPr/>
              </p:nvSpPr>
              <p:spPr bwMode="auto">
                <a:xfrm>
                  <a:off x="1338" y="1480"/>
                  <a:ext cx="281" cy="316"/>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20496" name="AutoShape 16"/>
                <p:cNvSpPr>
                  <a:spLocks noChangeArrowheads="1"/>
                </p:cNvSpPr>
                <p:nvPr/>
              </p:nvSpPr>
              <p:spPr bwMode="auto">
                <a:xfrm>
                  <a:off x="1405" y="1802"/>
                  <a:ext cx="454" cy="582"/>
                </a:xfrm>
                <a:prstGeom prst="triangle">
                  <a:avLst>
                    <a:gd name="adj" fmla="val 50000"/>
                  </a:avLst>
                </a:prstGeom>
                <a:solidFill>
                  <a:srgbClr val="FFCCFF"/>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ctr">
                    <a:defRPr/>
                  </a:pPr>
                  <a:endParaRPr lang="en-US" b="1">
                    <a:latin typeface="华文仿宋" panose="02010600040101010101" pitchFamily="2" charset="-122"/>
                    <a:ea typeface="华文仿宋" panose="02010600040101010101" pitchFamily="2" charset="-122"/>
                  </a:endParaRPr>
                </a:p>
              </p:txBody>
            </p:sp>
            <p:sp>
              <p:nvSpPr>
                <p:cNvPr id="9251" name="Text Box 17"/>
                <p:cNvSpPr txBox="1">
                  <a:spLocks noChangeArrowheads="1"/>
                </p:cNvSpPr>
                <p:nvPr/>
              </p:nvSpPr>
              <p:spPr bwMode="auto">
                <a:xfrm>
                  <a:off x="204" y="2387"/>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a:latin typeface="华文仿宋" panose="02010600040101010101" pitchFamily="2" charset="-122"/>
                      <a:ea typeface="华文仿宋" panose="02010600040101010101" pitchFamily="2" charset="-122"/>
                      <a:cs typeface="Arial" panose="020B0604020202020204" pitchFamily="34" charset="0"/>
                    </a:rPr>
                    <a:t>1</a:t>
                  </a:r>
                  <a:endParaRPr lang="el-GR" altLang="zh-CN" sz="2400" b="1">
                    <a:latin typeface="华文仿宋" panose="02010600040101010101" pitchFamily="2" charset="-122"/>
                    <a:ea typeface="华文仿宋" panose="02010600040101010101" pitchFamily="2" charset="-122"/>
                    <a:cs typeface="Arial" panose="020B0604020202020204" pitchFamily="34" charset="0"/>
                  </a:endParaRPr>
                </a:p>
              </p:txBody>
            </p:sp>
            <p:sp>
              <p:nvSpPr>
                <p:cNvPr id="9252" name="Text Box 18"/>
                <p:cNvSpPr txBox="1">
                  <a:spLocks noChangeArrowheads="1"/>
                </p:cNvSpPr>
                <p:nvPr/>
              </p:nvSpPr>
              <p:spPr bwMode="auto">
                <a:xfrm>
                  <a:off x="1066" y="1253"/>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a:latin typeface="华文仿宋" panose="02010600040101010101" pitchFamily="2" charset="-122"/>
                      <a:ea typeface="华文仿宋" panose="02010600040101010101" pitchFamily="2" charset="-122"/>
                    </a:rPr>
                    <a:t>A</a:t>
                  </a:r>
                  <a:endParaRPr lang="en-US" altLang="zh-CN" sz="2400" b="1">
                    <a:latin typeface="华文仿宋" panose="02010600040101010101" pitchFamily="2" charset="-122"/>
                    <a:ea typeface="华文仿宋" panose="02010600040101010101" pitchFamily="2" charset="-122"/>
                  </a:endParaRPr>
                </a:p>
              </p:txBody>
            </p:sp>
            <p:sp>
              <p:nvSpPr>
                <p:cNvPr id="9253" name="Text Box 19"/>
                <p:cNvSpPr txBox="1">
                  <a:spLocks noChangeArrowheads="1"/>
                </p:cNvSpPr>
                <p:nvPr/>
              </p:nvSpPr>
              <p:spPr bwMode="auto">
                <a:xfrm>
                  <a:off x="612" y="1661"/>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a:latin typeface="华文仿宋" panose="02010600040101010101" pitchFamily="2" charset="-122"/>
                      <a:ea typeface="华文仿宋" panose="02010600040101010101" pitchFamily="2" charset="-122"/>
                    </a:rPr>
                    <a:t>B</a:t>
                  </a:r>
                  <a:endParaRPr lang="en-US" altLang="zh-CN" sz="2400" b="1">
                    <a:latin typeface="华文仿宋" panose="02010600040101010101" pitchFamily="2" charset="-122"/>
                    <a:ea typeface="华文仿宋" panose="02010600040101010101" pitchFamily="2" charset="-122"/>
                  </a:endParaRPr>
                </a:p>
              </p:txBody>
            </p:sp>
            <p:sp>
              <p:nvSpPr>
                <p:cNvPr id="9254" name="Text Box 20"/>
                <p:cNvSpPr txBox="1">
                  <a:spLocks noChangeArrowheads="1"/>
                </p:cNvSpPr>
                <p:nvPr/>
              </p:nvSpPr>
              <p:spPr bwMode="auto">
                <a:xfrm>
                  <a:off x="1519" y="2024"/>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endParaRPr lang="zh-CN" altLang="zh-CN" sz="2400" b="1">
                    <a:latin typeface="华文仿宋" panose="02010600040101010101" pitchFamily="2" charset="-122"/>
                    <a:ea typeface="华文仿宋" panose="02010600040101010101" pitchFamily="2" charset="-122"/>
                  </a:endParaRPr>
                </a:p>
              </p:txBody>
            </p:sp>
            <p:sp>
              <p:nvSpPr>
                <p:cNvPr id="9255" name="Text Box 21"/>
                <p:cNvSpPr txBox="1">
                  <a:spLocks noChangeArrowheads="1"/>
                </p:cNvSpPr>
                <p:nvPr/>
              </p:nvSpPr>
              <p:spPr bwMode="auto">
                <a:xfrm>
                  <a:off x="1066" y="2432"/>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dirty="0">
                      <a:latin typeface="华文仿宋" panose="02010600040101010101" pitchFamily="2" charset="-122"/>
                      <a:ea typeface="华文仿宋" panose="02010600040101010101" pitchFamily="2" charset="-122"/>
                      <a:cs typeface="Arial" panose="020B0604020202020204" pitchFamily="34" charset="0"/>
                    </a:rPr>
                    <a:t>2</a:t>
                  </a:r>
                  <a:endParaRPr lang="el-GR"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grpSp>
        </p:grpSp>
        <p:sp>
          <p:nvSpPr>
            <p:cNvPr id="9240" name="Line 37"/>
            <p:cNvSpPr>
              <a:spLocks noChangeShapeType="1"/>
            </p:cNvSpPr>
            <p:nvPr/>
          </p:nvSpPr>
          <p:spPr bwMode="auto">
            <a:xfrm flipV="1">
              <a:off x="1701" y="2568"/>
              <a:ext cx="182" cy="18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grpSp>
      <p:grpSp>
        <p:nvGrpSpPr>
          <p:cNvPr id="9222" name="Group 40"/>
          <p:cNvGrpSpPr/>
          <p:nvPr/>
        </p:nvGrpSpPr>
        <p:grpSpPr bwMode="auto">
          <a:xfrm>
            <a:off x="5442397" y="3227524"/>
            <a:ext cx="2881313" cy="2654300"/>
            <a:chOff x="3651" y="1071"/>
            <a:chExt cx="1815" cy="1672"/>
          </a:xfrm>
        </p:grpSpPr>
        <p:sp>
          <p:nvSpPr>
            <p:cNvPr id="20502" name="Oval 22"/>
            <p:cNvSpPr>
              <a:spLocks noChangeArrowheads="1"/>
            </p:cNvSpPr>
            <p:nvPr/>
          </p:nvSpPr>
          <p:spPr bwMode="auto">
            <a:xfrm>
              <a:off x="4150" y="1117"/>
              <a:ext cx="276" cy="295"/>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defRPr/>
              </a:pPr>
              <a:endParaRPr lang="en-US" b="1">
                <a:latin typeface="华文仿宋" panose="02010600040101010101" pitchFamily="2" charset="-122"/>
                <a:ea typeface="华文仿宋" panose="02010600040101010101" pitchFamily="2" charset="-122"/>
              </a:endParaRPr>
            </a:p>
          </p:txBody>
        </p:sp>
        <p:sp>
          <p:nvSpPr>
            <p:cNvPr id="9225" name="Line 23"/>
            <p:cNvSpPr>
              <a:spLocks noChangeShapeType="1"/>
            </p:cNvSpPr>
            <p:nvPr/>
          </p:nvSpPr>
          <p:spPr bwMode="auto">
            <a:xfrm flipH="1">
              <a:off x="4558" y="1752"/>
              <a:ext cx="272" cy="40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20504" name="AutoShape 24"/>
            <p:cNvSpPr>
              <a:spLocks noChangeArrowheads="1"/>
            </p:cNvSpPr>
            <p:nvPr/>
          </p:nvSpPr>
          <p:spPr bwMode="auto">
            <a:xfrm>
              <a:off x="3651" y="1661"/>
              <a:ext cx="454" cy="590"/>
            </a:xfrm>
            <a:prstGeom prst="triangle">
              <a:avLst>
                <a:gd name="adj" fmla="val 50000"/>
              </a:avLst>
            </a:prstGeom>
            <a:solidFill>
              <a:srgbClr val="CCFFCC"/>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defRPr/>
              </a:pPr>
              <a:endParaRPr lang="en-US" b="1">
                <a:latin typeface="华文仿宋" panose="02010600040101010101" pitchFamily="2" charset="-122"/>
                <a:ea typeface="华文仿宋" panose="02010600040101010101" pitchFamily="2" charset="-122"/>
              </a:endParaRPr>
            </a:p>
          </p:txBody>
        </p:sp>
        <p:sp>
          <p:nvSpPr>
            <p:cNvPr id="20505" name="AutoShape 25"/>
            <p:cNvSpPr>
              <a:spLocks noChangeArrowheads="1"/>
            </p:cNvSpPr>
            <p:nvPr/>
          </p:nvSpPr>
          <p:spPr bwMode="auto">
            <a:xfrm>
              <a:off x="4332" y="2160"/>
              <a:ext cx="453" cy="583"/>
            </a:xfrm>
            <a:prstGeom prst="triangle">
              <a:avLst>
                <a:gd name="adj" fmla="val 50000"/>
              </a:avLst>
            </a:prstGeom>
            <a:solidFill>
              <a:schemeClr val="accent1"/>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ctr">
                <a:defRPr/>
              </a:pPr>
              <a:endParaRPr lang="en-US" b="1">
                <a:latin typeface="华文仿宋" panose="02010600040101010101" pitchFamily="2" charset="-122"/>
                <a:ea typeface="华文仿宋" panose="02010600040101010101" pitchFamily="2" charset="-122"/>
              </a:endParaRPr>
            </a:p>
          </p:txBody>
        </p:sp>
        <p:sp>
          <p:nvSpPr>
            <p:cNvPr id="9228" name="Line 26"/>
            <p:cNvSpPr>
              <a:spLocks noChangeShapeType="1"/>
            </p:cNvSpPr>
            <p:nvPr/>
          </p:nvSpPr>
          <p:spPr bwMode="auto">
            <a:xfrm flipH="1">
              <a:off x="3878" y="1389"/>
              <a:ext cx="327" cy="259"/>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9229" name="Line 27"/>
            <p:cNvSpPr>
              <a:spLocks noChangeShapeType="1"/>
            </p:cNvSpPr>
            <p:nvPr/>
          </p:nvSpPr>
          <p:spPr bwMode="auto">
            <a:xfrm flipH="1" flipV="1">
              <a:off x="4967" y="1752"/>
              <a:ext cx="272" cy="40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9230" name="Line 28"/>
            <p:cNvSpPr>
              <a:spLocks noChangeShapeType="1"/>
            </p:cNvSpPr>
            <p:nvPr/>
          </p:nvSpPr>
          <p:spPr bwMode="auto">
            <a:xfrm>
              <a:off x="4468" y="1344"/>
              <a:ext cx="362" cy="181"/>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20509" name="AutoShape 29"/>
            <p:cNvSpPr>
              <a:spLocks noChangeArrowheads="1"/>
            </p:cNvSpPr>
            <p:nvPr/>
          </p:nvSpPr>
          <p:spPr bwMode="auto">
            <a:xfrm>
              <a:off x="5012" y="2160"/>
              <a:ext cx="454" cy="582"/>
            </a:xfrm>
            <a:prstGeom prst="triangle">
              <a:avLst>
                <a:gd name="adj" fmla="val 50000"/>
              </a:avLst>
            </a:prstGeom>
            <a:solidFill>
              <a:srgbClr val="FFCCFF"/>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ctr">
                <a:defRPr/>
              </a:pPr>
              <a:endParaRPr lang="en-US" b="1">
                <a:latin typeface="华文仿宋" panose="02010600040101010101" pitchFamily="2" charset="-122"/>
                <a:ea typeface="华文仿宋" panose="02010600040101010101" pitchFamily="2" charset="-122"/>
              </a:endParaRPr>
            </a:p>
          </p:txBody>
        </p:sp>
        <p:grpSp>
          <p:nvGrpSpPr>
            <p:cNvPr id="9232" name="Group 31"/>
            <p:cNvGrpSpPr/>
            <p:nvPr/>
          </p:nvGrpSpPr>
          <p:grpSpPr bwMode="auto">
            <a:xfrm>
              <a:off x="4740" y="1480"/>
              <a:ext cx="272" cy="288"/>
              <a:chOff x="4695" y="1253"/>
              <a:chExt cx="272" cy="288"/>
            </a:xfrm>
          </p:grpSpPr>
          <p:sp>
            <p:nvSpPr>
              <p:cNvPr id="20512" name="Oval 32"/>
              <p:cNvSpPr>
                <a:spLocks noChangeArrowheads="1"/>
              </p:cNvSpPr>
              <p:nvPr/>
            </p:nvSpPr>
            <p:spPr bwMode="auto">
              <a:xfrm>
                <a:off x="4695" y="1253"/>
                <a:ext cx="272" cy="27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defRPr/>
                </a:pPr>
                <a:endParaRPr lang="en-US" b="1">
                  <a:latin typeface="华文仿宋" panose="02010600040101010101" pitchFamily="2" charset="-122"/>
                  <a:ea typeface="华文仿宋" panose="02010600040101010101" pitchFamily="2" charset="-122"/>
                </a:endParaRPr>
              </a:p>
            </p:txBody>
          </p:sp>
          <p:sp>
            <p:nvSpPr>
              <p:cNvPr id="9238" name="Text Box 33"/>
              <p:cNvSpPr txBox="1">
                <a:spLocks noChangeArrowheads="1"/>
              </p:cNvSpPr>
              <p:nvPr/>
            </p:nvSpPr>
            <p:spPr bwMode="auto">
              <a:xfrm>
                <a:off x="4695" y="1253"/>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a:latin typeface="华文仿宋" panose="02010600040101010101" pitchFamily="2" charset="-122"/>
                    <a:ea typeface="华文仿宋" panose="02010600040101010101" pitchFamily="2" charset="-122"/>
                  </a:rPr>
                  <a:t>B</a:t>
                </a:r>
                <a:endParaRPr lang="en-US" altLang="zh-CN" sz="2400" b="1">
                  <a:latin typeface="华文仿宋" panose="02010600040101010101" pitchFamily="2" charset="-122"/>
                  <a:ea typeface="华文仿宋" panose="02010600040101010101" pitchFamily="2" charset="-122"/>
                </a:endParaRPr>
              </a:p>
            </p:txBody>
          </p:sp>
        </p:grpSp>
        <p:sp>
          <p:nvSpPr>
            <p:cNvPr id="9233" name="Text Box 34"/>
            <p:cNvSpPr txBox="1">
              <a:spLocks noChangeArrowheads="1"/>
            </p:cNvSpPr>
            <p:nvPr/>
          </p:nvSpPr>
          <p:spPr bwMode="auto">
            <a:xfrm>
              <a:off x="4195" y="1117"/>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a:latin typeface="华文仿宋" panose="02010600040101010101" pitchFamily="2" charset="-122"/>
                  <a:ea typeface="华文仿宋" panose="02010600040101010101" pitchFamily="2" charset="-122"/>
                </a:rPr>
                <a:t>A</a:t>
              </a:r>
              <a:endParaRPr lang="en-US" altLang="zh-CN" sz="2400" b="1">
                <a:latin typeface="华文仿宋" panose="02010600040101010101" pitchFamily="2" charset="-122"/>
                <a:ea typeface="华文仿宋" panose="02010600040101010101" pitchFamily="2" charset="-122"/>
              </a:endParaRPr>
            </a:p>
          </p:txBody>
        </p:sp>
        <p:sp>
          <p:nvSpPr>
            <p:cNvPr id="9234" name="Text Box 35"/>
            <p:cNvSpPr txBox="1">
              <a:spLocks noChangeArrowheads="1"/>
            </p:cNvSpPr>
            <p:nvPr/>
          </p:nvSpPr>
          <p:spPr bwMode="auto">
            <a:xfrm>
              <a:off x="5148" y="2296"/>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a:latin typeface="华文仿宋" panose="02010600040101010101" pitchFamily="2" charset="-122"/>
                  <a:ea typeface="华文仿宋" panose="02010600040101010101" pitchFamily="2" charset="-122"/>
                  <a:cs typeface="Arial" panose="020B0604020202020204" pitchFamily="34" charset="0"/>
                </a:rPr>
                <a:t>4</a:t>
              </a:r>
              <a:endParaRPr lang="en-US" altLang="zh-CN" sz="2400" b="1">
                <a:latin typeface="华文仿宋" panose="02010600040101010101" pitchFamily="2" charset="-122"/>
                <a:ea typeface="华文仿宋" panose="02010600040101010101" pitchFamily="2" charset="-122"/>
                <a:cs typeface="Arial" panose="020B0604020202020204" pitchFamily="34" charset="0"/>
              </a:endParaRPr>
            </a:p>
          </p:txBody>
        </p:sp>
        <p:sp>
          <p:nvSpPr>
            <p:cNvPr id="9235" name="Text Box 36"/>
            <p:cNvSpPr txBox="1">
              <a:spLocks noChangeArrowheads="1"/>
            </p:cNvSpPr>
            <p:nvPr/>
          </p:nvSpPr>
          <p:spPr bwMode="auto">
            <a:xfrm>
              <a:off x="4468" y="2341"/>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a:latin typeface="华文仿宋" panose="02010600040101010101" pitchFamily="2" charset="-122"/>
                  <a:ea typeface="华文仿宋" panose="02010600040101010101" pitchFamily="2" charset="-122"/>
                  <a:cs typeface="Arial" panose="020B0604020202020204" pitchFamily="34" charset="0"/>
                </a:rPr>
                <a:t>3</a:t>
              </a:r>
              <a:endParaRPr lang="el-GR" altLang="zh-CN" sz="2400" b="1">
                <a:latin typeface="华文仿宋" panose="02010600040101010101" pitchFamily="2" charset="-122"/>
                <a:ea typeface="华文仿宋" panose="02010600040101010101" pitchFamily="2" charset="-122"/>
                <a:cs typeface="Arial" panose="020B0604020202020204" pitchFamily="34" charset="0"/>
              </a:endParaRPr>
            </a:p>
          </p:txBody>
        </p:sp>
        <p:sp>
          <p:nvSpPr>
            <p:cNvPr id="9236" name="Line 38"/>
            <p:cNvSpPr>
              <a:spLocks noChangeShapeType="1"/>
            </p:cNvSpPr>
            <p:nvPr/>
          </p:nvSpPr>
          <p:spPr bwMode="auto">
            <a:xfrm>
              <a:off x="3969" y="1071"/>
              <a:ext cx="227" cy="91"/>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grpSp>
      <p:sp>
        <p:nvSpPr>
          <p:cNvPr id="9223" name="Text Box 39"/>
          <p:cNvSpPr txBox="1">
            <a:spLocks noChangeArrowheads="1"/>
          </p:cNvSpPr>
          <p:nvPr/>
        </p:nvSpPr>
        <p:spPr bwMode="auto">
          <a:xfrm>
            <a:off x="1874156" y="1083886"/>
            <a:ext cx="532765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buFontTx/>
              <a:buAutoNum type="arabicPeriod"/>
            </a:pPr>
            <a:r>
              <a:rPr lang="en-US" altLang="zh-CN" sz="2400" b="1" dirty="0">
                <a:latin typeface="华文仿宋" panose="02010600040101010101" pitchFamily="2" charset="-122"/>
                <a:ea typeface="华文仿宋" panose="02010600040101010101" pitchFamily="2" charset="-122"/>
              </a:rPr>
              <a:t>A</a:t>
            </a:r>
            <a:r>
              <a:rPr lang="zh-CN" altLang="en-US" sz="2400" b="1" dirty="0">
                <a:latin typeface="华文仿宋" panose="02010600040101010101" pitchFamily="2" charset="-122"/>
                <a:ea typeface="华文仿宋" panose="02010600040101010101" pitchFamily="2" charset="-122"/>
              </a:rPr>
              <a:t>的左子树的左孩子进行插入操作</a:t>
            </a:r>
            <a:endParaRPr lang="en-US" altLang="zh-CN" sz="2400" b="1" dirty="0">
              <a:latin typeface="华文仿宋" panose="02010600040101010101" pitchFamily="2" charset="-122"/>
              <a:ea typeface="华文仿宋" panose="02010600040101010101" pitchFamily="2" charset="-122"/>
            </a:endParaRPr>
          </a:p>
          <a:p>
            <a:pPr algn="l" eaLnBrk="1" hangingPunct="1">
              <a:spcBef>
                <a:spcPct val="50000"/>
              </a:spcBef>
              <a:buFontTx/>
              <a:buAutoNum type="arabicPeriod"/>
            </a:pPr>
            <a:r>
              <a:rPr lang="en-US" altLang="zh-CN" sz="2400" b="1" dirty="0">
                <a:latin typeface="华文仿宋" panose="02010600040101010101" pitchFamily="2" charset="-122"/>
                <a:ea typeface="华文仿宋" panose="02010600040101010101" pitchFamily="2" charset="-122"/>
              </a:rPr>
              <a:t>A</a:t>
            </a:r>
            <a:r>
              <a:rPr lang="zh-CN" altLang="en-US" sz="2400" b="1" dirty="0">
                <a:latin typeface="华文仿宋" panose="02010600040101010101" pitchFamily="2" charset="-122"/>
                <a:ea typeface="华文仿宋" panose="02010600040101010101" pitchFamily="2" charset="-122"/>
              </a:rPr>
              <a:t>的左子树的右孩子进行插入操作</a:t>
            </a:r>
            <a:endParaRPr lang="en-US" altLang="zh-CN" sz="2400" b="1" dirty="0">
              <a:latin typeface="华文仿宋" panose="02010600040101010101" pitchFamily="2" charset="-122"/>
              <a:ea typeface="华文仿宋" panose="02010600040101010101" pitchFamily="2" charset="-122"/>
            </a:endParaRPr>
          </a:p>
          <a:p>
            <a:pPr algn="l" eaLnBrk="1" hangingPunct="1">
              <a:spcBef>
                <a:spcPct val="50000"/>
              </a:spcBef>
              <a:buFontTx/>
              <a:buAutoNum type="arabicPeriod"/>
            </a:pPr>
            <a:r>
              <a:rPr lang="en-US" altLang="zh-CN" sz="2400" b="1" dirty="0">
                <a:latin typeface="华文仿宋" panose="02010600040101010101" pitchFamily="2" charset="-122"/>
                <a:ea typeface="华文仿宋" panose="02010600040101010101" pitchFamily="2" charset="-122"/>
              </a:rPr>
              <a:t>A</a:t>
            </a:r>
            <a:r>
              <a:rPr lang="zh-CN" altLang="en-US" sz="2400" b="1" dirty="0">
                <a:latin typeface="华文仿宋" panose="02010600040101010101" pitchFamily="2" charset="-122"/>
                <a:ea typeface="华文仿宋" panose="02010600040101010101" pitchFamily="2" charset="-122"/>
              </a:rPr>
              <a:t>的右子树的左孩子进行插入操作</a:t>
            </a:r>
            <a:endParaRPr lang="en-US" altLang="zh-CN" sz="2400" b="1" dirty="0">
              <a:latin typeface="华文仿宋" panose="02010600040101010101" pitchFamily="2" charset="-122"/>
              <a:ea typeface="华文仿宋" panose="02010600040101010101" pitchFamily="2" charset="-122"/>
            </a:endParaRPr>
          </a:p>
          <a:p>
            <a:pPr algn="l" eaLnBrk="1" hangingPunct="1">
              <a:spcBef>
                <a:spcPct val="50000"/>
              </a:spcBef>
              <a:buFontTx/>
              <a:buAutoNum type="arabicPeriod"/>
            </a:pPr>
            <a:r>
              <a:rPr lang="en-US" altLang="zh-CN" sz="2400" b="1" dirty="0">
                <a:latin typeface="华文仿宋" panose="02010600040101010101" pitchFamily="2" charset="-122"/>
                <a:ea typeface="华文仿宋" panose="02010600040101010101" pitchFamily="2" charset="-122"/>
              </a:rPr>
              <a:t>A</a:t>
            </a:r>
            <a:r>
              <a:rPr lang="zh-CN" altLang="en-US" sz="2400" b="1" dirty="0">
                <a:latin typeface="华文仿宋" panose="02010600040101010101" pitchFamily="2" charset="-122"/>
                <a:ea typeface="华文仿宋" panose="02010600040101010101" pitchFamily="2" charset="-122"/>
              </a:rPr>
              <a:t>的右子树的右孩子进行插入操作</a:t>
            </a:r>
            <a:endParaRPr lang="en-US" altLang="zh-CN" sz="4000" b="1" dirty="0">
              <a:latin typeface="华文仿宋" panose="02010600040101010101" pitchFamily="2" charset="-122"/>
              <a:ea typeface="华文仿宋" panose="0201060004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5" name="Group 3"/>
          <p:cNvGrpSpPr/>
          <p:nvPr/>
        </p:nvGrpSpPr>
        <p:grpSpPr bwMode="auto">
          <a:xfrm>
            <a:off x="755650" y="3079958"/>
            <a:ext cx="2771775" cy="2592387"/>
            <a:chOff x="521" y="2568"/>
            <a:chExt cx="1746" cy="1633"/>
          </a:xfrm>
        </p:grpSpPr>
        <p:grpSp>
          <p:nvGrpSpPr>
            <p:cNvPr id="10267" name="Group 4"/>
            <p:cNvGrpSpPr/>
            <p:nvPr/>
          </p:nvGrpSpPr>
          <p:grpSpPr bwMode="auto">
            <a:xfrm>
              <a:off x="521" y="2704"/>
              <a:ext cx="1746" cy="1497"/>
              <a:chOff x="113" y="1253"/>
              <a:chExt cx="1746" cy="1497"/>
            </a:xfrm>
          </p:grpSpPr>
          <p:sp>
            <p:nvSpPr>
              <p:cNvPr id="22533" name="Oval 5"/>
              <p:cNvSpPr>
                <a:spLocks noChangeArrowheads="1"/>
              </p:cNvSpPr>
              <p:nvPr/>
            </p:nvSpPr>
            <p:spPr bwMode="auto">
              <a:xfrm>
                <a:off x="612" y="1661"/>
                <a:ext cx="276" cy="295"/>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defRPr/>
                </a:pPr>
                <a:endParaRPr lang="en-US" b="1">
                  <a:latin typeface="华文仿宋" panose="02010600040101010101" pitchFamily="2" charset="-122"/>
                  <a:ea typeface="华文仿宋" panose="02010600040101010101" pitchFamily="2" charset="-122"/>
                </a:endParaRPr>
              </a:p>
            </p:txBody>
          </p:sp>
          <p:sp>
            <p:nvSpPr>
              <p:cNvPr id="10270" name="Line 6"/>
              <p:cNvSpPr>
                <a:spLocks noChangeShapeType="1"/>
              </p:cNvSpPr>
              <p:nvPr/>
            </p:nvSpPr>
            <p:spPr bwMode="auto">
              <a:xfrm>
                <a:off x="884" y="1888"/>
                <a:ext cx="288" cy="3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22535" name="Oval 7"/>
              <p:cNvSpPr>
                <a:spLocks noChangeArrowheads="1"/>
              </p:cNvSpPr>
              <p:nvPr/>
            </p:nvSpPr>
            <p:spPr bwMode="auto">
              <a:xfrm>
                <a:off x="1066" y="1253"/>
                <a:ext cx="272" cy="27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defRPr/>
                </a:pPr>
                <a:endParaRPr lang="en-US" b="1">
                  <a:latin typeface="华文仿宋" panose="02010600040101010101" pitchFamily="2" charset="-122"/>
                  <a:ea typeface="华文仿宋" panose="02010600040101010101" pitchFamily="2" charset="-122"/>
                </a:endParaRPr>
              </a:p>
            </p:txBody>
          </p:sp>
          <p:grpSp>
            <p:nvGrpSpPr>
              <p:cNvPr id="10272" name="Group 8"/>
              <p:cNvGrpSpPr/>
              <p:nvPr/>
            </p:nvGrpSpPr>
            <p:grpSpPr bwMode="auto">
              <a:xfrm>
                <a:off x="113" y="1253"/>
                <a:ext cx="1746" cy="1497"/>
                <a:chOff x="113" y="1253"/>
                <a:chExt cx="1746" cy="1497"/>
              </a:xfrm>
            </p:grpSpPr>
            <p:sp>
              <p:nvSpPr>
                <p:cNvPr id="22537" name="AutoShape 9"/>
                <p:cNvSpPr>
                  <a:spLocks noChangeArrowheads="1"/>
                </p:cNvSpPr>
                <p:nvPr/>
              </p:nvSpPr>
              <p:spPr bwMode="auto">
                <a:xfrm>
                  <a:off x="113" y="2147"/>
                  <a:ext cx="454" cy="590"/>
                </a:xfrm>
                <a:prstGeom prst="triangle">
                  <a:avLst>
                    <a:gd name="adj" fmla="val 50000"/>
                  </a:avLst>
                </a:prstGeom>
                <a:solidFill>
                  <a:srgbClr val="CCFFCC"/>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defRPr/>
                  </a:pPr>
                  <a:endParaRPr lang="en-US" b="1">
                    <a:latin typeface="华文仿宋" panose="02010600040101010101" pitchFamily="2" charset="-122"/>
                    <a:ea typeface="华文仿宋" panose="02010600040101010101" pitchFamily="2" charset="-122"/>
                  </a:endParaRPr>
                </a:p>
              </p:txBody>
            </p:sp>
            <p:sp>
              <p:nvSpPr>
                <p:cNvPr id="22538" name="AutoShape 10"/>
                <p:cNvSpPr>
                  <a:spLocks noChangeArrowheads="1"/>
                </p:cNvSpPr>
                <p:nvPr/>
              </p:nvSpPr>
              <p:spPr bwMode="auto">
                <a:xfrm>
                  <a:off x="934" y="2167"/>
                  <a:ext cx="453" cy="583"/>
                </a:xfrm>
                <a:prstGeom prst="triangle">
                  <a:avLst>
                    <a:gd name="adj" fmla="val 50000"/>
                  </a:avLst>
                </a:prstGeom>
                <a:solidFill>
                  <a:schemeClr val="accent1"/>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ctr">
                    <a:defRPr/>
                  </a:pPr>
                  <a:endParaRPr lang="en-US" b="1">
                    <a:latin typeface="华文仿宋" panose="02010600040101010101" pitchFamily="2" charset="-122"/>
                    <a:ea typeface="华文仿宋" panose="02010600040101010101" pitchFamily="2" charset="-122"/>
                  </a:endParaRPr>
                </a:p>
              </p:txBody>
            </p:sp>
            <p:sp>
              <p:nvSpPr>
                <p:cNvPr id="10275" name="Line 11"/>
                <p:cNvSpPr>
                  <a:spLocks noChangeShapeType="1"/>
                </p:cNvSpPr>
                <p:nvPr/>
              </p:nvSpPr>
              <p:spPr bwMode="auto">
                <a:xfrm flipH="1">
                  <a:off x="330" y="1888"/>
                  <a:ext cx="327" cy="259"/>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10276" name="Line 12"/>
                <p:cNvSpPr>
                  <a:spLocks noChangeShapeType="1"/>
                </p:cNvSpPr>
                <p:nvPr/>
              </p:nvSpPr>
              <p:spPr bwMode="auto">
                <a:xfrm flipH="1">
                  <a:off x="839" y="1480"/>
                  <a:ext cx="272" cy="226"/>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10277" name="Line 13"/>
                <p:cNvSpPr>
                  <a:spLocks noChangeShapeType="1"/>
                </p:cNvSpPr>
                <p:nvPr/>
              </p:nvSpPr>
              <p:spPr bwMode="auto">
                <a:xfrm>
                  <a:off x="1338" y="1480"/>
                  <a:ext cx="281" cy="316"/>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22542" name="AutoShape 14"/>
                <p:cNvSpPr>
                  <a:spLocks noChangeArrowheads="1"/>
                </p:cNvSpPr>
                <p:nvPr/>
              </p:nvSpPr>
              <p:spPr bwMode="auto">
                <a:xfrm>
                  <a:off x="1405" y="1802"/>
                  <a:ext cx="454" cy="582"/>
                </a:xfrm>
                <a:prstGeom prst="triangle">
                  <a:avLst>
                    <a:gd name="adj" fmla="val 50000"/>
                  </a:avLst>
                </a:prstGeom>
                <a:solidFill>
                  <a:srgbClr val="FFCCFF"/>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ctr">
                    <a:defRPr/>
                  </a:pPr>
                  <a:endParaRPr lang="en-US" b="1">
                    <a:latin typeface="华文仿宋" panose="02010600040101010101" pitchFamily="2" charset="-122"/>
                    <a:ea typeface="华文仿宋" panose="02010600040101010101" pitchFamily="2" charset="-122"/>
                  </a:endParaRPr>
                </a:p>
              </p:txBody>
            </p:sp>
            <p:sp>
              <p:nvSpPr>
                <p:cNvPr id="10279" name="Text Box 15"/>
                <p:cNvSpPr txBox="1">
                  <a:spLocks noChangeArrowheads="1"/>
                </p:cNvSpPr>
                <p:nvPr/>
              </p:nvSpPr>
              <p:spPr bwMode="auto">
                <a:xfrm>
                  <a:off x="204" y="2387"/>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a:latin typeface="华文仿宋" panose="02010600040101010101" pitchFamily="2" charset="-122"/>
                      <a:ea typeface="华文仿宋" panose="02010600040101010101" pitchFamily="2" charset="-122"/>
                      <a:cs typeface="Arial" panose="020B0604020202020204" pitchFamily="34" charset="0"/>
                    </a:rPr>
                    <a:t>1</a:t>
                  </a:r>
                  <a:endParaRPr lang="el-GR" altLang="zh-CN" sz="2400" b="1">
                    <a:latin typeface="华文仿宋" panose="02010600040101010101" pitchFamily="2" charset="-122"/>
                    <a:ea typeface="华文仿宋" panose="02010600040101010101" pitchFamily="2" charset="-122"/>
                    <a:cs typeface="Arial" panose="020B0604020202020204" pitchFamily="34" charset="0"/>
                  </a:endParaRPr>
                </a:p>
              </p:txBody>
            </p:sp>
            <p:sp>
              <p:nvSpPr>
                <p:cNvPr id="10280" name="Text Box 16"/>
                <p:cNvSpPr txBox="1">
                  <a:spLocks noChangeArrowheads="1"/>
                </p:cNvSpPr>
                <p:nvPr/>
              </p:nvSpPr>
              <p:spPr bwMode="auto">
                <a:xfrm>
                  <a:off x="1066" y="1253"/>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a:latin typeface="华文仿宋" panose="02010600040101010101" pitchFamily="2" charset="-122"/>
                      <a:ea typeface="华文仿宋" panose="02010600040101010101" pitchFamily="2" charset="-122"/>
                    </a:rPr>
                    <a:t>A</a:t>
                  </a:r>
                  <a:endParaRPr lang="en-US" altLang="zh-CN" sz="2400" b="1">
                    <a:latin typeface="华文仿宋" panose="02010600040101010101" pitchFamily="2" charset="-122"/>
                    <a:ea typeface="华文仿宋" panose="02010600040101010101" pitchFamily="2" charset="-122"/>
                  </a:endParaRPr>
                </a:p>
              </p:txBody>
            </p:sp>
            <p:sp>
              <p:nvSpPr>
                <p:cNvPr id="10281" name="Text Box 17"/>
                <p:cNvSpPr txBox="1">
                  <a:spLocks noChangeArrowheads="1"/>
                </p:cNvSpPr>
                <p:nvPr/>
              </p:nvSpPr>
              <p:spPr bwMode="auto">
                <a:xfrm>
                  <a:off x="612" y="1661"/>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a:latin typeface="华文仿宋" panose="02010600040101010101" pitchFamily="2" charset="-122"/>
                      <a:ea typeface="华文仿宋" panose="02010600040101010101" pitchFamily="2" charset="-122"/>
                    </a:rPr>
                    <a:t>B</a:t>
                  </a:r>
                  <a:endParaRPr lang="en-US" altLang="zh-CN" sz="2400" b="1">
                    <a:latin typeface="华文仿宋" panose="02010600040101010101" pitchFamily="2" charset="-122"/>
                    <a:ea typeface="华文仿宋" panose="02010600040101010101" pitchFamily="2" charset="-122"/>
                  </a:endParaRPr>
                </a:p>
              </p:txBody>
            </p:sp>
            <p:sp>
              <p:nvSpPr>
                <p:cNvPr id="10282" name="Text Box 18"/>
                <p:cNvSpPr txBox="1">
                  <a:spLocks noChangeArrowheads="1"/>
                </p:cNvSpPr>
                <p:nvPr/>
              </p:nvSpPr>
              <p:spPr bwMode="auto">
                <a:xfrm>
                  <a:off x="1519" y="2024"/>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endParaRPr lang="zh-CN" altLang="zh-CN" sz="2400" b="1">
                    <a:latin typeface="华文仿宋" panose="02010600040101010101" pitchFamily="2" charset="-122"/>
                    <a:ea typeface="华文仿宋" panose="02010600040101010101" pitchFamily="2" charset="-122"/>
                  </a:endParaRPr>
                </a:p>
              </p:txBody>
            </p:sp>
            <p:sp>
              <p:nvSpPr>
                <p:cNvPr id="10283" name="Text Box 19"/>
                <p:cNvSpPr txBox="1">
                  <a:spLocks noChangeArrowheads="1"/>
                </p:cNvSpPr>
                <p:nvPr/>
              </p:nvSpPr>
              <p:spPr bwMode="auto">
                <a:xfrm>
                  <a:off x="1066" y="2432"/>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a:latin typeface="华文仿宋" panose="02010600040101010101" pitchFamily="2" charset="-122"/>
                      <a:ea typeface="华文仿宋" panose="02010600040101010101" pitchFamily="2" charset="-122"/>
                      <a:cs typeface="Arial" panose="020B0604020202020204" pitchFamily="34" charset="0"/>
                    </a:rPr>
                    <a:t>2</a:t>
                  </a:r>
                  <a:endParaRPr lang="el-GR" altLang="zh-CN" sz="2400" b="1">
                    <a:latin typeface="华文仿宋" panose="02010600040101010101" pitchFamily="2" charset="-122"/>
                    <a:ea typeface="华文仿宋" panose="02010600040101010101" pitchFamily="2" charset="-122"/>
                    <a:cs typeface="Arial" panose="020B0604020202020204" pitchFamily="34" charset="0"/>
                  </a:endParaRPr>
                </a:p>
              </p:txBody>
            </p:sp>
          </p:grpSp>
        </p:grpSp>
        <p:sp>
          <p:nvSpPr>
            <p:cNvPr id="10268" name="Line 20"/>
            <p:cNvSpPr>
              <a:spLocks noChangeShapeType="1"/>
            </p:cNvSpPr>
            <p:nvPr/>
          </p:nvSpPr>
          <p:spPr bwMode="auto">
            <a:xfrm flipV="1">
              <a:off x="1701" y="2568"/>
              <a:ext cx="182" cy="18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grpSp>
      <p:grpSp>
        <p:nvGrpSpPr>
          <p:cNvPr id="10246" name="Group 21"/>
          <p:cNvGrpSpPr/>
          <p:nvPr/>
        </p:nvGrpSpPr>
        <p:grpSpPr bwMode="auto">
          <a:xfrm>
            <a:off x="5219700" y="3008520"/>
            <a:ext cx="2881313" cy="2654300"/>
            <a:chOff x="3651" y="1071"/>
            <a:chExt cx="1815" cy="1672"/>
          </a:xfrm>
        </p:grpSpPr>
        <p:sp>
          <p:nvSpPr>
            <p:cNvPr id="22550" name="Oval 22"/>
            <p:cNvSpPr>
              <a:spLocks noChangeArrowheads="1"/>
            </p:cNvSpPr>
            <p:nvPr/>
          </p:nvSpPr>
          <p:spPr bwMode="auto">
            <a:xfrm>
              <a:off x="4150" y="1117"/>
              <a:ext cx="276" cy="295"/>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defRPr/>
              </a:pPr>
              <a:endParaRPr lang="en-US" b="1">
                <a:latin typeface="华文仿宋" panose="02010600040101010101" pitchFamily="2" charset="-122"/>
                <a:ea typeface="华文仿宋" panose="02010600040101010101" pitchFamily="2" charset="-122"/>
              </a:endParaRPr>
            </a:p>
          </p:txBody>
        </p:sp>
        <p:sp>
          <p:nvSpPr>
            <p:cNvPr id="10253" name="Line 23"/>
            <p:cNvSpPr>
              <a:spLocks noChangeShapeType="1"/>
            </p:cNvSpPr>
            <p:nvPr/>
          </p:nvSpPr>
          <p:spPr bwMode="auto">
            <a:xfrm flipH="1">
              <a:off x="4558" y="1752"/>
              <a:ext cx="272" cy="40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22552" name="AutoShape 24"/>
            <p:cNvSpPr>
              <a:spLocks noChangeArrowheads="1"/>
            </p:cNvSpPr>
            <p:nvPr/>
          </p:nvSpPr>
          <p:spPr bwMode="auto">
            <a:xfrm>
              <a:off x="3651" y="1661"/>
              <a:ext cx="454" cy="590"/>
            </a:xfrm>
            <a:prstGeom prst="triangle">
              <a:avLst>
                <a:gd name="adj" fmla="val 50000"/>
              </a:avLst>
            </a:prstGeom>
            <a:solidFill>
              <a:srgbClr val="CCFFCC"/>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defRPr/>
              </a:pPr>
              <a:endParaRPr lang="en-US" b="1">
                <a:latin typeface="华文仿宋" panose="02010600040101010101" pitchFamily="2" charset="-122"/>
                <a:ea typeface="华文仿宋" panose="02010600040101010101" pitchFamily="2" charset="-122"/>
              </a:endParaRPr>
            </a:p>
          </p:txBody>
        </p:sp>
        <p:sp>
          <p:nvSpPr>
            <p:cNvPr id="22553" name="AutoShape 25"/>
            <p:cNvSpPr>
              <a:spLocks noChangeArrowheads="1"/>
            </p:cNvSpPr>
            <p:nvPr/>
          </p:nvSpPr>
          <p:spPr bwMode="auto">
            <a:xfrm>
              <a:off x="4332" y="2160"/>
              <a:ext cx="453" cy="583"/>
            </a:xfrm>
            <a:prstGeom prst="triangle">
              <a:avLst>
                <a:gd name="adj" fmla="val 50000"/>
              </a:avLst>
            </a:prstGeom>
            <a:solidFill>
              <a:schemeClr val="accent1"/>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ctr">
                <a:defRPr/>
              </a:pPr>
              <a:endParaRPr lang="en-US" b="1">
                <a:latin typeface="华文仿宋" panose="02010600040101010101" pitchFamily="2" charset="-122"/>
                <a:ea typeface="华文仿宋" panose="02010600040101010101" pitchFamily="2" charset="-122"/>
              </a:endParaRPr>
            </a:p>
          </p:txBody>
        </p:sp>
        <p:sp>
          <p:nvSpPr>
            <p:cNvPr id="10256" name="Line 26"/>
            <p:cNvSpPr>
              <a:spLocks noChangeShapeType="1"/>
            </p:cNvSpPr>
            <p:nvPr/>
          </p:nvSpPr>
          <p:spPr bwMode="auto">
            <a:xfrm flipH="1">
              <a:off x="3878" y="1389"/>
              <a:ext cx="327" cy="259"/>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10257" name="Line 27"/>
            <p:cNvSpPr>
              <a:spLocks noChangeShapeType="1"/>
            </p:cNvSpPr>
            <p:nvPr/>
          </p:nvSpPr>
          <p:spPr bwMode="auto">
            <a:xfrm flipH="1" flipV="1">
              <a:off x="4967" y="1752"/>
              <a:ext cx="272" cy="40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10258" name="Line 28"/>
            <p:cNvSpPr>
              <a:spLocks noChangeShapeType="1"/>
            </p:cNvSpPr>
            <p:nvPr/>
          </p:nvSpPr>
          <p:spPr bwMode="auto">
            <a:xfrm>
              <a:off x="4468" y="1344"/>
              <a:ext cx="362" cy="181"/>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sp>
          <p:nvSpPr>
            <p:cNvPr id="22557" name="AutoShape 29"/>
            <p:cNvSpPr>
              <a:spLocks noChangeArrowheads="1"/>
            </p:cNvSpPr>
            <p:nvPr/>
          </p:nvSpPr>
          <p:spPr bwMode="auto">
            <a:xfrm>
              <a:off x="5012" y="2160"/>
              <a:ext cx="454" cy="582"/>
            </a:xfrm>
            <a:prstGeom prst="triangle">
              <a:avLst>
                <a:gd name="adj" fmla="val 50000"/>
              </a:avLst>
            </a:prstGeom>
            <a:solidFill>
              <a:srgbClr val="FFCCFF"/>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ctr">
                <a:defRPr/>
              </a:pPr>
              <a:endParaRPr lang="en-US" b="1">
                <a:latin typeface="华文仿宋" panose="02010600040101010101" pitchFamily="2" charset="-122"/>
                <a:ea typeface="华文仿宋" panose="02010600040101010101" pitchFamily="2" charset="-122"/>
              </a:endParaRPr>
            </a:p>
          </p:txBody>
        </p:sp>
        <p:grpSp>
          <p:nvGrpSpPr>
            <p:cNvPr id="10260" name="Group 30"/>
            <p:cNvGrpSpPr/>
            <p:nvPr/>
          </p:nvGrpSpPr>
          <p:grpSpPr bwMode="auto">
            <a:xfrm>
              <a:off x="4740" y="1480"/>
              <a:ext cx="272" cy="288"/>
              <a:chOff x="4695" y="1253"/>
              <a:chExt cx="272" cy="288"/>
            </a:xfrm>
          </p:grpSpPr>
          <p:sp>
            <p:nvSpPr>
              <p:cNvPr id="22559" name="Oval 31"/>
              <p:cNvSpPr>
                <a:spLocks noChangeArrowheads="1"/>
              </p:cNvSpPr>
              <p:nvPr/>
            </p:nvSpPr>
            <p:spPr bwMode="auto">
              <a:xfrm>
                <a:off x="4695" y="1253"/>
                <a:ext cx="272" cy="27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defRPr/>
                </a:pPr>
                <a:endParaRPr lang="en-US" b="1">
                  <a:latin typeface="华文仿宋" panose="02010600040101010101" pitchFamily="2" charset="-122"/>
                  <a:ea typeface="华文仿宋" panose="02010600040101010101" pitchFamily="2" charset="-122"/>
                </a:endParaRPr>
              </a:p>
            </p:txBody>
          </p:sp>
          <p:sp>
            <p:nvSpPr>
              <p:cNvPr id="10266" name="Text Box 32"/>
              <p:cNvSpPr txBox="1">
                <a:spLocks noChangeArrowheads="1"/>
              </p:cNvSpPr>
              <p:nvPr/>
            </p:nvSpPr>
            <p:spPr bwMode="auto">
              <a:xfrm>
                <a:off x="4695" y="1253"/>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a:latin typeface="华文仿宋" panose="02010600040101010101" pitchFamily="2" charset="-122"/>
                    <a:ea typeface="华文仿宋" panose="02010600040101010101" pitchFamily="2" charset="-122"/>
                  </a:rPr>
                  <a:t>B</a:t>
                </a:r>
                <a:endParaRPr lang="en-US" altLang="zh-CN" sz="2400" b="1">
                  <a:latin typeface="华文仿宋" panose="02010600040101010101" pitchFamily="2" charset="-122"/>
                  <a:ea typeface="华文仿宋" panose="02010600040101010101" pitchFamily="2" charset="-122"/>
                </a:endParaRPr>
              </a:p>
            </p:txBody>
          </p:sp>
        </p:grpSp>
        <p:sp>
          <p:nvSpPr>
            <p:cNvPr id="10261" name="Text Box 33"/>
            <p:cNvSpPr txBox="1">
              <a:spLocks noChangeArrowheads="1"/>
            </p:cNvSpPr>
            <p:nvPr/>
          </p:nvSpPr>
          <p:spPr bwMode="auto">
            <a:xfrm>
              <a:off x="4195" y="1117"/>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a:latin typeface="华文仿宋" panose="02010600040101010101" pitchFamily="2" charset="-122"/>
                  <a:ea typeface="华文仿宋" panose="02010600040101010101" pitchFamily="2" charset="-122"/>
                </a:rPr>
                <a:t>A</a:t>
              </a:r>
              <a:endParaRPr lang="en-US" altLang="zh-CN" sz="2400" b="1">
                <a:latin typeface="华文仿宋" panose="02010600040101010101" pitchFamily="2" charset="-122"/>
                <a:ea typeface="华文仿宋" panose="02010600040101010101" pitchFamily="2" charset="-122"/>
              </a:endParaRPr>
            </a:p>
          </p:txBody>
        </p:sp>
        <p:sp>
          <p:nvSpPr>
            <p:cNvPr id="10262" name="Text Box 34"/>
            <p:cNvSpPr txBox="1">
              <a:spLocks noChangeArrowheads="1"/>
            </p:cNvSpPr>
            <p:nvPr/>
          </p:nvSpPr>
          <p:spPr bwMode="auto">
            <a:xfrm>
              <a:off x="5148" y="2296"/>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a:latin typeface="华文仿宋" panose="02010600040101010101" pitchFamily="2" charset="-122"/>
                  <a:ea typeface="华文仿宋" panose="02010600040101010101" pitchFamily="2" charset="-122"/>
                  <a:cs typeface="Arial" panose="020B0604020202020204" pitchFamily="34" charset="0"/>
                </a:rPr>
                <a:t>4</a:t>
              </a:r>
              <a:endParaRPr lang="en-US" altLang="zh-CN" sz="2400" b="1">
                <a:latin typeface="华文仿宋" panose="02010600040101010101" pitchFamily="2" charset="-122"/>
                <a:ea typeface="华文仿宋" panose="02010600040101010101" pitchFamily="2" charset="-122"/>
                <a:cs typeface="Arial" panose="020B0604020202020204" pitchFamily="34" charset="0"/>
              </a:endParaRPr>
            </a:p>
          </p:txBody>
        </p:sp>
        <p:sp>
          <p:nvSpPr>
            <p:cNvPr id="10263" name="Text Box 35"/>
            <p:cNvSpPr txBox="1">
              <a:spLocks noChangeArrowheads="1"/>
            </p:cNvSpPr>
            <p:nvPr/>
          </p:nvSpPr>
          <p:spPr bwMode="auto">
            <a:xfrm>
              <a:off x="4468" y="2341"/>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altLang="zh-CN" sz="2400" b="1">
                  <a:latin typeface="华文仿宋" panose="02010600040101010101" pitchFamily="2" charset="-122"/>
                  <a:ea typeface="华文仿宋" panose="02010600040101010101" pitchFamily="2" charset="-122"/>
                  <a:cs typeface="Arial" panose="020B0604020202020204" pitchFamily="34" charset="0"/>
                </a:rPr>
                <a:t>3</a:t>
              </a:r>
              <a:endParaRPr lang="el-GR" altLang="zh-CN" sz="2400" b="1">
                <a:latin typeface="华文仿宋" panose="02010600040101010101" pitchFamily="2" charset="-122"/>
                <a:ea typeface="华文仿宋" panose="02010600040101010101" pitchFamily="2" charset="-122"/>
                <a:cs typeface="Arial" panose="020B0604020202020204" pitchFamily="34" charset="0"/>
              </a:endParaRPr>
            </a:p>
          </p:txBody>
        </p:sp>
        <p:sp>
          <p:nvSpPr>
            <p:cNvPr id="10264" name="Line 36"/>
            <p:cNvSpPr>
              <a:spLocks noChangeShapeType="1"/>
            </p:cNvSpPr>
            <p:nvPr/>
          </p:nvSpPr>
          <p:spPr bwMode="auto">
            <a:xfrm>
              <a:off x="3969" y="1071"/>
              <a:ext cx="227" cy="91"/>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b="1">
                <a:latin typeface="华文仿宋" panose="02010600040101010101" pitchFamily="2" charset="-122"/>
                <a:ea typeface="华文仿宋" panose="02010600040101010101" pitchFamily="2" charset="-122"/>
              </a:endParaRPr>
            </a:p>
          </p:txBody>
        </p:sp>
      </p:grpSp>
      <p:sp>
        <p:nvSpPr>
          <p:cNvPr id="10248" name="Rectangle 38"/>
          <p:cNvSpPr>
            <a:spLocks noChangeArrowheads="1"/>
          </p:cNvSpPr>
          <p:nvPr/>
        </p:nvSpPr>
        <p:spPr bwMode="auto">
          <a:xfrm>
            <a:off x="755650" y="5672345"/>
            <a:ext cx="720725" cy="504825"/>
          </a:xfrm>
          <a:prstGeom prst="rect">
            <a:avLst/>
          </a:prstGeom>
          <a:noFill/>
          <a:ln w="381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endParaRPr lang="zh-CN" altLang="zh-CN" b="1">
              <a:latin typeface="华文仿宋" panose="02010600040101010101" pitchFamily="2" charset="-122"/>
              <a:ea typeface="华文仿宋" panose="02010600040101010101" pitchFamily="2" charset="-122"/>
            </a:endParaRPr>
          </a:p>
        </p:txBody>
      </p:sp>
      <p:sp>
        <p:nvSpPr>
          <p:cNvPr id="10249" name="Rectangle 39"/>
          <p:cNvSpPr>
            <a:spLocks noChangeArrowheads="1"/>
          </p:cNvSpPr>
          <p:nvPr/>
        </p:nvSpPr>
        <p:spPr bwMode="auto">
          <a:xfrm>
            <a:off x="2051050" y="5672345"/>
            <a:ext cx="720725" cy="504825"/>
          </a:xfrm>
          <a:prstGeom prst="rect">
            <a:avLst/>
          </a:prstGeom>
          <a:noFill/>
          <a:ln w="381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endParaRPr lang="zh-CN" altLang="zh-CN" b="1">
              <a:latin typeface="华文仿宋" panose="02010600040101010101" pitchFamily="2" charset="-122"/>
              <a:ea typeface="华文仿宋" panose="02010600040101010101" pitchFamily="2" charset="-122"/>
            </a:endParaRPr>
          </a:p>
        </p:txBody>
      </p:sp>
      <p:sp>
        <p:nvSpPr>
          <p:cNvPr id="10250" name="Rectangle 40"/>
          <p:cNvSpPr>
            <a:spLocks noChangeArrowheads="1"/>
          </p:cNvSpPr>
          <p:nvPr/>
        </p:nvSpPr>
        <p:spPr bwMode="auto">
          <a:xfrm>
            <a:off x="6300788" y="5672345"/>
            <a:ext cx="720725" cy="504825"/>
          </a:xfrm>
          <a:prstGeom prst="rect">
            <a:avLst/>
          </a:prstGeom>
          <a:noFill/>
          <a:ln w="381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endParaRPr lang="zh-CN" altLang="zh-CN" b="1">
              <a:latin typeface="华文仿宋" panose="02010600040101010101" pitchFamily="2" charset="-122"/>
              <a:ea typeface="华文仿宋" panose="02010600040101010101" pitchFamily="2" charset="-122"/>
            </a:endParaRPr>
          </a:p>
        </p:txBody>
      </p:sp>
      <p:sp>
        <p:nvSpPr>
          <p:cNvPr id="10251" name="Rectangle 41"/>
          <p:cNvSpPr>
            <a:spLocks noChangeArrowheads="1"/>
          </p:cNvSpPr>
          <p:nvPr/>
        </p:nvSpPr>
        <p:spPr bwMode="auto">
          <a:xfrm>
            <a:off x="7380288" y="5672345"/>
            <a:ext cx="720725" cy="504825"/>
          </a:xfrm>
          <a:prstGeom prst="rect">
            <a:avLst/>
          </a:prstGeom>
          <a:noFill/>
          <a:ln w="381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endParaRPr lang="zh-CN" altLang="zh-CN" b="1">
              <a:latin typeface="华文仿宋" panose="02010600040101010101" pitchFamily="2" charset="-122"/>
              <a:ea typeface="华文仿宋" panose="02010600040101010101" pitchFamily="2" charset="-122"/>
            </a:endParaRPr>
          </a:p>
        </p:txBody>
      </p:sp>
      <p:sp>
        <p:nvSpPr>
          <p:cNvPr id="45" name="Rectangle 5"/>
          <p:cNvSpPr>
            <a:spLocks noChangeArrowheads="1"/>
          </p:cNvSpPr>
          <p:nvPr/>
        </p:nvSpPr>
        <p:spPr bwMode="auto">
          <a:xfrm>
            <a:off x="506949" y="286034"/>
            <a:ext cx="6970712"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dirty="0">
                <a:solidFill>
                  <a:srgbClr val="A50021"/>
                </a:solidFill>
                <a:latin typeface="华文仿宋" panose="02010600040101010101" pitchFamily="2" charset="-122"/>
                <a:ea typeface="华文仿宋" panose="02010600040101010101" pitchFamily="2" charset="-122"/>
              </a:rPr>
              <a:t>不平衡二叉树的四种类型及调整平衡的方法</a:t>
            </a:r>
            <a:endParaRPr kumimoji="0" lang="zh-CN" altLang="en-US" sz="2800" b="1" dirty="0">
              <a:solidFill>
                <a:srgbClr val="A50021"/>
              </a:solidFill>
              <a:latin typeface="华文仿宋" panose="02010600040101010101" pitchFamily="2" charset="-122"/>
              <a:ea typeface="华文仿宋" panose="02010600040101010101" pitchFamily="2" charset="-122"/>
            </a:endParaRPr>
          </a:p>
        </p:txBody>
      </p:sp>
      <p:sp>
        <p:nvSpPr>
          <p:cNvPr id="46" name="Text Box 3"/>
          <p:cNvSpPr txBox="1">
            <a:spLocks noChangeArrowheads="1"/>
          </p:cNvSpPr>
          <p:nvPr/>
        </p:nvSpPr>
        <p:spPr bwMode="auto">
          <a:xfrm>
            <a:off x="529889" y="1002337"/>
            <a:ext cx="8106356"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00" b="1" dirty="0">
                <a:latin typeface="华文仿宋" panose="02010600040101010101" pitchFamily="2" charset="-122"/>
                <a:ea typeface="华文仿宋" panose="02010600040101010101" pitchFamily="2" charset="-122"/>
              </a:rPr>
              <a:t>Case 1</a:t>
            </a:r>
            <a:r>
              <a:rPr lang="zh-CN" altLang="en-US" sz="2400" b="1" dirty="0">
                <a:latin typeface="华文仿宋" panose="02010600040101010101" pitchFamily="2" charset="-122"/>
                <a:ea typeface="华文仿宋" panose="02010600040101010101" pitchFamily="2" charset="-122"/>
              </a:rPr>
              <a:t>：</a:t>
            </a:r>
            <a:r>
              <a:rPr lang="en-US" altLang="zh-CN" sz="2400" b="1" dirty="0">
                <a:latin typeface="华文仿宋" panose="02010600040101010101" pitchFamily="2" charset="-122"/>
                <a:ea typeface="华文仿宋" panose="02010600040101010101" pitchFamily="2" charset="-122"/>
              </a:rPr>
              <a:t>LL</a:t>
            </a:r>
            <a:r>
              <a:rPr lang="zh-CN" altLang="en-US" sz="2400" b="1" dirty="0">
                <a:latin typeface="华文仿宋" panose="02010600040101010101" pitchFamily="2" charset="-122"/>
                <a:ea typeface="华文仿宋" panose="02010600040101010101" pitchFamily="2" charset="-122"/>
              </a:rPr>
              <a:t>型，顺时针旋转，右旋；</a:t>
            </a:r>
            <a:endParaRPr lang="zh-CN" altLang="en-US" sz="2400" b="1" dirty="0">
              <a:latin typeface="华文仿宋" panose="02010600040101010101" pitchFamily="2" charset="-122"/>
              <a:ea typeface="华文仿宋" panose="02010600040101010101" pitchFamily="2" charset="-122"/>
            </a:endParaRPr>
          </a:p>
          <a:p>
            <a:pPr algn="l">
              <a:spcBef>
                <a:spcPct val="50000"/>
              </a:spcBef>
            </a:pPr>
            <a:r>
              <a:rPr lang="en-US" altLang="zh-CN" sz="2400" b="1" dirty="0">
                <a:latin typeface="华文仿宋" panose="02010600040101010101" pitchFamily="2" charset="-122"/>
                <a:ea typeface="华文仿宋" panose="02010600040101010101" pitchFamily="2" charset="-122"/>
              </a:rPr>
              <a:t>Case 2</a:t>
            </a:r>
            <a:r>
              <a:rPr lang="zh-CN" altLang="en-US" sz="2400" b="1" dirty="0">
                <a:latin typeface="华文仿宋" panose="02010600040101010101" pitchFamily="2" charset="-122"/>
                <a:ea typeface="华文仿宋" panose="02010600040101010101" pitchFamily="2" charset="-122"/>
              </a:rPr>
              <a:t>：</a:t>
            </a:r>
            <a:r>
              <a:rPr lang="en-US" altLang="zh-CN" sz="2400" b="1" dirty="0">
                <a:latin typeface="华文仿宋" panose="02010600040101010101" pitchFamily="2" charset="-122"/>
                <a:ea typeface="华文仿宋" panose="02010600040101010101" pitchFamily="2" charset="-122"/>
              </a:rPr>
              <a:t>LR</a:t>
            </a:r>
            <a:r>
              <a:rPr lang="zh-CN" altLang="en-US" sz="2400" b="1" dirty="0">
                <a:latin typeface="华文仿宋" panose="02010600040101010101" pitchFamily="2" charset="-122"/>
                <a:ea typeface="华文仿宋" panose="02010600040101010101" pitchFamily="2" charset="-122"/>
              </a:rPr>
              <a:t>型，先逆时针旋转，再顺时针旋转，先左再右；</a:t>
            </a:r>
            <a:endParaRPr lang="zh-CN" altLang="en-US" sz="2400" b="1" dirty="0">
              <a:latin typeface="华文仿宋" panose="02010600040101010101" pitchFamily="2" charset="-122"/>
              <a:ea typeface="华文仿宋" panose="02010600040101010101" pitchFamily="2" charset="-122"/>
            </a:endParaRPr>
          </a:p>
          <a:p>
            <a:pPr algn="l">
              <a:spcBef>
                <a:spcPct val="50000"/>
              </a:spcBef>
            </a:pPr>
            <a:r>
              <a:rPr lang="en-US" altLang="zh-CN" sz="2400" b="1" dirty="0">
                <a:latin typeface="华文仿宋" panose="02010600040101010101" pitchFamily="2" charset="-122"/>
                <a:ea typeface="华文仿宋" panose="02010600040101010101" pitchFamily="2" charset="-122"/>
              </a:rPr>
              <a:t>Case 3</a:t>
            </a:r>
            <a:r>
              <a:rPr lang="zh-CN" altLang="en-US" sz="2400" b="1" dirty="0">
                <a:latin typeface="华文仿宋" panose="02010600040101010101" pitchFamily="2" charset="-122"/>
                <a:ea typeface="华文仿宋" panose="02010600040101010101" pitchFamily="2" charset="-122"/>
              </a:rPr>
              <a:t>：</a:t>
            </a:r>
            <a:r>
              <a:rPr lang="en-US" altLang="zh-CN" sz="2400" b="1" dirty="0">
                <a:latin typeface="华文仿宋" panose="02010600040101010101" pitchFamily="2" charset="-122"/>
                <a:ea typeface="华文仿宋" panose="02010600040101010101" pitchFamily="2" charset="-122"/>
              </a:rPr>
              <a:t>RL</a:t>
            </a:r>
            <a:r>
              <a:rPr lang="zh-CN" altLang="en-US" sz="2400" b="1" dirty="0">
                <a:latin typeface="华文仿宋" panose="02010600040101010101" pitchFamily="2" charset="-122"/>
                <a:ea typeface="华文仿宋" panose="02010600040101010101" pitchFamily="2" charset="-122"/>
              </a:rPr>
              <a:t>型，先顺时针旋转，再逆时针旋转，先右再左；</a:t>
            </a:r>
            <a:endParaRPr lang="zh-CN" altLang="en-US" sz="2400" b="1" dirty="0">
              <a:latin typeface="华文仿宋" panose="02010600040101010101" pitchFamily="2" charset="-122"/>
              <a:ea typeface="华文仿宋" panose="02010600040101010101" pitchFamily="2" charset="-122"/>
            </a:endParaRPr>
          </a:p>
          <a:p>
            <a:pPr algn="l">
              <a:spcBef>
                <a:spcPct val="50000"/>
              </a:spcBef>
            </a:pPr>
            <a:r>
              <a:rPr lang="en-US" altLang="zh-CN" sz="2400" b="1" dirty="0">
                <a:latin typeface="华文仿宋" panose="02010600040101010101" pitchFamily="2" charset="-122"/>
                <a:ea typeface="华文仿宋" panose="02010600040101010101" pitchFamily="2" charset="-122"/>
              </a:rPr>
              <a:t>Case 4</a:t>
            </a:r>
            <a:r>
              <a:rPr lang="zh-CN" altLang="en-US" sz="2400" b="1" dirty="0">
                <a:latin typeface="华文仿宋" panose="02010600040101010101" pitchFamily="2" charset="-122"/>
                <a:ea typeface="华文仿宋" panose="02010600040101010101" pitchFamily="2" charset="-122"/>
              </a:rPr>
              <a:t>：</a:t>
            </a:r>
            <a:r>
              <a:rPr lang="en-US" altLang="zh-CN" sz="2400" b="1" dirty="0">
                <a:latin typeface="华文仿宋" panose="02010600040101010101" pitchFamily="2" charset="-122"/>
                <a:ea typeface="华文仿宋" panose="02010600040101010101" pitchFamily="2" charset="-122"/>
              </a:rPr>
              <a:t>RR</a:t>
            </a:r>
            <a:r>
              <a:rPr lang="zh-CN" altLang="en-US" sz="2400" b="1" dirty="0">
                <a:latin typeface="华文仿宋" panose="02010600040101010101" pitchFamily="2" charset="-122"/>
                <a:ea typeface="华文仿宋" panose="02010600040101010101" pitchFamily="2" charset="-122"/>
              </a:rPr>
              <a:t>型，逆时针旋转，左旋；</a:t>
            </a:r>
            <a:endParaRPr lang="zh-CN" altLang="en-US" sz="2400" b="1"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392059" y="161723"/>
            <a:ext cx="902753" cy="577053"/>
          </a:xfrm>
          <a:noFill/>
          <a:ln w="9525">
            <a:noFill/>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 tIns="45706" rIns="91411" bIns="45706" numCol="1" anchor="b" anchorCtr="0" compatLnSpc="1">
            <a:spAutoFit/>
          </a:bodyPr>
          <a:lstStyle/>
          <a:p>
            <a:r>
              <a:rPr lang="zh-CN" altLang="en-US" sz="2800" kern="1200" dirty="0">
                <a:solidFill>
                  <a:srgbClr val="A50021"/>
                </a:solidFill>
                <a:latin typeface="华文仿宋" panose="02010600040101010101" pitchFamily="2" charset="-122"/>
                <a:ea typeface="华文仿宋" panose="02010600040101010101" pitchFamily="2" charset="-122"/>
                <a:cs typeface="+mn-cs"/>
              </a:rPr>
              <a:t>旋转</a:t>
            </a:r>
            <a:endParaRPr lang="en-US" altLang="zh-CN" sz="2800" kern="1200" dirty="0">
              <a:solidFill>
                <a:srgbClr val="A50021"/>
              </a:solidFill>
              <a:latin typeface="华文仿宋" panose="02010600040101010101" pitchFamily="2" charset="-122"/>
              <a:ea typeface="华文仿宋" panose="02010600040101010101" pitchFamily="2" charset="-122"/>
              <a:cs typeface="+mn-cs"/>
            </a:endParaRPr>
          </a:p>
        </p:txBody>
      </p:sp>
      <p:sp>
        <p:nvSpPr>
          <p:cNvPr id="8197" name="Rectangle 3"/>
          <p:cNvSpPr>
            <a:spLocks noGrp="1" noChangeArrowheads="1"/>
          </p:cNvSpPr>
          <p:nvPr>
            <p:ph type="body" idx="1"/>
          </p:nvPr>
        </p:nvSpPr>
        <p:spPr>
          <a:xfrm>
            <a:off x="3383466" y="1214590"/>
            <a:ext cx="3467100" cy="1614704"/>
          </a:xfrm>
        </p:spPr>
        <p:txBody>
          <a:bodyPr/>
          <a:lstStyle/>
          <a:p>
            <a:pPr eaLnBrk="1" hangingPunct="1">
              <a:buFontTx/>
              <a:buNone/>
            </a:pPr>
            <a:r>
              <a:rPr lang="en-US" altLang="zh-CN" b="1" dirty="0">
                <a:latin typeface="华文仿宋" panose="02010600040101010101" pitchFamily="2" charset="-122"/>
                <a:ea typeface="华文仿宋" panose="02010600040101010101" pitchFamily="2" charset="-122"/>
              </a:rPr>
              <a:t>Right-Rotate (B)</a:t>
            </a:r>
            <a:endParaRPr lang="en-US" altLang="zh-CN" b="1" dirty="0">
              <a:latin typeface="华文仿宋" panose="02010600040101010101" pitchFamily="2" charset="-122"/>
              <a:ea typeface="华文仿宋" panose="02010600040101010101" pitchFamily="2" charset="-122"/>
            </a:endParaRPr>
          </a:p>
          <a:p>
            <a:pPr eaLnBrk="1" hangingPunct="1">
              <a:buFontTx/>
              <a:buNone/>
            </a:pPr>
            <a:endParaRPr lang="en-US" altLang="zh-CN" b="1" dirty="0">
              <a:latin typeface="华文仿宋" panose="02010600040101010101" pitchFamily="2" charset="-122"/>
              <a:ea typeface="华文仿宋" panose="02010600040101010101" pitchFamily="2" charset="-122"/>
            </a:endParaRPr>
          </a:p>
          <a:p>
            <a:pPr eaLnBrk="1" hangingPunct="1">
              <a:buFontTx/>
              <a:buNone/>
            </a:pPr>
            <a:r>
              <a:rPr lang="en-US" altLang="zh-CN" b="1" dirty="0">
                <a:latin typeface="华文仿宋" panose="02010600040101010101" pitchFamily="2" charset="-122"/>
                <a:ea typeface="华文仿宋" panose="02010600040101010101" pitchFamily="2" charset="-122"/>
              </a:rPr>
              <a:t>Left-Rotate(A)</a:t>
            </a:r>
            <a:endParaRPr lang="en-US" altLang="zh-CN" b="1" dirty="0">
              <a:latin typeface="华文仿宋" panose="02010600040101010101" pitchFamily="2" charset="-122"/>
              <a:ea typeface="华文仿宋" panose="02010600040101010101" pitchFamily="2" charset="-122"/>
            </a:endParaRPr>
          </a:p>
          <a:p>
            <a:pPr eaLnBrk="1" hangingPunct="1">
              <a:buFontTx/>
              <a:buNone/>
            </a:pPr>
            <a:endParaRPr lang="en-US" altLang="zh-CN" b="1" dirty="0">
              <a:latin typeface="华文仿宋" panose="02010600040101010101" pitchFamily="2" charset="-122"/>
              <a:ea typeface="华文仿宋" panose="02010600040101010101" pitchFamily="2" charset="-122"/>
            </a:endParaRPr>
          </a:p>
        </p:txBody>
      </p:sp>
      <p:sp>
        <p:nvSpPr>
          <p:cNvPr id="8198" name="Line 10"/>
          <p:cNvSpPr>
            <a:spLocks noChangeShapeType="1"/>
          </p:cNvSpPr>
          <p:nvPr/>
        </p:nvSpPr>
        <p:spPr bwMode="auto">
          <a:xfrm>
            <a:off x="3165184" y="1976013"/>
            <a:ext cx="273685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grpSp>
        <p:nvGrpSpPr>
          <p:cNvPr id="8200" name="Group 32"/>
          <p:cNvGrpSpPr/>
          <p:nvPr/>
        </p:nvGrpSpPr>
        <p:grpSpPr bwMode="auto">
          <a:xfrm>
            <a:off x="501359" y="1615651"/>
            <a:ext cx="2771775" cy="2376487"/>
            <a:chOff x="113" y="1253"/>
            <a:chExt cx="1746" cy="1497"/>
          </a:xfrm>
        </p:grpSpPr>
        <p:sp>
          <p:nvSpPr>
            <p:cNvPr id="19471" name="Oval 15"/>
            <p:cNvSpPr>
              <a:spLocks noChangeArrowheads="1"/>
            </p:cNvSpPr>
            <p:nvPr/>
          </p:nvSpPr>
          <p:spPr bwMode="auto">
            <a:xfrm>
              <a:off x="612" y="1661"/>
              <a:ext cx="276" cy="295"/>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21" name="Line 17"/>
            <p:cNvSpPr>
              <a:spLocks noChangeShapeType="1"/>
            </p:cNvSpPr>
            <p:nvPr/>
          </p:nvSpPr>
          <p:spPr bwMode="auto">
            <a:xfrm>
              <a:off x="884" y="1888"/>
              <a:ext cx="288" cy="3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19474" name="Oval 18"/>
            <p:cNvSpPr>
              <a:spLocks noChangeArrowheads="1"/>
            </p:cNvSpPr>
            <p:nvPr/>
          </p:nvSpPr>
          <p:spPr bwMode="auto">
            <a:xfrm>
              <a:off x="1066" y="1253"/>
              <a:ext cx="272" cy="27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grpSp>
          <p:nvGrpSpPr>
            <p:cNvPr id="8223" name="Group 31"/>
            <p:cNvGrpSpPr/>
            <p:nvPr/>
          </p:nvGrpSpPr>
          <p:grpSpPr bwMode="auto">
            <a:xfrm>
              <a:off x="113" y="1253"/>
              <a:ext cx="1746" cy="1497"/>
              <a:chOff x="113" y="1253"/>
              <a:chExt cx="1746" cy="1497"/>
            </a:xfrm>
          </p:grpSpPr>
          <p:sp>
            <p:nvSpPr>
              <p:cNvPr id="19469" name="AutoShape 13"/>
              <p:cNvSpPr>
                <a:spLocks noChangeArrowheads="1"/>
              </p:cNvSpPr>
              <p:nvPr/>
            </p:nvSpPr>
            <p:spPr bwMode="auto">
              <a:xfrm>
                <a:off x="113" y="2147"/>
                <a:ext cx="454" cy="590"/>
              </a:xfrm>
              <a:prstGeom prst="triangle">
                <a:avLst>
                  <a:gd name="adj" fmla="val 50000"/>
                </a:avLst>
              </a:prstGeom>
              <a:solidFill>
                <a:srgbClr val="CCFFCC"/>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19470" name="AutoShape 14"/>
              <p:cNvSpPr>
                <a:spLocks noChangeArrowheads="1"/>
              </p:cNvSpPr>
              <p:nvPr/>
            </p:nvSpPr>
            <p:spPr bwMode="auto">
              <a:xfrm>
                <a:off x="934" y="2167"/>
                <a:ext cx="453" cy="583"/>
              </a:xfrm>
              <a:prstGeom prst="triangle">
                <a:avLst>
                  <a:gd name="adj" fmla="val 50000"/>
                </a:avLst>
              </a:prstGeom>
              <a:solidFill>
                <a:schemeClr val="accent1"/>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26" name="Line 16"/>
              <p:cNvSpPr>
                <a:spLocks noChangeShapeType="1"/>
              </p:cNvSpPr>
              <p:nvPr/>
            </p:nvSpPr>
            <p:spPr bwMode="auto">
              <a:xfrm flipH="1">
                <a:off x="330" y="1888"/>
                <a:ext cx="327" cy="259"/>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8227" name="Line 19"/>
              <p:cNvSpPr>
                <a:spLocks noChangeShapeType="1"/>
              </p:cNvSpPr>
              <p:nvPr/>
            </p:nvSpPr>
            <p:spPr bwMode="auto">
              <a:xfrm flipH="1">
                <a:off x="839" y="1480"/>
                <a:ext cx="272" cy="226"/>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8228" name="Line 20"/>
              <p:cNvSpPr>
                <a:spLocks noChangeShapeType="1"/>
              </p:cNvSpPr>
              <p:nvPr/>
            </p:nvSpPr>
            <p:spPr bwMode="auto">
              <a:xfrm>
                <a:off x="1338" y="1480"/>
                <a:ext cx="281" cy="316"/>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19477" name="AutoShape 21"/>
              <p:cNvSpPr>
                <a:spLocks noChangeArrowheads="1"/>
              </p:cNvSpPr>
              <p:nvPr/>
            </p:nvSpPr>
            <p:spPr bwMode="auto">
              <a:xfrm>
                <a:off x="1405" y="1802"/>
                <a:ext cx="454" cy="582"/>
              </a:xfrm>
              <a:prstGeom prst="triangle">
                <a:avLst>
                  <a:gd name="adj" fmla="val 50000"/>
                </a:avLst>
              </a:prstGeom>
              <a:solidFill>
                <a:srgbClr val="FFCCFF"/>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30" name="Text Box 23"/>
              <p:cNvSpPr txBox="1">
                <a:spLocks noChangeArrowheads="1"/>
              </p:cNvSpPr>
              <p:nvPr/>
            </p:nvSpPr>
            <p:spPr bwMode="auto">
              <a:xfrm>
                <a:off x="204" y="2387"/>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a:latin typeface="华文仿宋" panose="02010600040101010101" pitchFamily="2" charset="-122"/>
                    <a:ea typeface="华文仿宋" panose="02010600040101010101" pitchFamily="2" charset="-122"/>
                    <a:cs typeface="Arial" panose="020B0604020202020204" pitchFamily="34" charset="0"/>
                  </a:rPr>
                  <a:t>α</a:t>
                </a:r>
                <a:endParaRPr lang="el-GR" altLang="zh-CN" sz="2400" b="1">
                  <a:latin typeface="华文仿宋" panose="02010600040101010101" pitchFamily="2" charset="-122"/>
                  <a:ea typeface="华文仿宋" panose="02010600040101010101" pitchFamily="2" charset="-122"/>
                  <a:cs typeface="Arial" panose="020B0604020202020204" pitchFamily="34" charset="0"/>
                </a:endParaRPr>
              </a:p>
            </p:txBody>
          </p:sp>
          <p:sp>
            <p:nvSpPr>
              <p:cNvPr id="8231" name="Text Box 24"/>
              <p:cNvSpPr txBox="1">
                <a:spLocks noChangeArrowheads="1"/>
              </p:cNvSpPr>
              <p:nvPr/>
            </p:nvSpPr>
            <p:spPr bwMode="auto">
              <a:xfrm>
                <a:off x="1066" y="1253"/>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a:latin typeface="华文仿宋" panose="02010600040101010101" pitchFamily="2" charset="-122"/>
                    <a:ea typeface="华文仿宋" panose="02010600040101010101" pitchFamily="2" charset="-122"/>
                  </a:rPr>
                  <a:t>B</a:t>
                </a:r>
                <a:endParaRPr lang="en-US" altLang="zh-CN" sz="2400" b="1">
                  <a:latin typeface="华文仿宋" panose="02010600040101010101" pitchFamily="2" charset="-122"/>
                  <a:ea typeface="华文仿宋" panose="02010600040101010101" pitchFamily="2" charset="-122"/>
                </a:endParaRPr>
              </a:p>
            </p:txBody>
          </p:sp>
          <p:sp>
            <p:nvSpPr>
              <p:cNvPr id="8232" name="Text Box 25"/>
              <p:cNvSpPr txBox="1">
                <a:spLocks noChangeArrowheads="1"/>
              </p:cNvSpPr>
              <p:nvPr/>
            </p:nvSpPr>
            <p:spPr bwMode="auto">
              <a:xfrm>
                <a:off x="612" y="1661"/>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a:latin typeface="华文仿宋" panose="02010600040101010101" pitchFamily="2" charset="-122"/>
                    <a:ea typeface="华文仿宋" panose="02010600040101010101" pitchFamily="2" charset="-122"/>
                  </a:rPr>
                  <a:t>A</a:t>
                </a:r>
                <a:endParaRPr lang="en-US" altLang="zh-CN" sz="2400" b="1">
                  <a:latin typeface="华文仿宋" panose="02010600040101010101" pitchFamily="2" charset="-122"/>
                  <a:ea typeface="华文仿宋" panose="02010600040101010101" pitchFamily="2" charset="-122"/>
                </a:endParaRPr>
              </a:p>
            </p:txBody>
          </p:sp>
          <p:sp>
            <p:nvSpPr>
              <p:cNvPr id="8233" name="Text Box 29"/>
              <p:cNvSpPr txBox="1">
                <a:spLocks noChangeArrowheads="1"/>
              </p:cNvSpPr>
              <p:nvPr/>
            </p:nvSpPr>
            <p:spPr bwMode="auto">
              <a:xfrm>
                <a:off x="1519" y="2024"/>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a:latin typeface="华文仿宋" panose="02010600040101010101" pitchFamily="2" charset="-122"/>
                    <a:ea typeface="华文仿宋" panose="02010600040101010101" pitchFamily="2" charset="-122"/>
                    <a:cs typeface="Arial" panose="020B0604020202020204" pitchFamily="34" charset="0"/>
                  </a:rPr>
                  <a:t>γ</a:t>
                </a:r>
                <a:endParaRPr lang="en-US" altLang="zh-CN" sz="2400" b="1">
                  <a:latin typeface="华文仿宋" panose="02010600040101010101" pitchFamily="2" charset="-122"/>
                  <a:ea typeface="华文仿宋" panose="02010600040101010101" pitchFamily="2" charset="-122"/>
                  <a:cs typeface="Arial" panose="020B0604020202020204" pitchFamily="34" charset="0"/>
                </a:endParaRPr>
              </a:p>
            </p:txBody>
          </p:sp>
          <p:sp>
            <p:nvSpPr>
              <p:cNvPr id="8234" name="Text Box 30"/>
              <p:cNvSpPr txBox="1">
                <a:spLocks noChangeArrowheads="1"/>
              </p:cNvSpPr>
              <p:nvPr/>
            </p:nvSpPr>
            <p:spPr bwMode="auto">
              <a:xfrm>
                <a:off x="1066" y="2432"/>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a:latin typeface="华文仿宋" panose="02010600040101010101" pitchFamily="2" charset="-122"/>
                    <a:ea typeface="华文仿宋" panose="02010600040101010101" pitchFamily="2" charset="-122"/>
                    <a:cs typeface="Arial" panose="020B0604020202020204" pitchFamily="34" charset="0"/>
                  </a:rPr>
                  <a:t>β</a:t>
                </a:r>
                <a:endParaRPr lang="el-GR" altLang="zh-CN" sz="2400" b="1">
                  <a:latin typeface="华文仿宋" panose="02010600040101010101" pitchFamily="2" charset="-122"/>
                  <a:ea typeface="华文仿宋" panose="02010600040101010101" pitchFamily="2" charset="-122"/>
                  <a:cs typeface="Arial" panose="020B0604020202020204" pitchFamily="34" charset="0"/>
                </a:endParaRPr>
              </a:p>
            </p:txBody>
          </p:sp>
        </p:grpSp>
      </p:grpSp>
      <p:sp>
        <p:nvSpPr>
          <p:cNvPr id="19490" name="Oval 34"/>
          <p:cNvSpPr>
            <a:spLocks noChangeArrowheads="1"/>
          </p:cNvSpPr>
          <p:nvPr/>
        </p:nvSpPr>
        <p:spPr bwMode="auto">
          <a:xfrm>
            <a:off x="6910096" y="1399751"/>
            <a:ext cx="438150" cy="46831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02" name="Line 49"/>
          <p:cNvSpPr>
            <a:spLocks noChangeShapeType="1"/>
          </p:cNvSpPr>
          <p:nvPr/>
        </p:nvSpPr>
        <p:spPr bwMode="auto">
          <a:xfrm flipV="1">
            <a:off x="2373021" y="1399751"/>
            <a:ext cx="288925" cy="288925"/>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grpSp>
        <p:nvGrpSpPr>
          <p:cNvPr id="8203" name="Group 54"/>
          <p:cNvGrpSpPr/>
          <p:nvPr/>
        </p:nvGrpSpPr>
        <p:grpSpPr bwMode="auto">
          <a:xfrm>
            <a:off x="6117934" y="1326726"/>
            <a:ext cx="2881312" cy="2654300"/>
            <a:chOff x="3651" y="1071"/>
            <a:chExt cx="1815" cy="1672"/>
          </a:xfrm>
        </p:grpSpPr>
        <p:sp>
          <p:nvSpPr>
            <p:cNvPr id="8205" name="Line 35"/>
            <p:cNvSpPr>
              <a:spLocks noChangeShapeType="1"/>
            </p:cNvSpPr>
            <p:nvPr/>
          </p:nvSpPr>
          <p:spPr bwMode="auto">
            <a:xfrm flipH="1">
              <a:off x="4558" y="1752"/>
              <a:ext cx="272" cy="40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19494" name="AutoShape 38"/>
            <p:cNvSpPr>
              <a:spLocks noChangeArrowheads="1"/>
            </p:cNvSpPr>
            <p:nvPr/>
          </p:nvSpPr>
          <p:spPr bwMode="auto">
            <a:xfrm>
              <a:off x="3651" y="1661"/>
              <a:ext cx="454" cy="590"/>
            </a:xfrm>
            <a:prstGeom prst="triangle">
              <a:avLst>
                <a:gd name="adj" fmla="val 50000"/>
              </a:avLst>
            </a:prstGeom>
            <a:solidFill>
              <a:srgbClr val="CCFFCC"/>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19495" name="AutoShape 39"/>
            <p:cNvSpPr>
              <a:spLocks noChangeArrowheads="1"/>
            </p:cNvSpPr>
            <p:nvPr/>
          </p:nvSpPr>
          <p:spPr bwMode="auto">
            <a:xfrm>
              <a:off x="4332" y="2160"/>
              <a:ext cx="453" cy="583"/>
            </a:xfrm>
            <a:prstGeom prst="triangle">
              <a:avLst>
                <a:gd name="adj" fmla="val 50000"/>
              </a:avLst>
            </a:prstGeom>
            <a:solidFill>
              <a:schemeClr val="accent1"/>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08" name="Line 40"/>
            <p:cNvSpPr>
              <a:spLocks noChangeShapeType="1"/>
            </p:cNvSpPr>
            <p:nvPr/>
          </p:nvSpPr>
          <p:spPr bwMode="auto">
            <a:xfrm flipH="1">
              <a:off x="3878" y="1389"/>
              <a:ext cx="327" cy="259"/>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8209" name="Line 41"/>
            <p:cNvSpPr>
              <a:spLocks noChangeShapeType="1"/>
            </p:cNvSpPr>
            <p:nvPr/>
          </p:nvSpPr>
          <p:spPr bwMode="auto">
            <a:xfrm flipH="1" flipV="1">
              <a:off x="4967" y="1752"/>
              <a:ext cx="272" cy="40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8210" name="Line 42"/>
            <p:cNvSpPr>
              <a:spLocks noChangeShapeType="1"/>
            </p:cNvSpPr>
            <p:nvPr/>
          </p:nvSpPr>
          <p:spPr bwMode="auto">
            <a:xfrm>
              <a:off x="4468" y="1344"/>
              <a:ext cx="362" cy="181"/>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19499" name="AutoShape 43"/>
            <p:cNvSpPr>
              <a:spLocks noChangeArrowheads="1"/>
            </p:cNvSpPr>
            <p:nvPr/>
          </p:nvSpPr>
          <p:spPr bwMode="auto">
            <a:xfrm>
              <a:off x="5012" y="2160"/>
              <a:ext cx="454" cy="582"/>
            </a:xfrm>
            <a:prstGeom prst="triangle">
              <a:avLst>
                <a:gd name="adj" fmla="val 50000"/>
              </a:avLst>
            </a:prstGeom>
            <a:solidFill>
              <a:srgbClr val="FFCCFF"/>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12" name="Text Box 44"/>
            <p:cNvSpPr txBox="1">
              <a:spLocks noChangeArrowheads="1"/>
            </p:cNvSpPr>
            <p:nvPr/>
          </p:nvSpPr>
          <p:spPr bwMode="auto">
            <a:xfrm>
              <a:off x="3742" y="1797"/>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a:latin typeface="华文仿宋" panose="02010600040101010101" pitchFamily="2" charset="-122"/>
                  <a:ea typeface="华文仿宋" panose="02010600040101010101" pitchFamily="2" charset="-122"/>
                  <a:cs typeface="Arial" panose="020B0604020202020204" pitchFamily="34" charset="0"/>
                </a:rPr>
                <a:t>α</a:t>
              </a:r>
              <a:endParaRPr lang="el-GR" altLang="zh-CN" sz="2400" b="1">
                <a:latin typeface="华文仿宋" panose="02010600040101010101" pitchFamily="2" charset="-122"/>
                <a:ea typeface="华文仿宋" panose="02010600040101010101" pitchFamily="2" charset="-122"/>
                <a:cs typeface="Arial" panose="020B0604020202020204" pitchFamily="34" charset="0"/>
              </a:endParaRPr>
            </a:p>
          </p:txBody>
        </p:sp>
        <p:grpSp>
          <p:nvGrpSpPr>
            <p:cNvPr id="8213" name="Group 50"/>
            <p:cNvGrpSpPr/>
            <p:nvPr/>
          </p:nvGrpSpPr>
          <p:grpSpPr bwMode="auto">
            <a:xfrm>
              <a:off x="4740" y="1480"/>
              <a:ext cx="272" cy="288"/>
              <a:chOff x="4695" y="1253"/>
              <a:chExt cx="272" cy="288"/>
            </a:xfrm>
          </p:grpSpPr>
          <p:sp>
            <p:nvSpPr>
              <p:cNvPr id="19492" name="Oval 36"/>
              <p:cNvSpPr>
                <a:spLocks noChangeArrowheads="1"/>
              </p:cNvSpPr>
              <p:nvPr/>
            </p:nvSpPr>
            <p:spPr bwMode="auto">
              <a:xfrm>
                <a:off x="4695" y="1253"/>
                <a:ext cx="272" cy="27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19" name="Text Box 45"/>
              <p:cNvSpPr txBox="1">
                <a:spLocks noChangeArrowheads="1"/>
              </p:cNvSpPr>
              <p:nvPr/>
            </p:nvSpPr>
            <p:spPr bwMode="auto">
              <a:xfrm>
                <a:off x="4695" y="1253"/>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a:latin typeface="华文仿宋" panose="02010600040101010101" pitchFamily="2" charset="-122"/>
                    <a:ea typeface="华文仿宋" panose="02010600040101010101" pitchFamily="2" charset="-122"/>
                  </a:rPr>
                  <a:t>B</a:t>
                </a:r>
                <a:endParaRPr lang="en-US" altLang="zh-CN" sz="2400" b="1">
                  <a:latin typeface="华文仿宋" panose="02010600040101010101" pitchFamily="2" charset="-122"/>
                  <a:ea typeface="华文仿宋" panose="02010600040101010101" pitchFamily="2" charset="-122"/>
                </a:endParaRPr>
              </a:p>
            </p:txBody>
          </p:sp>
        </p:grpSp>
        <p:sp>
          <p:nvSpPr>
            <p:cNvPr id="8214" name="Text Box 46"/>
            <p:cNvSpPr txBox="1">
              <a:spLocks noChangeArrowheads="1"/>
            </p:cNvSpPr>
            <p:nvPr/>
          </p:nvSpPr>
          <p:spPr bwMode="auto">
            <a:xfrm>
              <a:off x="4195" y="1117"/>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a:latin typeface="华文仿宋" panose="02010600040101010101" pitchFamily="2" charset="-122"/>
                  <a:ea typeface="华文仿宋" panose="02010600040101010101" pitchFamily="2" charset="-122"/>
                </a:rPr>
                <a:t>A</a:t>
              </a:r>
              <a:endParaRPr lang="en-US" altLang="zh-CN" sz="2400" b="1">
                <a:latin typeface="华文仿宋" panose="02010600040101010101" pitchFamily="2" charset="-122"/>
                <a:ea typeface="华文仿宋" panose="02010600040101010101" pitchFamily="2" charset="-122"/>
              </a:endParaRPr>
            </a:p>
          </p:txBody>
        </p:sp>
        <p:sp>
          <p:nvSpPr>
            <p:cNvPr id="8215" name="Text Box 47"/>
            <p:cNvSpPr txBox="1">
              <a:spLocks noChangeArrowheads="1"/>
            </p:cNvSpPr>
            <p:nvPr/>
          </p:nvSpPr>
          <p:spPr bwMode="auto">
            <a:xfrm>
              <a:off x="5148" y="2296"/>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a:latin typeface="华文仿宋" panose="02010600040101010101" pitchFamily="2" charset="-122"/>
                  <a:ea typeface="华文仿宋" panose="02010600040101010101" pitchFamily="2" charset="-122"/>
                  <a:cs typeface="Arial" panose="020B0604020202020204" pitchFamily="34" charset="0"/>
                </a:rPr>
                <a:t>γ</a:t>
              </a:r>
              <a:endParaRPr lang="en-US" altLang="zh-CN" sz="2400" b="1">
                <a:latin typeface="华文仿宋" panose="02010600040101010101" pitchFamily="2" charset="-122"/>
                <a:ea typeface="华文仿宋" panose="02010600040101010101" pitchFamily="2" charset="-122"/>
                <a:cs typeface="Arial" panose="020B0604020202020204" pitchFamily="34" charset="0"/>
              </a:endParaRPr>
            </a:p>
          </p:txBody>
        </p:sp>
        <p:sp>
          <p:nvSpPr>
            <p:cNvPr id="8216" name="Text Box 48"/>
            <p:cNvSpPr txBox="1">
              <a:spLocks noChangeArrowheads="1"/>
            </p:cNvSpPr>
            <p:nvPr/>
          </p:nvSpPr>
          <p:spPr bwMode="auto">
            <a:xfrm>
              <a:off x="4468" y="2341"/>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a:latin typeface="华文仿宋" panose="02010600040101010101" pitchFamily="2" charset="-122"/>
                  <a:ea typeface="华文仿宋" panose="02010600040101010101" pitchFamily="2" charset="-122"/>
                  <a:cs typeface="Arial" panose="020B0604020202020204" pitchFamily="34" charset="0"/>
                </a:rPr>
                <a:t>β</a:t>
              </a:r>
              <a:endParaRPr lang="el-GR" altLang="zh-CN" sz="2400" b="1">
                <a:latin typeface="华文仿宋" panose="02010600040101010101" pitchFamily="2" charset="-122"/>
                <a:ea typeface="华文仿宋" panose="02010600040101010101" pitchFamily="2" charset="-122"/>
                <a:cs typeface="Arial" panose="020B0604020202020204" pitchFamily="34" charset="0"/>
              </a:endParaRPr>
            </a:p>
          </p:txBody>
        </p:sp>
        <p:sp>
          <p:nvSpPr>
            <p:cNvPr id="8217" name="Line 51"/>
            <p:cNvSpPr>
              <a:spLocks noChangeShapeType="1"/>
            </p:cNvSpPr>
            <p:nvPr/>
          </p:nvSpPr>
          <p:spPr bwMode="auto">
            <a:xfrm>
              <a:off x="3969" y="1071"/>
              <a:ext cx="227" cy="91"/>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grpSp>
      <p:sp>
        <p:nvSpPr>
          <p:cNvPr id="8204" name="Text Box 52"/>
          <p:cNvSpPr txBox="1">
            <a:spLocks noChangeArrowheads="1"/>
          </p:cNvSpPr>
          <p:nvPr/>
        </p:nvSpPr>
        <p:spPr bwMode="auto">
          <a:xfrm>
            <a:off x="1299358" y="4375084"/>
            <a:ext cx="7273925"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ctr" eaLnBrk="1" hangingPunct="1">
              <a:spcBef>
                <a:spcPct val="50000"/>
              </a:spcBef>
            </a:pPr>
            <a:r>
              <a:rPr lang="zh-CN" altLang="en-US" sz="2400" b="1" dirty="0">
                <a:solidFill>
                  <a:schemeClr val="accent2"/>
                </a:solidFill>
                <a:latin typeface="华文仿宋" panose="02010600040101010101" pitchFamily="2" charset="-122"/>
                <a:ea typeface="华文仿宋" panose="02010600040101010101" pitchFamily="2" charset="-122"/>
              </a:rPr>
              <a:t>保持平衡二叉树的次序不变</a:t>
            </a:r>
            <a:r>
              <a:rPr lang="en-US" altLang="zh-CN" sz="2400" b="1" dirty="0">
                <a:solidFill>
                  <a:schemeClr val="accent2"/>
                </a:solidFill>
                <a:latin typeface="华文仿宋" panose="02010600040101010101" pitchFamily="2" charset="-122"/>
                <a:ea typeface="华文仿宋" panose="02010600040101010101" pitchFamily="2" charset="-122"/>
              </a:rPr>
              <a:t>.</a:t>
            </a:r>
            <a:endParaRPr lang="en-US" altLang="zh-CN" sz="2400" b="1" dirty="0">
              <a:solidFill>
                <a:schemeClr val="accent2"/>
              </a:solidFill>
              <a:latin typeface="华文仿宋" panose="02010600040101010101" pitchFamily="2" charset="-122"/>
              <a:ea typeface="华文仿宋" panose="02010600040101010101" pitchFamily="2" charset="-122"/>
            </a:endParaRPr>
          </a:p>
          <a:p>
            <a:pPr algn="ctr" eaLnBrk="1" hangingPunct="1">
              <a:spcBef>
                <a:spcPct val="50000"/>
              </a:spcBef>
            </a:pPr>
            <a:r>
              <a:rPr lang="en-US" altLang="zh-CN" sz="2400" b="1" dirty="0">
                <a:solidFill>
                  <a:schemeClr val="accent2"/>
                </a:solidFill>
                <a:latin typeface="华文仿宋" panose="02010600040101010101" pitchFamily="2" charset="-122"/>
                <a:ea typeface="华文仿宋" panose="02010600040101010101" pitchFamily="2" charset="-122"/>
              </a:rPr>
              <a:t> </a:t>
            </a:r>
            <a:r>
              <a:rPr lang="en-US" altLang="zh-CN" sz="2400" b="1" dirty="0">
                <a:solidFill>
                  <a:srgbClr val="000000"/>
                </a:solidFill>
                <a:latin typeface="华文仿宋" panose="02010600040101010101" pitchFamily="2" charset="-122"/>
                <a:ea typeface="华文仿宋" panose="02010600040101010101" pitchFamily="2" charset="-122"/>
              </a:rPr>
              <a:t>a </a:t>
            </a:r>
            <a:r>
              <a:rPr lang="ru-RU"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є</a:t>
            </a:r>
            <a:r>
              <a:rPr lang="en-US"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 </a:t>
            </a:r>
            <a:r>
              <a:rPr lang="el-GR"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α</a:t>
            </a:r>
            <a:r>
              <a:rPr lang="en-US"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 b </a:t>
            </a:r>
            <a:r>
              <a:rPr lang="ru-RU"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є</a:t>
            </a:r>
            <a:r>
              <a:rPr lang="en-US"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 </a:t>
            </a:r>
            <a:r>
              <a:rPr lang="el-GR"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β</a:t>
            </a:r>
            <a:r>
              <a:rPr lang="en-US"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 c </a:t>
            </a:r>
            <a:r>
              <a:rPr lang="ru-RU"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є</a:t>
            </a:r>
            <a:r>
              <a:rPr lang="en-US"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 </a:t>
            </a:r>
            <a:r>
              <a:rPr lang="el-GR"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γ</a:t>
            </a:r>
            <a:r>
              <a:rPr lang="en-US"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 </a:t>
            </a:r>
            <a:r>
              <a:rPr lang="en-US" altLang="zh-CN" sz="2400" b="1" dirty="0">
                <a:solidFill>
                  <a:schemeClr val="accent2"/>
                </a:solidFill>
                <a:latin typeface="华文仿宋" panose="02010600040101010101" pitchFamily="2" charset="-122"/>
                <a:ea typeface="华文仿宋" panose="02010600040101010101" pitchFamily="2" charset="-122"/>
                <a:cs typeface="Arial" panose="020B0604020202020204" pitchFamily="34" charset="0"/>
              </a:rPr>
              <a:t>       </a:t>
            </a:r>
            <a:r>
              <a:rPr lang="en-US"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a </a:t>
            </a:r>
            <a:r>
              <a:rPr lang="el-GR"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a:t>
            </a:r>
            <a:r>
              <a:rPr lang="en-US"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 A </a:t>
            </a:r>
            <a:r>
              <a:rPr lang="el-GR"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a:t>
            </a:r>
            <a:r>
              <a:rPr lang="en-US"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 b </a:t>
            </a:r>
            <a:r>
              <a:rPr lang="el-GR"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a:t>
            </a:r>
            <a:r>
              <a:rPr lang="en-US" altLang="zh-CN" sz="24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 B </a:t>
            </a:r>
            <a:r>
              <a:rPr lang="el-GR" altLang="zh-CN" sz="28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a:t>
            </a:r>
            <a:r>
              <a:rPr lang="en-US" altLang="zh-CN" sz="2800" b="1" dirty="0">
                <a:solidFill>
                  <a:srgbClr val="000000"/>
                </a:solidFill>
                <a:latin typeface="华文仿宋" panose="02010600040101010101" pitchFamily="2" charset="-122"/>
                <a:ea typeface="华文仿宋" panose="02010600040101010101" pitchFamily="2" charset="-122"/>
                <a:cs typeface="Arial" panose="020B0604020202020204" pitchFamily="34" charset="0"/>
              </a:rPr>
              <a:t> c</a:t>
            </a:r>
            <a:endParaRPr lang="en-US" altLang="zh-CN" sz="2800" b="1" dirty="0">
              <a:solidFill>
                <a:srgbClr val="000000"/>
              </a:solidFill>
              <a:latin typeface="华文仿宋" panose="02010600040101010101" pitchFamily="2" charset="-122"/>
              <a:ea typeface="华文仿宋" panose="02010600040101010101" pitchFamily="2" charset="-122"/>
              <a:cs typeface="Arial" panose="020B0604020202020204" pitchFamily="34" charset="0"/>
            </a:endParaRPr>
          </a:p>
          <a:p>
            <a:pPr algn="ctr" eaLnBrk="1" hangingPunct="1">
              <a:spcBef>
                <a:spcPct val="50000"/>
              </a:spcBef>
            </a:pPr>
            <a:r>
              <a:rPr lang="zh-CN" altLang="en-US" sz="2400" b="1" dirty="0">
                <a:solidFill>
                  <a:schemeClr val="accent2"/>
                </a:solidFill>
                <a:latin typeface="华文仿宋" panose="02010600040101010101" pitchFamily="2" charset="-122"/>
                <a:ea typeface="华文仿宋" panose="02010600040101010101" pitchFamily="2" charset="-122"/>
                <a:cs typeface="Arial" panose="020B0604020202020204" pitchFamily="34" charset="0"/>
              </a:rPr>
              <a:t>时间复杂度：</a:t>
            </a:r>
            <a:r>
              <a:rPr lang="en-US" altLang="zh-CN" sz="2400" b="1" dirty="0">
                <a:solidFill>
                  <a:schemeClr val="accent2"/>
                </a:solidFill>
                <a:latin typeface="华文仿宋" panose="02010600040101010101" pitchFamily="2" charset="-122"/>
                <a:ea typeface="华文仿宋" panose="02010600040101010101" pitchFamily="2" charset="-122"/>
                <a:cs typeface="Arial" panose="020B0604020202020204" pitchFamily="34" charset="0"/>
              </a:rPr>
              <a:t> O(1)</a:t>
            </a:r>
            <a:endParaRPr lang="en-US" altLang="zh-CN" sz="2400" b="1" dirty="0">
              <a:solidFill>
                <a:schemeClr val="accent2"/>
              </a:solidFill>
              <a:latin typeface="华文仿宋" panose="02010600040101010101" pitchFamily="2" charset="-122"/>
              <a:ea typeface="华文仿宋" panose="0201060004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对象 1"/>
              <p:cNvSpPr txBox="1"/>
              <p:nvPr/>
            </p:nvSpPr>
            <p:spPr>
              <a:xfrm>
                <a:off x="4345792" y="5000629"/>
                <a:ext cx="590528" cy="472422"/>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m:t>
                      </m:r>
                    </m:oMath>
                  </m:oMathPara>
                </a14:m>
                <a:endParaRPr lang="en-US"/>
              </a:p>
            </p:txBody>
          </p:sp>
        </mc:Choice>
        <mc:Fallback>
          <p:sp>
            <p:nvSpPr>
              <p:cNvPr id="2" name="对象 1"/>
              <p:cNvSpPr txBox="1">
                <a:spLocks noRot="1" noChangeAspect="1" noMove="1" noResize="1" noEditPoints="1" noAdjustHandles="1" noChangeArrowheads="1" noChangeShapeType="1" noTextEdit="1"/>
              </p:cNvSpPr>
              <p:nvPr/>
            </p:nvSpPr>
            <p:spPr>
              <a:xfrm>
                <a:off x="4345792" y="5000629"/>
                <a:ext cx="590528" cy="472422"/>
              </a:xfrm>
              <a:prstGeom prst="rect">
                <a:avLst/>
              </a:prstGeom>
              <a:blipFill rotWithShape="1">
                <a:blip r:embed="rId1"/>
                <a:stretch>
                  <a:fillRect l="-82" t="-1" r="79" b="131"/>
                </a:stretch>
              </a:blipFill>
            </p:spPr>
            <p:txBody>
              <a:bodyPr/>
              <a:lstStyle/>
              <a:p>
                <a:r>
                  <a:rPr lang="zh-CN" altLang="en-US">
                    <a:noFill/>
                  </a:rPr>
                  <a:t> </a:t>
                </a:r>
              </a:p>
            </p:txBody>
          </p:sp>
        </mc:Fallback>
      </mc:AlternateContent>
      <p:sp>
        <p:nvSpPr>
          <p:cNvPr id="43" name="Line 10"/>
          <p:cNvSpPr>
            <a:spLocks noChangeShapeType="1"/>
          </p:cNvSpPr>
          <p:nvPr/>
        </p:nvSpPr>
        <p:spPr bwMode="auto">
          <a:xfrm flipH="1" flipV="1">
            <a:off x="3165182" y="2093315"/>
            <a:ext cx="2736851" cy="7894"/>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392059" y="133510"/>
            <a:ext cx="4907054" cy="605266"/>
          </a:xfrm>
          <a:noFill/>
          <a:ln w="9525">
            <a:noFill/>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 tIns="45706" rIns="91411" bIns="45706" numCol="1" anchor="b" anchorCtr="0" compatLnSpc="1">
            <a:spAutoFit/>
          </a:bodyPr>
          <a:lstStyle/>
          <a:p>
            <a:r>
              <a:rPr lang="en-US" altLang="zh-CN" sz="2800" kern="1200" dirty="0">
                <a:solidFill>
                  <a:srgbClr val="A50021"/>
                </a:solidFill>
                <a:latin typeface="华文仿宋" panose="02010600040101010101" pitchFamily="2" charset="-122"/>
                <a:ea typeface="华文仿宋" panose="02010600040101010101" pitchFamily="2" charset="-122"/>
                <a:cs typeface="+mn-cs"/>
              </a:rPr>
              <a:t>LL</a:t>
            </a:r>
            <a:r>
              <a:rPr lang="zh-CN" altLang="en-US" sz="2800" kern="1200" dirty="0">
                <a:solidFill>
                  <a:srgbClr val="A50021"/>
                </a:solidFill>
                <a:latin typeface="华文仿宋" panose="02010600040101010101" pitchFamily="2" charset="-122"/>
                <a:ea typeface="华文仿宋" panose="02010600040101010101" pitchFamily="2" charset="-122"/>
                <a:cs typeface="+mn-cs"/>
              </a:rPr>
              <a:t>型：右旋转（顺时针旋转）</a:t>
            </a:r>
            <a:endParaRPr lang="en-US" altLang="zh-CN" sz="2800" kern="1200" dirty="0">
              <a:solidFill>
                <a:srgbClr val="A50021"/>
              </a:solidFill>
              <a:latin typeface="华文仿宋" panose="02010600040101010101" pitchFamily="2" charset="-122"/>
              <a:ea typeface="华文仿宋" panose="02010600040101010101" pitchFamily="2" charset="-122"/>
              <a:cs typeface="+mn-cs"/>
            </a:endParaRPr>
          </a:p>
        </p:txBody>
      </p:sp>
      <p:sp>
        <p:nvSpPr>
          <p:cNvPr id="8197" name="Rectangle 3"/>
          <p:cNvSpPr>
            <a:spLocks noGrp="1" noChangeArrowheads="1"/>
          </p:cNvSpPr>
          <p:nvPr>
            <p:ph type="body" idx="1"/>
          </p:nvPr>
        </p:nvSpPr>
        <p:spPr>
          <a:xfrm>
            <a:off x="3371559" y="1397947"/>
            <a:ext cx="3467100" cy="1152526"/>
          </a:xfrm>
        </p:spPr>
        <p:txBody>
          <a:bodyPr/>
          <a:lstStyle/>
          <a:p>
            <a:pPr eaLnBrk="1" hangingPunct="1">
              <a:buFontTx/>
              <a:buNone/>
            </a:pPr>
            <a:r>
              <a:rPr lang="en-US" altLang="zh-CN" b="1" dirty="0">
                <a:latin typeface="华文仿宋" panose="02010600040101010101" pitchFamily="2" charset="-122"/>
                <a:ea typeface="华文仿宋" panose="02010600040101010101" pitchFamily="2" charset="-122"/>
              </a:rPr>
              <a:t>Right-Rotate (B)</a:t>
            </a:r>
            <a:endParaRPr lang="en-US" altLang="zh-CN" b="1" dirty="0">
              <a:latin typeface="华文仿宋" panose="02010600040101010101" pitchFamily="2" charset="-122"/>
              <a:ea typeface="华文仿宋" panose="02010600040101010101" pitchFamily="2" charset="-122"/>
            </a:endParaRPr>
          </a:p>
          <a:p>
            <a:pPr eaLnBrk="1" hangingPunct="1">
              <a:buFontTx/>
              <a:buNone/>
            </a:pPr>
            <a:endParaRPr lang="en-US" altLang="zh-CN" b="1" dirty="0">
              <a:latin typeface="华文仿宋" panose="02010600040101010101" pitchFamily="2" charset="-122"/>
              <a:ea typeface="华文仿宋" panose="02010600040101010101" pitchFamily="2" charset="-122"/>
            </a:endParaRPr>
          </a:p>
        </p:txBody>
      </p:sp>
      <p:sp>
        <p:nvSpPr>
          <p:cNvPr id="8198" name="Line 10"/>
          <p:cNvSpPr>
            <a:spLocks noChangeShapeType="1"/>
          </p:cNvSpPr>
          <p:nvPr/>
        </p:nvSpPr>
        <p:spPr bwMode="auto">
          <a:xfrm>
            <a:off x="3165184" y="1976013"/>
            <a:ext cx="273685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grpSp>
        <p:nvGrpSpPr>
          <p:cNvPr id="8200" name="Group 32"/>
          <p:cNvGrpSpPr/>
          <p:nvPr/>
        </p:nvGrpSpPr>
        <p:grpSpPr bwMode="auto">
          <a:xfrm>
            <a:off x="501359" y="1615651"/>
            <a:ext cx="2771775" cy="2376487"/>
            <a:chOff x="113" y="1253"/>
            <a:chExt cx="1746" cy="1497"/>
          </a:xfrm>
        </p:grpSpPr>
        <p:sp>
          <p:nvSpPr>
            <p:cNvPr id="19471" name="Oval 15"/>
            <p:cNvSpPr>
              <a:spLocks noChangeArrowheads="1"/>
            </p:cNvSpPr>
            <p:nvPr/>
          </p:nvSpPr>
          <p:spPr bwMode="auto">
            <a:xfrm>
              <a:off x="612" y="1661"/>
              <a:ext cx="276" cy="295"/>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21" name="Line 17"/>
            <p:cNvSpPr>
              <a:spLocks noChangeShapeType="1"/>
            </p:cNvSpPr>
            <p:nvPr/>
          </p:nvSpPr>
          <p:spPr bwMode="auto">
            <a:xfrm>
              <a:off x="884" y="1888"/>
              <a:ext cx="288" cy="3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19474" name="Oval 18"/>
            <p:cNvSpPr>
              <a:spLocks noChangeArrowheads="1"/>
            </p:cNvSpPr>
            <p:nvPr/>
          </p:nvSpPr>
          <p:spPr bwMode="auto">
            <a:xfrm>
              <a:off x="1066" y="1253"/>
              <a:ext cx="272" cy="27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grpSp>
          <p:nvGrpSpPr>
            <p:cNvPr id="8223" name="Group 31"/>
            <p:cNvGrpSpPr/>
            <p:nvPr/>
          </p:nvGrpSpPr>
          <p:grpSpPr bwMode="auto">
            <a:xfrm>
              <a:off x="113" y="1253"/>
              <a:ext cx="1746" cy="1497"/>
              <a:chOff x="113" y="1253"/>
              <a:chExt cx="1746" cy="1497"/>
            </a:xfrm>
          </p:grpSpPr>
          <p:sp>
            <p:nvSpPr>
              <p:cNvPr id="19469" name="AutoShape 13"/>
              <p:cNvSpPr>
                <a:spLocks noChangeArrowheads="1"/>
              </p:cNvSpPr>
              <p:nvPr/>
            </p:nvSpPr>
            <p:spPr bwMode="auto">
              <a:xfrm>
                <a:off x="113" y="2147"/>
                <a:ext cx="454" cy="590"/>
              </a:xfrm>
              <a:prstGeom prst="triangle">
                <a:avLst>
                  <a:gd name="adj" fmla="val 50000"/>
                </a:avLst>
              </a:prstGeom>
              <a:solidFill>
                <a:srgbClr val="CCFFCC"/>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19470" name="AutoShape 14"/>
              <p:cNvSpPr>
                <a:spLocks noChangeArrowheads="1"/>
              </p:cNvSpPr>
              <p:nvPr/>
            </p:nvSpPr>
            <p:spPr bwMode="auto">
              <a:xfrm>
                <a:off x="934" y="2167"/>
                <a:ext cx="453" cy="583"/>
              </a:xfrm>
              <a:prstGeom prst="triangle">
                <a:avLst>
                  <a:gd name="adj" fmla="val 50000"/>
                </a:avLst>
              </a:prstGeom>
              <a:solidFill>
                <a:schemeClr val="accent1"/>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26" name="Line 16"/>
              <p:cNvSpPr>
                <a:spLocks noChangeShapeType="1"/>
              </p:cNvSpPr>
              <p:nvPr/>
            </p:nvSpPr>
            <p:spPr bwMode="auto">
              <a:xfrm flipH="1">
                <a:off x="330" y="1888"/>
                <a:ext cx="327" cy="259"/>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8227" name="Line 19"/>
              <p:cNvSpPr>
                <a:spLocks noChangeShapeType="1"/>
              </p:cNvSpPr>
              <p:nvPr/>
            </p:nvSpPr>
            <p:spPr bwMode="auto">
              <a:xfrm flipH="1">
                <a:off x="839" y="1480"/>
                <a:ext cx="272" cy="226"/>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8228" name="Line 20"/>
              <p:cNvSpPr>
                <a:spLocks noChangeShapeType="1"/>
              </p:cNvSpPr>
              <p:nvPr/>
            </p:nvSpPr>
            <p:spPr bwMode="auto">
              <a:xfrm>
                <a:off x="1338" y="1480"/>
                <a:ext cx="281" cy="316"/>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19477" name="AutoShape 21"/>
              <p:cNvSpPr>
                <a:spLocks noChangeArrowheads="1"/>
              </p:cNvSpPr>
              <p:nvPr/>
            </p:nvSpPr>
            <p:spPr bwMode="auto">
              <a:xfrm>
                <a:off x="1405" y="1802"/>
                <a:ext cx="454" cy="582"/>
              </a:xfrm>
              <a:prstGeom prst="triangle">
                <a:avLst>
                  <a:gd name="adj" fmla="val 50000"/>
                </a:avLst>
              </a:prstGeom>
              <a:solidFill>
                <a:srgbClr val="FFCCFF"/>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30" name="Text Box 23"/>
              <p:cNvSpPr txBox="1">
                <a:spLocks noChangeArrowheads="1"/>
              </p:cNvSpPr>
              <p:nvPr/>
            </p:nvSpPr>
            <p:spPr bwMode="auto">
              <a:xfrm>
                <a:off x="204" y="2387"/>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dirty="0">
                    <a:latin typeface="华文仿宋" panose="02010600040101010101" pitchFamily="2" charset="-122"/>
                    <a:ea typeface="华文仿宋" panose="02010600040101010101" pitchFamily="2" charset="-122"/>
                    <a:cs typeface="Arial" panose="020B0604020202020204" pitchFamily="34" charset="0"/>
                  </a:rPr>
                  <a:t>α</a:t>
                </a:r>
                <a:endParaRPr lang="el-GR"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
            <p:nvSpPr>
              <p:cNvPr id="8231" name="Text Box 24"/>
              <p:cNvSpPr txBox="1">
                <a:spLocks noChangeArrowheads="1"/>
              </p:cNvSpPr>
              <p:nvPr/>
            </p:nvSpPr>
            <p:spPr bwMode="auto">
              <a:xfrm>
                <a:off x="1066" y="1253"/>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a:latin typeface="华文仿宋" panose="02010600040101010101" pitchFamily="2" charset="-122"/>
                    <a:ea typeface="华文仿宋" panose="02010600040101010101" pitchFamily="2" charset="-122"/>
                  </a:rPr>
                  <a:t>B</a:t>
                </a:r>
                <a:endParaRPr lang="en-US" altLang="zh-CN" sz="2400" b="1">
                  <a:latin typeface="华文仿宋" panose="02010600040101010101" pitchFamily="2" charset="-122"/>
                  <a:ea typeface="华文仿宋" panose="02010600040101010101" pitchFamily="2" charset="-122"/>
                </a:endParaRPr>
              </a:p>
            </p:txBody>
          </p:sp>
          <p:sp>
            <p:nvSpPr>
              <p:cNvPr id="8232" name="Text Box 25"/>
              <p:cNvSpPr txBox="1">
                <a:spLocks noChangeArrowheads="1"/>
              </p:cNvSpPr>
              <p:nvPr/>
            </p:nvSpPr>
            <p:spPr bwMode="auto">
              <a:xfrm>
                <a:off x="612" y="1661"/>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a:latin typeface="华文仿宋" panose="02010600040101010101" pitchFamily="2" charset="-122"/>
                    <a:ea typeface="华文仿宋" panose="02010600040101010101" pitchFamily="2" charset="-122"/>
                  </a:rPr>
                  <a:t>A</a:t>
                </a:r>
                <a:endParaRPr lang="en-US" altLang="zh-CN" sz="2400" b="1">
                  <a:latin typeface="华文仿宋" panose="02010600040101010101" pitchFamily="2" charset="-122"/>
                  <a:ea typeface="华文仿宋" panose="02010600040101010101" pitchFamily="2" charset="-122"/>
                </a:endParaRPr>
              </a:p>
            </p:txBody>
          </p:sp>
          <p:sp>
            <p:nvSpPr>
              <p:cNvPr id="8233" name="Text Box 29"/>
              <p:cNvSpPr txBox="1">
                <a:spLocks noChangeArrowheads="1"/>
              </p:cNvSpPr>
              <p:nvPr/>
            </p:nvSpPr>
            <p:spPr bwMode="auto">
              <a:xfrm>
                <a:off x="1519" y="2024"/>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a:latin typeface="华文仿宋" panose="02010600040101010101" pitchFamily="2" charset="-122"/>
                    <a:ea typeface="华文仿宋" panose="02010600040101010101" pitchFamily="2" charset="-122"/>
                    <a:cs typeface="Arial" panose="020B0604020202020204" pitchFamily="34" charset="0"/>
                  </a:rPr>
                  <a:t>γ</a:t>
                </a:r>
                <a:endParaRPr lang="en-US" altLang="zh-CN" sz="2400" b="1">
                  <a:latin typeface="华文仿宋" panose="02010600040101010101" pitchFamily="2" charset="-122"/>
                  <a:ea typeface="华文仿宋" panose="02010600040101010101" pitchFamily="2" charset="-122"/>
                  <a:cs typeface="Arial" panose="020B0604020202020204" pitchFamily="34" charset="0"/>
                </a:endParaRPr>
              </a:p>
            </p:txBody>
          </p:sp>
          <p:sp>
            <p:nvSpPr>
              <p:cNvPr id="8234" name="Text Box 30"/>
              <p:cNvSpPr txBox="1">
                <a:spLocks noChangeArrowheads="1"/>
              </p:cNvSpPr>
              <p:nvPr/>
            </p:nvSpPr>
            <p:spPr bwMode="auto">
              <a:xfrm>
                <a:off x="1066" y="2432"/>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a:latin typeface="华文仿宋" panose="02010600040101010101" pitchFamily="2" charset="-122"/>
                    <a:ea typeface="华文仿宋" panose="02010600040101010101" pitchFamily="2" charset="-122"/>
                    <a:cs typeface="Arial" panose="020B0604020202020204" pitchFamily="34" charset="0"/>
                  </a:rPr>
                  <a:t>β</a:t>
                </a:r>
                <a:endParaRPr lang="el-GR" altLang="zh-CN" sz="2400" b="1">
                  <a:latin typeface="华文仿宋" panose="02010600040101010101" pitchFamily="2" charset="-122"/>
                  <a:ea typeface="华文仿宋" panose="02010600040101010101" pitchFamily="2" charset="-122"/>
                  <a:cs typeface="Arial" panose="020B0604020202020204" pitchFamily="34" charset="0"/>
                </a:endParaRPr>
              </a:p>
            </p:txBody>
          </p:sp>
        </p:grpSp>
      </p:grpSp>
      <p:sp>
        <p:nvSpPr>
          <p:cNvPr id="19490" name="Oval 34"/>
          <p:cNvSpPr>
            <a:spLocks noChangeArrowheads="1"/>
          </p:cNvSpPr>
          <p:nvPr/>
        </p:nvSpPr>
        <p:spPr bwMode="auto">
          <a:xfrm>
            <a:off x="6910096" y="1399751"/>
            <a:ext cx="438150" cy="46831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02" name="Line 49"/>
          <p:cNvSpPr>
            <a:spLocks noChangeShapeType="1"/>
          </p:cNvSpPr>
          <p:nvPr/>
        </p:nvSpPr>
        <p:spPr bwMode="auto">
          <a:xfrm flipV="1">
            <a:off x="2373021" y="1399751"/>
            <a:ext cx="288925" cy="288925"/>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grpSp>
        <p:nvGrpSpPr>
          <p:cNvPr id="8203" name="Group 54"/>
          <p:cNvGrpSpPr/>
          <p:nvPr/>
        </p:nvGrpSpPr>
        <p:grpSpPr bwMode="auto">
          <a:xfrm>
            <a:off x="6117934" y="1326726"/>
            <a:ext cx="2881312" cy="2654300"/>
            <a:chOff x="3651" y="1071"/>
            <a:chExt cx="1815" cy="1672"/>
          </a:xfrm>
        </p:grpSpPr>
        <p:sp>
          <p:nvSpPr>
            <p:cNvPr id="8205" name="Line 35"/>
            <p:cNvSpPr>
              <a:spLocks noChangeShapeType="1"/>
            </p:cNvSpPr>
            <p:nvPr/>
          </p:nvSpPr>
          <p:spPr bwMode="auto">
            <a:xfrm flipH="1">
              <a:off x="4558" y="1752"/>
              <a:ext cx="272" cy="40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19494" name="AutoShape 38"/>
            <p:cNvSpPr>
              <a:spLocks noChangeArrowheads="1"/>
            </p:cNvSpPr>
            <p:nvPr/>
          </p:nvSpPr>
          <p:spPr bwMode="auto">
            <a:xfrm>
              <a:off x="3651" y="1661"/>
              <a:ext cx="454" cy="590"/>
            </a:xfrm>
            <a:prstGeom prst="triangle">
              <a:avLst>
                <a:gd name="adj" fmla="val 50000"/>
              </a:avLst>
            </a:prstGeom>
            <a:solidFill>
              <a:srgbClr val="CCFFCC"/>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19495" name="AutoShape 39"/>
            <p:cNvSpPr>
              <a:spLocks noChangeArrowheads="1"/>
            </p:cNvSpPr>
            <p:nvPr/>
          </p:nvSpPr>
          <p:spPr bwMode="auto">
            <a:xfrm>
              <a:off x="4332" y="2160"/>
              <a:ext cx="453" cy="583"/>
            </a:xfrm>
            <a:prstGeom prst="triangle">
              <a:avLst>
                <a:gd name="adj" fmla="val 50000"/>
              </a:avLst>
            </a:prstGeom>
            <a:solidFill>
              <a:schemeClr val="accent1"/>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08" name="Line 40"/>
            <p:cNvSpPr>
              <a:spLocks noChangeShapeType="1"/>
            </p:cNvSpPr>
            <p:nvPr/>
          </p:nvSpPr>
          <p:spPr bwMode="auto">
            <a:xfrm flipH="1">
              <a:off x="3878" y="1389"/>
              <a:ext cx="327" cy="259"/>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8209" name="Line 41"/>
            <p:cNvSpPr>
              <a:spLocks noChangeShapeType="1"/>
            </p:cNvSpPr>
            <p:nvPr/>
          </p:nvSpPr>
          <p:spPr bwMode="auto">
            <a:xfrm flipH="1" flipV="1">
              <a:off x="4967" y="1752"/>
              <a:ext cx="272" cy="40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8210" name="Line 42"/>
            <p:cNvSpPr>
              <a:spLocks noChangeShapeType="1"/>
            </p:cNvSpPr>
            <p:nvPr/>
          </p:nvSpPr>
          <p:spPr bwMode="auto">
            <a:xfrm>
              <a:off x="4468" y="1344"/>
              <a:ext cx="362" cy="181"/>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19499" name="AutoShape 43"/>
            <p:cNvSpPr>
              <a:spLocks noChangeArrowheads="1"/>
            </p:cNvSpPr>
            <p:nvPr/>
          </p:nvSpPr>
          <p:spPr bwMode="auto">
            <a:xfrm>
              <a:off x="5012" y="2160"/>
              <a:ext cx="454" cy="582"/>
            </a:xfrm>
            <a:prstGeom prst="triangle">
              <a:avLst>
                <a:gd name="adj" fmla="val 50000"/>
              </a:avLst>
            </a:prstGeom>
            <a:solidFill>
              <a:srgbClr val="FFCCFF"/>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12" name="Text Box 44"/>
            <p:cNvSpPr txBox="1">
              <a:spLocks noChangeArrowheads="1"/>
            </p:cNvSpPr>
            <p:nvPr/>
          </p:nvSpPr>
          <p:spPr bwMode="auto">
            <a:xfrm>
              <a:off x="3742" y="1797"/>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a:latin typeface="华文仿宋" panose="02010600040101010101" pitchFamily="2" charset="-122"/>
                  <a:ea typeface="华文仿宋" panose="02010600040101010101" pitchFamily="2" charset="-122"/>
                  <a:cs typeface="Arial" panose="020B0604020202020204" pitchFamily="34" charset="0"/>
                </a:rPr>
                <a:t>α</a:t>
              </a:r>
              <a:endParaRPr lang="el-GR" altLang="zh-CN" sz="2400" b="1">
                <a:latin typeface="华文仿宋" panose="02010600040101010101" pitchFamily="2" charset="-122"/>
                <a:ea typeface="华文仿宋" panose="02010600040101010101" pitchFamily="2" charset="-122"/>
                <a:cs typeface="Arial" panose="020B0604020202020204" pitchFamily="34" charset="0"/>
              </a:endParaRPr>
            </a:p>
          </p:txBody>
        </p:sp>
        <p:grpSp>
          <p:nvGrpSpPr>
            <p:cNvPr id="8213" name="Group 50"/>
            <p:cNvGrpSpPr/>
            <p:nvPr/>
          </p:nvGrpSpPr>
          <p:grpSpPr bwMode="auto">
            <a:xfrm>
              <a:off x="4740" y="1480"/>
              <a:ext cx="272" cy="288"/>
              <a:chOff x="4695" y="1253"/>
              <a:chExt cx="272" cy="288"/>
            </a:xfrm>
          </p:grpSpPr>
          <p:sp>
            <p:nvSpPr>
              <p:cNvPr id="19492" name="Oval 36"/>
              <p:cNvSpPr>
                <a:spLocks noChangeArrowheads="1"/>
              </p:cNvSpPr>
              <p:nvPr/>
            </p:nvSpPr>
            <p:spPr bwMode="auto">
              <a:xfrm>
                <a:off x="4695" y="1253"/>
                <a:ext cx="272" cy="27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19" name="Text Box 45"/>
              <p:cNvSpPr txBox="1">
                <a:spLocks noChangeArrowheads="1"/>
              </p:cNvSpPr>
              <p:nvPr/>
            </p:nvSpPr>
            <p:spPr bwMode="auto">
              <a:xfrm>
                <a:off x="4695" y="1253"/>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a:latin typeface="华文仿宋" panose="02010600040101010101" pitchFamily="2" charset="-122"/>
                    <a:ea typeface="华文仿宋" panose="02010600040101010101" pitchFamily="2" charset="-122"/>
                  </a:rPr>
                  <a:t>B</a:t>
                </a:r>
                <a:endParaRPr lang="en-US" altLang="zh-CN" sz="2400" b="1">
                  <a:latin typeface="华文仿宋" panose="02010600040101010101" pitchFamily="2" charset="-122"/>
                  <a:ea typeface="华文仿宋" panose="02010600040101010101" pitchFamily="2" charset="-122"/>
                </a:endParaRPr>
              </a:p>
            </p:txBody>
          </p:sp>
        </p:grpSp>
        <p:sp>
          <p:nvSpPr>
            <p:cNvPr id="8214" name="Text Box 46"/>
            <p:cNvSpPr txBox="1">
              <a:spLocks noChangeArrowheads="1"/>
            </p:cNvSpPr>
            <p:nvPr/>
          </p:nvSpPr>
          <p:spPr bwMode="auto">
            <a:xfrm>
              <a:off x="4195" y="1117"/>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a:latin typeface="华文仿宋" panose="02010600040101010101" pitchFamily="2" charset="-122"/>
                  <a:ea typeface="华文仿宋" panose="02010600040101010101" pitchFamily="2" charset="-122"/>
                </a:rPr>
                <a:t>A</a:t>
              </a:r>
              <a:endParaRPr lang="en-US" altLang="zh-CN" sz="2400" b="1">
                <a:latin typeface="华文仿宋" panose="02010600040101010101" pitchFamily="2" charset="-122"/>
                <a:ea typeface="华文仿宋" panose="02010600040101010101" pitchFamily="2" charset="-122"/>
              </a:endParaRPr>
            </a:p>
          </p:txBody>
        </p:sp>
        <p:sp>
          <p:nvSpPr>
            <p:cNvPr id="8215" name="Text Box 47"/>
            <p:cNvSpPr txBox="1">
              <a:spLocks noChangeArrowheads="1"/>
            </p:cNvSpPr>
            <p:nvPr/>
          </p:nvSpPr>
          <p:spPr bwMode="auto">
            <a:xfrm>
              <a:off x="5148" y="2296"/>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dirty="0">
                  <a:latin typeface="华文仿宋" panose="02010600040101010101" pitchFamily="2" charset="-122"/>
                  <a:ea typeface="华文仿宋" panose="02010600040101010101" pitchFamily="2" charset="-122"/>
                  <a:cs typeface="Arial" panose="020B0604020202020204" pitchFamily="34" charset="0"/>
                </a:rPr>
                <a:t>γ</a:t>
              </a:r>
              <a:endParaRPr lang="en-US"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
          <p:nvSpPr>
            <p:cNvPr id="8216" name="Text Box 48"/>
            <p:cNvSpPr txBox="1">
              <a:spLocks noChangeArrowheads="1"/>
            </p:cNvSpPr>
            <p:nvPr/>
          </p:nvSpPr>
          <p:spPr bwMode="auto">
            <a:xfrm>
              <a:off x="4468" y="2341"/>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a:latin typeface="华文仿宋" panose="02010600040101010101" pitchFamily="2" charset="-122"/>
                  <a:ea typeface="华文仿宋" panose="02010600040101010101" pitchFamily="2" charset="-122"/>
                  <a:cs typeface="Arial" panose="020B0604020202020204" pitchFamily="34" charset="0"/>
                </a:rPr>
                <a:t>β</a:t>
              </a:r>
              <a:endParaRPr lang="el-GR" altLang="zh-CN" sz="2400" b="1">
                <a:latin typeface="华文仿宋" panose="02010600040101010101" pitchFamily="2" charset="-122"/>
                <a:ea typeface="华文仿宋" panose="02010600040101010101" pitchFamily="2" charset="-122"/>
                <a:cs typeface="Arial" panose="020B0604020202020204" pitchFamily="34" charset="0"/>
              </a:endParaRPr>
            </a:p>
          </p:txBody>
        </p:sp>
        <p:sp>
          <p:nvSpPr>
            <p:cNvPr id="8217" name="Line 51"/>
            <p:cNvSpPr>
              <a:spLocks noChangeShapeType="1"/>
            </p:cNvSpPr>
            <p:nvPr/>
          </p:nvSpPr>
          <p:spPr bwMode="auto">
            <a:xfrm>
              <a:off x="3969" y="1071"/>
              <a:ext cx="227" cy="91"/>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grpSp>
      <p:sp>
        <p:nvSpPr>
          <p:cNvPr id="44" name="Rectangle 38"/>
          <p:cNvSpPr>
            <a:spLocks noChangeArrowheads="1"/>
          </p:cNvSpPr>
          <p:nvPr/>
        </p:nvSpPr>
        <p:spPr bwMode="auto">
          <a:xfrm>
            <a:off x="501358" y="3975905"/>
            <a:ext cx="720725" cy="504825"/>
          </a:xfrm>
          <a:prstGeom prst="rect">
            <a:avLst/>
          </a:prstGeom>
          <a:noFill/>
          <a:ln w="381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endParaRPr lang="zh-CN" altLang="zh-CN" b="1">
              <a:latin typeface="华文仿宋" panose="02010600040101010101" pitchFamily="2" charset="-122"/>
              <a:ea typeface="华文仿宋" panose="02010600040101010101" pitchFamily="2" charset="-122"/>
            </a:endParaRPr>
          </a:p>
        </p:txBody>
      </p:sp>
      <p:sp>
        <p:nvSpPr>
          <p:cNvPr id="45" name="Rectangle 38"/>
          <p:cNvSpPr>
            <a:spLocks noChangeArrowheads="1"/>
          </p:cNvSpPr>
          <p:nvPr/>
        </p:nvSpPr>
        <p:spPr bwMode="auto">
          <a:xfrm>
            <a:off x="6117933" y="3211088"/>
            <a:ext cx="720725" cy="504825"/>
          </a:xfrm>
          <a:prstGeom prst="rect">
            <a:avLst/>
          </a:prstGeom>
          <a:noFill/>
          <a:ln w="381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endParaRPr lang="zh-CN" altLang="zh-CN" b="1">
              <a:latin typeface="华文仿宋" panose="02010600040101010101" pitchFamily="2" charset="-122"/>
              <a:ea typeface="华文仿宋" panose="02010600040101010101" pitchFamily="2" charset="-122"/>
            </a:endParaRPr>
          </a:p>
        </p:txBody>
      </p:sp>
      <p:sp>
        <p:nvSpPr>
          <p:cNvPr id="46" name="Text Box 52"/>
          <p:cNvSpPr txBox="1">
            <a:spLocks noChangeArrowheads="1"/>
          </p:cNvSpPr>
          <p:nvPr/>
        </p:nvSpPr>
        <p:spPr bwMode="auto">
          <a:xfrm>
            <a:off x="2612220" y="4365559"/>
            <a:ext cx="494716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dirty="0">
                <a:latin typeface="华文仿宋" panose="02010600040101010101" pitchFamily="2" charset="-122"/>
                <a:ea typeface="华文仿宋" panose="02010600040101010101" pitchFamily="2" charset="-122"/>
              </a:rPr>
              <a:t>anode = </a:t>
            </a:r>
            <a:r>
              <a:rPr lang="en-US" altLang="zh-CN" sz="2400" b="1" dirty="0" err="1">
                <a:latin typeface="华文仿宋" panose="02010600040101010101" pitchFamily="2" charset="-122"/>
                <a:ea typeface="华文仿宋" panose="02010600040101010101" pitchFamily="2" charset="-122"/>
              </a:rPr>
              <a:t>bnode</a:t>
            </a:r>
            <a:r>
              <a:rPr lang="en-US" altLang="zh-CN" sz="2400" b="1" dirty="0">
                <a:latin typeface="华文仿宋" panose="02010600040101010101" pitchFamily="2" charset="-122"/>
                <a:ea typeface="华文仿宋" panose="02010600040101010101" pitchFamily="2" charset="-122"/>
              </a:rPr>
              <a:t>-&gt;left;</a:t>
            </a:r>
            <a:endParaRPr lang="en-US" altLang="zh-CN" sz="2400" b="1" dirty="0">
              <a:latin typeface="华文仿宋" panose="02010600040101010101" pitchFamily="2" charset="-122"/>
              <a:ea typeface="华文仿宋" panose="02010600040101010101" pitchFamily="2" charset="-122"/>
            </a:endParaRPr>
          </a:p>
          <a:p>
            <a:pPr algn="l" eaLnBrk="1" hangingPunct="1">
              <a:spcBef>
                <a:spcPct val="50000"/>
              </a:spcBef>
            </a:pPr>
            <a:r>
              <a:rPr lang="en-US" altLang="zh-CN" sz="2400" b="1" dirty="0" err="1">
                <a:latin typeface="华文仿宋" panose="02010600040101010101" pitchFamily="2" charset="-122"/>
                <a:ea typeface="华文仿宋" panose="02010600040101010101" pitchFamily="2" charset="-122"/>
                <a:cs typeface="Arial" panose="020B0604020202020204" pitchFamily="34" charset="0"/>
              </a:rPr>
              <a:t>bnode</a:t>
            </a:r>
            <a:r>
              <a:rPr lang="en-US" altLang="zh-CN" sz="2400" b="1" dirty="0">
                <a:latin typeface="华文仿宋" panose="02010600040101010101" pitchFamily="2" charset="-122"/>
                <a:ea typeface="华文仿宋" panose="02010600040101010101" pitchFamily="2" charset="-122"/>
                <a:cs typeface="Arial" panose="020B0604020202020204" pitchFamily="34" charset="0"/>
              </a:rPr>
              <a:t>-&gt;left = anode-&gt;right;</a:t>
            </a:r>
            <a:endParaRPr lang="en-US" altLang="zh-CN" sz="2400" b="1" dirty="0">
              <a:latin typeface="华文仿宋" panose="02010600040101010101" pitchFamily="2" charset="-122"/>
              <a:ea typeface="华文仿宋" panose="02010600040101010101" pitchFamily="2" charset="-122"/>
              <a:cs typeface="Arial" panose="020B0604020202020204" pitchFamily="34" charset="0"/>
            </a:endParaRPr>
          </a:p>
          <a:p>
            <a:pPr algn="l" eaLnBrk="1" hangingPunct="1">
              <a:spcBef>
                <a:spcPct val="50000"/>
              </a:spcBef>
            </a:pPr>
            <a:r>
              <a:rPr lang="en-US" altLang="zh-CN" sz="2400" b="1" dirty="0">
                <a:latin typeface="华文仿宋" panose="02010600040101010101" pitchFamily="2" charset="-122"/>
                <a:ea typeface="华文仿宋" panose="02010600040101010101" pitchFamily="2" charset="-122"/>
                <a:cs typeface="Arial" panose="020B0604020202020204" pitchFamily="34" charset="0"/>
              </a:rPr>
              <a:t>anode-&gt;right = </a:t>
            </a:r>
            <a:r>
              <a:rPr lang="en-US" altLang="zh-CN" sz="2400" b="1" dirty="0" err="1">
                <a:latin typeface="华文仿宋" panose="02010600040101010101" pitchFamily="2" charset="-122"/>
                <a:ea typeface="华文仿宋" panose="02010600040101010101" pitchFamily="2" charset="-122"/>
                <a:cs typeface="Arial" panose="020B0604020202020204" pitchFamily="34" charset="0"/>
              </a:rPr>
              <a:t>bnode</a:t>
            </a:r>
            <a:r>
              <a:rPr lang="en-US" altLang="zh-CN" sz="2400" b="1" dirty="0">
                <a:latin typeface="华文仿宋" panose="02010600040101010101" pitchFamily="2" charset="-122"/>
                <a:ea typeface="华文仿宋" panose="02010600040101010101" pitchFamily="2" charset="-122"/>
                <a:cs typeface="Arial" panose="020B0604020202020204" pitchFamily="34" charset="0"/>
              </a:rPr>
              <a:t>;</a:t>
            </a:r>
            <a:endParaRPr lang="en-US"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type="body" idx="1"/>
          </p:nvPr>
        </p:nvSpPr>
        <p:spPr>
          <a:xfrm>
            <a:off x="3468397" y="1026509"/>
            <a:ext cx="2846387" cy="1008064"/>
          </a:xfrm>
        </p:spPr>
        <p:txBody>
          <a:bodyPr/>
          <a:lstStyle/>
          <a:p>
            <a:pPr eaLnBrk="1" hangingPunct="1">
              <a:buFontTx/>
              <a:buNone/>
            </a:pPr>
            <a:endParaRPr lang="en-US" altLang="zh-CN" b="1" dirty="0">
              <a:latin typeface="华文仿宋" panose="02010600040101010101" pitchFamily="2" charset="-122"/>
              <a:ea typeface="华文仿宋" panose="02010600040101010101" pitchFamily="2" charset="-122"/>
            </a:endParaRPr>
          </a:p>
          <a:p>
            <a:pPr eaLnBrk="1" hangingPunct="1">
              <a:buFontTx/>
              <a:buNone/>
            </a:pPr>
            <a:r>
              <a:rPr lang="en-US" altLang="zh-CN" b="1" dirty="0">
                <a:latin typeface="华文仿宋" panose="02010600040101010101" pitchFamily="2" charset="-122"/>
                <a:ea typeface="华文仿宋" panose="02010600040101010101" pitchFamily="2" charset="-122"/>
              </a:rPr>
              <a:t>Left-Rotate (A)</a:t>
            </a:r>
            <a:endParaRPr lang="en-US" altLang="zh-CN" b="1" dirty="0">
              <a:latin typeface="华文仿宋" panose="02010600040101010101" pitchFamily="2" charset="-122"/>
              <a:ea typeface="华文仿宋" panose="02010600040101010101" pitchFamily="2" charset="-122"/>
            </a:endParaRPr>
          </a:p>
        </p:txBody>
      </p:sp>
      <p:grpSp>
        <p:nvGrpSpPr>
          <p:cNvPr id="8200" name="Group 32"/>
          <p:cNvGrpSpPr/>
          <p:nvPr/>
        </p:nvGrpSpPr>
        <p:grpSpPr bwMode="auto">
          <a:xfrm>
            <a:off x="5902034" y="1608072"/>
            <a:ext cx="2771775" cy="2376487"/>
            <a:chOff x="113" y="1253"/>
            <a:chExt cx="1746" cy="1497"/>
          </a:xfrm>
        </p:grpSpPr>
        <p:sp>
          <p:nvSpPr>
            <p:cNvPr id="19471" name="Oval 15"/>
            <p:cNvSpPr>
              <a:spLocks noChangeArrowheads="1"/>
            </p:cNvSpPr>
            <p:nvPr/>
          </p:nvSpPr>
          <p:spPr bwMode="auto">
            <a:xfrm>
              <a:off x="612" y="1661"/>
              <a:ext cx="276" cy="295"/>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21" name="Line 17"/>
            <p:cNvSpPr>
              <a:spLocks noChangeShapeType="1"/>
            </p:cNvSpPr>
            <p:nvPr/>
          </p:nvSpPr>
          <p:spPr bwMode="auto">
            <a:xfrm>
              <a:off x="884" y="1888"/>
              <a:ext cx="288" cy="3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19474" name="Oval 18"/>
            <p:cNvSpPr>
              <a:spLocks noChangeArrowheads="1"/>
            </p:cNvSpPr>
            <p:nvPr/>
          </p:nvSpPr>
          <p:spPr bwMode="auto">
            <a:xfrm>
              <a:off x="1066" y="1253"/>
              <a:ext cx="272" cy="27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grpSp>
          <p:nvGrpSpPr>
            <p:cNvPr id="8223" name="Group 31"/>
            <p:cNvGrpSpPr/>
            <p:nvPr/>
          </p:nvGrpSpPr>
          <p:grpSpPr bwMode="auto">
            <a:xfrm>
              <a:off x="113" y="1253"/>
              <a:ext cx="1746" cy="1497"/>
              <a:chOff x="113" y="1253"/>
              <a:chExt cx="1746" cy="1497"/>
            </a:xfrm>
          </p:grpSpPr>
          <p:sp>
            <p:nvSpPr>
              <p:cNvPr id="19469" name="AutoShape 13"/>
              <p:cNvSpPr>
                <a:spLocks noChangeArrowheads="1"/>
              </p:cNvSpPr>
              <p:nvPr/>
            </p:nvSpPr>
            <p:spPr bwMode="auto">
              <a:xfrm>
                <a:off x="113" y="2147"/>
                <a:ext cx="454" cy="590"/>
              </a:xfrm>
              <a:prstGeom prst="triangle">
                <a:avLst>
                  <a:gd name="adj" fmla="val 50000"/>
                </a:avLst>
              </a:prstGeom>
              <a:solidFill>
                <a:srgbClr val="CCFFCC"/>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19470" name="AutoShape 14"/>
              <p:cNvSpPr>
                <a:spLocks noChangeArrowheads="1"/>
              </p:cNvSpPr>
              <p:nvPr/>
            </p:nvSpPr>
            <p:spPr bwMode="auto">
              <a:xfrm>
                <a:off x="934" y="2167"/>
                <a:ext cx="453" cy="583"/>
              </a:xfrm>
              <a:prstGeom prst="triangle">
                <a:avLst>
                  <a:gd name="adj" fmla="val 50000"/>
                </a:avLst>
              </a:prstGeom>
              <a:solidFill>
                <a:schemeClr val="accent1"/>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26" name="Line 16"/>
              <p:cNvSpPr>
                <a:spLocks noChangeShapeType="1"/>
              </p:cNvSpPr>
              <p:nvPr/>
            </p:nvSpPr>
            <p:spPr bwMode="auto">
              <a:xfrm flipH="1">
                <a:off x="330" y="1888"/>
                <a:ext cx="327" cy="259"/>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8227" name="Line 19"/>
              <p:cNvSpPr>
                <a:spLocks noChangeShapeType="1"/>
              </p:cNvSpPr>
              <p:nvPr/>
            </p:nvSpPr>
            <p:spPr bwMode="auto">
              <a:xfrm flipH="1">
                <a:off x="839" y="1480"/>
                <a:ext cx="272" cy="226"/>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8228" name="Line 20"/>
              <p:cNvSpPr>
                <a:spLocks noChangeShapeType="1"/>
              </p:cNvSpPr>
              <p:nvPr/>
            </p:nvSpPr>
            <p:spPr bwMode="auto">
              <a:xfrm>
                <a:off x="1338" y="1480"/>
                <a:ext cx="281" cy="316"/>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19477" name="AutoShape 21"/>
              <p:cNvSpPr>
                <a:spLocks noChangeArrowheads="1"/>
              </p:cNvSpPr>
              <p:nvPr/>
            </p:nvSpPr>
            <p:spPr bwMode="auto">
              <a:xfrm>
                <a:off x="1405" y="1802"/>
                <a:ext cx="454" cy="582"/>
              </a:xfrm>
              <a:prstGeom prst="triangle">
                <a:avLst>
                  <a:gd name="adj" fmla="val 50000"/>
                </a:avLst>
              </a:prstGeom>
              <a:solidFill>
                <a:srgbClr val="FFCCFF"/>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30" name="Text Box 23"/>
              <p:cNvSpPr txBox="1">
                <a:spLocks noChangeArrowheads="1"/>
              </p:cNvSpPr>
              <p:nvPr/>
            </p:nvSpPr>
            <p:spPr bwMode="auto">
              <a:xfrm>
                <a:off x="204" y="2387"/>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a:latin typeface="华文仿宋" panose="02010600040101010101" pitchFamily="2" charset="-122"/>
                    <a:ea typeface="华文仿宋" panose="02010600040101010101" pitchFamily="2" charset="-122"/>
                    <a:cs typeface="Arial" panose="020B0604020202020204" pitchFamily="34" charset="0"/>
                  </a:rPr>
                  <a:t>α</a:t>
                </a:r>
                <a:endParaRPr lang="el-GR" altLang="zh-CN" sz="2400" b="1">
                  <a:latin typeface="华文仿宋" panose="02010600040101010101" pitchFamily="2" charset="-122"/>
                  <a:ea typeface="华文仿宋" panose="02010600040101010101" pitchFamily="2" charset="-122"/>
                  <a:cs typeface="Arial" panose="020B0604020202020204" pitchFamily="34" charset="0"/>
                </a:endParaRPr>
              </a:p>
            </p:txBody>
          </p:sp>
          <p:sp>
            <p:nvSpPr>
              <p:cNvPr id="8231" name="Text Box 24"/>
              <p:cNvSpPr txBox="1">
                <a:spLocks noChangeArrowheads="1"/>
              </p:cNvSpPr>
              <p:nvPr/>
            </p:nvSpPr>
            <p:spPr bwMode="auto">
              <a:xfrm>
                <a:off x="1066" y="1253"/>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a:latin typeface="华文仿宋" panose="02010600040101010101" pitchFamily="2" charset="-122"/>
                    <a:ea typeface="华文仿宋" panose="02010600040101010101" pitchFamily="2" charset="-122"/>
                  </a:rPr>
                  <a:t>B</a:t>
                </a:r>
                <a:endParaRPr lang="en-US" altLang="zh-CN" sz="2400" b="1">
                  <a:latin typeface="华文仿宋" panose="02010600040101010101" pitchFamily="2" charset="-122"/>
                  <a:ea typeface="华文仿宋" panose="02010600040101010101" pitchFamily="2" charset="-122"/>
                </a:endParaRPr>
              </a:p>
            </p:txBody>
          </p:sp>
          <p:sp>
            <p:nvSpPr>
              <p:cNvPr id="8232" name="Text Box 25"/>
              <p:cNvSpPr txBox="1">
                <a:spLocks noChangeArrowheads="1"/>
              </p:cNvSpPr>
              <p:nvPr/>
            </p:nvSpPr>
            <p:spPr bwMode="auto">
              <a:xfrm>
                <a:off x="612" y="1661"/>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a:latin typeface="华文仿宋" panose="02010600040101010101" pitchFamily="2" charset="-122"/>
                    <a:ea typeface="华文仿宋" panose="02010600040101010101" pitchFamily="2" charset="-122"/>
                  </a:rPr>
                  <a:t>A</a:t>
                </a:r>
                <a:endParaRPr lang="en-US" altLang="zh-CN" sz="2400" b="1">
                  <a:latin typeface="华文仿宋" panose="02010600040101010101" pitchFamily="2" charset="-122"/>
                  <a:ea typeface="华文仿宋" panose="02010600040101010101" pitchFamily="2" charset="-122"/>
                </a:endParaRPr>
              </a:p>
            </p:txBody>
          </p:sp>
          <p:sp>
            <p:nvSpPr>
              <p:cNvPr id="8233" name="Text Box 29"/>
              <p:cNvSpPr txBox="1">
                <a:spLocks noChangeArrowheads="1"/>
              </p:cNvSpPr>
              <p:nvPr/>
            </p:nvSpPr>
            <p:spPr bwMode="auto">
              <a:xfrm>
                <a:off x="1519" y="2024"/>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a:latin typeface="华文仿宋" panose="02010600040101010101" pitchFamily="2" charset="-122"/>
                    <a:ea typeface="华文仿宋" panose="02010600040101010101" pitchFamily="2" charset="-122"/>
                    <a:cs typeface="Arial" panose="020B0604020202020204" pitchFamily="34" charset="0"/>
                  </a:rPr>
                  <a:t>γ</a:t>
                </a:r>
                <a:endParaRPr lang="en-US" altLang="zh-CN" sz="2400" b="1">
                  <a:latin typeface="华文仿宋" panose="02010600040101010101" pitchFamily="2" charset="-122"/>
                  <a:ea typeface="华文仿宋" panose="02010600040101010101" pitchFamily="2" charset="-122"/>
                  <a:cs typeface="Arial" panose="020B0604020202020204" pitchFamily="34" charset="0"/>
                </a:endParaRPr>
              </a:p>
            </p:txBody>
          </p:sp>
          <p:sp>
            <p:nvSpPr>
              <p:cNvPr id="8234" name="Text Box 30"/>
              <p:cNvSpPr txBox="1">
                <a:spLocks noChangeArrowheads="1"/>
              </p:cNvSpPr>
              <p:nvPr/>
            </p:nvSpPr>
            <p:spPr bwMode="auto">
              <a:xfrm>
                <a:off x="1066" y="2432"/>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a:latin typeface="华文仿宋" panose="02010600040101010101" pitchFamily="2" charset="-122"/>
                    <a:ea typeface="华文仿宋" panose="02010600040101010101" pitchFamily="2" charset="-122"/>
                    <a:cs typeface="Arial" panose="020B0604020202020204" pitchFamily="34" charset="0"/>
                  </a:rPr>
                  <a:t>β</a:t>
                </a:r>
                <a:endParaRPr lang="el-GR" altLang="zh-CN" sz="2400" b="1">
                  <a:latin typeface="华文仿宋" panose="02010600040101010101" pitchFamily="2" charset="-122"/>
                  <a:ea typeface="华文仿宋" panose="02010600040101010101" pitchFamily="2" charset="-122"/>
                  <a:cs typeface="Arial" panose="020B0604020202020204" pitchFamily="34" charset="0"/>
                </a:endParaRPr>
              </a:p>
            </p:txBody>
          </p:sp>
        </p:grpSp>
      </p:grpSp>
      <p:sp>
        <p:nvSpPr>
          <p:cNvPr id="19490" name="Oval 34"/>
          <p:cNvSpPr>
            <a:spLocks noChangeArrowheads="1"/>
          </p:cNvSpPr>
          <p:nvPr/>
        </p:nvSpPr>
        <p:spPr bwMode="auto">
          <a:xfrm>
            <a:off x="1184221" y="1176272"/>
            <a:ext cx="438150" cy="46831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02" name="Line 49"/>
          <p:cNvSpPr>
            <a:spLocks noChangeShapeType="1"/>
          </p:cNvSpPr>
          <p:nvPr/>
        </p:nvSpPr>
        <p:spPr bwMode="auto">
          <a:xfrm flipV="1">
            <a:off x="7773696" y="1392172"/>
            <a:ext cx="288925" cy="288925"/>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grpSp>
        <p:nvGrpSpPr>
          <p:cNvPr id="8203" name="Group 54"/>
          <p:cNvGrpSpPr/>
          <p:nvPr/>
        </p:nvGrpSpPr>
        <p:grpSpPr bwMode="auto">
          <a:xfrm>
            <a:off x="392059" y="1103247"/>
            <a:ext cx="2881312" cy="2654300"/>
            <a:chOff x="3651" y="1071"/>
            <a:chExt cx="1815" cy="1672"/>
          </a:xfrm>
        </p:grpSpPr>
        <p:sp>
          <p:nvSpPr>
            <p:cNvPr id="8205" name="Line 35"/>
            <p:cNvSpPr>
              <a:spLocks noChangeShapeType="1"/>
            </p:cNvSpPr>
            <p:nvPr/>
          </p:nvSpPr>
          <p:spPr bwMode="auto">
            <a:xfrm flipH="1">
              <a:off x="4558" y="1752"/>
              <a:ext cx="272" cy="40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19494" name="AutoShape 38"/>
            <p:cNvSpPr>
              <a:spLocks noChangeArrowheads="1"/>
            </p:cNvSpPr>
            <p:nvPr/>
          </p:nvSpPr>
          <p:spPr bwMode="auto">
            <a:xfrm>
              <a:off x="3651" y="1661"/>
              <a:ext cx="454" cy="590"/>
            </a:xfrm>
            <a:prstGeom prst="triangle">
              <a:avLst>
                <a:gd name="adj" fmla="val 50000"/>
              </a:avLst>
            </a:prstGeom>
            <a:solidFill>
              <a:srgbClr val="CCFFCC"/>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19495" name="AutoShape 39"/>
            <p:cNvSpPr>
              <a:spLocks noChangeArrowheads="1"/>
            </p:cNvSpPr>
            <p:nvPr/>
          </p:nvSpPr>
          <p:spPr bwMode="auto">
            <a:xfrm>
              <a:off x="4332" y="2160"/>
              <a:ext cx="453" cy="583"/>
            </a:xfrm>
            <a:prstGeom prst="triangle">
              <a:avLst>
                <a:gd name="adj" fmla="val 50000"/>
              </a:avLst>
            </a:prstGeom>
            <a:solidFill>
              <a:schemeClr val="accent1"/>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08" name="Line 40"/>
            <p:cNvSpPr>
              <a:spLocks noChangeShapeType="1"/>
            </p:cNvSpPr>
            <p:nvPr/>
          </p:nvSpPr>
          <p:spPr bwMode="auto">
            <a:xfrm flipH="1">
              <a:off x="3878" y="1389"/>
              <a:ext cx="327" cy="259"/>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8209" name="Line 41"/>
            <p:cNvSpPr>
              <a:spLocks noChangeShapeType="1"/>
            </p:cNvSpPr>
            <p:nvPr/>
          </p:nvSpPr>
          <p:spPr bwMode="auto">
            <a:xfrm flipH="1" flipV="1">
              <a:off x="4967" y="1752"/>
              <a:ext cx="272" cy="40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8210" name="Line 42"/>
            <p:cNvSpPr>
              <a:spLocks noChangeShapeType="1"/>
            </p:cNvSpPr>
            <p:nvPr/>
          </p:nvSpPr>
          <p:spPr bwMode="auto">
            <a:xfrm>
              <a:off x="4468" y="1344"/>
              <a:ext cx="362" cy="181"/>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19499" name="AutoShape 43"/>
            <p:cNvSpPr>
              <a:spLocks noChangeArrowheads="1"/>
            </p:cNvSpPr>
            <p:nvPr/>
          </p:nvSpPr>
          <p:spPr bwMode="auto">
            <a:xfrm>
              <a:off x="5012" y="2160"/>
              <a:ext cx="454" cy="582"/>
            </a:xfrm>
            <a:prstGeom prst="triangle">
              <a:avLst>
                <a:gd name="adj" fmla="val 50000"/>
              </a:avLst>
            </a:prstGeom>
            <a:solidFill>
              <a:srgbClr val="FFCCFF"/>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12" name="Text Box 44"/>
            <p:cNvSpPr txBox="1">
              <a:spLocks noChangeArrowheads="1"/>
            </p:cNvSpPr>
            <p:nvPr/>
          </p:nvSpPr>
          <p:spPr bwMode="auto">
            <a:xfrm>
              <a:off x="3742" y="1797"/>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a:latin typeface="华文仿宋" panose="02010600040101010101" pitchFamily="2" charset="-122"/>
                  <a:ea typeface="华文仿宋" panose="02010600040101010101" pitchFamily="2" charset="-122"/>
                  <a:cs typeface="Arial" panose="020B0604020202020204" pitchFamily="34" charset="0"/>
                </a:rPr>
                <a:t>α</a:t>
              </a:r>
              <a:endParaRPr lang="el-GR" altLang="zh-CN" sz="2400" b="1">
                <a:latin typeface="华文仿宋" panose="02010600040101010101" pitchFamily="2" charset="-122"/>
                <a:ea typeface="华文仿宋" panose="02010600040101010101" pitchFamily="2" charset="-122"/>
                <a:cs typeface="Arial" panose="020B0604020202020204" pitchFamily="34" charset="0"/>
              </a:endParaRPr>
            </a:p>
          </p:txBody>
        </p:sp>
        <p:grpSp>
          <p:nvGrpSpPr>
            <p:cNvPr id="8213" name="Group 50"/>
            <p:cNvGrpSpPr/>
            <p:nvPr/>
          </p:nvGrpSpPr>
          <p:grpSpPr bwMode="auto">
            <a:xfrm>
              <a:off x="4740" y="1480"/>
              <a:ext cx="272" cy="288"/>
              <a:chOff x="4695" y="1253"/>
              <a:chExt cx="272" cy="288"/>
            </a:xfrm>
          </p:grpSpPr>
          <p:sp>
            <p:nvSpPr>
              <p:cNvPr id="19492" name="Oval 36"/>
              <p:cNvSpPr>
                <a:spLocks noChangeArrowheads="1"/>
              </p:cNvSpPr>
              <p:nvPr/>
            </p:nvSpPr>
            <p:spPr bwMode="auto">
              <a:xfrm>
                <a:off x="4695" y="1253"/>
                <a:ext cx="272" cy="27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219" name="Text Box 45"/>
              <p:cNvSpPr txBox="1">
                <a:spLocks noChangeArrowheads="1"/>
              </p:cNvSpPr>
              <p:nvPr/>
            </p:nvSpPr>
            <p:spPr bwMode="auto">
              <a:xfrm>
                <a:off x="4695" y="1253"/>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a:latin typeface="华文仿宋" panose="02010600040101010101" pitchFamily="2" charset="-122"/>
                    <a:ea typeface="华文仿宋" panose="02010600040101010101" pitchFamily="2" charset="-122"/>
                  </a:rPr>
                  <a:t>B</a:t>
                </a:r>
                <a:endParaRPr lang="en-US" altLang="zh-CN" sz="2400" b="1">
                  <a:latin typeface="华文仿宋" panose="02010600040101010101" pitchFamily="2" charset="-122"/>
                  <a:ea typeface="华文仿宋" panose="02010600040101010101" pitchFamily="2" charset="-122"/>
                </a:endParaRPr>
              </a:p>
            </p:txBody>
          </p:sp>
        </p:grpSp>
        <p:sp>
          <p:nvSpPr>
            <p:cNvPr id="8214" name="Text Box 46"/>
            <p:cNvSpPr txBox="1">
              <a:spLocks noChangeArrowheads="1"/>
            </p:cNvSpPr>
            <p:nvPr/>
          </p:nvSpPr>
          <p:spPr bwMode="auto">
            <a:xfrm>
              <a:off x="4195" y="1117"/>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a:latin typeface="华文仿宋" panose="02010600040101010101" pitchFamily="2" charset="-122"/>
                  <a:ea typeface="华文仿宋" panose="02010600040101010101" pitchFamily="2" charset="-122"/>
                </a:rPr>
                <a:t>A</a:t>
              </a:r>
              <a:endParaRPr lang="en-US" altLang="zh-CN" sz="2400" b="1">
                <a:latin typeface="华文仿宋" panose="02010600040101010101" pitchFamily="2" charset="-122"/>
                <a:ea typeface="华文仿宋" panose="02010600040101010101" pitchFamily="2" charset="-122"/>
              </a:endParaRPr>
            </a:p>
          </p:txBody>
        </p:sp>
        <p:sp>
          <p:nvSpPr>
            <p:cNvPr id="8215" name="Text Box 47"/>
            <p:cNvSpPr txBox="1">
              <a:spLocks noChangeArrowheads="1"/>
            </p:cNvSpPr>
            <p:nvPr/>
          </p:nvSpPr>
          <p:spPr bwMode="auto">
            <a:xfrm>
              <a:off x="5148" y="2296"/>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a:latin typeface="华文仿宋" panose="02010600040101010101" pitchFamily="2" charset="-122"/>
                  <a:ea typeface="华文仿宋" panose="02010600040101010101" pitchFamily="2" charset="-122"/>
                  <a:cs typeface="Arial" panose="020B0604020202020204" pitchFamily="34" charset="0"/>
                </a:rPr>
                <a:t>γ</a:t>
              </a:r>
              <a:endParaRPr lang="en-US" altLang="zh-CN" sz="2400" b="1">
                <a:latin typeface="华文仿宋" panose="02010600040101010101" pitchFamily="2" charset="-122"/>
                <a:ea typeface="华文仿宋" panose="02010600040101010101" pitchFamily="2" charset="-122"/>
                <a:cs typeface="Arial" panose="020B0604020202020204" pitchFamily="34" charset="0"/>
              </a:endParaRPr>
            </a:p>
          </p:txBody>
        </p:sp>
        <p:sp>
          <p:nvSpPr>
            <p:cNvPr id="8216" name="Text Box 48"/>
            <p:cNvSpPr txBox="1">
              <a:spLocks noChangeArrowheads="1"/>
            </p:cNvSpPr>
            <p:nvPr/>
          </p:nvSpPr>
          <p:spPr bwMode="auto">
            <a:xfrm>
              <a:off x="4468" y="2341"/>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a:latin typeface="华文仿宋" panose="02010600040101010101" pitchFamily="2" charset="-122"/>
                  <a:ea typeface="华文仿宋" panose="02010600040101010101" pitchFamily="2" charset="-122"/>
                  <a:cs typeface="Arial" panose="020B0604020202020204" pitchFamily="34" charset="0"/>
                </a:rPr>
                <a:t>β</a:t>
              </a:r>
              <a:endParaRPr lang="el-GR" altLang="zh-CN" sz="2400" b="1">
                <a:latin typeface="华文仿宋" panose="02010600040101010101" pitchFamily="2" charset="-122"/>
                <a:ea typeface="华文仿宋" panose="02010600040101010101" pitchFamily="2" charset="-122"/>
                <a:cs typeface="Arial" panose="020B0604020202020204" pitchFamily="34" charset="0"/>
              </a:endParaRPr>
            </a:p>
          </p:txBody>
        </p:sp>
        <p:sp>
          <p:nvSpPr>
            <p:cNvPr id="8217" name="Line 51"/>
            <p:cNvSpPr>
              <a:spLocks noChangeShapeType="1"/>
            </p:cNvSpPr>
            <p:nvPr/>
          </p:nvSpPr>
          <p:spPr bwMode="auto">
            <a:xfrm>
              <a:off x="3969" y="1071"/>
              <a:ext cx="227" cy="91"/>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grpSp>
      <p:sp>
        <p:nvSpPr>
          <p:cNvPr id="44" name="Rectangle 38"/>
          <p:cNvSpPr>
            <a:spLocks noChangeArrowheads="1"/>
          </p:cNvSpPr>
          <p:nvPr/>
        </p:nvSpPr>
        <p:spPr bwMode="auto">
          <a:xfrm>
            <a:off x="7936068" y="3418795"/>
            <a:ext cx="720725" cy="504825"/>
          </a:xfrm>
          <a:prstGeom prst="rect">
            <a:avLst/>
          </a:prstGeom>
          <a:noFill/>
          <a:ln w="381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endParaRPr lang="zh-CN" altLang="zh-CN" b="1">
              <a:latin typeface="华文仿宋" panose="02010600040101010101" pitchFamily="2" charset="-122"/>
              <a:ea typeface="华文仿宋" panose="02010600040101010101" pitchFamily="2" charset="-122"/>
            </a:endParaRPr>
          </a:p>
        </p:txBody>
      </p:sp>
      <p:sp>
        <p:nvSpPr>
          <p:cNvPr id="45" name="Rectangle 2"/>
          <p:cNvSpPr>
            <a:spLocks noGrp="1" noChangeArrowheads="1"/>
          </p:cNvSpPr>
          <p:nvPr>
            <p:ph type="title"/>
          </p:nvPr>
        </p:nvSpPr>
        <p:spPr>
          <a:xfrm>
            <a:off x="392059" y="133510"/>
            <a:ext cx="4942320" cy="605266"/>
          </a:xfrm>
          <a:noFill/>
          <a:ln w="9525">
            <a:noFill/>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 tIns="45706" rIns="91411" bIns="45706" numCol="1" anchor="b" anchorCtr="0" compatLnSpc="1">
            <a:spAutoFit/>
          </a:bodyPr>
          <a:lstStyle/>
          <a:p>
            <a:r>
              <a:rPr lang="en-US" altLang="zh-CN" sz="2800" kern="1200" dirty="0">
                <a:solidFill>
                  <a:srgbClr val="A50021"/>
                </a:solidFill>
                <a:latin typeface="华文仿宋" panose="02010600040101010101" pitchFamily="2" charset="-122"/>
                <a:ea typeface="华文仿宋" panose="02010600040101010101" pitchFamily="2" charset="-122"/>
                <a:cs typeface="+mn-cs"/>
              </a:rPr>
              <a:t>RR</a:t>
            </a:r>
            <a:r>
              <a:rPr lang="zh-CN" altLang="en-US" sz="2800" kern="1200" dirty="0">
                <a:solidFill>
                  <a:srgbClr val="A50021"/>
                </a:solidFill>
                <a:latin typeface="华文仿宋" panose="02010600040101010101" pitchFamily="2" charset="-122"/>
                <a:ea typeface="华文仿宋" panose="02010600040101010101" pitchFamily="2" charset="-122"/>
                <a:cs typeface="+mn-cs"/>
              </a:rPr>
              <a:t>型：左旋转（逆时针旋转）</a:t>
            </a:r>
            <a:endParaRPr lang="en-US" altLang="zh-CN" sz="2800" kern="1200" dirty="0">
              <a:solidFill>
                <a:srgbClr val="A50021"/>
              </a:solidFill>
              <a:latin typeface="华文仿宋" panose="02010600040101010101" pitchFamily="2" charset="-122"/>
              <a:ea typeface="华文仿宋" panose="02010600040101010101" pitchFamily="2" charset="-122"/>
              <a:cs typeface="+mn-cs"/>
            </a:endParaRPr>
          </a:p>
        </p:txBody>
      </p:sp>
      <p:sp>
        <p:nvSpPr>
          <p:cNvPr id="46" name="Rectangle 38"/>
          <p:cNvSpPr>
            <a:spLocks noChangeArrowheads="1"/>
          </p:cNvSpPr>
          <p:nvPr/>
        </p:nvSpPr>
        <p:spPr bwMode="auto">
          <a:xfrm>
            <a:off x="2552645" y="3768659"/>
            <a:ext cx="720725" cy="504825"/>
          </a:xfrm>
          <a:prstGeom prst="rect">
            <a:avLst/>
          </a:prstGeom>
          <a:noFill/>
          <a:ln w="381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endParaRPr lang="zh-CN" altLang="zh-CN" b="1">
              <a:latin typeface="华文仿宋" panose="02010600040101010101" pitchFamily="2" charset="-122"/>
              <a:ea typeface="华文仿宋" panose="02010600040101010101" pitchFamily="2" charset="-122"/>
            </a:endParaRPr>
          </a:p>
        </p:txBody>
      </p:sp>
      <p:sp>
        <p:nvSpPr>
          <p:cNvPr id="47" name="Line 10"/>
          <p:cNvSpPr>
            <a:spLocks noChangeShapeType="1"/>
          </p:cNvSpPr>
          <p:nvPr/>
        </p:nvSpPr>
        <p:spPr bwMode="auto">
          <a:xfrm>
            <a:off x="3165184" y="2184335"/>
            <a:ext cx="273685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48" name="Text Box 52"/>
          <p:cNvSpPr txBox="1">
            <a:spLocks noChangeArrowheads="1"/>
          </p:cNvSpPr>
          <p:nvPr/>
        </p:nvSpPr>
        <p:spPr bwMode="auto">
          <a:xfrm>
            <a:off x="2612220" y="4365559"/>
            <a:ext cx="494716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dirty="0" err="1">
                <a:latin typeface="华文仿宋" panose="02010600040101010101" pitchFamily="2" charset="-122"/>
                <a:ea typeface="华文仿宋" panose="02010600040101010101" pitchFamily="2" charset="-122"/>
              </a:rPr>
              <a:t>bnode</a:t>
            </a:r>
            <a:r>
              <a:rPr lang="en-US" altLang="zh-CN" sz="2400" b="1" dirty="0">
                <a:latin typeface="华文仿宋" panose="02010600040101010101" pitchFamily="2" charset="-122"/>
                <a:ea typeface="华文仿宋" panose="02010600040101010101" pitchFamily="2" charset="-122"/>
              </a:rPr>
              <a:t> = anode-&gt;right;</a:t>
            </a:r>
            <a:endParaRPr lang="en-US" altLang="zh-CN" sz="2400" b="1" dirty="0">
              <a:latin typeface="华文仿宋" panose="02010600040101010101" pitchFamily="2" charset="-122"/>
              <a:ea typeface="华文仿宋" panose="02010600040101010101" pitchFamily="2" charset="-122"/>
            </a:endParaRPr>
          </a:p>
          <a:p>
            <a:pPr algn="l" eaLnBrk="1" hangingPunct="1">
              <a:spcBef>
                <a:spcPct val="50000"/>
              </a:spcBef>
            </a:pPr>
            <a:r>
              <a:rPr lang="en-US" altLang="zh-CN" sz="2400" b="1" dirty="0">
                <a:latin typeface="华文仿宋" panose="02010600040101010101" pitchFamily="2" charset="-122"/>
                <a:ea typeface="华文仿宋" panose="02010600040101010101" pitchFamily="2" charset="-122"/>
                <a:cs typeface="Arial" panose="020B0604020202020204" pitchFamily="34" charset="0"/>
              </a:rPr>
              <a:t>anode-&gt;right = </a:t>
            </a:r>
            <a:r>
              <a:rPr lang="en-US" altLang="zh-CN" sz="2400" b="1" dirty="0" err="1">
                <a:latin typeface="华文仿宋" panose="02010600040101010101" pitchFamily="2" charset="-122"/>
                <a:ea typeface="华文仿宋" panose="02010600040101010101" pitchFamily="2" charset="-122"/>
                <a:cs typeface="Arial" panose="020B0604020202020204" pitchFamily="34" charset="0"/>
              </a:rPr>
              <a:t>bnode</a:t>
            </a:r>
            <a:r>
              <a:rPr lang="en-US" altLang="zh-CN" sz="2400" b="1" dirty="0">
                <a:latin typeface="华文仿宋" panose="02010600040101010101" pitchFamily="2" charset="-122"/>
                <a:ea typeface="华文仿宋" panose="02010600040101010101" pitchFamily="2" charset="-122"/>
                <a:cs typeface="Arial" panose="020B0604020202020204" pitchFamily="34" charset="0"/>
              </a:rPr>
              <a:t>-&gt;left;</a:t>
            </a:r>
            <a:endParaRPr lang="en-US" altLang="zh-CN" sz="2400" b="1" dirty="0">
              <a:latin typeface="华文仿宋" panose="02010600040101010101" pitchFamily="2" charset="-122"/>
              <a:ea typeface="华文仿宋" panose="02010600040101010101" pitchFamily="2" charset="-122"/>
              <a:cs typeface="Arial" panose="020B0604020202020204" pitchFamily="34" charset="0"/>
            </a:endParaRPr>
          </a:p>
          <a:p>
            <a:pPr algn="l" eaLnBrk="1" hangingPunct="1">
              <a:spcBef>
                <a:spcPct val="50000"/>
              </a:spcBef>
            </a:pPr>
            <a:r>
              <a:rPr lang="en-US" altLang="zh-CN" sz="2400" b="1" dirty="0" err="1">
                <a:latin typeface="华文仿宋" panose="02010600040101010101" pitchFamily="2" charset="-122"/>
                <a:ea typeface="华文仿宋" panose="02010600040101010101" pitchFamily="2" charset="-122"/>
                <a:cs typeface="Arial" panose="020B0604020202020204" pitchFamily="34" charset="0"/>
              </a:rPr>
              <a:t>bnode</a:t>
            </a:r>
            <a:r>
              <a:rPr lang="en-US" altLang="zh-CN" sz="2400" b="1" dirty="0">
                <a:latin typeface="华文仿宋" panose="02010600040101010101" pitchFamily="2" charset="-122"/>
                <a:ea typeface="华文仿宋" panose="02010600040101010101" pitchFamily="2" charset="-122"/>
                <a:cs typeface="Arial" panose="020B0604020202020204" pitchFamily="34" charset="0"/>
              </a:rPr>
              <a:t>-&gt;left = anode;</a:t>
            </a:r>
            <a:endParaRPr lang="en-US"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392059" y="133510"/>
            <a:ext cx="7797269" cy="605266"/>
          </a:xfrm>
          <a:noFill/>
          <a:ln w="9525">
            <a:noFill/>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 tIns="45706" rIns="91411" bIns="45706" numCol="1" anchor="b" anchorCtr="0" compatLnSpc="1">
            <a:spAutoFit/>
          </a:bodyPr>
          <a:lstStyle/>
          <a:p>
            <a:r>
              <a:rPr lang="en-US" altLang="zh-CN" sz="2800" kern="1200" dirty="0">
                <a:solidFill>
                  <a:srgbClr val="A50021"/>
                </a:solidFill>
                <a:latin typeface="华文仿宋" panose="02010600040101010101" pitchFamily="2" charset="-122"/>
                <a:ea typeface="华文仿宋" panose="02010600040101010101" pitchFamily="2" charset="-122"/>
                <a:cs typeface="+mn-cs"/>
              </a:rPr>
              <a:t>LR</a:t>
            </a:r>
            <a:r>
              <a:rPr lang="zh-CN" altLang="en-US" sz="2800" kern="1200" dirty="0">
                <a:solidFill>
                  <a:srgbClr val="A50021"/>
                </a:solidFill>
                <a:latin typeface="华文仿宋" panose="02010600040101010101" pitchFamily="2" charset="-122"/>
                <a:ea typeface="华文仿宋" panose="02010600040101010101" pitchFamily="2" charset="-122"/>
                <a:cs typeface="+mn-cs"/>
              </a:rPr>
              <a:t>型：先逆时针旋转，再顺时针旋转，先左后右</a:t>
            </a:r>
            <a:endParaRPr lang="en-US" altLang="zh-CN" sz="2800" kern="1200" dirty="0">
              <a:solidFill>
                <a:srgbClr val="A50021"/>
              </a:solidFill>
              <a:latin typeface="华文仿宋" panose="02010600040101010101" pitchFamily="2" charset="-122"/>
              <a:ea typeface="华文仿宋" panose="02010600040101010101" pitchFamily="2" charset="-122"/>
              <a:cs typeface="+mn-cs"/>
            </a:endParaRPr>
          </a:p>
        </p:txBody>
      </p:sp>
      <p:sp>
        <p:nvSpPr>
          <p:cNvPr id="48" name="Rectangle 3"/>
          <p:cNvSpPr txBox="1">
            <a:spLocks noChangeArrowheads="1"/>
          </p:cNvSpPr>
          <p:nvPr/>
        </p:nvSpPr>
        <p:spPr bwMode="auto">
          <a:xfrm>
            <a:off x="3371559" y="1348189"/>
            <a:ext cx="3467100" cy="2097024"/>
          </a:xfrm>
          <a:prstGeom prst="rect">
            <a:avLst/>
          </a:prstGeom>
          <a:noFill/>
          <a:ln w="9525">
            <a:noFill/>
            <a:miter lim="800000"/>
          </a:ln>
        </p:spPr>
        <p:txBody>
          <a:bodyPr vert="horz" wrap="square" lIns="91411" tIns="45706" rIns="91411" bIns="45706" numCol="1" anchor="t" anchorCtr="0" compatLnSpc="1"/>
          <a:lstStyle>
            <a:lvl1pPr marL="229870" indent="-229870" algn="l" rtl="0" eaLnBrk="0" fontAlgn="base" hangingPunct="0">
              <a:spcBef>
                <a:spcPct val="50000"/>
              </a:spcBef>
              <a:spcAft>
                <a:spcPct val="0"/>
              </a:spcAft>
              <a:buClr>
                <a:srgbClr val="000090"/>
              </a:buClr>
              <a:buChar char="•"/>
              <a:defRPr sz="2400">
                <a:solidFill>
                  <a:schemeClr val="tx1"/>
                </a:solidFill>
                <a:latin typeface="+mj-lt"/>
                <a:ea typeface="MS PGothic" panose="020B0600070205080204" charset="-128"/>
                <a:cs typeface="MS PGothic" panose="020B0600070205080204" charset="-128"/>
              </a:defRPr>
            </a:lvl1pPr>
            <a:lvl2pPr marL="742950" indent="-285750" algn="l" rtl="0" eaLnBrk="0" fontAlgn="base" hangingPunct="0">
              <a:spcBef>
                <a:spcPct val="30000"/>
              </a:spcBef>
              <a:spcAft>
                <a:spcPct val="0"/>
              </a:spcAft>
              <a:buClr>
                <a:srgbClr val="000090"/>
              </a:buClr>
              <a:buSzPct val="80000"/>
              <a:buFont typeface="Wingdings" panose="05000000000000000000" pitchFamily="2" charset="2"/>
              <a:buChar char="§"/>
              <a:defRPr sz="2200">
                <a:solidFill>
                  <a:schemeClr val="tx1"/>
                </a:solidFill>
                <a:latin typeface="+mj-lt"/>
                <a:ea typeface="MS PGothic" panose="020B0600070205080204" charset="-128"/>
              </a:defRPr>
            </a:lvl2pPr>
            <a:lvl3pPr marL="1142365" indent="-228600" algn="l" rtl="0" eaLnBrk="0" fontAlgn="base" hangingPunct="0">
              <a:spcBef>
                <a:spcPct val="20000"/>
              </a:spcBef>
              <a:spcAft>
                <a:spcPct val="0"/>
              </a:spcAft>
              <a:buClr>
                <a:srgbClr val="000090"/>
              </a:buClr>
              <a:buSzPct val="70000"/>
              <a:buFont typeface="Wingdings" panose="05000000000000000000" pitchFamily="2" charset="2"/>
              <a:buChar char="w"/>
              <a:defRPr sz="2000">
                <a:solidFill>
                  <a:schemeClr val="tx1"/>
                </a:solidFill>
                <a:latin typeface="+mj-lt"/>
                <a:ea typeface="MS PGothic" panose="020B0600070205080204" charset="-128"/>
              </a:defRPr>
            </a:lvl3pPr>
            <a:lvl4pPr marL="1599565" indent="-228600" algn="l" rtl="0" eaLnBrk="0" fontAlgn="base" hangingPunct="0">
              <a:spcBef>
                <a:spcPct val="20000"/>
              </a:spcBef>
              <a:spcAft>
                <a:spcPct val="0"/>
              </a:spcAft>
              <a:defRPr sz="2300">
                <a:solidFill>
                  <a:schemeClr val="tx1"/>
                </a:solidFill>
                <a:latin typeface="+mn-lt"/>
                <a:ea typeface="MS PGothic" panose="020B0600070205080204" charset="-128"/>
              </a:defRPr>
            </a:lvl4pPr>
            <a:lvl5pPr marL="2056765" indent="-228600" algn="l" rtl="0" eaLnBrk="0" fontAlgn="base" hangingPunct="0">
              <a:spcBef>
                <a:spcPct val="20000"/>
              </a:spcBef>
              <a:spcAft>
                <a:spcPct val="0"/>
              </a:spcAft>
              <a:buChar char="»"/>
              <a:defRPr sz="2300">
                <a:solidFill>
                  <a:schemeClr val="tx1"/>
                </a:solidFill>
                <a:latin typeface="+mn-lt"/>
                <a:ea typeface="MS PGothic" panose="020B0600070205080204" charset="-128"/>
              </a:defRPr>
            </a:lvl5pPr>
            <a:lvl6pPr marL="2513965" indent="-228600" algn="l" rtl="0" eaLnBrk="0" fontAlgn="base" hangingPunct="0">
              <a:spcBef>
                <a:spcPct val="20000"/>
              </a:spcBef>
              <a:spcAft>
                <a:spcPct val="0"/>
              </a:spcAft>
              <a:buChar char="»"/>
              <a:defRPr sz="2300">
                <a:solidFill>
                  <a:schemeClr val="tx1"/>
                </a:solidFill>
                <a:latin typeface="+mn-lt"/>
              </a:defRPr>
            </a:lvl6pPr>
            <a:lvl7pPr marL="2971165" indent="-228600" algn="l" rtl="0" eaLnBrk="0" fontAlgn="base" hangingPunct="0">
              <a:spcBef>
                <a:spcPct val="20000"/>
              </a:spcBef>
              <a:spcAft>
                <a:spcPct val="0"/>
              </a:spcAft>
              <a:buChar char="»"/>
              <a:defRPr sz="2300">
                <a:solidFill>
                  <a:schemeClr val="tx1"/>
                </a:solidFill>
                <a:latin typeface="+mn-lt"/>
              </a:defRPr>
            </a:lvl7pPr>
            <a:lvl8pPr marL="3427730" indent="-228600" algn="l" rtl="0" eaLnBrk="0" fontAlgn="base" hangingPunct="0">
              <a:spcBef>
                <a:spcPct val="20000"/>
              </a:spcBef>
              <a:spcAft>
                <a:spcPct val="0"/>
              </a:spcAft>
              <a:buChar char="»"/>
              <a:defRPr sz="2300">
                <a:solidFill>
                  <a:schemeClr val="tx1"/>
                </a:solidFill>
                <a:latin typeface="+mn-lt"/>
              </a:defRPr>
            </a:lvl8pPr>
            <a:lvl9pPr marL="3884930" indent="-228600" algn="l" rtl="0" eaLnBrk="0" fontAlgn="base" hangingPunct="0">
              <a:spcBef>
                <a:spcPct val="20000"/>
              </a:spcBef>
              <a:spcAft>
                <a:spcPct val="0"/>
              </a:spcAft>
              <a:buChar char="»"/>
              <a:defRPr sz="2300">
                <a:solidFill>
                  <a:schemeClr val="tx1"/>
                </a:solidFill>
                <a:latin typeface="+mn-lt"/>
              </a:defRPr>
            </a:lvl9pPr>
          </a:lstStyle>
          <a:p>
            <a:pPr eaLnBrk="1" hangingPunct="1">
              <a:spcBef>
                <a:spcPts val="0"/>
              </a:spcBef>
              <a:buFontTx/>
              <a:buNone/>
            </a:pPr>
            <a:r>
              <a:rPr lang="en-US" altLang="zh-CN" b="1" kern="0" dirty="0">
                <a:latin typeface="华文仿宋" panose="02010600040101010101" pitchFamily="2" charset="-122"/>
                <a:ea typeface="华文仿宋" panose="02010600040101010101" pitchFamily="2" charset="-122"/>
              </a:rPr>
              <a:t>left-Rotate (A)</a:t>
            </a:r>
            <a:endParaRPr lang="en-US" altLang="zh-CN" b="1" kern="0" dirty="0">
              <a:latin typeface="华文仿宋" panose="02010600040101010101" pitchFamily="2" charset="-122"/>
              <a:ea typeface="华文仿宋" panose="02010600040101010101" pitchFamily="2" charset="-122"/>
            </a:endParaRPr>
          </a:p>
          <a:p>
            <a:pPr eaLnBrk="1" hangingPunct="1">
              <a:spcBef>
                <a:spcPts val="0"/>
              </a:spcBef>
              <a:buFontTx/>
              <a:buNone/>
            </a:pPr>
            <a:endParaRPr lang="en-US" altLang="zh-CN" b="1" kern="0" dirty="0">
              <a:latin typeface="华文仿宋" panose="02010600040101010101" pitchFamily="2" charset="-122"/>
              <a:ea typeface="华文仿宋" panose="02010600040101010101" pitchFamily="2" charset="-122"/>
            </a:endParaRPr>
          </a:p>
          <a:p>
            <a:pPr eaLnBrk="1" hangingPunct="1">
              <a:spcBef>
                <a:spcPts val="0"/>
              </a:spcBef>
              <a:buFontTx/>
              <a:buNone/>
            </a:pPr>
            <a:r>
              <a:rPr lang="en-US" altLang="zh-CN" b="1" kern="0" dirty="0">
                <a:latin typeface="华文仿宋" panose="02010600040101010101" pitchFamily="2" charset="-122"/>
                <a:ea typeface="华文仿宋" panose="02010600040101010101" pitchFamily="2" charset="-122"/>
              </a:rPr>
              <a:t>Right-Rotate</a:t>
            </a:r>
            <a:r>
              <a:rPr lang="zh-CN" altLang="en-US" b="1" kern="0" dirty="0">
                <a:latin typeface="华文仿宋" panose="02010600040101010101" pitchFamily="2" charset="-122"/>
                <a:ea typeface="华文仿宋" panose="02010600040101010101" pitchFamily="2" charset="-122"/>
              </a:rPr>
              <a:t> </a:t>
            </a:r>
            <a:r>
              <a:rPr lang="en-US" altLang="zh-CN" b="1" kern="0" dirty="0">
                <a:latin typeface="华文仿宋" panose="02010600040101010101" pitchFamily="2" charset="-122"/>
                <a:ea typeface="华文仿宋" panose="02010600040101010101" pitchFamily="2" charset="-122"/>
              </a:rPr>
              <a:t>(B)</a:t>
            </a:r>
            <a:endParaRPr lang="en-US" altLang="zh-CN" b="1" kern="0" dirty="0">
              <a:latin typeface="华文仿宋" panose="02010600040101010101" pitchFamily="2" charset="-122"/>
              <a:ea typeface="华文仿宋" panose="02010600040101010101" pitchFamily="2" charset="-122"/>
            </a:endParaRPr>
          </a:p>
          <a:p>
            <a:pPr eaLnBrk="1" hangingPunct="1">
              <a:buFontTx/>
              <a:buNone/>
            </a:pPr>
            <a:endParaRPr lang="en-US" altLang="zh-CN" b="1" kern="0" dirty="0">
              <a:latin typeface="华文仿宋" panose="02010600040101010101" pitchFamily="2" charset="-122"/>
              <a:ea typeface="华文仿宋" panose="02010600040101010101" pitchFamily="2" charset="-122"/>
            </a:endParaRPr>
          </a:p>
          <a:p>
            <a:pPr eaLnBrk="1" hangingPunct="1">
              <a:buFontTx/>
              <a:buNone/>
            </a:pPr>
            <a:endParaRPr lang="en-US" altLang="zh-CN" b="1" kern="0" dirty="0">
              <a:latin typeface="华文仿宋" panose="02010600040101010101" pitchFamily="2" charset="-122"/>
              <a:ea typeface="华文仿宋" panose="02010600040101010101" pitchFamily="2" charset="-122"/>
            </a:endParaRPr>
          </a:p>
        </p:txBody>
      </p:sp>
      <p:sp>
        <p:nvSpPr>
          <p:cNvPr id="49" name="Line 10"/>
          <p:cNvSpPr>
            <a:spLocks noChangeShapeType="1"/>
          </p:cNvSpPr>
          <p:nvPr/>
        </p:nvSpPr>
        <p:spPr bwMode="auto">
          <a:xfrm>
            <a:off x="3165184" y="1976013"/>
            <a:ext cx="273685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grpSp>
        <p:nvGrpSpPr>
          <p:cNvPr id="50" name="Group 32"/>
          <p:cNvGrpSpPr/>
          <p:nvPr/>
        </p:nvGrpSpPr>
        <p:grpSpPr bwMode="auto">
          <a:xfrm>
            <a:off x="501359" y="1615651"/>
            <a:ext cx="2771775" cy="2355849"/>
            <a:chOff x="113" y="1253"/>
            <a:chExt cx="1746" cy="1484"/>
          </a:xfrm>
        </p:grpSpPr>
        <p:sp>
          <p:nvSpPr>
            <p:cNvPr id="51" name="Oval 15"/>
            <p:cNvSpPr>
              <a:spLocks noChangeArrowheads="1"/>
            </p:cNvSpPr>
            <p:nvPr/>
          </p:nvSpPr>
          <p:spPr bwMode="auto">
            <a:xfrm>
              <a:off x="612" y="1661"/>
              <a:ext cx="276" cy="295"/>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52" name="Line 17"/>
            <p:cNvSpPr>
              <a:spLocks noChangeShapeType="1"/>
            </p:cNvSpPr>
            <p:nvPr/>
          </p:nvSpPr>
          <p:spPr bwMode="auto">
            <a:xfrm>
              <a:off x="884" y="1888"/>
              <a:ext cx="288" cy="3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53" name="Oval 18"/>
            <p:cNvSpPr>
              <a:spLocks noChangeArrowheads="1"/>
            </p:cNvSpPr>
            <p:nvPr/>
          </p:nvSpPr>
          <p:spPr bwMode="auto">
            <a:xfrm>
              <a:off x="1066" y="1253"/>
              <a:ext cx="272" cy="27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grpSp>
          <p:nvGrpSpPr>
            <p:cNvPr id="54" name="Group 31"/>
            <p:cNvGrpSpPr/>
            <p:nvPr/>
          </p:nvGrpSpPr>
          <p:grpSpPr bwMode="auto">
            <a:xfrm>
              <a:off x="113" y="1253"/>
              <a:ext cx="1746" cy="1484"/>
              <a:chOff x="113" y="1253"/>
              <a:chExt cx="1746" cy="1484"/>
            </a:xfrm>
          </p:grpSpPr>
          <p:sp>
            <p:nvSpPr>
              <p:cNvPr id="55" name="AutoShape 13"/>
              <p:cNvSpPr>
                <a:spLocks noChangeArrowheads="1"/>
              </p:cNvSpPr>
              <p:nvPr/>
            </p:nvSpPr>
            <p:spPr bwMode="auto">
              <a:xfrm>
                <a:off x="113" y="2147"/>
                <a:ext cx="454" cy="590"/>
              </a:xfrm>
              <a:prstGeom prst="triangle">
                <a:avLst>
                  <a:gd name="adj" fmla="val 50000"/>
                </a:avLst>
              </a:prstGeom>
              <a:solidFill>
                <a:srgbClr val="CCFFCC"/>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57" name="Line 16"/>
              <p:cNvSpPr>
                <a:spLocks noChangeShapeType="1"/>
              </p:cNvSpPr>
              <p:nvPr/>
            </p:nvSpPr>
            <p:spPr bwMode="auto">
              <a:xfrm flipH="1">
                <a:off x="330" y="1888"/>
                <a:ext cx="327" cy="259"/>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58" name="Line 19"/>
              <p:cNvSpPr>
                <a:spLocks noChangeShapeType="1"/>
              </p:cNvSpPr>
              <p:nvPr/>
            </p:nvSpPr>
            <p:spPr bwMode="auto">
              <a:xfrm flipH="1">
                <a:off x="839" y="1480"/>
                <a:ext cx="272" cy="226"/>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59" name="Line 20"/>
              <p:cNvSpPr>
                <a:spLocks noChangeShapeType="1"/>
              </p:cNvSpPr>
              <p:nvPr/>
            </p:nvSpPr>
            <p:spPr bwMode="auto">
              <a:xfrm>
                <a:off x="1338" y="1480"/>
                <a:ext cx="281" cy="316"/>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60" name="AutoShape 21"/>
              <p:cNvSpPr>
                <a:spLocks noChangeArrowheads="1"/>
              </p:cNvSpPr>
              <p:nvPr/>
            </p:nvSpPr>
            <p:spPr bwMode="auto">
              <a:xfrm>
                <a:off x="1405" y="1802"/>
                <a:ext cx="454" cy="582"/>
              </a:xfrm>
              <a:prstGeom prst="triangle">
                <a:avLst>
                  <a:gd name="adj" fmla="val 50000"/>
                </a:avLst>
              </a:prstGeom>
              <a:solidFill>
                <a:srgbClr val="FFCCFF"/>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61" name="Text Box 23"/>
              <p:cNvSpPr txBox="1">
                <a:spLocks noChangeArrowheads="1"/>
              </p:cNvSpPr>
              <p:nvPr/>
            </p:nvSpPr>
            <p:spPr bwMode="auto">
              <a:xfrm>
                <a:off x="204" y="2387"/>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dirty="0">
                    <a:latin typeface="华文仿宋" panose="02010600040101010101" pitchFamily="2" charset="-122"/>
                    <a:ea typeface="华文仿宋" panose="02010600040101010101" pitchFamily="2" charset="-122"/>
                    <a:cs typeface="Arial" panose="020B0604020202020204" pitchFamily="34" charset="0"/>
                  </a:rPr>
                  <a:t>α</a:t>
                </a:r>
                <a:endParaRPr lang="el-GR"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
            <p:nvSpPr>
              <p:cNvPr id="62" name="Text Box 24"/>
              <p:cNvSpPr txBox="1">
                <a:spLocks noChangeArrowheads="1"/>
              </p:cNvSpPr>
              <p:nvPr/>
            </p:nvSpPr>
            <p:spPr bwMode="auto">
              <a:xfrm>
                <a:off x="1066" y="1253"/>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a:latin typeface="华文仿宋" panose="02010600040101010101" pitchFamily="2" charset="-122"/>
                    <a:ea typeface="华文仿宋" panose="02010600040101010101" pitchFamily="2" charset="-122"/>
                  </a:rPr>
                  <a:t>B</a:t>
                </a:r>
                <a:endParaRPr lang="en-US" altLang="zh-CN" sz="2400" b="1">
                  <a:latin typeface="华文仿宋" panose="02010600040101010101" pitchFamily="2" charset="-122"/>
                  <a:ea typeface="华文仿宋" panose="02010600040101010101" pitchFamily="2" charset="-122"/>
                </a:endParaRPr>
              </a:p>
            </p:txBody>
          </p:sp>
          <p:sp>
            <p:nvSpPr>
              <p:cNvPr id="63" name="Text Box 25"/>
              <p:cNvSpPr txBox="1">
                <a:spLocks noChangeArrowheads="1"/>
              </p:cNvSpPr>
              <p:nvPr/>
            </p:nvSpPr>
            <p:spPr bwMode="auto">
              <a:xfrm>
                <a:off x="612" y="1661"/>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dirty="0">
                    <a:latin typeface="华文仿宋" panose="02010600040101010101" pitchFamily="2" charset="-122"/>
                    <a:ea typeface="华文仿宋" panose="02010600040101010101" pitchFamily="2" charset="-122"/>
                  </a:rPr>
                  <a:t>A</a:t>
                </a:r>
                <a:endParaRPr lang="en-US" altLang="zh-CN" sz="2400" b="1" dirty="0">
                  <a:latin typeface="华文仿宋" panose="02010600040101010101" pitchFamily="2" charset="-122"/>
                  <a:ea typeface="华文仿宋" panose="02010600040101010101" pitchFamily="2" charset="-122"/>
                </a:endParaRPr>
              </a:p>
            </p:txBody>
          </p:sp>
          <p:sp>
            <p:nvSpPr>
              <p:cNvPr id="64" name="Text Box 29"/>
              <p:cNvSpPr txBox="1">
                <a:spLocks noChangeArrowheads="1"/>
              </p:cNvSpPr>
              <p:nvPr/>
            </p:nvSpPr>
            <p:spPr bwMode="auto">
              <a:xfrm>
                <a:off x="1519" y="2024"/>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dirty="0">
                    <a:latin typeface="华文仿宋" panose="02010600040101010101" pitchFamily="2" charset="-122"/>
                    <a:ea typeface="华文仿宋" panose="02010600040101010101" pitchFamily="2" charset="-122"/>
                    <a:cs typeface="Arial" panose="020B0604020202020204" pitchFamily="34" charset="0"/>
                  </a:rPr>
                  <a:t>γ</a:t>
                </a:r>
                <a:endParaRPr lang="en-US"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grpSp>
      </p:grpSp>
      <p:sp>
        <p:nvSpPr>
          <p:cNvPr id="66" name="Oval 34"/>
          <p:cNvSpPr>
            <a:spLocks noChangeArrowheads="1"/>
          </p:cNvSpPr>
          <p:nvPr/>
        </p:nvSpPr>
        <p:spPr bwMode="auto">
          <a:xfrm>
            <a:off x="6910096" y="1399751"/>
            <a:ext cx="438150" cy="46831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67" name="Line 49"/>
          <p:cNvSpPr>
            <a:spLocks noChangeShapeType="1"/>
          </p:cNvSpPr>
          <p:nvPr/>
        </p:nvSpPr>
        <p:spPr bwMode="auto">
          <a:xfrm flipV="1">
            <a:off x="2373021" y="1399751"/>
            <a:ext cx="288925" cy="288925"/>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grpSp>
        <p:nvGrpSpPr>
          <p:cNvPr id="68" name="Group 54"/>
          <p:cNvGrpSpPr/>
          <p:nvPr/>
        </p:nvGrpSpPr>
        <p:grpSpPr bwMode="auto">
          <a:xfrm>
            <a:off x="5343234" y="1326726"/>
            <a:ext cx="3656012" cy="2720975"/>
            <a:chOff x="3163" y="1071"/>
            <a:chExt cx="2303" cy="1714"/>
          </a:xfrm>
        </p:grpSpPr>
        <p:sp>
          <p:nvSpPr>
            <p:cNvPr id="69" name="Line 35"/>
            <p:cNvSpPr>
              <a:spLocks noChangeShapeType="1"/>
            </p:cNvSpPr>
            <p:nvPr/>
          </p:nvSpPr>
          <p:spPr bwMode="auto">
            <a:xfrm flipH="1">
              <a:off x="4558" y="1752"/>
              <a:ext cx="272" cy="40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70" name="AutoShape 38"/>
            <p:cNvSpPr>
              <a:spLocks noChangeArrowheads="1"/>
            </p:cNvSpPr>
            <p:nvPr/>
          </p:nvSpPr>
          <p:spPr bwMode="auto">
            <a:xfrm>
              <a:off x="3163" y="2195"/>
              <a:ext cx="454" cy="590"/>
            </a:xfrm>
            <a:prstGeom prst="triangle">
              <a:avLst>
                <a:gd name="adj" fmla="val 50000"/>
              </a:avLst>
            </a:prstGeom>
            <a:solidFill>
              <a:srgbClr val="CCFFCC"/>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72" name="Line 40"/>
            <p:cNvSpPr>
              <a:spLocks noChangeShapeType="1"/>
            </p:cNvSpPr>
            <p:nvPr/>
          </p:nvSpPr>
          <p:spPr bwMode="auto">
            <a:xfrm flipH="1">
              <a:off x="3878" y="1389"/>
              <a:ext cx="327" cy="259"/>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73" name="Line 41"/>
            <p:cNvSpPr>
              <a:spLocks noChangeShapeType="1"/>
            </p:cNvSpPr>
            <p:nvPr/>
          </p:nvSpPr>
          <p:spPr bwMode="auto">
            <a:xfrm flipH="1" flipV="1">
              <a:off x="4967" y="1752"/>
              <a:ext cx="272" cy="40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74" name="Line 42"/>
            <p:cNvSpPr>
              <a:spLocks noChangeShapeType="1"/>
            </p:cNvSpPr>
            <p:nvPr/>
          </p:nvSpPr>
          <p:spPr bwMode="auto">
            <a:xfrm>
              <a:off x="4468" y="1344"/>
              <a:ext cx="362" cy="181"/>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75" name="AutoShape 43"/>
            <p:cNvSpPr>
              <a:spLocks noChangeArrowheads="1"/>
            </p:cNvSpPr>
            <p:nvPr/>
          </p:nvSpPr>
          <p:spPr bwMode="auto">
            <a:xfrm>
              <a:off x="5012" y="2160"/>
              <a:ext cx="454" cy="582"/>
            </a:xfrm>
            <a:prstGeom prst="triangle">
              <a:avLst>
                <a:gd name="adj" fmla="val 50000"/>
              </a:avLst>
            </a:prstGeom>
            <a:solidFill>
              <a:srgbClr val="FFCCFF"/>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76" name="Text Box 44"/>
            <p:cNvSpPr txBox="1">
              <a:spLocks noChangeArrowheads="1"/>
            </p:cNvSpPr>
            <p:nvPr/>
          </p:nvSpPr>
          <p:spPr bwMode="auto">
            <a:xfrm>
              <a:off x="3254" y="2331"/>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dirty="0">
                  <a:latin typeface="华文仿宋" panose="02010600040101010101" pitchFamily="2" charset="-122"/>
                  <a:ea typeface="华文仿宋" panose="02010600040101010101" pitchFamily="2" charset="-122"/>
                  <a:cs typeface="Arial" panose="020B0604020202020204" pitchFamily="34" charset="0"/>
                </a:rPr>
                <a:t>α</a:t>
              </a:r>
              <a:endParaRPr lang="el-GR"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grpSp>
          <p:nvGrpSpPr>
            <p:cNvPr id="77" name="Group 50"/>
            <p:cNvGrpSpPr/>
            <p:nvPr/>
          </p:nvGrpSpPr>
          <p:grpSpPr bwMode="auto">
            <a:xfrm>
              <a:off x="4740" y="1480"/>
              <a:ext cx="272" cy="288"/>
              <a:chOff x="4695" y="1253"/>
              <a:chExt cx="272" cy="288"/>
            </a:xfrm>
          </p:grpSpPr>
          <p:sp>
            <p:nvSpPr>
              <p:cNvPr id="82" name="Oval 36"/>
              <p:cNvSpPr>
                <a:spLocks noChangeArrowheads="1"/>
              </p:cNvSpPr>
              <p:nvPr/>
            </p:nvSpPr>
            <p:spPr bwMode="auto">
              <a:xfrm>
                <a:off x="4695" y="1253"/>
                <a:ext cx="272" cy="27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3" name="Text Box 45"/>
              <p:cNvSpPr txBox="1">
                <a:spLocks noChangeArrowheads="1"/>
              </p:cNvSpPr>
              <p:nvPr/>
            </p:nvSpPr>
            <p:spPr bwMode="auto">
              <a:xfrm>
                <a:off x="4695" y="1253"/>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a:latin typeface="华文仿宋" panose="02010600040101010101" pitchFamily="2" charset="-122"/>
                    <a:ea typeface="华文仿宋" panose="02010600040101010101" pitchFamily="2" charset="-122"/>
                  </a:rPr>
                  <a:t>B</a:t>
                </a:r>
                <a:endParaRPr lang="en-US" altLang="zh-CN" sz="2400" b="1">
                  <a:latin typeface="华文仿宋" panose="02010600040101010101" pitchFamily="2" charset="-122"/>
                  <a:ea typeface="华文仿宋" panose="02010600040101010101" pitchFamily="2" charset="-122"/>
                </a:endParaRPr>
              </a:p>
            </p:txBody>
          </p:sp>
        </p:grpSp>
        <p:sp>
          <p:nvSpPr>
            <p:cNvPr id="78" name="Text Box 46"/>
            <p:cNvSpPr txBox="1">
              <a:spLocks noChangeArrowheads="1"/>
            </p:cNvSpPr>
            <p:nvPr/>
          </p:nvSpPr>
          <p:spPr bwMode="auto">
            <a:xfrm>
              <a:off x="4195" y="1117"/>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endParaRPr lang="en-US" altLang="zh-CN" sz="2400" b="1" dirty="0">
                <a:latin typeface="华文仿宋" panose="02010600040101010101" pitchFamily="2" charset="-122"/>
                <a:ea typeface="华文仿宋" panose="02010600040101010101" pitchFamily="2" charset="-122"/>
              </a:endParaRPr>
            </a:p>
          </p:txBody>
        </p:sp>
        <p:sp>
          <p:nvSpPr>
            <p:cNvPr id="79" name="Text Box 47"/>
            <p:cNvSpPr txBox="1">
              <a:spLocks noChangeArrowheads="1"/>
            </p:cNvSpPr>
            <p:nvPr/>
          </p:nvSpPr>
          <p:spPr bwMode="auto">
            <a:xfrm>
              <a:off x="5148" y="2296"/>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a:latin typeface="华文仿宋" panose="02010600040101010101" pitchFamily="2" charset="-122"/>
                  <a:ea typeface="华文仿宋" panose="02010600040101010101" pitchFamily="2" charset="-122"/>
                  <a:cs typeface="Arial" panose="020B0604020202020204" pitchFamily="34" charset="0"/>
                </a:rPr>
                <a:t>γ</a:t>
              </a:r>
              <a:endParaRPr lang="en-US" altLang="zh-CN" sz="2400" b="1">
                <a:latin typeface="华文仿宋" panose="02010600040101010101" pitchFamily="2" charset="-122"/>
                <a:ea typeface="华文仿宋" panose="02010600040101010101" pitchFamily="2" charset="-122"/>
                <a:cs typeface="Arial" panose="020B0604020202020204" pitchFamily="34" charset="0"/>
              </a:endParaRPr>
            </a:p>
          </p:txBody>
        </p:sp>
        <p:sp>
          <p:nvSpPr>
            <p:cNvPr id="81" name="Line 51"/>
            <p:cNvSpPr>
              <a:spLocks noChangeShapeType="1"/>
            </p:cNvSpPr>
            <p:nvPr/>
          </p:nvSpPr>
          <p:spPr bwMode="auto">
            <a:xfrm>
              <a:off x="3969" y="1071"/>
              <a:ext cx="227" cy="91"/>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grpSp>
      <p:sp>
        <p:nvSpPr>
          <p:cNvPr id="84" name="Rectangle 38"/>
          <p:cNvSpPr>
            <a:spLocks noChangeArrowheads="1"/>
          </p:cNvSpPr>
          <p:nvPr/>
        </p:nvSpPr>
        <p:spPr bwMode="auto">
          <a:xfrm>
            <a:off x="1271437" y="4947956"/>
            <a:ext cx="720725" cy="504825"/>
          </a:xfrm>
          <a:prstGeom prst="rect">
            <a:avLst/>
          </a:prstGeom>
          <a:noFill/>
          <a:ln w="381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endParaRPr lang="zh-CN" altLang="zh-CN" b="1">
              <a:latin typeface="华文仿宋" panose="02010600040101010101" pitchFamily="2" charset="-122"/>
              <a:ea typeface="华文仿宋" panose="02010600040101010101" pitchFamily="2" charset="-122"/>
            </a:endParaRPr>
          </a:p>
        </p:txBody>
      </p:sp>
      <p:sp>
        <p:nvSpPr>
          <p:cNvPr id="86" name="Text Box 52"/>
          <p:cNvSpPr txBox="1">
            <a:spLocks noChangeArrowheads="1"/>
          </p:cNvSpPr>
          <p:nvPr/>
        </p:nvSpPr>
        <p:spPr bwMode="auto">
          <a:xfrm>
            <a:off x="2323295" y="5040342"/>
            <a:ext cx="617112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dirty="0" err="1">
                <a:latin typeface="华文仿宋" panose="02010600040101010101" pitchFamily="2" charset="-122"/>
                <a:ea typeface="华文仿宋" panose="02010600040101010101" pitchFamily="2" charset="-122"/>
              </a:rPr>
              <a:t>bnode</a:t>
            </a:r>
            <a:r>
              <a:rPr lang="en-US" altLang="zh-CN" sz="2400" b="1" dirty="0">
                <a:latin typeface="华文仿宋" panose="02010600040101010101" pitchFamily="2" charset="-122"/>
                <a:ea typeface="华文仿宋" panose="02010600040101010101" pitchFamily="2" charset="-122"/>
              </a:rPr>
              <a:t>-&gt;left = </a:t>
            </a:r>
            <a:r>
              <a:rPr lang="en-US" altLang="zh-CN" sz="2400" b="1" dirty="0" err="1">
                <a:latin typeface="华文仿宋" panose="02010600040101010101" pitchFamily="2" charset="-122"/>
                <a:ea typeface="华文仿宋" panose="02010600040101010101" pitchFamily="2" charset="-122"/>
              </a:rPr>
              <a:t>singleLeftRotate</a:t>
            </a:r>
            <a:r>
              <a:rPr lang="en-US" altLang="zh-CN" sz="2400" b="1" dirty="0">
                <a:latin typeface="华文仿宋" panose="02010600040101010101" pitchFamily="2" charset="-122"/>
                <a:ea typeface="华文仿宋" panose="02010600040101010101" pitchFamily="2" charset="-122"/>
              </a:rPr>
              <a:t>(</a:t>
            </a:r>
            <a:r>
              <a:rPr lang="en-US" altLang="zh-CN" sz="2400" b="1" dirty="0" err="1">
                <a:latin typeface="华文仿宋" panose="02010600040101010101" pitchFamily="2" charset="-122"/>
                <a:ea typeface="华文仿宋" panose="02010600040101010101" pitchFamily="2" charset="-122"/>
              </a:rPr>
              <a:t>bNode</a:t>
            </a:r>
            <a:r>
              <a:rPr lang="en-US" altLang="zh-CN" sz="2400" b="1" dirty="0">
                <a:latin typeface="华文仿宋" panose="02010600040101010101" pitchFamily="2" charset="-122"/>
                <a:ea typeface="华文仿宋" panose="02010600040101010101" pitchFamily="2" charset="-122"/>
              </a:rPr>
              <a:t>-&gt;left);  </a:t>
            </a:r>
            <a:endParaRPr lang="en-US" altLang="zh-CN" sz="2400" b="1" dirty="0">
              <a:latin typeface="华文仿宋" panose="02010600040101010101" pitchFamily="2" charset="-122"/>
              <a:ea typeface="华文仿宋" panose="02010600040101010101" pitchFamily="2" charset="-122"/>
            </a:endParaRPr>
          </a:p>
          <a:p>
            <a:pPr algn="l" eaLnBrk="1" hangingPunct="1">
              <a:spcBef>
                <a:spcPct val="50000"/>
              </a:spcBef>
            </a:pPr>
            <a:r>
              <a:rPr lang="en-US" altLang="zh-CN" sz="2400" b="1" dirty="0" err="1">
                <a:latin typeface="华文仿宋" panose="02010600040101010101" pitchFamily="2" charset="-122"/>
                <a:ea typeface="华文仿宋" panose="02010600040101010101" pitchFamily="2" charset="-122"/>
              </a:rPr>
              <a:t>singleRightRotate</a:t>
            </a:r>
            <a:r>
              <a:rPr lang="en-US" altLang="zh-CN" sz="2400" b="1" dirty="0">
                <a:latin typeface="华文仿宋" panose="02010600040101010101" pitchFamily="2" charset="-122"/>
                <a:ea typeface="华文仿宋" panose="02010600040101010101" pitchFamily="2" charset="-122"/>
              </a:rPr>
              <a:t>(</a:t>
            </a:r>
            <a:r>
              <a:rPr lang="en-US" altLang="zh-CN" sz="2400" b="1" dirty="0" err="1">
                <a:latin typeface="华文仿宋" panose="02010600040101010101" pitchFamily="2" charset="-122"/>
                <a:ea typeface="华文仿宋" panose="02010600040101010101" pitchFamily="2" charset="-122"/>
              </a:rPr>
              <a:t>bNode</a:t>
            </a:r>
            <a:r>
              <a:rPr lang="en-US" altLang="zh-CN" sz="2400" b="1" dirty="0">
                <a:latin typeface="华文仿宋" panose="02010600040101010101" pitchFamily="2" charset="-122"/>
                <a:ea typeface="华文仿宋" panose="02010600040101010101" pitchFamily="2" charset="-122"/>
              </a:rPr>
              <a:t>); </a:t>
            </a:r>
            <a:endParaRPr lang="en-US"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
        <p:nvSpPr>
          <p:cNvPr id="87" name="Oval 15"/>
          <p:cNvSpPr>
            <a:spLocks noChangeArrowheads="1"/>
          </p:cNvSpPr>
          <p:nvPr/>
        </p:nvSpPr>
        <p:spPr bwMode="auto">
          <a:xfrm>
            <a:off x="6090946" y="2208718"/>
            <a:ext cx="438150" cy="46831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88" name="Text Box 25"/>
          <p:cNvSpPr txBox="1">
            <a:spLocks noChangeArrowheads="1"/>
          </p:cNvSpPr>
          <p:nvPr/>
        </p:nvSpPr>
        <p:spPr bwMode="auto">
          <a:xfrm>
            <a:off x="6090946" y="2208718"/>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dirty="0">
                <a:latin typeface="华文仿宋" panose="02010600040101010101" pitchFamily="2" charset="-122"/>
                <a:ea typeface="华文仿宋" panose="02010600040101010101" pitchFamily="2" charset="-122"/>
              </a:rPr>
              <a:t>A</a:t>
            </a:r>
            <a:endParaRPr lang="en-US" altLang="zh-CN" sz="2400" b="1" dirty="0">
              <a:latin typeface="华文仿宋" panose="02010600040101010101" pitchFamily="2" charset="-122"/>
              <a:ea typeface="华文仿宋" panose="02010600040101010101" pitchFamily="2" charset="-122"/>
            </a:endParaRPr>
          </a:p>
        </p:txBody>
      </p:sp>
      <p:sp>
        <p:nvSpPr>
          <p:cNvPr id="89" name="Oval 15"/>
          <p:cNvSpPr>
            <a:spLocks noChangeArrowheads="1"/>
          </p:cNvSpPr>
          <p:nvPr/>
        </p:nvSpPr>
        <p:spPr bwMode="auto">
          <a:xfrm>
            <a:off x="1985673" y="3033982"/>
            <a:ext cx="438150" cy="468312"/>
          </a:xfrm>
          <a:prstGeom prst="ellipse">
            <a:avLst/>
          </a:prstGeom>
          <a:solidFill>
            <a:srgbClr val="FFFF99"/>
          </a:solidFill>
          <a:ln w="9525">
            <a:solidFill>
              <a:schemeClr val="tx1"/>
            </a:solidFill>
            <a:round/>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90" name="Text Box 25"/>
          <p:cNvSpPr txBox="1">
            <a:spLocks noChangeArrowheads="1"/>
          </p:cNvSpPr>
          <p:nvPr/>
        </p:nvSpPr>
        <p:spPr bwMode="auto">
          <a:xfrm>
            <a:off x="1985673" y="3033982"/>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dirty="0">
                <a:latin typeface="华文仿宋" panose="02010600040101010101" pitchFamily="2" charset="-122"/>
                <a:ea typeface="华文仿宋" panose="02010600040101010101" pitchFamily="2" charset="-122"/>
              </a:rPr>
              <a:t>C</a:t>
            </a:r>
            <a:endParaRPr lang="en-US" altLang="zh-CN" sz="2400" b="1" dirty="0">
              <a:latin typeface="华文仿宋" panose="02010600040101010101" pitchFamily="2" charset="-122"/>
              <a:ea typeface="华文仿宋" panose="02010600040101010101" pitchFamily="2" charset="-122"/>
            </a:endParaRPr>
          </a:p>
        </p:txBody>
      </p:sp>
      <p:sp>
        <p:nvSpPr>
          <p:cNvPr id="91" name="Line 17"/>
          <p:cNvSpPr>
            <a:spLocks noChangeShapeType="1"/>
          </p:cNvSpPr>
          <p:nvPr/>
        </p:nvSpPr>
        <p:spPr bwMode="auto">
          <a:xfrm>
            <a:off x="2406872" y="3498425"/>
            <a:ext cx="457200" cy="47625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92" name="Line 16"/>
          <p:cNvSpPr>
            <a:spLocks noChangeShapeType="1"/>
          </p:cNvSpPr>
          <p:nvPr/>
        </p:nvSpPr>
        <p:spPr bwMode="auto">
          <a:xfrm flipH="1">
            <a:off x="1693569" y="3498424"/>
            <a:ext cx="352940" cy="488057"/>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95" name="Text Box 25"/>
          <p:cNvSpPr txBox="1">
            <a:spLocks noChangeArrowheads="1"/>
          </p:cNvSpPr>
          <p:nvPr/>
        </p:nvSpPr>
        <p:spPr bwMode="auto">
          <a:xfrm>
            <a:off x="6951370" y="1422770"/>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n-US" altLang="zh-CN" sz="2400" b="1" dirty="0">
                <a:latin typeface="华文仿宋" panose="02010600040101010101" pitchFamily="2" charset="-122"/>
                <a:ea typeface="华文仿宋" panose="02010600040101010101" pitchFamily="2" charset="-122"/>
              </a:rPr>
              <a:t>C</a:t>
            </a:r>
            <a:endParaRPr lang="en-US" altLang="zh-CN" sz="2400" b="1" dirty="0">
              <a:latin typeface="华文仿宋" panose="02010600040101010101" pitchFamily="2" charset="-122"/>
              <a:ea typeface="华文仿宋" panose="02010600040101010101" pitchFamily="2" charset="-122"/>
            </a:endParaRPr>
          </a:p>
        </p:txBody>
      </p:sp>
      <p:sp>
        <p:nvSpPr>
          <p:cNvPr id="97" name="Line 16"/>
          <p:cNvSpPr>
            <a:spLocks noChangeShapeType="1"/>
          </p:cNvSpPr>
          <p:nvPr/>
        </p:nvSpPr>
        <p:spPr bwMode="auto">
          <a:xfrm flipH="1">
            <a:off x="5738006" y="2623713"/>
            <a:ext cx="352940" cy="488057"/>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98" name="Line 17"/>
          <p:cNvSpPr>
            <a:spLocks noChangeShapeType="1"/>
          </p:cNvSpPr>
          <p:nvPr/>
        </p:nvSpPr>
        <p:spPr bwMode="auto">
          <a:xfrm>
            <a:off x="6485718" y="2653867"/>
            <a:ext cx="285237" cy="531822"/>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algn="l"/>
            <a:endParaRPr lang="zh-CN" altLang="en-US" b="1">
              <a:latin typeface="华文仿宋" panose="02010600040101010101" pitchFamily="2" charset="-122"/>
              <a:ea typeface="华文仿宋" panose="02010600040101010101" pitchFamily="2" charset="-122"/>
            </a:endParaRPr>
          </a:p>
        </p:txBody>
      </p:sp>
      <p:sp>
        <p:nvSpPr>
          <p:cNvPr id="99" name="Rectangle 38"/>
          <p:cNvSpPr>
            <a:spLocks noChangeArrowheads="1"/>
          </p:cNvSpPr>
          <p:nvPr/>
        </p:nvSpPr>
        <p:spPr bwMode="auto">
          <a:xfrm>
            <a:off x="6382239" y="4088974"/>
            <a:ext cx="720725" cy="504825"/>
          </a:xfrm>
          <a:prstGeom prst="rect">
            <a:avLst/>
          </a:prstGeom>
          <a:noFill/>
          <a:ln w="381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eaLnBrk="1" hangingPunct="1"/>
            <a:endParaRPr lang="zh-CN" altLang="zh-CN" b="1">
              <a:latin typeface="华文仿宋" panose="02010600040101010101" pitchFamily="2" charset="-122"/>
              <a:ea typeface="华文仿宋" panose="02010600040101010101" pitchFamily="2" charset="-122"/>
            </a:endParaRPr>
          </a:p>
        </p:txBody>
      </p:sp>
      <p:sp>
        <p:nvSpPr>
          <p:cNvPr id="100" name="AutoShape 13"/>
          <p:cNvSpPr>
            <a:spLocks noChangeArrowheads="1"/>
          </p:cNvSpPr>
          <p:nvPr/>
        </p:nvSpPr>
        <p:spPr bwMode="auto">
          <a:xfrm>
            <a:off x="1293522" y="3998906"/>
            <a:ext cx="720725" cy="936625"/>
          </a:xfrm>
          <a:prstGeom prst="triangle">
            <a:avLst>
              <a:gd name="adj" fmla="val 50000"/>
            </a:avLst>
          </a:prstGeom>
          <a:solidFill>
            <a:schemeClr val="tx2">
              <a:lumMod val="60000"/>
              <a:lumOff val="40000"/>
            </a:schemeClr>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102" name="AutoShape 13"/>
          <p:cNvSpPr>
            <a:spLocks noChangeArrowheads="1"/>
          </p:cNvSpPr>
          <p:nvPr/>
        </p:nvSpPr>
        <p:spPr bwMode="auto">
          <a:xfrm>
            <a:off x="2517483" y="4011331"/>
            <a:ext cx="720725" cy="936625"/>
          </a:xfrm>
          <a:prstGeom prst="triangle">
            <a:avLst>
              <a:gd name="adj" fmla="val 50000"/>
            </a:avLst>
          </a:prstGeom>
          <a:solidFill>
            <a:schemeClr val="accent2">
              <a:lumMod val="40000"/>
              <a:lumOff val="60000"/>
            </a:schemeClr>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103" name="AutoShape 13"/>
          <p:cNvSpPr>
            <a:spLocks noChangeArrowheads="1"/>
          </p:cNvSpPr>
          <p:nvPr/>
        </p:nvSpPr>
        <p:spPr bwMode="auto">
          <a:xfrm>
            <a:off x="7229743" y="3030111"/>
            <a:ext cx="720725" cy="936625"/>
          </a:xfrm>
          <a:prstGeom prst="triangle">
            <a:avLst>
              <a:gd name="adj" fmla="val 50000"/>
            </a:avLst>
          </a:prstGeom>
          <a:solidFill>
            <a:schemeClr val="accent2">
              <a:lumMod val="40000"/>
              <a:lumOff val="60000"/>
            </a:schemeClr>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104" name="AutoShape 13"/>
          <p:cNvSpPr>
            <a:spLocks noChangeArrowheads="1"/>
          </p:cNvSpPr>
          <p:nvPr/>
        </p:nvSpPr>
        <p:spPr bwMode="auto">
          <a:xfrm>
            <a:off x="6392012" y="3145691"/>
            <a:ext cx="720725" cy="936625"/>
          </a:xfrm>
          <a:prstGeom prst="triangle">
            <a:avLst>
              <a:gd name="adj" fmla="val 50000"/>
            </a:avLst>
          </a:prstGeom>
          <a:solidFill>
            <a:schemeClr val="tx2">
              <a:lumMod val="60000"/>
              <a:lumOff val="40000"/>
            </a:schemeClr>
          </a:solidFill>
          <a:ln w="9525">
            <a:solidFill>
              <a:schemeClr val="tx1"/>
            </a:solidFill>
            <a:miter lim="800000"/>
          </a:ln>
          <a:effectLst>
            <a:outerShdw blurRad="63500" dist="107763" dir="2700000" algn="ctr" rotWithShape="0">
              <a:schemeClr val="bg2">
                <a:alpha val="50000"/>
              </a:schemeClr>
            </a:outerShdw>
          </a:effectLst>
        </p:spPr>
        <p:txBody>
          <a:bodyPr wrap="none" anchor="ctr"/>
          <a:lstStyle/>
          <a:p>
            <a:pPr algn="l">
              <a:defRPr/>
            </a:pPr>
            <a:endParaRPr lang="en-US" b="1">
              <a:latin typeface="华文仿宋" panose="02010600040101010101" pitchFamily="2" charset="-122"/>
              <a:ea typeface="华文仿宋" panose="02010600040101010101" pitchFamily="2" charset="-122"/>
            </a:endParaRPr>
          </a:p>
        </p:txBody>
      </p:sp>
      <p:sp>
        <p:nvSpPr>
          <p:cNvPr id="105" name="Text Box 23"/>
          <p:cNvSpPr txBox="1">
            <a:spLocks noChangeArrowheads="1"/>
          </p:cNvSpPr>
          <p:nvPr/>
        </p:nvSpPr>
        <p:spPr bwMode="auto">
          <a:xfrm>
            <a:off x="1442747" y="4405032"/>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dirty="0">
                <a:latin typeface="华文仿宋" panose="02010600040101010101" pitchFamily="2" charset="-122"/>
                <a:ea typeface="华文仿宋" panose="02010600040101010101" pitchFamily="2" charset="-122"/>
                <a:cs typeface="Arial" panose="020B0604020202020204" pitchFamily="34" charset="0"/>
              </a:rPr>
              <a:t>μ</a:t>
            </a:r>
            <a:endParaRPr lang="el-GR"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
        <p:nvSpPr>
          <p:cNvPr id="106" name="Text Box 23"/>
          <p:cNvSpPr txBox="1">
            <a:spLocks noChangeArrowheads="1"/>
          </p:cNvSpPr>
          <p:nvPr/>
        </p:nvSpPr>
        <p:spPr bwMode="auto">
          <a:xfrm>
            <a:off x="2719609" y="4420279"/>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dirty="0">
                <a:latin typeface="华文仿宋" panose="02010600040101010101" pitchFamily="2" charset="-122"/>
                <a:ea typeface="华文仿宋" panose="02010600040101010101" pitchFamily="2" charset="-122"/>
                <a:cs typeface="Arial" panose="020B0604020202020204" pitchFamily="34" charset="0"/>
              </a:rPr>
              <a:t>ν</a:t>
            </a:r>
            <a:endParaRPr lang="el-GR"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
        <p:nvSpPr>
          <p:cNvPr id="107" name="Text Box 23"/>
          <p:cNvSpPr txBox="1">
            <a:spLocks noChangeArrowheads="1"/>
          </p:cNvSpPr>
          <p:nvPr/>
        </p:nvSpPr>
        <p:spPr bwMode="auto">
          <a:xfrm>
            <a:off x="6589184" y="3501856"/>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dirty="0">
                <a:latin typeface="华文仿宋" panose="02010600040101010101" pitchFamily="2" charset="-122"/>
                <a:ea typeface="华文仿宋" panose="02010600040101010101" pitchFamily="2" charset="-122"/>
                <a:cs typeface="Arial" panose="020B0604020202020204" pitchFamily="34" charset="0"/>
              </a:rPr>
              <a:t>μ</a:t>
            </a:r>
            <a:endParaRPr lang="el-GR"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
        <p:nvSpPr>
          <p:cNvPr id="108" name="Text Box 23"/>
          <p:cNvSpPr txBox="1">
            <a:spLocks noChangeArrowheads="1"/>
          </p:cNvSpPr>
          <p:nvPr/>
        </p:nvSpPr>
        <p:spPr bwMode="auto">
          <a:xfrm>
            <a:off x="7429029" y="3387738"/>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algn="l" eaLnBrk="1" hangingPunct="1">
              <a:spcBef>
                <a:spcPct val="50000"/>
              </a:spcBef>
            </a:pPr>
            <a:r>
              <a:rPr lang="el-GR" altLang="zh-CN" sz="2400" b="1" dirty="0">
                <a:latin typeface="华文仿宋" panose="02010600040101010101" pitchFamily="2" charset="-122"/>
                <a:ea typeface="华文仿宋" panose="02010600040101010101" pitchFamily="2" charset="-122"/>
                <a:cs typeface="Arial" panose="020B0604020202020204" pitchFamily="34" charset="0"/>
              </a:rPr>
              <a:t>ν</a:t>
            </a:r>
            <a:endParaRPr lang="el-GR" altLang="zh-CN" sz="2400" b="1" dirty="0">
              <a:latin typeface="华文仿宋" panose="02010600040101010101" pitchFamily="2" charset="-122"/>
              <a:ea typeface="华文仿宋" panose="02010600040101010101" pitchFamily="2" charset="-122"/>
              <a:cs typeface="Arial" panose="020B0604020202020204" pitchFamily="34" charset="0"/>
            </a:endParaRPr>
          </a:p>
        </p:txBody>
      </p:sp>
      <p:sp>
        <p:nvSpPr>
          <p:cNvPr id="65" name="Text Box 16"/>
          <p:cNvSpPr txBox="1">
            <a:spLocks noChangeArrowheads="1"/>
          </p:cNvSpPr>
          <p:nvPr/>
        </p:nvSpPr>
        <p:spPr bwMode="auto">
          <a:xfrm>
            <a:off x="1204485" y="1034064"/>
            <a:ext cx="12857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3200" b="1" dirty="0">
                <a:latin typeface="华文仿宋" panose="02010600040101010101" pitchFamily="2" charset="-122"/>
                <a:ea typeface="华文仿宋" panose="02010600040101010101" pitchFamily="2" charset="-122"/>
              </a:rPr>
              <a:t>1-&gt;2</a:t>
            </a:r>
            <a:endParaRPr lang="en-US" altLang="zh-CN" sz="3200" b="1" dirty="0">
              <a:latin typeface="华文仿宋" panose="02010600040101010101" pitchFamily="2" charset="-122"/>
              <a:ea typeface="华文仿宋" panose="02010600040101010101" pitchFamily="2" charset="-122"/>
            </a:endParaRPr>
          </a:p>
        </p:txBody>
      </p:sp>
      <p:sp>
        <p:nvSpPr>
          <p:cNvPr id="71" name="Text Box 16"/>
          <p:cNvSpPr txBox="1">
            <a:spLocks noChangeArrowheads="1"/>
          </p:cNvSpPr>
          <p:nvPr/>
        </p:nvSpPr>
        <p:spPr bwMode="auto">
          <a:xfrm>
            <a:off x="369620" y="1868063"/>
            <a:ext cx="11377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3200" b="1" dirty="0">
                <a:latin typeface="华文仿宋" panose="02010600040101010101" pitchFamily="2" charset="-122"/>
                <a:ea typeface="华文仿宋" panose="02010600040101010101" pitchFamily="2" charset="-122"/>
              </a:rPr>
              <a:t>0-&gt;1</a:t>
            </a:r>
            <a:endParaRPr lang="en-US" altLang="zh-CN" sz="3200" b="1"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linds(horizontal)">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blinds(horizontal)">
                                      <p:cBhvr>
                                        <p:cTn id="1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utoUpdateAnimBg="0"/>
      <p:bldP spid="71" grpId="0" autoUpdateAnimBg="0"/>
    </p:bldLst>
  </p:timing>
</p:sld>
</file>

<file path=ppt/tags/tag1.xml><?xml version="1.0" encoding="utf-8"?>
<p:tagLst xmlns:p="http://schemas.openxmlformats.org/presentationml/2006/main">
  <p:tag name="TEXPOINTINIT" val=""/>
  <p:tag name="USEAMSFONTS" val="False"/>
  <p:tag name="EMBEDFONTS" val="False"/>
  <p:tag name="USEBOLDAMS" val="False"/>
  <p:tag name="DEFAULTDISPLAYSOURCE" val="\documentclass{article}\pagestyle{empty}\input{../../stdlib}&#10;\newcommand{\Jb}{\bar{J}}&#10;&#10;\begin{document}&#10;&#10;\end{document}&#10;"/>
  <p:tag name="TEX2PS" val="latex $(base).tex; dvips -D $(res) -E -o $(base).ps $(base).dvi"/>
  <p:tag name="EXTERNALEDITCOMMAND" val="notepad %"/>
  <p:tag name="GHOSTSCRIPTCOMMAND" val="gswin32c"/>
  <p:tag name="DEFAULTBITMAP" val="pngmono"/>
  <p:tag name="DEFAULTBLEND" val="False"/>
  <p:tag name="DEFAULTTRANSPARENT" val="True"/>
  <p:tag name="DEFAULTWORKAROUNDTRANSPARENCYBUG" val="False"/>
  <p:tag name="DEFAULTRESOLUTION" val="600"/>
  <p:tag name="DEFAULTMAGNIFICATION" val="2"/>
  <p:tag name="DEFAULTFONTSIZE" val="10"/>
  <p:tag name="DEFAULTWIDTH" val="354"/>
  <p:tag name="DEFAULTHEIGHT" val="344"/>
  <p:tag name="commondata" val="eyJoZGlkIjoiZGIxODFiOGFlMzkzMmE4NTJjOTI1NzdlZTcyODU2YWEifQ=="/>
</p:tagLst>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mp; Bullets - 2 Column copy 3">
  <a:themeElements>
    <a:clrScheme name="">
      <a:dk1>
        <a:srgbClr val="000000"/>
      </a:dk1>
      <a:lt1>
        <a:srgbClr val="FFFFFF"/>
      </a:lt1>
      <a:dk2>
        <a:srgbClr val="000000"/>
      </a:dk2>
      <a:lt2>
        <a:srgbClr val="000000"/>
      </a:lt2>
      <a:accent1>
        <a:srgbClr val="3E3E3E"/>
      </a:accent1>
      <a:accent2>
        <a:srgbClr val="333399"/>
      </a:accent2>
      <a:accent3>
        <a:srgbClr val="FFFFFF"/>
      </a:accent3>
      <a:accent4>
        <a:srgbClr val="000000"/>
      </a:accent4>
      <a:accent5>
        <a:srgbClr val="AFAFAF"/>
      </a:accent5>
      <a:accent6>
        <a:srgbClr val="2D2D8A"/>
      </a:accent6>
      <a:hlink>
        <a:srgbClr val="009999"/>
      </a:hlink>
      <a:folHlink>
        <a:srgbClr val="99CC00"/>
      </a:folHlink>
    </a:clrScheme>
    <a:fontScheme name="Title &amp; Bullets - 2 Column copy 3">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copy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9FFB9"/>
        </a:solid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25000"/>
          </a:lnSpc>
          <a:spcBef>
            <a:spcPct val="30000"/>
          </a:spcBef>
          <a:spcAft>
            <a:spcPct val="0"/>
          </a:spcAft>
          <a:buClrTx/>
          <a:buSzTx/>
          <a:buFontTx/>
          <a:buChar char="•"/>
          <a:def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rgbClr val="B9FFB9"/>
        </a:solid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25000"/>
          </a:lnSpc>
          <a:spcBef>
            <a:spcPct val="30000"/>
          </a:spcBef>
          <a:spcAft>
            <a:spcPct val="0"/>
          </a:spcAft>
          <a:buClrTx/>
          <a:buSzTx/>
          <a:buFontTx/>
          <a:buChar char="•"/>
          <a:def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0</TotalTime>
  <Words>28381</Words>
  <Application>WPS 演示</Application>
  <PresentationFormat>On-screen Show (4:3)</PresentationFormat>
  <Paragraphs>3537</Paragraphs>
  <Slides>220</Slides>
  <Notes>46</Notes>
  <HiddenSlides>0</HiddenSlides>
  <MMClips>0</MMClips>
  <ScaleCrop>false</ScaleCrop>
  <HeadingPairs>
    <vt:vector size="8" baseType="variant">
      <vt:variant>
        <vt:lpstr>已用的字体</vt:lpstr>
      </vt:variant>
      <vt:variant>
        <vt:i4>20</vt:i4>
      </vt:variant>
      <vt:variant>
        <vt:lpstr>主题</vt:lpstr>
      </vt:variant>
      <vt:variant>
        <vt:i4>3</vt:i4>
      </vt:variant>
      <vt:variant>
        <vt:lpstr>嵌入 OLE 服务器</vt:lpstr>
      </vt:variant>
      <vt:variant>
        <vt:i4>10</vt:i4>
      </vt:variant>
      <vt:variant>
        <vt:lpstr>幻灯片标题</vt:lpstr>
      </vt:variant>
      <vt:variant>
        <vt:i4>220</vt:i4>
      </vt:variant>
    </vt:vector>
  </HeadingPairs>
  <TitlesOfParts>
    <vt:vector size="253" baseType="lpstr">
      <vt:lpstr>Arial</vt:lpstr>
      <vt:lpstr>宋体</vt:lpstr>
      <vt:lpstr>Wingdings</vt:lpstr>
      <vt:lpstr>MS PGothic</vt:lpstr>
      <vt:lpstr>Gill Sans</vt:lpstr>
      <vt:lpstr>Gill Sans MT</vt:lpstr>
      <vt:lpstr>ヒラギノ角ゴ ProN W3</vt:lpstr>
      <vt:lpstr>Segoe Print</vt:lpstr>
      <vt:lpstr>黑体</vt:lpstr>
      <vt:lpstr>Times</vt:lpstr>
      <vt:lpstr>Times New Roman</vt:lpstr>
      <vt:lpstr>华文仿宋</vt:lpstr>
      <vt:lpstr>Calibri</vt:lpstr>
      <vt:lpstr>微软雅黑</vt:lpstr>
      <vt:lpstr>Arial Unicode MS</vt:lpstr>
      <vt:lpstr>Cambria Math</vt:lpstr>
      <vt:lpstr>隶书</vt:lpstr>
      <vt:lpstr>Symbol</vt:lpstr>
      <vt:lpstr>Arial</vt:lpstr>
      <vt:lpstr>Symbol</vt:lpstr>
      <vt:lpstr>Blank Presentation</vt:lpstr>
      <vt:lpstr>Title &amp; Bullets - 2 Column copy 3</vt:lpstr>
      <vt:lpstr>默认设计模板</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第九章  查找</vt:lpstr>
      <vt:lpstr>PowerPoint 演示文稿</vt:lpstr>
      <vt:lpstr>对查找表经常进行的操作: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2．二叉排序树的查找算法：</vt:lpstr>
      <vt:lpstr>PowerPoint 演示文稿</vt:lpstr>
      <vt:lpstr>PowerPoint 演示文稿</vt:lpstr>
      <vt:lpstr>PowerPoint 演示文稿</vt:lpstr>
      <vt:lpstr>PowerPoint 演示文稿</vt:lpstr>
      <vt:lpstr>PowerPoint 演示文稿</vt:lpstr>
      <vt:lpstr>3．二叉排序树的插入算法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9.2.2 二叉平衡树</vt:lpstr>
      <vt:lpstr>PowerPoint 演示文稿</vt:lpstr>
      <vt:lpstr>PowerPoint 演示文稿</vt:lpstr>
      <vt:lpstr>PowerPoint 演示文稿</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平衡被打破的四种情况</vt:lpstr>
      <vt:lpstr>PowerPoint 演示文稿</vt:lpstr>
      <vt:lpstr>旋转</vt:lpstr>
      <vt:lpstr>LL型：右旋转（顺时针旋转）</vt:lpstr>
      <vt:lpstr>RR型：左旋转（逆时针旋转）</vt:lpstr>
      <vt:lpstr>LR型：先逆时针旋转，再顺时针旋转，先左后右</vt:lpstr>
      <vt:lpstr>RL型：先顺时针旋转，再逆时针旋转，先右后左</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对增量 di  有三种取法：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SGHMC+DDP Learning</dc:title>
  <dc:creator>Emily Fox</dc:creator>
  <cp:lastModifiedBy>Henry</cp:lastModifiedBy>
  <cp:revision>13191</cp:revision>
  <cp:lastPrinted>2003-01-09T13:22:00Z</cp:lastPrinted>
  <dcterms:created xsi:type="dcterms:W3CDTF">2011-09-14T14:16:00Z</dcterms:created>
  <dcterms:modified xsi:type="dcterms:W3CDTF">2024-01-08T14:48:47Z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B857AC2825084B5AB3DDCE446D3C4D2E_12</vt:lpwstr>
  </property>
  <property fmtid="{D5CDD505-2E9C-101B-9397-08002B2CF9AE}" pid="3" name="KSOProductBuildVer">
    <vt:lpwstr>2052-12.1.0.16120</vt:lpwstr>
  </property>
</Properties>
</file>