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6" r:id="rId2"/>
    <p:sldId id="847" r:id="rId3"/>
    <p:sldId id="1438" r:id="rId4"/>
    <p:sldId id="1439" r:id="rId5"/>
    <p:sldId id="1440" r:id="rId6"/>
    <p:sldId id="1441" r:id="rId7"/>
    <p:sldId id="1442" r:id="rId8"/>
    <p:sldId id="1443" r:id="rId9"/>
    <p:sldId id="1444" r:id="rId10"/>
    <p:sldId id="1445" r:id="rId11"/>
    <p:sldId id="1446" r:id="rId12"/>
    <p:sldId id="1447" r:id="rId13"/>
    <p:sldId id="1448" r:id="rId14"/>
    <p:sldId id="1449" r:id="rId15"/>
    <p:sldId id="1450" r:id="rId16"/>
    <p:sldId id="1451" r:id="rId17"/>
    <p:sldId id="1452" r:id="rId18"/>
    <p:sldId id="1453" r:id="rId19"/>
    <p:sldId id="1454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CC"/>
    <a:srgbClr val="003300"/>
    <a:srgbClr val="540000"/>
    <a:srgbClr val="000099"/>
    <a:srgbClr val="2C5800"/>
    <a:srgbClr val="336600"/>
    <a:srgbClr val="2A5400"/>
    <a:srgbClr val="0000FF"/>
    <a:srgbClr val="82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1" autoAdjust="0"/>
    <p:restoredTop sz="82567" autoAdjust="0"/>
  </p:normalViewPr>
  <p:slideViewPr>
    <p:cSldViewPr snapToGrid="0">
      <p:cViewPr varScale="1">
        <p:scale>
          <a:sx n="73" d="100"/>
          <a:sy n="73" d="100"/>
        </p:scale>
        <p:origin x="148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16C5FB74-6202-49A5-8F44-37DCD3F763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3C3FBAB-7561-4F19-BF22-4ABF084C07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665E31-3EE6-47BC-ADEC-063869896D6C}" type="datetimeFigureOut">
              <a:rPr lang="zh-CN" altLang="en-US"/>
              <a:pPr>
                <a:defRPr/>
              </a:pPr>
              <a:t>2023/12/18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855C29C-B4F8-4DCE-857E-5DA44FEFF2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FC62A58-4D4C-41CA-ADF4-8C4A165B40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FA118-E241-4AD6-8CE9-C901AC1A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57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B269197-D83F-4918-A2C0-B86B1333C0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97B12158-F621-4725-AE34-8CA9BE5C59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xmlns="" id="{A01EC5CC-5644-4EB8-A484-CEBCDB551D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B53F5C3A-3C49-4680-9451-BC8FC80F78B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03AC4C97-88FF-4CB1-A0A7-FE9795474C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xmlns="" id="{12C4F312-D701-4B17-8695-9D5454956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D592CB48-58DB-44A5-9191-B83C6531CC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945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xmlns="" id="{3364B3D7-D570-45DE-92B1-61E5CA55E2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xmlns="" id="{871FE7A0-4209-4E0C-8BB1-F1A41D3A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xmlns="" id="{F5FF876A-7785-4F6E-9E3E-28402A92C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900554-CCFD-471D-815F-3FE2211E4708}" type="slidenum">
              <a:rPr lang="en-US" altLang="zh-CN" sz="1200" b="0">
                <a:latin typeface="Arial" panose="020B0604020202020204" pitchFamily="34" charset="0"/>
              </a:rPr>
              <a:pPr/>
              <a:t>1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7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3991D363-F779-41A5-A72F-9B992A3F27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CFE83B1-F634-4D03-BBF3-374F469F813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xmlns="" id="{FBB96941-A741-4111-B3DD-ED9F89D873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41108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6D0D5B7-1F09-4950-A27C-BF92C6A1FE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66D835-6AA7-426A-B360-43BB7A0E88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71646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F6712F8-1DF1-4C4E-A8FF-59E07F4259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E0FA5C-78E7-4801-B735-240B548A49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306368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6861B6B-C82D-4E9D-B0FD-DEB7353FEF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1DA4F1-4DAA-43CD-9AB4-23180FA39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73256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4D6A5D6-E2A4-460D-ADAA-6B26C5BBEF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1D841AD-41CE-48E1-A3F3-C8790E5132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97809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666EA07-E4BC-486A-A26A-F36F59974F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632390-A314-45E9-8259-B97D324B6C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5667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CE06275-12A3-4F5E-8246-8BE6BCE601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3ADCAF-667C-45A4-A92D-EFE3E33F1F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72013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97EDA3C8-AFE8-4E06-8B74-E151E496E0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8F266-A9BD-4E96-8D21-F1DD509164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11030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F88D2860-C9DB-4B83-B599-5EB25543B1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307138"/>
            <a:ext cx="2627313" cy="460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汇编与接口技术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8B11520A-6D44-4D9D-871A-C39CB01D94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2A56F96-8D26-418C-8B28-821F6665A9F2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xmlns="" id="{624EA5F2-81CD-4F50-BD15-B4E660273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86515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6BAA3653-67FF-490F-8CE7-B239779555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6FE6A3-213F-4858-8423-606B1BC540F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xmlns="" id="{697CA78A-ED04-47D6-BAB9-B694700ADB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8953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5AF36ECE-8F24-4EE0-BD70-9CE91CB66F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03188A-B6B5-43BA-B654-A929C0D9C9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89615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20A55104-6774-437E-A36D-2583AB7847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2BDE03-8452-4F2E-A063-3EA34E8758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16808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 Box 14">
            <a:extLst>
              <a:ext uri="{FF2B5EF4-FFF2-40B4-BE49-F238E27FC236}">
                <a16:creationId xmlns:a16="http://schemas.microsoft.com/office/drawing/2014/main" xmlns="" id="{62E3FC19-EB67-41CE-856A-7ED83C9896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3700" y="320675"/>
            <a:ext cx="275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263" indent="-195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B4962467-9E23-4BFD-BDDF-F71820C4C3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1750"/>
            <a:ext cx="638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0DAA55-B56C-4031-AF56-C6B2033A370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xmlns="" id="{68451D50-33C6-4C0B-BD2B-648C775F10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1692" y="320675"/>
            <a:ext cx="275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263" indent="-195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kumimoji="0" lang="zh-CN" altLang="zh-CN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A9694F4A-166E-4F83-9AAF-F48F282190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3216" y="921544"/>
            <a:ext cx="8673280" cy="61104"/>
          </a:xfrm>
          <a:prstGeom prst="rect">
            <a:avLst/>
          </a:prstGeom>
          <a:gradFill flip="none"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6429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Picture 27">
            <a:extLst>
              <a:ext uri="{FF2B5EF4-FFF2-40B4-BE49-F238E27FC236}">
                <a16:creationId xmlns:a16="http://schemas.microsoft.com/office/drawing/2014/main" xmlns="" id="{3256B945-9388-4C70-A732-14D79FA0EF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13" y="177006"/>
            <a:ext cx="842962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>
            <a:extLst>
              <a:ext uri="{FF2B5EF4-FFF2-40B4-BE49-F238E27FC236}">
                <a16:creationId xmlns:a16="http://schemas.microsoft.com/office/drawing/2014/main" xmlns="" id="{8F00C45D-87BF-4D12-9629-44F1AB1C43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50" y="181768"/>
            <a:ext cx="9525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9">
            <a:extLst>
              <a:ext uri="{FF2B5EF4-FFF2-40B4-BE49-F238E27FC236}">
                <a16:creationId xmlns:a16="http://schemas.microsoft.com/office/drawing/2014/main" xmlns="" id="{704EA0F4-82A6-4C06-9FD3-A20B4ED525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9388"/>
            <a:ext cx="8382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1">
            <a:extLst>
              <a:ext uri="{FF2B5EF4-FFF2-40B4-BE49-F238E27FC236}">
                <a16:creationId xmlns:a16="http://schemas.microsoft.com/office/drawing/2014/main" xmlns="" id="{6E215EF3-23F7-487A-A253-1B828CB48A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92" y="184150"/>
            <a:ext cx="7620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2">
            <a:extLst>
              <a:ext uri="{FF2B5EF4-FFF2-40B4-BE49-F238E27FC236}">
                <a16:creationId xmlns:a16="http://schemas.microsoft.com/office/drawing/2014/main" xmlns="" id="{D19158E8-AFBC-40D7-8870-D011FBF338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150"/>
            <a:ext cx="8810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>
            <a:extLst>
              <a:ext uri="{FF2B5EF4-FFF2-40B4-BE49-F238E27FC236}">
                <a16:creationId xmlns:a16="http://schemas.microsoft.com/office/drawing/2014/main" xmlns="" id="{C808EDC0-E24C-4C61-9058-DF813B5711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AD19A09-5C4C-454D-B990-5CC7C734B8C5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447517" y="145733"/>
            <a:ext cx="2478564" cy="6826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인터넷01">
            <a:extLst>
              <a:ext uri="{FF2B5EF4-FFF2-40B4-BE49-F238E27FC236}">
                <a16:creationId xmlns:a16="http://schemas.microsoft.com/office/drawing/2014/main" xmlns="" id="{CD744028-A244-4E05-8FD4-D3FB6F3B387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644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交大校徽 拷贝">
            <a:extLst>
              <a:ext uri="{FF2B5EF4-FFF2-40B4-BE49-F238E27FC236}">
                <a16:creationId xmlns:a16="http://schemas.microsoft.com/office/drawing/2014/main" xmlns="" id="{21F5913D-FA9B-4BA7-B523-03493CC2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5051425"/>
            <a:ext cx="133032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2">
            <a:extLst>
              <a:ext uri="{FF2B5EF4-FFF2-40B4-BE49-F238E27FC236}">
                <a16:creationId xmlns:a16="http://schemas.microsoft.com/office/drawing/2014/main" xmlns="" id="{91906F36-E5EB-49DF-B5CD-6DBE9FE58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225" y="2454335"/>
            <a:ext cx="685201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4000" dirty="0" smtClean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《</a:t>
            </a:r>
            <a:r>
              <a:rPr kumimoji="1" lang="zh-CN" altLang="en-US" sz="4000" dirty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数字系统基础</a:t>
            </a:r>
            <a:r>
              <a:rPr kumimoji="1" lang="en-US" altLang="zh-CN" sz="4000" dirty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》</a:t>
            </a:r>
            <a:r>
              <a:rPr kumimoji="1" lang="zh-CN" altLang="en-US" sz="4000" dirty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复习材料</a:t>
            </a:r>
            <a:endParaRPr kumimoji="1" lang="zh-CN" altLang="en-US" sz="40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页脚占位符 1">
            <a:extLst>
              <a:ext uri="{FF2B5EF4-FFF2-40B4-BE49-F238E27FC236}">
                <a16:creationId xmlns:a16="http://schemas.microsoft.com/office/drawing/2014/main" xmlns="" id="{A193C7B8-8D66-4B12-B4B9-5D8555D89F4A}"/>
              </a:ext>
            </a:extLst>
          </p:cNvPr>
          <p:cNvSpPr txBox="1">
            <a:spLocks/>
          </p:cNvSpPr>
          <p:nvPr/>
        </p:nvSpPr>
        <p:spPr bwMode="auto">
          <a:xfrm>
            <a:off x="0" y="-19644"/>
            <a:ext cx="914399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2400" b="0" i="1" kern="1200">
                <a:solidFill>
                  <a:srgbClr val="C00000"/>
                </a:solidFill>
                <a:latin typeface="+mn-lt"/>
                <a:ea typeface="隶书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kumimoji="1" lang="zh-CN" altLang="en-US" sz="3200" i="0" dirty="0">
                <a:solidFill>
                  <a:srgbClr val="FFFF00"/>
                </a:solidFill>
              </a:rPr>
              <a:t>北京交通大学          数字系统基础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066800" y="228600"/>
            <a:ext cx="7086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触发器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62000" y="914400"/>
            <a:ext cx="78470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38163" indent="-5381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、熟练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掌握闩锁电路结构、基本</a:t>
            </a:r>
            <a:r>
              <a:rPr lang="en-US" altLang="zh-CN" sz="3000" b="1" i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SR</a:t>
            </a:r>
            <a:r>
              <a:rPr lang="zh-CN" altLang="en-US" sz="3000" dirty="0">
                <a:solidFill>
                  <a:srgbClr val="000066"/>
                </a:solidFill>
                <a:latin typeface="Times New Roman" panose="02020603050405020304" pitchFamily="18" charset="0"/>
              </a:rPr>
              <a:t>锁存器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、门控</a:t>
            </a:r>
            <a:r>
              <a:rPr lang="en-US" altLang="zh-CN" sz="3000" b="1" i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RS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锁存器、</a:t>
            </a:r>
            <a:r>
              <a:rPr lang="en-US" altLang="zh-CN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锁存器、</a:t>
            </a:r>
            <a:r>
              <a:rPr lang="en-US" altLang="zh-CN" sz="3000" b="1" i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JK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触发器、</a:t>
            </a:r>
            <a:r>
              <a:rPr lang="en-US" altLang="zh-CN" sz="30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触发器、</a:t>
            </a:r>
            <a:r>
              <a:rPr lang="en-US" altLang="zh-CN" sz="30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触发器及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T’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触发器的</a:t>
            </a:r>
            <a:r>
              <a:rPr lang="zh-CN" altLang="en-US" sz="30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逻辑功能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800100" y="2743200"/>
            <a:ext cx="7620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38163" indent="-5381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000" b="1">
                <a:solidFill>
                  <a:srgbClr val="000066"/>
                </a:solidFill>
                <a:latin typeface="Times New Roman" panose="02020603050405020304" pitchFamily="18" charset="0"/>
              </a:rPr>
              <a:t>、掌握用</a:t>
            </a:r>
            <a:r>
              <a:rPr lang="zh-CN" altLang="en-US" sz="3000" b="1">
                <a:solidFill>
                  <a:srgbClr val="FF0066"/>
                </a:solidFill>
                <a:latin typeface="Times New Roman" panose="02020603050405020304" pitchFamily="18" charset="0"/>
              </a:rPr>
              <a:t>功能表、</a:t>
            </a:r>
            <a:r>
              <a:rPr lang="zh-CN" altLang="en-US" sz="3000" b="1">
                <a:solidFill>
                  <a:srgbClr val="CC0000"/>
                </a:solidFill>
                <a:latin typeface="Times New Roman" panose="02020603050405020304" pitchFamily="18" charset="0"/>
              </a:rPr>
              <a:t>特性方程</a:t>
            </a:r>
            <a:r>
              <a:rPr lang="zh-CN" altLang="en-US" sz="3000" b="1">
                <a:solidFill>
                  <a:srgbClr val="FF0066"/>
                </a:solidFill>
                <a:latin typeface="Times New Roman" panose="02020603050405020304" pitchFamily="18" charset="0"/>
              </a:rPr>
              <a:t>、状态图和波形图</a:t>
            </a:r>
            <a:r>
              <a:rPr lang="zh-CN" altLang="en-US" sz="3000" b="1">
                <a:solidFill>
                  <a:srgbClr val="000066"/>
                </a:solidFill>
                <a:latin typeface="Times New Roman" panose="02020603050405020304" pitchFamily="18" charset="0"/>
              </a:rPr>
              <a:t>等多种方式来描述触发器的逻辑功能</a:t>
            </a:r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800100" y="4572000"/>
            <a:ext cx="754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38163" indent="-5381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、掌握不同类型触发器之间的转换方法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8789" y="5554717"/>
            <a:ext cx="78402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38163" indent="-5381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3000" b="1" dirty="0" smtClean="0">
                <a:solidFill>
                  <a:srgbClr val="C00000"/>
                </a:solidFill>
                <a:latin typeface="+mn-ea"/>
                <a:ea typeface="+mn-ea"/>
              </a:rPr>
              <a:t>对给定的锁存器</a:t>
            </a:r>
            <a:r>
              <a:rPr lang="en-US" altLang="zh-CN" sz="3000" b="1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zh-CN" altLang="en-US" sz="3000" b="1" dirty="0" smtClean="0">
                <a:solidFill>
                  <a:srgbClr val="C00000"/>
                </a:solidFill>
                <a:latin typeface="+mn-ea"/>
                <a:ea typeface="+mn-ea"/>
              </a:rPr>
              <a:t>触发器电路，可以绘制时序波形</a:t>
            </a:r>
            <a:endParaRPr lang="zh-CN" altLang="en-US" sz="3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52894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611188" y="228600"/>
            <a:ext cx="77930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时序逻辑电路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77825" y="2438400"/>
            <a:ext cx="86026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、熟练掌握同步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时序逻辑电路的分析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04800" y="1066800"/>
            <a:ext cx="868680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、熟练掌握时序逻辑电路的描述方式及其相互转换。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solidFill>
                  <a:srgbClr val="000066"/>
                </a:solidFill>
              </a:rPr>
              <a:t>         </a:t>
            </a:r>
            <a:r>
              <a:rPr kumimoji="1"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逻辑电路图、逻辑方程组、状态转换表、状态图、时序图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77825" y="3733800"/>
            <a:ext cx="86042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5349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、熟练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掌握中规模</a:t>
            </a:r>
            <a:r>
              <a:rPr kumimoji="1"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(MSI)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时序逻辑电路寄存器、移位寄存器、</a:t>
            </a:r>
            <a:r>
              <a:rPr kumimoji="1"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计数器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逻辑功能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及应用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（分析和设计）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746783" y="4963735"/>
            <a:ext cx="8167524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66"/>
                </a:solidFill>
              </a:rPr>
              <a:t>运用“反馈清零法”、“反馈置数法” 等方法构成“</a:t>
            </a:r>
            <a:r>
              <a:rPr kumimoji="1" lang="en-US" altLang="zh-CN" sz="2400" b="1" dirty="0">
                <a:solidFill>
                  <a:srgbClr val="FF0066"/>
                </a:solidFill>
              </a:rPr>
              <a:t>N</a:t>
            </a:r>
            <a:r>
              <a:rPr kumimoji="1" lang="zh-CN" altLang="en-US" sz="2400" b="1" dirty="0">
                <a:solidFill>
                  <a:srgbClr val="FF0066"/>
                </a:solidFill>
              </a:rPr>
              <a:t>进制计数器</a:t>
            </a:r>
            <a:r>
              <a:rPr kumimoji="1" lang="zh-CN" altLang="en-US" sz="2400" b="1" dirty="0" smtClean="0">
                <a:solidFill>
                  <a:srgbClr val="FF0066"/>
                </a:solidFill>
              </a:rPr>
              <a:t>”</a:t>
            </a:r>
            <a:r>
              <a:rPr kumimoji="1" lang="zh-CN" altLang="en-US" sz="2400" dirty="0" smtClean="0">
                <a:solidFill>
                  <a:srgbClr val="FF0066"/>
                </a:solidFill>
              </a:rPr>
              <a:t>，特定功能综合逻辑电路分析设计等（如例</a:t>
            </a:r>
            <a:r>
              <a:rPr kumimoji="1" lang="en-US" altLang="zh-CN" sz="2400" dirty="0" smtClean="0">
                <a:solidFill>
                  <a:srgbClr val="FF0066"/>
                </a:solidFill>
              </a:rPr>
              <a:t>5-10）</a:t>
            </a:r>
            <a:endParaRPr kumimoji="1" lang="zh-CN" altLang="en-US" sz="2400" b="1" dirty="0">
              <a:solidFill>
                <a:srgbClr val="FF0066"/>
              </a:solidFill>
            </a:endParaRPr>
          </a:p>
        </p:txBody>
      </p:sp>
      <p:sp>
        <p:nvSpPr>
          <p:cNvPr id="12295" name="Text Box 16"/>
          <p:cNvSpPr txBox="1">
            <a:spLocks noChangeArrowheads="1"/>
          </p:cNvSpPr>
          <p:nvPr/>
        </p:nvSpPr>
        <p:spPr bwMode="auto">
          <a:xfrm>
            <a:off x="3210911" y="3082925"/>
            <a:ext cx="3581400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</a:rPr>
              <a:t>参考书上例题及作业题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830045" y="6218293"/>
            <a:ext cx="80010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i="1" dirty="0">
                <a:solidFill>
                  <a:srgbClr val="FF0066"/>
                </a:solidFill>
              </a:rPr>
              <a:t>常见器件：</a:t>
            </a:r>
            <a:r>
              <a:rPr kumimoji="1" lang="en-US" altLang="zh-CN" sz="2400" b="1" i="1" dirty="0" smtClean="0">
                <a:solidFill>
                  <a:srgbClr val="FF0066"/>
                </a:solidFill>
              </a:rPr>
              <a:t>161,163,190,194,290</a:t>
            </a:r>
            <a:r>
              <a:rPr kumimoji="1" lang="zh-CN" altLang="en-US" sz="2400" b="1" i="1" dirty="0" smtClean="0">
                <a:solidFill>
                  <a:srgbClr val="FF0066"/>
                </a:solidFill>
              </a:rPr>
              <a:t>等</a:t>
            </a:r>
            <a:endParaRPr kumimoji="1" lang="zh-CN" altLang="en-US" sz="2400" b="1" i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752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utoUpdateAnimBg="0"/>
      <p:bldP spid="1229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229600" cy="5334000"/>
          </a:xfrm>
          <a:noFill/>
        </p:spPr>
        <p:txBody>
          <a:bodyPr/>
          <a:lstStyle/>
          <a:p>
            <a:pPr eaLnBrk="1" hangingPunct="1">
              <a:spcAft>
                <a:spcPct val="40000"/>
              </a:spcAft>
              <a:buFontTx/>
              <a:buNone/>
            </a:pPr>
            <a:r>
              <a:rPr lang="zh-CN" altLang="en-US" sz="3600" b="1" dirty="0" smtClean="0"/>
              <a:t>基本</a:t>
            </a:r>
            <a:r>
              <a:rPr lang="zh-CN" altLang="en-US" sz="3600" b="1" dirty="0" smtClean="0"/>
              <a:t>概念（包括但不限于）：</a:t>
            </a:r>
            <a:endParaRPr lang="zh-CN" altLang="en-US" sz="3600" b="1" dirty="0" smtClean="0"/>
          </a:p>
          <a:p>
            <a:pPr eaLnBrk="1" hangingPunct="1"/>
            <a:r>
              <a:rPr lang="zh-CN" altLang="en-US" b="1" dirty="0" smtClean="0"/>
              <a:t>时序电路的基本结构由哪两部分构成？</a:t>
            </a:r>
          </a:p>
          <a:p>
            <a:pPr eaLnBrk="1" hangingPunct="1"/>
            <a:r>
              <a:rPr lang="zh-CN" altLang="en-US" b="1" dirty="0" smtClean="0"/>
              <a:t>同步时序电路、异步时序电路的区别？</a:t>
            </a:r>
          </a:p>
          <a:p>
            <a:pPr eaLnBrk="1" hangingPunct="1"/>
            <a:r>
              <a:rPr lang="zh-CN" altLang="en-US" b="1" dirty="0" smtClean="0"/>
              <a:t>米里型、穆尔型的区别？</a:t>
            </a:r>
          </a:p>
          <a:p>
            <a:pPr eaLnBrk="1" hangingPunct="1"/>
            <a:r>
              <a:rPr lang="en-US" altLang="zh-CN" b="1" u="sng" dirty="0" smtClean="0"/>
              <a:t>n</a:t>
            </a:r>
            <a:r>
              <a:rPr lang="zh-CN" altLang="en-US" b="1" dirty="0" smtClean="0"/>
              <a:t>位的寄存器需要</a:t>
            </a:r>
            <a:r>
              <a:rPr lang="en-US" altLang="zh-CN" b="1" u="sng" dirty="0" smtClean="0"/>
              <a:t>n</a:t>
            </a:r>
            <a:r>
              <a:rPr lang="zh-CN" altLang="en-US" b="1" dirty="0" smtClean="0"/>
              <a:t>个触发器。</a:t>
            </a:r>
          </a:p>
          <a:p>
            <a:pPr eaLnBrk="1" hangingPunct="1"/>
            <a:r>
              <a:rPr lang="zh-CN" altLang="en-US" b="1" dirty="0" smtClean="0"/>
              <a:t>计数器的模的定义。模为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就是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进制。</a:t>
            </a:r>
          </a:p>
          <a:p>
            <a:pPr eaLnBrk="1" hangingPunct="1"/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136661092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304800" y="471488"/>
            <a:ext cx="863282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半导体存储器和可编程逻辑器件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6514" y="2041525"/>
            <a:ext cx="8388350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熟悉半导体存储器字、位、存储容量、地址等基本概念，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ROM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的工作原理及典型应用。</a:t>
            </a:r>
          </a:p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掌握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PLD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基本结构、分类和表示方法；</a:t>
            </a:r>
            <a:endParaRPr kumimoji="1" lang="en-US" altLang="zh-CN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掌握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+mn-ea"/>
                <a:ea typeface="+mn-ea"/>
              </a:rPr>
              <a:t>用</a:t>
            </a:r>
            <a:r>
              <a:rPr kumimoji="1"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PLD</a:t>
            </a: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实现逻辑电路的方法</a:t>
            </a:r>
            <a:r>
              <a:rPr kumimoji="1"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（PROM，PLA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+mn-ea"/>
                <a:ea typeface="+mn-ea"/>
              </a:rPr>
              <a:t>）</a:t>
            </a:r>
            <a:r>
              <a:rPr kumimoji="1" lang="zh-CN" altLang="en-US" sz="2800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kumimoji="1"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分析和设计）</a:t>
            </a:r>
            <a:endParaRPr kumimoji="1"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了解现场可编程门阵列</a:t>
            </a:r>
            <a:r>
              <a:rPr kumimoji="1"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FPGA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的概念和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基本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原理</a:t>
            </a:r>
            <a:endParaRPr kumimoji="1"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endParaRPr kumimoji="1"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72657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229600" cy="5334000"/>
          </a:xfrm>
          <a:noFill/>
        </p:spPr>
        <p:txBody>
          <a:bodyPr/>
          <a:lstStyle/>
          <a:p>
            <a:pPr eaLnBrk="1" hangingPunct="1">
              <a:spcAft>
                <a:spcPct val="40000"/>
              </a:spcAft>
              <a:buFontTx/>
              <a:buNone/>
            </a:pPr>
            <a:r>
              <a:rPr lang="zh-CN" altLang="en-US" sz="3600" b="1" dirty="0" smtClean="0"/>
              <a:t>基本</a:t>
            </a:r>
            <a:r>
              <a:rPr lang="zh-CN" altLang="en-US" sz="3600" b="1" dirty="0" smtClean="0"/>
              <a:t>概念</a:t>
            </a:r>
            <a:r>
              <a:rPr lang="zh-CN" altLang="en-US" sz="3600" b="1" dirty="0"/>
              <a:t>（包括但不限于） </a:t>
            </a:r>
            <a:r>
              <a:rPr lang="zh-CN" altLang="en-US" sz="3600" b="1" dirty="0" smtClean="0"/>
              <a:t>：</a:t>
            </a:r>
            <a:endParaRPr lang="zh-CN" altLang="en-US" sz="3600" b="1" dirty="0" smtClean="0"/>
          </a:p>
          <a:p>
            <a:pPr eaLnBrk="1" hangingPunct="1"/>
            <a:r>
              <a:rPr lang="en-US" altLang="zh-CN" b="1" dirty="0" smtClean="0"/>
              <a:t>ROM, RAM</a:t>
            </a:r>
            <a:r>
              <a:rPr lang="zh-CN" altLang="en-US" b="1" dirty="0" smtClean="0"/>
              <a:t>的区别是什么？</a:t>
            </a:r>
          </a:p>
          <a:p>
            <a:pPr eaLnBrk="1" hangingPunct="1"/>
            <a:r>
              <a:rPr lang="en-US" altLang="zh-CN" b="1" dirty="0" smtClean="0"/>
              <a:t>ROM</a:t>
            </a:r>
            <a:r>
              <a:rPr lang="zh-CN" altLang="en-US" b="1" dirty="0" smtClean="0"/>
              <a:t>存储器由哪三个部分组成？</a:t>
            </a:r>
            <a:endParaRPr lang="en-US" altLang="zh-CN" b="1" dirty="0" smtClean="0"/>
          </a:p>
          <a:p>
            <a:pPr eaLnBrk="1" hangingPunct="1"/>
            <a:r>
              <a:rPr lang="en-US" altLang="zh-CN" b="1" dirty="0" smtClean="0"/>
              <a:t>PLD</a:t>
            </a:r>
            <a:r>
              <a:rPr lang="zh-CN" altLang="en-US" b="1" dirty="0" smtClean="0"/>
              <a:t>的概念？</a:t>
            </a:r>
            <a:r>
              <a:rPr lang="en-US" altLang="zh-CN" b="1" dirty="0" smtClean="0"/>
              <a:t>PROM、PLA</a:t>
            </a:r>
            <a:r>
              <a:rPr lang="zh-CN" altLang="en-US" b="1" dirty="0" smtClean="0"/>
              <a:t>的概念？</a:t>
            </a:r>
          </a:p>
        </p:txBody>
      </p:sp>
    </p:spTree>
    <p:extLst>
      <p:ext uri="{BB962C8B-B14F-4D97-AF65-F5344CB8AC3E}">
        <p14:creationId xmlns:p14="http://schemas.microsoft.com/office/powerpoint/2010/main" val="178282417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04800" y="304800"/>
            <a:ext cx="86328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脉冲波形的变换与产生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466725" y="4792663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掌握由</a:t>
            </a:r>
            <a:r>
              <a:rPr kumimoji="1" lang="en-US" altLang="zh-CN" sz="28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555</a:t>
            </a:r>
            <a:r>
              <a:rPr kumimoji="1" lang="zh-CN" altLang="en-US" sz="28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定时器组成的多谐、单稳、施密特触发器的电路及波形。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76250" y="2401834"/>
            <a:ext cx="8296275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正确理解多谐振荡器、单稳态触发器、施密特触发器的电路组成及工作原理。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476250" y="3713109"/>
            <a:ext cx="7991475" cy="10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掌握多谐、单稳、施密特触发器的逻辑功能及主要指标计算。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476250" y="1505717"/>
            <a:ext cx="662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掌握</a:t>
            </a:r>
            <a:r>
              <a:rPr kumimoji="1" lang="en-US" altLang="zh-CN" sz="28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555</a:t>
            </a:r>
            <a:r>
              <a:rPr kumimoji="1" lang="zh-CN" altLang="en-US" sz="28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定时器的工作原理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3124200" y="5881688"/>
            <a:ext cx="3581400" cy="51911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</a:rPr>
              <a:t>参考作业题</a:t>
            </a:r>
          </a:p>
        </p:txBody>
      </p:sp>
    </p:spTree>
    <p:extLst>
      <p:ext uri="{BB962C8B-B14F-4D97-AF65-F5344CB8AC3E}">
        <p14:creationId xmlns:p14="http://schemas.microsoft.com/office/powerpoint/2010/main" val="27915806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229600" cy="5334000"/>
          </a:xfrm>
          <a:noFill/>
        </p:spPr>
        <p:txBody>
          <a:bodyPr/>
          <a:lstStyle/>
          <a:p>
            <a:pPr eaLnBrk="1" hangingPunct="1">
              <a:spcAft>
                <a:spcPct val="40000"/>
              </a:spcAft>
              <a:buFontTx/>
              <a:buNone/>
            </a:pPr>
            <a:r>
              <a:rPr lang="zh-CN" altLang="en-US" sz="3600" b="1" dirty="0" smtClean="0"/>
              <a:t>基本</a:t>
            </a:r>
            <a:r>
              <a:rPr lang="zh-CN" altLang="en-US" sz="3600" b="1" dirty="0" smtClean="0"/>
              <a:t>概念</a:t>
            </a:r>
            <a:r>
              <a:rPr lang="zh-CN" altLang="en-US" sz="3600" b="1" dirty="0"/>
              <a:t>（包括但不限于） </a:t>
            </a:r>
            <a:r>
              <a:rPr lang="zh-CN" altLang="en-US" sz="3600" b="1" dirty="0" smtClean="0"/>
              <a:t>：</a:t>
            </a:r>
            <a:endParaRPr lang="zh-CN" altLang="en-US" sz="3600" b="1" dirty="0" smtClean="0"/>
          </a:p>
          <a:p>
            <a:pPr eaLnBrk="1" hangingPunct="1"/>
            <a:r>
              <a:rPr lang="zh-CN" altLang="en-US" b="1" dirty="0" smtClean="0"/>
              <a:t>单稳态触发器有哪两种状态？施密特触发器呢？多谐振荡器呢？</a:t>
            </a:r>
          </a:p>
          <a:p>
            <a:pPr eaLnBrk="1" hangingPunct="1"/>
            <a:r>
              <a:rPr lang="zh-CN" altLang="en-US" b="1" dirty="0" smtClean="0"/>
              <a:t>单稳态触发器的应用有哪些？施密特触发器呢？多谐振荡器呢？ </a:t>
            </a:r>
          </a:p>
          <a:p>
            <a:pPr eaLnBrk="1" hangingPunct="1"/>
            <a:r>
              <a:rPr lang="zh-CN" altLang="en-US" b="1" dirty="0" smtClean="0"/>
              <a:t>单稳态触发器是</a:t>
            </a:r>
            <a:r>
              <a:rPr lang="zh-CN" altLang="en-US" b="1" u="sng" dirty="0" smtClean="0"/>
              <a:t>边沿触发</a:t>
            </a:r>
            <a:r>
              <a:rPr lang="zh-CN" altLang="en-US" b="1" dirty="0" smtClean="0"/>
              <a:t>，施密特触发器是</a:t>
            </a:r>
            <a:r>
              <a:rPr lang="zh-CN" altLang="en-US" b="1" u="sng" dirty="0" smtClean="0"/>
              <a:t>电平触发</a:t>
            </a:r>
            <a:r>
              <a:rPr lang="zh-CN" altLang="en-US" b="1" dirty="0" smtClean="0"/>
              <a:t>，多谐振荡器</a:t>
            </a:r>
            <a:r>
              <a:rPr lang="zh-CN" altLang="en-US" b="1" u="sng" dirty="0" smtClean="0"/>
              <a:t>不需要外加触发</a:t>
            </a:r>
            <a:r>
              <a:rPr lang="zh-CN" altLang="en-US" b="1" dirty="0" smtClean="0"/>
              <a:t>。</a:t>
            </a:r>
          </a:p>
          <a:p>
            <a:pPr eaLnBrk="1" hangingPunct="1"/>
            <a:r>
              <a:rPr lang="en-US" altLang="zh-CN" b="1" dirty="0" smtClean="0"/>
              <a:t>555</a:t>
            </a:r>
            <a:r>
              <a:rPr lang="zh-CN" altLang="en-US" b="1" dirty="0" smtClean="0"/>
              <a:t>定时器是一种</a:t>
            </a:r>
            <a:r>
              <a:rPr lang="zh-CN" altLang="en-US" b="1" u="sng" dirty="0" smtClean="0"/>
              <a:t>模、数混合</a:t>
            </a:r>
            <a:r>
              <a:rPr lang="zh-CN" altLang="en-US" b="1" dirty="0" smtClean="0"/>
              <a:t>的集成电路。</a:t>
            </a:r>
          </a:p>
          <a:p>
            <a:pPr eaLnBrk="1" hangingPunct="1"/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169984928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228600" y="623888"/>
            <a:ext cx="86328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数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模和模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数转换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9575" y="4953000"/>
            <a:ext cx="77438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、正确理解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转换器的主要参数。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58775" y="1981200"/>
            <a:ext cx="84042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5349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熟悉</a:t>
            </a:r>
            <a:r>
              <a:rPr kumimoji="1" lang="zh-CN" altLang="en-US" sz="2800" b="1" dirty="0" smtClean="0">
                <a:solidFill>
                  <a:srgbClr val="800000"/>
                </a:solidFill>
                <a:latin typeface="+mn-ea"/>
                <a:ea typeface="+mn-ea"/>
              </a:rPr>
              <a:t>权电阻、倒</a:t>
            </a:r>
            <a:r>
              <a:rPr kumimoji="1" lang="en-US" altLang="zh-CN" sz="2800" b="1" dirty="0">
                <a:solidFill>
                  <a:srgbClr val="800000"/>
                </a:solidFill>
                <a:latin typeface="+mn-ea"/>
                <a:ea typeface="+mn-ea"/>
              </a:rPr>
              <a:t>T</a:t>
            </a:r>
            <a:r>
              <a:rPr kumimoji="1" lang="zh-CN" altLang="en-US" sz="2800" b="1" dirty="0">
                <a:solidFill>
                  <a:srgbClr val="800000"/>
                </a:solidFill>
                <a:latin typeface="+mn-ea"/>
                <a:ea typeface="+mn-ea"/>
              </a:rPr>
              <a:t>形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电阻网络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(DAC)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、集成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转换器的</a:t>
            </a:r>
            <a:r>
              <a:rPr kumimoji="1" lang="zh-CN" altLang="en-US" sz="2800" b="1" dirty="0">
                <a:solidFill>
                  <a:srgbClr val="800000"/>
                </a:solidFill>
                <a:latin typeface="+mn-ea"/>
                <a:ea typeface="+mn-ea"/>
              </a:rPr>
              <a:t>工作原理及相关计算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81000" y="3657600"/>
            <a:ext cx="8534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5349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、熟悉并行比较、逐次比较、双积分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(ADC)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的工作原理及其特点。</a:t>
            </a:r>
          </a:p>
        </p:txBody>
      </p:sp>
    </p:spTree>
    <p:extLst>
      <p:ext uri="{BB962C8B-B14F-4D97-AF65-F5344CB8AC3E}">
        <p14:creationId xmlns:p14="http://schemas.microsoft.com/office/powerpoint/2010/main" val="10142595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 autoUpdateAnimBg="0"/>
      <p:bldP spid="17414" grpId="0" autoUpdateAnimBg="0"/>
      <p:bldP spid="1741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7038"/>
            <a:ext cx="8229600" cy="2011362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</a:t>
            </a:r>
            <a:r>
              <a:rPr lang="zh-CN" altLang="en-US" b="1" smtClean="0"/>
              <a:t>位</a:t>
            </a:r>
            <a:r>
              <a:rPr lang="en-US" altLang="zh-CN" b="1" smtClean="0"/>
              <a:t>DAC</a:t>
            </a:r>
            <a:r>
              <a:rPr lang="zh-CN" altLang="en-US" b="1" smtClean="0"/>
              <a:t>，当输入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3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0</a:t>
            </a:r>
            <a:r>
              <a:rPr lang="en-US" altLang="zh-CN" b="1" smtClean="0"/>
              <a:t>=0010</a:t>
            </a:r>
            <a:r>
              <a:rPr lang="zh-CN" altLang="en-US" b="1" smtClean="0"/>
              <a:t>时，输出模拟电压</a:t>
            </a:r>
            <a:r>
              <a:rPr lang="en-US" altLang="zh-CN" b="1" smtClean="0"/>
              <a:t>v</a:t>
            </a:r>
            <a:r>
              <a:rPr lang="en-US" altLang="zh-CN" b="1" baseline="-25000" smtClean="0"/>
              <a:t>o</a:t>
            </a:r>
            <a:r>
              <a:rPr lang="en-US" altLang="zh-CN" b="1" smtClean="0"/>
              <a:t>=1.2V</a:t>
            </a:r>
            <a:r>
              <a:rPr lang="zh-CN" altLang="en-US" b="1" smtClean="0"/>
              <a:t>。问：当输入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3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0</a:t>
            </a:r>
            <a:r>
              <a:rPr lang="en-US" altLang="zh-CN" b="1" smtClean="0"/>
              <a:t>=1000</a:t>
            </a:r>
            <a:r>
              <a:rPr lang="zh-CN" altLang="en-US" b="1" smtClean="0"/>
              <a:t>时，输出模拟电压</a:t>
            </a:r>
            <a:r>
              <a:rPr lang="en-US" altLang="zh-CN" b="1" smtClean="0"/>
              <a:t>v</a:t>
            </a:r>
            <a:r>
              <a:rPr lang="en-US" altLang="zh-CN" b="1" baseline="-25000" smtClean="0"/>
              <a:t>o</a:t>
            </a:r>
            <a:r>
              <a:rPr lang="en-US" altLang="zh-CN" b="1" smtClean="0"/>
              <a:t>=</a:t>
            </a:r>
            <a:r>
              <a:rPr lang="zh-CN" altLang="en-US" b="1" smtClean="0"/>
              <a:t>？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33400" y="2667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10</a:t>
            </a:r>
            <a:r>
              <a:rPr lang="zh-CN" altLang="en-US" b="1"/>
              <a:t>位</a:t>
            </a:r>
            <a:r>
              <a:rPr lang="en-US" altLang="zh-CN" b="1"/>
              <a:t>DAC</a:t>
            </a:r>
            <a:r>
              <a:rPr lang="zh-CN" altLang="en-US" b="1"/>
              <a:t>，其分辨率</a:t>
            </a:r>
            <a:r>
              <a:rPr lang="en-US" altLang="zh-CN" b="1"/>
              <a:t>v</a:t>
            </a:r>
            <a:r>
              <a:rPr lang="en-US" altLang="zh-CN" b="1" baseline="-25000"/>
              <a:t>o</a:t>
            </a:r>
            <a:r>
              <a:rPr lang="en-US" altLang="zh-CN" b="1"/>
              <a:t>=</a:t>
            </a:r>
            <a:r>
              <a:rPr lang="zh-CN" altLang="en-US" b="1"/>
              <a:t>？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391400" y="2133600"/>
            <a:ext cx="101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</a:rPr>
              <a:t>4.8V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029200" y="3306763"/>
            <a:ext cx="1423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</a:rPr>
              <a:t>1/1023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40386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A/D</a:t>
            </a:r>
            <a:r>
              <a:rPr lang="zh-CN" altLang="en-US" b="1"/>
              <a:t>转换的四个步骤为？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191000" y="4624388"/>
            <a:ext cx="4672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</a:rPr>
              <a:t>取样，保持，量化，编码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33400" y="5334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A/D</a:t>
            </a:r>
            <a:r>
              <a:rPr lang="zh-CN" altLang="en-US" b="1"/>
              <a:t>转换的速度最高为？最低为？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819400" y="5943600"/>
            <a:ext cx="502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</a:rPr>
              <a:t>并行比较型，双积分型</a:t>
            </a:r>
          </a:p>
        </p:txBody>
      </p:sp>
    </p:spTree>
    <p:extLst>
      <p:ext uri="{BB962C8B-B14F-4D97-AF65-F5344CB8AC3E}">
        <p14:creationId xmlns:p14="http://schemas.microsoft.com/office/powerpoint/2010/main" val="16399532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  <p:bldP spid="31752" grpId="0"/>
      <p:bldP spid="317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228600" y="623888"/>
            <a:ext cx="8632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sz="48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数字系统分析与设计</a:t>
            </a:r>
            <a:endParaRPr kumimoji="1" lang="zh-CN" altLang="en-US" sz="48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58775" y="1981200"/>
            <a:ext cx="8404225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5349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熟悉数字系统的基本概念、以寄存器传送语言为代表的小型</a:t>
            </a:r>
            <a:r>
              <a:rPr kumimoji="1"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微型数字系统设计方法</a:t>
            </a:r>
            <a:endParaRPr kumimoji="1" lang="en-US" altLang="zh-CN" sz="2800" b="1" dirty="0" smtClean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81000" y="3657600"/>
            <a:ext cx="85344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5349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熟悉</a:t>
            </a:r>
            <a:r>
              <a:rPr kumimoji="1" lang="zh-CN" altLang="en-US" sz="2800" dirty="0">
                <a:solidFill>
                  <a:srgbClr val="0000CC"/>
                </a:solidFill>
                <a:cs typeface="+mn-ea"/>
              </a:rPr>
              <a:t>简易</a:t>
            </a:r>
            <a:r>
              <a:rPr kumimoji="1" lang="zh-CN" altLang="en-US" sz="2800" dirty="0" smtClean="0">
                <a:solidFill>
                  <a:srgbClr val="0000CC"/>
                </a:solidFill>
                <a:cs typeface="+mn-ea"/>
              </a:rPr>
              <a:t>计算机的基本结构，</a:t>
            </a:r>
            <a:r>
              <a:rPr kumimoji="1" lang="zh-CN" altLang="en-US" sz="2800" dirty="0">
                <a:solidFill>
                  <a:srgbClr val="0000CC"/>
                </a:solidFill>
                <a:cs typeface="+mn-ea"/>
              </a:rPr>
              <a:t>各功能模块的原理和设计方法，</a:t>
            </a:r>
            <a:r>
              <a:rPr kumimoji="1" lang="zh-CN" altLang="en-US" sz="2800" dirty="0" smtClean="0">
                <a:solidFill>
                  <a:srgbClr val="0000CC"/>
                </a:solidFill>
                <a:cs typeface="+mn-ea"/>
              </a:rPr>
              <a:t>可按模块对简易计算机进行功能分析。</a:t>
            </a:r>
            <a:endParaRPr kumimoji="1"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1487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xmlns="" id="{C100C266-104C-4688-8A14-B9F8FEBD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474" y="165225"/>
            <a:ext cx="316865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主要内容</a:t>
            </a:r>
          </a:p>
        </p:txBody>
      </p:sp>
      <p:sp>
        <p:nvSpPr>
          <p:cNvPr id="12291" name="AutoShape 6">
            <a:extLst>
              <a:ext uri="{FF2B5EF4-FFF2-40B4-BE49-F238E27FC236}">
                <a16:creationId xmlns:a16="http://schemas.microsoft.com/office/drawing/2014/main" xmlns="" id="{916CE1AA-6073-423B-B3FD-4F660D8B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33" y="1072586"/>
            <a:ext cx="8161283" cy="569347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95263" indent="-19526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zh-CN" altLang="en-US" sz="23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032641" y="1080658"/>
            <a:ext cx="1883833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第一章</a:t>
            </a: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第二章</a:t>
            </a: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第三章</a:t>
            </a: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第四章</a:t>
            </a: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第五章</a:t>
            </a: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第六章</a:t>
            </a: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第七章</a:t>
            </a: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第八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章</a:t>
            </a:r>
            <a:endParaRPr lang="en-US" altLang="zh-CN" sz="2800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None/>
            </a:pPr>
            <a:r>
              <a:rPr lang="zh-CN" altLang="en-US" sz="2800" dirty="0" smtClean="0">
                <a:solidFill>
                  <a:srgbClr val="0000CC"/>
                </a:solidFill>
                <a:latin typeface="+mn-ea"/>
                <a:ea typeface="+mn-ea"/>
              </a:rPr>
              <a:t>第九章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601310" y="1154228"/>
            <a:ext cx="4051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数字逻辑基础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601310" y="2400056"/>
            <a:ext cx="35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A50021"/>
                </a:solidFill>
                <a:latin typeface="+mn-ea"/>
                <a:ea typeface="+mn-ea"/>
              </a:rPr>
              <a:t>组合逻辑电路</a:t>
            </a:r>
            <a:endParaRPr kumimoji="1" lang="zh-CN" altLang="en-US" sz="2800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601310" y="3003631"/>
            <a:ext cx="474542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38250" indent="-12382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solidFill>
                  <a:srgbClr val="A50021"/>
                </a:solidFill>
                <a:latin typeface="+mn-ea"/>
                <a:ea typeface="+mn-ea"/>
              </a:rPr>
              <a:t>锁存器和触发器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590800" y="3610601"/>
            <a:ext cx="34290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A50021"/>
                </a:solidFill>
                <a:latin typeface="+mn-ea"/>
                <a:ea typeface="+mn-ea"/>
              </a:rPr>
              <a:t>时序逻辑电路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590800" y="4262786"/>
            <a:ext cx="54864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+mn-ea"/>
                <a:ea typeface="+mn-ea"/>
              </a:rPr>
              <a:t>半导体存储器和可编程逻辑器件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2590800" y="5471605"/>
            <a:ext cx="59436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数模与模数转换器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2590800" y="4880266"/>
            <a:ext cx="59436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+mn-ea"/>
                <a:ea typeface="+mn-ea"/>
              </a:rPr>
              <a:t>脉冲波形的变换与产生 </a:t>
            </a:r>
            <a:r>
              <a:rPr kumimoji="1" lang="en-US" altLang="zh-CN" sz="2800" b="1">
                <a:latin typeface="+mn-ea"/>
                <a:ea typeface="+mn-ea"/>
              </a:rPr>
              <a:t>(</a:t>
            </a:r>
            <a:r>
              <a:rPr kumimoji="1" lang="en-US" altLang="zh-CN" sz="2800" b="1">
                <a:solidFill>
                  <a:srgbClr val="CC0000"/>
                </a:solidFill>
                <a:latin typeface="+mn-ea"/>
                <a:ea typeface="+mn-ea"/>
              </a:rPr>
              <a:t>555</a:t>
            </a:r>
            <a:r>
              <a:rPr kumimoji="1" lang="zh-CN" altLang="en-US" sz="2800" b="1">
                <a:solidFill>
                  <a:srgbClr val="CC0000"/>
                </a:solidFill>
                <a:latin typeface="+mn-ea"/>
                <a:ea typeface="+mn-ea"/>
              </a:rPr>
              <a:t>定时器</a:t>
            </a:r>
            <a:r>
              <a:rPr kumimoji="1" lang="en-US" altLang="zh-CN" sz="2800" b="1">
                <a:latin typeface="+mn-ea"/>
                <a:ea typeface="+mn-ea"/>
              </a:rPr>
              <a:t>)</a:t>
            </a:r>
            <a:endParaRPr kumimoji="1" lang="en-US" altLang="zh-CN" sz="2800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2611820" y="6134300"/>
            <a:ext cx="5181600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+mn-ea"/>
                <a:ea typeface="+mn-ea"/>
              </a:rPr>
              <a:t>数字系统分析与设计</a:t>
            </a:r>
            <a:endParaRPr kumimoji="1" lang="zh-CN" altLang="en-US" sz="2800" b="1" dirty="0">
              <a:latin typeface="+mn-ea"/>
              <a:ea typeface="+mn-ea"/>
            </a:endParaRP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601310" y="1761556"/>
            <a:ext cx="556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逻辑门电路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73412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560513" y="700088"/>
            <a:ext cx="64404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zh-CN" altLang="en-US" sz="48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数字逻辑基础</a:t>
            </a:r>
            <a:endParaRPr kumimoji="1" lang="zh-CN" altLang="en-US" sz="48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022475"/>
            <a:ext cx="7848600" cy="44545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b="1" dirty="0" smtClean="0"/>
              <a:t>内容简介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计数体制</a:t>
            </a:r>
            <a:endParaRPr lang="zh-CN" altLang="en-US" b="1" dirty="0" smtClean="0"/>
          </a:p>
          <a:p>
            <a:pPr lvl="1" eaLnBrk="1" hangingPunct="1">
              <a:lnSpc>
                <a:spcPct val="180000"/>
              </a:lnSpc>
            </a:pPr>
            <a:r>
              <a:rPr lang="en-US" altLang="zh-CN" b="1" dirty="0" smtClean="0"/>
              <a:t>2. </a:t>
            </a:r>
            <a:r>
              <a:rPr lang="zh-CN" altLang="en-US" b="1" dirty="0" smtClean="0">
                <a:solidFill>
                  <a:srgbClr val="C00000"/>
                </a:solidFill>
              </a:rPr>
              <a:t>常用的各种进制数、编码及相互转换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zh-CN" b="1" dirty="0" smtClean="0"/>
              <a:t>3. </a:t>
            </a:r>
            <a:r>
              <a:rPr lang="zh-CN" altLang="en-US" b="1" dirty="0" smtClean="0">
                <a:solidFill>
                  <a:srgbClr val="C00000"/>
                </a:solidFill>
              </a:rPr>
              <a:t>数字逻辑的基本运算</a:t>
            </a:r>
          </a:p>
        </p:txBody>
      </p:sp>
    </p:spTree>
    <p:extLst>
      <p:ext uri="{BB962C8B-B14F-4D97-AF65-F5344CB8AC3E}">
        <p14:creationId xmlns:p14="http://schemas.microsoft.com/office/powerpoint/2010/main" val="38500823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0772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>
                <a:solidFill>
                  <a:srgbClr val="CC0000"/>
                </a:solidFill>
              </a:rPr>
              <a:t>例：十六进制数</a:t>
            </a:r>
            <a:r>
              <a:rPr lang="en-US" altLang="zh-CN" smtClean="0">
                <a:solidFill>
                  <a:srgbClr val="CC0000"/>
                </a:solidFill>
              </a:rPr>
              <a:t>8A.C</a:t>
            </a:r>
            <a:r>
              <a:rPr lang="en-US" altLang="zh-CN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转换成十进制数为？ 转换成二进制数为？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转换成八进制数为？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其</a:t>
            </a:r>
            <a:r>
              <a:rPr lang="en-US" altLang="zh-CN" smtClean="0"/>
              <a:t>8421BCD</a:t>
            </a:r>
            <a:r>
              <a:rPr lang="zh-CN" altLang="en-US" smtClean="0"/>
              <a:t>码为？  余三码为？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2400" y="3276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(8A.C)</a:t>
            </a:r>
            <a:r>
              <a:rPr lang="en-US" altLang="zh-CN" baseline="-25000">
                <a:solidFill>
                  <a:srgbClr val="CC0000"/>
                </a:solidFill>
              </a:rPr>
              <a:t>16</a:t>
            </a:r>
            <a:r>
              <a:rPr lang="en-US" altLang="zh-CN"/>
              <a:t> = 8*16</a:t>
            </a:r>
            <a:r>
              <a:rPr lang="en-US" altLang="zh-CN" baseline="30000"/>
              <a:t>1 </a:t>
            </a:r>
            <a:r>
              <a:rPr lang="en-US" altLang="zh-CN"/>
              <a:t>+ 8*16</a:t>
            </a:r>
            <a:r>
              <a:rPr lang="en-US" altLang="zh-CN" baseline="30000"/>
              <a:t>0 </a:t>
            </a:r>
            <a:r>
              <a:rPr lang="en-US" altLang="zh-CN"/>
              <a:t>+ 12*16</a:t>
            </a:r>
            <a:r>
              <a:rPr lang="en-US" altLang="zh-CN" baseline="30000"/>
              <a:t>-1  </a:t>
            </a:r>
            <a:r>
              <a:rPr lang="en-US" altLang="zh-CN"/>
              <a:t>= (138.75)</a:t>
            </a:r>
            <a:r>
              <a:rPr lang="en-US" altLang="zh-CN" baseline="-25000"/>
              <a:t>10</a:t>
            </a:r>
            <a:endParaRPr lang="en-US" altLang="zh-CN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52400" y="4038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(8A.C)</a:t>
            </a:r>
            <a:r>
              <a:rPr lang="en-US" altLang="zh-CN" baseline="-25000">
                <a:solidFill>
                  <a:srgbClr val="CC0000"/>
                </a:solidFill>
              </a:rPr>
              <a:t>16</a:t>
            </a:r>
            <a:r>
              <a:rPr lang="en-US" altLang="zh-CN"/>
              <a:t> = ( 1000 1010. 1100)</a:t>
            </a:r>
            <a:r>
              <a:rPr lang="en-US" altLang="zh-CN" baseline="30000"/>
              <a:t> </a:t>
            </a:r>
            <a:r>
              <a:rPr lang="en-US" altLang="zh-CN" baseline="-25000"/>
              <a:t>2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172200" y="4038600"/>
            <a:ext cx="297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= ( 2 12. 6)</a:t>
            </a:r>
            <a:r>
              <a:rPr lang="en-US" altLang="zh-CN" baseline="30000"/>
              <a:t> </a:t>
            </a:r>
            <a:r>
              <a:rPr lang="en-US" altLang="zh-CN" baseline="-25000"/>
              <a:t>8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3733800" y="4572000"/>
            <a:ext cx="609600" cy="0"/>
          </a:xfrm>
          <a:prstGeom prst="line">
            <a:avLst/>
          </a:prstGeom>
          <a:noFill/>
          <a:ln w="412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971800" y="4572000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2286000" y="4572000"/>
            <a:ext cx="609600" cy="0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4648200" y="4572000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990600" y="502920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= ( 0001 0011 1000. 0111 0101)</a:t>
            </a:r>
            <a:r>
              <a:rPr lang="en-US" altLang="zh-CN" baseline="30000"/>
              <a:t> </a:t>
            </a:r>
            <a:r>
              <a:rPr lang="en-US" altLang="zh-CN" baseline="-25000"/>
              <a:t>8421BCD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990600" y="579120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= ( 0100 0110 1011. 1010 1000)</a:t>
            </a:r>
            <a:r>
              <a:rPr lang="en-US" altLang="zh-CN" baseline="30000"/>
              <a:t> </a:t>
            </a:r>
            <a:r>
              <a:rPr lang="zh-CN" altLang="en-US" baseline="-25000"/>
              <a:t>余三码</a:t>
            </a:r>
          </a:p>
        </p:txBody>
      </p:sp>
    </p:spTree>
    <p:extLst>
      <p:ext uri="{BB962C8B-B14F-4D97-AF65-F5344CB8AC3E}">
        <p14:creationId xmlns:p14="http://schemas.microsoft.com/office/powerpoint/2010/main" val="10910299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/>
      <p:bldP spid="30727" grpId="0"/>
      <p:bldP spid="30728" grpId="0" animBg="1"/>
      <p:bldP spid="30729" grpId="0" animBg="1"/>
      <p:bldP spid="30730" grpId="0" animBg="1"/>
      <p:bldP spid="30731" grpId="0" animBg="1"/>
      <p:bldP spid="30732" grpId="0"/>
      <p:bldP spid="307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66"/>
                </a:solidFill>
              </a:rPr>
              <a:t>数字逻辑的基本运算</a:t>
            </a:r>
            <a:endParaRPr lang="zh-CN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28600" y="1117126"/>
            <a:ext cx="86868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基本逻辑运算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（与、或、非）</a:t>
            </a:r>
            <a:endParaRPr lang="en-US" altLang="zh-CN" sz="2800" b="1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复合逻辑运算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（与非、或非、与或非、同或、异或）</a:t>
            </a:r>
            <a:endParaRPr lang="en-US" altLang="zh-CN" sz="2800" b="1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逻辑函数的表达形式及相互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转换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书上及课件例题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（真值表、逻辑函数表达式（</a:t>
            </a:r>
            <a:r>
              <a:rPr lang="en-US" altLang="zh-CN" sz="28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种）、逻辑图、波形图）</a:t>
            </a:r>
            <a:endParaRPr lang="en-US" altLang="zh-CN" sz="2800" b="1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逻辑代数的运算公式和</a:t>
            </a:r>
            <a:r>
              <a:rPr lang="zh-CN" altLang="en-US" b="1" dirty="0" smtClean="0"/>
              <a:t>三种基本规则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逻辑函数的化简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（最小项概念、卡诺图法，课件例题）</a:t>
            </a:r>
          </a:p>
        </p:txBody>
      </p:sp>
    </p:spTree>
    <p:extLst>
      <p:ext uri="{BB962C8B-B14F-4D97-AF65-F5344CB8AC3E}">
        <p14:creationId xmlns:p14="http://schemas.microsoft.com/office/powerpoint/2010/main" val="32991657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349688" y="1447800"/>
            <a:ext cx="8721749" cy="500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8163" indent="-5381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+mn-ea"/>
                <a:ea typeface="+mn-ea"/>
              </a:rPr>
              <a:t>1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、了解半导体的基本概念和半导体器件的开关特性（</a:t>
            </a: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二极管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、三极管、</a:t>
            </a: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场效应管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）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+mn-ea"/>
                <a:ea typeface="+mn-ea"/>
              </a:rPr>
              <a:t>。</a:t>
            </a:r>
            <a:endParaRPr kumimoji="1" lang="en-US" altLang="zh-CN" sz="2800" b="1" dirty="0" smtClean="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dirty="0" smtClean="0">
                <a:solidFill>
                  <a:srgbClr val="000066"/>
                </a:solidFill>
                <a:latin typeface="+mn-ea"/>
                <a:ea typeface="+mn-ea"/>
              </a:rPr>
              <a:t>2、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掌握</a:t>
            </a:r>
            <a:r>
              <a:rPr kumimoji="1"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CMOS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基本逻辑门电路原理及分析方法</a:t>
            </a:r>
            <a:endParaRPr kumimoji="1" lang="zh-CN" altLang="en-US" sz="2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+mn-ea"/>
                <a:ea typeface="+mn-ea"/>
              </a:rPr>
              <a:t>2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、熟练掌握</a:t>
            </a: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基本逻辑门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（与、或、非、与非、或非、异或、同或）、</a:t>
            </a:r>
            <a:r>
              <a:rPr kumimoji="1"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线与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</a:t>
            </a:r>
            <a:r>
              <a:rPr kumimoji="1"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三态门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+mn-ea"/>
                <a:ea typeface="+mn-ea"/>
              </a:rPr>
              <a:t>、传输门、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+mn-ea"/>
                <a:ea typeface="+mn-ea"/>
              </a:rPr>
              <a:t>OD</a:t>
            </a:r>
            <a:r>
              <a:rPr kumimoji="1" lang="en-US" altLang="zh-CN" sz="2800" b="1" dirty="0" smtClean="0">
                <a:solidFill>
                  <a:srgbClr val="000066"/>
                </a:solidFill>
                <a:latin typeface="+mn-ea"/>
                <a:ea typeface="+mn-ea"/>
              </a:rPr>
              <a:t>/OC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门的概念。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+mn-ea"/>
                <a:ea typeface="+mn-ea"/>
              </a:rPr>
              <a:t>3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、学会门电路逻辑功能分析方法。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+mn-ea"/>
                <a:ea typeface="+mn-ea"/>
              </a:rPr>
              <a:t>4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、熟悉逻辑门的主要参数及在应用中的接口问题。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1568889" y="319088"/>
            <a:ext cx="5943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1" lang="zh-CN" altLang="en-US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逻辑门电路</a:t>
            </a:r>
          </a:p>
        </p:txBody>
      </p:sp>
    </p:spTree>
    <p:extLst>
      <p:ext uri="{BB962C8B-B14F-4D97-AF65-F5344CB8AC3E}">
        <p14:creationId xmlns:p14="http://schemas.microsoft.com/office/powerpoint/2010/main" val="4940695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601717"/>
            <a:ext cx="8229600" cy="533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40000"/>
              </a:spcAft>
              <a:buFontTx/>
              <a:buNone/>
            </a:pPr>
            <a:r>
              <a:rPr lang="zh-CN" altLang="en-US" sz="3600" b="1" dirty="0" smtClean="0"/>
              <a:t>基本</a:t>
            </a:r>
            <a:r>
              <a:rPr lang="zh-CN" altLang="en-US" sz="3600" b="1" dirty="0" smtClean="0"/>
              <a:t>概念（包括但不限于）：</a:t>
            </a:r>
            <a:endParaRPr lang="zh-CN" altLang="en-US" sz="3600" b="1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 smtClean="0"/>
              <a:t>CMOS</a:t>
            </a:r>
            <a:r>
              <a:rPr lang="zh-CN" altLang="en-US" b="1" dirty="0" smtClean="0"/>
              <a:t>门电路结构。</a:t>
            </a:r>
            <a:endParaRPr lang="en-US" altLang="zh-CN" b="1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 smtClean="0"/>
              <a:t>CMOS</a:t>
            </a:r>
            <a:r>
              <a:rPr lang="zh-CN" altLang="en-US" b="1" u="sng" dirty="0" smtClean="0"/>
              <a:t>漏极开路门</a:t>
            </a:r>
            <a:r>
              <a:rPr lang="zh-CN" altLang="en-US" b="1" dirty="0" smtClean="0"/>
              <a:t>（简称</a:t>
            </a:r>
            <a:r>
              <a:rPr lang="en-US" altLang="zh-CN" b="1" u="sng" dirty="0" smtClean="0"/>
              <a:t>OD</a:t>
            </a:r>
            <a:r>
              <a:rPr lang="zh-CN" altLang="en-US" b="1" dirty="0" smtClean="0"/>
              <a:t>门）能实现</a:t>
            </a:r>
            <a:r>
              <a:rPr lang="zh-CN" altLang="en-US" b="1" dirty="0" smtClean="0"/>
              <a:t>“</a:t>
            </a:r>
            <a:r>
              <a:rPr lang="zh-CN" altLang="en-US" b="1" u="sng" dirty="0" smtClean="0"/>
              <a:t>线与</a:t>
            </a:r>
            <a:r>
              <a:rPr lang="zh-CN" altLang="en-US" b="1" dirty="0" smtClean="0"/>
              <a:t>”，</a:t>
            </a:r>
            <a:r>
              <a:rPr lang="en-US" altLang="zh-CN" b="1" dirty="0" smtClean="0"/>
              <a:t>OD</a:t>
            </a:r>
            <a:r>
              <a:rPr lang="zh-CN" altLang="en-US" b="1" dirty="0" smtClean="0"/>
              <a:t>门在</a:t>
            </a:r>
            <a:r>
              <a:rPr lang="zh-CN" altLang="en-US" b="1" dirty="0" smtClean="0"/>
              <a:t>正常工作时必须外接</a:t>
            </a:r>
            <a:r>
              <a:rPr lang="zh-CN" altLang="en-US" b="1" u="sng" dirty="0" smtClean="0"/>
              <a:t>上拉电阻</a:t>
            </a:r>
            <a:r>
              <a:rPr lang="zh-CN" altLang="en-US" b="1" dirty="0" smtClean="0"/>
              <a:t>和</a:t>
            </a:r>
            <a:r>
              <a:rPr lang="zh-CN" altLang="en-US" b="1" u="sng" dirty="0" smtClean="0"/>
              <a:t>电源</a:t>
            </a:r>
            <a:r>
              <a:rPr lang="zh-CN" altLang="en-US" b="1" dirty="0" smtClean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/>
              <a:t>三态门有哪三态？三态门主要用于</a:t>
            </a:r>
            <a:r>
              <a:rPr lang="zh-CN" altLang="en-US" b="1" u="sng" dirty="0" smtClean="0"/>
              <a:t>总线传输</a:t>
            </a:r>
            <a:r>
              <a:rPr lang="zh-CN" altLang="en-US" b="1" dirty="0" smtClean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/>
              <a:t>扇入数、扇出数的定义？</a:t>
            </a:r>
            <a:endParaRPr lang="en-US" altLang="zh-CN" b="1" dirty="0" smtClean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门电路的特点？</a:t>
            </a:r>
            <a:endParaRPr lang="en-US" altLang="zh-CN" b="1" dirty="0" smtClean="0"/>
          </a:p>
          <a:p>
            <a:pPr eaLnBrk="1" hangingPunct="1">
              <a:lnSpc>
                <a:spcPct val="90000"/>
              </a:lnSpc>
            </a:pP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36776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752600" y="323850"/>
            <a:ext cx="57070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组合逻辑电路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7200" y="1390650"/>
            <a:ext cx="8278813" cy="113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小规模集成电路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(SSI)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构成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组合逻辑电路的一般</a:t>
            </a:r>
            <a:r>
              <a:rPr kumimoji="1" lang="zh-CN" altLang="en-US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分析方法和设计方法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57200" y="2766732"/>
            <a:ext cx="3962400" cy="22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1"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分析的步骤：</a:t>
            </a:r>
            <a:r>
              <a:rPr kumimoji="1"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kumimoji="1" lang="zh-CN" altLang="en-US" sz="2400" b="1" dirty="0">
                <a:solidFill>
                  <a:srgbClr val="FF0066"/>
                </a:solidFill>
                <a:sym typeface="Wingdings" panose="05000000000000000000" pitchFamily="2" charset="2"/>
              </a:rPr>
              <a:t>☆</a:t>
            </a:r>
            <a:r>
              <a:rPr kumimoji="1"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kumimoji="1" lang="zh-CN" altLang="en-US" sz="2400" b="1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由逻辑图写表达式；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化简表达式；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列真值表；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描述逻辑功能。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038600" y="2751226"/>
            <a:ext cx="4876800" cy="311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2. </a:t>
            </a:r>
            <a:r>
              <a:rPr kumimoji="1"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设计的步骤：</a:t>
            </a:r>
            <a:r>
              <a:rPr kumimoji="1" lang="zh-CN" altLang="en-US" sz="2400" b="1">
                <a:solidFill>
                  <a:srgbClr val="FF0066"/>
                </a:solidFill>
                <a:sym typeface="Wingdings" panose="05000000000000000000" pitchFamily="2" charset="2"/>
              </a:rPr>
              <a:t>（☆）</a:t>
            </a:r>
            <a:endParaRPr kumimoji="1" lang="zh-CN" altLang="en-US" sz="2400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分析设计要求，设置输入输出变量并逻辑赋值；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列真值表；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写出逻辑表达式，并化简；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　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画逻辑电路图。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4876800" y="6096000"/>
            <a:ext cx="4191000" cy="51911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ea typeface="仿宋_GB2312" pitchFamily="49" charset="-122"/>
              </a:rPr>
              <a:t>参考课件例题及作业题</a:t>
            </a:r>
          </a:p>
        </p:txBody>
      </p:sp>
    </p:spTree>
    <p:extLst>
      <p:ext uri="{BB962C8B-B14F-4D97-AF65-F5344CB8AC3E}">
        <p14:creationId xmlns:p14="http://schemas.microsoft.com/office/powerpoint/2010/main" val="29072767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  <p:bldP spid="8198" grpId="0" build="p" autoUpdateAnimBg="0"/>
      <p:bldP spid="819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79388" y="152400"/>
            <a:ext cx="8659812" cy="22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363" indent="-360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常用中规模集成（</a:t>
            </a:r>
            <a:r>
              <a:rPr kumimoji="1"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MSI</a:t>
            </a:r>
            <a:r>
              <a:rPr kumimoji="1"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）组合逻辑电路的逻辑功能、使用方法和</a:t>
            </a:r>
            <a:r>
              <a:rPr kumimoji="1" lang="zh-CN" altLang="en-US" sz="26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  <a:r>
              <a:rPr kumimoji="1"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编码器、译码器、数据选择器、加法器和数值</a:t>
            </a:r>
            <a:r>
              <a:rPr kumimoji="1" lang="zh-CN" altLang="en-US" sz="22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比较器的概念、原理和应用、竞争冒险的概念等</a:t>
            </a:r>
            <a:endParaRPr kumimoji="1" lang="zh-CN" altLang="en-US" sz="2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1800" b="1" dirty="0"/>
              <a:t>         </a:t>
            </a:r>
            <a:r>
              <a:rPr kumimoji="1" lang="zh-CN" altLang="en-US" sz="2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kumimoji="1" lang="zh-CN" altLang="en-US" sz="2200" b="1" dirty="0" smtClean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r>
              <a:rPr kumimoji="1" lang="en-US" altLang="zh-CN" sz="2200" b="1" dirty="0" smtClean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138</a:t>
            </a:r>
            <a:r>
              <a:rPr kumimoji="1" lang="zh-CN" altLang="en-US" sz="2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、数据选择</a:t>
            </a:r>
            <a:r>
              <a:rPr kumimoji="1" lang="zh-CN" altLang="en-US" sz="2200" b="1" dirty="0" smtClean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kumimoji="1" lang="en-US" altLang="zh-CN" sz="2200" b="1" dirty="0" smtClean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151、153</a:t>
            </a:r>
            <a:r>
              <a:rPr kumimoji="1" lang="zh-CN" altLang="en-US" sz="2200" b="1" dirty="0" smtClean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kumimoji="1" lang="zh-CN" altLang="en-US" sz="2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组合逻辑函数的方法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2286000"/>
            <a:ext cx="4495800" cy="531813"/>
          </a:xfrm>
          <a:noFill/>
        </p:spPr>
        <p:txBody>
          <a:bodyPr anchor="b"/>
          <a:lstStyle/>
          <a:p>
            <a:pPr eaLnBrk="1" hangingPunct="1"/>
            <a:r>
              <a:rPr kumimoji="1" lang="zh-CN" altLang="en-US" sz="2400" b="1" smtClean="0"/>
              <a:t>例：用</a:t>
            </a:r>
            <a:r>
              <a:rPr kumimoji="1" lang="en-US" altLang="zh-CN" sz="2400" b="1" smtClean="0"/>
              <a:t>MSI</a:t>
            </a:r>
            <a:r>
              <a:rPr kumimoji="1" lang="zh-CN" altLang="en-US" sz="2400" b="1" smtClean="0"/>
              <a:t>实现组合逻辑函数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048000"/>
            <a:ext cx="3771900" cy="2971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/>
              <a:t>1. </a:t>
            </a:r>
            <a:r>
              <a:rPr lang="zh-CN" altLang="en-US" sz="2800" b="1" smtClean="0"/>
              <a:t>译码器</a:t>
            </a:r>
            <a:r>
              <a:rPr lang="en-US" altLang="zh-CN" sz="2800" b="1" smtClean="0"/>
              <a:t>74138</a:t>
            </a:r>
          </a:p>
          <a:p>
            <a:pPr eaLnBrk="1" hangingPunct="1">
              <a:buFontTx/>
              <a:buNone/>
            </a:pPr>
            <a:endParaRPr lang="en-US" altLang="zh-CN" sz="3600" b="1" smtClean="0"/>
          </a:p>
          <a:p>
            <a:pPr eaLnBrk="1" hangingPunct="1">
              <a:buFontTx/>
              <a:buNone/>
            </a:pPr>
            <a:endParaRPr lang="en-US" altLang="zh-CN" sz="2800" b="1" smtClean="0"/>
          </a:p>
          <a:p>
            <a:pPr eaLnBrk="1" hangingPunct="1">
              <a:buFontTx/>
              <a:buNone/>
            </a:pPr>
            <a:endParaRPr lang="en-US" altLang="zh-CN" sz="2800" b="1" smtClean="0"/>
          </a:p>
          <a:p>
            <a:pPr eaLnBrk="1" hangingPunct="1">
              <a:buFontTx/>
              <a:buNone/>
            </a:pPr>
            <a:r>
              <a:rPr lang="en-US" altLang="zh-CN" sz="2800" b="1" smtClean="0"/>
              <a:t>2.</a:t>
            </a:r>
            <a:r>
              <a:rPr lang="zh-CN" altLang="en-US" sz="2800" b="1" smtClean="0"/>
              <a:t>数据选择器</a:t>
            </a:r>
            <a:r>
              <a:rPr lang="en-US" altLang="zh-CN" sz="2800" b="1" smtClean="0"/>
              <a:t>74151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048000" y="2957513"/>
          <a:ext cx="32766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公式" r:id="rId3" imgW="1333500" imgH="254000" progId="Equation.3">
                  <p:embed/>
                </p:oleObj>
              </mc:Choice>
              <mc:Fallback>
                <p:oleObj name="公式" r:id="rId3" imgW="13335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57513"/>
                        <a:ext cx="3276600" cy="623887"/>
                      </a:xfrm>
                      <a:prstGeom prst="rect">
                        <a:avLst/>
                      </a:prstGeom>
                      <a:noFill/>
                      <a:ln w="349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4572000" y="2251075"/>
          <a:ext cx="1447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公式" r:id="rId5" imgW="647419" imgH="253890" progId="Equation.3">
                  <p:embed/>
                </p:oleObj>
              </mc:Choice>
              <mc:Fallback>
                <p:oleObj name="公式" r:id="rId5" imgW="64741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51075"/>
                        <a:ext cx="1447800" cy="568325"/>
                      </a:xfrm>
                      <a:prstGeom prst="rect">
                        <a:avLst/>
                      </a:prstGeom>
                      <a:noFill/>
                      <a:ln w="349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533400" y="3552825"/>
            <a:ext cx="769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以译码器的地址输入端（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）作为逻辑函数的输入变量（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ABC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），译码器的每个输出端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都与某一个最小项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相对应，加上适当的门电路，就可以利用译码器实现组合逻辑函数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3962400" y="5033963"/>
          <a:ext cx="51054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公式" r:id="rId7" imgW="1968500" imgH="469900" progId="Equation.3">
                  <p:embed/>
                </p:oleObj>
              </mc:Choice>
              <mc:Fallback>
                <p:oleObj name="公式" r:id="rId7" imgW="1968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33963"/>
                        <a:ext cx="5105400" cy="833437"/>
                      </a:xfrm>
                      <a:prstGeom prst="rect">
                        <a:avLst/>
                      </a:prstGeom>
                      <a:noFill/>
                      <a:ln w="349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11"/>
          <p:cNvSpPr>
            <a:spLocks noChangeArrowheads="1"/>
          </p:cNvSpPr>
          <p:nvPr/>
        </p:nvSpPr>
        <p:spPr bwMode="auto">
          <a:xfrm>
            <a:off x="533400" y="5807075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分别从地址输入端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输入，使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端作为函数输出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F</a:t>
            </a:r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5257800" y="6324600"/>
            <a:ext cx="3581400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</a:rPr>
              <a:t>参考课件上例题及作业题</a:t>
            </a:r>
          </a:p>
        </p:txBody>
      </p:sp>
    </p:spTree>
    <p:extLst>
      <p:ext uri="{BB962C8B-B14F-4D97-AF65-F5344CB8AC3E}">
        <p14:creationId xmlns:p14="http://schemas.microsoft.com/office/powerpoint/2010/main" val="10839951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f3gkw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3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95263" marR="0" indent="-195263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3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95263" marR="0" indent="-195263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46320</TotalTime>
  <Words>1348</Words>
  <Application>Microsoft Office PowerPoint</Application>
  <PresentationFormat>全屏显示(4:3)</PresentationFormat>
  <Paragraphs>145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仿宋</vt:lpstr>
      <vt:lpstr>仿宋_GB2312</vt:lpstr>
      <vt:lpstr>黑体</vt:lpstr>
      <vt:lpstr>华文新魏</vt:lpstr>
      <vt:lpstr>楷体_GB2312</vt:lpstr>
      <vt:lpstr>隶书</vt:lpstr>
      <vt:lpstr>宋体</vt:lpstr>
      <vt:lpstr>微软雅黑</vt:lpstr>
      <vt:lpstr>Arial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数字逻辑的基本运算</vt:lpstr>
      <vt:lpstr>PowerPoint 演示文稿</vt:lpstr>
      <vt:lpstr>PowerPoint 演示文稿</vt:lpstr>
      <vt:lpstr>PowerPoint 演示文稿</vt:lpstr>
      <vt:lpstr>例：用MSI实现组合逻辑函数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zq</dc:creator>
  <cp:lastModifiedBy>USER-</cp:lastModifiedBy>
  <cp:revision>2366</cp:revision>
  <dcterms:created xsi:type="dcterms:W3CDTF">2007-07-12T10:32:13Z</dcterms:created>
  <dcterms:modified xsi:type="dcterms:W3CDTF">2023-12-18T02:49:47Z</dcterms:modified>
</cp:coreProperties>
</file>