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6" r:id="rId2"/>
    <p:sldId id="847" r:id="rId3"/>
    <p:sldId id="1050" r:id="rId4"/>
    <p:sldId id="1051" r:id="rId5"/>
    <p:sldId id="978" r:id="rId6"/>
    <p:sldId id="1053" r:id="rId7"/>
    <p:sldId id="987" r:id="rId8"/>
    <p:sldId id="1056" r:id="rId9"/>
    <p:sldId id="1058" r:id="rId10"/>
    <p:sldId id="1060" r:id="rId11"/>
    <p:sldId id="1061" r:id="rId12"/>
    <p:sldId id="1097" r:id="rId13"/>
    <p:sldId id="1063" r:id="rId14"/>
    <p:sldId id="1064" r:id="rId15"/>
    <p:sldId id="1065" r:id="rId16"/>
    <p:sldId id="1066" r:id="rId17"/>
    <p:sldId id="1069" r:id="rId18"/>
    <p:sldId id="1068" r:id="rId19"/>
    <p:sldId id="1074" r:id="rId20"/>
    <p:sldId id="1073" r:id="rId21"/>
    <p:sldId id="1075" r:id="rId22"/>
    <p:sldId id="1080" r:id="rId23"/>
    <p:sldId id="1081" r:id="rId24"/>
    <p:sldId id="1084" r:id="rId25"/>
    <p:sldId id="1088" r:id="rId26"/>
    <p:sldId id="1087" r:id="rId27"/>
    <p:sldId id="1090" r:id="rId28"/>
    <p:sldId id="1091" r:id="rId29"/>
    <p:sldId id="1092" r:id="rId30"/>
    <p:sldId id="1094" r:id="rId31"/>
    <p:sldId id="1095" r:id="rId32"/>
    <p:sldId id="1096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3300"/>
    <a:srgbClr val="800000"/>
    <a:srgbClr val="000099"/>
    <a:srgbClr val="0000CC"/>
    <a:srgbClr val="0000FF"/>
    <a:srgbClr val="DDFFDD"/>
    <a:srgbClr val="A50021"/>
    <a:srgbClr val="CAE9FE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1" autoAdjust="0"/>
    <p:restoredTop sz="89104" autoAdjust="0"/>
  </p:normalViewPr>
  <p:slideViewPr>
    <p:cSldViewPr snapToGrid="0">
      <p:cViewPr varScale="1">
        <p:scale>
          <a:sx n="77" d="100"/>
          <a:sy n="77" d="100"/>
        </p:scale>
        <p:origin x="847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C5FB74-6202-49A5-8F44-37DCD3F76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3FBAB-7561-4F19-BF22-4ABF084C07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65E31-3EE6-47BC-ADEC-063869896D6C}" type="datetimeFigureOut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5C29C-B4F8-4DCE-857E-5DA44FEFF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62A58-4D4C-41CA-ADF4-8C4A165B4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FA118-E241-4AD6-8CE9-C901AC1A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5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B269197-D83F-4918-A2C0-B86B1333C0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7B12158-F621-4725-AE34-8CA9BE5C59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01EC5CC-5644-4EB8-A484-CEBCDB551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53F5C3A-3C49-4680-9451-BC8FC80F78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3AC4C97-88FF-4CB1-A0A7-FE9795474C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2C4F312-D701-4B17-8695-9D5454956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D592CB48-58DB-44A5-9191-B83C6531C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9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3364B3D7-D570-45DE-92B1-61E5CA55E2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71FE7A0-4209-4E0C-8BB1-F1A41D3A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5FF876A-7785-4F6E-9E3E-28402A92C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00554-CCFD-471D-815F-3FE2211E4708}" type="slidenum">
              <a:rPr lang="en-US" altLang="zh-CN" sz="1200" b="0">
                <a:latin typeface="Arial" panose="020B0604020202020204" pitchFamily="34" charset="0"/>
              </a:rPr>
              <a:pPr/>
              <a:t>1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91D363-F779-41A5-A72F-9B992A3F27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FE83B1-F634-4D03-BBF3-374F469F813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FBB96941-A741-4111-B3DD-ED9F89D873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1108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D0D5B7-1F09-4950-A27C-BF92C6A1FE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66D835-6AA7-426A-B360-43BB7A0E88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1646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6712F8-1DF1-4C4E-A8FF-59E07F425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E0FA5C-78E7-4801-B735-240B548A4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0636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861B6B-C82D-4E9D-B0FD-DEB7353FEF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1DA4F1-4DAA-43CD-9AB4-23180FA39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3256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628775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628775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5A443-CCEC-4187-A1E3-9E73B5D15F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37622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D6A5D6-E2A4-460D-ADAA-6B26C5BBEF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D841AD-41CE-48E1-A3F3-C8790E513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97809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66EA07-E4BC-486A-A26A-F36F59974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632390-A314-45E9-8259-B97D324B6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66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E06275-12A3-4F5E-8246-8BE6BCE60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3ADCAF-667C-45A4-A92D-EFE3E33F1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72013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EDA3C8-AFE8-4E06-8B74-E151E496E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8F266-A9BD-4E96-8D21-F1DD50916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103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8D2860-C9DB-4B83-B599-5EB25543B1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07138"/>
            <a:ext cx="2627313" cy="460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汇编与接口技术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11520A-6D44-4D9D-871A-C39CB01D94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2A56F96-8D26-418C-8B28-821F6665A9F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624EA5F2-81CD-4F50-BD15-B4E660273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6515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6BAA3653-67FF-490F-8CE7-B239779555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6FE6A3-213F-4858-8423-606B1BC540F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697CA78A-ED04-47D6-BAB9-B694700AD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895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F36ECE-8F24-4EE0-BD70-9CE91CB66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3188A-B6B5-43BA-B654-A929C0D9C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8961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A55104-6774-437E-A36D-2583AB784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BDE03-8452-4F2E-A063-3EA34E875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16808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14">
            <a:extLst>
              <a:ext uri="{FF2B5EF4-FFF2-40B4-BE49-F238E27FC236}">
                <a16:creationId xmlns:a16="http://schemas.microsoft.com/office/drawing/2014/main" id="{62E3FC19-EB67-41CE-856A-7ED83C9896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3700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4962467-9E23-4BFD-BDDF-F71820C4C3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1750"/>
            <a:ext cx="63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0DAA55-B56C-4031-AF56-C6B2033A37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8451D50-33C6-4C0B-BD2B-648C775F1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1692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0" lang="zh-CN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9694F4A-166E-4F83-9AAF-F48F28219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216" y="921544"/>
            <a:ext cx="8673280" cy="61104"/>
          </a:xfrm>
          <a:prstGeom prst="rect">
            <a:avLst/>
          </a:prstGeom>
          <a:gradFill flip="none"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642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27">
            <a:extLst>
              <a:ext uri="{FF2B5EF4-FFF2-40B4-BE49-F238E27FC236}">
                <a16:creationId xmlns:a16="http://schemas.microsoft.com/office/drawing/2014/main" id="{3256B945-9388-4C70-A732-14D79FA0E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3" y="177006"/>
            <a:ext cx="842962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>
            <a:extLst>
              <a:ext uri="{FF2B5EF4-FFF2-40B4-BE49-F238E27FC236}">
                <a16:creationId xmlns:a16="http://schemas.microsoft.com/office/drawing/2014/main" id="{8F00C45D-87BF-4D12-9629-44F1AB1C43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0" y="181768"/>
            <a:ext cx="9525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>
            <a:extLst>
              <a:ext uri="{FF2B5EF4-FFF2-40B4-BE49-F238E27FC236}">
                <a16:creationId xmlns:a16="http://schemas.microsoft.com/office/drawing/2014/main" id="{704EA0F4-82A6-4C06-9FD3-A20B4ED525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88"/>
            <a:ext cx="8382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>
            <a:extLst>
              <a:ext uri="{FF2B5EF4-FFF2-40B4-BE49-F238E27FC236}">
                <a16:creationId xmlns:a16="http://schemas.microsoft.com/office/drawing/2014/main" id="{6E215EF3-23F7-487A-A253-1B828CB48A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92" y="184150"/>
            <a:ext cx="7620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>
            <a:extLst>
              <a:ext uri="{FF2B5EF4-FFF2-40B4-BE49-F238E27FC236}">
                <a16:creationId xmlns:a16="http://schemas.microsoft.com/office/drawing/2014/main" id="{D19158E8-AFBC-40D7-8870-D011FBF338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150"/>
            <a:ext cx="8810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C808EDC0-E24C-4C61-9058-DF813B5711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AD19A09-5C4C-454D-B990-5CC7C734B8C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47517" y="145733"/>
            <a:ext cx="2478564" cy="68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image" Target="../media/image22.e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6.png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5.png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Microsoft_Visio_2003-2010_Drawing.vsd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png"/><Relationship Id="rId4" Type="http://schemas.openxmlformats.org/officeDocument/2006/relationships/image" Target="../media/image36.wmf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image" Target="../media/image58.emf"/><Relationship Id="rId5" Type="http://schemas.openxmlformats.org/officeDocument/2006/relationships/oleObject" Target="../embeddings/oleObject28.bin"/><Relationship Id="rId10" Type="http://schemas.openxmlformats.org/officeDocument/2006/relationships/package" Target="../embeddings/Microsoft_Visio_Drawing4.vsdx"/><Relationship Id="rId4" Type="http://schemas.openxmlformats.org/officeDocument/2006/relationships/image" Target="../media/image55.wmf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wmf"/><Relationship Id="rId3" Type="http://schemas.openxmlformats.org/officeDocument/2006/relationships/package" Target="../embeddings/Microsoft_Visio_Drawing.vsdx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6" Type="http://schemas.openxmlformats.org/officeDocument/2006/relationships/package" Target="../embeddings/Microsoft_Visio_Drawing1.vsdx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wmf"/><Relationship Id="rId5" Type="http://schemas.openxmlformats.org/officeDocument/2006/relationships/image" Target="../media/image15.png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2.vsd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package" Target="../embeddings/Microsoft_Visio_Drawing3.vsd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인터넷01">
            <a:extLst>
              <a:ext uri="{FF2B5EF4-FFF2-40B4-BE49-F238E27FC236}">
                <a16:creationId xmlns:a16="http://schemas.microsoft.com/office/drawing/2014/main" id="{CD744028-A244-4E05-8FD4-D3FB6F3B38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44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交大校徽 拷贝">
            <a:extLst>
              <a:ext uri="{FF2B5EF4-FFF2-40B4-BE49-F238E27FC236}">
                <a16:creationId xmlns:a16="http://schemas.microsoft.com/office/drawing/2014/main" id="{21F5913D-FA9B-4BA7-B523-03493CC2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51425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">
            <a:extLst>
              <a:ext uri="{FF2B5EF4-FFF2-40B4-BE49-F238E27FC236}">
                <a16:creationId xmlns:a16="http://schemas.microsoft.com/office/drawing/2014/main" id="{91906F36-E5EB-49DF-B5CD-6DBE9FE5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843" y="2545346"/>
            <a:ext cx="605631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00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第</a:t>
            </a:r>
            <a:r>
              <a:rPr kumimoji="1" lang="en-US" altLang="zh-CN" sz="400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4</a:t>
            </a:r>
            <a:r>
              <a:rPr kumimoji="1" lang="zh-CN" altLang="en-US" sz="400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章 锁存器和触发器 </a:t>
            </a:r>
            <a:endParaRPr kumimoji="1" lang="zh-CN" altLang="en-US" sz="4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A193C7B8-8D66-4B12-B4B9-5D8555D89F4A}"/>
              </a:ext>
            </a:extLst>
          </p:cNvPr>
          <p:cNvSpPr txBox="1">
            <a:spLocks/>
          </p:cNvSpPr>
          <p:nvPr/>
        </p:nvSpPr>
        <p:spPr bwMode="auto">
          <a:xfrm>
            <a:off x="0" y="-19644"/>
            <a:ext cx="91439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2400" b="0" i="1" kern="1200">
                <a:solidFill>
                  <a:srgbClr val="C00000"/>
                </a:solidFill>
                <a:latin typeface="+mn-lt"/>
                <a:ea typeface="隶书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kumimoji="1" lang="zh-CN" altLang="en-US" sz="3200" i="0" dirty="0">
                <a:solidFill>
                  <a:srgbClr val="FFFF00"/>
                </a:solidFill>
              </a:rPr>
              <a:t>北京交通大学          数字系统基础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门控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锁存器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306025" y="1394768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电路组成与工作原理</a:t>
            </a:r>
          </a:p>
        </p:txBody>
      </p:sp>
      <p:sp>
        <p:nvSpPr>
          <p:cNvPr id="156" name="Text Box 10"/>
          <p:cNvSpPr txBox="1">
            <a:spLocks noChangeArrowheads="1"/>
          </p:cNvSpPr>
          <p:nvPr/>
        </p:nvSpPr>
        <p:spPr bwMode="auto">
          <a:xfrm>
            <a:off x="755124" y="2107245"/>
            <a:ext cx="22701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+mn-ea"/>
                <a:ea typeface="+mn-ea"/>
              </a:rPr>
              <a:t>LE=0</a:t>
            </a:r>
            <a:r>
              <a:rPr lang="zh-CN" altLang="en-US" sz="2200" b="0">
                <a:latin typeface="+mn-ea"/>
                <a:ea typeface="+mn-ea"/>
              </a:rPr>
              <a:t>：状态保持</a:t>
            </a: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317972" y="785074"/>
            <a:ext cx="708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>
                <a:latin typeface="+mn-ea"/>
                <a:ea typeface="+mn-ea"/>
              </a:rPr>
              <a:t>增加一个使能信号（控制端），控制锁存器的输出。</a:t>
            </a: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741272" y="3931579"/>
            <a:ext cx="27126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S=0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R=0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</a:t>
            </a:r>
            <a:r>
              <a:rPr lang="zh-CN" altLang="en-US" sz="2200" b="1">
                <a:latin typeface="Times New Roman" panose="02020603050405020304" pitchFamily="18" charset="0"/>
              </a:rPr>
              <a:t>不变</a:t>
            </a:r>
            <a:endParaRPr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602724" y="4393245"/>
            <a:ext cx="2377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  S=1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R=0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Q=1</a:t>
            </a:r>
          </a:p>
        </p:txBody>
      </p:sp>
      <p:sp>
        <p:nvSpPr>
          <p:cNvPr id="160" name="Text Box 30"/>
          <p:cNvSpPr txBox="1">
            <a:spLocks noChangeArrowheads="1"/>
          </p:cNvSpPr>
          <p:nvPr/>
        </p:nvSpPr>
        <p:spPr bwMode="auto">
          <a:xfrm>
            <a:off x="602724" y="4926645"/>
            <a:ext cx="2377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  S=0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R=1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Q=0</a:t>
            </a:r>
          </a:p>
        </p:txBody>
      </p:sp>
      <p:sp>
        <p:nvSpPr>
          <p:cNvPr id="161" name="Text Box 31"/>
          <p:cNvSpPr txBox="1">
            <a:spLocks noChangeArrowheads="1"/>
          </p:cNvSpPr>
          <p:nvPr/>
        </p:nvSpPr>
        <p:spPr bwMode="auto">
          <a:xfrm>
            <a:off x="602724" y="5383845"/>
            <a:ext cx="25106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  S=1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R=1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Q= X</a:t>
            </a: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570184" y="5965215"/>
            <a:ext cx="4038600" cy="769441"/>
          </a:xfrm>
          <a:prstGeom prst="wedgeRectCallout">
            <a:avLst>
              <a:gd name="adj1" fmla="val -27398"/>
              <a:gd name="adj2" fmla="val -93347"/>
            </a:avLst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输入端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R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、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S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通过与非门作用于基本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SR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锁存器。</a:t>
            </a:r>
          </a:p>
        </p:txBody>
      </p:sp>
      <p:sp>
        <p:nvSpPr>
          <p:cNvPr id="163" name="Text Box 34"/>
          <p:cNvSpPr txBox="1">
            <a:spLocks noChangeArrowheads="1"/>
          </p:cNvSpPr>
          <p:nvPr/>
        </p:nvSpPr>
        <p:spPr bwMode="auto">
          <a:xfrm>
            <a:off x="450324" y="3326445"/>
            <a:ext cx="1217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LE=1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64" name="Text Box 35"/>
          <p:cNvSpPr txBox="1">
            <a:spLocks noChangeArrowheads="1"/>
          </p:cNvSpPr>
          <p:nvPr/>
        </p:nvSpPr>
        <p:spPr bwMode="auto">
          <a:xfrm>
            <a:off x="450324" y="2640645"/>
            <a:ext cx="3322638" cy="4308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SR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锁存器输入端均为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endParaRPr lang="zh-CN" altLang="en-US" sz="2200" b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165" name="Group 83"/>
          <p:cNvGrpSpPr>
            <a:grpSpLocks/>
          </p:cNvGrpSpPr>
          <p:nvPr/>
        </p:nvGrpSpPr>
        <p:grpSpPr bwMode="auto">
          <a:xfrm>
            <a:off x="2075924" y="106995"/>
            <a:ext cx="4800600" cy="4133850"/>
            <a:chOff x="2016" y="276"/>
            <a:chExt cx="3024" cy="2604"/>
          </a:xfrm>
        </p:grpSpPr>
        <p:sp>
          <p:nvSpPr>
            <p:cNvPr id="167" name="AutoShape 45"/>
            <p:cNvSpPr>
              <a:spLocks noChangeArrowheads="1"/>
            </p:cNvSpPr>
            <p:nvPr/>
          </p:nvSpPr>
          <p:spPr bwMode="auto">
            <a:xfrm>
              <a:off x="2016" y="276"/>
              <a:ext cx="1440" cy="708"/>
            </a:xfrm>
            <a:prstGeom prst="wedgeRoundRectCallout">
              <a:avLst>
                <a:gd name="adj1" fmla="val 50833"/>
                <a:gd name="adj2" fmla="val 104227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第一部分：与非门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2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构成基本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SR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锁存器</a:t>
              </a:r>
            </a:p>
          </p:txBody>
        </p:sp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3120" y="1152"/>
              <a:ext cx="1920" cy="1728"/>
            </a:xfrm>
            <a:prstGeom prst="rect">
              <a:avLst/>
            </a:prstGeom>
            <a:solidFill>
              <a:srgbClr val="DDFFDD"/>
            </a:solidFill>
            <a:ln w="25400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+mn-ea"/>
                <a:ea typeface="+mn-ea"/>
              </a:endParaRPr>
            </a:p>
          </p:txBody>
        </p:sp>
      </p:grpSp>
      <p:grpSp>
        <p:nvGrpSpPr>
          <p:cNvPr id="168" name="Group 116"/>
          <p:cNvGrpSpPr>
            <a:grpSpLocks/>
          </p:cNvGrpSpPr>
          <p:nvPr/>
        </p:nvGrpSpPr>
        <p:grpSpPr bwMode="auto">
          <a:xfrm>
            <a:off x="3447524" y="484820"/>
            <a:ext cx="4876800" cy="5280025"/>
            <a:chOff x="2688" y="418"/>
            <a:chExt cx="3072" cy="3326"/>
          </a:xfrm>
        </p:grpSpPr>
        <p:sp>
          <p:nvSpPr>
            <p:cNvPr id="169" name="Rectangle 46"/>
            <p:cNvSpPr>
              <a:spLocks noChangeArrowheads="1"/>
            </p:cNvSpPr>
            <p:nvPr/>
          </p:nvSpPr>
          <p:spPr bwMode="auto">
            <a:xfrm>
              <a:off x="2688" y="2544"/>
              <a:ext cx="2304" cy="1200"/>
            </a:xfrm>
            <a:prstGeom prst="rect">
              <a:avLst/>
            </a:prstGeom>
            <a:solidFill>
              <a:srgbClr val="CA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+mn-ea"/>
                <a:ea typeface="+mn-ea"/>
              </a:endParaRPr>
            </a:p>
          </p:txBody>
        </p:sp>
        <p:sp>
          <p:nvSpPr>
            <p:cNvPr id="170" name="AutoShape 47"/>
            <p:cNvSpPr>
              <a:spLocks noChangeArrowheads="1"/>
            </p:cNvSpPr>
            <p:nvPr/>
          </p:nvSpPr>
          <p:spPr bwMode="auto">
            <a:xfrm>
              <a:off x="4848" y="418"/>
              <a:ext cx="912" cy="922"/>
            </a:xfrm>
            <a:prstGeom prst="wedgeRoundRectCallout">
              <a:avLst>
                <a:gd name="adj1" fmla="val -55921"/>
                <a:gd name="adj2" fmla="val 186579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第二部分：与非门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3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4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构成控制电路 </a:t>
              </a:r>
            </a:p>
          </p:txBody>
        </p:sp>
      </p:grp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3828524" y="1573845"/>
            <a:ext cx="3086100" cy="2514600"/>
            <a:chOff x="-368" y="2304"/>
            <a:chExt cx="1944" cy="1584"/>
          </a:xfrm>
        </p:grpSpPr>
        <p:sp>
          <p:nvSpPr>
            <p:cNvPr id="172" name="Text Box 68"/>
            <p:cNvSpPr txBox="1">
              <a:spLocks noChangeArrowheads="1"/>
            </p:cNvSpPr>
            <p:nvPr/>
          </p:nvSpPr>
          <p:spPr bwMode="auto">
            <a:xfrm>
              <a:off x="124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3" name="Text Box 73"/>
            <p:cNvSpPr txBox="1">
              <a:spLocks noChangeArrowheads="1"/>
            </p:cNvSpPr>
            <p:nvPr/>
          </p:nvSpPr>
          <p:spPr bwMode="auto">
            <a:xfrm>
              <a:off x="1224" y="34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" name="Group 81"/>
            <p:cNvGrpSpPr>
              <a:grpSpLocks/>
            </p:cNvGrpSpPr>
            <p:nvPr/>
          </p:nvGrpSpPr>
          <p:grpSpPr bwMode="auto">
            <a:xfrm>
              <a:off x="-368" y="2304"/>
              <a:ext cx="1800" cy="1584"/>
              <a:chOff x="-368" y="2304"/>
              <a:chExt cx="1800" cy="1584"/>
            </a:xfrm>
          </p:grpSpPr>
          <p:sp>
            <p:nvSpPr>
              <p:cNvPr id="175" name="Rectangle 54"/>
              <p:cNvSpPr>
                <a:spLocks noChangeArrowheads="1"/>
              </p:cNvSpPr>
              <p:nvPr/>
            </p:nvSpPr>
            <p:spPr bwMode="auto">
              <a:xfrm>
                <a:off x="-288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6" name="Oval 55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Line 56"/>
              <p:cNvSpPr>
                <a:spLocks noChangeShapeType="1"/>
              </p:cNvSpPr>
              <p:nvPr/>
            </p:nvSpPr>
            <p:spPr bwMode="auto">
              <a:xfrm flipH="1" flipV="1">
                <a:off x="64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8" name="Text Box 57"/>
              <p:cNvSpPr txBox="1">
                <a:spLocks noChangeArrowheads="1"/>
              </p:cNvSpPr>
              <p:nvPr/>
            </p:nvSpPr>
            <p:spPr bwMode="auto">
              <a:xfrm>
                <a:off x="-56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79" name="Text Box 58"/>
              <p:cNvSpPr txBox="1">
                <a:spLocks noChangeArrowheads="1"/>
              </p:cNvSpPr>
              <p:nvPr/>
            </p:nvSpPr>
            <p:spPr bwMode="auto">
              <a:xfrm>
                <a:off x="-336" y="262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1800" b="1" baseline="-2500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0" name="Text Box 59"/>
              <p:cNvSpPr txBox="1">
                <a:spLocks noChangeArrowheads="1"/>
              </p:cNvSpPr>
              <p:nvPr/>
            </p:nvSpPr>
            <p:spPr bwMode="auto">
              <a:xfrm>
                <a:off x="-48" y="23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1" name="Line 60"/>
              <p:cNvSpPr>
                <a:spLocks noChangeShapeType="1"/>
              </p:cNvSpPr>
              <p:nvPr/>
            </p:nvSpPr>
            <p:spPr bwMode="auto">
              <a:xfrm flipH="1">
                <a:off x="-120" y="326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2" name="Line 61"/>
              <p:cNvSpPr>
                <a:spLocks noChangeShapeType="1"/>
              </p:cNvSpPr>
              <p:nvPr/>
            </p:nvSpPr>
            <p:spPr bwMode="auto">
              <a:xfrm>
                <a:off x="24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3" name="Line 62"/>
              <p:cNvSpPr>
                <a:spLocks noChangeShapeType="1"/>
              </p:cNvSpPr>
              <p:nvPr/>
            </p:nvSpPr>
            <p:spPr bwMode="auto">
              <a:xfrm>
                <a:off x="240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4" name="Text Box 63"/>
              <p:cNvSpPr txBox="1">
                <a:spLocks noChangeArrowheads="1"/>
              </p:cNvSpPr>
              <p:nvPr/>
            </p:nvSpPr>
            <p:spPr bwMode="auto">
              <a:xfrm>
                <a:off x="-368" y="345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Rectangle 64"/>
              <p:cNvSpPr>
                <a:spLocks noChangeArrowheads="1"/>
              </p:cNvSpPr>
              <p:nvPr/>
            </p:nvSpPr>
            <p:spPr bwMode="auto">
              <a:xfrm>
                <a:off x="760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Oval 65"/>
              <p:cNvSpPr>
                <a:spLocks noChangeArrowheads="1"/>
              </p:cNvSpPr>
              <p:nvPr/>
            </p:nvSpPr>
            <p:spPr bwMode="auto">
              <a:xfrm>
                <a:off x="1048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Line 66"/>
              <p:cNvSpPr>
                <a:spLocks noChangeShapeType="1"/>
              </p:cNvSpPr>
              <p:nvPr/>
            </p:nvSpPr>
            <p:spPr bwMode="auto">
              <a:xfrm flipH="1" flipV="1">
                <a:off x="1112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8" name="Text Box 67"/>
              <p:cNvSpPr txBox="1">
                <a:spLocks noChangeArrowheads="1"/>
              </p:cNvSpPr>
              <p:nvPr/>
            </p:nvSpPr>
            <p:spPr bwMode="auto">
              <a:xfrm>
                <a:off x="992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9" name="Text Box 69"/>
              <p:cNvSpPr txBox="1">
                <a:spLocks noChangeArrowheads="1"/>
              </p:cNvSpPr>
              <p:nvPr/>
            </p:nvSpPr>
            <p:spPr bwMode="auto">
              <a:xfrm>
                <a:off x="1000" y="23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0" name="Line 70"/>
              <p:cNvSpPr>
                <a:spLocks noChangeShapeType="1"/>
              </p:cNvSpPr>
              <p:nvPr/>
            </p:nvSpPr>
            <p:spPr bwMode="auto">
              <a:xfrm flipH="1">
                <a:off x="1248" y="326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1" name="Line 71"/>
              <p:cNvSpPr>
                <a:spLocks noChangeShapeType="1"/>
              </p:cNvSpPr>
              <p:nvPr/>
            </p:nvSpPr>
            <p:spPr bwMode="auto">
              <a:xfrm>
                <a:off x="92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2" name="Line 72"/>
              <p:cNvSpPr>
                <a:spLocks noChangeShapeType="1"/>
              </p:cNvSpPr>
              <p:nvPr/>
            </p:nvSpPr>
            <p:spPr bwMode="auto">
              <a:xfrm>
                <a:off x="728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3" name="Line 74"/>
              <p:cNvSpPr>
                <a:spLocks noChangeShapeType="1"/>
              </p:cNvSpPr>
              <p:nvPr/>
            </p:nvSpPr>
            <p:spPr bwMode="auto">
              <a:xfrm flipV="1">
                <a:off x="64" y="26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4" name="Line 75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3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5" name="Line 76"/>
              <p:cNvSpPr>
                <a:spLocks noChangeShapeType="1"/>
              </p:cNvSpPr>
              <p:nvPr/>
            </p:nvSpPr>
            <p:spPr bwMode="auto">
              <a:xfrm flipH="1"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6" name="Line 77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7" name="Line 78"/>
              <p:cNvSpPr>
                <a:spLocks noChangeShapeType="1"/>
              </p:cNvSpPr>
              <p:nvPr/>
            </p:nvSpPr>
            <p:spPr bwMode="auto">
              <a:xfrm>
                <a:off x="16" y="235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8" name="Line 79"/>
              <p:cNvSpPr>
                <a:spLocks noChangeShapeType="1"/>
              </p:cNvSpPr>
              <p:nvPr/>
            </p:nvSpPr>
            <p:spPr bwMode="auto">
              <a:xfrm>
                <a:off x="-304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9" name="Line 80"/>
              <p:cNvSpPr>
                <a:spLocks noChangeShapeType="1"/>
              </p:cNvSpPr>
              <p:nvPr/>
            </p:nvSpPr>
            <p:spPr bwMode="auto">
              <a:xfrm>
                <a:off x="1288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grpSp>
        <p:nvGrpSpPr>
          <p:cNvPr id="200" name="Group 115"/>
          <p:cNvGrpSpPr>
            <a:grpSpLocks/>
          </p:cNvGrpSpPr>
          <p:nvPr/>
        </p:nvGrpSpPr>
        <p:grpSpPr bwMode="auto">
          <a:xfrm>
            <a:off x="3587224" y="3669344"/>
            <a:ext cx="3543300" cy="2085975"/>
            <a:chOff x="2776" y="2424"/>
            <a:chExt cx="2232" cy="1314"/>
          </a:xfrm>
        </p:grpSpPr>
        <p:sp>
          <p:nvSpPr>
            <p:cNvPr id="201" name="Line 104"/>
            <p:cNvSpPr>
              <a:spLocks noChangeShapeType="1"/>
            </p:cNvSpPr>
            <p:nvPr/>
          </p:nvSpPr>
          <p:spPr bwMode="auto">
            <a:xfrm>
              <a:off x="4360" y="3120"/>
              <a:ext cx="0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2" name="Text Box 85"/>
            <p:cNvSpPr txBox="1">
              <a:spLocks noChangeArrowheads="1"/>
            </p:cNvSpPr>
            <p:nvPr/>
          </p:nvSpPr>
          <p:spPr bwMode="auto">
            <a:xfrm>
              <a:off x="4672" y="25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3" name="Text Box 86"/>
            <p:cNvSpPr txBox="1">
              <a:spLocks noChangeArrowheads="1"/>
            </p:cNvSpPr>
            <p:nvPr/>
          </p:nvSpPr>
          <p:spPr bwMode="auto">
            <a:xfrm>
              <a:off x="4592" y="338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" name="Rectangle 88"/>
            <p:cNvSpPr>
              <a:spLocks noChangeArrowheads="1"/>
            </p:cNvSpPr>
            <p:nvPr/>
          </p:nvSpPr>
          <p:spPr bwMode="auto">
            <a:xfrm>
              <a:off x="2824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" name="Oval 89"/>
            <p:cNvSpPr>
              <a:spLocks noChangeArrowheads="1"/>
            </p:cNvSpPr>
            <p:nvPr/>
          </p:nvSpPr>
          <p:spPr bwMode="auto">
            <a:xfrm>
              <a:off x="3112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" name="Line 90"/>
            <p:cNvSpPr>
              <a:spLocks noChangeShapeType="1"/>
            </p:cNvSpPr>
            <p:nvPr/>
          </p:nvSpPr>
          <p:spPr bwMode="auto">
            <a:xfrm flipH="1" flipV="1">
              <a:off x="3176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7" name="Text Box 91"/>
            <p:cNvSpPr txBox="1">
              <a:spLocks noChangeArrowheads="1"/>
            </p:cNvSpPr>
            <p:nvPr/>
          </p:nvSpPr>
          <p:spPr bwMode="auto">
            <a:xfrm>
              <a:off x="3056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08" name="Text Box 92"/>
            <p:cNvSpPr txBox="1">
              <a:spLocks noChangeArrowheads="1"/>
            </p:cNvSpPr>
            <p:nvPr/>
          </p:nvSpPr>
          <p:spPr bwMode="auto">
            <a:xfrm>
              <a:off x="2776" y="25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 flipH="1">
              <a:off x="2976" y="3144"/>
              <a:ext cx="0" cy="28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0" name="Line 95"/>
            <p:cNvSpPr>
              <a:spLocks noChangeShapeType="1"/>
            </p:cNvSpPr>
            <p:nvPr/>
          </p:nvSpPr>
          <p:spPr bwMode="auto">
            <a:xfrm>
              <a:off x="3352" y="3152"/>
              <a:ext cx="8" cy="14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1" name="Line 96"/>
            <p:cNvSpPr>
              <a:spLocks noChangeShapeType="1"/>
            </p:cNvSpPr>
            <p:nvPr/>
          </p:nvSpPr>
          <p:spPr bwMode="auto">
            <a:xfrm>
              <a:off x="3352" y="33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2" name="Text Box 97"/>
            <p:cNvSpPr txBox="1">
              <a:spLocks noChangeArrowheads="1"/>
            </p:cNvSpPr>
            <p:nvPr/>
          </p:nvSpPr>
          <p:spPr bwMode="auto">
            <a:xfrm>
              <a:off x="2864" y="337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" name="Rectangle 98"/>
            <p:cNvSpPr>
              <a:spLocks noChangeArrowheads="1"/>
            </p:cNvSpPr>
            <p:nvPr/>
          </p:nvSpPr>
          <p:spPr bwMode="auto">
            <a:xfrm>
              <a:off x="4192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4" name="Oval 99"/>
            <p:cNvSpPr>
              <a:spLocks noChangeArrowheads="1"/>
            </p:cNvSpPr>
            <p:nvPr/>
          </p:nvSpPr>
          <p:spPr bwMode="auto">
            <a:xfrm>
              <a:off x="4480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" name="Line 100"/>
            <p:cNvSpPr>
              <a:spLocks noChangeShapeType="1"/>
            </p:cNvSpPr>
            <p:nvPr/>
          </p:nvSpPr>
          <p:spPr bwMode="auto">
            <a:xfrm flipH="1" flipV="1">
              <a:off x="4544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6" name="Text Box 101"/>
            <p:cNvSpPr txBox="1">
              <a:spLocks noChangeArrowheads="1"/>
            </p:cNvSpPr>
            <p:nvPr/>
          </p:nvSpPr>
          <p:spPr bwMode="auto">
            <a:xfrm>
              <a:off x="4424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17" name="Line 103"/>
            <p:cNvSpPr>
              <a:spLocks noChangeShapeType="1"/>
            </p:cNvSpPr>
            <p:nvPr/>
          </p:nvSpPr>
          <p:spPr bwMode="auto">
            <a:xfrm flipH="1">
              <a:off x="4696" y="3152"/>
              <a:ext cx="0" cy="28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8" name="Line 105"/>
            <p:cNvSpPr>
              <a:spLocks noChangeShapeType="1"/>
            </p:cNvSpPr>
            <p:nvPr/>
          </p:nvSpPr>
          <p:spPr bwMode="auto">
            <a:xfrm>
              <a:off x="3504" y="3304"/>
              <a:ext cx="848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9" name="Line 113"/>
            <p:cNvSpPr>
              <a:spLocks noChangeShapeType="1"/>
            </p:cNvSpPr>
            <p:nvPr/>
          </p:nvSpPr>
          <p:spPr bwMode="auto">
            <a:xfrm>
              <a:off x="3840" y="329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20" name="Text Box 114"/>
            <p:cNvSpPr txBox="1">
              <a:spLocks noChangeArrowheads="1"/>
            </p:cNvSpPr>
            <p:nvPr/>
          </p:nvSpPr>
          <p:spPr bwMode="auto">
            <a:xfrm>
              <a:off x="3696" y="350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1" name="Group 119"/>
          <p:cNvGrpSpPr>
            <a:grpSpLocks/>
          </p:cNvGrpSpPr>
          <p:nvPr/>
        </p:nvGrpSpPr>
        <p:grpSpPr bwMode="auto">
          <a:xfrm>
            <a:off x="4209524" y="3237545"/>
            <a:ext cx="2209800" cy="379413"/>
            <a:chOff x="3168" y="2152"/>
            <a:chExt cx="1392" cy="239"/>
          </a:xfrm>
        </p:grpSpPr>
        <p:sp>
          <p:nvSpPr>
            <p:cNvPr id="222" name="Text Box 117"/>
            <p:cNvSpPr txBox="1">
              <a:spLocks noChangeArrowheads="1"/>
            </p:cNvSpPr>
            <p:nvPr/>
          </p:nvSpPr>
          <p:spPr bwMode="auto">
            <a:xfrm>
              <a:off x="3168" y="216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3" name="Text Box 118"/>
            <p:cNvSpPr txBox="1">
              <a:spLocks noChangeArrowheads="1"/>
            </p:cNvSpPr>
            <p:nvPr/>
          </p:nvSpPr>
          <p:spPr bwMode="auto">
            <a:xfrm>
              <a:off x="4368" y="2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24" name="Text Box 120"/>
          <p:cNvSpPr txBox="1">
            <a:spLocks noChangeArrowheads="1"/>
          </p:cNvSpPr>
          <p:nvPr/>
        </p:nvSpPr>
        <p:spPr bwMode="auto">
          <a:xfrm>
            <a:off x="602724" y="5917245"/>
            <a:ext cx="47736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003300"/>
                </a:solidFill>
                <a:latin typeface="+mn-ea"/>
                <a:ea typeface="+mn-ea"/>
              </a:rPr>
              <a:t>门控</a:t>
            </a:r>
            <a:r>
              <a:rPr lang="en-US" altLang="zh-CN" sz="2200">
                <a:solidFill>
                  <a:srgbClr val="003300"/>
                </a:solidFill>
                <a:latin typeface="+mn-ea"/>
                <a:ea typeface="+mn-ea"/>
              </a:rPr>
              <a:t>SR</a:t>
            </a:r>
            <a:r>
              <a:rPr lang="zh-CN" altLang="en-US" sz="2200">
                <a:solidFill>
                  <a:srgbClr val="003300"/>
                </a:solidFill>
                <a:latin typeface="+mn-ea"/>
                <a:ea typeface="+mn-ea"/>
              </a:rPr>
              <a:t>锁存器中，</a:t>
            </a:r>
            <a:r>
              <a:rPr lang="en-US" altLang="zh-CN" sz="2200">
                <a:solidFill>
                  <a:srgbClr val="800000"/>
                </a:solidFill>
                <a:latin typeface="+mn-ea"/>
                <a:ea typeface="+mn-ea"/>
              </a:rPr>
              <a:t>S、R</a:t>
            </a: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高电平有效</a:t>
            </a:r>
          </a:p>
        </p:txBody>
      </p:sp>
      <p:grpSp>
        <p:nvGrpSpPr>
          <p:cNvPr id="225" name="Group 140"/>
          <p:cNvGrpSpPr>
            <a:grpSpLocks/>
          </p:cNvGrpSpPr>
          <p:nvPr/>
        </p:nvGrpSpPr>
        <p:grpSpPr bwMode="auto">
          <a:xfrm>
            <a:off x="7308324" y="2640644"/>
            <a:ext cx="1511300" cy="2492375"/>
            <a:chOff x="4608" y="1776"/>
            <a:chExt cx="952" cy="1570"/>
          </a:xfrm>
        </p:grpSpPr>
        <p:grpSp>
          <p:nvGrpSpPr>
            <p:cNvPr id="226" name="Group 122"/>
            <p:cNvGrpSpPr>
              <a:grpSpLocks/>
            </p:cNvGrpSpPr>
            <p:nvPr/>
          </p:nvGrpSpPr>
          <p:grpSpPr bwMode="auto">
            <a:xfrm>
              <a:off x="4752" y="1776"/>
              <a:ext cx="792" cy="231"/>
              <a:chOff x="4560" y="248"/>
              <a:chExt cx="792" cy="231"/>
            </a:xfrm>
          </p:grpSpPr>
          <p:sp>
            <p:nvSpPr>
              <p:cNvPr id="240" name="Text Box 123"/>
              <p:cNvSpPr txBox="1">
                <a:spLocks noChangeArrowheads="1"/>
              </p:cNvSpPr>
              <p:nvPr/>
            </p:nvSpPr>
            <p:spPr bwMode="auto">
              <a:xfrm>
                <a:off x="4560" y="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Line 124"/>
              <p:cNvSpPr>
                <a:spLocks noChangeShapeType="1"/>
              </p:cNvSpPr>
              <p:nvPr/>
            </p:nvSpPr>
            <p:spPr bwMode="auto">
              <a:xfrm>
                <a:off x="4624" y="29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42" name="Text Box 125"/>
              <p:cNvSpPr txBox="1">
                <a:spLocks noChangeArrowheads="1"/>
              </p:cNvSpPr>
              <p:nvPr/>
            </p:nvSpPr>
            <p:spPr bwMode="auto">
              <a:xfrm>
                <a:off x="5016" y="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7" name="Text Box 127"/>
            <p:cNvSpPr txBox="1">
              <a:spLocks noChangeArrowheads="1"/>
            </p:cNvSpPr>
            <p:nvPr/>
          </p:nvSpPr>
          <p:spPr bwMode="auto">
            <a:xfrm>
              <a:off x="4664" y="31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" name="Text Box 128"/>
            <p:cNvSpPr txBox="1">
              <a:spLocks noChangeArrowheads="1"/>
            </p:cNvSpPr>
            <p:nvPr/>
          </p:nvSpPr>
          <p:spPr bwMode="auto">
            <a:xfrm>
              <a:off x="5224" y="31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9" name="Rectangle 129"/>
            <p:cNvSpPr>
              <a:spLocks noChangeArrowheads="1"/>
            </p:cNvSpPr>
            <p:nvPr/>
          </p:nvSpPr>
          <p:spPr bwMode="auto">
            <a:xfrm>
              <a:off x="4608" y="2344"/>
              <a:ext cx="912" cy="528"/>
            </a:xfrm>
            <a:prstGeom prst="rect">
              <a:avLst/>
            </a:prstGeom>
            <a:solidFill>
              <a:srgbClr val="99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99FFCC"/>
              </a:extrusionClr>
              <a:contourClr>
                <a:srgbClr val="99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0" name="Oval 130"/>
            <p:cNvSpPr>
              <a:spLocks noChangeArrowheads="1"/>
            </p:cNvSpPr>
            <p:nvPr/>
          </p:nvSpPr>
          <p:spPr bwMode="auto">
            <a:xfrm>
              <a:off x="4816" y="22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1" name="Line 131"/>
            <p:cNvSpPr>
              <a:spLocks noChangeShapeType="1"/>
            </p:cNvSpPr>
            <p:nvPr/>
          </p:nvSpPr>
          <p:spPr bwMode="auto">
            <a:xfrm>
              <a:off x="4872" y="20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32"/>
            <p:cNvSpPr>
              <a:spLocks noChangeShapeType="1"/>
            </p:cNvSpPr>
            <p:nvPr/>
          </p:nvSpPr>
          <p:spPr bwMode="auto">
            <a:xfrm>
              <a:off x="47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133"/>
            <p:cNvSpPr>
              <a:spLocks noChangeShapeType="1"/>
            </p:cNvSpPr>
            <p:nvPr/>
          </p:nvSpPr>
          <p:spPr bwMode="auto">
            <a:xfrm>
              <a:off x="5328" y="200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Text Box 134"/>
            <p:cNvSpPr txBox="1">
              <a:spLocks noChangeArrowheads="1"/>
            </p:cNvSpPr>
            <p:nvPr/>
          </p:nvSpPr>
          <p:spPr bwMode="auto">
            <a:xfrm>
              <a:off x="4648" y="26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" name="Text Box 135"/>
            <p:cNvSpPr txBox="1">
              <a:spLocks noChangeArrowheads="1"/>
            </p:cNvSpPr>
            <p:nvPr/>
          </p:nvSpPr>
          <p:spPr bwMode="auto">
            <a:xfrm>
              <a:off x="5200" y="26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" name="Line 136"/>
            <p:cNvSpPr>
              <a:spLocks noChangeShapeType="1"/>
            </p:cNvSpPr>
            <p:nvPr/>
          </p:nvSpPr>
          <p:spPr bwMode="auto">
            <a:xfrm>
              <a:off x="5328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137"/>
            <p:cNvSpPr txBox="1">
              <a:spLocks noChangeArrowheads="1"/>
            </p:cNvSpPr>
            <p:nvPr/>
          </p:nvSpPr>
          <p:spPr bwMode="auto">
            <a:xfrm>
              <a:off x="4920" y="311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8" name="Text Box 138"/>
            <p:cNvSpPr txBox="1">
              <a:spLocks noChangeArrowheads="1"/>
            </p:cNvSpPr>
            <p:nvPr/>
          </p:nvSpPr>
          <p:spPr bwMode="auto">
            <a:xfrm>
              <a:off x="4928" y="2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" name="Line 139"/>
            <p:cNvSpPr>
              <a:spLocks noChangeShapeType="1"/>
            </p:cNvSpPr>
            <p:nvPr/>
          </p:nvSpPr>
          <p:spPr bwMode="auto">
            <a:xfrm flipH="1">
              <a:off x="5072" y="287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" name="AutoShape 47"/>
          <p:cNvSpPr>
            <a:spLocks noChangeArrowheads="1"/>
          </p:cNvSpPr>
          <p:nvPr/>
        </p:nvSpPr>
        <p:spPr bwMode="auto">
          <a:xfrm>
            <a:off x="7373412" y="5194933"/>
            <a:ext cx="1584325" cy="442912"/>
          </a:xfrm>
          <a:prstGeom prst="wedgeRoundRectCallout">
            <a:avLst>
              <a:gd name="adj1" fmla="val -11231"/>
              <a:gd name="adj2" fmla="val -75380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高电平有效</a:t>
            </a:r>
          </a:p>
        </p:txBody>
      </p:sp>
    </p:spTree>
    <p:extLst>
      <p:ext uri="{BB962C8B-B14F-4D97-AF65-F5344CB8AC3E}">
        <p14:creationId xmlns:p14="http://schemas.microsoft.com/office/powerpoint/2010/main" val="1363726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autoUpdateAnimBg="0"/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nimBg="1" autoUpdateAnimBg="0"/>
      <p:bldP spid="163" grpId="0" autoUpdateAnimBg="0"/>
      <p:bldP spid="164" grpId="0" animBg="1" autoUpdateAnimBg="0"/>
      <p:bldP spid="224" grpId="0" autoUpdateAnimBg="0"/>
      <p:bldP spid="2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锁存器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861821" y="1616280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>
                <a:latin typeface="+mn-ea"/>
                <a:ea typeface="+mn-ea"/>
              </a:rPr>
              <a:t>电路组成与工作原理</a:t>
            </a: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285224" y="907672"/>
            <a:ext cx="708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门控</a:t>
            </a:r>
            <a:r>
              <a:rPr lang="en-US" altLang="zh-CN" sz="2200">
                <a:solidFill>
                  <a:srgbClr val="800000"/>
                </a:solidFill>
                <a:latin typeface="+mn-ea"/>
                <a:ea typeface="+mn-ea"/>
              </a:rPr>
              <a:t>D</a:t>
            </a: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锁存器</a:t>
            </a:r>
          </a:p>
        </p:txBody>
      </p:sp>
      <p:sp>
        <p:nvSpPr>
          <p:cNvPr id="166" name="Rectangle 44"/>
          <p:cNvSpPr>
            <a:spLocks noChangeArrowheads="1"/>
          </p:cNvSpPr>
          <p:nvPr/>
        </p:nvSpPr>
        <p:spPr bwMode="auto">
          <a:xfrm>
            <a:off x="1312894" y="2234739"/>
            <a:ext cx="2325546" cy="2054458"/>
          </a:xfrm>
          <a:prstGeom prst="rect">
            <a:avLst/>
          </a:prstGeom>
          <a:solidFill>
            <a:srgbClr val="DDFFDD"/>
          </a:solidFill>
          <a:ln w="25400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169" name="Rectangle 46"/>
          <p:cNvSpPr>
            <a:spLocks noChangeArrowheads="1"/>
          </p:cNvSpPr>
          <p:nvPr/>
        </p:nvSpPr>
        <p:spPr bwMode="auto">
          <a:xfrm>
            <a:off x="1047930" y="4003771"/>
            <a:ext cx="2790655" cy="1843211"/>
          </a:xfrm>
          <a:prstGeom prst="rect">
            <a:avLst/>
          </a:prstGeom>
          <a:solidFill>
            <a:srgbClr val="CAE9F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+mn-ea"/>
              <a:ea typeface="+mn-ea"/>
            </a:endParaRPr>
          </a:p>
        </p:txBody>
      </p: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1312894" y="2278837"/>
            <a:ext cx="2335235" cy="1745338"/>
            <a:chOff x="-368" y="2277"/>
            <a:chExt cx="1928" cy="1468"/>
          </a:xfrm>
        </p:grpSpPr>
        <p:sp>
          <p:nvSpPr>
            <p:cNvPr id="172" name="Text Box 68"/>
            <p:cNvSpPr txBox="1">
              <a:spLocks noChangeArrowheads="1"/>
            </p:cNvSpPr>
            <p:nvPr/>
          </p:nvSpPr>
          <p:spPr bwMode="auto">
            <a:xfrm>
              <a:off x="1132" y="2542"/>
              <a:ext cx="36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3" name="Text Box 73"/>
            <p:cNvSpPr txBox="1">
              <a:spLocks noChangeArrowheads="1"/>
            </p:cNvSpPr>
            <p:nvPr/>
          </p:nvSpPr>
          <p:spPr bwMode="auto">
            <a:xfrm>
              <a:off x="1224" y="34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" name="Group 81"/>
            <p:cNvGrpSpPr>
              <a:grpSpLocks/>
            </p:cNvGrpSpPr>
            <p:nvPr/>
          </p:nvGrpSpPr>
          <p:grpSpPr bwMode="auto">
            <a:xfrm>
              <a:off x="-368" y="2277"/>
              <a:ext cx="1800" cy="1468"/>
              <a:chOff x="-368" y="2277"/>
              <a:chExt cx="1800" cy="1468"/>
            </a:xfrm>
          </p:grpSpPr>
          <p:sp>
            <p:nvSpPr>
              <p:cNvPr id="175" name="Rectangle 54"/>
              <p:cNvSpPr>
                <a:spLocks noChangeArrowheads="1"/>
              </p:cNvSpPr>
              <p:nvPr/>
            </p:nvSpPr>
            <p:spPr bwMode="auto">
              <a:xfrm>
                <a:off x="-288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6" name="Oval 55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Line 56"/>
              <p:cNvSpPr>
                <a:spLocks noChangeShapeType="1"/>
              </p:cNvSpPr>
              <p:nvPr/>
            </p:nvSpPr>
            <p:spPr bwMode="auto">
              <a:xfrm flipH="1" flipV="1">
                <a:off x="64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8" name="Text Box 57"/>
              <p:cNvSpPr txBox="1">
                <a:spLocks noChangeArrowheads="1"/>
              </p:cNvSpPr>
              <p:nvPr/>
            </p:nvSpPr>
            <p:spPr bwMode="auto">
              <a:xfrm>
                <a:off x="-56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79" name="Text Box 58"/>
              <p:cNvSpPr txBox="1">
                <a:spLocks noChangeArrowheads="1"/>
              </p:cNvSpPr>
              <p:nvPr/>
            </p:nvSpPr>
            <p:spPr bwMode="auto">
              <a:xfrm>
                <a:off x="-336" y="2575"/>
                <a:ext cx="43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1800" b="1" baseline="-2500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0" name="Text Box 59"/>
              <p:cNvSpPr txBox="1">
                <a:spLocks noChangeArrowheads="1"/>
              </p:cNvSpPr>
              <p:nvPr/>
            </p:nvSpPr>
            <p:spPr bwMode="auto">
              <a:xfrm>
                <a:off x="-72" y="2277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1" name="Line 60"/>
              <p:cNvSpPr>
                <a:spLocks noChangeShapeType="1"/>
              </p:cNvSpPr>
              <p:nvPr/>
            </p:nvSpPr>
            <p:spPr bwMode="auto">
              <a:xfrm>
                <a:off x="-120" y="3264"/>
                <a:ext cx="7" cy="481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2" name="Line 61"/>
              <p:cNvSpPr>
                <a:spLocks noChangeShapeType="1"/>
              </p:cNvSpPr>
              <p:nvPr/>
            </p:nvSpPr>
            <p:spPr bwMode="auto">
              <a:xfrm>
                <a:off x="24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3" name="Line 62"/>
              <p:cNvSpPr>
                <a:spLocks noChangeShapeType="1"/>
              </p:cNvSpPr>
              <p:nvPr/>
            </p:nvSpPr>
            <p:spPr bwMode="auto">
              <a:xfrm>
                <a:off x="240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4" name="Text Box 63"/>
              <p:cNvSpPr txBox="1">
                <a:spLocks noChangeArrowheads="1"/>
              </p:cNvSpPr>
              <p:nvPr/>
            </p:nvSpPr>
            <p:spPr bwMode="auto">
              <a:xfrm>
                <a:off x="-368" y="345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Rectangle 64"/>
              <p:cNvSpPr>
                <a:spLocks noChangeArrowheads="1"/>
              </p:cNvSpPr>
              <p:nvPr/>
            </p:nvSpPr>
            <p:spPr bwMode="auto">
              <a:xfrm>
                <a:off x="760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Oval 65"/>
              <p:cNvSpPr>
                <a:spLocks noChangeArrowheads="1"/>
              </p:cNvSpPr>
              <p:nvPr/>
            </p:nvSpPr>
            <p:spPr bwMode="auto">
              <a:xfrm>
                <a:off x="1048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Line 66"/>
              <p:cNvSpPr>
                <a:spLocks noChangeShapeType="1"/>
              </p:cNvSpPr>
              <p:nvPr/>
            </p:nvSpPr>
            <p:spPr bwMode="auto">
              <a:xfrm flipH="1" flipV="1">
                <a:off x="1112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8" name="Text Box 67"/>
              <p:cNvSpPr txBox="1">
                <a:spLocks noChangeArrowheads="1"/>
              </p:cNvSpPr>
              <p:nvPr/>
            </p:nvSpPr>
            <p:spPr bwMode="auto">
              <a:xfrm>
                <a:off x="992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9" name="Text Box 69"/>
              <p:cNvSpPr txBox="1">
                <a:spLocks noChangeArrowheads="1"/>
              </p:cNvSpPr>
              <p:nvPr/>
            </p:nvSpPr>
            <p:spPr bwMode="auto">
              <a:xfrm>
                <a:off x="1000" y="23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0" name="Line 70"/>
              <p:cNvSpPr>
                <a:spLocks noChangeShapeType="1"/>
              </p:cNvSpPr>
              <p:nvPr/>
            </p:nvSpPr>
            <p:spPr bwMode="auto">
              <a:xfrm flipH="1">
                <a:off x="1252" y="3264"/>
                <a:ext cx="0" cy="423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1" name="Line 71"/>
              <p:cNvSpPr>
                <a:spLocks noChangeShapeType="1"/>
              </p:cNvSpPr>
              <p:nvPr/>
            </p:nvSpPr>
            <p:spPr bwMode="auto">
              <a:xfrm>
                <a:off x="92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2" name="Line 72"/>
              <p:cNvSpPr>
                <a:spLocks noChangeShapeType="1"/>
              </p:cNvSpPr>
              <p:nvPr/>
            </p:nvSpPr>
            <p:spPr bwMode="auto">
              <a:xfrm>
                <a:off x="728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3" name="Line 74"/>
              <p:cNvSpPr>
                <a:spLocks noChangeShapeType="1"/>
              </p:cNvSpPr>
              <p:nvPr/>
            </p:nvSpPr>
            <p:spPr bwMode="auto">
              <a:xfrm flipV="1">
                <a:off x="64" y="26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4" name="Line 75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3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5" name="Line 76"/>
              <p:cNvSpPr>
                <a:spLocks noChangeShapeType="1"/>
              </p:cNvSpPr>
              <p:nvPr/>
            </p:nvSpPr>
            <p:spPr bwMode="auto">
              <a:xfrm flipH="1"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6" name="Line 77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8" name="Line 79"/>
              <p:cNvSpPr>
                <a:spLocks noChangeShapeType="1"/>
              </p:cNvSpPr>
              <p:nvPr/>
            </p:nvSpPr>
            <p:spPr bwMode="auto">
              <a:xfrm>
                <a:off x="-304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9" name="Line 80"/>
              <p:cNvSpPr>
                <a:spLocks noChangeShapeType="1"/>
              </p:cNvSpPr>
              <p:nvPr/>
            </p:nvSpPr>
            <p:spPr bwMode="auto">
              <a:xfrm>
                <a:off x="1288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grpSp>
        <p:nvGrpSpPr>
          <p:cNvPr id="200" name="Group 115"/>
          <p:cNvGrpSpPr>
            <a:grpSpLocks/>
          </p:cNvGrpSpPr>
          <p:nvPr/>
        </p:nvGrpSpPr>
        <p:grpSpPr bwMode="auto">
          <a:xfrm>
            <a:off x="1178742" y="3872805"/>
            <a:ext cx="2659843" cy="2039003"/>
            <a:chOff x="2812" y="2424"/>
            <a:chExt cx="2196" cy="1715"/>
          </a:xfrm>
        </p:grpSpPr>
        <p:sp>
          <p:nvSpPr>
            <p:cNvPr id="201" name="Line 104"/>
            <p:cNvSpPr>
              <a:spLocks noChangeShapeType="1"/>
            </p:cNvSpPr>
            <p:nvPr/>
          </p:nvSpPr>
          <p:spPr bwMode="auto">
            <a:xfrm>
              <a:off x="4360" y="3120"/>
              <a:ext cx="2" cy="21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2" name="Text Box 85"/>
            <p:cNvSpPr txBox="1">
              <a:spLocks noChangeArrowheads="1"/>
            </p:cNvSpPr>
            <p:nvPr/>
          </p:nvSpPr>
          <p:spPr bwMode="auto">
            <a:xfrm>
              <a:off x="4584" y="2460"/>
              <a:ext cx="42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4" name="Rectangle 88"/>
            <p:cNvSpPr>
              <a:spLocks noChangeArrowheads="1"/>
            </p:cNvSpPr>
            <p:nvPr/>
          </p:nvSpPr>
          <p:spPr bwMode="auto">
            <a:xfrm>
              <a:off x="2824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" name="Oval 89"/>
            <p:cNvSpPr>
              <a:spLocks noChangeArrowheads="1"/>
            </p:cNvSpPr>
            <p:nvPr/>
          </p:nvSpPr>
          <p:spPr bwMode="auto">
            <a:xfrm>
              <a:off x="3112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" name="Line 90"/>
            <p:cNvSpPr>
              <a:spLocks noChangeShapeType="1"/>
            </p:cNvSpPr>
            <p:nvPr/>
          </p:nvSpPr>
          <p:spPr bwMode="auto">
            <a:xfrm flipH="1" flipV="1">
              <a:off x="3176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7" name="Text Box 91"/>
            <p:cNvSpPr txBox="1">
              <a:spLocks noChangeArrowheads="1"/>
            </p:cNvSpPr>
            <p:nvPr/>
          </p:nvSpPr>
          <p:spPr bwMode="auto">
            <a:xfrm>
              <a:off x="3056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08" name="Text Box 92"/>
            <p:cNvSpPr txBox="1">
              <a:spLocks noChangeArrowheads="1"/>
            </p:cNvSpPr>
            <p:nvPr/>
          </p:nvSpPr>
          <p:spPr bwMode="auto">
            <a:xfrm>
              <a:off x="2812" y="2442"/>
              <a:ext cx="43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 flipH="1">
              <a:off x="2974" y="3144"/>
              <a:ext cx="2" cy="13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0" name="Line 95"/>
            <p:cNvSpPr>
              <a:spLocks noChangeShapeType="1"/>
            </p:cNvSpPr>
            <p:nvPr/>
          </p:nvSpPr>
          <p:spPr bwMode="auto">
            <a:xfrm>
              <a:off x="3360" y="3144"/>
              <a:ext cx="1" cy="19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1" name="Line 96"/>
            <p:cNvSpPr>
              <a:spLocks noChangeShapeType="1"/>
            </p:cNvSpPr>
            <p:nvPr/>
          </p:nvSpPr>
          <p:spPr bwMode="auto">
            <a:xfrm flipV="1">
              <a:off x="3367" y="3335"/>
              <a:ext cx="999" cy="5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2" name="Text Box 97"/>
            <p:cNvSpPr txBox="1">
              <a:spLocks noChangeArrowheads="1"/>
            </p:cNvSpPr>
            <p:nvPr/>
          </p:nvSpPr>
          <p:spPr bwMode="auto">
            <a:xfrm>
              <a:off x="2971" y="3809"/>
              <a:ext cx="33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" name="Rectangle 98"/>
            <p:cNvSpPr>
              <a:spLocks noChangeArrowheads="1"/>
            </p:cNvSpPr>
            <p:nvPr/>
          </p:nvSpPr>
          <p:spPr bwMode="auto">
            <a:xfrm>
              <a:off x="4192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4" name="Oval 99"/>
            <p:cNvSpPr>
              <a:spLocks noChangeArrowheads="1"/>
            </p:cNvSpPr>
            <p:nvPr/>
          </p:nvSpPr>
          <p:spPr bwMode="auto">
            <a:xfrm>
              <a:off x="4480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" name="Line 100"/>
            <p:cNvSpPr>
              <a:spLocks noChangeShapeType="1"/>
            </p:cNvSpPr>
            <p:nvPr/>
          </p:nvSpPr>
          <p:spPr bwMode="auto">
            <a:xfrm flipH="1" flipV="1">
              <a:off x="4544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6" name="Text Box 101"/>
            <p:cNvSpPr txBox="1">
              <a:spLocks noChangeArrowheads="1"/>
            </p:cNvSpPr>
            <p:nvPr/>
          </p:nvSpPr>
          <p:spPr bwMode="auto">
            <a:xfrm>
              <a:off x="4424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17" name="Line 103"/>
            <p:cNvSpPr>
              <a:spLocks noChangeShapeType="1"/>
            </p:cNvSpPr>
            <p:nvPr/>
          </p:nvSpPr>
          <p:spPr bwMode="auto">
            <a:xfrm flipH="1">
              <a:off x="4689" y="3152"/>
              <a:ext cx="7" cy="63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20" name="Text Box 114"/>
            <p:cNvSpPr txBox="1">
              <a:spLocks noChangeArrowheads="1"/>
            </p:cNvSpPr>
            <p:nvPr/>
          </p:nvSpPr>
          <p:spPr bwMode="auto">
            <a:xfrm>
              <a:off x="3816" y="3827"/>
              <a:ext cx="4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" name="Group 140"/>
          <p:cNvGrpSpPr>
            <a:grpSpLocks/>
          </p:cNvGrpSpPr>
          <p:nvPr/>
        </p:nvGrpSpPr>
        <p:grpSpPr bwMode="auto">
          <a:xfrm>
            <a:off x="5556943" y="3826771"/>
            <a:ext cx="1485900" cy="2492375"/>
            <a:chOff x="4608" y="1776"/>
            <a:chExt cx="936" cy="1570"/>
          </a:xfrm>
        </p:grpSpPr>
        <p:grpSp>
          <p:nvGrpSpPr>
            <p:cNvPr id="226" name="Group 122"/>
            <p:cNvGrpSpPr>
              <a:grpSpLocks/>
            </p:cNvGrpSpPr>
            <p:nvPr/>
          </p:nvGrpSpPr>
          <p:grpSpPr bwMode="auto">
            <a:xfrm>
              <a:off x="4752" y="1776"/>
              <a:ext cx="792" cy="241"/>
              <a:chOff x="4560" y="248"/>
              <a:chExt cx="792" cy="241"/>
            </a:xfrm>
          </p:grpSpPr>
          <p:sp>
            <p:nvSpPr>
              <p:cNvPr id="240" name="Text Box 123"/>
              <p:cNvSpPr txBox="1">
                <a:spLocks noChangeArrowheads="1"/>
              </p:cNvSpPr>
              <p:nvPr/>
            </p:nvSpPr>
            <p:spPr bwMode="auto">
              <a:xfrm>
                <a:off x="4560" y="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Line 124"/>
              <p:cNvSpPr>
                <a:spLocks noChangeShapeType="1"/>
              </p:cNvSpPr>
              <p:nvPr/>
            </p:nvSpPr>
            <p:spPr bwMode="auto">
              <a:xfrm>
                <a:off x="5064" y="3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42" name="Text Box 125"/>
              <p:cNvSpPr txBox="1">
                <a:spLocks noChangeArrowheads="1"/>
              </p:cNvSpPr>
              <p:nvPr/>
            </p:nvSpPr>
            <p:spPr bwMode="auto">
              <a:xfrm>
                <a:off x="5016" y="25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7" name="Text Box 127"/>
            <p:cNvSpPr txBox="1">
              <a:spLocks noChangeArrowheads="1"/>
            </p:cNvSpPr>
            <p:nvPr/>
          </p:nvSpPr>
          <p:spPr bwMode="auto">
            <a:xfrm>
              <a:off x="4664" y="311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9" name="Rectangle 129"/>
            <p:cNvSpPr>
              <a:spLocks noChangeArrowheads="1"/>
            </p:cNvSpPr>
            <p:nvPr/>
          </p:nvSpPr>
          <p:spPr bwMode="auto">
            <a:xfrm>
              <a:off x="4608" y="2344"/>
              <a:ext cx="912" cy="528"/>
            </a:xfrm>
            <a:prstGeom prst="rect">
              <a:avLst/>
            </a:prstGeom>
            <a:solidFill>
              <a:srgbClr val="99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99FFCC"/>
              </a:extrusionClr>
              <a:contourClr>
                <a:srgbClr val="99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0" name="Oval 130"/>
            <p:cNvSpPr>
              <a:spLocks noChangeArrowheads="1"/>
            </p:cNvSpPr>
            <p:nvPr/>
          </p:nvSpPr>
          <p:spPr bwMode="auto">
            <a:xfrm>
              <a:off x="5287" y="22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1" name="Line 131"/>
            <p:cNvSpPr>
              <a:spLocks noChangeShapeType="1"/>
            </p:cNvSpPr>
            <p:nvPr/>
          </p:nvSpPr>
          <p:spPr bwMode="auto">
            <a:xfrm>
              <a:off x="5333" y="200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32"/>
            <p:cNvSpPr>
              <a:spLocks noChangeShapeType="1"/>
            </p:cNvSpPr>
            <p:nvPr/>
          </p:nvSpPr>
          <p:spPr bwMode="auto">
            <a:xfrm>
              <a:off x="47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133"/>
            <p:cNvSpPr>
              <a:spLocks noChangeShapeType="1"/>
            </p:cNvSpPr>
            <p:nvPr/>
          </p:nvSpPr>
          <p:spPr bwMode="auto">
            <a:xfrm>
              <a:off x="4862" y="1985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Text Box 134"/>
            <p:cNvSpPr txBox="1">
              <a:spLocks noChangeArrowheads="1"/>
            </p:cNvSpPr>
            <p:nvPr/>
          </p:nvSpPr>
          <p:spPr bwMode="auto">
            <a:xfrm>
              <a:off x="4648" y="26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1D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" name="Text Box 137"/>
            <p:cNvSpPr txBox="1">
              <a:spLocks noChangeArrowheads="1"/>
            </p:cNvSpPr>
            <p:nvPr/>
          </p:nvSpPr>
          <p:spPr bwMode="auto">
            <a:xfrm>
              <a:off x="4920" y="311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8" name="Text Box 138"/>
            <p:cNvSpPr txBox="1">
              <a:spLocks noChangeArrowheads="1"/>
            </p:cNvSpPr>
            <p:nvPr/>
          </p:nvSpPr>
          <p:spPr bwMode="auto">
            <a:xfrm>
              <a:off x="4928" y="2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" name="Line 139"/>
            <p:cNvSpPr>
              <a:spLocks noChangeShapeType="1"/>
            </p:cNvSpPr>
            <p:nvPr/>
          </p:nvSpPr>
          <p:spPr bwMode="auto">
            <a:xfrm flipH="1">
              <a:off x="5072" y="287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Rectangle 64"/>
          <p:cNvSpPr>
            <a:spLocks noChangeArrowheads="1"/>
          </p:cNvSpPr>
          <p:nvPr/>
        </p:nvSpPr>
        <p:spPr bwMode="auto">
          <a:xfrm>
            <a:off x="1188805" y="5020900"/>
            <a:ext cx="369276" cy="393809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4" name="Oval 65"/>
          <p:cNvSpPr>
            <a:spLocks noChangeArrowheads="1"/>
          </p:cNvSpPr>
          <p:nvPr/>
        </p:nvSpPr>
        <p:spPr bwMode="auto">
          <a:xfrm>
            <a:off x="1293515" y="4905382"/>
            <a:ext cx="116277" cy="114137"/>
          </a:xfrm>
          <a:prstGeom prst="ellips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5" name="Line 75"/>
          <p:cNvSpPr>
            <a:spLocks noChangeShapeType="1"/>
          </p:cNvSpPr>
          <p:nvPr/>
        </p:nvSpPr>
        <p:spPr bwMode="auto">
          <a:xfrm flipV="1">
            <a:off x="1384369" y="5504600"/>
            <a:ext cx="2076316" cy="19602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6" name="Text Box 101"/>
          <p:cNvSpPr txBox="1">
            <a:spLocks noChangeArrowheads="1"/>
          </p:cNvSpPr>
          <p:nvPr/>
        </p:nvSpPr>
        <p:spPr bwMode="auto">
          <a:xfrm>
            <a:off x="1229555" y="4989763"/>
            <a:ext cx="29069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33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5049074" y="1101801"/>
            <a:ext cx="3121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门控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锁存器的功能表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Group 1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0600"/>
                  </p:ext>
                </p:extLst>
              </p:nvPr>
            </p:nvGraphicFramePr>
            <p:xfrm>
              <a:off x="4529899" y="1620913"/>
              <a:ext cx="4159557" cy="1645232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1817">
                      <a:extLst>
                        <a:ext uri="{9D8B030D-6E8A-4147-A177-3AD203B41FA5}">
                          <a16:colId xmlns:a16="http://schemas.microsoft.com/office/drawing/2014/main" val="2391759450"/>
                        </a:ext>
                      </a:extLst>
                    </a:gridCol>
                    <a:gridCol w="1000692">
                      <a:extLst>
                        <a:ext uri="{9D8B030D-6E8A-4147-A177-3AD203B41FA5}">
                          <a16:colId xmlns:a16="http://schemas.microsoft.com/office/drawing/2014/main" val="649230573"/>
                        </a:ext>
                      </a:extLst>
                    </a:gridCol>
                    <a:gridCol w="892676">
                      <a:extLst>
                        <a:ext uri="{9D8B030D-6E8A-4147-A177-3AD203B41FA5}">
                          <a16:colId xmlns:a16="http://schemas.microsoft.com/office/drawing/2014/main" val="3308286523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val="3300330402"/>
                        </a:ext>
                      </a:extLst>
                    </a:gridCol>
                    <a:gridCol w="8206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3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𝑳𝑬</m:t>
                                </m:r>
                              </m:oMath>
                            </m:oMathPara>
                          </a14:m>
                          <a:endParaRPr kumimoji="1" lang="en-US" altLang="zh-CN" sz="2000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kumimoji="1" lang="en-US" altLang="zh-CN" sz="2000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1" lang="en-US" altLang="zh-CN" sz="2000" b="1" i="1" u="none" strike="noStrike" cap="none" normalizeH="0" baseline="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zh-CN" sz="2000" u="none" strike="noStrike" cap="none" normalizeH="0" baseline="300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zh-CN" altLang="en-US" sz="2000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说明</a:t>
                          </a:r>
                          <a:endParaRPr kumimoji="1" lang="zh-CN" altLang="en-US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:a16="http://schemas.microsoft.com/office/drawing/2014/main" val="2110854672"/>
                      </a:ext>
                    </a:extLst>
                  </a:tr>
                  <a:tr h="1248257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×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  <a:endParaRPr kumimoji="1" lang="en-US" altLang="zh-CN" sz="200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:a16="http://schemas.microsoft.com/office/drawing/2014/main" val="1786872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Group 1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0600"/>
                  </p:ext>
                </p:extLst>
              </p:nvPr>
            </p:nvGraphicFramePr>
            <p:xfrm>
              <a:off x="4529899" y="1620913"/>
              <a:ext cx="4159557" cy="1645232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1817">
                      <a:extLst>
                        <a:ext uri="{9D8B030D-6E8A-4147-A177-3AD203B41FA5}">
                          <a16:colId xmlns:a16="http://schemas.microsoft.com/office/drawing/2014/main" xmlns="" val="2391759450"/>
                        </a:ext>
                      </a:extLst>
                    </a:gridCol>
                    <a:gridCol w="1000692">
                      <a:extLst>
                        <a:ext uri="{9D8B030D-6E8A-4147-A177-3AD203B41FA5}">
                          <a16:colId xmlns:a16="http://schemas.microsoft.com/office/drawing/2014/main" xmlns="" val="649230573"/>
                        </a:ext>
                      </a:extLst>
                    </a:gridCol>
                    <a:gridCol w="892676">
                      <a:extLst>
                        <a:ext uri="{9D8B030D-6E8A-4147-A177-3AD203B41FA5}">
                          <a16:colId xmlns:a16="http://schemas.microsoft.com/office/drawing/2014/main" xmlns="" val="3308286523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xmlns="" val="3300330402"/>
                        </a:ext>
                      </a:extLst>
                    </a:gridCol>
                    <a:gridCol w="820612"/>
                  </a:tblGrid>
                  <a:tr h="3969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1064" t="-10769" r="-6287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57927" t="-10769" r="-260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176190" t="-10769" r="-19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283916" t="-10769" r="-9580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说明</a:t>
                          </a:r>
                          <a:endParaRPr kumimoji="1" lang="zh-CN" altLang="en-US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:a16="http://schemas.microsoft.com/office/drawing/2014/main" xmlns="" val="2110854672"/>
                      </a:ext>
                    </a:extLst>
                  </a:tr>
                  <a:tr h="1248257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×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  <a:endParaRPr kumimoji="1" lang="en-US" altLang="zh-CN" sz="200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:a16="http://schemas.microsoft.com/office/drawing/2014/main" xmlns="" val="1786872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9" name="Line 75"/>
          <p:cNvSpPr>
            <a:spLocks noChangeShapeType="1"/>
          </p:cNvSpPr>
          <p:nvPr/>
        </p:nvSpPr>
        <p:spPr bwMode="auto">
          <a:xfrm>
            <a:off x="2393854" y="4951158"/>
            <a:ext cx="954" cy="826432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0" name="Line 94"/>
          <p:cNvSpPr>
            <a:spLocks noChangeShapeType="1"/>
          </p:cNvSpPr>
          <p:nvPr/>
        </p:nvSpPr>
        <p:spPr bwMode="auto">
          <a:xfrm flipH="1">
            <a:off x="1374793" y="5393435"/>
            <a:ext cx="0" cy="29960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1" name="Line 80"/>
          <p:cNvSpPr>
            <a:spLocks noChangeShapeType="1"/>
          </p:cNvSpPr>
          <p:nvPr/>
        </p:nvSpPr>
        <p:spPr bwMode="auto">
          <a:xfrm>
            <a:off x="1777682" y="2354990"/>
            <a:ext cx="16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891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utoUpdateAnimBg="0"/>
      <p:bldP spid="157" grpId="0" autoUpdateAnimBg="0"/>
      <p:bldP spid="166" grpId="0" animBg="1"/>
      <p:bldP spid="169" grpId="0" animBg="1"/>
      <p:bldP spid="93" grpId="0" animBg="1"/>
      <p:bldP spid="94" grpId="0" animBg="1"/>
      <p:bldP spid="95" grpId="0" animBg="1"/>
      <p:bldP spid="96" grpId="0"/>
      <p:bldP spid="97" grpId="0" autoUpdateAnimBg="0"/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锁存器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148064" y="777051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>
                <a:solidFill>
                  <a:srgbClr val="800000"/>
                </a:solidFill>
                <a:latin typeface="+mn-ea"/>
                <a:ea typeface="+mn-ea"/>
              </a:rPr>
              <a:t>集成</a:t>
            </a:r>
            <a:r>
              <a:rPr lang="en-US" altLang="zh-CN" sz="2400">
                <a:solidFill>
                  <a:srgbClr val="800000"/>
                </a:solidFill>
                <a:latin typeface="+mn-ea"/>
                <a:ea typeface="+mn-ea"/>
              </a:rPr>
              <a:t>D</a:t>
            </a:r>
            <a:r>
              <a:rPr lang="zh-CN" altLang="en-US" sz="2400">
                <a:solidFill>
                  <a:srgbClr val="800000"/>
                </a:solidFill>
                <a:latin typeface="+mn-ea"/>
                <a:ea typeface="+mn-ea"/>
              </a:rPr>
              <a:t>锁存器</a:t>
            </a:r>
            <a:r>
              <a:rPr lang="en-US" altLang="zh-CN" sz="2400">
                <a:solidFill>
                  <a:srgbClr val="800000"/>
                </a:solidFill>
                <a:latin typeface="+mn-ea"/>
                <a:ea typeface="+mn-ea"/>
              </a:rPr>
              <a:t>74HC373</a:t>
            </a:r>
            <a:endParaRPr lang="zh-CN" altLang="en-US" sz="2400">
              <a:solidFill>
                <a:srgbClr val="8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80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3"/>
              <p:cNvSpPr>
                <a:spLocks noChangeArrowheads="1"/>
              </p:cNvSpPr>
              <p:nvPr/>
            </p:nvSpPr>
            <p:spPr bwMode="auto">
              <a:xfrm>
                <a:off x="148064" y="1208162"/>
                <a:ext cx="5001379" cy="3350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5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180000" indent="-1800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0" i="0" dirty="0">
                    <a:latin typeface="+mn-ea"/>
                    <a:ea typeface="+mn-ea"/>
                  </a:rPr>
                  <a:t>当</a:t>
                </a:r>
                <a:r>
                  <a:rPr lang="en-US" altLang="zh-CN" sz="24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LE=1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时</a:t>
                </a:r>
                <a:r>
                  <a:rPr lang="zh-CN" altLang="en-US" sz="2400" b="0" i="0">
                    <a:latin typeface="+mn-ea"/>
                    <a:ea typeface="+mn-ea"/>
                  </a:rPr>
                  <a:t>，锁存器输出和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输入信号一致。当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LE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由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1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变为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0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b="0" i="0">
                    <a:latin typeface="+mn-ea"/>
                    <a:ea typeface="+mn-ea"/>
                  </a:rPr>
                  <a:t>Q</a:t>
                </a:r>
                <a:r>
                  <a:rPr lang="zh-CN" altLang="en-US" sz="2400" b="0" i="0">
                    <a:latin typeface="+mn-ea"/>
                    <a:ea typeface="+mn-ea"/>
                  </a:rPr>
                  <a:t>状态</a:t>
                </a:r>
                <a:r>
                  <a:rPr lang="en-US" altLang="zh-CN" sz="2400" b="0" i="0">
                    <a:latin typeface="+mn-ea"/>
                    <a:ea typeface="+mn-ea"/>
                  </a:rPr>
                  <a:t>(</a:t>
                </a:r>
                <a:r>
                  <a:rPr lang="zh-CN" altLang="en-US" sz="2400" b="0" i="0">
                    <a:latin typeface="+mn-ea"/>
                    <a:ea typeface="+mn-ea"/>
                  </a:rPr>
                  <a:t>即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D</a:t>
                </a:r>
                <a:r>
                  <a:rPr lang="zh-CN" altLang="en-US" sz="2400" b="0" i="0">
                    <a:latin typeface="+mn-ea"/>
                    <a:ea typeface="+mn-ea"/>
                  </a:rPr>
                  <a:t>的状态</a:t>
                </a:r>
                <a:r>
                  <a:rPr lang="en-US" altLang="zh-CN" sz="2400" b="0">
                    <a:latin typeface="+mn-ea"/>
                    <a:ea typeface="+mn-ea"/>
                  </a:rPr>
                  <a:t>)</a:t>
                </a:r>
                <a:r>
                  <a:rPr lang="zh-CN" altLang="en-US" sz="2400" b="0" i="0">
                    <a:latin typeface="+mn-ea"/>
                    <a:ea typeface="+mn-ea"/>
                  </a:rPr>
                  <a:t>保持，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实现锁</a:t>
                </a:r>
                <a:r>
                  <a:rPr lang="zh-CN" altLang="en-US" sz="2400" b="0" i="0">
                    <a:latin typeface="+mn-ea"/>
                    <a:ea typeface="+mn-ea"/>
                  </a:rPr>
                  <a:t>存功能</a:t>
                </a:r>
                <a:endParaRPr lang="en-US" altLang="zh-CN" sz="2400" b="0" i="0" dirty="0">
                  <a:latin typeface="+mn-ea"/>
                  <a:ea typeface="+mn-ea"/>
                </a:endParaRPr>
              </a:p>
              <a:p>
                <a:pPr marL="180000" indent="-1800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0" i="0" dirty="0">
                    <a:latin typeface="+mn-ea"/>
                    <a:ea typeface="+mn-ea"/>
                  </a:rPr>
                  <a:t>74HC373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的输出级为</a:t>
                </a:r>
                <a:r>
                  <a:rPr lang="zh-CN" altLang="en-US" sz="2400" i="0" dirty="0">
                    <a:latin typeface="+mn-ea"/>
                    <a:ea typeface="+mn-ea"/>
                  </a:rPr>
                  <a:t>三态门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。只有使能输出信号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𝑶𝑬</m:t>
                        </m:r>
                      </m:e>
                    </m:acc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0" i="0" dirty="0">
                    <a:latin typeface="+mn-ea"/>
                    <a:ea typeface="+mn-ea"/>
                  </a:rPr>
                  <a:t>时，才有信号输出；而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𝑶𝑬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0" i="0" dirty="0">
                    <a:latin typeface="+mn-ea"/>
                    <a:ea typeface="+mn-ea"/>
                  </a:rPr>
                  <a:t>时，输出为</a:t>
                </a:r>
                <a:r>
                  <a:rPr lang="zh-CN" altLang="en-US" sz="2400" i="0" dirty="0">
                    <a:solidFill>
                      <a:srgbClr val="003300"/>
                    </a:solidFill>
                    <a:latin typeface="+mn-ea"/>
                    <a:ea typeface="+mn-ea"/>
                  </a:rPr>
                  <a:t>高</a:t>
                </a:r>
                <a:r>
                  <a:rPr lang="zh-CN" altLang="en-US" sz="2400" dirty="0">
                    <a:solidFill>
                      <a:srgbClr val="003300"/>
                    </a:solidFill>
                    <a:latin typeface="+mn-ea"/>
                    <a:ea typeface="+mn-ea"/>
                  </a:rPr>
                  <a:t>阻</a:t>
                </a:r>
                <a:r>
                  <a:rPr lang="zh-CN" altLang="en-US" sz="2400" i="0" dirty="0">
                    <a:solidFill>
                      <a:srgbClr val="003300"/>
                    </a:solidFill>
                    <a:latin typeface="+mn-ea"/>
                    <a:ea typeface="+mn-ea"/>
                  </a:rPr>
                  <a:t>态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80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64" y="1208162"/>
                <a:ext cx="5001379" cy="3350404"/>
              </a:xfrm>
              <a:prstGeom prst="rect">
                <a:avLst/>
              </a:prstGeom>
              <a:blipFill rotWithShape="0">
                <a:blip r:embed="rId7"/>
                <a:stretch>
                  <a:fillRect l="-1583" t="-364" r="-731" b="-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141BFA26-2810-7C96-A8F4-543F2E9C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9E387DC-D887-74C4-6DB7-51DF4E7D4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01055"/>
              </p:ext>
            </p:extLst>
          </p:nvPr>
        </p:nvGraphicFramePr>
        <p:xfrm>
          <a:off x="1447528" y="4311363"/>
          <a:ext cx="2449232" cy="24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8" imgW="2042169" imgH="2076504" progId="Visio.Drawing.11">
                  <p:embed/>
                </p:oleObj>
              </mc:Choice>
              <mc:Fallback>
                <p:oleObj name="Visio" r:id="rId8" imgW="2042169" imgH="207650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528" y="4311363"/>
                        <a:ext cx="2449232" cy="2483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C4CC499-870C-3BDF-B604-548F0D5A0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56769"/>
              </p:ext>
            </p:extLst>
          </p:nvPr>
        </p:nvGraphicFramePr>
        <p:xfrm>
          <a:off x="5334049" y="60288"/>
          <a:ext cx="3297031" cy="674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10" imgW="2937625" imgH="6019994" progId="Visio.Drawing.11">
                  <p:embed/>
                </p:oleObj>
              </mc:Choice>
              <mc:Fallback>
                <p:oleObj name="Visio" r:id="rId10" imgW="2937625" imgH="601999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49" y="60288"/>
                        <a:ext cx="3297031" cy="6743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977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88" y="837879"/>
            <a:ext cx="7932332" cy="204248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/>
              <a:t>触发器</a:t>
            </a:r>
            <a:r>
              <a:rPr lang="zh-CN" altLang="en-US" sz="2400"/>
              <a:t>与锁存器一样也是</a:t>
            </a:r>
            <a:r>
              <a:rPr lang="zh-CN" altLang="en-US" sz="2400" b="1"/>
              <a:t>双稳态电路</a:t>
            </a:r>
            <a:r>
              <a:rPr lang="zh-CN" altLang="en-US" sz="2400"/>
              <a:t>，但触发器的输入信号不直接改变输出状态，而是只有在</a:t>
            </a:r>
            <a:r>
              <a:rPr lang="zh-CN" altLang="en-US" sz="2400" b="1"/>
              <a:t>时钟脉冲（</a:t>
            </a:r>
            <a:r>
              <a:rPr lang="en-US" altLang="zh-CN" sz="2400" b="1"/>
              <a:t>Clock Pulse，</a:t>
            </a:r>
            <a:r>
              <a:rPr lang="zh-CN" altLang="en-US" sz="2400" b="1"/>
              <a:t>简称</a:t>
            </a:r>
            <a:r>
              <a:rPr lang="en-US" altLang="zh-CN" sz="2400" b="1"/>
              <a:t>CP</a:t>
            </a:r>
            <a:r>
              <a:rPr lang="zh-CN" altLang="en-US" sz="2400" b="1"/>
              <a:t>）</a:t>
            </a:r>
            <a:r>
              <a:rPr lang="zh-CN" altLang="en-US" sz="2400"/>
              <a:t>信号所确定的时刻</a:t>
            </a:r>
            <a:r>
              <a:rPr lang="zh-CN" altLang="en-US" sz="2400" b="1"/>
              <a:t>（</a:t>
            </a:r>
            <a:r>
              <a:rPr lang="zh-CN" altLang="en-US" sz="2400" b="1">
                <a:solidFill>
                  <a:srgbClr val="800000"/>
                </a:solidFill>
              </a:rPr>
              <a:t>上升沿或下降沿</a:t>
            </a:r>
            <a:r>
              <a:rPr lang="zh-CN" altLang="en-US" sz="2400" b="1"/>
              <a:t>）</a:t>
            </a:r>
            <a:r>
              <a:rPr lang="zh-CN" altLang="en-US" sz="2400"/>
              <a:t>，电路才被“</a:t>
            </a:r>
            <a:r>
              <a:rPr lang="zh-CN" altLang="en-US" sz="2400" b="1"/>
              <a:t>触发</a:t>
            </a:r>
            <a:r>
              <a:rPr lang="zh-CN" altLang="en-US" sz="2400"/>
              <a:t>”而动作，并由此刻输入信号确定输出状态。</a:t>
            </a:r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138967" y="49433"/>
            <a:ext cx="4934050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2. 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73049"/>
              </p:ext>
            </p:extLst>
          </p:nvPr>
        </p:nvGraphicFramePr>
        <p:xfrm>
          <a:off x="1516900" y="3481361"/>
          <a:ext cx="6224588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Picture" r:id="rId3" imgW="2857680" imgH="781200" progId="Word.Picture.8">
                  <p:embed/>
                </p:oleObj>
              </mc:Choice>
              <mc:Fallback>
                <p:oleObj name="Picture" r:id="rId3" imgW="2857680" imgH="781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00" y="3481361"/>
                        <a:ext cx="6224588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2068" y="5332569"/>
            <a:ext cx="7734212" cy="11890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kern="0"/>
              <a:t>触发器按触发方式的不同，分为时钟控制</a:t>
            </a:r>
            <a:r>
              <a:rPr lang="zh-CN" altLang="en-US" sz="2400" b="1" kern="0">
                <a:solidFill>
                  <a:srgbClr val="800000"/>
                </a:solidFill>
              </a:rPr>
              <a:t>主从触发型、维持阻塞型、边沿触发型</a:t>
            </a:r>
            <a:r>
              <a:rPr lang="zh-CN" altLang="en-US" sz="2400" b="0" kern="0"/>
              <a:t>等类型的触发器。</a:t>
            </a:r>
          </a:p>
        </p:txBody>
      </p:sp>
    </p:spTree>
    <p:extLst>
      <p:ext uri="{BB962C8B-B14F-4D97-AF65-F5344CB8AC3E}">
        <p14:creationId xmlns:p14="http://schemas.microsoft.com/office/powerpoint/2010/main" val="982523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6" y="1860589"/>
            <a:ext cx="8297116" cy="492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7268" y="584105"/>
            <a:ext cx="8625752" cy="1473296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/>
              <a:t>在各类集成触发器中，</a:t>
            </a:r>
            <a:r>
              <a:rPr lang="en-US" altLang="zh-CN" sz="2200" b="1"/>
              <a:t>CMOS</a:t>
            </a:r>
            <a:r>
              <a:rPr lang="zh-CN" altLang="en-US" sz="2200" b="1">
                <a:solidFill>
                  <a:srgbClr val="800000"/>
                </a:solidFill>
              </a:rPr>
              <a:t>主从结构</a:t>
            </a:r>
            <a:r>
              <a:rPr lang="zh-CN" altLang="en-US" sz="2200"/>
              <a:t>的</a:t>
            </a:r>
            <a:r>
              <a:rPr lang="en-US" altLang="zh-CN" sz="2200" b="1"/>
              <a:t>D</a:t>
            </a:r>
            <a:r>
              <a:rPr lang="zh-CN" altLang="en-US" sz="2200" b="1"/>
              <a:t>触发器</a:t>
            </a:r>
            <a:r>
              <a:rPr lang="zh-CN" altLang="en-US" sz="2200"/>
              <a:t>在大规模</a:t>
            </a:r>
            <a:r>
              <a:rPr lang="en-US" altLang="zh-CN" sz="2200"/>
              <a:t>CMOS</a:t>
            </a:r>
            <a:r>
              <a:rPr lang="zh-CN" altLang="en-US" sz="2200"/>
              <a:t>集成电路中普遍使用。</a:t>
            </a:r>
            <a:r>
              <a:rPr lang="en-US" altLang="zh-CN" sz="2200" b="1"/>
              <a:t>74HC74</a:t>
            </a:r>
            <a:r>
              <a:rPr lang="zh-CN" altLang="en-US" sz="2200"/>
              <a:t>是</a:t>
            </a:r>
            <a:r>
              <a:rPr lang="en-US" altLang="zh-CN" sz="2200"/>
              <a:t>CMOS</a:t>
            </a:r>
            <a:r>
              <a:rPr lang="zh-CN" altLang="en-US" sz="2200"/>
              <a:t>双主从</a:t>
            </a:r>
            <a:r>
              <a:rPr lang="en-US" altLang="zh-CN" sz="2200"/>
              <a:t>D</a:t>
            </a:r>
            <a:r>
              <a:rPr lang="zh-CN" altLang="en-US" sz="2200"/>
              <a:t>触发器，时钟脉冲上升沿触发，置位和复位有效电平为低电平。</a:t>
            </a:r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主从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4684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972" y="878526"/>
            <a:ext cx="8625752" cy="977996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工作原理 </a:t>
            </a:r>
            <a:r>
              <a:rPr lang="en-US" altLang="zh-CN" sz="2400" b="1" dirty="0">
                <a:solidFill>
                  <a:srgbClr val="800000"/>
                </a:solidFill>
                <a:latin typeface="+mn-ea"/>
              </a:rPr>
              <a:t>RS</a:t>
            </a:r>
            <a:r>
              <a:rPr lang="zh-CN" altLang="en-US" sz="2400" b="1" dirty="0">
                <a:solidFill>
                  <a:srgbClr val="800000"/>
                </a:solidFill>
                <a:latin typeface="+mn-ea"/>
              </a:rPr>
              <a:t>无效时</a:t>
            </a:r>
            <a:endParaRPr lang="en-US" altLang="zh-CN" sz="2400" b="1" dirty="0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主从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70" y="399955"/>
            <a:ext cx="59150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4427755" y="39995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0">
                <a:solidFill>
                  <a:srgbClr val="800000"/>
                </a:solidFill>
                <a:latin typeface="+mn-ea"/>
                <a:ea typeface="+mn-ea"/>
              </a:rPr>
              <a:t>主锁存器</a:t>
            </a: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851867" y="399955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0">
                <a:solidFill>
                  <a:srgbClr val="800000"/>
                </a:solidFill>
                <a:latin typeface="+mn-ea"/>
                <a:ea typeface="+mn-ea"/>
              </a:rPr>
              <a:t>从锁存器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220" y="1594758"/>
                <a:ext cx="3067050" cy="29680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Clr>
                    <a:srgbClr val="0000F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200" b="0" i="0">
                    <a:latin typeface="+mn-ea"/>
                    <a:ea typeface="+mn-ea"/>
                  </a:rPr>
                  <a:t>当时钟信号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CP=0</a:t>
                </a:r>
                <a:r>
                  <a:rPr lang="zh-CN" altLang="en-US" sz="2200" b="0" i="0">
                    <a:latin typeface="+mn-ea"/>
                    <a:ea typeface="+mn-ea"/>
                  </a:rPr>
                  <a:t>时，传输门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3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断开，从锁存器保持原状态不变。同时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1</a:t>
                </a:r>
                <a:r>
                  <a:rPr lang="zh-CN" altLang="en-US" sz="2200" b="0" i="0">
                    <a:latin typeface="+mn-ea"/>
                    <a:ea typeface="+mn-ea"/>
                  </a:rPr>
                  <a:t>导通，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2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断开，由输入信号</a:t>
                </a:r>
                <a:r>
                  <a:rPr lang="en-US" altLang="zh-CN" sz="2200" b="0" i="0">
                    <a:latin typeface="+mn-ea"/>
                    <a:ea typeface="+mn-ea"/>
                  </a:rPr>
                  <a:t>D</a:t>
                </a:r>
                <a:r>
                  <a:rPr lang="zh-CN" altLang="en-US" sz="2200" b="0" i="0">
                    <a:latin typeface="+mn-ea"/>
                    <a:ea typeface="+mn-ea"/>
                  </a:rPr>
                  <a:t>决定主锁存器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</m:oMath>
                </a14:m>
                <a:r>
                  <a:rPr lang="zh-CN" altLang="en-US" sz="2200" i="0">
                    <a:solidFill>
                      <a:srgbClr val="800000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  <m:r>
                          <a:rPr lang="en-US" altLang="zh-CN" sz="22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zh-CN" altLang="en-US" sz="2200" b="0" i="0">
                    <a:latin typeface="+mn-ea"/>
                    <a:ea typeface="+mn-ea"/>
                  </a:rPr>
                  <a:t>状态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" y="1594758"/>
                <a:ext cx="3067050" cy="2968057"/>
              </a:xfrm>
              <a:prstGeom prst="rect">
                <a:avLst/>
              </a:prstGeom>
              <a:blipFill rotWithShape="0">
                <a:blip r:embed="rId7"/>
                <a:stretch>
                  <a:fillRect l="-2386" t="-206" r="-1988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7131" y="4890218"/>
                <a:ext cx="8395434" cy="1312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Clr>
                    <a:srgbClr val="0000F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200" b="0" i="0">
                    <a:latin typeface="+mn-ea"/>
                    <a:ea typeface="+mn-ea"/>
                  </a:rPr>
                  <a:t>当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CP</a:t>
                </a:r>
                <a:r>
                  <a:rPr lang="zh-CN" altLang="en-US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从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变成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200" b="0" i="0">
                    <a:latin typeface="+mn-ea"/>
                    <a:ea typeface="+mn-ea"/>
                  </a:rPr>
                  <a:t>时，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3</a:t>
                </a:r>
                <a:r>
                  <a:rPr lang="zh-CN" altLang="en-US" sz="2200" b="0" i="0">
                    <a:latin typeface="+mn-ea"/>
                    <a:ea typeface="+mn-ea"/>
                  </a:rPr>
                  <a:t>导通，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4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断开，主锁存器状态决定了从锁存器的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2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>
                    <a:solidFill>
                      <a:srgbClr val="800000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zh-CN" altLang="en-US" sz="2200" b="0" i="0">
                    <a:latin typeface="+mn-ea"/>
                    <a:ea typeface="+mn-ea"/>
                  </a:rPr>
                  <a:t> 端的状态。同时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1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2</a:t>
                </a:r>
                <a:r>
                  <a:rPr lang="zh-CN" altLang="en-US" sz="2200" b="0" i="0">
                    <a:latin typeface="+mn-ea"/>
                    <a:ea typeface="+mn-ea"/>
                  </a:rPr>
                  <a:t>导通，输入信号</a:t>
                </a:r>
                <a:r>
                  <a:rPr lang="en-US" altLang="zh-CN" sz="2200" b="0" i="0">
                    <a:latin typeface="+mn-ea"/>
                    <a:ea typeface="+mn-ea"/>
                  </a:rPr>
                  <a:t>D</a:t>
                </a:r>
                <a:r>
                  <a:rPr lang="zh-CN" altLang="en-US" sz="2200" b="0" i="0">
                    <a:latin typeface="+mn-ea"/>
                    <a:ea typeface="+mn-ea"/>
                  </a:rPr>
                  <a:t>无效。即在</a:t>
                </a:r>
                <a:r>
                  <a:rPr lang="en-US" altLang="zh-CN" sz="2200" b="0" i="0">
                    <a:latin typeface="+mn-ea"/>
                    <a:ea typeface="+mn-ea"/>
                  </a:rPr>
                  <a:t>CP=1</a:t>
                </a:r>
                <a:r>
                  <a:rPr lang="zh-CN" altLang="en-US" sz="2200" b="0" i="0">
                    <a:latin typeface="+mn-ea"/>
                    <a:ea typeface="+mn-ea"/>
                  </a:rPr>
                  <a:t>期间，主锁存器不动作，抑制了干扰信号。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1" y="4890218"/>
                <a:ext cx="8395434" cy="1312026"/>
              </a:xfrm>
              <a:prstGeom prst="rect">
                <a:avLst/>
              </a:prstGeom>
              <a:blipFill rotWithShape="0">
                <a:blip r:embed="rId8"/>
                <a:stretch>
                  <a:fillRect l="-799" t="-465" r="-871" b="-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518AC7F-C2C3-4D31-AB80-385C5AC68A82}"/>
              </a:ext>
            </a:extLst>
          </p:cNvPr>
          <p:cNvCxnSpPr/>
          <p:nvPr/>
        </p:nvCxnSpPr>
        <p:spPr bwMode="auto">
          <a:xfrm>
            <a:off x="4572000" y="2251213"/>
            <a:ext cx="710648" cy="695739"/>
          </a:xfrm>
          <a:prstGeom prst="line">
            <a:avLst/>
          </a:prstGeom>
          <a:solidFill>
            <a:srgbClr val="33993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3A6B91-F00C-49BC-B2A7-658AC2573EE8}"/>
              </a:ext>
            </a:extLst>
          </p:cNvPr>
          <p:cNvCxnSpPr/>
          <p:nvPr/>
        </p:nvCxnSpPr>
        <p:spPr bwMode="auto">
          <a:xfrm>
            <a:off x="6359386" y="1221978"/>
            <a:ext cx="710648" cy="695739"/>
          </a:xfrm>
          <a:prstGeom prst="line">
            <a:avLst/>
          </a:prstGeom>
          <a:solidFill>
            <a:srgbClr val="33993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279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00949 L 0.00695 0.00949 C 0.01077 0.01666 0.01441 0.0243 0.01876 0.03101 C 0.02553 0.04143 0.03369 0.05023 0.03993 0.06087 C 0.0592 0.09282 0.04305 0.06782 0.05798 0.08773 C 0.06841 0.10162 0.06476 0.09907 0.07744 0.11365 C 0.08021 0.11689 0.08351 0.11921 0.08612 0.12245 C 0.09513 0.13263 0.09896 0.14444 0.11112 0.15208 C 0.11424 0.15393 0.11737 0.15578 0.12049 0.15787 C 0.13212 0.16643 0.12501 0.16435 0.13299 0.16597 C 0.1415 0.16087 0.1316 0.16666 0.14115 0.16087 C 0.14271 0.15972 0.14428 0.15879 0.14601 0.15787 C 0.14827 0.15648 0.1481 0.1574 0.1481 0.15578 L 0.14931 0.15856 L 0.1481 0.15416 " pathEditMode="relative" ptsTypes="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24 L 1.11111E-6 0.00023 C -0.00226 -0.00255 -0.00417 -0.0051 -0.00625 -0.00695 C -0.01788 -0.01713 -0.02083 -0.0169 -0.03021 -0.02732 C -0.03611 -0.03403 -0.04184 -0.04144 -0.04774 -0.04862 C -0.04965 -0.05047 -0.05156 -0.05186 -0.0533 -0.0544 C -0.05972 -0.0625 -0.0658 -0.07107 -0.07222 -0.0794 C -0.08594 -0.09723 -0.0724 -0.07871 -0.0882 -0.09653 C -0.08976 -0.09815 -0.0908 -0.1007 -0.09219 -0.10255 C -0.09375 -0.10463 -0.09531 -0.10625 -0.09705 -0.10834 C -0.10278 -0.12315 -0.09531 -0.10487 -0.10261 -0.11875 C -0.10347 -0.12038 -0.10399 -0.12292 -0.10486 -0.12477 C -0.1066 -0.12871 -0.10677 -0.12894 -0.10799 -0.13102 L -0.10799 -0.13079 " pathEditMode="relative" rAng="0" ptsTypes="AAAAAAAAAAA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2" y="1922250"/>
            <a:ext cx="7251740" cy="315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88" y="1521579"/>
            <a:ext cx="8625752" cy="211183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</a:rPr>
              <a:t>主从触发器的特性表（特征表）</a:t>
            </a: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b="1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触发器原状态为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，转换后的状态为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200" b="1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现态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200" b="1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次态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。表中符号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表示任意值（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200" b="1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符号↑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表示触发器是在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的上升沿时触发，从锁存器的状态翻转与否决定于主锁存器的状态。</a:t>
            </a:r>
          </a:p>
        </p:txBody>
      </p:sp>
      <p:sp>
        <p:nvSpPr>
          <p:cNvPr id="3" name="矩形 2"/>
          <p:cNvSpPr/>
          <p:nvPr/>
        </p:nvSpPr>
        <p:spPr>
          <a:xfrm>
            <a:off x="190588" y="912181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主从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1050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88" y="1637209"/>
            <a:ext cx="5280572" cy="4839791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</a:rPr>
              <a:t>特性表</a:t>
            </a:r>
            <a:r>
              <a:rPr lang="zh-CN" altLang="en-US" sz="2400" dirty="0">
                <a:latin typeface="Arial" panose="020B0604020202020204" pitchFamily="34" charset="0"/>
              </a:rPr>
              <a:t>（见前一页）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</a:rPr>
              <a:t>特性方程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800000"/>
                </a:solidFill>
                <a:latin typeface="Arial" panose="020B0604020202020204" pitchFamily="34" charset="0"/>
              </a:rPr>
              <a:t>特征方程</a:t>
            </a:r>
            <a:r>
              <a:rPr lang="en-US" altLang="zh-CN" sz="2400" b="1" dirty="0">
                <a:solidFill>
                  <a:srgbClr val="800000"/>
                </a:solidFill>
                <a:latin typeface="Arial" panose="020B0604020202020204" pitchFamily="34" charset="0"/>
              </a:rPr>
              <a:t>)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特性方程： </a:t>
            </a:r>
            <a:r>
              <a:rPr lang="en-US" altLang="zh-CN" sz="2400" dirty="0"/>
              <a:t>Q</a:t>
            </a:r>
            <a:r>
              <a:rPr lang="en-US" altLang="zh-CN" sz="2400" baseline="30000" dirty="0"/>
              <a:t>n+1</a:t>
            </a:r>
            <a:r>
              <a:rPr lang="zh-CN" altLang="en-US" sz="2400" dirty="0"/>
              <a:t>的函数表达式。</a:t>
            </a:r>
            <a:endParaRPr lang="en-US" altLang="zh-CN" sz="2400" dirty="0"/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    例如，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触发器的特性方程可以表示为：   </a:t>
            </a:r>
            <a:r>
              <a:rPr lang="en-US" altLang="zh-CN" sz="2400" dirty="0"/>
              <a:t>Q</a:t>
            </a:r>
            <a:r>
              <a:rPr lang="en-US" altLang="zh-CN" sz="2400" baseline="30000" dirty="0"/>
              <a:t>n+1</a:t>
            </a:r>
            <a:r>
              <a:rPr lang="en-US" altLang="zh-CN" sz="2400" dirty="0"/>
              <a:t>=D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(3) </a:t>
            </a:r>
            <a:r>
              <a:rPr lang="zh-CN" altLang="en-US" sz="2400" b="1" dirty="0">
                <a:solidFill>
                  <a:srgbClr val="800000"/>
                </a:solidFill>
              </a:rPr>
              <a:t>驱动表</a:t>
            </a:r>
            <a:endParaRPr lang="en-US" altLang="zh-CN" sz="2400" b="1" dirty="0">
              <a:solidFill>
                <a:srgbClr val="80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驱动表又称激励表。是触发器由现态</a:t>
            </a:r>
            <a:r>
              <a:rPr lang="en-US" altLang="zh-CN" sz="2400" dirty="0" err="1"/>
              <a:t>Q</a:t>
            </a:r>
            <a:r>
              <a:rPr lang="en-US" altLang="zh-CN" sz="2400" baseline="30000" dirty="0" err="1"/>
              <a:t>n</a:t>
            </a:r>
            <a:r>
              <a:rPr lang="zh-CN" altLang="en-US" sz="2400" dirty="0"/>
              <a:t>转换到次态</a:t>
            </a:r>
            <a:r>
              <a:rPr lang="en-US" altLang="zh-CN" sz="2400" dirty="0"/>
              <a:t>Q</a:t>
            </a:r>
            <a:r>
              <a:rPr lang="en-US" altLang="zh-CN" sz="2400" baseline="30000" dirty="0"/>
              <a:t>n+1</a:t>
            </a:r>
            <a:r>
              <a:rPr lang="zh-CN" altLang="en-US" sz="2400" dirty="0"/>
              <a:t>情况下，对输入端状态的要求。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190588" y="966851"/>
            <a:ext cx="7604672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触发器逻辑功能描述方法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65819"/>
              </p:ext>
            </p:extLst>
          </p:nvPr>
        </p:nvGraphicFramePr>
        <p:xfrm>
          <a:off x="6278880" y="3266757"/>
          <a:ext cx="1958340" cy="19986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1" lang="en-US" altLang="zh-CN" sz="2000" b="1" u="none" strike="noStrike" cap="none" normalizeH="0" baseline="30000" dirty="0" err="1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→</a:t>
                      </a:r>
                      <a:r>
                        <a:rPr kumimoji="1" lang="en-US" altLang="zh-CN" sz="2000" b="1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1" lang="en-US" altLang="zh-CN" sz="2000" b="1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n+1</a:t>
                      </a:r>
                      <a:endParaRPr kumimoji="1" lang="en-US" altLang="zh-CN" sz="2000" b="1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0     0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0     1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1     0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1     1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0  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0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62507" y="2774612"/>
            <a:ext cx="2696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主从</a:t>
            </a:r>
            <a:r>
              <a:rPr lang="en-US" altLang="zh-CN" sz="2000">
                <a:solidFill>
                  <a:srgbClr val="002060"/>
                </a:solidFill>
                <a:latin typeface="+mn-ea"/>
                <a:ea typeface="+mn-ea"/>
              </a:rPr>
              <a:t>D</a:t>
            </a: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触发器的驱动表</a:t>
            </a:r>
          </a:p>
        </p:txBody>
      </p:sp>
    </p:spTree>
    <p:extLst>
      <p:ext uri="{BB962C8B-B14F-4D97-AF65-F5344CB8AC3E}">
        <p14:creationId xmlns:p14="http://schemas.microsoft.com/office/powerpoint/2010/main" val="3022336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88" y="1532455"/>
            <a:ext cx="3771812" cy="4839791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(4)</a:t>
            </a: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状态转换图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200"/>
              <a:t>表示触发器</a:t>
            </a:r>
            <a:r>
              <a:rPr lang="en-US" altLang="zh-CN" sz="2200"/>
              <a:t>0</a:t>
            </a:r>
            <a:r>
              <a:rPr lang="zh-CN" altLang="en-US" sz="2200"/>
              <a:t>、</a:t>
            </a:r>
            <a:r>
              <a:rPr lang="en-US" altLang="zh-CN" sz="2200"/>
              <a:t>1</a:t>
            </a:r>
            <a:r>
              <a:rPr lang="zh-CN" altLang="en-US" sz="2200"/>
              <a:t>状态转换对输入端状态的要求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</a:rPr>
              <a:t>(5)</a:t>
            </a:r>
            <a:r>
              <a:rPr lang="zh-CN" altLang="en-US" sz="2400" b="1">
                <a:solidFill>
                  <a:srgbClr val="800000"/>
                </a:solidFill>
              </a:rPr>
              <a:t>时序波形图</a:t>
            </a:r>
            <a:endParaRPr lang="en-US" altLang="zh-CN" sz="2400" b="1">
              <a:solidFill>
                <a:srgbClr val="80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/>
              <a:t>    </a:t>
            </a:r>
            <a:r>
              <a:rPr lang="zh-CN" altLang="en-US" sz="2200"/>
              <a:t>按照时间的变化画出的反映时钟脉冲</a:t>
            </a:r>
            <a:r>
              <a:rPr lang="en-US" altLang="zh-CN" sz="2200"/>
              <a:t>CP</a:t>
            </a:r>
            <a:r>
              <a:rPr lang="zh-CN" altLang="en-US" sz="2200"/>
              <a:t>，输入信号，触发器状态</a:t>
            </a:r>
            <a:r>
              <a:rPr lang="en-US" altLang="zh-CN" sz="2200"/>
              <a:t>Q</a:t>
            </a:r>
            <a:r>
              <a:rPr lang="zh-CN" altLang="en-US" sz="2200"/>
              <a:t>之间对应关系的波形图。图中</a:t>
            </a:r>
            <a:r>
              <a:rPr kumimoji="1" lang="en-US" altLang="zh-CN" sz="2200"/>
              <a:t>t</a:t>
            </a:r>
            <a:r>
              <a:rPr kumimoji="1" lang="en-US" altLang="zh-CN" sz="2200" baseline="-25000"/>
              <a:t>pd</a:t>
            </a:r>
            <a:r>
              <a:rPr lang="zh-CN" altLang="en-US" sz="2200"/>
              <a:t>为</a:t>
            </a:r>
            <a:r>
              <a:rPr lang="zh-CN" altLang="en-US" sz="2200" b="1"/>
              <a:t>传输延迟时间，定义</a:t>
            </a:r>
            <a:r>
              <a:rPr kumimoji="1" lang="zh-CN" altLang="zh-CN" sz="2200"/>
              <a:t>为触发器</a:t>
            </a:r>
            <a:r>
              <a:rPr kumimoji="1" lang="zh-CN" altLang="en-US" sz="2200"/>
              <a:t>每级门的电平变化</a:t>
            </a:r>
            <a:r>
              <a:rPr kumimoji="1" lang="zh-CN" altLang="zh-CN" sz="2200"/>
              <a:t>相对</a:t>
            </a:r>
            <a:r>
              <a:rPr kumimoji="1" lang="zh-CN" altLang="en-US" sz="2200"/>
              <a:t>输入</a:t>
            </a:r>
            <a:r>
              <a:rPr kumimoji="1" lang="en-US" altLang="zh-CN" sz="2200"/>
              <a:t>CP</a:t>
            </a:r>
            <a:r>
              <a:rPr kumimoji="1" lang="zh-CN" altLang="zh-CN" sz="2200"/>
              <a:t>上升沿</a:t>
            </a:r>
            <a:r>
              <a:rPr kumimoji="1" lang="zh-CN" altLang="en-US" sz="2200"/>
              <a:t>的</a:t>
            </a:r>
            <a:r>
              <a:rPr kumimoji="1" lang="zh-CN" altLang="zh-CN" sz="2200"/>
              <a:t>延迟时间</a:t>
            </a:r>
            <a:r>
              <a:rPr kumimoji="1" lang="zh-CN" altLang="en-US" sz="2200"/>
              <a:t>，级数越多，延迟越大。</a:t>
            </a:r>
            <a:endParaRPr lang="zh-CN" altLang="en-US" sz="2200" b="1"/>
          </a:p>
        </p:txBody>
      </p:sp>
      <p:sp>
        <p:nvSpPr>
          <p:cNvPr id="3" name="矩形 2"/>
          <p:cNvSpPr/>
          <p:nvPr/>
        </p:nvSpPr>
        <p:spPr>
          <a:xfrm>
            <a:off x="190588" y="966851"/>
            <a:ext cx="7604672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触发器逻辑功能描述方法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09653"/>
              </p:ext>
            </p:extLst>
          </p:nvPr>
        </p:nvGraphicFramePr>
        <p:xfrm>
          <a:off x="4653598" y="1467168"/>
          <a:ext cx="3740150" cy="160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图片" r:id="rId3" imgW="2661177" imgH="953892" progId="Word.Picture.8">
                  <p:embed/>
                </p:oleObj>
              </mc:Choice>
              <mc:Fallback>
                <p:oleObj name="图片" r:id="rId3" imgW="2661177" imgH="9538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598" y="1467168"/>
                        <a:ext cx="3740150" cy="1603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5276707" y="3070860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>
                <a:latin typeface="+mn-ea"/>
                <a:ea typeface="+mn-ea"/>
              </a:rPr>
              <a:t>主从</a:t>
            </a:r>
            <a:r>
              <a:rPr lang="en-US" altLang="zh-CN" sz="1800">
                <a:latin typeface="+mn-ea"/>
                <a:ea typeface="+mn-ea"/>
              </a:rPr>
              <a:t>D</a:t>
            </a:r>
            <a:r>
              <a:rPr lang="zh-CN" altLang="en-US" sz="1800">
                <a:latin typeface="+mn-ea"/>
                <a:ea typeface="+mn-ea"/>
              </a:rPr>
              <a:t>触发器的状态转换图</a:t>
            </a:r>
          </a:p>
        </p:txBody>
      </p:sp>
      <p:pic>
        <p:nvPicPr>
          <p:cNvPr id="40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67" y="3571177"/>
            <a:ext cx="5180012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4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59158" y="79714"/>
            <a:ext cx="2560232" cy="465458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工作原理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200"/>
          </a:p>
        </p:txBody>
      </p:sp>
      <p:sp>
        <p:nvSpPr>
          <p:cNvPr id="3" name="矩形 2"/>
          <p:cNvSpPr/>
          <p:nvPr/>
        </p:nvSpPr>
        <p:spPr>
          <a:xfrm>
            <a:off x="175348" y="77957"/>
            <a:ext cx="4045224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下降沿触发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104459" y="668340"/>
            <a:ext cx="4116113" cy="3925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359158" y="2317828"/>
                <a:ext cx="4486706" cy="1721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5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spcBef>
                    <a:spcPts val="300"/>
                  </a:spcBef>
                  <a:buClr>
                    <a:srgbClr val="0000FF"/>
                  </a:buClr>
                  <a:buFont typeface="Arial" panose="020B0604020202020204" pitchFamily="34" charset="0"/>
                  <a:buChar char="•"/>
                </a:pPr>
                <a:r>
                  <a:rPr kumimoji="1" lang="en-US" altLang="zh-CN" sz="2200" i="0" dirty="0">
                    <a:solidFill>
                      <a:srgbClr val="336600"/>
                    </a:solidFill>
                    <a:latin typeface="+mn-lt"/>
                    <a:ea typeface="+mn-ea"/>
                  </a:rPr>
                  <a:t>CP</a:t>
                </a:r>
                <a:r>
                  <a:rPr kumimoji="1" lang="en-US" altLang="zh-CN" sz="2000" i="0" dirty="0">
                    <a:solidFill>
                      <a:srgbClr val="FF0000"/>
                    </a:solidFill>
                    <a:latin typeface="+mj-ea"/>
                    <a:ea typeface="+mj-ea"/>
                  </a:rPr>
                  <a:t>↑</a:t>
                </a:r>
                <a:r>
                  <a:rPr kumimoji="1" lang="zh-CN" altLang="en-US" sz="2200" i="0" dirty="0">
                    <a:solidFill>
                      <a:srgbClr val="336600"/>
                    </a:solidFill>
                    <a:latin typeface="+mn-lt"/>
                    <a:ea typeface="+mn-ea"/>
                  </a:rPr>
                  <a:t>到来时</a:t>
                </a:r>
                <a:endParaRPr kumimoji="1" lang="en-US" altLang="zh-CN" sz="2200" i="0" dirty="0">
                  <a:solidFill>
                    <a:srgbClr val="336600"/>
                  </a:solidFill>
                  <a:latin typeface="+mn-lt"/>
                  <a:ea typeface="+mn-ea"/>
                </a:endParaRPr>
              </a:p>
              <a:p>
                <a:pPr eaLnBrk="1" hangingPunct="1">
                  <a:spcBef>
                    <a:spcPts val="300"/>
                  </a:spcBef>
                  <a:buNone/>
                </a:pPr>
                <a:r>
                  <a:rPr kumimoji="1" lang="en-US" altLang="zh-CN" sz="2200" b="0" i="0" dirty="0">
                    <a:latin typeface="+mn-lt"/>
                    <a:ea typeface="+mn-ea"/>
                  </a:rPr>
                  <a:t>CP=1，</a:t>
                </a:r>
                <a:r>
                  <a:rPr kumimoji="1" lang="en-US" altLang="zh-CN" sz="2200" b="0" dirty="0">
                    <a:solidFill>
                      <a:srgbClr val="FF0000"/>
                    </a:solidFill>
                    <a:latin typeface="+mn-lt"/>
                    <a:ea typeface="+mn-ea"/>
                  </a:rPr>
                  <a:t>G</a:t>
                </a:r>
                <a:r>
                  <a:rPr kumimoji="1" lang="en-US" altLang="zh-CN" sz="2200" b="0" baseline="-25000" dirty="0">
                    <a:solidFill>
                      <a:srgbClr val="FF0000"/>
                    </a:solidFill>
                    <a:latin typeface="+mn-lt"/>
                    <a:ea typeface="+mn-ea"/>
                  </a:rPr>
                  <a:t>5</a:t>
                </a:r>
                <a:r>
                  <a:rPr kumimoji="1" lang="zh-CN" altLang="en-US" sz="2200" b="0" dirty="0">
                    <a:solidFill>
                      <a:srgbClr val="FF0000"/>
                    </a:solidFill>
                    <a:latin typeface="+mn-lt"/>
                    <a:ea typeface="+mn-ea"/>
                  </a:rPr>
                  <a:t>、</a:t>
                </a:r>
                <a:r>
                  <a:rPr kumimoji="1" lang="en-US" altLang="zh-CN" sz="2200" b="0" dirty="0">
                    <a:solidFill>
                      <a:srgbClr val="FF0000"/>
                    </a:solidFill>
                    <a:latin typeface="+mn-lt"/>
                    <a:ea typeface="+mn-ea"/>
                  </a:rPr>
                  <a:t>G</a:t>
                </a:r>
                <a:r>
                  <a:rPr kumimoji="1" lang="en-US" altLang="zh-CN" sz="2200" b="0" baseline="-25000" dirty="0">
                    <a:solidFill>
                      <a:srgbClr val="FF0000"/>
                    </a:solidFill>
                    <a:latin typeface="+mn-lt"/>
                    <a:ea typeface="+mn-ea"/>
                  </a:rPr>
                  <a:t>6</a:t>
                </a:r>
                <a:r>
                  <a:rPr kumimoji="1" lang="zh-CN" altLang="en-US" sz="2200" b="0" dirty="0">
                    <a:solidFill>
                      <a:srgbClr val="FF0000"/>
                    </a:solidFill>
                    <a:latin typeface="+mn-lt"/>
                    <a:ea typeface="+mn-ea"/>
                  </a:rPr>
                  <a:t>先打开</a:t>
                </a:r>
                <a:r>
                  <a:rPr kumimoji="1" lang="en-US" altLang="zh-CN" sz="2200" b="0" dirty="0">
                    <a:latin typeface="+mn-lt"/>
                    <a:ea typeface="+mn-ea"/>
                  </a:rPr>
                  <a:t>，</a:t>
                </a:r>
                <a:r>
                  <a:rPr kumimoji="1" lang="zh-CN" altLang="en-US" sz="2200" b="0" dirty="0">
                    <a:latin typeface="+mn-lt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200" b="0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kumimoji="1" lang="zh-CN" altLang="en-US" sz="2200" b="0" dirty="0">
                    <a:latin typeface="+mn-lt"/>
                    <a:ea typeface="+mn-ea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</a:rPr>
                          <m:t>𝑸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kumimoji="1" lang="zh-CN" altLang="en-US" sz="2200" b="0" dirty="0">
                    <a:latin typeface="+mn-lt"/>
                    <a:ea typeface="+mn-ea"/>
                  </a:rPr>
                  <a:t>，则</a:t>
                </a:r>
                <a:r>
                  <a:rPr lang="en-US" altLang="zh-CN" sz="2200" b="0" dirty="0">
                    <a:latin typeface="+mn-lt"/>
                  </a:rPr>
                  <a:t>G</a:t>
                </a:r>
                <a:r>
                  <a:rPr lang="en-US" altLang="zh-CN" sz="2200" b="0" baseline="-25000" dirty="0">
                    <a:latin typeface="+mn-lt"/>
                  </a:rPr>
                  <a:t>5</a:t>
                </a:r>
                <a:r>
                  <a:rPr lang="en-US" altLang="zh-CN" sz="2200" b="0" dirty="0">
                    <a:latin typeface="+mn-lt"/>
                  </a:rPr>
                  <a:t>=1</a:t>
                </a:r>
                <a:r>
                  <a:rPr lang="zh-CN" altLang="en-US" sz="2200" b="0" dirty="0">
                    <a:latin typeface="+mn-lt"/>
                  </a:rPr>
                  <a:t>，</a:t>
                </a:r>
                <a:r>
                  <a:rPr lang="en-US" altLang="zh-CN" sz="2200" b="0" dirty="0">
                    <a:latin typeface="+mn-lt"/>
                  </a:rPr>
                  <a:t>G</a:t>
                </a:r>
                <a:r>
                  <a:rPr lang="en-US" altLang="zh-CN" sz="2200" b="0" baseline="-25000" dirty="0">
                    <a:latin typeface="+mn-lt"/>
                  </a:rPr>
                  <a:t>6</a:t>
                </a:r>
                <a:r>
                  <a:rPr lang="en-US" altLang="zh-CN" sz="2200" b="0" dirty="0">
                    <a:latin typeface="+mn-lt"/>
                  </a:rPr>
                  <a:t>=0</a:t>
                </a:r>
                <a:r>
                  <a:rPr lang="en-US" altLang="zh-CN" sz="2200" b="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kumimoji="1" lang="zh-CN" altLang="en-US" sz="2200" b="0" dirty="0">
                    <a:latin typeface="+mn-lt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kumimoji="1" lang="zh-CN" altLang="en-US" sz="2200" b="0" dirty="0">
                    <a:latin typeface="+mn-lt"/>
                    <a:ea typeface="+mn-ea"/>
                  </a:rPr>
                  <a:t>状态保持不变，</a:t>
                </a:r>
                <a:r>
                  <a:rPr kumimoji="1" lang="en-US" altLang="zh-CN" sz="2200" b="0" i="1" dirty="0">
                    <a:ea typeface="+mn-ea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2200" b="0" dirty="0">
                    <a:latin typeface="+mn-lt"/>
                    <a:ea typeface="+mn-ea"/>
                  </a:rPr>
                  <a:t>反之亦然。</a:t>
                </a:r>
                <a:endParaRPr kumimoji="1" lang="en-US" altLang="zh-CN" sz="2200" b="0" i="0" dirty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9158" y="2317828"/>
                <a:ext cx="4486706" cy="1721753"/>
              </a:xfrm>
              <a:prstGeom prst="rect">
                <a:avLst/>
              </a:prstGeom>
              <a:blipFill>
                <a:blip r:embed="rId7"/>
                <a:stretch>
                  <a:fillRect l="-1766" t="-353" r="-7880" b="-63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359158" y="4064483"/>
            <a:ext cx="457438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rgbClr val="336600"/>
                </a:solidFill>
                <a:latin typeface="+mn-lt"/>
                <a:ea typeface="+mn-ea"/>
              </a:rPr>
              <a:t>CP=1</a:t>
            </a:r>
            <a:r>
              <a:rPr kumimoji="1" lang="zh-CN" altLang="en-US" sz="2200" dirty="0">
                <a:solidFill>
                  <a:srgbClr val="336600"/>
                </a:solidFill>
                <a:latin typeface="+mn-lt"/>
                <a:ea typeface="+mn-ea"/>
              </a:rPr>
              <a:t>时</a:t>
            </a:r>
            <a:endParaRPr kumimoji="1" lang="en-US" altLang="zh-CN" sz="2200" dirty="0">
              <a:solidFill>
                <a:srgbClr val="336600"/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1" lang="zh-CN" altLang="en-US" sz="2200" b="0" i="0" dirty="0">
                <a:latin typeface="+mn-lt"/>
                <a:ea typeface="+mn-ea"/>
              </a:rPr>
              <a:t>自锁，触发器不变，</a:t>
            </a:r>
            <a:r>
              <a:rPr kumimoji="1" lang="en-US" altLang="zh-CN" sz="2200" b="0" i="0" dirty="0">
                <a:latin typeface="+mn-lt"/>
                <a:ea typeface="+mn-ea"/>
              </a:rPr>
              <a:t>J</a:t>
            </a:r>
            <a:r>
              <a:rPr kumimoji="1" lang="zh-CN" altLang="en-US" sz="2200" b="0" i="0" dirty="0">
                <a:latin typeface="+mn-lt"/>
                <a:ea typeface="+mn-ea"/>
              </a:rPr>
              <a:t>、</a:t>
            </a:r>
            <a:r>
              <a:rPr kumimoji="1" lang="en-US" altLang="zh-CN" sz="2200" b="0" i="0" dirty="0">
                <a:latin typeface="+mn-lt"/>
                <a:ea typeface="+mn-ea"/>
              </a:rPr>
              <a:t>K</a:t>
            </a:r>
            <a:r>
              <a:rPr kumimoji="1" lang="zh-CN" altLang="en-US" sz="2200" b="0" i="0" dirty="0">
                <a:latin typeface="+mn-lt"/>
                <a:ea typeface="+mn-ea"/>
              </a:rPr>
              <a:t>不起作用。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59158" y="5000896"/>
            <a:ext cx="4624822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en-US" altLang="zh-CN" sz="2200" i="0" dirty="0">
                <a:solidFill>
                  <a:srgbClr val="336600"/>
                </a:solidFill>
                <a:latin typeface="+mn-lt"/>
                <a:ea typeface="+mn-ea"/>
              </a:rPr>
              <a:t>CP</a:t>
            </a:r>
            <a:r>
              <a:rPr kumimoji="1" lang="en-US" altLang="zh-CN" sz="2200" i="0" dirty="0">
                <a:solidFill>
                  <a:srgbClr val="FF0000"/>
                </a:solidFill>
                <a:latin typeface="+mn-lt"/>
                <a:ea typeface="+mn-ea"/>
              </a:rPr>
              <a:t>↓</a:t>
            </a:r>
            <a:r>
              <a:rPr kumimoji="1" lang="zh-CN" altLang="en-US" sz="2200" i="0" dirty="0">
                <a:solidFill>
                  <a:srgbClr val="336600"/>
                </a:solidFill>
                <a:latin typeface="+mn-lt"/>
                <a:ea typeface="+mn-ea"/>
              </a:rPr>
              <a:t>到来时</a:t>
            </a:r>
            <a:endParaRPr kumimoji="1" lang="en-US" altLang="zh-CN" sz="2200" i="0" dirty="0">
              <a:solidFill>
                <a:srgbClr val="336600"/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1" lang="zh-CN" altLang="en-US" sz="2200" b="0" i="0" dirty="0">
                <a:solidFill>
                  <a:srgbClr val="FF0000"/>
                </a:solidFill>
                <a:latin typeface="+mn-lt"/>
                <a:ea typeface="+mn-ea"/>
              </a:rPr>
              <a:t>先</a:t>
            </a:r>
            <a:r>
              <a:rPr kumimoji="1" lang="en-US" altLang="zh-CN" sz="2200" b="0" i="0" dirty="0">
                <a:solidFill>
                  <a:srgbClr val="FF0000"/>
                </a:solidFill>
                <a:latin typeface="+mn-lt"/>
                <a:ea typeface="+mn-ea"/>
              </a:rPr>
              <a:t>G</a:t>
            </a:r>
            <a:r>
              <a:rPr kumimoji="1" lang="en-US" altLang="zh-CN" sz="2200" b="0" i="0" baseline="-25000" dirty="0">
                <a:solidFill>
                  <a:srgbClr val="FF0000"/>
                </a:solidFill>
                <a:latin typeface="+mn-lt"/>
                <a:ea typeface="+mn-ea"/>
              </a:rPr>
              <a:t>5</a:t>
            </a:r>
            <a:r>
              <a:rPr kumimoji="1" lang="en-US" altLang="zh-CN" sz="2200" b="0" i="0" dirty="0">
                <a:solidFill>
                  <a:srgbClr val="FF0000"/>
                </a:solidFill>
                <a:latin typeface="+mn-lt"/>
                <a:ea typeface="+mn-ea"/>
              </a:rPr>
              <a:t>=G</a:t>
            </a:r>
            <a:r>
              <a:rPr kumimoji="1" lang="en-US" altLang="zh-CN" sz="2200" b="0" i="0" baseline="-25000" dirty="0">
                <a:solidFill>
                  <a:srgbClr val="FF0000"/>
                </a:solidFill>
                <a:latin typeface="+mn-lt"/>
                <a:ea typeface="+mn-ea"/>
              </a:rPr>
              <a:t>6</a:t>
            </a:r>
            <a:r>
              <a:rPr kumimoji="1" lang="en-US" altLang="zh-CN" sz="2200" b="0" i="0" dirty="0">
                <a:solidFill>
                  <a:srgbClr val="FF0000"/>
                </a:solidFill>
                <a:latin typeface="+mn-lt"/>
                <a:ea typeface="+mn-ea"/>
              </a:rPr>
              <a:t>=0</a:t>
            </a:r>
            <a:r>
              <a:rPr kumimoji="1" lang="zh-CN" altLang="en-US" sz="2200" b="0" i="0" dirty="0">
                <a:latin typeface="+mn-lt"/>
                <a:ea typeface="+mn-ea"/>
              </a:rPr>
              <a:t>，在</a:t>
            </a:r>
            <a:r>
              <a:rPr kumimoji="1" lang="en-US" altLang="zh-CN" sz="2200" b="0" i="0" dirty="0">
                <a:latin typeface="+mn-lt"/>
                <a:ea typeface="+mn-ea"/>
              </a:rPr>
              <a:t>A</a:t>
            </a:r>
            <a:r>
              <a:rPr kumimoji="1" lang="zh-CN" altLang="en-US" sz="2200" b="0" i="0" dirty="0">
                <a:latin typeface="+mn-lt"/>
                <a:ea typeface="+mn-ea"/>
              </a:rPr>
              <a:t>、</a:t>
            </a:r>
            <a:r>
              <a:rPr kumimoji="1" lang="en-US" altLang="zh-CN" sz="2200" b="0" i="0" dirty="0">
                <a:latin typeface="+mn-lt"/>
                <a:ea typeface="+mn-ea"/>
              </a:rPr>
              <a:t>B</a:t>
            </a:r>
            <a:r>
              <a:rPr kumimoji="1" lang="zh-CN" altLang="en-US" sz="2200" b="0" i="0" dirty="0">
                <a:latin typeface="+mn-lt"/>
                <a:ea typeface="+mn-ea"/>
              </a:rPr>
              <a:t>还未变成全</a:t>
            </a:r>
            <a:r>
              <a:rPr kumimoji="1" lang="en-US" altLang="zh-CN" sz="2200" b="0" i="0" dirty="0">
                <a:latin typeface="+mn-lt"/>
                <a:ea typeface="+mn-ea"/>
              </a:rPr>
              <a:t>1</a:t>
            </a:r>
            <a:r>
              <a:rPr kumimoji="1" lang="zh-CN" altLang="en-US" sz="2200" b="0" i="0" dirty="0">
                <a:latin typeface="+mn-lt"/>
                <a:ea typeface="+mn-ea"/>
              </a:rPr>
              <a:t>的时间内，触发器已按</a:t>
            </a:r>
            <a:r>
              <a:rPr kumimoji="1" lang="en-US" altLang="zh-CN" sz="2200" dirty="0">
                <a:solidFill>
                  <a:srgbClr val="336600"/>
                </a:solidFill>
              </a:rPr>
              <a:t>CP</a:t>
            </a:r>
            <a:r>
              <a:rPr kumimoji="1" lang="en-US" altLang="zh-CN" sz="2200" dirty="0">
                <a:solidFill>
                  <a:srgbClr val="FF0000"/>
                </a:solidFill>
              </a:rPr>
              <a:t>↓</a:t>
            </a:r>
            <a:r>
              <a:rPr kumimoji="1" lang="zh-CN" altLang="en-US" sz="2200" dirty="0">
                <a:solidFill>
                  <a:srgbClr val="336600"/>
                </a:solidFill>
                <a:latin typeface="+mn-lt"/>
                <a:ea typeface="+mn-ea"/>
              </a:rPr>
              <a:t>前</a:t>
            </a:r>
            <a:r>
              <a:rPr kumimoji="1" lang="en-US" altLang="zh-CN" sz="2200" i="0" dirty="0">
                <a:solidFill>
                  <a:srgbClr val="800000"/>
                </a:solidFill>
                <a:latin typeface="+mn-lt"/>
                <a:ea typeface="+mn-ea"/>
              </a:rPr>
              <a:t>J</a:t>
            </a:r>
            <a:r>
              <a:rPr kumimoji="1" lang="zh-CN" altLang="en-US" sz="2200" i="0" dirty="0">
                <a:solidFill>
                  <a:srgbClr val="800000"/>
                </a:solidFill>
                <a:latin typeface="+mn-lt"/>
                <a:ea typeface="+mn-ea"/>
              </a:rPr>
              <a:t>、</a:t>
            </a:r>
            <a:r>
              <a:rPr kumimoji="1" lang="en-US" altLang="zh-CN" sz="2200" i="0" dirty="0">
                <a:solidFill>
                  <a:srgbClr val="800000"/>
                </a:solidFill>
                <a:latin typeface="+mn-lt"/>
                <a:ea typeface="+mn-ea"/>
              </a:rPr>
              <a:t>K</a:t>
            </a:r>
            <a:r>
              <a:rPr kumimoji="1" lang="zh-CN" altLang="en-US" sz="2200" i="0" dirty="0">
                <a:solidFill>
                  <a:srgbClr val="800000"/>
                </a:solidFill>
                <a:latin typeface="+mn-lt"/>
                <a:ea typeface="+mn-ea"/>
              </a:rPr>
              <a:t>的状态</a:t>
            </a:r>
            <a:r>
              <a:rPr kumimoji="1" lang="zh-CN" altLang="en-US" sz="2200" b="0" i="0" dirty="0">
                <a:latin typeface="+mn-lt"/>
                <a:ea typeface="+mn-ea"/>
              </a:rPr>
              <a:t>翻转完毕。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780838" y="4759976"/>
            <a:ext cx="2294131" cy="1901250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325031" y="540243"/>
            <a:ext cx="4608513" cy="17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en-US" altLang="zh-CN" sz="2200" i="0" dirty="0">
                <a:solidFill>
                  <a:srgbClr val="336600"/>
                </a:solidFill>
                <a:latin typeface="+mn-lt"/>
                <a:ea typeface="+mn-ea"/>
              </a:rPr>
              <a:t>CP=0</a:t>
            </a:r>
            <a:r>
              <a:rPr kumimoji="1" lang="zh-CN" altLang="en-US" sz="2200" i="0" dirty="0">
                <a:solidFill>
                  <a:srgbClr val="336600"/>
                </a:solidFill>
                <a:latin typeface="+mn-lt"/>
                <a:ea typeface="+mn-ea"/>
              </a:rPr>
              <a:t>时</a:t>
            </a:r>
            <a:endParaRPr kumimoji="1" lang="en-US" altLang="zh-CN" sz="2200" b="0" dirty="0">
              <a:latin typeface="+mn-lt"/>
              <a:ea typeface="+mn-ea"/>
            </a:endParaRPr>
          </a:p>
          <a:p>
            <a:pPr eaLnBrk="1" hangingPunct="1">
              <a:spcBef>
                <a:spcPts val="600"/>
              </a:spcBef>
              <a:buClr>
                <a:srgbClr val="0000FF"/>
              </a:buClr>
              <a:buNone/>
            </a:pPr>
            <a:r>
              <a:rPr kumimoji="1" lang="zh-CN" altLang="en-US" sz="2200" b="0" i="0" dirty="0">
                <a:latin typeface="+mn-lt"/>
                <a:ea typeface="+mn-ea"/>
              </a:rPr>
              <a:t>门</a:t>
            </a:r>
            <a:r>
              <a:rPr kumimoji="1" lang="en-US" altLang="zh-CN" sz="2200" b="0" i="0" dirty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 dirty="0">
                <a:latin typeface="+mn-lt"/>
                <a:ea typeface="+mn-ea"/>
              </a:rPr>
              <a:t>3</a:t>
            </a:r>
            <a:r>
              <a:rPr kumimoji="1" lang="zh-CN" altLang="en-US" sz="2200" b="0" i="0" dirty="0">
                <a:latin typeface="+mn-lt"/>
                <a:ea typeface="+mn-ea"/>
              </a:rPr>
              <a:t>、</a:t>
            </a:r>
            <a:r>
              <a:rPr kumimoji="1" lang="en-US" altLang="zh-CN" sz="2200" b="0" i="0" dirty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 dirty="0">
                <a:latin typeface="+mn-lt"/>
                <a:ea typeface="+mn-ea"/>
              </a:rPr>
              <a:t>4</a:t>
            </a:r>
            <a:r>
              <a:rPr kumimoji="1" lang="zh-CN" altLang="en-US" sz="2200" b="0" i="0" dirty="0">
                <a:latin typeface="+mn-lt"/>
                <a:ea typeface="+mn-ea"/>
              </a:rPr>
              <a:t>、</a:t>
            </a:r>
            <a:r>
              <a:rPr kumimoji="1" lang="en-US" altLang="zh-CN" sz="2200" b="0" i="0" dirty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 dirty="0">
                <a:latin typeface="+mn-lt"/>
                <a:ea typeface="+mn-ea"/>
              </a:rPr>
              <a:t>5</a:t>
            </a:r>
            <a:r>
              <a:rPr kumimoji="1" lang="zh-CN" altLang="en-US" sz="2200" b="0" i="0" dirty="0">
                <a:latin typeface="+mn-lt"/>
                <a:ea typeface="+mn-ea"/>
              </a:rPr>
              <a:t>、</a:t>
            </a:r>
            <a:r>
              <a:rPr kumimoji="1" lang="en-US" altLang="zh-CN" sz="2200" b="0" i="0" dirty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 dirty="0">
                <a:latin typeface="+mn-lt"/>
                <a:ea typeface="+mn-ea"/>
              </a:rPr>
              <a:t>6</a:t>
            </a:r>
            <a:r>
              <a:rPr kumimoji="1" lang="zh-CN" altLang="en-US" sz="2200" b="0" i="0" dirty="0">
                <a:latin typeface="+mn-lt"/>
                <a:ea typeface="+mn-ea"/>
              </a:rPr>
              <a:t>封锁，</a:t>
            </a:r>
            <a:r>
              <a:rPr kumimoji="1" lang="en-US" altLang="zh-CN" sz="2200" b="0" i="0" dirty="0">
                <a:latin typeface="+mn-lt"/>
                <a:ea typeface="+mn-ea"/>
              </a:rPr>
              <a:t>A=B=1</a:t>
            </a:r>
            <a:r>
              <a:rPr kumimoji="1" lang="zh-CN" altLang="en-US" sz="2200" b="0" i="0" dirty="0">
                <a:latin typeface="+mn-lt"/>
                <a:ea typeface="+mn-ea"/>
              </a:rPr>
              <a:t>，</a:t>
            </a:r>
            <a:r>
              <a:rPr kumimoji="1" lang="en-US" altLang="zh-CN" sz="2200" b="0" i="0" dirty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 dirty="0">
                <a:latin typeface="+mn-lt"/>
                <a:ea typeface="+mn-ea"/>
              </a:rPr>
              <a:t>5</a:t>
            </a:r>
            <a:r>
              <a:rPr kumimoji="1" lang="en-US" altLang="zh-CN" sz="2200" b="0" i="0" dirty="0">
                <a:latin typeface="+mn-lt"/>
                <a:ea typeface="+mn-ea"/>
              </a:rPr>
              <a:t>=G</a:t>
            </a:r>
            <a:r>
              <a:rPr kumimoji="1" lang="en-US" altLang="zh-CN" sz="2200" b="0" i="0" baseline="-25000" dirty="0">
                <a:latin typeface="+mn-lt"/>
                <a:ea typeface="+mn-ea"/>
              </a:rPr>
              <a:t>6</a:t>
            </a:r>
            <a:r>
              <a:rPr kumimoji="1" lang="en-US" altLang="zh-CN" sz="2200" b="0" i="0" dirty="0">
                <a:latin typeface="+mn-lt"/>
                <a:ea typeface="+mn-ea"/>
              </a:rPr>
              <a:t>=0</a:t>
            </a:r>
            <a:r>
              <a:rPr kumimoji="1" lang="zh-CN" altLang="en-US" sz="2200" b="0" i="0" dirty="0">
                <a:latin typeface="+mn-lt"/>
                <a:ea typeface="+mn-ea"/>
              </a:rPr>
              <a:t>，电路变成左下图（</a:t>
            </a:r>
            <a:r>
              <a:rPr kumimoji="1" lang="zh-CN" altLang="en-US" sz="2200" b="0" i="0" dirty="0">
                <a:solidFill>
                  <a:srgbClr val="FF0000"/>
                </a:solidFill>
                <a:latin typeface="+mn-lt"/>
                <a:ea typeface="+mn-ea"/>
              </a:rPr>
              <a:t>状态保持</a:t>
            </a:r>
            <a:r>
              <a:rPr kumimoji="1" lang="zh-CN" altLang="en-US" sz="2200" b="0" i="0" dirty="0">
                <a:latin typeface="+mn-lt"/>
                <a:ea typeface="+mn-ea"/>
              </a:rPr>
              <a:t>），</a:t>
            </a:r>
            <a:r>
              <a:rPr kumimoji="1" lang="en-US" altLang="zh-CN" sz="2200" b="0" i="0" dirty="0">
                <a:latin typeface="+mn-lt"/>
                <a:ea typeface="+mn-ea"/>
              </a:rPr>
              <a:t>J</a:t>
            </a:r>
            <a:r>
              <a:rPr kumimoji="1" lang="zh-CN" altLang="en-US" sz="2200" b="0" i="0" dirty="0">
                <a:latin typeface="+mn-lt"/>
                <a:ea typeface="+mn-ea"/>
              </a:rPr>
              <a:t>、</a:t>
            </a:r>
            <a:r>
              <a:rPr kumimoji="1" lang="en-US" altLang="zh-CN" sz="2200" b="0" i="0" dirty="0">
                <a:latin typeface="+mn-lt"/>
                <a:ea typeface="+mn-ea"/>
              </a:rPr>
              <a:t>K</a:t>
            </a:r>
            <a:r>
              <a:rPr kumimoji="1" lang="zh-CN" altLang="en-US" sz="2200" b="0" i="0" dirty="0">
                <a:latin typeface="+mn-lt"/>
                <a:ea typeface="+mn-ea"/>
              </a:rPr>
              <a:t>不起作用。</a:t>
            </a:r>
          </a:p>
        </p:txBody>
      </p:sp>
    </p:spTree>
    <p:extLst>
      <p:ext uri="{BB962C8B-B14F-4D97-AF65-F5344CB8AC3E}">
        <p14:creationId xmlns:p14="http://schemas.microsoft.com/office/powerpoint/2010/main" val="1348995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/>
      <p:bldP spid="15" grpId="0"/>
      <p:bldP spid="16" grpId="0" autoUpdateAnimBg="0"/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C100C266-104C-4688-8A14-B9F8FEBD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412875"/>
            <a:ext cx="316865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主要内容</a:t>
            </a:r>
          </a:p>
        </p:txBody>
      </p:sp>
      <p:sp>
        <p:nvSpPr>
          <p:cNvPr id="12291" name="AutoShape 6">
            <a:extLst>
              <a:ext uri="{FF2B5EF4-FFF2-40B4-BE49-F238E27FC236}">
                <a16:creationId xmlns:a16="http://schemas.microsoft.com/office/drawing/2014/main" id="{916CE1AA-6073-423B-B3FD-4F660D8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97" y="2642274"/>
            <a:ext cx="5237805" cy="322811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95263" indent="-19526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kumimoji="1" lang="zh-CN" altLang="en-US" sz="3200">
                <a:latin typeface="+mn-lt"/>
                <a:ea typeface="+mn-ea"/>
                <a:cs typeface="+mn-ea"/>
                <a:sym typeface="+mn-lt"/>
              </a:rPr>
              <a:t>锁存器</a:t>
            </a:r>
            <a:endParaRPr kumimoji="1" lang="zh-CN" altLang="en-US" sz="3200">
              <a:latin typeface="+mn-lt"/>
              <a:ea typeface="+mn-ea"/>
              <a:cs typeface="+mn-ea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</a:rPr>
              <a:t>2. </a:t>
            </a:r>
            <a:r>
              <a:rPr kumimoji="1" lang="zh-CN" altLang="en-US" sz="3200">
                <a:latin typeface="+mn-lt"/>
                <a:ea typeface="+mn-ea"/>
                <a:cs typeface="+mn-ea"/>
              </a:rPr>
              <a:t>触发器 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</a:rPr>
              <a:t>3. </a:t>
            </a:r>
            <a:r>
              <a:rPr kumimoji="1" lang="zh-CN" altLang="en-US" sz="3200">
                <a:latin typeface="+mn-lt"/>
                <a:ea typeface="+mn-ea"/>
                <a:cs typeface="+mn-ea"/>
              </a:rPr>
              <a:t>其他功能的触发器</a:t>
            </a:r>
            <a:endParaRPr kumimoji="1" lang="en-US" altLang="zh-CN" sz="3200">
              <a:latin typeface="+mn-lt"/>
              <a:ea typeface="+mn-ea"/>
              <a:cs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</a:rPr>
              <a:t>4. </a:t>
            </a:r>
            <a:r>
              <a:rPr kumimoji="1" lang="zh-CN" altLang="en-US" sz="3200">
                <a:latin typeface="+mn-lt"/>
                <a:ea typeface="+mn-ea"/>
                <a:cs typeface="+mn-ea"/>
              </a:rPr>
              <a:t>触发器逻辑功能的转换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734120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267" y="218503"/>
            <a:ext cx="4533812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边沿触发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7579"/>
              </p:ext>
            </p:extLst>
          </p:nvPr>
        </p:nvGraphicFramePr>
        <p:xfrm>
          <a:off x="7197994" y="4237278"/>
          <a:ext cx="1732565" cy="119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Picture" r:id="rId3" imgW="1254642" imgH="695673" progId="Word.Picture.8">
                  <p:embed/>
                </p:oleObj>
              </mc:Choice>
              <mc:Fallback>
                <p:oleObj name="Picture" r:id="rId3" imgW="1254642" imgH="69567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994" y="4237278"/>
                        <a:ext cx="1732565" cy="119862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5943443" y="3677004"/>
            <a:ext cx="2382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JK 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触发器逻辑符号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28379"/>
              </p:ext>
            </p:extLst>
          </p:nvPr>
        </p:nvGraphicFramePr>
        <p:xfrm>
          <a:off x="5246053" y="4237366"/>
          <a:ext cx="17351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Picture" r:id="rId5" imgW="1257480" imgH="695160" progId="Word.Picture.8">
                  <p:embed/>
                </p:oleObj>
              </mc:Choice>
              <mc:Fallback>
                <p:oleObj name="Picture" r:id="rId5" imgW="1257480" imgH="6951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053" y="4237366"/>
                        <a:ext cx="1735137" cy="1198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330741" y="55148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>
                <a:solidFill>
                  <a:srgbClr val="8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上升沿触发</a:t>
            </a:r>
          </a:p>
        </p:txBody>
      </p:sp>
      <p:sp>
        <p:nvSpPr>
          <p:cNvPr id="15" name="矩形 14"/>
          <p:cNvSpPr/>
          <p:nvPr/>
        </p:nvSpPr>
        <p:spPr>
          <a:xfrm>
            <a:off x="5380021" y="55148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>
                <a:solidFill>
                  <a:srgbClr val="8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下降沿触发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2647" y="1027905"/>
            <a:ext cx="4541432" cy="313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9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10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800000"/>
                </a:solidFill>
                <a:latin typeface="+mn-ea"/>
                <a:ea typeface="+mn-ea"/>
              </a:rPr>
              <a:t>边沿触发</a:t>
            </a:r>
            <a:r>
              <a:rPr kumimoji="1" lang="zh-CN" altLang="en-US" sz="2400" b="0" dirty="0">
                <a:latin typeface="+mn-ea"/>
                <a:ea typeface="+mn-ea"/>
              </a:rPr>
              <a:t>利用</a:t>
            </a:r>
            <a:r>
              <a:rPr kumimoji="1" lang="en-US" altLang="zh-CN" sz="2400" b="0" dirty="0">
                <a:latin typeface="+mn-ea"/>
                <a:ea typeface="+mn-ea"/>
              </a:rPr>
              <a:t>CP</a:t>
            </a:r>
            <a:r>
              <a:rPr kumimoji="1" lang="zh-CN" altLang="en-US" sz="2400" b="0" dirty="0">
                <a:latin typeface="+mn-ea"/>
                <a:ea typeface="+mn-ea"/>
              </a:rPr>
              <a:t>脉冲的上升沿或下降沿变化的瞬间去控制触发器状态的翻转，边沿变化瞬间过去后，边沿触发器呈保持状态，不再发生变化，从而</a:t>
            </a:r>
            <a:r>
              <a:rPr kumimoji="1"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避免了空翻现象，提高了触发器的抗干扰能力和可靠性</a:t>
            </a:r>
            <a:r>
              <a:rPr kumimoji="1" lang="zh-CN" altLang="en-US" sz="2400" b="0" dirty="0">
                <a:latin typeface="+mn-ea"/>
                <a:ea typeface="+mn-ea"/>
              </a:rPr>
              <a:t>。</a:t>
            </a:r>
          </a:p>
          <a:p>
            <a:pPr eaLnBrk="1" hangingPunct="1"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800000"/>
                </a:solidFill>
                <a:latin typeface="+mn-ea"/>
                <a:ea typeface="+mn-ea"/>
                <a:cs typeface="+mn-ea"/>
              </a:rPr>
              <a:t>边沿触发</a:t>
            </a:r>
            <a:r>
              <a:rPr lang="en-US" altLang="zh-CN" sz="2400" dirty="0">
                <a:solidFill>
                  <a:srgbClr val="800000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400" dirty="0">
                <a:solidFill>
                  <a:srgbClr val="800000"/>
                </a:solidFill>
                <a:latin typeface="+mn-ea"/>
                <a:ea typeface="+mn-ea"/>
                <a:cs typeface="+mn-ea"/>
              </a:rPr>
              <a:t>触发器</a:t>
            </a:r>
            <a:r>
              <a:rPr kumimoji="1" lang="zh-CN" altLang="en-US" sz="2400" b="0" dirty="0">
                <a:latin typeface="+mn-ea"/>
                <a:ea typeface="+mn-ea"/>
              </a:rPr>
              <a:t>依靠与非门</a:t>
            </a:r>
            <a:r>
              <a:rPr kumimoji="1" lang="en-US" altLang="zh-CN" sz="2400" b="0" dirty="0">
                <a:latin typeface="+mn-ea"/>
                <a:ea typeface="+mn-ea"/>
              </a:rPr>
              <a:t>G</a:t>
            </a:r>
            <a:r>
              <a:rPr kumimoji="1" lang="en-US" altLang="zh-CN" sz="2400" b="0" baseline="-25000" dirty="0">
                <a:latin typeface="+mn-ea"/>
                <a:ea typeface="+mn-ea"/>
              </a:rPr>
              <a:t>3</a:t>
            </a:r>
            <a:r>
              <a:rPr kumimoji="1" lang="zh-CN" altLang="en-US" sz="2400" b="0" dirty="0">
                <a:latin typeface="+mn-ea"/>
                <a:ea typeface="+mn-ea"/>
              </a:rPr>
              <a:t>、</a:t>
            </a:r>
            <a:r>
              <a:rPr kumimoji="1" lang="en-US" altLang="zh-CN" sz="2400" b="0" dirty="0">
                <a:latin typeface="+mn-ea"/>
                <a:ea typeface="+mn-ea"/>
              </a:rPr>
              <a:t>G</a:t>
            </a:r>
            <a:r>
              <a:rPr kumimoji="1" lang="en-US" altLang="zh-CN" sz="2400" b="0" baseline="-25000" dirty="0">
                <a:latin typeface="+mn-ea"/>
                <a:ea typeface="+mn-ea"/>
              </a:rPr>
              <a:t>4</a:t>
            </a:r>
            <a:r>
              <a:rPr kumimoji="1" lang="zh-CN" altLang="en-US" sz="2400" b="0" dirty="0">
                <a:latin typeface="+mn-ea"/>
                <a:ea typeface="+mn-ea"/>
              </a:rPr>
              <a:t>的延时实现边沿控制，是一种</a:t>
            </a:r>
            <a:r>
              <a:rPr kumimoji="1"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利用传输延迟</a:t>
            </a:r>
            <a:r>
              <a:rPr kumimoji="1" lang="zh-CN" altLang="en-US" sz="2400" b="0" dirty="0">
                <a:latin typeface="+mn-ea"/>
                <a:ea typeface="+mn-ea"/>
              </a:rPr>
              <a:t>实现的</a:t>
            </a:r>
            <a:r>
              <a:rPr kumimoji="1" lang="en-US" altLang="zh-CN" sz="2400" b="0" dirty="0">
                <a:latin typeface="+mn-ea"/>
                <a:ea typeface="+mn-ea"/>
              </a:rPr>
              <a:t>JK </a:t>
            </a:r>
            <a:r>
              <a:rPr kumimoji="1" lang="zh-CN" altLang="en-US" sz="2400" b="0" dirty="0">
                <a:latin typeface="+mn-ea"/>
                <a:ea typeface="+mn-ea"/>
              </a:rPr>
              <a:t>触发器，</a:t>
            </a:r>
            <a:r>
              <a:rPr kumimoji="1"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制造工艺要求很严</a:t>
            </a:r>
            <a:r>
              <a:rPr kumimoji="1" lang="zh-CN" altLang="en-US" sz="2400" b="0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364178"/>
              </p:ext>
            </p:extLst>
          </p:nvPr>
        </p:nvGraphicFramePr>
        <p:xfrm>
          <a:off x="5190172" y="1711111"/>
          <a:ext cx="35718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Visio" r:id="rId11" imgW="1329750" imgH="651650" progId="Visio.Drawing.11">
                  <p:embed/>
                </p:oleObj>
              </mc:Choice>
              <mc:Fallback>
                <p:oleObj name="Visio" r:id="rId11" imgW="1329750" imgH="6516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172" y="1711111"/>
                        <a:ext cx="357187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50193" y="123604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+mn-ea"/>
                <a:ea typeface="+mn-ea"/>
                <a:cs typeface="Times New Roman" panose="02020603050405020304" pitchFamily="18" charset="0"/>
              </a:rPr>
              <a:t>触发方式逻辑符号</a:t>
            </a:r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291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5" grpId="0"/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46" y="20453"/>
            <a:ext cx="4533812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95434" y="743754"/>
            <a:ext cx="3397567" cy="3398139"/>
            <a:chOff x="158" y="1065"/>
            <a:chExt cx="2637" cy="2510"/>
          </a:xfrm>
        </p:grpSpPr>
        <p:grpSp>
          <p:nvGrpSpPr>
            <p:cNvPr id="20" name="Group 2"/>
            <p:cNvGrpSpPr>
              <a:grpSpLocks/>
            </p:cNvGrpSpPr>
            <p:nvPr/>
          </p:nvGrpSpPr>
          <p:grpSpPr bwMode="auto">
            <a:xfrm>
              <a:off x="158" y="1307"/>
              <a:ext cx="2637" cy="2268"/>
              <a:chOff x="195" y="1148"/>
              <a:chExt cx="2637" cy="2268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195" y="1148"/>
                <a:ext cx="2621" cy="2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翻  转</a:t>
                </a:r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441" y="2900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025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612" y="2900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96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856" y="2421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置   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1441" y="2421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1025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612" y="2421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196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1856" y="1942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置    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441" y="1942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1025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612" y="1942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196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1856" y="1397"/>
                <a:ext cx="97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状态不变</a:t>
                </a:r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/>
            </p:nvSpPr>
            <p:spPr bwMode="auto">
              <a:xfrm>
                <a:off x="1441" y="1397"/>
                <a:ext cx="415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1025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612" y="1397"/>
                <a:ext cx="413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196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1856" y="1148"/>
                <a:ext cx="97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说  明</a:t>
                </a:r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1441" y="1148"/>
                <a:ext cx="54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n+1</a:t>
                </a:r>
                <a:endParaRPr lang="en-US" altLang="zh-CN" b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1025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b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612" y="1148"/>
                <a:ext cx="4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196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29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7" name="Line 30"/>
              <p:cNvSpPr>
                <a:spLocks noChangeShapeType="1"/>
              </p:cNvSpPr>
              <p:nvPr/>
            </p:nvSpPr>
            <p:spPr bwMode="auto">
              <a:xfrm>
                <a:off x="196" y="3379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8" name="Line 31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9" name="Line 32"/>
              <p:cNvSpPr>
                <a:spLocks noChangeShapeType="1"/>
              </p:cNvSpPr>
              <p:nvPr/>
            </p:nvSpPr>
            <p:spPr bwMode="auto">
              <a:xfrm>
                <a:off x="2832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196" y="1397"/>
                <a:ext cx="263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1" name="Line 34"/>
              <p:cNvSpPr>
                <a:spLocks noChangeShapeType="1"/>
              </p:cNvSpPr>
              <p:nvPr/>
            </p:nvSpPr>
            <p:spPr bwMode="auto">
              <a:xfrm>
                <a:off x="612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>
                <a:off x="1025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>
                <a:off x="1441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>
                <a:off x="1856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>
                <a:off x="196" y="1942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6" name="Line 39"/>
              <p:cNvSpPr>
                <a:spLocks noChangeShapeType="1"/>
              </p:cNvSpPr>
              <p:nvPr/>
            </p:nvSpPr>
            <p:spPr bwMode="auto">
              <a:xfrm>
                <a:off x="196" y="2421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>
                <a:off x="196" y="2900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81" y="1602"/>
              <a:ext cx="1622" cy="200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81" y="3272"/>
              <a:ext cx="1622" cy="229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181" y="2818"/>
              <a:ext cx="1622" cy="223"/>
            </a:xfrm>
            <a:prstGeom prst="rect">
              <a:avLst/>
            </a:prstGeom>
            <a:solidFill>
              <a:srgbClr val="7D95E3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181" y="3073"/>
              <a:ext cx="1622" cy="229"/>
            </a:xfrm>
            <a:prstGeom prst="rect">
              <a:avLst/>
            </a:prstGeom>
            <a:solidFill>
              <a:srgbClr val="FFC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181" y="1797"/>
              <a:ext cx="1622" cy="201"/>
            </a:xfrm>
            <a:prstGeom prst="rect">
              <a:avLst/>
            </a:prstGeom>
            <a:solidFill>
              <a:srgbClr val="7D95E3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179" y="2308"/>
              <a:ext cx="1592" cy="200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182" y="2081"/>
              <a:ext cx="1622" cy="200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182" y="2563"/>
              <a:ext cx="1621" cy="223"/>
            </a:xfrm>
            <a:prstGeom prst="rect">
              <a:avLst/>
            </a:prstGeom>
            <a:solidFill>
              <a:srgbClr val="FFC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088" y="1065"/>
              <a:ext cx="12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1.</a:t>
              </a:r>
              <a:r>
                <a:rPr lang="zh-CN" altLang="en-US" sz="2000" b="1">
                  <a:solidFill>
                    <a:srgbClr val="000066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特性表 </a:t>
              </a:r>
            </a:p>
          </p:txBody>
        </p:sp>
      </p:grpSp>
      <p:graphicFrame>
        <p:nvGraphicFramePr>
          <p:cNvPr id="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81696"/>
              </p:ext>
            </p:extLst>
          </p:nvPr>
        </p:nvGraphicFramePr>
        <p:xfrm>
          <a:off x="5205519" y="1732358"/>
          <a:ext cx="220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519" y="1732358"/>
                        <a:ext cx="2209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3621842" y="164668"/>
            <a:ext cx="228341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  <a:endParaRPr lang="en-US" altLang="zh-CN" sz="240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ea"/>
                <a:ea typeface="+mn-ea"/>
                <a:cs typeface="Times New Roman" panose="02020603050405020304" pitchFamily="18" charset="0"/>
              </a:rPr>
              <a:t>J、K</a:t>
            </a:r>
            <a:r>
              <a:rPr lang="zh-CN" altLang="en-US" sz="2000" b="0">
                <a:latin typeface="+mn-ea"/>
                <a:ea typeface="+mn-ea"/>
                <a:cs typeface="Times New Roman" panose="02020603050405020304" pitchFamily="18" charset="0"/>
              </a:rPr>
              <a:t>和现态</a:t>
            </a:r>
            <a:r>
              <a:rPr lang="en-US" altLang="zh-CN" sz="2000"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sz="2000" baseline="-25000"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b="0">
                <a:latin typeface="+mn-ea"/>
                <a:ea typeface="+mn-ea"/>
                <a:cs typeface="Times New Roman" panose="02020603050405020304" pitchFamily="18" charset="0"/>
              </a:rPr>
              <a:t>为输入，次态</a:t>
            </a:r>
            <a:r>
              <a:rPr lang="en-US" altLang="zh-CN" sz="2000"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sz="2000" baseline="-25000">
                <a:latin typeface="+mn-ea"/>
                <a:ea typeface="+mn-ea"/>
                <a:cs typeface="Times New Roman" panose="02020603050405020304" pitchFamily="18" charset="0"/>
              </a:rPr>
              <a:t>n+1</a:t>
            </a:r>
            <a:r>
              <a:rPr lang="zh-CN" altLang="en-US" sz="2000" b="0">
                <a:latin typeface="+mn-ea"/>
                <a:ea typeface="+mn-ea"/>
                <a:cs typeface="Times New Roman" panose="02020603050405020304" pitchFamily="18" charset="0"/>
              </a:rPr>
              <a:t>为输出，列卡诺图：</a:t>
            </a:r>
          </a:p>
        </p:txBody>
      </p:sp>
      <p:graphicFrame>
        <p:nvGraphicFramePr>
          <p:cNvPr id="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2623"/>
              </p:ext>
            </p:extLst>
          </p:nvPr>
        </p:nvGraphicFramePr>
        <p:xfrm>
          <a:off x="5772811" y="-27853"/>
          <a:ext cx="335756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Picture" r:id="rId5" imgW="1711105" imgH="1059255" progId="Word.Picture.8">
                  <p:embed/>
                </p:oleObj>
              </mc:Choice>
              <mc:Fallback>
                <p:oleObj name="Picture" r:id="rId5" imgW="1711105" imgH="10592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811" y="-27853"/>
                        <a:ext cx="3357562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94344"/>
              </p:ext>
            </p:extLst>
          </p:nvPr>
        </p:nvGraphicFramePr>
        <p:xfrm>
          <a:off x="5096824" y="2433004"/>
          <a:ext cx="3633189" cy="173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图片" r:id="rId7" imgW="2974078" imgH="1285021" progId="Word.Picture.8">
                  <p:embed/>
                </p:oleObj>
              </mc:Choice>
              <mc:Fallback>
                <p:oleObj name="图片" r:id="rId7" imgW="2974078" imgH="128502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824" y="2433004"/>
                        <a:ext cx="3633189" cy="17350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AutoShape 73"/>
          <p:cNvSpPr>
            <a:spLocks noChangeArrowheads="1"/>
          </p:cNvSpPr>
          <p:nvPr/>
        </p:nvSpPr>
        <p:spPr bwMode="auto">
          <a:xfrm>
            <a:off x="7058686" y="472209"/>
            <a:ext cx="428625" cy="1177925"/>
          </a:xfrm>
          <a:prstGeom prst="roundRect">
            <a:avLst>
              <a:gd name="adj" fmla="val 391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" name="Group 74"/>
          <p:cNvGrpSpPr>
            <a:grpSpLocks/>
          </p:cNvGrpSpPr>
          <p:nvPr/>
        </p:nvGrpSpPr>
        <p:grpSpPr bwMode="auto">
          <a:xfrm>
            <a:off x="6415748" y="1115147"/>
            <a:ext cx="2428875" cy="428625"/>
            <a:chOff x="3674" y="1774"/>
            <a:chExt cx="1746" cy="323"/>
          </a:xfrm>
        </p:grpSpPr>
        <p:sp>
          <p:nvSpPr>
            <p:cNvPr id="73" name="AutoShape 75" descr="75%"/>
            <p:cNvSpPr>
              <a:spLocks/>
            </p:cNvSpPr>
            <p:nvPr/>
          </p:nvSpPr>
          <p:spPr bwMode="auto">
            <a:xfrm rot="10800000">
              <a:off x="3674" y="1774"/>
              <a:ext cx="295" cy="323"/>
            </a:xfrm>
            <a:prstGeom prst="leftBracket">
              <a:avLst>
                <a:gd name="adj" fmla="val 9124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76" descr="75%"/>
            <p:cNvSpPr>
              <a:spLocks/>
            </p:cNvSpPr>
            <p:nvPr/>
          </p:nvSpPr>
          <p:spPr bwMode="auto">
            <a:xfrm rot="10800000">
              <a:off x="5103" y="1774"/>
              <a:ext cx="317" cy="323"/>
            </a:xfrm>
            <a:prstGeom prst="rightBracket">
              <a:avLst>
                <a:gd name="adj" fmla="val 10449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45239"/>
              </p:ext>
            </p:extLst>
          </p:nvPr>
        </p:nvGraphicFramePr>
        <p:xfrm>
          <a:off x="2239528" y="4190445"/>
          <a:ext cx="6281295" cy="264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图片" r:id="rId9" imgW="3229260" imgH="1664755" progId="Word.Picture.8">
                  <p:embed/>
                </p:oleObj>
              </mc:Choice>
              <mc:Fallback>
                <p:oleObj name="图片" r:id="rId9" imgW="3229260" imgH="16647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528" y="4190445"/>
                        <a:ext cx="6281295" cy="2644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35768"/>
              </p:ext>
            </p:extLst>
          </p:nvPr>
        </p:nvGraphicFramePr>
        <p:xfrm>
          <a:off x="3466922" y="4799035"/>
          <a:ext cx="3837156" cy="195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图片" r:id="rId11" imgW="1974618" imgH="1227301" progId="Word.Picture.8">
                  <p:embed/>
                </p:oleObj>
              </mc:Choice>
              <mc:Fallback>
                <p:oleObj name="图片" r:id="rId11" imgW="1974618" imgH="122730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922" y="4799035"/>
                        <a:ext cx="3837156" cy="195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96769"/>
              </p:ext>
            </p:extLst>
          </p:nvPr>
        </p:nvGraphicFramePr>
        <p:xfrm>
          <a:off x="2245267" y="6200897"/>
          <a:ext cx="6247388" cy="45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图片" r:id="rId13" imgW="3211033" imgH="288598" progId="Word.Picture.8">
                  <p:embed/>
                </p:oleObj>
              </mc:Choice>
              <mc:Fallback>
                <p:oleObj name="图片" r:id="rId13" imgW="3211033" imgH="28859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267" y="6200897"/>
                        <a:ext cx="6247388" cy="45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70"/>
          <p:cNvSpPr>
            <a:spLocks noChangeArrowheads="1"/>
          </p:cNvSpPr>
          <p:nvPr/>
        </p:nvSpPr>
        <p:spPr bwMode="auto">
          <a:xfrm>
            <a:off x="221398" y="5055897"/>
            <a:ext cx="262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时序波形图</a:t>
            </a: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3621842" y="2411703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20395877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nimBg="1"/>
      <p:bldP spid="86" grpId="0" autoUpdateAnimBg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37" y="675662"/>
            <a:ext cx="1853988" cy="52355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维持阻塞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75" name="Rectangle 2" descr="40%"/>
          <p:cNvSpPr>
            <a:spLocks noChangeArrowheads="1"/>
          </p:cNvSpPr>
          <p:nvPr/>
        </p:nvSpPr>
        <p:spPr bwMode="auto">
          <a:xfrm>
            <a:off x="1114425" y="1633061"/>
            <a:ext cx="2590800" cy="4308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基本</a:t>
            </a:r>
            <a:r>
              <a:rPr kumimoji="1" lang="en-US" altLang="zh-CN" sz="2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SR</a:t>
            </a:r>
            <a:r>
              <a:rPr kumimoji="1" lang="zh-CN" altLang="en-US" sz="220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锁存器</a:t>
            </a:r>
            <a:endParaRPr kumimoji="1" lang="zh-CN" altLang="en-US" sz="220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76" name="Rectangle 3" descr="40%"/>
          <p:cNvSpPr>
            <a:spLocks noChangeArrowheads="1"/>
          </p:cNvSpPr>
          <p:nvPr/>
        </p:nvSpPr>
        <p:spPr bwMode="auto">
          <a:xfrm>
            <a:off x="1108075" y="3133249"/>
            <a:ext cx="18367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导引电路</a:t>
            </a:r>
          </a:p>
        </p:txBody>
      </p:sp>
      <p:sp>
        <p:nvSpPr>
          <p:cNvPr id="279" name="Rectangle 104"/>
          <p:cNvSpPr>
            <a:spLocks noChangeArrowheads="1"/>
          </p:cNvSpPr>
          <p:nvPr/>
        </p:nvSpPr>
        <p:spPr bwMode="auto">
          <a:xfrm>
            <a:off x="3720465" y="3305375"/>
            <a:ext cx="533400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反馈线</a:t>
            </a:r>
          </a:p>
        </p:txBody>
      </p:sp>
      <p:sp>
        <p:nvSpPr>
          <p:cNvPr id="280" name="Text Box 109"/>
          <p:cNvSpPr txBox="1">
            <a:spLocks noChangeArrowheads="1"/>
          </p:cNvSpPr>
          <p:nvPr/>
        </p:nvSpPr>
        <p:spPr bwMode="auto">
          <a:xfrm>
            <a:off x="954088" y="4316763"/>
            <a:ext cx="34290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维持线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阻塞置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信号线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维持线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4—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阻塞置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信号线</a:t>
            </a:r>
          </a:p>
        </p:txBody>
      </p:sp>
      <p:sp>
        <p:nvSpPr>
          <p:cNvPr id="281" name="Text Box 110"/>
          <p:cNvSpPr txBox="1">
            <a:spLocks noChangeArrowheads="1"/>
          </p:cNvSpPr>
          <p:nvPr/>
        </p:nvSpPr>
        <p:spPr bwMode="auto">
          <a:xfrm>
            <a:off x="4434840" y="3787975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2" name="Text Box 111"/>
          <p:cNvSpPr txBox="1">
            <a:spLocks noChangeArrowheads="1"/>
          </p:cNvSpPr>
          <p:nvPr/>
        </p:nvSpPr>
        <p:spPr bwMode="auto">
          <a:xfrm>
            <a:off x="6060440" y="3211713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3" name="Text Box 112"/>
          <p:cNvSpPr txBox="1">
            <a:spLocks noChangeArrowheads="1"/>
          </p:cNvSpPr>
          <p:nvPr/>
        </p:nvSpPr>
        <p:spPr bwMode="auto">
          <a:xfrm>
            <a:off x="8076565" y="3202188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4" name="Text Box 113"/>
          <p:cNvSpPr txBox="1">
            <a:spLocks noChangeArrowheads="1"/>
          </p:cNvSpPr>
          <p:nvPr/>
        </p:nvSpPr>
        <p:spPr bwMode="auto">
          <a:xfrm>
            <a:off x="6235065" y="4676975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286" name="Group 5"/>
          <p:cNvGrpSpPr>
            <a:grpSpLocks/>
          </p:cNvGrpSpPr>
          <p:nvPr/>
        </p:nvGrpSpPr>
        <p:grpSpPr bwMode="auto">
          <a:xfrm>
            <a:off x="7301865" y="2699068"/>
            <a:ext cx="838200" cy="2744788"/>
            <a:chOff x="4320" y="1920"/>
            <a:chExt cx="528" cy="1729"/>
          </a:xfrm>
        </p:grpSpPr>
        <p:sp>
          <p:nvSpPr>
            <p:cNvPr id="294" name="Line 6"/>
            <p:cNvSpPr>
              <a:spLocks noChangeShapeType="1"/>
            </p:cNvSpPr>
            <p:nvPr/>
          </p:nvSpPr>
          <p:spPr bwMode="auto">
            <a:xfrm>
              <a:off x="4320" y="1920"/>
              <a:ext cx="52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5" name="Line 7"/>
            <p:cNvSpPr>
              <a:spLocks noChangeShapeType="1"/>
            </p:cNvSpPr>
            <p:nvPr/>
          </p:nvSpPr>
          <p:spPr bwMode="auto">
            <a:xfrm>
              <a:off x="4848" y="1920"/>
              <a:ext cx="0" cy="172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6" name="Line 8"/>
            <p:cNvSpPr>
              <a:spLocks noChangeShapeType="1"/>
            </p:cNvSpPr>
            <p:nvPr/>
          </p:nvSpPr>
          <p:spPr bwMode="auto">
            <a:xfrm>
              <a:off x="4512" y="3527"/>
              <a:ext cx="0" cy="12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7" name="Line 9"/>
            <p:cNvSpPr>
              <a:spLocks noChangeShapeType="1"/>
            </p:cNvSpPr>
            <p:nvPr/>
          </p:nvSpPr>
          <p:spPr bwMode="auto">
            <a:xfrm>
              <a:off x="4512" y="3648"/>
              <a:ext cx="336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87" name="Group 10"/>
          <p:cNvGrpSpPr>
            <a:grpSpLocks/>
          </p:cNvGrpSpPr>
          <p:nvPr/>
        </p:nvGrpSpPr>
        <p:grpSpPr bwMode="auto">
          <a:xfrm>
            <a:off x="5701665" y="4299268"/>
            <a:ext cx="1600200" cy="1143000"/>
            <a:chOff x="3312" y="2928"/>
            <a:chExt cx="1008" cy="720"/>
          </a:xfrm>
        </p:grpSpPr>
        <p:sp>
          <p:nvSpPr>
            <p:cNvPr id="290" name="Line 11"/>
            <p:cNvSpPr>
              <a:spLocks noChangeShapeType="1"/>
            </p:cNvSpPr>
            <p:nvPr/>
          </p:nvSpPr>
          <p:spPr bwMode="auto">
            <a:xfrm>
              <a:off x="3936" y="2928"/>
              <a:ext cx="384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1" name="Line 12"/>
            <p:cNvSpPr>
              <a:spLocks noChangeShapeType="1"/>
            </p:cNvSpPr>
            <p:nvPr/>
          </p:nvSpPr>
          <p:spPr bwMode="auto">
            <a:xfrm flipH="1">
              <a:off x="3504" y="2928"/>
              <a:ext cx="432" cy="72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2" name="Line 13"/>
            <p:cNvSpPr>
              <a:spLocks noChangeShapeType="1"/>
            </p:cNvSpPr>
            <p:nvPr/>
          </p:nvSpPr>
          <p:spPr bwMode="auto">
            <a:xfrm>
              <a:off x="3312" y="3648"/>
              <a:ext cx="192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3" name="Line 14"/>
            <p:cNvSpPr>
              <a:spLocks noChangeShapeType="1"/>
            </p:cNvSpPr>
            <p:nvPr/>
          </p:nvSpPr>
          <p:spPr bwMode="auto">
            <a:xfrm>
              <a:off x="3312" y="3529"/>
              <a:ext cx="0" cy="119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99" name="Group 18"/>
          <p:cNvGrpSpPr>
            <a:grpSpLocks/>
          </p:cNvGrpSpPr>
          <p:nvPr/>
        </p:nvGrpSpPr>
        <p:grpSpPr bwMode="auto">
          <a:xfrm>
            <a:off x="4558665" y="2699068"/>
            <a:ext cx="2514600" cy="2744788"/>
            <a:chOff x="2592" y="1920"/>
            <a:chExt cx="1584" cy="1729"/>
          </a:xfrm>
        </p:grpSpPr>
        <p:sp>
          <p:nvSpPr>
            <p:cNvPr id="301" name="Line 19"/>
            <p:cNvSpPr>
              <a:spLocks noChangeShapeType="1"/>
            </p:cNvSpPr>
            <p:nvPr/>
          </p:nvSpPr>
          <p:spPr bwMode="auto">
            <a:xfrm>
              <a:off x="2592" y="1920"/>
              <a:ext cx="912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2" name="Line 20"/>
            <p:cNvSpPr>
              <a:spLocks noChangeShapeType="1"/>
            </p:cNvSpPr>
            <p:nvPr/>
          </p:nvSpPr>
          <p:spPr bwMode="auto">
            <a:xfrm>
              <a:off x="3504" y="1920"/>
              <a:ext cx="528" cy="76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3" name="Line 21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4" name="Line 22"/>
            <p:cNvSpPr>
              <a:spLocks noChangeShapeType="1"/>
            </p:cNvSpPr>
            <p:nvPr/>
          </p:nvSpPr>
          <p:spPr bwMode="auto">
            <a:xfrm flipV="1">
              <a:off x="4176" y="2544"/>
              <a:ext cx="0" cy="1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5" name="Line 23"/>
            <p:cNvSpPr>
              <a:spLocks noChangeShapeType="1"/>
            </p:cNvSpPr>
            <p:nvPr/>
          </p:nvSpPr>
          <p:spPr bwMode="auto">
            <a:xfrm>
              <a:off x="2592" y="1920"/>
              <a:ext cx="0" cy="172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6" name="Line 24"/>
            <p:cNvSpPr>
              <a:spLocks noChangeShapeType="1"/>
            </p:cNvSpPr>
            <p:nvPr/>
          </p:nvSpPr>
          <p:spPr bwMode="auto">
            <a:xfrm>
              <a:off x="2592" y="3648"/>
              <a:ext cx="28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7" name="Line 25"/>
            <p:cNvSpPr>
              <a:spLocks noChangeShapeType="1"/>
            </p:cNvSpPr>
            <p:nvPr/>
          </p:nvSpPr>
          <p:spPr bwMode="auto">
            <a:xfrm flipV="1">
              <a:off x="2880" y="3527"/>
              <a:ext cx="0" cy="12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26840" y="181175"/>
            <a:ext cx="4795838" cy="2366963"/>
            <a:chOff x="3926840" y="181175"/>
            <a:chExt cx="4795838" cy="2366963"/>
          </a:xfrm>
        </p:grpSpPr>
        <p:sp>
          <p:nvSpPr>
            <p:cNvPr id="314" name="Oval 28"/>
            <p:cNvSpPr>
              <a:spLocks noChangeArrowheads="1"/>
            </p:cNvSpPr>
            <p:nvPr/>
          </p:nvSpPr>
          <p:spPr bwMode="auto">
            <a:xfrm>
              <a:off x="5157788" y="73771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5" name="Oval 29"/>
            <p:cNvSpPr>
              <a:spLocks noChangeArrowheads="1"/>
            </p:cNvSpPr>
            <p:nvPr/>
          </p:nvSpPr>
          <p:spPr bwMode="auto">
            <a:xfrm>
              <a:off x="4418013" y="2282349"/>
              <a:ext cx="133350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6" name="Text Box 30"/>
            <p:cNvSpPr txBox="1">
              <a:spLocks noChangeArrowheads="1"/>
            </p:cNvSpPr>
            <p:nvPr/>
          </p:nvSpPr>
          <p:spPr bwMode="auto">
            <a:xfrm>
              <a:off x="6766878" y="1521025"/>
              <a:ext cx="4984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" name="Rectangle 31"/>
            <p:cNvSpPr>
              <a:spLocks noChangeArrowheads="1"/>
            </p:cNvSpPr>
            <p:nvPr/>
          </p:nvSpPr>
          <p:spPr bwMode="auto">
            <a:xfrm>
              <a:off x="7171690" y="1509913"/>
              <a:ext cx="641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318" name="Oval 32"/>
            <p:cNvSpPr>
              <a:spLocks noChangeArrowheads="1"/>
            </p:cNvSpPr>
            <p:nvPr/>
          </p:nvSpPr>
          <p:spPr bwMode="auto">
            <a:xfrm>
              <a:off x="7215188" y="134096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9" name="Line 33"/>
            <p:cNvSpPr>
              <a:spLocks noChangeShapeType="1"/>
            </p:cNvSpPr>
            <p:nvPr/>
          </p:nvSpPr>
          <p:spPr bwMode="auto">
            <a:xfrm flipV="1">
              <a:off x="7286625" y="871061"/>
              <a:ext cx="0" cy="4699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0" name="Oval 34"/>
            <p:cNvSpPr>
              <a:spLocks noChangeArrowheads="1"/>
            </p:cNvSpPr>
            <p:nvPr/>
          </p:nvSpPr>
          <p:spPr bwMode="auto">
            <a:xfrm>
              <a:off x="7215188" y="73771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1" name="Oval 35"/>
            <p:cNvSpPr>
              <a:spLocks noChangeArrowheads="1"/>
            </p:cNvSpPr>
            <p:nvPr/>
          </p:nvSpPr>
          <p:spPr bwMode="auto">
            <a:xfrm>
              <a:off x="7896225" y="2282349"/>
              <a:ext cx="141288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2" name="Line 36"/>
            <p:cNvSpPr>
              <a:spLocks noChangeShapeType="1"/>
            </p:cNvSpPr>
            <p:nvPr/>
          </p:nvSpPr>
          <p:spPr bwMode="auto">
            <a:xfrm>
              <a:off x="6524625" y="2395061"/>
              <a:ext cx="3571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3" name="Line 37"/>
            <p:cNvSpPr>
              <a:spLocks noChangeShapeType="1"/>
            </p:cNvSpPr>
            <p:nvPr/>
          </p:nvSpPr>
          <p:spPr bwMode="auto">
            <a:xfrm>
              <a:off x="6524625" y="1099661"/>
              <a:ext cx="76200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4" name="Line 39"/>
            <p:cNvSpPr>
              <a:spLocks noChangeShapeType="1"/>
            </p:cNvSpPr>
            <p:nvPr/>
          </p:nvSpPr>
          <p:spPr bwMode="auto">
            <a:xfrm>
              <a:off x="5549900" y="2395061"/>
              <a:ext cx="366713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5" name="Rectangle 40"/>
            <p:cNvSpPr>
              <a:spLocks noChangeArrowheads="1"/>
            </p:cNvSpPr>
            <p:nvPr/>
          </p:nvSpPr>
          <p:spPr bwMode="auto">
            <a:xfrm>
              <a:off x="4787900" y="1480661"/>
              <a:ext cx="990600" cy="646113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6" name="Text Box 41"/>
            <p:cNvSpPr txBox="1">
              <a:spLocks noChangeArrowheads="1"/>
            </p:cNvSpPr>
            <p:nvPr/>
          </p:nvSpPr>
          <p:spPr bwMode="auto">
            <a:xfrm>
              <a:off x="4787265" y="1521025"/>
              <a:ext cx="4984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" name="Rectangle 42"/>
            <p:cNvSpPr>
              <a:spLocks noChangeArrowheads="1"/>
            </p:cNvSpPr>
            <p:nvPr/>
          </p:nvSpPr>
          <p:spPr bwMode="auto">
            <a:xfrm>
              <a:off x="5214303" y="1521025"/>
              <a:ext cx="6556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G1</a:t>
              </a:r>
            </a:p>
          </p:txBody>
        </p:sp>
        <p:sp>
          <p:nvSpPr>
            <p:cNvPr id="328" name="Oval 43"/>
            <p:cNvSpPr>
              <a:spLocks noChangeArrowheads="1"/>
            </p:cNvSpPr>
            <p:nvPr/>
          </p:nvSpPr>
          <p:spPr bwMode="auto">
            <a:xfrm>
              <a:off x="5173663" y="134096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9" name="Line 44"/>
            <p:cNvSpPr>
              <a:spLocks noChangeShapeType="1"/>
            </p:cNvSpPr>
            <p:nvPr/>
          </p:nvSpPr>
          <p:spPr bwMode="auto">
            <a:xfrm flipV="1">
              <a:off x="5245100" y="871061"/>
              <a:ext cx="0" cy="4699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0" name="Line 45"/>
            <p:cNvSpPr>
              <a:spLocks noChangeShapeType="1"/>
            </p:cNvSpPr>
            <p:nvPr/>
          </p:nvSpPr>
          <p:spPr bwMode="auto">
            <a:xfrm>
              <a:off x="5245100" y="1099661"/>
              <a:ext cx="7127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1" name="Line 46"/>
            <p:cNvSpPr>
              <a:spLocks noChangeShapeType="1"/>
            </p:cNvSpPr>
            <p:nvPr/>
          </p:nvSpPr>
          <p:spPr bwMode="auto">
            <a:xfrm flipV="1">
              <a:off x="5549900" y="2126774"/>
              <a:ext cx="6350" cy="26828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2" name="Line 47"/>
            <p:cNvSpPr>
              <a:spLocks noChangeShapeType="1"/>
            </p:cNvSpPr>
            <p:nvPr/>
          </p:nvSpPr>
          <p:spPr bwMode="auto">
            <a:xfrm>
              <a:off x="5915025" y="1099661"/>
              <a:ext cx="609600" cy="12954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3" name="Line 48"/>
            <p:cNvSpPr>
              <a:spLocks noChangeShapeType="1"/>
            </p:cNvSpPr>
            <p:nvPr/>
          </p:nvSpPr>
          <p:spPr bwMode="auto">
            <a:xfrm flipH="1">
              <a:off x="5915025" y="1099661"/>
              <a:ext cx="609600" cy="12954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5015865" y="181175"/>
              <a:ext cx="4079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335" name="Group 50"/>
            <p:cNvGrpSpPr>
              <a:grpSpLocks/>
            </p:cNvGrpSpPr>
            <p:nvPr/>
          </p:nvGrpSpPr>
          <p:grpSpPr bwMode="auto">
            <a:xfrm>
              <a:off x="7149465" y="181175"/>
              <a:ext cx="407988" cy="461963"/>
              <a:chOff x="5232" y="528"/>
              <a:chExt cx="257" cy="291"/>
            </a:xfrm>
          </p:grpSpPr>
          <p:sp>
            <p:nvSpPr>
              <p:cNvPr id="352" name="Rectangle 51"/>
              <p:cNvSpPr>
                <a:spLocks noChangeArrowheads="1"/>
              </p:cNvSpPr>
              <p:nvPr/>
            </p:nvSpPr>
            <p:spPr bwMode="auto">
              <a:xfrm>
                <a:off x="5232" y="528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Line 52"/>
              <p:cNvSpPr>
                <a:spLocks noChangeShapeType="1"/>
              </p:cNvSpPr>
              <p:nvPr/>
            </p:nvSpPr>
            <p:spPr bwMode="auto">
              <a:xfrm>
                <a:off x="5328" y="576"/>
                <a:ext cx="139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36" name="Group 53"/>
            <p:cNvGrpSpPr>
              <a:grpSpLocks/>
            </p:cNvGrpSpPr>
            <p:nvPr/>
          </p:nvGrpSpPr>
          <p:grpSpPr bwMode="auto">
            <a:xfrm>
              <a:off x="3926840" y="2009975"/>
              <a:ext cx="503238" cy="461963"/>
              <a:chOff x="1632" y="1920"/>
              <a:chExt cx="317" cy="291"/>
            </a:xfrm>
          </p:grpSpPr>
          <p:sp>
            <p:nvSpPr>
              <p:cNvPr id="350" name="Rectangle 54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3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51" name="Line 5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37" name="Group 56"/>
            <p:cNvGrpSpPr>
              <a:grpSpLocks/>
            </p:cNvGrpSpPr>
            <p:nvPr/>
          </p:nvGrpSpPr>
          <p:grpSpPr bwMode="auto">
            <a:xfrm>
              <a:off x="7987665" y="2086175"/>
              <a:ext cx="735013" cy="461963"/>
              <a:chOff x="5088" y="1872"/>
              <a:chExt cx="463" cy="291"/>
            </a:xfrm>
          </p:grpSpPr>
          <p:sp>
            <p:nvSpPr>
              <p:cNvPr id="348" name="Rectangle 57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49" name="Line 58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192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38" name="Line 59"/>
            <p:cNvSpPr>
              <a:spLocks noChangeShapeType="1"/>
            </p:cNvSpPr>
            <p:nvPr/>
          </p:nvSpPr>
          <p:spPr bwMode="auto">
            <a:xfrm flipV="1">
              <a:off x="6869113" y="2126774"/>
              <a:ext cx="0" cy="26828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9" name="Rectangle 60"/>
            <p:cNvSpPr>
              <a:spLocks noChangeArrowheads="1"/>
            </p:cNvSpPr>
            <p:nvPr/>
          </p:nvSpPr>
          <p:spPr bwMode="auto">
            <a:xfrm>
              <a:off x="6753225" y="1480661"/>
              <a:ext cx="990600" cy="646113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340" name="Group 61"/>
            <p:cNvGrpSpPr>
              <a:grpSpLocks/>
            </p:cNvGrpSpPr>
            <p:nvPr/>
          </p:nvGrpSpPr>
          <p:grpSpPr bwMode="auto">
            <a:xfrm>
              <a:off x="7515225" y="2126774"/>
              <a:ext cx="381000" cy="228600"/>
              <a:chOff x="4512" y="1536"/>
              <a:chExt cx="240" cy="144"/>
            </a:xfrm>
          </p:grpSpPr>
          <p:sp>
            <p:nvSpPr>
              <p:cNvPr id="346" name="Line 6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7" name="Line 63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41" name="Group 64"/>
            <p:cNvGrpSpPr>
              <a:grpSpLocks/>
            </p:cNvGrpSpPr>
            <p:nvPr/>
          </p:nvGrpSpPr>
          <p:grpSpPr bwMode="auto">
            <a:xfrm>
              <a:off x="4543425" y="2126774"/>
              <a:ext cx="381000" cy="228600"/>
              <a:chOff x="2640" y="1536"/>
              <a:chExt cx="240" cy="144"/>
            </a:xfrm>
          </p:grpSpPr>
          <p:sp>
            <p:nvSpPr>
              <p:cNvPr id="344" name="Line 65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5" name="Line 66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42" name="Oval 67"/>
            <p:cNvSpPr>
              <a:spLocks noChangeArrowheads="1"/>
            </p:cNvSpPr>
            <p:nvPr/>
          </p:nvSpPr>
          <p:spPr bwMode="auto">
            <a:xfrm>
              <a:off x="5210175" y="1056799"/>
              <a:ext cx="76200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43" name="Oval 68"/>
            <p:cNvSpPr>
              <a:spLocks noChangeArrowheads="1"/>
            </p:cNvSpPr>
            <p:nvPr/>
          </p:nvSpPr>
          <p:spPr bwMode="auto">
            <a:xfrm>
              <a:off x="7246938" y="1064736"/>
              <a:ext cx="76200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3" name="Line 107"/>
            <p:cNvSpPr>
              <a:spLocks noChangeShapeType="1"/>
            </p:cNvSpPr>
            <p:nvPr/>
          </p:nvSpPr>
          <p:spPr bwMode="auto">
            <a:xfrm flipH="1">
              <a:off x="7314565" y="249438"/>
              <a:ext cx="1809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0" name="Line 123"/>
            <p:cNvSpPr>
              <a:spLocks noChangeShapeType="1"/>
            </p:cNvSpPr>
            <p:nvPr/>
          </p:nvSpPr>
          <p:spPr bwMode="auto">
            <a:xfrm>
              <a:off x="4058603" y="2049663"/>
              <a:ext cx="268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1" name="Line 124"/>
            <p:cNvSpPr>
              <a:spLocks noChangeShapeType="1"/>
            </p:cNvSpPr>
            <p:nvPr/>
          </p:nvSpPr>
          <p:spPr bwMode="auto">
            <a:xfrm>
              <a:off x="8092440" y="2157613"/>
              <a:ext cx="268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4474528" y="2126774"/>
            <a:ext cx="4624387" cy="4150402"/>
            <a:chOff x="4474528" y="2126774"/>
            <a:chExt cx="4624387" cy="4150402"/>
          </a:xfrm>
        </p:grpSpPr>
        <p:sp>
          <p:nvSpPr>
            <p:cNvPr id="404" name="Line 75"/>
            <p:cNvSpPr>
              <a:spLocks noChangeShapeType="1"/>
            </p:cNvSpPr>
            <p:nvPr/>
          </p:nvSpPr>
          <p:spPr bwMode="auto">
            <a:xfrm flipV="1">
              <a:off x="5246688" y="2126774"/>
              <a:ext cx="0" cy="7620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99" name="Line 81"/>
            <p:cNvSpPr>
              <a:spLocks noChangeShapeType="1"/>
            </p:cNvSpPr>
            <p:nvPr/>
          </p:nvSpPr>
          <p:spPr bwMode="auto">
            <a:xfrm flipV="1">
              <a:off x="7227888" y="2126774"/>
              <a:ext cx="0" cy="7620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474528" y="2658586"/>
              <a:ext cx="4624387" cy="3618590"/>
              <a:chOff x="4474528" y="2658586"/>
              <a:chExt cx="4624387" cy="3618590"/>
            </a:xfrm>
          </p:grpSpPr>
          <p:sp>
            <p:nvSpPr>
              <p:cNvPr id="288" name="Oval 15"/>
              <p:cNvSpPr>
                <a:spLocks noChangeArrowheads="1"/>
              </p:cNvSpPr>
              <p:nvPr/>
            </p:nvSpPr>
            <p:spPr bwMode="auto">
              <a:xfrm>
                <a:off x="7175500" y="4260374"/>
                <a:ext cx="76200" cy="7620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89" name="Oval 16"/>
              <p:cNvSpPr>
                <a:spLocks noChangeArrowheads="1"/>
              </p:cNvSpPr>
              <p:nvPr/>
            </p:nvSpPr>
            <p:spPr bwMode="auto">
              <a:xfrm>
                <a:off x="7189788" y="2661761"/>
                <a:ext cx="76200" cy="7620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00" name="Oval 26"/>
              <p:cNvSpPr>
                <a:spLocks noChangeArrowheads="1"/>
              </p:cNvSpPr>
              <p:nvPr/>
            </p:nvSpPr>
            <p:spPr bwMode="auto">
              <a:xfrm>
                <a:off x="5192713" y="2658586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5" name="Line 117"/>
              <p:cNvSpPr>
                <a:spLocks noChangeShapeType="1"/>
              </p:cNvSpPr>
              <p:nvPr/>
            </p:nvSpPr>
            <p:spPr bwMode="auto">
              <a:xfrm>
                <a:off x="4960938" y="3672999"/>
                <a:ext cx="0" cy="45402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6" name="Oval 120"/>
              <p:cNvSpPr>
                <a:spLocks noChangeArrowheads="1"/>
              </p:cNvSpPr>
              <p:nvPr/>
            </p:nvSpPr>
            <p:spPr bwMode="auto">
              <a:xfrm>
                <a:off x="4887913" y="4127024"/>
                <a:ext cx="158750" cy="1587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0" name="Rectangle 71"/>
              <p:cNvSpPr>
                <a:spLocks noChangeArrowheads="1"/>
              </p:cNvSpPr>
              <p:nvPr/>
            </p:nvSpPr>
            <p:spPr bwMode="auto">
              <a:xfrm>
                <a:off x="4787900" y="3041174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1" name="Text Box 72"/>
              <p:cNvSpPr txBox="1">
                <a:spLocks noChangeArrowheads="1"/>
              </p:cNvSpPr>
              <p:nvPr/>
            </p:nvSpPr>
            <p:spPr bwMode="auto">
              <a:xfrm>
                <a:off x="4787265" y="3081538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2" name="Rectangle 73"/>
              <p:cNvSpPr>
                <a:spLocks noChangeArrowheads="1"/>
              </p:cNvSpPr>
              <p:nvPr/>
            </p:nvSpPr>
            <p:spPr bwMode="auto">
              <a:xfrm>
                <a:off x="5214303" y="3081538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G3</a:t>
                </a:r>
              </a:p>
            </p:txBody>
          </p:sp>
          <p:sp>
            <p:nvSpPr>
              <p:cNvPr id="403" name="Oval 74"/>
              <p:cNvSpPr>
                <a:spLocks noChangeArrowheads="1"/>
              </p:cNvSpPr>
              <p:nvPr/>
            </p:nvSpPr>
            <p:spPr bwMode="auto">
              <a:xfrm>
                <a:off x="5173663" y="2901474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5" name="Rectangle 77"/>
              <p:cNvSpPr>
                <a:spLocks noChangeArrowheads="1"/>
              </p:cNvSpPr>
              <p:nvPr/>
            </p:nvSpPr>
            <p:spPr bwMode="auto">
              <a:xfrm>
                <a:off x="6769100" y="3041174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6" name="Text Box 78"/>
              <p:cNvSpPr txBox="1">
                <a:spLocks noChangeArrowheads="1"/>
              </p:cNvSpPr>
              <p:nvPr/>
            </p:nvSpPr>
            <p:spPr bwMode="auto">
              <a:xfrm>
                <a:off x="6768465" y="3081538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7" name="Rectangle 79"/>
              <p:cNvSpPr>
                <a:spLocks noChangeArrowheads="1"/>
              </p:cNvSpPr>
              <p:nvPr/>
            </p:nvSpPr>
            <p:spPr bwMode="auto">
              <a:xfrm>
                <a:off x="7195503" y="3081538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G4</a:t>
                </a:r>
              </a:p>
            </p:txBody>
          </p:sp>
          <p:sp>
            <p:nvSpPr>
              <p:cNvPr id="398" name="Oval 80"/>
              <p:cNvSpPr>
                <a:spLocks noChangeArrowheads="1"/>
              </p:cNvSpPr>
              <p:nvPr/>
            </p:nvSpPr>
            <p:spPr bwMode="auto">
              <a:xfrm>
                <a:off x="7154863" y="2901474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0" name="Rectangle 83"/>
              <p:cNvSpPr>
                <a:spLocks noChangeArrowheads="1"/>
              </p:cNvSpPr>
              <p:nvPr/>
            </p:nvSpPr>
            <p:spPr bwMode="auto">
              <a:xfrm>
                <a:off x="4787900" y="4604862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1" name="Text Box 84"/>
              <p:cNvSpPr txBox="1">
                <a:spLocks noChangeArrowheads="1"/>
              </p:cNvSpPr>
              <p:nvPr/>
            </p:nvSpPr>
            <p:spPr bwMode="auto">
              <a:xfrm>
                <a:off x="4787265" y="4645226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Rectangle 85"/>
              <p:cNvSpPr>
                <a:spLocks noChangeArrowheads="1"/>
              </p:cNvSpPr>
              <p:nvPr/>
            </p:nvSpPr>
            <p:spPr bwMode="auto">
              <a:xfrm>
                <a:off x="5214303" y="4645226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G5</a:t>
                </a:r>
              </a:p>
            </p:txBody>
          </p:sp>
          <p:sp>
            <p:nvSpPr>
              <p:cNvPr id="393" name="Oval 86"/>
              <p:cNvSpPr>
                <a:spLocks noChangeArrowheads="1"/>
              </p:cNvSpPr>
              <p:nvPr/>
            </p:nvSpPr>
            <p:spPr bwMode="auto">
              <a:xfrm>
                <a:off x="5173663" y="4465162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4" name="Line 87"/>
              <p:cNvSpPr>
                <a:spLocks noChangeShapeType="1"/>
              </p:cNvSpPr>
              <p:nvPr/>
            </p:nvSpPr>
            <p:spPr bwMode="auto">
              <a:xfrm flipV="1">
                <a:off x="5246688" y="3690462"/>
                <a:ext cx="0" cy="7620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5" name="Rectangle 89"/>
              <p:cNvSpPr>
                <a:spLocks noChangeArrowheads="1"/>
              </p:cNvSpPr>
              <p:nvPr/>
            </p:nvSpPr>
            <p:spPr bwMode="auto">
              <a:xfrm>
                <a:off x="6769100" y="4600099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6" name="Text Box 90"/>
              <p:cNvSpPr txBox="1">
                <a:spLocks noChangeArrowheads="1"/>
              </p:cNvSpPr>
              <p:nvPr/>
            </p:nvSpPr>
            <p:spPr bwMode="auto">
              <a:xfrm>
                <a:off x="6768465" y="4640463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Rectangle 91"/>
              <p:cNvSpPr>
                <a:spLocks noChangeArrowheads="1"/>
              </p:cNvSpPr>
              <p:nvPr/>
            </p:nvSpPr>
            <p:spPr bwMode="auto">
              <a:xfrm>
                <a:off x="7195503" y="4640463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G6</a:t>
                </a:r>
              </a:p>
            </p:txBody>
          </p:sp>
          <p:sp>
            <p:nvSpPr>
              <p:cNvPr id="388" name="Oval 92"/>
              <p:cNvSpPr>
                <a:spLocks noChangeArrowheads="1"/>
              </p:cNvSpPr>
              <p:nvPr/>
            </p:nvSpPr>
            <p:spPr bwMode="auto">
              <a:xfrm>
                <a:off x="7154863" y="4460399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9" name="Line 93"/>
              <p:cNvSpPr>
                <a:spLocks noChangeShapeType="1"/>
              </p:cNvSpPr>
              <p:nvPr/>
            </p:nvSpPr>
            <p:spPr bwMode="auto">
              <a:xfrm flipV="1">
                <a:off x="7227888" y="3685699"/>
                <a:ext cx="0" cy="7620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7" name="Line 94"/>
              <p:cNvSpPr>
                <a:spLocks noChangeShapeType="1"/>
              </p:cNvSpPr>
              <p:nvPr/>
            </p:nvSpPr>
            <p:spPr bwMode="auto">
              <a:xfrm>
                <a:off x="5534025" y="3690462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8" name="Line 95"/>
              <p:cNvSpPr>
                <a:spLocks noChangeShapeType="1"/>
              </p:cNvSpPr>
              <p:nvPr/>
            </p:nvSpPr>
            <p:spPr bwMode="auto">
              <a:xfrm>
                <a:off x="5534025" y="4147662"/>
                <a:ext cx="289560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9" name="Line 96"/>
              <p:cNvSpPr>
                <a:spLocks noChangeShapeType="1"/>
              </p:cNvSpPr>
              <p:nvPr/>
            </p:nvSpPr>
            <p:spPr bwMode="auto">
              <a:xfrm>
                <a:off x="7515225" y="3690462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0" name="Line 97"/>
              <p:cNvSpPr>
                <a:spLocks noChangeShapeType="1"/>
              </p:cNvSpPr>
              <p:nvPr/>
            </p:nvSpPr>
            <p:spPr bwMode="auto">
              <a:xfrm>
                <a:off x="6981825" y="5250974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1" name="Oval 98"/>
              <p:cNvSpPr>
                <a:spLocks noChangeArrowheads="1"/>
              </p:cNvSpPr>
              <p:nvPr/>
            </p:nvSpPr>
            <p:spPr bwMode="auto">
              <a:xfrm>
                <a:off x="6905625" y="5708174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2" name="Rectangle 99"/>
              <p:cNvSpPr>
                <a:spLocks noChangeArrowheads="1"/>
              </p:cNvSpPr>
              <p:nvPr/>
            </p:nvSpPr>
            <p:spPr bwMode="auto">
              <a:xfrm>
                <a:off x="8521065" y="3838776"/>
                <a:ext cx="57785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CP</a:t>
                </a:r>
              </a:p>
            </p:txBody>
          </p:sp>
          <p:sp>
            <p:nvSpPr>
              <p:cNvPr id="383" name="Oval 100"/>
              <p:cNvSpPr>
                <a:spLocks noChangeArrowheads="1"/>
              </p:cNvSpPr>
              <p:nvPr/>
            </p:nvSpPr>
            <p:spPr bwMode="auto">
              <a:xfrm>
                <a:off x="8429625" y="4071462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4" name="Rectangle 101"/>
              <p:cNvSpPr>
                <a:spLocks noChangeArrowheads="1"/>
              </p:cNvSpPr>
              <p:nvPr/>
            </p:nvSpPr>
            <p:spPr bwMode="auto">
              <a:xfrm>
                <a:off x="6616065" y="5743776"/>
                <a:ext cx="40798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68" name="Line 115"/>
              <p:cNvSpPr>
                <a:spLocks noChangeShapeType="1"/>
              </p:cNvSpPr>
              <p:nvPr/>
            </p:nvSpPr>
            <p:spPr bwMode="auto">
              <a:xfrm>
                <a:off x="5245100" y="5254149"/>
                <a:ext cx="0" cy="45402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9" name="Oval 118"/>
              <p:cNvSpPr>
                <a:spLocks noChangeArrowheads="1"/>
              </p:cNvSpPr>
              <p:nvPr/>
            </p:nvSpPr>
            <p:spPr bwMode="auto">
              <a:xfrm>
                <a:off x="5157788" y="5690712"/>
                <a:ext cx="158750" cy="1587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grpSp>
            <p:nvGrpSpPr>
              <p:cNvPr id="370" name="Group 125"/>
              <p:cNvGrpSpPr>
                <a:grpSpLocks/>
              </p:cNvGrpSpPr>
              <p:nvPr/>
            </p:nvGrpSpPr>
            <p:grpSpPr bwMode="auto">
              <a:xfrm>
                <a:off x="5047615" y="5815213"/>
                <a:ext cx="577850" cy="461963"/>
                <a:chOff x="2948" y="3693"/>
                <a:chExt cx="364" cy="291"/>
              </a:xfrm>
            </p:grpSpPr>
            <p:sp>
              <p:nvSpPr>
                <p:cNvPr id="371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948" y="3693"/>
                  <a:ext cx="36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72" name="Line 122"/>
                <p:cNvSpPr>
                  <a:spLocks noChangeShapeType="1"/>
                </p:cNvSpPr>
                <p:nvPr/>
              </p:nvSpPr>
              <p:spPr bwMode="auto">
                <a:xfrm>
                  <a:off x="3016" y="3748"/>
                  <a:ext cx="1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600" b="0" i="0" u="none" strike="noStrike" kern="0" cap="none" spc="0" normalizeH="0" baseline="0" noProof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endParaRPr>
                </a:p>
              </p:txBody>
            </p:sp>
          </p:grpSp>
          <p:sp>
            <p:nvSpPr>
              <p:cNvPr id="363" name="Line 116"/>
              <p:cNvSpPr>
                <a:spLocks noChangeShapeType="1"/>
              </p:cNvSpPr>
              <p:nvPr/>
            </p:nvSpPr>
            <p:spPr bwMode="auto">
              <a:xfrm>
                <a:off x="7229475" y="5257324"/>
                <a:ext cx="0" cy="45402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4" name="Oval 119"/>
              <p:cNvSpPr>
                <a:spLocks noChangeArrowheads="1"/>
              </p:cNvSpPr>
              <p:nvPr/>
            </p:nvSpPr>
            <p:spPr bwMode="auto">
              <a:xfrm>
                <a:off x="7156450" y="5690712"/>
                <a:ext cx="158750" cy="1587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grpSp>
            <p:nvGrpSpPr>
              <p:cNvPr id="365" name="Group 175"/>
              <p:cNvGrpSpPr>
                <a:grpSpLocks/>
              </p:cNvGrpSpPr>
              <p:nvPr/>
            </p:nvGrpSpPr>
            <p:grpSpPr bwMode="auto">
              <a:xfrm>
                <a:off x="7206615" y="5794576"/>
                <a:ext cx="644525" cy="461963"/>
                <a:chOff x="4308" y="3806"/>
                <a:chExt cx="406" cy="291"/>
              </a:xfrm>
            </p:grpSpPr>
            <p:sp>
              <p:nvSpPr>
                <p:cNvPr id="366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308" y="3806"/>
                  <a:ext cx="40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67" name="Line 174"/>
                <p:cNvSpPr>
                  <a:spLocks noChangeShapeType="1"/>
                </p:cNvSpPr>
                <p:nvPr/>
              </p:nvSpPr>
              <p:spPr bwMode="auto">
                <a:xfrm>
                  <a:off x="4376" y="3861"/>
                  <a:ext cx="1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600" b="0" i="0" u="none" strike="noStrike" kern="0" cap="none" spc="0" normalizeH="0" baseline="0" noProof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endParaRPr>
                </a:p>
              </p:txBody>
            </p:sp>
          </p:grpSp>
          <p:sp>
            <p:nvSpPr>
              <p:cNvPr id="361" name="Text Box 177"/>
              <p:cNvSpPr txBox="1">
                <a:spLocks noChangeArrowheads="1"/>
              </p:cNvSpPr>
              <p:nvPr/>
            </p:nvSpPr>
            <p:spPr bwMode="auto">
              <a:xfrm>
                <a:off x="4474528" y="4102301"/>
                <a:ext cx="64452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62" name="Line 178"/>
              <p:cNvSpPr>
                <a:spLocks noChangeShapeType="1"/>
              </p:cNvSpPr>
              <p:nvPr/>
            </p:nvSpPr>
            <p:spPr bwMode="auto">
              <a:xfrm>
                <a:off x="4567238" y="4193700"/>
                <a:ext cx="26828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91026C-754F-4643-8F2F-C618FFE6A434}"/>
              </a:ext>
            </a:extLst>
          </p:cNvPr>
          <p:cNvSpPr/>
          <p:nvPr/>
        </p:nvSpPr>
        <p:spPr bwMode="auto">
          <a:xfrm>
            <a:off x="3720465" y="129209"/>
            <a:ext cx="5093653" cy="2469171"/>
          </a:xfrm>
          <a:prstGeom prst="roundRect">
            <a:avLst/>
          </a:prstGeom>
          <a:noFill/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284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79" grpId="0" animBg="1"/>
      <p:bldP spid="280" grpId="0" autoUpdateAnimBg="0"/>
      <p:bldP spid="281" grpId="0" animBg="1"/>
      <p:bldP spid="282" grpId="0" animBg="1"/>
      <p:bldP spid="283" grpId="0" animBg="1"/>
      <p:bldP spid="28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6200" y="49686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37" y="675662"/>
            <a:ext cx="1853988" cy="52355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维持阻塞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712" name="Group 2"/>
          <p:cNvGrpSpPr>
            <a:grpSpLocks/>
          </p:cNvGrpSpPr>
          <p:nvPr/>
        </p:nvGrpSpPr>
        <p:grpSpPr bwMode="auto">
          <a:xfrm>
            <a:off x="3581400" y="228600"/>
            <a:ext cx="4773613" cy="2366963"/>
            <a:chOff x="2256" y="144"/>
            <a:chExt cx="3007" cy="1491"/>
          </a:xfrm>
        </p:grpSpPr>
        <p:sp>
          <p:nvSpPr>
            <p:cNvPr id="713" name="Oval 3"/>
            <p:cNvSpPr>
              <a:spLocks noChangeArrowheads="1"/>
            </p:cNvSpPr>
            <p:nvPr/>
          </p:nvSpPr>
          <p:spPr bwMode="auto">
            <a:xfrm>
              <a:off x="3027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4" name="Oval 4"/>
            <p:cNvSpPr>
              <a:spLocks noChangeArrowheads="1"/>
            </p:cNvSpPr>
            <p:nvPr/>
          </p:nvSpPr>
          <p:spPr bwMode="auto">
            <a:xfrm>
              <a:off x="2561" y="1465"/>
              <a:ext cx="84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5" name="Text Box 5"/>
            <p:cNvSpPr txBox="1">
              <a:spLocks noChangeArrowheads="1"/>
            </p:cNvSpPr>
            <p:nvPr/>
          </p:nvSpPr>
          <p:spPr bwMode="auto">
            <a:xfrm>
              <a:off x="4031" y="988"/>
              <a:ext cx="3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" name="Rectangle 6"/>
            <p:cNvSpPr>
              <a:spLocks noChangeArrowheads="1"/>
            </p:cNvSpPr>
            <p:nvPr/>
          </p:nvSpPr>
          <p:spPr bwMode="auto">
            <a:xfrm>
              <a:off x="4300" y="988"/>
              <a:ext cx="4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717" name="Oval 7"/>
            <p:cNvSpPr>
              <a:spLocks noChangeArrowheads="1"/>
            </p:cNvSpPr>
            <p:nvPr/>
          </p:nvSpPr>
          <p:spPr bwMode="auto">
            <a:xfrm>
              <a:off x="4323" y="87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8" name="Line 8"/>
            <p:cNvSpPr>
              <a:spLocks noChangeShapeType="1"/>
            </p:cNvSpPr>
            <p:nvPr/>
          </p:nvSpPr>
          <p:spPr bwMode="auto">
            <a:xfrm flipV="1">
              <a:off x="4368" y="576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9" name="Oval 9"/>
            <p:cNvSpPr>
              <a:spLocks noChangeArrowheads="1"/>
            </p:cNvSpPr>
            <p:nvPr/>
          </p:nvSpPr>
          <p:spPr bwMode="auto">
            <a:xfrm>
              <a:off x="4323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0" name="Oval 10"/>
            <p:cNvSpPr>
              <a:spLocks noChangeArrowheads="1"/>
            </p:cNvSpPr>
            <p:nvPr/>
          </p:nvSpPr>
          <p:spPr bwMode="auto">
            <a:xfrm>
              <a:off x="4752" y="1465"/>
              <a:ext cx="89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1" name="Line 11"/>
            <p:cNvSpPr>
              <a:spLocks noChangeShapeType="1"/>
            </p:cNvSpPr>
            <p:nvPr/>
          </p:nvSpPr>
          <p:spPr bwMode="auto">
            <a:xfrm>
              <a:off x="3888" y="1536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2" name="Line 12"/>
            <p:cNvSpPr>
              <a:spLocks noChangeShapeType="1"/>
            </p:cNvSpPr>
            <p:nvPr/>
          </p:nvSpPr>
          <p:spPr bwMode="auto">
            <a:xfrm>
              <a:off x="3888" y="7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723" name="Group 13"/>
            <p:cNvGrpSpPr>
              <a:grpSpLocks/>
            </p:cNvGrpSpPr>
            <p:nvPr/>
          </p:nvGrpSpPr>
          <p:grpSpPr bwMode="auto">
            <a:xfrm>
              <a:off x="2784" y="576"/>
              <a:ext cx="747" cy="960"/>
              <a:chOff x="2774" y="768"/>
              <a:chExt cx="747" cy="960"/>
            </a:xfrm>
          </p:grpSpPr>
          <p:sp>
            <p:nvSpPr>
              <p:cNvPr id="746" name="Line 1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2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47" name="Rectangle 15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48" name="Text Box 16"/>
              <p:cNvSpPr txBox="1">
                <a:spLocks noChangeArrowheads="1"/>
              </p:cNvSpPr>
              <p:nvPr/>
            </p:nvSpPr>
            <p:spPr bwMode="auto">
              <a:xfrm>
                <a:off x="2774" y="118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" name="Rectangle 17"/>
              <p:cNvSpPr>
                <a:spLocks noChangeArrowheads="1"/>
              </p:cNvSpPr>
              <p:nvPr/>
            </p:nvSpPr>
            <p:spPr bwMode="auto">
              <a:xfrm>
                <a:off x="3043" y="118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G1</a:t>
                </a:r>
              </a:p>
            </p:txBody>
          </p:sp>
          <p:sp>
            <p:nvSpPr>
              <p:cNvPr id="750" name="Oval 18"/>
              <p:cNvSpPr>
                <a:spLocks noChangeArrowheads="1"/>
              </p:cNvSpPr>
              <p:nvPr/>
            </p:nvSpPr>
            <p:spPr bwMode="auto">
              <a:xfrm>
                <a:off x="3027" y="106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51" name="Line 19"/>
              <p:cNvSpPr>
                <a:spLocks noChangeShapeType="1"/>
              </p:cNvSpPr>
              <p:nvPr/>
            </p:nvSpPr>
            <p:spPr bwMode="auto">
              <a:xfrm flipV="1">
                <a:off x="3072" y="768"/>
                <a:ext cx="0" cy="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52" name="Line 20"/>
              <p:cNvSpPr>
                <a:spLocks noChangeShapeType="1"/>
              </p:cNvSpPr>
              <p:nvPr/>
            </p:nvSpPr>
            <p:spPr bwMode="auto">
              <a:xfrm>
                <a:off x="3072" y="912"/>
                <a:ext cx="4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53" name="Line 21"/>
              <p:cNvSpPr>
                <a:spLocks noChangeShapeType="1"/>
              </p:cNvSpPr>
              <p:nvPr/>
            </p:nvSpPr>
            <p:spPr bwMode="auto">
              <a:xfrm flipV="1">
                <a:off x="3264" y="1559"/>
                <a:ext cx="4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24" name="Line 22"/>
            <p:cNvSpPr>
              <a:spLocks noChangeShapeType="1"/>
            </p:cNvSpPr>
            <p:nvPr/>
          </p:nvSpPr>
          <p:spPr bwMode="auto">
            <a:xfrm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5" name="Line 23"/>
            <p:cNvSpPr>
              <a:spLocks noChangeShapeType="1"/>
            </p:cNvSpPr>
            <p:nvPr/>
          </p:nvSpPr>
          <p:spPr bwMode="auto">
            <a:xfrm flipH="1"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6" name="Rectangle 24"/>
            <p:cNvSpPr>
              <a:spLocks noChangeArrowheads="1"/>
            </p:cNvSpPr>
            <p:nvPr/>
          </p:nvSpPr>
          <p:spPr bwMode="auto">
            <a:xfrm>
              <a:off x="2928" y="144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727" name="Group 25"/>
            <p:cNvGrpSpPr>
              <a:grpSpLocks/>
            </p:cNvGrpSpPr>
            <p:nvPr/>
          </p:nvGrpSpPr>
          <p:grpSpPr bwMode="auto">
            <a:xfrm>
              <a:off x="4272" y="144"/>
              <a:ext cx="257" cy="291"/>
              <a:chOff x="5232" y="528"/>
              <a:chExt cx="257" cy="291"/>
            </a:xfrm>
          </p:grpSpPr>
          <p:sp>
            <p:nvSpPr>
              <p:cNvPr id="744" name="Rectangle 26"/>
              <p:cNvSpPr>
                <a:spLocks noChangeArrowheads="1"/>
              </p:cNvSpPr>
              <p:nvPr/>
            </p:nvSpPr>
            <p:spPr bwMode="auto">
              <a:xfrm>
                <a:off x="5232" y="528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" name="Line 27"/>
              <p:cNvSpPr>
                <a:spLocks noChangeShapeType="1"/>
              </p:cNvSpPr>
              <p:nvPr/>
            </p:nvSpPr>
            <p:spPr bwMode="auto">
              <a:xfrm>
                <a:off x="5328" y="576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28" name="Group 28"/>
            <p:cNvGrpSpPr>
              <a:grpSpLocks/>
            </p:cNvGrpSpPr>
            <p:nvPr/>
          </p:nvGrpSpPr>
          <p:grpSpPr bwMode="auto">
            <a:xfrm>
              <a:off x="2256" y="1296"/>
              <a:ext cx="317" cy="291"/>
              <a:chOff x="1632" y="1920"/>
              <a:chExt cx="317" cy="291"/>
            </a:xfrm>
          </p:grpSpPr>
          <p:sp>
            <p:nvSpPr>
              <p:cNvPr id="742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3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43" name="Line 3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29" name="Group 31"/>
            <p:cNvGrpSpPr>
              <a:grpSpLocks/>
            </p:cNvGrpSpPr>
            <p:nvPr/>
          </p:nvGrpSpPr>
          <p:grpSpPr bwMode="auto">
            <a:xfrm>
              <a:off x="4800" y="1344"/>
              <a:ext cx="463" cy="291"/>
              <a:chOff x="5088" y="1872"/>
              <a:chExt cx="463" cy="291"/>
            </a:xfrm>
          </p:grpSpPr>
          <p:sp>
            <p:nvSpPr>
              <p:cNvPr id="740" name="Rectangle 32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41" name="Line 33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30" name="Line 34"/>
            <p:cNvSpPr>
              <a:spLocks noChangeShapeType="1"/>
            </p:cNvSpPr>
            <p:nvPr/>
          </p:nvSpPr>
          <p:spPr bwMode="auto">
            <a:xfrm flipV="1">
              <a:off x="4105" y="1367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31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624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732" name="Group 36"/>
            <p:cNvGrpSpPr>
              <a:grpSpLocks/>
            </p:cNvGrpSpPr>
            <p:nvPr/>
          </p:nvGrpSpPr>
          <p:grpSpPr bwMode="auto">
            <a:xfrm>
              <a:off x="4512" y="1367"/>
              <a:ext cx="240" cy="144"/>
              <a:chOff x="4512" y="1536"/>
              <a:chExt cx="240" cy="144"/>
            </a:xfrm>
          </p:grpSpPr>
          <p:sp>
            <p:nvSpPr>
              <p:cNvPr id="738" name="Line 37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39" name="Line 38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33" name="Group 39"/>
            <p:cNvGrpSpPr>
              <a:grpSpLocks/>
            </p:cNvGrpSpPr>
            <p:nvPr/>
          </p:nvGrpSpPr>
          <p:grpSpPr bwMode="auto">
            <a:xfrm>
              <a:off x="2640" y="1367"/>
              <a:ext cx="240" cy="144"/>
              <a:chOff x="2640" y="1536"/>
              <a:chExt cx="240" cy="144"/>
            </a:xfrm>
          </p:grpSpPr>
          <p:sp>
            <p:nvSpPr>
              <p:cNvPr id="736" name="Line 40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37" name="Line 4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34" name="Oval 42"/>
            <p:cNvSpPr>
              <a:spLocks noChangeArrowheads="1"/>
            </p:cNvSpPr>
            <p:nvPr/>
          </p:nvSpPr>
          <p:spPr bwMode="auto">
            <a:xfrm>
              <a:off x="3060" y="6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35" name="Oval 43"/>
            <p:cNvSpPr>
              <a:spLocks noChangeArrowheads="1"/>
            </p:cNvSpPr>
            <p:nvPr/>
          </p:nvSpPr>
          <p:spPr bwMode="auto">
            <a:xfrm>
              <a:off x="4343" y="698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754" name="Group 44"/>
          <p:cNvGrpSpPr>
            <a:grpSpLocks/>
          </p:cNvGrpSpPr>
          <p:nvPr/>
        </p:nvGrpSpPr>
        <p:grpSpPr bwMode="auto">
          <a:xfrm>
            <a:off x="4419600" y="2170113"/>
            <a:ext cx="4311650" cy="4083050"/>
            <a:chOff x="2784" y="1367"/>
            <a:chExt cx="2716" cy="2572"/>
          </a:xfrm>
        </p:grpSpPr>
        <p:grpSp>
          <p:nvGrpSpPr>
            <p:cNvPr id="755" name="Group 45"/>
            <p:cNvGrpSpPr>
              <a:grpSpLocks/>
            </p:cNvGrpSpPr>
            <p:nvPr/>
          </p:nvGrpSpPr>
          <p:grpSpPr bwMode="auto">
            <a:xfrm>
              <a:off x="2784" y="1367"/>
              <a:ext cx="682" cy="983"/>
              <a:chOff x="2784" y="1536"/>
              <a:chExt cx="682" cy="983"/>
            </a:xfrm>
          </p:grpSpPr>
          <p:sp>
            <p:nvSpPr>
              <p:cNvPr id="782" name="Rectangle 46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83" name="Text Box 47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4" name="Rectangle 48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G3</a:t>
                </a:r>
              </a:p>
            </p:txBody>
          </p:sp>
          <p:sp>
            <p:nvSpPr>
              <p:cNvPr id="785" name="Oval 49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86" name="Line 50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56" name="Group 51"/>
            <p:cNvGrpSpPr>
              <a:grpSpLocks/>
            </p:cNvGrpSpPr>
            <p:nvPr/>
          </p:nvGrpSpPr>
          <p:grpSpPr bwMode="auto">
            <a:xfrm>
              <a:off x="4032" y="1367"/>
              <a:ext cx="682" cy="983"/>
              <a:chOff x="2784" y="1536"/>
              <a:chExt cx="682" cy="983"/>
            </a:xfrm>
          </p:grpSpPr>
          <p:sp>
            <p:nvSpPr>
              <p:cNvPr id="777" name="Rectangle 52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8" name="Text Box 53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9" name="Rectangle 54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G4</a:t>
                </a:r>
              </a:p>
            </p:txBody>
          </p:sp>
          <p:sp>
            <p:nvSpPr>
              <p:cNvPr id="780" name="Oval 55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81" name="Line 56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57" name="Group 57"/>
            <p:cNvGrpSpPr>
              <a:grpSpLocks/>
            </p:cNvGrpSpPr>
            <p:nvPr/>
          </p:nvGrpSpPr>
          <p:grpSpPr bwMode="auto">
            <a:xfrm>
              <a:off x="2784" y="2352"/>
              <a:ext cx="682" cy="983"/>
              <a:chOff x="2784" y="1536"/>
              <a:chExt cx="682" cy="983"/>
            </a:xfrm>
          </p:grpSpPr>
          <p:sp>
            <p:nvSpPr>
              <p:cNvPr id="772" name="Rectangle 58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3" name="Text Box 59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4" name="Rectangle 60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G5</a:t>
                </a:r>
              </a:p>
            </p:txBody>
          </p:sp>
          <p:sp>
            <p:nvSpPr>
              <p:cNvPr id="775" name="Oval 61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6" name="Line 62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58" name="Group 63"/>
            <p:cNvGrpSpPr>
              <a:grpSpLocks/>
            </p:cNvGrpSpPr>
            <p:nvPr/>
          </p:nvGrpSpPr>
          <p:grpSpPr bwMode="auto">
            <a:xfrm>
              <a:off x="4032" y="2349"/>
              <a:ext cx="682" cy="983"/>
              <a:chOff x="2784" y="1536"/>
              <a:chExt cx="682" cy="983"/>
            </a:xfrm>
          </p:grpSpPr>
          <p:sp>
            <p:nvSpPr>
              <p:cNvPr id="767" name="Rectangle 64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68" name="Text Box 65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9" name="Rectangle 66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G6</a:t>
                </a:r>
              </a:p>
            </p:txBody>
          </p:sp>
          <p:sp>
            <p:nvSpPr>
              <p:cNvPr id="770" name="Oval 67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1" name="Line 68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59" name="Line 69"/>
            <p:cNvSpPr>
              <a:spLocks noChangeShapeType="1"/>
            </p:cNvSpPr>
            <p:nvPr/>
          </p:nvSpPr>
          <p:spPr bwMode="auto">
            <a:xfrm>
              <a:off x="3264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0" name="Line 70"/>
            <p:cNvSpPr>
              <a:spLocks noChangeShapeType="1"/>
            </p:cNvSpPr>
            <p:nvPr/>
          </p:nvSpPr>
          <p:spPr bwMode="auto">
            <a:xfrm>
              <a:off x="3264" y="264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1" name="Line 71"/>
            <p:cNvSpPr>
              <a:spLocks noChangeShapeType="1"/>
            </p:cNvSpPr>
            <p:nvPr/>
          </p:nvSpPr>
          <p:spPr bwMode="auto">
            <a:xfrm>
              <a:off x="4512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2" name="Line 72"/>
            <p:cNvSpPr>
              <a:spLocks noChangeShapeType="1"/>
            </p:cNvSpPr>
            <p:nvPr/>
          </p:nvSpPr>
          <p:spPr bwMode="auto">
            <a:xfrm>
              <a:off x="4176" y="33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3" name="Oval 73"/>
            <p:cNvSpPr>
              <a:spLocks noChangeArrowheads="1"/>
            </p:cNvSpPr>
            <p:nvPr/>
          </p:nvSpPr>
          <p:spPr bwMode="auto">
            <a:xfrm>
              <a:off x="4128" y="3623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4" name="Rectangle 74"/>
            <p:cNvSpPr>
              <a:spLocks noChangeArrowheads="1"/>
            </p:cNvSpPr>
            <p:nvPr/>
          </p:nvSpPr>
          <p:spPr bwMode="auto">
            <a:xfrm>
              <a:off x="5136" y="2448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765" name="Oval 75"/>
            <p:cNvSpPr>
              <a:spLocks noChangeArrowheads="1"/>
            </p:cNvSpPr>
            <p:nvPr/>
          </p:nvSpPr>
          <p:spPr bwMode="auto">
            <a:xfrm>
              <a:off x="5088" y="25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6" name="Rectangle 76"/>
            <p:cNvSpPr>
              <a:spLocks noChangeArrowheads="1"/>
            </p:cNvSpPr>
            <p:nvPr/>
          </p:nvSpPr>
          <p:spPr bwMode="auto">
            <a:xfrm>
              <a:off x="3936" y="364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787" name="Group 154"/>
          <p:cNvGrpSpPr>
            <a:grpSpLocks/>
          </p:cNvGrpSpPr>
          <p:nvPr/>
        </p:nvGrpSpPr>
        <p:grpSpPr bwMode="auto">
          <a:xfrm>
            <a:off x="7848600" y="3473456"/>
            <a:ext cx="533400" cy="523876"/>
            <a:chOff x="4944" y="2188"/>
            <a:chExt cx="336" cy="330"/>
          </a:xfrm>
        </p:grpSpPr>
        <p:sp>
          <p:nvSpPr>
            <p:cNvPr id="788" name="Line 80"/>
            <p:cNvSpPr>
              <a:spLocks noChangeShapeType="1"/>
            </p:cNvSpPr>
            <p:nvPr/>
          </p:nvSpPr>
          <p:spPr bwMode="auto">
            <a:xfrm>
              <a:off x="4944" y="244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89" name="Text Box 81"/>
            <p:cNvSpPr txBox="1">
              <a:spLocks noChangeArrowheads="1"/>
            </p:cNvSpPr>
            <p:nvPr/>
          </p:nvSpPr>
          <p:spPr bwMode="auto">
            <a:xfrm>
              <a:off x="4983" y="218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790" name="Group 153"/>
          <p:cNvGrpSpPr>
            <a:grpSpLocks/>
          </p:cNvGrpSpPr>
          <p:nvPr/>
        </p:nvGrpSpPr>
        <p:grpSpPr bwMode="auto">
          <a:xfrm>
            <a:off x="8382000" y="3092454"/>
            <a:ext cx="457200" cy="793751"/>
            <a:chOff x="5280" y="1948"/>
            <a:chExt cx="288" cy="500"/>
          </a:xfrm>
        </p:grpSpPr>
        <p:sp>
          <p:nvSpPr>
            <p:cNvPr id="791" name="Line 83"/>
            <p:cNvSpPr>
              <a:spLocks noChangeShapeType="1"/>
            </p:cNvSpPr>
            <p:nvPr/>
          </p:nvSpPr>
          <p:spPr bwMode="auto">
            <a:xfrm>
              <a:off x="5280" y="220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92" name="Line 84"/>
            <p:cNvSpPr>
              <a:spLocks noChangeShapeType="1"/>
            </p:cNvSpPr>
            <p:nvPr/>
          </p:nvSpPr>
          <p:spPr bwMode="auto">
            <a:xfrm flipV="1">
              <a:off x="5280" y="230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93" name="Line 85"/>
            <p:cNvSpPr>
              <a:spLocks noChangeShapeType="1"/>
            </p:cNvSpPr>
            <p:nvPr/>
          </p:nvSpPr>
          <p:spPr bwMode="auto">
            <a:xfrm flipV="1">
              <a:off x="528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94" name="Text Box 86"/>
            <p:cNvSpPr txBox="1">
              <a:spLocks noChangeArrowheads="1"/>
            </p:cNvSpPr>
            <p:nvPr/>
          </p:nvSpPr>
          <p:spPr bwMode="auto">
            <a:xfrm>
              <a:off x="5319" y="19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795" name="Text Box 87"/>
          <p:cNvSpPr txBox="1">
            <a:spLocks noChangeArrowheads="1"/>
          </p:cNvSpPr>
          <p:nvPr/>
        </p:nvSpPr>
        <p:spPr bwMode="auto">
          <a:xfrm>
            <a:off x="609600" y="1354591"/>
            <a:ext cx="2362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uLnTx/>
                <a:uFillTx/>
                <a:latin typeface="+mn-lt"/>
                <a:ea typeface="+mn-ea"/>
              </a:rPr>
              <a:t>(1)</a:t>
            </a:r>
            <a:r>
              <a:rPr kumimoji="1" lang="en-US" altLang="zh-CN" sz="2200" i="1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uLnTx/>
                <a:uFillTx/>
                <a:latin typeface="+mn-lt"/>
                <a:ea typeface="+mn-ea"/>
              </a:rPr>
              <a:t>D</a:t>
            </a:r>
            <a:r>
              <a:rPr kumimoji="1" lang="en-US" altLang="zh-CN" sz="2200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uLnTx/>
                <a:uFillTx/>
                <a:latin typeface="+mn-lt"/>
                <a:ea typeface="+mn-ea"/>
              </a:rPr>
              <a:t> = 0</a:t>
            </a:r>
          </a:p>
        </p:txBody>
      </p:sp>
      <p:grpSp>
        <p:nvGrpSpPr>
          <p:cNvPr id="796" name="Group 88"/>
          <p:cNvGrpSpPr>
            <a:grpSpLocks/>
          </p:cNvGrpSpPr>
          <p:nvPr/>
        </p:nvGrpSpPr>
        <p:grpSpPr bwMode="auto">
          <a:xfrm>
            <a:off x="4114800" y="2701925"/>
            <a:ext cx="2514600" cy="2786063"/>
            <a:chOff x="2592" y="1702"/>
            <a:chExt cx="1584" cy="1755"/>
          </a:xfrm>
        </p:grpSpPr>
        <p:grpSp>
          <p:nvGrpSpPr>
            <p:cNvPr id="797" name="Group 89"/>
            <p:cNvGrpSpPr>
              <a:grpSpLocks/>
            </p:cNvGrpSpPr>
            <p:nvPr/>
          </p:nvGrpSpPr>
          <p:grpSpPr bwMode="auto">
            <a:xfrm>
              <a:off x="2592" y="1728"/>
              <a:ext cx="1584" cy="1729"/>
              <a:chOff x="2592" y="1920"/>
              <a:chExt cx="1584" cy="1729"/>
            </a:xfrm>
          </p:grpSpPr>
          <p:sp>
            <p:nvSpPr>
              <p:cNvPr id="799" name="Line 90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0" name="Line 91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528" cy="7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1" name="Line 92"/>
              <p:cNvSpPr>
                <a:spLocks noChangeShapeType="1"/>
              </p:cNvSpPr>
              <p:nvPr/>
            </p:nvSpPr>
            <p:spPr bwMode="auto">
              <a:xfrm>
                <a:off x="4032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2" name="Line 93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3" name="Line 94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4" name="Line 95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5" name="Line 96"/>
              <p:cNvSpPr>
                <a:spLocks noChangeShapeType="1"/>
              </p:cNvSpPr>
              <p:nvPr/>
            </p:nvSpPr>
            <p:spPr bwMode="auto">
              <a:xfrm flipV="1">
                <a:off x="2880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98" name="Oval 97"/>
            <p:cNvSpPr>
              <a:spLocks noChangeArrowheads="1"/>
            </p:cNvSpPr>
            <p:nvPr/>
          </p:nvSpPr>
          <p:spPr bwMode="auto">
            <a:xfrm>
              <a:off x="3049" y="170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806" name="Rectangle 98"/>
          <p:cNvSpPr>
            <a:spLocks noChangeArrowheads="1"/>
          </p:cNvSpPr>
          <p:nvPr/>
        </p:nvSpPr>
        <p:spPr bwMode="auto">
          <a:xfrm>
            <a:off x="6858000" y="41910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07" name="Group 99"/>
          <p:cNvGrpSpPr>
            <a:grpSpLocks/>
          </p:cNvGrpSpPr>
          <p:nvPr/>
        </p:nvGrpSpPr>
        <p:grpSpPr bwMode="auto">
          <a:xfrm>
            <a:off x="309563" y="2530474"/>
            <a:ext cx="2894012" cy="1082675"/>
            <a:chOff x="195" y="1594"/>
            <a:chExt cx="1709" cy="682"/>
          </a:xfrm>
        </p:grpSpPr>
        <p:sp>
          <p:nvSpPr>
            <p:cNvPr id="808" name="Rectangle 100"/>
            <p:cNvSpPr>
              <a:spLocks noChangeArrowheads="1"/>
            </p:cNvSpPr>
            <p:nvPr/>
          </p:nvSpPr>
          <p:spPr bwMode="auto">
            <a:xfrm>
              <a:off x="195" y="2005"/>
              <a:ext cx="1709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lt"/>
                  <a:ea typeface="+mn-ea"/>
                </a:rPr>
                <a:t>触发器状态不变</a:t>
              </a:r>
            </a:p>
          </p:txBody>
        </p:sp>
        <p:sp>
          <p:nvSpPr>
            <p:cNvPr id="809" name="AutoShape 101"/>
            <p:cNvSpPr>
              <a:spLocks noChangeArrowheads="1"/>
            </p:cNvSpPr>
            <p:nvPr/>
          </p:nvSpPr>
          <p:spPr bwMode="auto">
            <a:xfrm>
              <a:off x="830" y="159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810" name="Rectangle 102"/>
          <p:cNvSpPr>
            <a:spLocks noChangeArrowheads="1"/>
          </p:cNvSpPr>
          <p:nvPr/>
        </p:nvSpPr>
        <p:spPr bwMode="auto">
          <a:xfrm>
            <a:off x="6629400" y="55626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1" name="Text Box 103"/>
          <p:cNvSpPr txBox="1">
            <a:spLocks noChangeArrowheads="1"/>
          </p:cNvSpPr>
          <p:nvPr/>
        </p:nvSpPr>
        <p:spPr bwMode="auto">
          <a:xfrm>
            <a:off x="609600" y="1981200"/>
            <a:ext cx="18288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当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= 0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lt"/>
              <a:ea typeface="+mn-ea"/>
            </a:endParaRPr>
          </a:p>
        </p:txBody>
      </p:sp>
      <p:grpSp>
        <p:nvGrpSpPr>
          <p:cNvPr id="812" name="Group 104"/>
          <p:cNvGrpSpPr>
            <a:grpSpLocks/>
          </p:cNvGrpSpPr>
          <p:nvPr/>
        </p:nvGrpSpPr>
        <p:grpSpPr bwMode="auto">
          <a:xfrm>
            <a:off x="4876801" y="2286004"/>
            <a:ext cx="2344738" cy="523876"/>
            <a:chOff x="3072" y="1440"/>
            <a:chExt cx="1477" cy="330"/>
          </a:xfrm>
        </p:grpSpPr>
        <p:sp>
          <p:nvSpPr>
            <p:cNvPr id="813" name="Rectangle 105"/>
            <p:cNvSpPr>
              <a:spLocks noChangeArrowheads="1"/>
            </p:cNvSpPr>
            <p:nvPr/>
          </p:nvSpPr>
          <p:spPr bwMode="auto">
            <a:xfrm>
              <a:off x="3072" y="14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14" name="Rectangle 106"/>
            <p:cNvSpPr>
              <a:spLocks noChangeArrowheads="1"/>
            </p:cNvSpPr>
            <p:nvPr/>
          </p:nvSpPr>
          <p:spPr bwMode="auto">
            <a:xfrm>
              <a:off x="4320" y="14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815" name="Rectangle 107"/>
          <p:cNvSpPr>
            <a:spLocks noChangeArrowheads="1"/>
          </p:cNvSpPr>
          <p:nvPr/>
        </p:nvSpPr>
        <p:spPr bwMode="auto">
          <a:xfrm>
            <a:off x="4572000" y="38862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6" name="Text Box 108"/>
          <p:cNvSpPr txBox="1">
            <a:spLocks noChangeArrowheads="1"/>
          </p:cNvSpPr>
          <p:nvPr/>
        </p:nvSpPr>
        <p:spPr bwMode="auto">
          <a:xfrm>
            <a:off x="685800" y="3810000"/>
            <a:ext cx="20574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当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= 1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lt"/>
              <a:ea typeface="+mn-ea"/>
            </a:endParaRPr>
          </a:p>
        </p:txBody>
      </p:sp>
      <p:grpSp>
        <p:nvGrpSpPr>
          <p:cNvPr id="817" name="Group 109"/>
          <p:cNvGrpSpPr>
            <a:grpSpLocks/>
          </p:cNvGrpSpPr>
          <p:nvPr/>
        </p:nvGrpSpPr>
        <p:grpSpPr bwMode="auto">
          <a:xfrm>
            <a:off x="5181600" y="4419600"/>
            <a:ext cx="1600200" cy="1143000"/>
            <a:chOff x="3264" y="2784"/>
            <a:chExt cx="1008" cy="720"/>
          </a:xfrm>
        </p:grpSpPr>
        <p:sp>
          <p:nvSpPr>
            <p:cNvPr id="818" name="Line 110"/>
            <p:cNvSpPr>
              <a:spLocks noChangeShapeType="1"/>
            </p:cNvSpPr>
            <p:nvPr/>
          </p:nvSpPr>
          <p:spPr bwMode="auto">
            <a:xfrm>
              <a:off x="3936" y="2784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19" name="Line 111"/>
            <p:cNvSpPr>
              <a:spLocks noChangeShapeType="1"/>
            </p:cNvSpPr>
            <p:nvPr/>
          </p:nvSpPr>
          <p:spPr bwMode="auto">
            <a:xfrm flipH="1">
              <a:off x="3552" y="2784"/>
              <a:ext cx="384" cy="67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20" name="Line 112"/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21" name="Line 113"/>
            <p:cNvSpPr>
              <a:spLocks noChangeShapeType="1"/>
            </p:cNvSpPr>
            <p:nvPr/>
          </p:nvSpPr>
          <p:spPr bwMode="auto">
            <a:xfrm>
              <a:off x="3264" y="3504"/>
              <a:ext cx="24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22" name="Group 114"/>
          <p:cNvGrpSpPr>
            <a:grpSpLocks/>
          </p:cNvGrpSpPr>
          <p:nvPr/>
        </p:nvGrpSpPr>
        <p:grpSpPr bwMode="auto">
          <a:xfrm>
            <a:off x="6858009" y="2286004"/>
            <a:ext cx="363538" cy="523876"/>
            <a:chOff x="4320" y="1440"/>
            <a:chExt cx="229" cy="330"/>
          </a:xfrm>
        </p:grpSpPr>
        <p:graphicFrame>
          <p:nvGraphicFramePr>
            <p:cNvPr id="823" name="Object 115"/>
            <p:cNvGraphicFramePr>
              <a:graphicFrameLocks noChangeAspect="1"/>
            </p:cNvGraphicFramePr>
            <p:nvPr/>
          </p:nvGraphicFramePr>
          <p:xfrm>
            <a:off x="4368" y="1488"/>
            <a:ext cx="13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BMP 图象" r:id="rId3" imgW="276117" imgH="343039" progId="Paint.Picture">
                    <p:embed/>
                  </p:oleObj>
                </mc:Choice>
                <mc:Fallback>
                  <p:oleObj name="BMP 图象" r:id="rId3" imgW="276117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" name="Rectangle 116"/>
            <p:cNvSpPr>
              <a:spLocks noChangeArrowheads="1"/>
            </p:cNvSpPr>
            <p:nvPr/>
          </p:nvSpPr>
          <p:spPr bwMode="auto">
            <a:xfrm>
              <a:off x="4320" y="14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5" name="Rectangle 117"/>
          <p:cNvSpPr>
            <a:spLocks noChangeArrowheads="1"/>
          </p:cNvSpPr>
          <p:nvPr/>
        </p:nvSpPr>
        <p:spPr bwMode="auto">
          <a:xfrm>
            <a:off x="7162800" y="37338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26" name="Group 118"/>
          <p:cNvGrpSpPr>
            <a:grpSpLocks/>
          </p:cNvGrpSpPr>
          <p:nvPr/>
        </p:nvGrpSpPr>
        <p:grpSpPr bwMode="auto">
          <a:xfrm>
            <a:off x="5105401" y="304800"/>
            <a:ext cx="1811338" cy="523876"/>
            <a:chOff x="3216" y="192"/>
            <a:chExt cx="1141" cy="330"/>
          </a:xfrm>
        </p:grpSpPr>
        <p:sp>
          <p:nvSpPr>
            <p:cNvPr id="827" name="Rectangle 119"/>
            <p:cNvSpPr>
              <a:spLocks noChangeArrowheads="1"/>
            </p:cNvSpPr>
            <p:nvPr/>
          </p:nvSpPr>
          <p:spPr bwMode="auto">
            <a:xfrm>
              <a:off x="3216" y="19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8" name="Rectangle 120"/>
            <p:cNvSpPr>
              <a:spLocks noChangeArrowheads="1"/>
            </p:cNvSpPr>
            <p:nvPr/>
          </p:nvSpPr>
          <p:spPr bwMode="auto">
            <a:xfrm>
              <a:off x="4128" y="19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29" name="Group 121"/>
          <p:cNvGrpSpPr>
            <a:grpSpLocks/>
          </p:cNvGrpSpPr>
          <p:nvPr/>
        </p:nvGrpSpPr>
        <p:grpSpPr bwMode="auto">
          <a:xfrm>
            <a:off x="323850" y="4343399"/>
            <a:ext cx="2700338" cy="1098550"/>
            <a:chOff x="252" y="1584"/>
            <a:chExt cx="1596" cy="692"/>
          </a:xfrm>
        </p:grpSpPr>
        <p:sp>
          <p:nvSpPr>
            <p:cNvPr id="830" name="Rectangle 122"/>
            <p:cNvSpPr>
              <a:spLocks noChangeArrowheads="1"/>
            </p:cNvSpPr>
            <p:nvPr/>
          </p:nvSpPr>
          <p:spPr bwMode="auto">
            <a:xfrm>
              <a:off x="252" y="2005"/>
              <a:ext cx="1596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lt"/>
                  <a:ea typeface="+mn-ea"/>
                </a:rPr>
                <a:t>触发器置“</a:t>
              </a: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lt"/>
                  <a:ea typeface="+mn-ea"/>
                </a:rPr>
                <a:t>0”</a:t>
              </a:r>
            </a:p>
          </p:txBody>
        </p:sp>
        <p:sp>
          <p:nvSpPr>
            <p:cNvPr id="831" name="AutoShape 123"/>
            <p:cNvSpPr>
              <a:spLocks noChangeArrowheads="1"/>
            </p:cNvSpPr>
            <p:nvPr/>
          </p:nvSpPr>
          <p:spPr bwMode="auto">
            <a:xfrm>
              <a:off x="912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832" name="Group 124"/>
          <p:cNvGrpSpPr>
            <a:grpSpLocks/>
          </p:cNvGrpSpPr>
          <p:nvPr/>
        </p:nvGrpSpPr>
        <p:grpSpPr bwMode="auto">
          <a:xfrm>
            <a:off x="5257800" y="2705100"/>
            <a:ext cx="2438400" cy="2782888"/>
            <a:chOff x="3312" y="1704"/>
            <a:chExt cx="1536" cy="1753"/>
          </a:xfrm>
        </p:grpSpPr>
        <p:grpSp>
          <p:nvGrpSpPr>
            <p:cNvPr id="833" name="Group 125"/>
            <p:cNvGrpSpPr>
              <a:grpSpLocks/>
            </p:cNvGrpSpPr>
            <p:nvPr/>
          </p:nvGrpSpPr>
          <p:grpSpPr bwMode="auto">
            <a:xfrm>
              <a:off x="4320" y="1728"/>
              <a:ext cx="528" cy="1729"/>
              <a:chOff x="4320" y="1920"/>
              <a:chExt cx="528" cy="1729"/>
            </a:xfrm>
          </p:grpSpPr>
          <p:sp>
            <p:nvSpPr>
              <p:cNvPr id="841" name="Line 126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2" name="Line 127"/>
              <p:cNvSpPr>
                <a:spLocks noChangeShapeType="1"/>
              </p:cNvSpPr>
              <p:nvPr/>
            </p:nvSpPr>
            <p:spPr bwMode="auto">
              <a:xfrm>
                <a:off x="4848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3" name="Line 128"/>
              <p:cNvSpPr>
                <a:spLocks noChangeShapeType="1"/>
              </p:cNvSpPr>
              <p:nvPr/>
            </p:nvSpPr>
            <p:spPr bwMode="auto">
              <a:xfrm>
                <a:off x="4512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4" name="Line 129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834" name="Group 130"/>
            <p:cNvGrpSpPr>
              <a:grpSpLocks/>
            </p:cNvGrpSpPr>
            <p:nvPr/>
          </p:nvGrpSpPr>
          <p:grpSpPr bwMode="auto">
            <a:xfrm>
              <a:off x="3312" y="2736"/>
              <a:ext cx="1008" cy="720"/>
              <a:chOff x="3312" y="2928"/>
              <a:chExt cx="1008" cy="720"/>
            </a:xfrm>
          </p:grpSpPr>
          <p:sp>
            <p:nvSpPr>
              <p:cNvPr id="837" name="Line 131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38" name="Line 132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432" cy="72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39" name="Line 133"/>
              <p:cNvSpPr>
                <a:spLocks noChangeShapeType="1"/>
              </p:cNvSpPr>
              <p:nvPr/>
            </p:nvSpPr>
            <p:spPr bwMode="auto">
              <a:xfrm>
                <a:off x="3312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0" name="Line 134"/>
              <p:cNvSpPr>
                <a:spLocks noChangeShapeType="1"/>
              </p:cNvSpPr>
              <p:nvPr/>
            </p:nvSpPr>
            <p:spPr bwMode="auto">
              <a:xfrm>
                <a:off x="3312" y="3529"/>
                <a:ext cx="0" cy="119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835" name="Oval 135"/>
            <p:cNvSpPr>
              <a:spLocks noChangeArrowheads="1"/>
            </p:cNvSpPr>
            <p:nvPr/>
          </p:nvSpPr>
          <p:spPr bwMode="auto">
            <a:xfrm>
              <a:off x="4298" y="2711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36" name="Oval 136"/>
            <p:cNvSpPr>
              <a:spLocks noChangeArrowheads="1"/>
            </p:cNvSpPr>
            <p:nvPr/>
          </p:nvSpPr>
          <p:spPr bwMode="auto">
            <a:xfrm>
              <a:off x="4307" y="170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45" name="Group 137"/>
          <p:cNvGrpSpPr>
            <a:grpSpLocks/>
          </p:cNvGrpSpPr>
          <p:nvPr/>
        </p:nvGrpSpPr>
        <p:grpSpPr bwMode="auto">
          <a:xfrm>
            <a:off x="6934200" y="2667000"/>
            <a:ext cx="838200" cy="2895600"/>
            <a:chOff x="4368" y="1680"/>
            <a:chExt cx="528" cy="1824"/>
          </a:xfrm>
        </p:grpSpPr>
        <p:sp>
          <p:nvSpPr>
            <p:cNvPr id="846" name="Line 138"/>
            <p:cNvSpPr>
              <a:spLocks noChangeShapeType="1"/>
            </p:cNvSpPr>
            <p:nvPr/>
          </p:nvSpPr>
          <p:spPr bwMode="auto">
            <a:xfrm>
              <a:off x="4368" y="1680"/>
              <a:ext cx="48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47" name="Line 139"/>
            <p:cNvSpPr>
              <a:spLocks noChangeShapeType="1"/>
            </p:cNvSpPr>
            <p:nvPr/>
          </p:nvSpPr>
          <p:spPr bwMode="auto">
            <a:xfrm>
              <a:off x="4896" y="1680"/>
              <a:ext cx="0" cy="177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48" name="Line 140"/>
            <p:cNvSpPr>
              <a:spLocks noChangeShapeType="1"/>
            </p:cNvSpPr>
            <p:nvPr/>
          </p:nvSpPr>
          <p:spPr bwMode="auto">
            <a:xfrm>
              <a:off x="4512" y="3504"/>
              <a:ext cx="38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49" name="Line 141"/>
            <p:cNvSpPr>
              <a:spLocks noChangeShapeType="1"/>
            </p:cNvSpPr>
            <p:nvPr/>
          </p:nvSpPr>
          <p:spPr bwMode="auto">
            <a:xfrm flipV="1">
              <a:off x="44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850" name="AutoShape 142"/>
          <p:cNvSpPr>
            <a:spLocks noChangeArrowheads="1"/>
          </p:cNvSpPr>
          <p:nvPr/>
        </p:nvSpPr>
        <p:spPr bwMode="auto">
          <a:xfrm>
            <a:off x="7848600" y="4495800"/>
            <a:ext cx="1152525" cy="457200"/>
          </a:xfrm>
          <a:prstGeom prst="wedgeRoundRectCallout">
            <a:avLst>
              <a:gd name="adj1" fmla="val -103444"/>
              <a:gd name="adj2" fmla="val 102083"/>
              <a:gd name="adj3" fmla="val 16667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封锁</a:t>
            </a:r>
          </a:p>
        </p:txBody>
      </p:sp>
      <p:sp>
        <p:nvSpPr>
          <p:cNvPr id="851" name="Text Box 143"/>
          <p:cNvSpPr txBox="1">
            <a:spLocks noChangeArrowheads="1"/>
          </p:cNvSpPr>
          <p:nvPr/>
        </p:nvSpPr>
        <p:spPr bwMode="auto">
          <a:xfrm>
            <a:off x="323850" y="5925959"/>
            <a:ext cx="59436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在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= 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期间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，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触发器保持“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0”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不变</a:t>
            </a:r>
          </a:p>
        </p:txBody>
      </p:sp>
      <p:grpSp>
        <p:nvGrpSpPr>
          <p:cNvPr id="852" name="Group 144"/>
          <p:cNvGrpSpPr>
            <a:grpSpLocks/>
          </p:cNvGrpSpPr>
          <p:nvPr/>
        </p:nvGrpSpPr>
        <p:grpSpPr bwMode="auto">
          <a:xfrm>
            <a:off x="4038600" y="2667000"/>
            <a:ext cx="2438400" cy="2895600"/>
            <a:chOff x="2544" y="1680"/>
            <a:chExt cx="1536" cy="1824"/>
          </a:xfrm>
        </p:grpSpPr>
        <p:grpSp>
          <p:nvGrpSpPr>
            <p:cNvPr id="853" name="Group 145"/>
            <p:cNvGrpSpPr>
              <a:grpSpLocks/>
            </p:cNvGrpSpPr>
            <p:nvPr/>
          </p:nvGrpSpPr>
          <p:grpSpPr bwMode="auto">
            <a:xfrm>
              <a:off x="2544" y="1680"/>
              <a:ext cx="480" cy="1824"/>
              <a:chOff x="2544" y="1680"/>
              <a:chExt cx="480" cy="1824"/>
            </a:xfrm>
          </p:grpSpPr>
          <p:sp>
            <p:nvSpPr>
              <p:cNvPr id="857" name="Line 146"/>
              <p:cNvSpPr>
                <a:spLocks noChangeShapeType="1"/>
              </p:cNvSpPr>
              <p:nvPr/>
            </p:nvSpPr>
            <p:spPr bwMode="auto">
              <a:xfrm flipH="1">
                <a:off x="2544" y="1680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58" name="Line 147"/>
              <p:cNvSpPr>
                <a:spLocks noChangeShapeType="1"/>
              </p:cNvSpPr>
              <p:nvPr/>
            </p:nvSpPr>
            <p:spPr bwMode="auto">
              <a:xfrm>
                <a:off x="2544" y="1728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59" name="Line 148"/>
              <p:cNvSpPr>
                <a:spLocks noChangeShapeType="1"/>
              </p:cNvSpPr>
              <p:nvPr/>
            </p:nvSpPr>
            <p:spPr bwMode="auto">
              <a:xfrm>
                <a:off x="2544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60" name="Line 149"/>
              <p:cNvSpPr>
                <a:spLocks noChangeShapeType="1"/>
              </p:cNvSpPr>
              <p:nvPr/>
            </p:nvSpPr>
            <p:spPr bwMode="auto">
              <a:xfrm flipV="1">
                <a:off x="2928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854" name="Group 150"/>
            <p:cNvGrpSpPr>
              <a:grpSpLocks/>
            </p:cNvGrpSpPr>
            <p:nvPr/>
          </p:nvGrpSpPr>
          <p:grpSpPr bwMode="auto">
            <a:xfrm>
              <a:off x="3120" y="1680"/>
              <a:ext cx="960" cy="816"/>
              <a:chOff x="3120" y="1680"/>
              <a:chExt cx="960" cy="816"/>
            </a:xfrm>
          </p:grpSpPr>
          <p:sp>
            <p:nvSpPr>
              <p:cNvPr id="855" name="Line 151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56" name="Line 15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576" cy="81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623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 autoUpdateAnimBg="0"/>
      <p:bldP spid="806" grpId="0" autoUpdateAnimBg="0"/>
      <p:bldP spid="810" grpId="0" autoUpdateAnimBg="0"/>
      <p:bldP spid="811" grpId="0" autoUpdateAnimBg="0"/>
      <p:bldP spid="815" grpId="0" autoUpdateAnimBg="0"/>
      <p:bldP spid="816" grpId="0" autoUpdateAnimBg="0"/>
      <p:bldP spid="825" grpId="0" autoUpdateAnimBg="0"/>
      <p:bldP spid="850" grpId="0" animBg="1" autoUpdateAnimBg="0"/>
      <p:bldP spid="8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37" y="675662"/>
            <a:ext cx="1853988" cy="52355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维持阻塞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304" name="Group 2"/>
          <p:cNvGrpSpPr>
            <a:grpSpLocks/>
          </p:cNvGrpSpPr>
          <p:nvPr/>
        </p:nvGrpSpPr>
        <p:grpSpPr bwMode="auto">
          <a:xfrm>
            <a:off x="3581400" y="228600"/>
            <a:ext cx="4773613" cy="2424113"/>
            <a:chOff x="2256" y="144"/>
            <a:chExt cx="3007" cy="1527"/>
          </a:xfrm>
        </p:grpSpPr>
        <p:sp>
          <p:nvSpPr>
            <p:cNvPr id="305" name="Oval 3"/>
            <p:cNvSpPr>
              <a:spLocks noChangeArrowheads="1"/>
            </p:cNvSpPr>
            <p:nvPr/>
          </p:nvSpPr>
          <p:spPr bwMode="auto">
            <a:xfrm>
              <a:off x="3027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6" name="Oval 4"/>
            <p:cNvSpPr>
              <a:spLocks noChangeArrowheads="1"/>
            </p:cNvSpPr>
            <p:nvPr/>
          </p:nvSpPr>
          <p:spPr bwMode="auto">
            <a:xfrm>
              <a:off x="2561" y="1465"/>
              <a:ext cx="84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7" name="Text Box 5"/>
            <p:cNvSpPr txBox="1">
              <a:spLocks noChangeArrowheads="1"/>
            </p:cNvSpPr>
            <p:nvPr/>
          </p:nvSpPr>
          <p:spPr bwMode="auto">
            <a:xfrm>
              <a:off x="4031" y="988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" name="Rectangle 6"/>
            <p:cNvSpPr>
              <a:spLocks noChangeArrowheads="1"/>
            </p:cNvSpPr>
            <p:nvPr/>
          </p:nvSpPr>
          <p:spPr bwMode="auto">
            <a:xfrm>
              <a:off x="4300" y="988"/>
              <a:ext cx="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309" name="Oval 7"/>
            <p:cNvSpPr>
              <a:spLocks noChangeArrowheads="1"/>
            </p:cNvSpPr>
            <p:nvPr/>
          </p:nvSpPr>
          <p:spPr bwMode="auto">
            <a:xfrm>
              <a:off x="4323" y="87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0" name="Line 8"/>
            <p:cNvSpPr>
              <a:spLocks noChangeShapeType="1"/>
            </p:cNvSpPr>
            <p:nvPr/>
          </p:nvSpPr>
          <p:spPr bwMode="auto">
            <a:xfrm flipV="1">
              <a:off x="4368" y="576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1" name="Oval 9"/>
            <p:cNvSpPr>
              <a:spLocks noChangeArrowheads="1"/>
            </p:cNvSpPr>
            <p:nvPr/>
          </p:nvSpPr>
          <p:spPr bwMode="auto">
            <a:xfrm>
              <a:off x="4323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2" name="Oval 10"/>
            <p:cNvSpPr>
              <a:spLocks noChangeArrowheads="1"/>
            </p:cNvSpPr>
            <p:nvPr/>
          </p:nvSpPr>
          <p:spPr bwMode="auto">
            <a:xfrm>
              <a:off x="4752" y="1465"/>
              <a:ext cx="89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3" name="Line 11"/>
            <p:cNvSpPr>
              <a:spLocks noChangeShapeType="1"/>
            </p:cNvSpPr>
            <p:nvPr/>
          </p:nvSpPr>
          <p:spPr bwMode="auto">
            <a:xfrm>
              <a:off x="3888" y="1536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4" name="Line 12"/>
            <p:cNvSpPr>
              <a:spLocks noChangeShapeType="1"/>
            </p:cNvSpPr>
            <p:nvPr/>
          </p:nvSpPr>
          <p:spPr bwMode="auto">
            <a:xfrm>
              <a:off x="3888" y="7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315" name="Group 13"/>
            <p:cNvGrpSpPr>
              <a:grpSpLocks/>
            </p:cNvGrpSpPr>
            <p:nvPr/>
          </p:nvGrpSpPr>
          <p:grpSpPr bwMode="auto">
            <a:xfrm>
              <a:off x="2784" y="576"/>
              <a:ext cx="747" cy="960"/>
              <a:chOff x="2774" y="768"/>
              <a:chExt cx="747" cy="960"/>
            </a:xfrm>
          </p:grpSpPr>
          <p:sp>
            <p:nvSpPr>
              <p:cNvPr id="338" name="Line 1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2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39" name="Rectangle 15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0" name="Text Box 16"/>
              <p:cNvSpPr txBox="1">
                <a:spLocks noChangeArrowheads="1"/>
              </p:cNvSpPr>
              <p:nvPr/>
            </p:nvSpPr>
            <p:spPr bwMode="auto">
              <a:xfrm>
                <a:off x="2774" y="118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Rectangle 17"/>
              <p:cNvSpPr>
                <a:spLocks noChangeArrowheads="1"/>
              </p:cNvSpPr>
              <p:nvPr/>
            </p:nvSpPr>
            <p:spPr bwMode="auto">
              <a:xfrm>
                <a:off x="3043" y="118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G1</a:t>
                </a:r>
              </a:p>
            </p:txBody>
          </p:sp>
          <p:sp>
            <p:nvSpPr>
              <p:cNvPr id="342" name="Oval 18"/>
              <p:cNvSpPr>
                <a:spLocks noChangeArrowheads="1"/>
              </p:cNvSpPr>
              <p:nvPr/>
            </p:nvSpPr>
            <p:spPr bwMode="auto">
              <a:xfrm>
                <a:off x="3027" y="106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3" name="Line 19"/>
              <p:cNvSpPr>
                <a:spLocks noChangeShapeType="1"/>
              </p:cNvSpPr>
              <p:nvPr/>
            </p:nvSpPr>
            <p:spPr bwMode="auto">
              <a:xfrm flipV="1">
                <a:off x="3072" y="768"/>
                <a:ext cx="0" cy="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4" name="Line 20"/>
              <p:cNvSpPr>
                <a:spLocks noChangeShapeType="1"/>
              </p:cNvSpPr>
              <p:nvPr/>
            </p:nvSpPr>
            <p:spPr bwMode="auto">
              <a:xfrm>
                <a:off x="3072" y="912"/>
                <a:ext cx="4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5" name="Line 21"/>
              <p:cNvSpPr>
                <a:spLocks noChangeShapeType="1"/>
              </p:cNvSpPr>
              <p:nvPr/>
            </p:nvSpPr>
            <p:spPr bwMode="auto">
              <a:xfrm flipV="1">
                <a:off x="3264" y="1559"/>
                <a:ext cx="4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6" name="Line 22"/>
            <p:cNvSpPr>
              <a:spLocks noChangeShapeType="1"/>
            </p:cNvSpPr>
            <p:nvPr/>
          </p:nvSpPr>
          <p:spPr bwMode="auto">
            <a:xfrm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7" name="Line 23"/>
            <p:cNvSpPr>
              <a:spLocks noChangeShapeType="1"/>
            </p:cNvSpPr>
            <p:nvPr/>
          </p:nvSpPr>
          <p:spPr bwMode="auto">
            <a:xfrm flipH="1"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8" name="Rectangle 24"/>
            <p:cNvSpPr>
              <a:spLocks noChangeArrowheads="1"/>
            </p:cNvSpPr>
            <p:nvPr/>
          </p:nvSpPr>
          <p:spPr bwMode="auto">
            <a:xfrm>
              <a:off x="2928" y="14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319" name="Group 25"/>
            <p:cNvGrpSpPr>
              <a:grpSpLocks/>
            </p:cNvGrpSpPr>
            <p:nvPr/>
          </p:nvGrpSpPr>
          <p:grpSpPr bwMode="auto">
            <a:xfrm>
              <a:off x="4272" y="144"/>
              <a:ext cx="278" cy="327"/>
              <a:chOff x="5232" y="528"/>
              <a:chExt cx="278" cy="327"/>
            </a:xfrm>
          </p:grpSpPr>
          <p:sp>
            <p:nvSpPr>
              <p:cNvPr id="336" name="Rectangle 26"/>
              <p:cNvSpPr>
                <a:spLocks noChangeArrowheads="1"/>
              </p:cNvSpPr>
              <p:nvPr/>
            </p:nvSpPr>
            <p:spPr bwMode="auto">
              <a:xfrm>
                <a:off x="5232" y="528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sz="2800" b="1" i="1" u="none" strike="noStrike" kern="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Line 27"/>
              <p:cNvSpPr>
                <a:spLocks noChangeShapeType="1"/>
              </p:cNvSpPr>
              <p:nvPr/>
            </p:nvSpPr>
            <p:spPr bwMode="auto">
              <a:xfrm>
                <a:off x="5328" y="576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20" name="Group 28"/>
            <p:cNvGrpSpPr>
              <a:grpSpLocks/>
            </p:cNvGrpSpPr>
            <p:nvPr/>
          </p:nvGrpSpPr>
          <p:grpSpPr bwMode="auto">
            <a:xfrm>
              <a:off x="2256" y="1296"/>
              <a:ext cx="351" cy="327"/>
              <a:chOff x="1632" y="1920"/>
              <a:chExt cx="351" cy="327"/>
            </a:xfrm>
          </p:grpSpPr>
          <p:sp>
            <p:nvSpPr>
              <p:cNvPr id="334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3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35" name="Line 3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21" name="Group 31"/>
            <p:cNvGrpSpPr>
              <a:grpSpLocks/>
            </p:cNvGrpSpPr>
            <p:nvPr/>
          </p:nvGrpSpPr>
          <p:grpSpPr bwMode="auto">
            <a:xfrm>
              <a:off x="4800" y="1344"/>
              <a:ext cx="463" cy="327"/>
              <a:chOff x="5088" y="1872"/>
              <a:chExt cx="463" cy="327"/>
            </a:xfrm>
          </p:grpSpPr>
          <p:sp>
            <p:nvSpPr>
              <p:cNvPr id="332" name="Rectangle 32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4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33" name="Line 33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22" name="Line 34"/>
            <p:cNvSpPr>
              <a:spLocks noChangeShapeType="1"/>
            </p:cNvSpPr>
            <p:nvPr/>
          </p:nvSpPr>
          <p:spPr bwMode="auto">
            <a:xfrm flipV="1">
              <a:off x="4105" y="1367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3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624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324" name="Group 36"/>
            <p:cNvGrpSpPr>
              <a:grpSpLocks/>
            </p:cNvGrpSpPr>
            <p:nvPr/>
          </p:nvGrpSpPr>
          <p:grpSpPr bwMode="auto">
            <a:xfrm>
              <a:off x="4512" y="1367"/>
              <a:ext cx="240" cy="144"/>
              <a:chOff x="4512" y="1536"/>
              <a:chExt cx="240" cy="144"/>
            </a:xfrm>
          </p:grpSpPr>
          <p:sp>
            <p:nvSpPr>
              <p:cNvPr id="330" name="Line 37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31" name="Line 38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25" name="Group 39"/>
            <p:cNvGrpSpPr>
              <a:grpSpLocks/>
            </p:cNvGrpSpPr>
            <p:nvPr/>
          </p:nvGrpSpPr>
          <p:grpSpPr bwMode="auto">
            <a:xfrm>
              <a:off x="2640" y="1367"/>
              <a:ext cx="240" cy="144"/>
              <a:chOff x="2640" y="1536"/>
              <a:chExt cx="240" cy="144"/>
            </a:xfrm>
          </p:grpSpPr>
          <p:sp>
            <p:nvSpPr>
              <p:cNvPr id="328" name="Line 40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29" name="Line 4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26" name="Oval 42"/>
            <p:cNvSpPr>
              <a:spLocks noChangeArrowheads="1"/>
            </p:cNvSpPr>
            <p:nvPr/>
          </p:nvSpPr>
          <p:spPr bwMode="auto">
            <a:xfrm>
              <a:off x="3060" y="6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7" name="Oval 43"/>
            <p:cNvSpPr>
              <a:spLocks noChangeArrowheads="1"/>
            </p:cNvSpPr>
            <p:nvPr/>
          </p:nvSpPr>
          <p:spPr bwMode="auto">
            <a:xfrm>
              <a:off x="4343" y="698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346" name="Group 44"/>
          <p:cNvGrpSpPr>
            <a:grpSpLocks/>
          </p:cNvGrpSpPr>
          <p:nvPr/>
        </p:nvGrpSpPr>
        <p:grpSpPr bwMode="auto">
          <a:xfrm>
            <a:off x="4419600" y="2170113"/>
            <a:ext cx="4371975" cy="4140200"/>
            <a:chOff x="2784" y="1367"/>
            <a:chExt cx="2754" cy="2608"/>
          </a:xfrm>
        </p:grpSpPr>
        <p:grpSp>
          <p:nvGrpSpPr>
            <p:cNvPr id="347" name="Group 45"/>
            <p:cNvGrpSpPr>
              <a:grpSpLocks/>
            </p:cNvGrpSpPr>
            <p:nvPr/>
          </p:nvGrpSpPr>
          <p:grpSpPr bwMode="auto">
            <a:xfrm>
              <a:off x="2784" y="1367"/>
              <a:ext cx="682" cy="983"/>
              <a:chOff x="2784" y="1536"/>
              <a:chExt cx="682" cy="983"/>
            </a:xfrm>
          </p:grpSpPr>
          <p:sp>
            <p:nvSpPr>
              <p:cNvPr id="374" name="Rectangle 46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5" name="Text Box 47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Rectangle 48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G3</a:t>
                </a:r>
              </a:p>
            </p:txBody>
          </p:sp>
          <p:sp>
            <p:nvSpPr>
              <p:cNvPr id="377" name="Oval 49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8" name="Line 50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48" name="Group 51"/>
            <p:cNvGrpSpPr>
              <a:grpSpLocks/>
            </p:cNvGrpSpPr>
            <p:nvPr/>
          </p:nvGrpSpPr>
          <p:grpSpPr bwMode="auto">
            <a:xfrm>
              <a:off x="4032" y="1367"/>
              <a:ext cx="682" cy="983"/>
              <a:chOff x="2784" y="1536"/>
              <a:chExt cx="682" cy="983"/>
            </a:xfrm>
          </p:grpSpPr>
          <p:sp>
            <p:nvSpPr>
              <p:cNvPr id="369" name="Rectangle 52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0" name="Text Box 53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Rectangle 54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G4</a:t>
                </a:r>
              </a:p>
            </p:txBody>
          </p:sp>
          <p:sp>
            <p:nvSpPr>
              <p:cNvPr id="372" name="Oval 55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3" name="Line 56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49" name="Group 57"/>
            <p:cNvGrpSpPr>
              <a:grpSpLocks/>
            </p:cNvGrpSpPr>
            <p:nvPr/>
          </p:nvGrpSpPr>
          <p:grpSpPr bwMode="auto">
            <a:xfrm>
              <a:off x="2784" y="2352"/>
              <a:ext cx="682" cy="983"/>
              <a:chOff x="2784" y="1536"/>
              <a:chExt cx="682" cy="983"/>
            </a:xfrm>
          </p:grpSpPr>
          <p:sp>
            <p:nvSpPr>
              <p:cNvPr id="364" name="Rectangle 58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5" name="Text Box 59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Rectangle 60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G5</a:t>
                </a:r>
              </a:p>
            </p:txBody>
          </p:sp>
          <p:sp>
            <p:nvSpPr>
              <p:cNvPr id="367" name="Oval 61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8" name="Line 62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50" name="Group 63"/>
            <p:cNvGrpSpPr>
              <a:grpSpLocks/>
            </p:cNvGrpSpPr>
            <p:nvPr/>
          </p:nvGrpSpPr>
          <p:grpSpPr bwMode="auto">
            <a:xfrm>
              <a:off x="4032" y="2349"/>
              <a:ext cx="682" cy="983"/>
              <a:chOff x="2784" y="1536"/>
              <a:chExt cx="682" cy="983"/>
            </a:xfrm>
          </p:grpSpPr>
          <p:sp>
            <p:nvSpPr>
              <p:cNvPr id="359" name="Rectangle 64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0" name="Text Box 65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Rectangle 66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G6</a:t>
                </a:r>
              </a:p>
            </p:txBody>
          </p:sp>
          <p:sp>
            <p:nvSpPr>
              <p:cNvPr id="362" name="Oval 67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3" name="Line 68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51" name="Line 69"/>
            <p:cNvSpPr>
              <a:spLocks noChangeShapeType="1"/>
            </p:cNvSpPr>
            <p:nvPr/>
          </p:nvSpPr>
          <p:spPr bwMode="auto">
            <a:xfrm>
              <a:off x="3264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2" name="Line 70"/>
            <p:cNvSpPr>
              <a:spLocks noChangeShapeType="1"/>
            </p:cNvSpPr>
            <p:nvPr/>
          </p:nvSpPr>
          <p:spPr bwMode="auto">
            <a:xfrm>
              <a:off x="3264" y="264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3" name="Line 71"/>
            <p:cNvSpPr>
              <a:spLocks noChangeShapeType="1"/>
            </p:cNvSpPr>
            <p:nvPr/>
          </p:nvSpPr>
          <p:spPr bwMode="auto">
            <a:xfrm>
              <a:off x="4512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4" name="Line 72"/>
            <p:cNvSpPr>
              <a:spLocks noChangeShapeType="1"/>
            </p:cNvSpPr>
            <p:nvPr/>
          </p:nvSpPr>
          <p:spPr bwMode="auto">
            <a:xfrm>
              <a:off x="4176" y="33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5" name="Oval 73"/>
            <p:cNvSpPr>
              <a:spLocks noChangeArrowheads="1"/>
            </p:cNvSpPr>
            <p:nvPr/>
          </p:nvSpPr>
          <p:spPr bwMode="auto">
            <a:xfrm>
              <a:off x="4128" y="3623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6" name="Rectangle 74"/>
            <p:cNvSpPr>
              <a:spLocks noChangeArrowheads="1"/>
            </p:cNvSpPr>
            <p:nvPr/>
          </p:nvSpPr>
          <p:spPr bwMode="auto">
            <a:xfrm>
              <a:off x="5136" y="2448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357" name="Oval 75"/>
            <p:cNvSpPr>
              <a:spLocks noChangeArrowheads="1"/>
            </p:cNvSpPr>
            <p:nvPr/>
          </p:nvSpPr>
          <p:spPr bwMode="auto">
            <a:xfrm>
              <a:off x="5088" y="25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8" name="Rectangle 76"/>
            <p:cNvSpPr>
              <a:spLocks noChangeArrowheads="1"/>
            </p:cNvSpPr>
            <p:nvPr/>
          </p:nvSpPr>
          <p:spPr bwMode="auto">
            <a:xfrm>
              <a:off x="3936" y="364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79" name="Group 155"/>
          <p:cNvGrpSpPr>
            <a:grpSpLocks/>
          </p:cNvGrpSpPr>
          <p:nvPr/>
        </p:nvGrpSpPr>
        <p:grpSpPr bwMode="auto">
          <a:xfrm>
            <a:off x="7854950" y="3505200"/>
            <a:ext cx="533400" cy="457200"/>
            <a:chOff x="4948" y="2208"/>
            <a:chExt cx="336" cy="288"/>
          </a:xfrm>
        </p:grpSpPr>
        <p:sp>
          <p:nvSpPr>
            <p:cNvPr id="380" name="Line 80"/>
            <p:cNvSpPr>
              <a:spLocks noChangeShapeType="1"/>
            </p:cNvSpPr>
            <p:nvPr/>
          </p:nvSpPr>
          <p:spPr bwMode="auto">
            <a:xfrm>
              <a:off x="4948" y="244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1" name="Text Box 81"/>
            <p:cNvSpPr txBox="1">
              <a:spLocks noChangeArrowheads="1"/>
            </p:cNvSpPr>
            <p:nvPr/>
          </p:nvSpPr>
          <p:spPr bwMode="auto">
            <a:xfrm>
              <a:off x="4996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82" name="Group 154"/>
          <p:cNvGrpSpPr>
            <a:grpSpLocks/>
          </p:cNvGrpSpPr>
          <p:nvPr/>
        </p:nvGrpSpPr>
        <p:grpSpPr bwMode="auto">
          <a:xfrm>
            <a:off x="8382000" y="3124200"/>
            <a:ext cx="457200" cy="762000"/>
            <a:chOff x="5280" y="1968"/>
            <a:chExt cx="288" cy="480"/>
          </a:xfrm>
        </p:grpSpPr>
        <p:sp>
          <p:nvSpPr>
            <p:cNvPr id="383" name="Line 83"/>
            <p:cNvSpPr>
              <a:spLocks noChangeShapeType="1"/>
            </p:cNvSpPr>
            <p:nvPr/>
          </p:nvSpPr>
          <p:spPr bwMode="auto">
            <a:xfrm>
              <a:off x="5280" y="220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4" name="Line 84"/>
            <p:cNvSpPr>
              <a:spLocks noChangeShapeType="1"/>
            </p:cNvSpPr>
            <p:nvPr/>
          </p:nvSpPr>
          <p:spPr bwMode="auto">
            <a:xfrm flipV="1">
              <a:off x="5280" y="230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5" name="Line 85"/>
            <p:cNvSpPr>
              <a:spLocks noChangeShapeType="1"/>
            </p:cNvSpPr>
            <p:nvPr/>
          </p:nvSpPr>
          <p:spPr bwMode="auto">
            <a:xfrm flipV="1">
              <a:off x="528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6" name="Text Box 86"/>
            <p:cNvSpPr txBox="1">
              <a:spLocks noChangeArrowheads="1"/>
            </p:cNvSpPr>
            <p:nvPr/>
          </p:nvSpPr>
          <p:spPr bwMode="auto">
            <a:xfrm>
              <a:off x="5328" y="19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87" name="Text Box 87"/>
          <p:cNvSpPr txBox="1">
            <a:spLocks noChangeArrowheads="1"/>
          </p:cNvSpPr>
          <p:nvPr/>
        </p:nvSpPr>
        <p:spPr bwMode="auto">
          <a:xfrm>
            <a:off x="577057" y="1343481"/>
            <a:ext cx="2362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kern="0">
                <a:solidFill>
                  <a:srgbClr val="336600"/>
                </a:solidFill>
                <a:latin typeface="+mn-lt"/>
                <a:ea typeface="+mn-ea"/>
              </a:rPr>
              <a:t>(2)</a:t>
            </a:r>
            <a:r>
              <a:rPr kumimoji="1" lang="en-US" altLang="zh-CN" sz="2200" i="1" kern="0">
                <a:solidFill>
                  <a:srgbClr val="336600"/>
                </a:solidFill>
                <a:latin typeface="+mn-lt"/>
                <a:ea typeface="+mn-ea"/>
              </a:rPr>
              <a:t>D = 1</a:t>
            </a:r>
          </a:p>
        </p:txBody>
      </p:sp>
      <p:grpSp>
        <p:nvGrpSpPr>
          <p:cNvPr id="388" name="Group 88"/>
          <p:cNvGrpSpPr>
            <a:grpSpLocks/>
          </p:cNvGrpSpPr>
          <p:nvPr/>
        </p:nvGrpSpPr>
        <p:grpSpPr bwMode="auto">
          <a:xfrm>
            <a:off x="4114800" y="2701925"/>
            <a:ext cx="2514600" cy="2786063"/>
            <a:chOff x="2592" y="1702"/>
            <a:chExt cx="1584" cy="1755"/>
          </a:xfrm>
        </p:grpSpPr>
        <p:grpSp>
          <p:nvGrpSpPr>
            <p:cNvPr id="389" name="Group 89"/>
            <p:cNvGrpSpPr>
              <a:grpSpLocks/>
            </p:cNvGrpSpPr>
            <p:nvPr/>
          </p:nvGrpSpPr>
          <p:grpSpPr bwMode="auto">
            <a:xfrm>
              <a:off x="2592" y="1728"/>
              <a:ext cx="1584" cy="1729"/>
              <a:chOff x="2592" y="1920"/>
              <a:chExt cx="1584" cy="1729"/>
            </a:xfrm>
          </p:grpSpPr>
          <p:sp>
            <p:nvSpPr>
              <p:cNvPr id="391" name="Line 90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2" name="Line 91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528" cy="7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3" name="Line 92"/>
              <p:cNvSpPr>
                <a:spLocks noChangeShapeType="1"/>
              </p:cNvSpPr>
              <p:nvPr/>
            </p:nvSpPr>
            <p:spPr bwMode="auto">
              <a:xfrm>
                <a:off x="4032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4" name="Line 93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5" name="Line 94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6" name="Line 95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7" name="Line 96"/>
              <p:cNvSpPr>
                <a:spLocks noChangeShapeType="1"/>
              </p:cNvSpPr>
              <p:nvPr/>
            </p:nvSpPr>
            <p:spPr bwMode="auto">
              <a:xfrm flipV="1">
                <a:off x="2880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90" name="Oval 97"/>
            <p:cNvSpPr>
              <a:spLocks noChangeArrowheads="1"/>
            </p:cNvSpPr>
            <p:nvPr/>
          </p:nvSpPr>
          <p:spPr bwMode="auto">
            <a:xfrm>
              <a:off x="3049" y="170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398" name="Rectangle 98"/>
          <p:cNvSpPr>
            <a:spLocks noChangeArrowheads="1"/>
          </p:cNvSpPr>
          <p:nvPr/>
        </p:nvSpPr>
        <p:spPr bwMode="auto">
          <a:xfrm>
            <a:off x="68580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399" name="Group 99"/>
          <p:cNvGrpSpPr>
            <a:grpSpLocks/>
          </p:cNvGrpSpPr>
          <p:nvPr/>
        </p:nvGrpSpPr>
        <p:grpSpPr bwMode="auto">
          <a:xfrm>
            <a:off x="309563" y="2543849"/>
            <a:ext cx="2894012" cy="1100138"/>
            <a:chOff x="195" y="1584"/>
            <a:chExt cx="1709" cy="693"/>
          </a:xfrm>
        </p:grpSpPr>
        <p:sp>
          <p:nvSpPr>
            <p:cNvPr id="400" name="Rectangle 100"/>
            <p:cNvSpPr>
              <a:spLocks noChangeArrowheads="1"/>
            </p:cNvSpPr>
            <p:nvPr/>
          </p:nvSpPr>
          <p:spPr bwMode="auto">
            <a:xfrm>
              <a:off x="195" y="2006"/>
              <a:ext cx="1709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触发器状态不变</a:t>
              </a:r>
            </a:p>
          </p:txBody>
        </p:sp>
        <p:sp>
          <p:nvSpPr>
            <p:cNvPr id="401" name="AutoShape 101"/>
            <p:cNvSpPr>
              <a:spLocks noChangeArrowheads="1"/>
            </p:cNvSpPr>
            <p:nvPr/>
          </p:nvSpPr>
          <p:spPr bwMode="auto">
            <a:xfrm>
              <a:off x="886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402" name="Rectangle 102"/>
          <p:cNvSpPr>
            <a:spLocks noChangeArrowheads="1"/>
          </p:cNvSpPr>
          <p:nvPr/>
        </p:nvSpPr>
        <p:spPr bwMode="auto">
          <a:xfrm>
            <a:off x="6629400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3" name="Text Box 103"/>
          <p:cNvSpPr txBox="1">
            <a:spLocks noChangeArrowheads="1"/>
          </p:cNvSpPr>
          <p:nvPr/>
        </p:nvSpPr>
        <p:spPr bwMode="auto">
          <a:xfrm>
            <a:off x="609600" y="2010449"/>
            <a:ext cx="18288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当</a:t>
            </a:r>
            <a:r>
              <a:rPr kumimoji="1" lang="en-US" altLang="zh-CN" sz="2200" b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= 0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ea"/>
              <a:ea typeface="+mn-ea"/>
            </a:endParaRPr>
          </a:p>
        </p:txBody>
      </p:sp>
      <p:grpSp>
        <p:nvGrpSpPr>
          <p:cNvPr id="404" name="Group 104"/>
          <p:cNvGrpSpPr>
            <a:grpSpLocks/>
          </p:cNvGrpSpPr>
          <p:nvPr/>
        </p:nvGrpSpPr>
        <p:grpSpPr bwMode="auto">
          <a:xfrm>
            <a:off x="4876800" y="2286000"/>
            <a:ext cx="2317750" cy="457200"/>
            <a:chOff x="3072" y="1440"/>
            <a:chExt cx="1460" cy="288"/>
          </a:xfrm>
        </p:grpSpPr>
        <p:sp>
          <p:nvSpPr>
            <p:cNvPr id="405" name="Rectangle 105"/>
            <p:cNvSpPr>
              <a:spLocks noChangeArrowheads="1"/>
            </p:cNvSpPr>
            <p:nvPr/>
          </p:nvSpPr>
          <p:spPr bwMode="auto">
            <a:xfrm>
              <a:off x="3072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6" name="Rectangle 106"/>
            <p:cNvSpPr>
              <a:spLocks noChangeArrowheads="1"/>
            </p:cNvSpPr>
            <p:nvPr/>
          </p:nvSpPr>
          <p:spPr bwMode="auto">
            <a:xfrm>
              <a:off x="4320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07" name="Rectangle 107"/>
          <p:cNvSpPr>
            <a:spLocks noChangeArrowheads="1"/>
          </p:cNvSpPr>
          <p:nvPr/>
        </p:nvSpPr>
        <p:spPr bwMode="auto">
          <a:xfrm>
            <a:off x="4572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8" name="Text Box 108"/>
          <p:cNvSpPr txBox="1">
            <a:spLocks noChangeArrowheads="1"/>
          </p:cNvSpPr>
          <p:nvPr/>
        </p:nvSpPr>
        <p:spPr bwMode="auto">
          <a:xfrm>
            <a:off x="685800" y="3839249"/>
            <a:ext cx="18288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当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= 1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ea"/>
              <a:ea typeface="+mn-ea"/>
            </a:endParaRPr>
          </a:p>
        </p:txBody>
      </p:sp>
      <p:grpSp>
        <p:nvGrpSpPr>
          <p:cNvPr id="409" name="Group 109"/>
          <p:cNvGrpSpPr>
            <a:grpSpLocks/>
          </p:cNvGrpSpPr>
          <p:nvPr/>
        </p:nvGrpSpPr>
        <p:grpSpPr bwMode="auto">
          <a:xfrm>
            <a:off x="5181600" y="4419600"/>
            <a:ext cx="1600200" cy="1143000"/>
            <a:chOff x="3264" y="2784"/>
            <a:chExt cx="1008" cy="720"/>
          </a:xfrm>
        </p:grpSpPr>
        <p:sp>
          <p:nvSpPr>
            <p:cNvPr id="410" name="Line 110"/>
            <p:cNvSpPr>
              <a:spLocks noChangeShapeType="1"/>
            </p:cNvSpPr>
            <p:nvPr/>
          </p:nvSpPr>
          <p:spPr bwMode="auto">
            <a:xfrm>
              <a:off x="3936" y="2784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11" name="Line 111"/>
            <p:cNvSpPr>
              <a:spLocks noChangeShapeType="1"/>
            </p:cNvSpPr>
            <p:nvPr/>
          </p:nvSpPr>
          <p:spPr bwMode="auto">
            <a:xfrm flipH="1">
              <a:off x="3552" y="2784"/>
              <a:ext cx="384" cy="67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12" name="Line 112"/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13" name="Line 113"/>
            <p:cNvSpPr>
              <a:spLocks noChangeShapeType="1"/>
            </p:cNvSpPr>
            <p:nvPr/>
          </p:nvSpPr>
          <p:spPr bwMode="auto">
            <a:xfrm>
              <a:off x="3264" y="3504"/>
              <a:ext cx="24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414" name="Group 114"/>
          <p:cNvGrpSpPr>
            <a:grpSpLocks/>
          </p:cNvGrpSpPr>
          <p:nvPr/>
        </p:nvGrpSpPr>
        <p:grpSpPr bwMode="auto">
          <a:xfrm>
            <a:off x="4876800" y="2286000"/>
            <a:ext cx="336550" cy="457200"/>
            <a:chOff x="4320" y="1440"/>
            <a:chExt cx="212" cy="288"/>
          </a:xfrm>
        </p:grpSpPr>
        <p:graphicFrame>
          <p:nvGraphicFramePr>
            <p:cNvPr id="415" name="Object 115"/>
            <p:cNvGraphicFramePr>
              <a:graphicFrameLocks noChangeAspect="1"/>
            </p:cNvGraphicFramePr>
            <p:nvPr/>
          </p:nvGraphicFramePr>
          <p:xfrm>
            <a:off x="4368" y="1488"/>
            <a:ext cx="13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BMP 图象" r:id="rId3" imgW="276117" imgH="343039" progId="Paint.Picture">
                    <p:embed/>
                  </p:oleObj>
                </mc:Choice>
                <mc:Fallback>
                  <p:oleObj name="BMP 图象" r:id="rId3" imgW="276117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" name="Rectangle 116"/>
            <p:cNvSpPr>
              <a:spLocks noChangeArrowheads="1"/>
            </p:cNvSpPr>
            <p:nvPr/>
          </p:nvSpPr>
          <p:spPr bwMode="auto">
            <a:xfrm>
              <a:off x="4320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7" name="Rectangle 117"/>
          <p:cNvSpPr>
            <a:spLocks noChangeArrowheads="1"/>
          </p:cNvSpPr>
          <p:nvPr/>
        </p:nvSpPr>
        <p:spPr bwMode="auto">
          <a:xfrm>
            <a:off x="51816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418" name="Group 118"/>
          <p:cNvGrpSpPr>
            <a:grpSpLocks/>
          </p:cNvGrpSpPr>
          <p:nvPr/>
        </p:nvGrpSpPr>
        <p:grpSpPr bwMode="auto">
          <a:xfrm>
            <a:off x="5105400" y="304800"/>
            <a:ext cx="1784350" cy="457200"/>
            <a:chOff x="3216" y="192"/>
            <a:chExt cx="1124" cy="288"/>
          </a:xfrm>
        </p:grpSpPr>
        <p:sp>
          <p:nvSpPr>
            <p:cNvPr id="419" name="Rectangle 119"/>
            <p:cNvSpPr>
              <a:spLocks noChangeArrowheads="1"/>
            </p:cNvSpPr>
            <p:nvPr/>
          </p:nvSpPr>
          <p:spPr bwMode="auto">
            <a:xfrm>
              <a:off x="3216" y="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" name="Rectangle 120"/>
            <p:cNvSpPr>
              <a:spLocks noChangeArrowheads="1"/>
            </p:cNvSpPr>
            <p:nvPr/>
          </p:nvSpPr>
          <p:spPr bwMode="auto">
            <a:xfrm>
              <a:off x="4128" y="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21" name="Group 121"/>
          <p:cNvGrpSpPr>
            <a:grpSpLocks/>
          </p:cNvGrpSpPr>
          <p:nvPr/>
        </p:nvGrpSpPr>
        <p:grpSpPr bwMode="auto">
          <a:xfrm>
            <a:off x="712294" y="4372649"/>
            <a:ext cx="2041934" cy="1100138"/>
            <a:chOff x="505" y="1584"/>
            <a:chExt cx="1088" cy="693"/>
          </a:xfrm>
        </p:grpSpPr>
        <p:sp>
          <p:nvSpPr>
            <p:cNvPr id="422" name="Rectangle 122"/>
            <p:cNvSpPr>
              <a:spLocks noChangeArrowheads="1"/>
            </p:cNvSpPr>
            <p:nvPr/>
          </p:nvSpPr>
          <p:spPr bwMode="auto">
            <a:xfrm>
              <a:off x="505" y="2006"/>
              <a:ext cx="1088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触发器置“</a:t>
              </a: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1”</a:t>
              </a:r>
            </a:p>
          </p:txBody>
        </p:sp>
        <p:sp>
          <p:nvSpPr>
            <p:cNvPr id="423" name="AutoShape 123"/>
            <p:cNvSpPr>
              <a:spLocks noChangeArrowheads="1"/>
            </p:cNvSpPr>
            <p:nvPr/>
          </p:nvSpPr>
          <p:spPr bwMode="auto">
            <a:xfrm>
              <a:off x="912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424" name="Group 124"/>
          <p:cNvGrpSpPr>
            <a:grpSpLocks/>
          </p:cNvGrpSpPr>
          <p:nvPr/>
        </p:nvGrpSpPr>
        <p:grpSpPr bwMode="auto">
          <a:xfrm>
            <a:off x="5257800" y="2705100"/>
            <a:ext cx="2438400" cy="2782888"/>
            <a:chOff x="3312" y="1704"/>
            <a:chExt cx="1536" cy="1753"/>
          </a:xfrm>
        </p:grpSpPr>
        <p:grpSp>
          <p:nvGrpSpPr>
            <p:cNvPr id="425" name="Group 125"/>
            <p:cNvGrpSpPr>
              <a:grpSpLocks/>
            </p:cNvGrpSpPr>
            <p:nvPr/>
          </p:nvGrpSpPr>
          <p:grpSpPr bwMode="auto">
            <a:xfrm>
              <a:off x="4320" y="1728"/>
              <a:ext cx="528" cy="1729"/>
              <a:chOff x="4320" y="1920"/>
              <a:chExt cx="528" cy="1729"/>
            </a:xfrm>
          </p:grpSpPr>
          <p:sp>
            <p:nvSpPr>
              <p:cNvPr id="433" name="Line 126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4" name="Line 127"/>
              <p:cNvSpPr>
                <a:spLocks noChangeShapeType="1"/>
              </p:cNvSpPr>
              <p:nvPr/>
            </p:nvSpPr>
            <p:spPr bwMode="auto">
              <a:xfrm>
                <a:off x="4848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5" name="Line 128"/>
              <p:cNvSpPr>
                <a:spLocks noChangeShapeType="1"/>
              </p:cNvSpPr>
              <p:nvPr/>
            </p:nvSpPr>
            <p:spPr bwMode="auto">
              <a:xfrm>
                <a:off x="4512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6" name="Line 129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426" name="Group 130"/>
            <p:cNvGrpSpPr>
              <a:grpSpLocks/>
            </p:cNvGrpSpPr>
            <p:nvPr/>
          </p:nvGrpSpPr>
          <p:grpSpPr bwMode="auto">
            <a:xfrm>
              <a:off x="3312" y="2736"/>
              <a:ext cx="1008" cy="720"/>
              <a:chOff x="3312" y="2928"/>
              <a:chExt cx="1008" cy="720"/>
            </a:xfrm>
          </p:grpSpPr>
          <p:sp>
            <p:nvSpPr>
              <p:cNvPr id="429" name="Line 131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0" name="Line 132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432" cy="72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1" name="Line 133"/>
              <p:cNvSpPr>
                <a:spLocks noChangeShapeType="1"/>
              </p:cNvSpPr>
              <p:nvPr/>
            </p:nvSpPr>
            <p:spPr bwMode="auto">
              <a:xfrm>
                <a:off x="3312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2" name="Line 134"/>
              <p:cNvSpPr>
                <a:spLocks noChangeShapeType="1"/>
              </p:cNvSpPr>
              <p:nvPr/>
            </p:nvSpPr>
            <p:spPr bwMode="auto">
              <a:xfrm>
                <a:off x="3312" y="3529"/>
                <a:ext cx="0" cy="119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427" name="Oval 135"/>
            <p:cNvSpPr>
              <a:spLocks noChangeArrowheads="1"/>
            </p:cNvSpPr>
            <p:nvPr/>
          </p:nvSpPr>
          <p:spPr bwMode="auto">
            <a:xfrm>
              <a:off x="4298" y="2711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28" name="Oval 136"/>
            <p:cNvSpPr>
              <a:spLocks noChangeArrowheads="1"/>
            </p:cNvSpPr>
            <p:nvPr/>
          </p:nvSpPr>
          <p:spPr bwMode="auto">
            <a:xfrm>
              <a:off x="4307" y="170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437" name="Group 137"/>
          <p:cNvGrpSpPr>
            <a:grpSpLocks/>
          </p:cNvGrpSpPr>
          <p:nvPr/>
        </p:nvGrpSpPr>
        <p:grpSpPr bwMode="auto">
          <a:xfrm>
            <a:off x="6934200" y="2667000"/>
            <a:ext cx="838200" cy="2895600"/>
            <a:chOff x="4368" y="1680"/>
            <a:chExt cx="528" cy="1824"/>
          </a:xfrm>
        </p:grpSpPr>
        <p:sp>
          <p:nvSpPr>
            <p:cNvPr id="438" name="Line 138"/>
            <p:cNvSpPr>
              <a:spLocks noChangeShapeType="1"/>
            </p:cNvSpPr>
            <p:nvPr/>
          </p:nvSpPr>
          <p:spPr bwMode="auto">
            <a:xfrm>
              <a:off x="4368" y="1680"/>
              <a:ext cx="48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39" name="Line 139"/>
            <p:cNvSpPr>
              <a:spLocks noChangeShapeType="1"/>
            </p:cNvSpPr>
            <p:nvPr/>
          </p:nvSpPr>
          <p:spPr bwMode="auto">
            <a:xfrm>
              <a:off x="4896" y="1680"/>
              <a:ext cx="0" cy="177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40" name="Line 140"/>
            <p:cNvSpPr>
              <a:spLocks noChangeShapeType="1"/>
            </p:cNvSpPr>
            <p:nvPr/>
          </p:nvSpPr>
          <p:spPr bwMode="auto">
            <a:xfrm>
              <a:off x="4512" y="3504"/>
              <a:ext cx="38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41" name="Line 141"/>
            <p:cNvSpPr>
              <a:spLocks noChangeShapeType="1"/>
            </p:cNvSpPr>
            <p:nvPr/>
          </p:nvSpPr>
          <p:spPr bwMode="auto">
            <a:xfrm flipV="1">
              <a:off x="44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442" name="AutoShape 142"/>
          <p:cNvSpPr>
            <a:spLocks noChangeArrowheads="1"/>
          </p:cNvSpPr>
          <p:nvPr/>
        </p:nvSpPr>
        <p:spPr bwMode="auto">
          <a:xfrm>
            <a:off x="7848600" y="2667000"/>
            <a:ext cx="990600" cy="457200"/>
          </a:xfrm>
          <a:prstGeom prst="wedgeRoundRectCallout">
            <a:avLst>
              <a:gd name="adj1" fmla="val -112181"/>
              <a:gd name="adj2" fmla="val 102083"/>
              <a:gd name="adj3" fmla="val 16667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uLnTx/>
                <a:uFillTx/>
                <a:latin typeface="+mn-ea"/>
                <a:ea typeface="+mn-ea"/>
              </a:rPr>
              <a:t>封锁</a:t>
            </a:r>
          </a:p>
        </p:txBody>
      </p:sp>
      <p:sp>
        <p:nvSpPr>
          <p:cNvPr id="443" name="Text Box 143"/>
          <p:cNvSpPr txBox="1">
            <a:spLocks noChangeArrowheads="1"/>
          </p:cNvSpPr>
          <p:nvPr/>
        </p:nvSpPr>
        <p:spPr bwMode="auto">
          <a:xfrm>
            <a:off x="228600" y="6034762"/>
            <a:ext cx="59436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在</a:t>
            </a:r>
            <a:r>
              <a:rPr kumimoji="1" lang="en-US" altLang="zh-CN" sz="2200" b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= 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期间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，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触发器保持“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1”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不变</a:t>
            </a:r>
          </a:p>
        </p:txBody>
      </p:sp>
      <p:grpSp>
        <p:nvGrpSpPr>
          <p:cNvPr id="444" name="Group 144"/>
          <p:cNvGrpSpPr>
            <a:grpSpLocks/>
          </p:cNvGrpSpPr>
          <p:nvPr/>
        </p:nvGrpSpPr>
        <p:grpSpPr bwMode="auto">
          <a:xfrm>
            <a:off x="4038600" y="2667000"/>
            <a:ext cx="2438400" cy="2895600"/>
            <a:chOff x="2544" y="1680"/>
            <a:chExt cx="1536" cy="1824"/>
          </a:xfrm>
        </p:grpSpPr>
        <p:grpSp>
          <p:nvGrpSpPr>
            <p:cNvPr id="445" name="Group 145"/>
            <p:cNvGrpSpPr>
              <a:grpSpLocks/>
            </p:cNvGrpSpPr>
            <p:nvPr/>
          </p:nvGrpSpPr>
          <p:grpSpPr bwMode="auto">
            <a:xfrm>
              <a:off x="2544" y="1680"/>
              <a:ext cx="480" cy="1824"/>
              <a:chOff x="2544" y="1680"/>
              <a:chExt cx="480" cy="1824"/>
            </a:xfrm>
          </p:grpSpPr>
          <p:sp>
            <p:nvSpPr>
              <p:cNvPr id="449" name="Line 146"/>
              <p:cNvSpPr>
                <a:spLocks noChangeShapeType="1"/>
              </p:cNvSpPr>
              <p:nvPr/>
            </p:nvSpPr>
            <p:spPr bwMode="auto">
              <a:xfrm flipH="1">
                <a:off x="2544" y="1680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50" name="Line 147"/>
              <p:cNvSpPr>
                <a:spLocks noChangeShapeType="1"/>
              </p:cNvSpPr>
              <p:nvPr/>
            </p:nvSpPr>
            <p:spPr bwMode="auto">
              <a:xfrm>
                <a:off x="2544" y="1728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51" name="Line 148"/>
              <p:cNvSpPr>
                <a:spLocks noChangeShapeType="1"/>
              </p:cNvSpPr>
              <p:nvPr/>
            </p:nvSpPr>
            <p:spPr bwMode="auto">
              <a:xfrm>
                <a:off x="2544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52" name="Line 149"/>
              <p:cNvSpPr>
                <a:spLocks noChangeShapeType="1"/>
              </p:cNvSpPr>
              <p:nvPr/>
            </p:nvSpPr>
            <p:spPr bwMode="auto">
              <a:xfrm flipV="1">
                <a:off x="2928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446" name="Group 150"/>
            <p:cNvGrpSpPr>
              <a:grpSpLocks/>
            </p:cNvGrpSpPr>
            <p:nvPr/>
          </p:nvGrpSpPr>
          <p:grpSpPr bwMode="auto">
            <a:xfrm>
              <a:off x="3120" y="1680"/>
              <a:ext cx="960" cy="816"/>
              <a:chOff x="3120" y="1680"/>
              <a:chExt cx="960" cy="816"/>
            </a:xfrm>
          </p:grpSpPr>
          <p:sp>
            <p:nvSpPr>
              <p:cNvPr id="447" name="Line 151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48" name="Line 15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576" cy="81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  <p:sp>
        <p:nvSpPr>
          <p:cNvPr id="453" name="AutoShape 153"/>
          <p:cNvSpPr>
            <a:spLocks noChangeArrowheads="1"/>
          </p:cNvSpPr>
          <p:nvPr/>
        </p:nvSpPr>
        <p:spPr bwMode="auto">
          <a:xfrm>
            <a:off x="2879725" y="4191000"/>
            <a:ext cx="1150938" cy="457200"/>
          </a:xfrm>
          <a:prstGeom prst="wedgeRoundRectCallout">
            <a:avLst>
              <a:gd name="adj1" fmla="val 96343"/>
              <a:gd name="adj2" fmla="val 88542"/>
              <a:gd name="adj3" fmla="val 16667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uLnTx/>
                <a:uFillTx/>
                <a:latin typeface="+mn-ea"/>
                <a:ea typeface="+mn-ea"/>
              </a:rPr>
              <a:t>封锁</a:t>
            </a:r>
          </a:p>
        </p:txBody>
      </p:sp>
    </p:spTree>
    <p:extLst>
      <p:ext uri="{BB962C8B-B14F-4D97-AF65-F5344CB8AC3E}">
        <p14:creationId xmlns:p14="http://schemas.microsoft.com/office/powerpoint/2010/main" val="4262261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utoUpdateAnimBg="0"/>
      <p:bldP spid="398" grpId="0" autoUpdateAnimBg="0"/>
      <p:bldP spid="402" grpId="0" autoUpdateAnimBg="0"/>
      <p:bldP spid="403" grpId="0" autoUpdateAnimBg="0"/>
      <p:bldP spid="407" grpId="0" autoUpdateAnimBg="0"/>
      <p:bldP spid="408" grpId="0" autoUpdateAnimBg="0"/>
      <p:bldP spid="417" grpId="0" autoUpdateAnimBg="0"/>
      <p:bldP spid="442" grpId="0" animBg="1" autoUpdateAnimBg="0"/>
      <p:bldP spid="443" grpId="0" autoUpdateAnimBg="0"/>
      <p:bldP spid="45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46" y="20453"/>
            <a:ext cx="4533812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49563" y="663915"/>
            <a:ext cx="1535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1.  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Group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713344"/>
                  </p:ext>
                </p:extLst>
              </p:nvPr>
            </p:nvGraphicFramePr>
            <p:xfrm>
              <a:off x="588140" y="1359170"/>
              <a:ext cx="4120385" cy="2164171"/>
            </p:xfrm>
            <a:graphic>
              <a:graphicData uri="http://schemas.openxmlformats.org/drawingml/2006/table">
                <a:tbl>
                  <a:tblPr/>
                  <a:tblGrid>
                    <a:gridCol w="836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1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9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27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092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341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𝑹</m:t>
                                    </m:r>
                                    <m:r>
                                      <a:rPr kumimoji="1" lang="en-US" altLang="zh-CN" sz="2000" b="1" i="1" u="none" strike="noStrike" cap="none" normalizeH="0" baseline="-250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  <m:r>
                                      <a:rPr kumimoji="1" lang="en-US" altLang="zh-CN" sz="2000" b="1" i="1" u="none" strike="noStrike" cap="none" normalizeH="0" baseline="-250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𝑪𝑷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Q</a:t>
                          </a:r>
                          <a:r>
                            <a:rPr kumimoji="1" lang="en-US" altLang="zh-CN" sz="2000" b="1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n+</a:t>
                          </a:r>
                          <a:r>
                            <a:rPr kumimoji="1" lang="en-US" altLang="zh-CN" sz="2000" b="1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Group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713344"/>
                  </p:ext>
                </p:extLst>
              </p:nvPr>
            </p:nvGraphicFramePr>
            <p:xfrm>
              <a:off x="588140" y="1359170"/>
              <a:ext cx="4120385" cy="2164171"/>
            </p:xfrm>
            <a:graphic>
              <a:graphicData uri="http://schemas.openxmlformats.org/drawingml/2006/table">
                <a:tbl>
                  <a:tblPr/>
                  <a:tblGrid>
                    <a:gridCol w="836056"/>
                    <a:gridCol w="791550"/>
                    <a:gridCol w="879096"/>
                    <a:gridCol w="782757"/>
                    <a:gridCol w="830926"/>
                  </a:tblGrid>
                  <a:tr h="4334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2817" r="-396350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06154" t="-2817" r="-317692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84828" t="-2817" r="-184828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2817" r="-109375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Q</a:t>
                          </a:r>
                          <a:r>
                            <a:rPr kumimoji="1" lang="en-US" altLang="zh-CN" sz="2000" b="1" i="1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n+</a:t>
                          </a:r>
                          <a:r>
                            <a:rPr kumimoji="1" lang="en-US" altLang="zh-CN" sz="2000" b="1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102817" r="-396350" b="-3225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102817" r="-109375" b="-3225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200000" r="-396350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200000" r="-109375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304225" r="-396350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304225" r="-109375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404225" r="-396350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404225" r="-109375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8" name="Rectangle 101"/>
          <p:cNvSpPr>
            <a:spLocks noChangeArrowheads="1"/>
          </p:cNvSpPr>
          <p:nvPr/>
        </p:nvSpPr>
        <p:spPr bwMode="auto">
          <a:xfrm>
            <a:off x="588140" y="3755233"/>
            <a:ext cx="1651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</a:p>
        </p:txBody>
      </p:sp>
      <p:sp>
        <p:nvSpPr>
          <p:cNvPr id="79" name="Rectangle 103"/>
          <p:cNvSpPr>
            <a:spLocks noChangeArrowheads="1"/>
          </p:cNvSpPr>
          <p:nvPr/>
        </p:nvSpPr>
        <p:spPr bwMode="auto">
          <a:xfrm>
            <a:off x="1714512" y="4368027"/>
            <a:ext cx="14830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2200" b="1" baseline="-250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n+1</a:t>
            </a: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= D </a:t>
            </a:r>
          </a:p>
        </p:txBody>
      </p:sp>
      <p:graphicFrame>
        <p:nvGraphicFramePr>
          <p:cNvPr id="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55538"/>
              </p:ext>
            </p:extLst>
          </p:nvPr>
        </p:nvGraphicFramePr>
        <p:xfrm>
          <a:off x="1714512" y="5465752"/>
          <a:ext cx="37401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图片" r:id="rId4" imgW="2661177" imgH="953892" progId="Word.Picture.8">
                  <p:embed/>
                </p:oleObj>
              </mc:Choice>
              <mc:Fallback>
                <p:oleObj name="图片" r:id="rId4" imgW="2661177" imgH="9538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12" y="5465752"/>
                        <a:ext cx="37401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106"/>
          <p:cNvSpPr>
            <a:spLocks noChangeArrowheads="1"/>
          </p:cNvSpPr>
          <p:nvPr/>
        </p:nvSpPr>
        <p:spPr bwMode="auto">
          <a:xfrm>
            <a:off x="632919" y="4988382"/>
            <a:ext cx="13692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3.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状态图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6105203" y="3805020"/>
            <a:ext cx="1966267" cy="2199521"/>
            <a:chOff x="6442051" y="2432435"/>
            <a:chExt cx="1257300" cy="1309705"/>
          </a:xfrm>
        </p:grpSpPr>
        <p:grpSp>
          <p:nvGrpSpPr>
            <p:cNvPr id="2" name="Group 24"/>
            <p:cNvGrpSpPr>
              <a:grpSpLocks/>
            </p:cNvGrpSpPr>
            <p:nvPr/>
          </p:nvGrpSpPr>
          <p:grpSpPr bwMode="auto">
            <a:xfrm>
              <a:off x="6738914" y="2848378"/>
              <a:ext cx="288925" cy="390525"/>
              <a:chOff x="10083" y="9927"/>
              <a:chExt cx="455" cy="616"/>
            </a:xfrm>
          </p:grpSpPr>
          <p:sp>
            <p:nvSpPr>
              <p:cNvPr id="4" name="Line 26"/>
              <p:cNvSpPr>
                <a:spLocks noChangeShapeType="1"/>
              </p:cNvSpPr>
              <p:nvPr/>
            </p:nvSpPr>
            <p:spPr bwMode="auto">
              <a:xfrm flipH="1">
                <a:off x="10083" y="9927"/>
                <a:ext cx="2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800"/>
              </a:p>
            </p:txBody>
          </p:sp>
          <p:sp>
            <p:nvSpPr>
              <p:cNvPr id="5" name="Line 25"/>
              <p:cNvSpPr>
                <a:spLocks noChangeShapeType="1"/>
              </p:cNvSpPr>
              <p:nvPr/>
            </p:nvSpPr>
            <p:spPr bwMode="auto">
              <a:xfrm flipH="1">
                <a:off x="10083" y="10543"/>
                <a:ext cx="4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800"/>
              </a:p>
            </p:txBody>
          </p:sp>
        </p:grpSp>
        <p:sp>
          <p:nvSpPr>
            <p:cNvPr id="6" name="Line 23"/>
            <p:cNvSpPr>
              <a:spLocks noChangeShapeType="1"/>
            </p:cNvSpPr>
            <p:nvPr/>
          </p:nvSpPr>
          <p:spPr bwMode="auto">
            <a:xfrm flipH="1">
              <a:off x="7331051" y="2846790"/>
              <a:ext cx="14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7334226" y="3240490"/>
              <a:ext cx="14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6892901" y="2740428"/>
              <a:ext cx="454025" cy="6048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7351689" y="3215090"/>
              <a:ext cx="53975" cy="53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6900839" y="2773765"/>
              <a:ext cx="1651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1D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6978626" y="3157940"/>
              <a:ext cx="2635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C1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7470751" y="2776940"/>
              <a:ext cx="2286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7480276" y="3192865"/>
              <a:ext cx="219075" cy="225425"/>
              <a:chOff x="11249" y="10471"/>
              <a:chExt cx="180" cy="241"/>
            </a:xfrm>
          </p:grpSpPr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11249" y="10471"/>
                <a:ext cx="18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1283" y="10479"/>
                <a:ext cx="102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800"/>
              </a:p>
            </p:txBody>
          </p:sp>
        </p:grp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877026" y="3161115"/>
              <a:ext cx="1285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＞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6556351" y="2783290"/>
              <a:ext cx="14446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Text Box 4"/>
            <p:cNvSpPr txBox="1">
              <a:spLocks noChangeArrowheads="1"/>
            </p:cNvSpPr>
            <p:nvPr/>
          </p:nvSpPr>
          <p:spPr bwMode="auto">
            <a:xfrm>
              <a:off x="6442051" y="3164290"/>
              <a:ext cx="230188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CP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 flipH="1" flipV="1">
              <a:off x="7115151" y="3392890"/>
              <a:ext cx="0" cy="179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7089751" y="3338915"/>
              <a:ext cx="53975" cy="53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 flipH="1" flipV="1">
              <a:off x="7100339" y="2568008"/>
              <a:ext cx="0" cy="180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5" name="Oval 9"/>
            <p:cNvSpPr>
              <a:spLocks noChangeArrowheads="1"/>
            </p:cNvSpPr>
            <p:nvPr/>
          </p:nvSpPr>
          <p:spPr bwMode="auto">
            <a:xfrm>
              <a:off x="7081814" y="2726140"/>
              <a:ext cx="53975" cy="53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6985897" y="2432435"/>
              <a:ext cx="2635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8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AutoShape 7"/>
            <p:cNvSpPr>
              <a:spLocks noChangeShapeType="1"/>
            </p:cNvSpPr>
            <p:nvPr/>
          </p:nvSpPr>
          <p:spPr bwMode="auto">
            <a:xfrm>
              <a:off x="7056772" y="2437946"/>
              <a:ext cx="114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7007201" y="3602440"/>
              <a:ext cx="2635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18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AutoShape 5"/>
            <p:cNvSpPr>
              <a:spLocks noChangeShapeType="1"/>
            </p:cNvSpPr>
            <p:nvPr/>
          </p:nvSpPr>
          <p:spPr bwMode="auto">
            <a:xfrm>
              <a:off x="7053239" y="3602440"/>
              <a:ext cx="114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</p:grp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3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6287946" y="6182914"/>
            <a:ext cx="1983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zh-CN" altLang="en-US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触发器逻辑符号</a:t>
            </a:r>
          </a:p>
        </p:txBody>
      </p:sp>
      <p:sp>
        <p:nvSpPr>
          <p:cNvPr id="104" name="Rectangle 46"/>
          <p:cNvSpPr>
            <a:spLocks noChangeArrowheads="1"/>
          </p:cNvSpPr>
          <p:nvPr/>
        </p:nvSpPr>
        <p:spPr bwMode="auto">
          <a:xfrm>
            <a:off x="5206127" y="486025"/>
            <a:ext cx="3724741" cy="29361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200" i="0">
                <a:latin typeface="+mn-ea"/>
                <a:ea typeface="+mn-ea"/>
              </a:rPr>
              <a:t>CP</a:t>
            </a:r>
            <a:r>
              <a:rPr lang="zh-CN" altLang="en-US" sz="2200" b="0" i="0">
                <a:latin typeface="+mn-ea"/>
                <a:ea typeface="+mn-ea"/>
              </a:rPr>
              <a:t>上升沿前接收信号，上升沿时触发器翻转（其</a:t>
            </a:r>
            <a:r>
              <a:rPr lang="en-US" altLang="zh-CN" sz="2200" b="0" i="0">
                <a:latin typeface="+mn-ea"/>
                <a:ea typeface="+mn-ea"/>
              </a:rPr>
              <a:t>Q</a:t>
            </a:r>
            <a:r>
              <a:rPr lang="zh-CN" altLang="en-US" sz="2200" b="0" i="0">
                <a:latin typeface="+mn-ea"/>
                <a:ea typeface="+mn-ea"/>
              </a:rPr>
              <a:t>的状态与</a:t>
            </a:r>
            <a:r>
              <a:rPr lang="en-US" altLang="zh-CN" sz="2200" b="0" i="0">
                <a:latin typeface="+mn-ea"/>
                <a:ea typeface="+mn-ea"/>
              </a:rPr>
              <a:t>D</a:t>
            </a:r>
            <a:r>
              <a:rPr lang="zh-CN" altLang="en-US" sz="2200" b="0" i="0">
                <a:latin typeface="+mn-ea"/>
                <a:ea typeface="+mn-ea"/>
              </a:rPr>
              <a:t>状态一致，但</a:t>
            </a:r>
            <a:r>
              <a:rPr lang="en-US" altLang="zh-CN" sz="2200" b="0" i="0">
                <a:latin typeface="+mn-ea"/>
                <a:ea typeface="+mn-ea"/>
              </a:rPr>
              <a:t>Q</a:t>
            </a:r>
            <a:r>
              <a:rPr lang="zh-CN" altLang="en-US" sz="2200" b="0" i="0">
                <a:latin typeface="+mn-ea"/>
                <a:ea typeface="+mn-ea"/>
              </a:rPr>
              <a:t>的状态总比</a:t>
            </a:r>
            <a:r>
              <a:rPr lang="en-US" altLang="zh-CN" sz="2200" b="0" i="0">
                <a:latin typeface="+mn-ea"/>
                <a:ea typeface="+mn-ea"/>
              </a:rPr>
              <a:t>D</a:t>
            </a:r>
            <a:r>
              <a:rPr lang="zh-CN" altLang="en-US" sz="2200" b="0" i="0">
                <a:latin typeface="+mn-ea"/>
                <a:ea typeface="+mn-ea"/>
              </a:rPr>
              <a:t>的状态变化晚一步，即</a:t>
            </a:r>
            <a:r>
              <a:rPr lang="en-US" altLang="zh-CN" sz="2200" b="0" i="0">
                <a:latin typeface="+mn-ea"/>
                <a:ea typeface="+mn-ea"/>
              </a:rPr>
              <a:t>Q</a:t>
            </a:r>
            <a:r>
              <a:rPr lang="en-US" altLang="zh-CN" sz="2200" b="0" i="0" baseline="30000">
                <a:latin typeface="+mn-ea"/>
                <a:ea typeface="+mn-ea"/>
              </a:rPr>
              <a:t>n+1</a:t>
            </a:r>
            <a:r>
              <a:rPr lang="en-US" altLang="zh-CN" sz="2200" b="0" i="0">
                <a:latin typeface="+mn-ea"/>
                <a:ea typeface="+mn-ea"/>
              </a:rPr>
              <a:t> =D</a:t>
            </a:r>
            <a:r>
              <a:rPr lang="en-US" altLang="zh-CN" sz="2200" b="0" i="0" baseline="-25000">
                <a:latin typeface="+mn-ea"/>
                <a:ea typeface="+mn-ea"/>
              </a:rPr>
              <a:t> </a:t>
            </a:r>
            <a:r>
              <a:rPr lang="en-US" altLang="zh-CN" sz="2200" b="0" i="0">
                <a:latin typeface="+mn-ea"/>
                <a:ea typeface="+mn-ea"/>
              </a:rPr>
              <a:t>)</a:t>
            </a:r>
            <a:r>
              <a:rPr lang="en-US" altLang="zh-CN" sz="2200" b="0" i="0" baseline="-25000">
                <a:latin typeface="+mn-ea"/>
                <a:ea typeface="+mn-ea"/>
              </a:rPr>
              <a:t> </a:t>
            </a:r>
            <a:r>
              <a:rPr lang="zh-CN" altLang="en-US" sz="2200" b="0" i="0">
                <a:latin typeface="+mn-ea"/>
                <a:ea typeface="+mn-ea"/>
              </a:rPr>
              <a:t>；上升沿后输入 </a:t>
            </a:r>
            <a:r>
              <a:rPr lang="en-US" altLang="zh-CN" sz="2200" b="0" i="0">
                <a:latin typeface="+mn-ea"/>
                <a:ea typeface="+mn-ea"/>
              </a:rPr>
              <a:t>D</a:t>
            </a:r>
            <a:r>
              <a:rPr lang="zh-CN" altLang="en-US" sz="2200" b="0" i="0">
                <a:latin typeface="+mn-ea"/>
                <a:ea typeface="+mn-ea"/>
              </a:rPr>
              <a:t>不再起作用，触发器状态保持 </a:t>
            </a:r>
            <a:r>
              <a:rPr lang="en-US" altLang="zh-CN" sz="2200" b="0" i="0">
                <a:latin typeface="+mn-ea"/>
                <a:ea typeface="+mn-ea"/>
              </a:rPr>
              <a:t>(</a:t>
            </a:r>
            <a:r>
              <a:rPr lang="zh-CN" altLang="en-US" sz="2200" b="0" i="0">
                <a:latin typeface="+mn-ea"/>
                <a:ea typeface="+mn-ea"/>
              </a:rPr>
              <a:t>不会空翻</a:t>
            </a:r>
            <a:r>
              <a:rPr lang="en-US" altLang="zh-CN" sz="2200" b="0" i="0">
                <a:latin typeface="+mn-ea"/>
                <a:ea typeface="+mn-ea"/>
              </a:rPr>
              <a:t>)</a:t>
            </a:r>
            <a:r>
              <a:rPr lang="zh-CN" altLang="en-US" sz="2200" b="0">
                <a:latin typeface="+mn-ea"/>
                <a:ea typeface="+mn-ea"/>
              </a:rPr>
              <a:t>。</a:t>
            </a:r>
            <a:endParaRPr lang="en-US" altLang="zh-CN" sz="2200" b="0" i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89384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  <p:bldP spid="81" grpId="0"/>
      <p:bldP spid="103" grpId="0"/>
      <p:bldP spid="10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4.3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其它逻辑功能触发器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333578" y="696704"/>
            <a:ext cx="4038600" cy="4525963"/>
          </a:xfrm>
        </p:spPr>
        <p:txBody>
          <a:bodyPr/>
          <a:lstStyle/>
          <a:p>
            <a:r>
              <a:rPr lang="en-US" altLang="zh-CN" sz="2400" b="1">
                <a:solidFill>
                  <a:srgbClr val="0000FF"/>
                </a:solidFill>
              </a:rPr>
              <a:t>SR</a:t>
            </a:r>
            <a:r>
              <a:rPr lang="zh-CN" altLang="en-US" sz="2400" b="1">
                <a:solidFill>
                  <a:srgbClr val="0000FF"/>
                </a:solidFill>
              </a:rPr>
              <a:t>触发器</a:t>
            </a:r>
            <a:endParaRPr lang="en-US" altLang="zh-CN" sz="2400" b="1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9563" y="1109016"/>
            <a:ext cx="1535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1.  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特性表 </a:t>
            </a:r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496451" y="4586898"/>
            <a:ext cx="1651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</a:p>
        </p:txBody>
      </p:sp>
      <p:grpSp>
        <p:nvGrpSpPr>
          <p:cNvPr id="14" name="Group 277"/>
          <p:cNvGrpSpPr>
            <a:grpSpLocks/>
          </p:cNvGrpSpPr>
          <p:nvPr/>
        </p:nvGrpSpPr>
        <p:grpSpPr bwMode="auto">
          <a:xfrm>
            <a:off x="496451" y="1693840"/>
            <a:ext cx="3965575" cy="2708275"/>
            <a:chOff x="480" y="963"/>
            <a:chExt cx="2498" cy="1706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80" y="963"/>
              <a:ext cx="2498" cy="17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	R	Q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	Q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n+1</a:t>
              </a:r>
              <a:r>
                <a:rPr lang="en-US" altLang="zh-CN" sz="2000" b="1">
                  <a:latin typeface="Times New Roman" panose="02020603050405020304" pitchFamily="18" charset="0"/>
                </a:rPr>
                <a:t>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0	 0	   0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0	 1	   1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1	 0	   0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1	 1	   0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0	 0	   1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0	 1	   1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1	 0	   X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1	 1	   X	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80" y="1234"/>
              <a:ext cx="2200" cy="0"/>
            </a:xfrm>
            <a:prstGeom prst="line">
              <a:avLst/>
            </a:prstGeom>
            <a:noFill/>
            <a:ln w="38100" cmpd="dbl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80" y="2645"/>
              <a:ext cx="2248" cy="0"/>
            </a:xfrm>
            <a:prstGeom prst="line">
              <a:avLst/>
            </a:prstGeom>
            <a:noFill/>
            <a:ln w="38100" cmpd="dbl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059123" y="1699765"/>
            <a:ext cx="1840" cy="266425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9"/>
          <p:cNvGrpSpPr>
            <a:grpSpLocks/>
          </p:cNvGrpSpPr>
          <p:nvPr/>
        </p:nvGrpSpPr>
        <p:grpSpPr bwMode="auto">
          <a:xfrm>
            <a:off x="538109" y="1748463"/>
            <a:ext cx="6065608" cy="890399"/>
            <a:chOff x="480" y="2248"/>
            <a:chExt cx="3994" cy="709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80" y="2565"/>
              <a:ext cx="2132" cy="3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25" name="AutoShape 29"/>
            <p:cNvSpPr>
              <a:spLocks noChangeArrowheads="1"/>
            </p:cNvSpPr>
            <p:nvPr/>
          </p:nvSpPr>
          <p:spPr bwMode="auto">
            <a:xfrm>
              <a:off x="2705" y="2248"/>
              <a:ext cx="1769" cy="336"/>
            </a:xfrm>
            <a:prstGeom prst="wedgeRectCallout">
              <a:avLst>
                <a:gd name="adj1" fmla="val -67634"/>
                <a:gd name="adj2" fmla="val 97917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输入同为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，输出不变。</a:t>
              </a:r>
            </a:p>
          </p:txBody>
        </p:sp>
      </p:grpSp>
      <p:grpSp>
        <p:nvGrpSpPr>
          <p:cNvPr id="26" name="Group 266"/>
          <p:cNvGrpSpPr>
            <a:grpSpLocks/>
          </p:cNvGrpSpPr>
          <p:nvPr/>
        </p:nvGrpSpPr>
        <p:grpSpPr bwMode="auto">
          <a:xfrm>
            <a:off x="545601" y="3368028"/>
            <a:ext cx="6061051" cy="936070"/>
            <a:chOff x="843" y="3298"/>
            <a:chExt cx="3991" cy="791"/>
          </a:xfrm>
        </p:grpSpPr>
        <p:sp>
          <p:nvSpPr>
            <p:cNvPr id="27" name="Rectangle 257"/>
            <p:cNvSpPr>
              <a:spLocks noChangeArrowheads="1"/>
            </p:cNvSpPr>
            <p:nvPr/>
          </p:nvSpPr>
          <p:spPr bwMode="auto">
            <a:xfrm>
              <a:off x="843" y="3657"/>
              <a:ext cx="2132" cy="43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" name="AutoShape 263"/>
            <p:cNvSpPr>
              <a:spLocks noChangeArrowheads="1"/>
            </p:cNvSpPr>
            <p:nvPr/>
          </p:nvSpPr>
          <p:spPr bwMode="auto">
            <a:xfrm>
              <a:off x="3067" y="3298"/>
              <a:ext cx="1767" cy="336"/>
            </a:xfrm>
            <a:prstGeom prst="wedgeRectCallout">
              <a:avLst>
                <a:gd name="adj1" fmla="val -68023"/>
                <a:gd name="adj2" fmla="val 126190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输入同为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，输出不定。</a:t>
              </a:r>
              <a:endParaRPr lang="zh-CN" altLang="en-US" sz="2400" b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" name="Group 268"/>
          <p:cNvGrpSpPr>
            <a:grpSpLocks/>
          </p:cNvGrpSpPr>
          <p:nvPr/>
        </p:nvGrpSpPr>
        <p:grpSpPr bwMode="auto">
          <a:xfrm>
            <a:off x="538109" y="2789681"/>
            <a:ext cx="5898552" cy="930488"/>
            <a:chOff x="480" y="1834"/>
            <a:chExt cx="3884" cy="688"/>
          </a:xfrm>
        </p:grpSpPr>
        <p:sp>
          <p:nvSpPr>
            <p:cNvPr id="30" name="Rectangle 259"/>
            <p:cNvSpPr>
              <a:spLocks noChangeArrowheads="1"/>
            </p:cNvSpPr>
            <p:nvPr/>
          </p:nvSpPr>
          <p:spPr bwMode="auto">
            <a:xfrm>
              <a:off x="480" y="2181"/>
              <a:ext cx="2132" cy="34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" name="AutoShape 264"/>
            <p:cNvSpPr>
              <a:spLocks noChangeArrowheads="1"/>
            </p:cNvSpPr>
            <p:nvPr/>
          </p:nvSpPr>
          <p:spPr bwMode="auto">
            <a:xfrm>
              <a:off x="2692" y="1834"/>
              <a:ext cx="1672" cy="336"/>
            </a:xfrm>
            <a:prstGeom prst="wedgeRectCallout">
              <a:avLst>
                <a:gd name="adj1" fmla="val -68847"/>
                <a:gd name="adj2" fmla="val 109819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置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有效，输出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Q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。</a:t>
              </a:r>
            </a:p>
          </p:txBody>
        </p:sp>
      </p:grpSp>
      <p:grpSp>
        <p:nvGrpSpPr>
          <p:cNvPr id="32" name="Group 267"/>
          <p:cNvGrpSpPr>
            <a:grpSpLocks/>
          </p:cNvGrpSpPr>
          <p:nvPr/>
        </p:nvGrpSpPr>
        <p:grpSpPr bwMode="auto">
          <a:xfrm>
            <a:off x="545601" y="2175445"/>
            <a:ext cx="6024603" cy="1023810"/>
            <a:chOff x="480" y="1487"/>
            <a:chExt cx="3967" cy="757"/>
          </a:xfrm>
        </p:grpSpPr>
        <p:sp>
          <p:nvSpPr>
            <p:cNvPr id="33" name="Rectangle 258"/>
            <p:cNvSpPr>
              <a:spLocks noChangeArrowheads="1"/>
            </p:cNvSpPr>
            <p:nvPr/>
          </p:nvSpPr>
          <p:spPr bwMode="auto">
            <a:xfrm>
              <a:off x="480" y="1880"/>
              <a:ext cx="2135" cy="36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34" name="AutoShape 265"/>
            <p:cNvSpPr>
              <a:spLocks noChangeArrowheads="1"/>
            </p:cNvSpPr>
            <p:nvPr/>
          </p:nvSpPr>
          <p:spPr bwMode="auto">
            <a:xfrm>
              <a:off x="2727" y="1487"/>
              <a:ext cx="1720" cy="336"/>
            </a:xfrm>
            <a:prstGeom prst="wedgeRectCallout">
              <a:avLst>
                <a:gd name="adj1" fmla="val -68218"/>
                <a:gd name="adj2" fmla="val 108630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置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有效，输出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Q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35" name="Line 275"/>
          <p:cNvSpPr>
            <a:spLocks noChangeShapeType="1"/>
          </p:cNvSpPr>
          <p:nvPr/>
        </p:nvSpPr>
        <p:spPr bwMode="auto">
          <a:xfrm>
            <a:off x="4801927" y="1687204"/>
            <a:ext cx="1524000" cy="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563927" y="202582"/>
            <a:ext cx="2362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+mn-ea"/>
                <a:ea typeface="+mn-ea"/>
              </a:rPr>
              <a:t>Q</a:t>
            </a:r>
            <a:r>
              <a:rPr lang="en-US" altLang="zh-CN" sz="2200" b="1" baseline="-25000">
                <a:latin typeface="+mn-ea"/>
                <a:ea typeface="+mn-ea"/>
              </a:rPr>
              <a:t>n+1</a:t>
            </a:r>
            <a:r>
              <a:rPr lang="zh-CN" altLang="en-US" sz="2200" b="1">
                <a:latin typeface="+mn-ea"/>
                <a:ea typeface="+mn-ea"/>
              </a:rPr>
              <a:t>卡诺图</a:t>
            </a:r>
          </a:p>
        </p:txBody>
      </p:sp>
      <p:grpSp>
        <p:nvGrpSpPr>
          <p:cNvPr id="37" name="Group 314"/>
          <p:cNvGrpSpPr>
            <a:grpSpLocks/>
          </p:cNvGrpSpPr>
          <p:nvPr/>
        </p:nvGrpSpPr>
        <p:grpSpPr bwMode="auto">
          <a:xfrm>
            <a:off x="6315416" y="783132"/>
            <a:ext cx="2155825" cy="1662112"/>
            <a:chOff x="5040" y="1085"/>
            <a:chExt cx="1358" cy="1047"/>
          </a:xfrm>
        </p:grpSpPr>
        <p:sp>
          <p:nvSpPr>
            <p:cNvPr id="38" name="Rectangle 280"/>
            <p:cNvSpPr>
              <a:spLocks noChangeArrowheads="1"/>
            </p:cNvSpPr>
            <p:nvPr/>
          </p:nvSpPr>
          <p:spPr bwMode="auto">
            <a:xfrm>
              <a:off x="535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Rectangle 281"/>
            <p:cNvSpPr>
              <a:spLocks noChangeArrowheads="1"/>
            </p:cNvSpPr>
            <p:nvPr/>
          </p:nvSpPr>
          <p:spPr bwMode="auto">
            <a:xfrm>
              <a:off x="559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Rectangle 282"/>
            <p:cNvSpPr>
              <a:spLocks noChangeArrowheads="1"/>
            </p:cNvSpPr>
            <p:nvPr/>
          </p:nvSpPr>
          <p:spPr bwMode="auto">
            <a:xfrm>
              <a:off x="583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" name="Rectangle 283"/>
            <p:cNvSpPr>
              <a:spLocks noChangeArrowheads="1"/>
            </p:cNvSpPr>
            <p:nvPr/>
          </p:nvSpPr>
          <p:spPr bwMode="auto">
            <a:xfrm>
              <a:off x="607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" name="Rectangle 284"/>
            <p:cNvSpPr>
              <a:spLocks noChangeArrowheads="1"/>
            </p:cNvSpPr>
            <p:nvPr/>
          </p:nvSpPr>
          <p:spPr bwMode="auto">
            <a:xfrm>
              <a:off x="535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285"/>
            <p:cNvSpPr>
              <a:spLocks noChangeArrowheads="1"/>
            </p:cNvSpPr>
            <p:nvPr/>
          </p:nvSpPr>
          <p:spPr bwMode="auto">
            <a:xfrm>
              <a:off x="559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286"/>
            <p:cNvSpPr>
              <a:spLocks noChangeArrowheads="1"/>
            </p:cNvSpPr>
            <p:nvPr/>
          </p:nvSpPr>
          <p:spPr bwMode="auto">
            <a:xfrm>
              <a:off x="583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" name="Rectangle 287"/>
            <p:cNvSpPr>
              <a:spLocks noChangeArrowheads="1"/>
            </p:cNvSpPr>
            <p:nvPr/>
          </p:nvSpPr>
          <p:spPr bwMode="auto">
            <a:xfrm>
              <a:off x="607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Line 288"/>
            <p:cNvSpPr>
              <a:spLocks noChangeShapeType="1"/>
            </p:cNvSpPr>
            <p:nvPr/>
          </p:nvSpPr>
          <p:spPr bwMode="auto">
            <a:xfrm flipH="1" flipV="1">
              <a:off x="5112" y="1172"/>
              <a:ext cx="24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89"/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8" name="Text Box 290"/>
            <p:cNvSpPr txBox="1">
              <a:spLocks noChangeArrowheads="1"/>
            </p:cNvSpPr>
            <p:nvPr/>
          </p:nvSpPr>
          <p:spPr bwMode="auto">
            <a:xfrm>
              <a:off x="5117" y="1085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91"/>
            <p:cNvSpPr txBox="1">
              <a:spLocks noChangeArrowheads="1"/>
            </p:cNvSpPr>
            <p:nvPr/>
          </p:nvSpPr>
          <p:spPr bwMode="auto">
            <a:xfrm>
              <a:off x="5294" y="1087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292"/>
            <p:cNvSpPr txBox="1">
              <a:spLocks noChangeArrowheads="1"/>
            </p:cNvSpPr>
            <p:nvPr/>
          </p:nvSpPr>
          <p:spPr bwMode="auto">
            <a:xfrm>
              <a:off x="5366" y="1207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293"/>
            <p:cNvSpPr txBox="1">
              <a:spLocks noChangeArrowheads="1"/>
            </p:cNvSpPr>
            <p:nvPr/>
          </p:nvSpPr>
          <p:spPr bwMode="auto">
            <a:xfrm>
              <a:off x="5613" y="1206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294"/>
            <p:cNvSpPr txBox="1">
              <a:spLocks noChangeArrowheads="1"/>
            </p:cNvSpPr>
            <p:nvPr/>
          </p:nvSpPr>
          <p:spPr bwMode="auto">
            <a:xfrm>
              <a:off x="5846" y="1206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295"/>
            <p:cNvSpPr txBox="1">
              <a:spLocks noChangeArrowheads="1"/>
            </p:cNvSpPr>
            <p:nvPr/>
          </p:nvSpPr>
          <p:spPr bwMode="auto">
            <a:xfrm>
              <a:off x="6086" y="1206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296"/>
            <p:cNvSpPr txBox="1">
              <a:spLocks noChangeArrowheads="1"/>
            </p:cNvSpPr>
            <p:nvPr/>
          </p:nvSpPr>
          <p:spPr bwMode="auto">
            <a:xfrm>
              <a:off x="5214" y="1398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297"/>
            <p:cNvSpPr txBox="1">
              <a:spLocks noChangeArrowheads="1"/>
            </p:cNvSpPr>
            <p:nvPr/>
          </p:nvSpPr>
          <p:spPr bwMode="auto">
            <a:xfrm>
              <a:off x="5214" y="161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298"/>
            <p:cNvSpPr txBox="1">
              <a:spLocks noChangeArrowheads="1"/>
            </p:cNvSpPr>
            <p:nvPr/>
          </p:nvSpPr>
          <p:spPr bwMode="auto">
            <a:xfrm>
              <a:off x="5627" y="139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Text Box 299"/>
            <p:cNvSpPr txBox="1">
              <a:spLocks noChangeArrowheads="1"/>
            </p:cNvSpPr>
            <p:nvPr/>
          </p:nvSpPr>
          <p:spPr bwMode="auto">
            <a:xfrm>
              <a:off x="5874" y="139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" name="Text Box 300"/>
            <p:cNvSpPr txBox="1">
              <a:spLocks noChangeArrowheads="1"/>
            </p:cNvSpPr>
            <p:nvPr/>
          </p:nvSpPr>
          <p:spPr bwMode="auto">
            <a:xfrm>
              <a:off x="5620" y="1638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301"/>
            <p:cNvSpPr txBox="1">
              <a:spLocks noChangeArrowheads="1"/>
            </p:cNvSpPr>
            <p:nvPr/>
          </p:nvSpPr>
          <p:spPr bwMode="auto">
            <a:xfrm>
              <a:off x="5867" y="163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302"/>
            <p:cNvSpPr txBox="1">
              <a:spLocks noChangeArrowheads="1"/>
            </p:cNvSpPr>
            <p:nvPr/>
          </p:nvSpPr>
          <p:spPr bwMode="auto">
            <a:xfrm>
              <a:off x="6110" y="1389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303"/>
            <p:cNvSpPr txBox="1">
              <a:spLocks noChangeArrowheads="1"/>
            </p:cNvSpPr>
            <p:nvPr/>
          </p:nvSpPr>
          <p:spPr bwMode="auto">
            <a:xfrm>
              <a:off x="6103" y="1629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304"/>
            <p:cNvSpPr txBox="1">
              <a:spLocks noChangeArrowheads="1"/>
            </p:cNvSpPr>
            <p:nvPr/>
          </p:nvSpPr>
          <p:spPr bwMode="auto">
            <a:xfrm>
              <a:off x="5354" y="1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305"/>
            <p:cNvSpPr txBox="1">
              <a:spLocks noChangeArrowheads="1"/>
            </p:cNvSpPr>
            <p:nvPr/>
          </p:nvSpPr>
          <p:spPr bwMode="auto">
            <a:xfrm>
              <a:off x="5355" y="15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64" name="Text Box 306"/>
            <p:cNvSpPr txBox="1">
              <a:spLocks noChangeArrowheads="1"/>
            </p:cNvSpPr>
            <p:nvPr/>
          </p:nvSpPr>
          <p:spPr bwMode="auto">
            <a:xfrm>
              <a:off x="5639" y="1932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endParaRPr lang="zh-CN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Line 310"/>
            <p:cNvSpPr>
              <a:spLocks noChangeShapeType="1"/>
            </p:cNvSpPr>
            <p:nvPr/>
          </p:nvSpPr>
          <p:spPr bwMode="auto">
            <a:xfrm>
              <a:off x="5165" y="11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1"/>
            <p:cNvSpPr>
              <a:spLocks noChangeShapeType="1"/>
            </p:cNvSpPr>
            <p:nvPr/>
          </p:nvSpPr>
          <p:spPr bwMode="auto">
            <a:xfrm>
              <a:off x="5357" y="11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12"/>
            <p:cNvSpPr txBox="1">
              <a:spLocks noChangeArrowheads="1"/>
            </p:cNvSpPr>
            <p:nvPr/>
          </p:nvSpPr>
          <p:spPr bwMode="auto">
            <a:xfrm>
              <a:off x="5656" y="19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n+1</a:t>
              </a:r>
            </a:p>
          </p:txBody>
        </p:sp>
      </p:grpSp>
      <p:grpSp>
        <p:nvGrpSpPr>
          <p:cNvPr id="68" name="组合 77"/>
          <p:cNvGrpSpPr>
            <a:grpSpLocks/>
          </p:cNvGrpSpPr>
          <p:nvPr/>
        </p:nvGrpSpPr>
        <p:grpSpPr bwMode="auto">
          <a:xfrm>
            <a:off x="6744041" y="1259382"/>
            <a:ext cx="431800" cy="720725"/>
            <a:chOff x="8100392" y="1052736"/>
            <a:chExt cx="288032" cy="504056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8100392" y="1052736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8388424" y="1052736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8100392" y="1556792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8"/>
          <p:cNvGrpSpPr>
            <a:grpSpLocks/>
          </p:cNvGrpSpPr>
          <p:nvPr/>
        </p:nvGrpSpPr>
        <p:grpSpPr bwMode="auto">
          <a:xfrm rot="10800000">
            <a:off x="8039441" y="1264144"/>
            <a:ext cx="433388" cy="720725"/>
            <a:chOff x="8100392" y="1052736"/>
            <a:chExt cx="288032" cy="504056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8100392" y="1056066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382094" y="105939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8100392" y="1563454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AutoShape 307"/>
          <p:cNvSpPr>
            <a:spLocks noChangeArrowheads="1"/>
          </p:cNvSpPr>
          <p:nvPr/>
        </p:nvSpPr>
        <p:spPr bwMode="auto">
          <a:xfrm>
            <a:off x="7647329" y="1695944"/>
            <a:ext cx="609600" cy="2413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80306"/>
              </p:ext>
            </p:extLst>
          </p:nvPr>
        </p:nvGraphicFramePr>
        <p:xfrm>
          <a:off x="2352553" y="4612798"/>
          <a:ext cx="1876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990360" imgH="507960" progId="Equation.DSMT4">
                  <p:embed/>
                </p:oleObj>
              </mc:Choice>
              <mc:Fallback>
                <p:oleObj name="Equation" r:id="rId3" imgW="990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553" y="4612798"/>
                        <a:ext cx="18764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AutoShape 274"/>
          <p:cNvSpPr>
            <a:spLocks noChangeArrowheads="1"/>
          </p:cNvSpPr>
          <p:nvPr/>
        </p:nvSpPr>
        <p:spPr bwMode="auto">
          <a:xfrm>
            <a:off x="405439" y="5727697"/>
            <a:ext cx="2938463" cy="783193"/>
          </a:xfrm>
          <a:prstGeom prst="wedgeRoundRectCallout">
            <a:avLst>
              <a:gd name="adj1" fmla="val 12265"/>
              <a:gd name="adj2" fmla="val -103029"/>
              <a:gd name="adj3" fmla="val 16667"/>
            </a:avLst>
          </a:prstGeom>
          <a:solidFill>
            <a:srgbClr val="FFFF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800000"/>
                </a:solidFill>
                <a:latin typeface="+mn-ea"/>
                <a:ea typeface="+mn-ea"/>
              </a:rPr>
              <a:t>约束条件：输入信号不能同时为</a:t>
            </a:r>
            <a:r>
              <a:rPr lang="en-US" altLang="zh-CN" sz="2000" b="0">
                <a:solidFill>
                  <a:srgbClr val="800000"/>
                </a:solidFill>
                <a:latin typeface="+mn-ea"/>
                <a:ea typeface="+mn-ea"/>
              </a:rPr>
              <a:t>1</a:t>
            </a:r>
            <a:r>
              <a:rPr lang="zh-CN" altLang="en-US" sz="2000" b="0">
                <a:solidFill>
                  <a:srgbClr val="800000"/>
                </a:solidFill>
                <a:latin typeface="+mn-ea"/>
                <a:ea typeface="+mn-ea"/>
              </a:rPr>
              <a:t>。</a:t>
            </a:r>
          </a:p>
        </p:txBody>
      </p:sp>
      <p:grpSp>
        <p:nvGrpSpPr>
          <p:cNvPr id="79" name="Group 140"/>
          <p:cNvGrpSpPr>
            <a:grpSpLocks/>
          </p:cNvGrpSpPr>
          <p:nvPr/>
        </p:nvGrpSpPr>
        <p:grpSpPr bwMode="auto">
          <a:xfrm>
            <a:off x="6894854" y="2710358"/>
            <a:ext cx="1269206" cy="2167260"/>
            <a:chOff x="4608" y="1839"/>
            <a:chExt cx="952" cy="1511"/>
          </a:xfrm>
        </p:grpSpPr>
        <p:grpSp>
          <p:nvGrpSpPr>
            <p:cNvPr id="80" name="Group 122"/>
            <p:cNvGrpSpPr>
              <a:grpSpLocks/>
            </p:cNvGrpSpPr>
            <p:nvPr/>
          </p:nvGrpSpPr>
          <p:grpSpPr bwMode="auto">
            <a:xfrm>
              <a:off x="4736" y="1839"/>
              <a:ext cx="769" cy="242"/>
              <a:chOff x="4544" y="311"/>
              <a:chExt cx="769" cy="242"/>
            </a:xfrm>
          </p:grpSpPr>
          <p:sp>
            <p:nvSpPr>
              <p:cNvPr id="94" name="Text Box 123"/>
              <p:cNvSpPr txBox="1">
                <a:spLocks noChangeArrowheads="1"/>
              </p:cNvSpPr>
              <p:nvPr/>
            </p:nvSpPr>
            <p:spPr bwMode="auto">
              <a:xfrm>
                <a:off x="4544" y="315"/>
                <a:ext cx="336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6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" name="Line 124"/>
              <p:cNvSpPr>
                <a:spLocks noChangeShapeType="1"/>
              </p:cNvSpPr>
              <p:nvPr/>
            </p:nvSpPr>
            <p:spPr bwMode="auto">
              <a:xfrm>
                <a:off x="4618" y="36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 sz="2000"/>
              </a:p>
            </p:txBody>
          </p:sp>
          <p:sp>
            <p:nvSpPr>
              <p:cNvPr id="96" name="Text Box 125"/>
              <p:cNvSpPr txBox="1">
                <a:spLocks noChangeArrowheads="1"/>
              </p:cNvSpPr>
              <p:nvPr/>
            </p:nvSpPr>
            <p:spPr bwMode="auto">
              <a:xfrm>
                <a:off x="4977" y="311"/>
                <a:ext cx="336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6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" name="Text Box 127"/>
            <p:cNvSpPr txBox="1">
              <a:spLocks noChangeArrowheads="1"/>
            </p:cNvSpPr>
            <p:nvPr/>
          </p:nvSpPr>
          <p:spPr bwMode="auto">
            <a:xfrm>
              <a:off x="4664" y="3112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128"/>
            <p:cNvSpPr txBox="1">
              <a:spLocks noChangeArrowheads="1"/>
            </p:cNvSpPr>
            <p:nvPr/>
          </p:nvSpPr>
          <p:spPr bwMode="auto">
            <a:xfrm>
              <a:off x="5224" y="3112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129"/>
            <p:cNvSpPr>
              <a:spLocks noChangeArrowheads="1"/>
            </p:cNvSpPr>
            <p:nvPr/>
          </p:nvSpPr>
          <p:spPr bwMode="auto">
            <a:xfrm>
              <a:off x="4608" y="2344"/>
              <a:ext cx="912" cy="528"/>
            </a:xfrm>
            <a:prstGeom prst="rect">
              <a:avLst/>
            </a:prstGeom>
            <a:solidFill>
              <a:srgbClr val="99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99FFCC"/>
              </a:extrusionClr>
              <a:contourClr>
                <a:srgbClr val="99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4" name="Oval 130"/>
            <p:cNvSpPr>
              <a:spLocks noChangeArrowheads="1"/>
            </p:cNvSpPr>
            <p:nvPr/>
          </p:nvSpPr>
          <p:spPr bwMode="auto">
            <a:xfrm>
              <a:off x="4816" y="22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5" name="Line 131"/>
            <p:cNvSpPr>
              <a:spLocks noChangeShapeType="1"/>
            </p:cNvSpPr>
            <p:nvPr/>
          </p:nvSpPr>
          <p:spPr bwMode="auto">
            <a:xfrm>
              <a:off x="4857" y="2042"/>
              <a:ext cx="3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6" name="Line 132"/>
            <p:cNvSpPr>
              <a:spLocks noChangeShapeType="1"/>
            </p:cNvSpPr>
            <p:nvPr/>
          </p:nvSpPr>
          <p:spPr bwMode="auto">
            <a:xfrm>
              <a:off x="47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7" name="Line 133"/>
            <p:cNvSpPr>
              <a:spLocks noChangeShapeType="1"/>
            </p:cNvSpPr>
            <p:nvPr/>
          </p:nvSpPr>
          <p:spPr bwMode="auto">
            <a:xfrm>
              <a:off x="5316" y="2030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8" name="Text Box 134"/>
            <p:cNvSpPr txBox="1">
              <a:spLocks noChangeArrowheads="1"/>
            </p:cNvSpPr>
            <p:nvPr/>
          </p:nvSpPr>
          <p:spPr bwMode="auto">
            <a:xfrm>
              <a:off x="4648" y="2568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1R</a:t>
              </a:r>
              <a:endParaRPr lang="en-US" altLang="zh-CN" sz="16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135"/>
            <p:cNvSpPr txBox="1">
              <a:spLocks noChangeArrowheads="1"/>
            </p:cNvSpPr>
            <p:nvPr/>
          </p:nvSpPr>
          <p:spPr bwMode="auto">
            <a:xfrm>
              <a:off x="5200" y="2567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1S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Line 136"/>
            <p:cNvSpPr>
              <a:spLocks noChangeShapeType="1"/>
            </p:cNvSpPr>
            <p:nvPr/>
          </p:nvSpPr>
          <p:spPr bwMode="auto">
            <a:xfrm>
              <a:off x="5328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1" name="Text Box 137"/>
            <p:cNvSpPr txBox="1">
              <a:spLocks noChangeArrowheads="1"/>
            </p:cNvSpPr>
            <p:nvPr/>
          </p:nvSpPr>
          <p:spPr bwMode="auto">
            <a:xfrm>
              <a:off x="4920" y="3112"/>
              <a:ext cx="4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138"/>
            <p:cNvSpPr txBox="1">
              <a:spLocks noChangeArrowheads="1"/>
            </p:cNvSpPr>
            <p:nvPr/>
          </p:nvSpPr>
          <p:spPr bwMode="auto">
            <a:xfrm>
              <a:off x="4928" y="2569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16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Line 139"/>
            <p:cNvSpPr>
              <a:spLocks noChangeShapeType="1"/>
            </p:cNvSpPr>
            <p:nvPr/>
          </p:nvSpPr>
          <p:spPr bwMode="auto">
            <a:xfrm flipH="1">
              <a:off x="5072" y="287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97" name="Rectangle 101"/>
          <p:cNvSpPr>
            <a:spLocks noChangeArrowheads="1"/>
          </p:cNvSpPr>
          <p:nvPr/>
        </p:nvSpPr>
        <p:spPr bwMode="auto">
          <a:xfrm>
            <a:off x="6465095" y="4869861"/>
            <a:ext cx="2101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SR</a:t>
            </a:r>
            <a:r>
              <a:rPr kumimoji="1" lang="zh-CN" altLang="en-US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触发器逻辑符号</a:t>
            </a:r>
          </a:p>
        </p:txBody>
      </p:sp>
    </p:spTree>
    <p:extLst>
      <p:ext uri="{BB962C8B-B14F-4D97-AF65-F5344CB8AC3E}">
        <p14:creationId xmlns:p14="http://schemas.microsoft.com/office/powerpoint/2010/main" val="18165832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5" grpId="0" animBg="1"/>
      <p:bldP spid="36" grpId="0" autoUpdateAnimBg="0"/>
      <p:bldP spid="76" grpId="0" animBg="1"/>
      <p:bldP spid="78" grpId="0" animBg="1" autoUpdateAnimBg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7307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4.3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其它逻辑功能触发器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113571" y="697439"/>
            <a:ext cx="4458429" cy="1558193"/>
          </a:xfrm>
        </p:spPr>
        <p:txBody>
          <a:bodyPr/>
          <a:lstStyle/>
          <a:p>
            <a:r>
              <a:rPr lang="en-US" altLang="zh-CN" sz="2400" b="1">
                <a:solidFill>
                  <a:srgbClr val="0000FF"/>
                </a:solidFill>
              </a:rPr>
              <a:t>T </a:t>
            </a:r>
            <a:r>
              <a:rPr lang="zh-CN" altLang="en-US" sz="2400" b="1">
                <a:solidFill>
                  <a:srgbClr val="0000FF"/>
                </a:solidFill>
              </a:rPr>
              <a:t>触发器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200" kern="1200">
                <a:latin typeface="+mn-ea"/>
              </a:rPr>
              <a:t>    将</a:t>
            </a:r>
            <a:r>
              <a:rPr lang="en-US" altLang="zh-CN" sz="2200" kern="1200">
                <a:latin typeface="+mn-ea"/>
              </a:rPr>
              <a:t>JK</a:t>
            </a:r>
            <a:r>
              <a:rPr lang="zh-CN" altLang="en-US" sz="2200" kern="1200">
                <a:latin typeface="+mn-ea"/>
              </a:rPr>
              <a:t>触发器</a:t>
            </a:r>
            <a:r>
              <a:rPr lang="en-US" altLang="zh-CN" sz="2200" kern="1200">
                <a:latin typeface="+mn-ea"/>
              </a:rPr>
              <a:t>J</a:t>
            </a:r>
            <a:r>
              <a:rPr lang="zh-CN" altLang="en-US" sz="2200" kern="1200">
                <a:latin typeface="+mn-ea"/>
              </a:rPr>
              <a:t>，</a:t>
            </a:r>
            <a:r>
              <a:rPr lang="en-US" altLang="zh-CN" sz="2200" kern="1200">
                <a:latin typeface="+mn-ea"/>
              </a:rPr>
              <a:t>K</a:t>
            </a:r>
            <a:r>
              <a:rPr lang="zh-CN" altLang="en-US" sz="2200" kern="1200">
                <a:latin typeface="+mn-ea"/>
              </a:rPr>
              <a:t>两端连在一起作为</a:t>
            </a:r>
            <a:r>
              <a:rPr lang="en-US" altLang="zh-CN" sz="2200" kern="1200">
                <a:latin typeface="+mn-ea"/>
              </a:rPr>
              <a:t>T</a:t>
            </a:r>
            <a:r>
              <a:rPr lang="zh-CN" altLang="en-US" sz="2200" kern="1200">
                <a:latin typeface="+mn-ea"/>
              </a:rPr>
              <a:t>输入端，便得到了</a:t>
            </a:r>
            <a:r>
              <a:rPr lang="en-US" altLang="zh-CN" sz="2200" kern="1200">
                <a:latin typeface="+mn-ea"/>
              </a:rPr>
              <a:t>T</a:t>
            </a:r>
            <a:r>
              <a:rPr lang="zh-CN" altLang="en-US" sz="2200" kern="1200">
                <a:latin typeface="+mn-ea"/>
              </a:rPr>
              <a:t>触发器。</a:t>
            </a:r>
            <a:endParaRPr lang="en-US" altLang="zh-CN" sz="2200" kern="1200">
              <a:latin typeface="+mn-ea"/>
            </a:endParaRPr>
          </a:p>
          <a:p>
            <a:pPr marL="0" indent="0">
              <a:buNone/>
            </a:pPr>
            <a:endParaRPr lang="zh-CN" altLang="en-US" sz="2200" kern="1200">
              <a:latin typeface="+mn-ea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0611" y="2955100"/>
            <a:ext cx="1535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  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特性表 </a:t>
            </a:r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342379" y="1889705"/>
            <a:ext cx="1651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</a:p>
        </p:txBody>
      </p:sp>
      <p:graphicFrame>
        <p:nvGraphicFramePr>
          <p:cNvPr id="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07574"/>
              </p:ext>
            </p:extLst>
          </p:nvPr>
        </p:nvGraphicFramePr>
        <p:xfrm>
          <a:off x="378755" y="2429131"/>
          <a:ext cx="441325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" imgW="2527200" imgH="253800" progId="Equation.DSMT4">
                  <p:embed/>
                </p:oleObj>
              </mc:Choice>
              <mc:Fallback>
                <p:oleObj name="Equation" r:id="rId3" imgW="252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55" y="2429131"/>
                        <a:ext cx="4413251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14"/>
          <p:cNvGrpSpPr>
            <a:grpSpLocks/>
          </p:cNvGrpSpPr>
          <p:nvPr/>
        </p:nvGrpSpPr>
        <p:grpSpPr bwMode="auto">
          <a:xfrm>
            <a:off x="1920732" y="3200405"/>
            <a:ext cx="1908795" cy="1924659"/>
            <a:chOff x="363" y="2308"/>
            <a:chExt cx="1610" cy="1446"/>
          </a:xfrm>
        </p:grpSpPr>
        <p:graphicFrame>
          <p:nvGraphicFramePr>
            <p:cNvPr id="1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648623"/>
                </p:ext>
              </p:extLst>
            </p:nvPr>
          </p:nvGraphicFramePr>
          <p:xfrm>
            <a:off x="983" y="2317"/>
            <a:ext cx="26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9" name="Equation" r:id="rId5" imgW="190500" imgH="228600" progId="Equation.DSMT4">
                    <p:embed/>
                  </p:oleObj>
                </mc:Choice>
                <mc:Fallback>
                  <p:oleObj name="Equation" r:id="rId5" imgW="190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317"/>
                          <a:ext cx="26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5"/>
            <p:cNvGraphicFramePr>
              <a:graphicFrameLocks noChangeAspect="1"/>
            </p:cNvGraphicFramePr>
            <p:nvPr/>
          </p:nvGraphicFramePr>
          <p:xfrm>
            <a:off x="1439" y="2308"/>
            <a:ext cx="3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0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308"/>
                          <a:ext cx="3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Rectangle 17"/>
            <p:cNvSpPr>
              <a:spLocks noChangeArrowheads="1"/>
            </p:cNvSpPr>
            <p:nvPr/>
          </p:nvSpPr>
          <p:spPr bwMode="auto">
            <a:xfrm>
              <a:off x="1275" y="3467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889" y="3467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8" name="Rectangle 19"/>
            <p:cNvSpPr>
              <a:spLocks noChangeArrowheads="1"/>
            </p:cNvSpPr>
            <p:nvPr/>
          </p:nvSpPr>
          <p:spPr bwMode="auto">
            <a:xfrm>
              <a:off x="385" y="3467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1275" y="3180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Rectangle 21"/>
            <p:cNvSpPr>
              <a:spLocks noChangeArrowheads="1"/>
            </p:cNvSpPr>
            <p:nvPr/>
          </p:nvSpPr>
          <p:spPr bwMode="auto">
            <a:xfrm>
              <a:off x="889" y="3180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385" y="3180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" name="Rectangle 23"/>
            <p:cNvSpPr>
              <a:spLocks noChangeArrowheads="1"/>
            </p:cNvSpPr>
            <p:nvPr/>
          </p:nvSpPr>
          <p:spPr bwMode="auto">
            <a:xfrm>
              <a:off x="1275" y="2893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889" y="2893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385" y="2893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275" y="2606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889" y="2606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7" name="Rectangle 28"/>
            <p:cNvSpPr>
              <a:spLocks noChangeArrowheads="1"/>
            </p:cNvSpPr>
            <p:nvPr/>
          </p:nvSpPr>
          <p:spPr bwMode="auto">
            <a:xfrm>
              <a:off x="385" y="2606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Rectangle 29"/>
            <p:cNvSpPr>
              <a:spLocks noChangeArrowheads="1"/>
            </p:cNvSpPr>
            <p:nvPr/>
          </p:nvSpPr>
          <p:spPr bwMode="auto">
            <a:xfrm>
              <a:off x="1275" y="2319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GB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30"/>
            <p:cNvSpPr>
              <a:spLocks noChangeArrowheads="1"/>
            </p:cNvSpPr>
            <p:nvPr/>
          </p:nvSpPr>
          <p:spPr bwMode="auto">
            <a:xfrm>
              <a:off x="760" y="2319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GB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31"/>
            <p:cNvSpPr>
              <a:spLocks noChangeArrowheads="1"/>
            </p:cNvSpPr>
            <p:nvPr/>
          </p:nvSpPr>
          <p:spPr bwMode="auto">
            <a:xfrm>
              <a:off x="385" y="2319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>
              <a:off x="385" y="2319"/>
              <a:ext cx="15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>
              <a:off x="385" y="3754"/>
              <a:ext cx="15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>
              <a:off x="385" y="231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1973" y="231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>
              <a:off x="1365" y="23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6" name="Line 37"/>
            <p:cNvSpPr>
              <a:spLocks noChangeShapeType="1"/>
            </p:cNvSpPr>
            <p:nvPr/>
          </p:nvSpPr>
          <p:spPr bwMode="auto">
            <a:xfrm>
              <a:off x="385" y="260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>
              <a:off x="820" y="23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8" name="Line 39"/>
            <p:cNvSpPr>
              <a:spLocks noChangeShapeType="1"/>
            </p:cNvSpPr>
            <p:nvPr/>
          </p:nvSpPr>
          <p:spPr bwMode="auto">
            <a:xfrm>
              <a:off x="1973" y="260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>
              <a:off x="385" y="2893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0" name="Line 41"/>
            <p:cNvSpPr>
              <a:spLocks noChangeShapeType="1"/>
            </p:cNvSpPr>
            <p:nvPr/>
          </p:nvSpPr>
          <p:spPr bwMode="auto">
            <a:xfrm>
              <a:off x="1973" y="2893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1" name="Line 42"/>
            <p:cNvSpPr>
              <a:spLocks noChangeShapeType="1"/>
            </p:cNvSpPr>
            <p:nvPr/>
          </p:nvSpPr>
          <p:spPr bwMode="auto">
            <a:xfrm>
              <a:off x="385" y="3180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2" name="Line 43"/>
            <p:cNvSpPr>
              <a:spLocks noChangeShapeType="1"/>
            </p:cNvSpPr>
            <p:nvPr/>
          </p:nvSpPr>
          <p:spPr bwMode="auto">
            <a:xfrm>
              <a:off x="1973" y="3180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3" name="Line 44"/>
            <p:cNvSpPr>
              <a:spLocks noChangeShapeType="1"/>
            </p:cNvSpPr>
            <p:nvPr/>
          </p:nvSpPr>
          <p:spPr bwMode="auto">
            <a:xfrm>
              <a:off x="385" y="346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1973" y="346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5" name="Line 46"/>
            <p:cNvSpPr>
              <a:spLocks noChangeShapeType="1"/>
            </p:cNvSpPr>
            <p:nvPr/>
          </p:nvSpPr>
          <p:spPr bwMode="auto">
            <a:xfrm>
              <a:off x="363" y="26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318926" y="5087092"/>
            <a:ext cx="1850186" cy="430887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2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状态转换图</a:t>
            </a:r>
          </a:p>
        </p:txBody>
      </p:sp>
      <p:graphicFrame>
        <p:nvGraphicFramePr>
          <p:cNvPr id="1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51144"/>
              </p:ext>
            </p:extLst>
          </p:nvPr>
        </p:nvGraphicFramePr>
        <p:xfrm>
          <a:off x="832781" y="5399961"/>
          <a:ext cx="39592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图片" r:id="rId9" imgW="2661177" imgH="941741" progId="Word.Picture.8">
                  <p:embed/>
                </p:oleObj>
              </mc:Choice>
              <mc:Fallback>
                <p:oleObj name="图片" r:id="rId9" imgW="2661177" imgH="94174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81" y="5399961"/>
                        <a:ext cx="39592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Group 52"/>
          <p:cNvGrpSpPr>
            <a:grpSpLocks/>
          </p:cNvGrpSpPr>
          <p:nvPr/>
        </p:nvGrpSpPr>
        <p:grpSpPr bwMode="auto">
          <a:xfrm>
            <a:off x="5895223" y="401709"/>
            <a:ext cx="2216622" cy="1703704"/>
            <a:chOff x="4560" y="1958"/>
            <a:chExt cx="1603" cy="1239"/>
          </a:xfrm>
        </p:grpSpPr>
        <p:graphicFrame>
          <p:nvGraphicFramePr>
            <p:cNvPr id="13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417379"/>
                </p:ext>
              </p:extLst>
            </p:nvPr>
          </p:nvGraphicFramePr>
          <p:xfrm>
            <a:off x="4716" y="1958"/>
            <a:ext cx="1292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2" name="图片" r:id="rId11" imgW="1178695" imgH="695673" progId="Word.Picture.8">
                    <p:embed/>
                  </p:oleObj>
                </mc:Choice>
                <mc:Fallback>
                  <p:oleObj name="图片" r:id="rId11" imgW="1178695" imgH="69567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1958"/>
                          <a:ext cx="1292" cy="91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>
              <a:off x="4560" y="2906"/>
              <a:ext cx="16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 </a:t>
              </a:r>
              <a:r>
                <a:rPr lang="zh-CN" altLang="en-US" sz="2000" b="1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触发器逻辑符号</a:t>
              </a:r>
            </a:p>
          </p:txBody>
        </p:sp>
      </p:grpSp>
      <p:sp>
        <p:nvSpPr>
          <p:cNvPr id="141" name="文本占位符 1"/>
          <p:cNvSpPr txBox="1">
            <a:spLocks/>
          </p:cNvSpPr>
          <p:nvPr/>
        </p:nvSpPr>
        <p:spPr>
          <a:xfrm>
            <a:off x="5236599" y="2433287"/>
            <a:ext cx="3818023" cy="15581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>
                <a:solidFill>
                  <a:srgbClr val="0000FF"/>
                </a:solidFill>
                <a:latin typeface="+mn-ea"/>
              </a:rPr>
              <a:t>T’</a:t>
            </a:r>
            <a:r>
              <a:rPr lang="zh-CN" altLang="en-US" sz="2400" b="1" kern="0">
                <a:solidFill>
                  <a:srgbClr val="0000FF"/>
                </a:solidFill>
                <a:latin typeface="+mn-ea"/>
              </a:rPr>
              <a:t>触发器</a:t>
            </a:r>
            <a:endParaRPr lang="en-US" altLang="zh-CN" sz="2400" b="1" kern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200" b="0">
                <a:latin typeface="+mn-ea"/>
              </a:rPr>
              <a:t>    当</a:t>
            </a:r>
            <a:r>
              <a:rPr lang="en-US" altLang="zh-CN" sz="2200" b="0">
                <a:latin typeface="+mn-ea"/>
              </a:rPr>
              <a:t>T</a:t>
            </a:r>
            <a:r>
              <a:rPr lang="zh-CN" altLang="en-US" sz="2200" b="0">
                <a:latin typeface="+mn-ea"/>
              </a:rPr>
              <a:t>触发器</a:t>
            </a:r>
            <a:r>
              <a:rPr lang="en-US" altLang="zh-CN" sz="2200" b="0">
                <a:latin typeface="+mn-ea"/>
              </a:rPr>
              <a:t>T</a:t>
            </a:r>
            <a:r>
              <a:rPr lang="zh-CN" altLang="en-US" sz="2200" b="0">
                <a:latin typeface="+mn-ea"/>
              </a:rPr>
              <a:t>端恒为</a:t>
            </a:r>
            <a:r>
              <a:rPr lang="en-US" altLang="zh-CN" sz="2200" b="0">
                <a:latin typeface="+mn-ea"/>
              </a:rPr>
              <a:t>1</a:t>
            </a:r>
            <a:r>
              <a:rPr lang="zh-CN" altLang="en-US" sz="2200" b="0">
                <a:latin typeface="+mn-ea"/>
              </a:rPr>
              <a:t>时，即是</a:t>
            </a:r>
            <a:r>
              <a:rPr lang="en-US" altLang="zh-CN" sz="2200" b="0">
                <a:latin typeface="+mn-ea"/>
              </a:rPr>
              <a:t>T′</a:t>
            </a:r>
            <a:r>
              <a:rPr lang="zh-CN" altLang="en-US" sz="2200" b="0">
                <a:latin typeface="+mn-ea"/>
              </a:rPr>
              <a:t>触发器，</a:t>
            </a:r>
            <a:r>
              <a:rPr kumimoji="1" lang="zh-CN" altLang="en-US" sz="2200">
                <a:solidFill>
                  <a:srgbClr val="000066"/>
                </a:solidFill>
                <a:latin typeface="+mn-ea"/>
                <a:cs typeface="Times New Roman" panose="02020603050405020304" pitchFamily="18" charset="0"/>
              </a:rPr>
              <a:t>特性方程</a:t>
            </a:r>
            <a:r>
              <a:rPr kumimoji="1" lang="zh-CN" altLang="en-US" sz="2200" b="0">
                <a:latin typeface="+mn-ea"/>
                <a:cs typeface="Times New Roman" panose="02020603050405020304" pitchFamily="18" charset="0"/>
              </a:rPr>
              <a:t>为：</a:t>
            </a:r>
          </a:p>
          <a:p>
            <a:pPr marL="0" indent="0">
              <a:buFontTx/>
              <a:buNone/>
            </a:pPr>
            <a:endParaRPr lang="en-US" altLang="zh-CN" sz="2200" b="0">
              <a:latin typeface="+mn-ea"/>
            </a:endParaRPr>
          </a:p>
          <a:p>
            <a:pPr marL="0" indent="0">
              <a:buFontTx/>
              <a:buNone/>
            </a:pPr>
            <a:endParaRPr lang="zh-CN" altLang="en-US" sz="2200" b="0" kern="120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09769"/>
              </p:ext>
            </p:extLst>
          </p:nvPr>
        </p:nvGraphicFramePr>
        <p:xfrm>
          <a:off x="6494918" y="3682478"/>
          <a:ext cx="1267699" cy="48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13" imgW="660240" imgH="253800" progId="Equation.DSMT4">
                  <p:embed/>
                </p:oleObj>
              </mc:Choice>
              <mc:Fallback>
                <p:oleObj name="Equation" r:id="rId13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4918" y="3682478"/>
                        <a:ext cx="1267699" cy="48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Group 9"/>
          <p:cNvGrpSpPr>
            <a:grpSpLocks/>
          </p:cNvGrpSpPr>
          <p:nvPr/>
        </p:nvGrpSpPr>
        <p:grpSpPr bwMode="auto">
          <a:xfrm>
            <a:off x="5895223" y="5127821"/>
            <a:ext cx="2326775" cy="1683428"/>
            <a:chOff x="3631" y="1688"/>
            <a:chExt cx="1945" cy="987"/>
          </a:xfrm>
        </p:grpSpPr>
        <p:graphicFrame>
          <p:nvGraphicFramePr>
            <p:cNvPr id="1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346188"/>
                </p:ext>
              </p:extLst>
            </p:nvPr>
          </p:nvGraphicFramePr>
          <p:xfrm>
            <a:off x="3782" y="1688"/>
            <a:ext cx="1493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4" name="图片" r:id="rId15" imgW="1102748" imgH="628840" progId="Word.Picture.8">
                    <p:embed/>
                  </p:oleObj>
                </mc:Choice>
                <mc:Fallback>
                  <p:oleObj name="图片" r:id="rId15" imgW="1102748" imgH="62884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1688"/>
                          <a:ext cx="1493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3631" y="2440"/>
              <a:ext cx="19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T’</a:t>
              </a:r>
              <a:r>
                <a:rPr lang="zh-CN" altLang="en-US" sz="2000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触发器逻辑符号 </a:t>
              </a:r>
            </a:p>
          </p:txBody>
        </p:sp>
      </p:grpSp>
      <p:sp>
        <p:nvSpPr>
          <p:cNvPr id="146" name="Rectangle 16"/>
          <p:cNvSpPr>
            <a:spLocks noChangeArrowheads="1"/>
          </p:cNvSpPr>
          <p:nvPr/>
        </p:nvSpPr>
        <p:spPr bwMode="auto">
          <a:xfrm>
            <a:off x="5435979" y="4247559"/>
            <a:ext cx="37080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>
                <a:latin typeface="+mn-ea"/>
                <a:ea typeface="+mn-ea"/>
                <a:cs typeface="Times New Roman" panose="02020603050405020304" pitchFamily="18" charset="0"/>
              </a:rPr>
              <a:t>时钟脉冲每作用一次，触发器翻转一次。 </a:t>
            </a:r>
          </a:p>
        </p:txBody>
      </p:sp>
    </p:spTree>
    <p:extLst>
      <p:ext uri="{BB962C8B-B14F-4D97-AF65-F5344CB8AC3E}">
        <p14:creationId xmlns:p14="http://schemas.microsoft.com/office/powerpoint/2010/main" val="143426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/>
      <p:bldP spid="12" grpId="0"/>
      <p:bldP spid="136" grpId="0" animBg="1"/>
      <p:bldP spid="141" grpId="0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391" y="858505"/>
            <a:ext cx="7932332" cy="4951029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 dirty="0">
                <a:solidFill>
                  <a:srgbClr val="800000"/>
                </a:solidFill>
              </a:rPr>
              <a:t>SR</a:t>
            </a:r>
            <a:r>
              <a:rPr lang="zh-CN" altLang="en-US" sz="2400" b="1" dirty="0">
                <a:solidFill>
                  <a:srgbClr val="800000"/>
                </a:solidFill>
              </a:rPr>
              <a:t>触发器</a:t>
            </a:r>
            <a:r>
              <a:rPr lang="zh-CN" altLang="en-US" sz="2400" dirty="0"/>
              <a:t>：在</a:t>
            </a:r>
            <a:r>
              <a:rPr lang="en-US" altLang="zh-CN" sz="2400" dirty="0"/>
              <a:t>CP</a:t>
            </a:r>
            <a:r>
              <a:rPr lang="zh-CN" altLang="en-US" sz="2400" dirty="0"/>
              <a:t>信号有效时，根据</a:t>
            </a:r>
            <a:r>
              <a:rPr lang="en-US" altLang="zh-CN" sz="2400" dirty="0"/>
              <a:t>S</a:t>
            </a:r>
            <a:r>
              <a:rPr lang="zh-CN" altLang="en-US" sz="2400" dirty="0"/>
              <a:t>、</a:t>
            </a:r>
            <a:r>
              <a:rPr lang="en-US" altLang="zh-CN" sz="2400" dirty="0"/>
              <a:t>R</a:t>
            </a:r>
            <a:r>
              <a:rPr lang="zh-CN" altLang="en-US" sz="2400" dirty="0"/>
              <a:t>信号的不同，具有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置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、置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</a:rPr>
              <a:t>和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保持</a:t>
            </a:r>
            <a:r>
              <a:rPr lang="zh-CN" altLang="en-US" sz="2400" dirty="0"/>
              <a:t>功能的电路。</a:t>
            </a:r>
            <a:r>
              <a:rPr lang="en-US" altLang="zh-CN" sz="2400" dirty="0"/>
              <a:t>SR</a:t>
            </a:r>
            <a:r>
              <a:rPr lang="zh-CN" altLang="en-US" sz="2400" dirty="0"/>
              <a:t>不能同时有效。</a:t>
            </a: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 dirty="0">
                <a:solidFill>
                  <a:srgbClr val="800000"/>
                </a:solidFill>
              </a:rPr>
              <a:t>D</a:t>
            </a:r>
            <a:r>
              <a:rPr lang="zh-CN" altLang="en-US" sz="2400" b="1" dirty="0">
                <a:solidFill>
                  <a:srgbClr val="800000"/>
                </a:solidFill>
              </a:rPr>
              <a:t>触发器</a:t>
            </a:r>
            <a:r>
              <a:rPr lang="zh-CN" altLang="en-US" sz="2400" dirty="0"/>
              <a:t>：在</a:t>
            </a:r>
            <a:r>
              <a:rPr lang="en-US" altLang="zh-CN" sz="2400" dirty="0"/>
              <a:t>CP</a:t>
            </a:r>
            <a:r>
              <a:rPr lang="zh-CN" altLang="en-US" sz="2400" dirty="0"/>
              <a:t>信号有效时，根据</a:t>
            </a:r>
            <a:r>
              <a:rPr lang="en-US" altLang="zh-CN" sz="2400" dirty="0"/>
              <a:t>D</a:t>
            </a:r>
            <a:r>
              <a:rPr lang="zh-CN" altLang="en-US" sz="2400" dirty="0"/>
              <a:t>的不同，具有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置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、 置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400" dirty="0"/>
              <a:t>功能的电路。</a:t>
            </a: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 dirty="0">
                <a:solidFill>
                  <a:srgbClr val="800000"/>
                </a:solidFill>
              </a:rPr>
              <a:t>JK</a:t>
            </a:r>
            <a:r>
              <a:rPr lang="zh-CN" altLang="en-US" sz="2400" b="1" dirty="0">
                <a:solidFill>
                  <a:srgbClr val="800000"/>
                </a:solidFill>
              </a:rPr>
              <a:t>触发器</a:t>
            </a:r>
            <a:r>
              <a:rPr lang="zh-CN" altLang="en-US" sz="2400" dirty="0"/>
              <a:t>：在</a:t>
            </a:r>
            <a:r>
              <a:rPr lang="en-US" altLang="zh-CN" sz="2400" dirty="0"/>
              <a:t>CP</a:t>
            </a:r>
            <a:r>
              <a:rPr lang="zh-CN" altLang="en-US" sz="2400" dirty="0"/>
              <a:t>信号有效时，根据</a:t>
            </a:r>
            <a:r>
              <a:rPr lang="en-US" altLang="zh-CN" sz="2400" dirty="0"/>
              <a:t>J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zh-CN" altLang="en-US" sz="2400" dirty="0"/>
              <a:t>信号的不同，具有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置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、置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、翻转、保持</a:t>
            </a:r>
            <a:r>
              <a:rPr lang="zh-CN" altLang="en-US" sz="2400" dirty="0"/>
              <a:t>功能的电路。</a:t>
            </a: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 dirty="0">
                <a:solidFill>
                  <a:srgbClr val="800000"/>
                </a:solidFill>
              </a:rPr>
              <a:t>T</a:t>
            </a:r>
            <a:r>
              <a:rPr lang="zh-CN" altLang="en-US" sz="2400" b="1" dirty="0">
                <a:solidFill>
                  <a:srgbClr val="800000"/>
                </a:solidFill>
              </a:rPr>
              <a:t>触发器</a:t>
            </a:r>
            <a:r>
              <a:rPr lang="zh-CN" altLang="en-US" sz="2400" dirty="0"/>
              <a:t>：在</a:t>
            </a:r>
            <a:r>
              <a:rPr lang="en-US" altLang="zh-CN" sz="2400" dirty="0"/>
              <a:t>CP</a:t>
            </a:r>
            <a:r>
              <a:rPr lang="zh-CN" altLang="en-US" sz="2400" dirty="0"/>
              <a:t>信号有效时，根据</a:t>
            </a:r>
            <a:r>
              <a:rPr lang="en-US" altLang="zh-CN" sz="2400" dirty="0"/>
              <a:t>T</a:t>
            </a:r>
            <a:r>
              <a:rPr lang="zh-CN" altLang="en-US" sz="2400" dirty="0"/>
              <a:t>的不同，具有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保持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翻转</a:t>
            </a:r>
            <a:r>
              <a:rPr lang="zh-CN" altLang="en-US" sz="2400" dirty="0"/>
              <a:t>功能的电路。</a:t>
            </a: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 dirty="0">
                <a:solidFill>
                  <a:srgbClr val="800000"/>
                </a:solidFill>
              </a:rPr>
              <a:t>T′</a:t>
            </a:r>
            <a:r>
              <a:rPr lang="zh-CN" altLang="en-US" sz="2400" b="1" dirty="0">
                <a:solidFill>
                  <a:srgbClr val="800000"/>
                </a:solidFill>
              </a:rPr>
              <a:t>触发器</a:t>
            </a:r>
            <a:r>
              <a:rPr lang="zh-CN" altLang="en-US" sz="2400" dirty="0"/>
              <a:t>：在</a:t>
            </a:r>
            <a:r>
              <a:rPr lang="en-US" altLang="zh-CN" sz="2400" dirty="0"/>
              <a:t>CP</a:t>
            </a:r>
            <a:r>
              <a:rPr lang="zh-CN" altLang="en-US" sz="2400" dirty="0"/>
              <a:t>信号有效时，只具有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</a:rPr>
              <a:t>翻转</a:t>
            </a:r>
            <a:r>
              <a:rPr lang="zh-CN" altLang="en-US" sz="2400" dirty="0"/>
              <a:t>功能的电路。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38967" y="49433"/>
            <a:ext cx="4934050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4. 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触发器逻辑功能转换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0EADE8D-6E6E-45EF-9964-A4D80939629B}"/>
              </a:ext>
            </a:extLst>
          </p:cNvPr>
          <p:cNvSpPr/>
          <p:nvPr/>
        </p:nvSpPr>
        <p:spPr bwMode="auto">
          <a:xfrm>
            <a:off x="8374724" y="2156791"/>
            <a:ext cx="187838" cy="1272209"/>
          </a:xfrm>
          <a:prstGeom prst="rightBrace">
            <a:avLst>
              <a:gd name="adj1" fmla="val 8333"/>
              <a:gd name="adj2" fmla="val 5037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559FF-7CCF-4EDD-842B-99F8E1E130F9}"/>
              </a:ext>
            </a:extLst>
          </p:cNvPr>
          <p:cNvSpPr txBox="1"/>
          <p:nvPr/>
        </p:nvSpPr>
        <p:spPr>
          <a:xfrm>
            <a:off x="7757551" y="237595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6600"/>
                </a:solidFill>
              </a:rPr>
              <a:t>市面有售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10053E-F3EE-4A7A-B7F3-0407E6BC5DAA}"/>
              </a:ext>
            </a:extLst>
          </p:cNvPr>
          <p:cNvSpPr txBox="1"/>
          <p:nvPr/>
        </p:nvSpPr>
        <p:spPr>
          <a:xfrm>
            <a:off x="3213712" y="5704509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相互转换</a:t>
            </a:r>
          </a:p>
        </p:txBody>
      </p:sp>
    </p:spTree>
    <p:extLst>
      <p:ext uri="{BB962C8B-B14F-4D97-AF65-F5344CB8AC3E}">
        <p14:creationId xmlns:p14="http://schemas.microsoft.com/office/powerpoint/2010/main" val="3652794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4" grpId="0" animBg="1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866" y="846233"/>
            <a:ext cx="8047331" cy="1486646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触发器逻辑功能转换中的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基本原则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相同现态下</a:t>
            </a:r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两个不同逻辑功能触发器的次态相同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zh-CN" altLang="en-US" sz="2400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38966" y="49433"/>
            <a:ext cx="5230555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触发器转换为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95957"/>
              </p:ext>
            </p:extLst>
          </p:nvPr>
        </p:nvGraphicFramePr>
        <p:xfrm>
          <a:off x="706776" y="2549275"/>
          <a:ext cx="2613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76" y="2549275"/>
                        <a:ext cx="2613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23745"/>
              </p:ext>
            </p:extLst>
          </p:nvPr>
        </p:nvGraphicFramePr>
        <p:xfrm>
          <a:off x="719936" y="3684204"/>
          <a:ext cx="1174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6" y="3684204"/>
                        <a:ext cx="1174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636149" y="2014186"/>
            <a:ext cx="2754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200" b="0" i="1">
                <a:latin typeface="Times New Roman" pitchFamily="18" charset="0"/>
                <a:ea typeface="+mj-ea"/>
                <a:cs typeface="Times New Roman" pitchFamily="18" charset="0"/>
              </a:rPr>
              <a:t>JK</a:t>
            </a:r>
            <a:r>
              <a:rPr lang="zh-CN" altLang="en-US" sz="2200" b="0">
                <a:latin typeface="Times New Roman" pitchFamily="18" charset="0"/>
                <a:ea typeface="+mj-ea"/>
                <a:cs typeface="Times New Roman" pitchFamily="18" charset="0"/>
              </a:rPr>
              <a:t>触发器特征方程：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36149" y="3200192"/>
            <a:ext cx="26452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200" b="0" i="1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zh-CN" altLang="en-US" sz="2200" b="0">
                <a:latin typeface="Times New Roman" pitchFamily="18" charset="0"/>
                <a:ea typeface="+mj-ea"/>
                <a:cs typeface="Times New Roman" pitchFamily="18" charset="0"/>
              </a:rPr>
              <a:t>触发器特征方程：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34935"/>
              </p:ext>
            </p:extLst>
          </p:nvPr>
        </p:nvGraphicFramePr>
        <p:xfrm>
          <a:off x="1307311" y="4162212"/>
          <a:ext cx="35734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7" imgW="1777680" imgH="253800" progId="Equation.DSMT4">
                  <p:embed/>
                </p:oleObj>
              </mc:Choice>
              <mc:Fallback>
                <p:oleObj name="Equation" r:id="rId7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311" y="4162212"/>
                        <a:ext cx="35734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7"/>
              <p:cNvSpPr txBox="1">
                <a:spLocks noChangeArrowheads="1"/>
              </p:cNvSpPr>
              <p:nvPr/>
            </p:nvSpPr>
            <p:spPr bwMode="auto">
              <a:xfrm>
                <a:off x="706776" y="5418519"/>
                <a:ext cx="194476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i="1">
                    <a:latin typeface="Times New Roman" pitchFamily="18" charset="0"/>
                    <a:ea typeface="+mj-ea"/>
                    <a:cs typeface="Times New Roman" pitchFamily="18" charset="0"/>
                  </a:rPr>
                  <a:t>J</a:t>
                </a:r>
                <a:r>
                  <a:rPr lang="zh-CN" altLang="en-US" sz="2400">
                    <a:latin typeface="Times New Roman" pitchFamily="18" charset="0"/>
                    <a:ea typeface="+mj-ea"/>
                    <a:cs typeface="Times New Roman" pitchFamily="18" charset="0"/>
                  </a:rPr>
                  <a:t>＝</a:t>
                </a:r>
                <a:r>
                  <a:rPr lang="en-US" altLang="zh-CN" sz="2400" i="1">
                    <a:latin typeface="Times New Roman" pitchFamily="18" charset="0"/>
                    <a:ea typeface="+mj-ea"/>
                    <a:cs typeface="Times New Roman" pitchFamily="18" charset="0"/>
                  </a:rPr>
                  <a:t>D，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𝑲</m:t>
                        </m:r>
                      </m:e>
                    </m:acc>
                  </m:oMath>
                </a14:m>
                <a:r>
                  <a:rPr lang="zh-CN" altLang="en-US">
                    <a:cs typeface="Times New Roman" pitchFamily="18" charset="0"/>
                  </a:rPr>
                  <a:t>＝</a:t>
                </a:r>
                <a:r>
                  <a:rPr lang="en-US" altLang="zh-CN" i="1">
                    <a:cs typeface="Times New Roman" pitchFamily="18" charset="0"/>
                  </a:rPr>
                  <a:t>D</a:t>
                </a:r>
                <a:endParaRPr lang="en-US" altLang="zh-CN" sz="2400" i="1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776" y="5418519"/>
                <a:ext cx="194476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016" t="-14474" r="-3762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700108" y="4784450"/>
            <a:ext cx="1313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 b="0">
                <a:latin typeface="Times New Roman" pitchFamily="18" charset="0"/>
                <a:ea typeface="+mj-ea"/>
                <a:cs typeface="Times New Roman" pitchFamily="18" charset="0"/>
              </a:rPr>
              <a:t>比较得：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23722" y="4163979"/>
            <a:ext cx="2570163" cy="18605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969922" y="4952806"/>
            <a:ext cx="719138" cy="5413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330285" y="5494143"/>
            <a:ext cx="0" cy="33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 flipH="1">
            <a:off x="7257260" y="4773418"/>
            <a:ext cx="180975" cy="180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925347" y="4362256"/>
            <a:ext cx="0" cy="146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5334797" y="5827518"/>
            <a:ext cx="1995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7330285" y="4362256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6684172" y="4414643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8197060" y="3732179"/>
            <a:ext cx="755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/>
              <a:t>CP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033966" y="5223474"/>
            <a:ext cx="7381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/>
              <a:t>D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07485"/>
              </p:ext>
            </p:extLst>
          </p:nvPr>
        </p:nvGraphicFramePr>
        <p:xfrm>
          <a:off x="5369521" y="1777827"/>
          <a:ext cx="2513277" cy="264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Visio" r:id="rId10" imgW="891542" imgH="944784" progId="Visio.Drawing.15">
                  <p:embed/>
                </p:oleObj>
              </mc:Choice>
              <mc:Fallback>
                <p:oleObj name="Visio" r:id="rId10" imgW="891542" imgH="9447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521" y="1777827"/>
                        <a:ext cx="2513277" cy="2646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1188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8" grpId="0" autoUpdateAnimBg="0"/>
      <p:bldP spid="9" grpId="0" autoUpdateAnimBg="0"/>
      <p:bldP spid="13" grpId="0"/>
      <p:bldP spid="15" grpId="0"/>
      <p:bldP spid="16" grpId="0" animBg="1"/>
      <p:bldP spid="18" grpId="0" animBg="1"/>
      <p:bldP spid="20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2528" y="1686015"/>
            <a:ext cx="7970204" cy="507996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00000"/>
                </a:solidFill>
              </a:rPr>
              <a:t>锁存器（</a:t>
            </a:r>
            <a:r>
              <a:rPr lang="en-US" altLang="zh-CN" sz="2400" b="1" dirty="0">
                <a:solidFill>
                  <a:srgbClr val="800000"/>
                </a:solidFill>
              </a:rPr>
              <a:t>Latch</a:t>
            </a:r>
            <a:r>
              <a:rPr lang="zh-CN" altLang="en-US" sz="2400" b="1" dirty="0">
                <a:solidFill>
                  <a:srgbClr val="800000"/>
                </a:solidFill>
              </a:rPr>
              <a:t>）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800000"/>
                </a:solidFill>
              </a:rPr>
              <a:t>触发器</a:t>
            </a:r>
            <a:r>
              <a:rPr lang="en-US" altLang="zh-CN" sz="2400" b="1" dirty="0">
                <a:solidFill>
                  <a:srgbClr val="800000"/>
                </a:solidFill>
              </a:rPr>
              <a:t>(Flip-Flop)</a:t>
            </a:r>
            <a:r>
              <a:rPr lang="zh-CN" altLang="en-US" sz="2400" dirty="0"/>
              <a:t>是能够存储一位二进制数的逻辑电路，是</a:t>
            </a:r>
            <a:r>
              <a:rPr lang="zh-CN" altLang="en-US" sz="2400" dirty="0">
                <a:solidFill>
                  <a:srgbClr val="FF0000"/>
                </a:solidFill>
              </a:rPr>
              <a:t>时序逻辑电路的基本单元电路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锁存器和触发器都具有</a:t>
            </a:r>
            <a:r>
              <a:rPr lang="zh-CN" altLang="en-US" sz="2400" b="1" dirty="0"/>
              <a:t>两个稳定状态</a:t>
            </a:r>
            <a:r>
              <a:rPr lang="zh-CN" altLang="en-US" sz="2400" dirty="0"/>
              <a:t>，用来表示逻辑状态或二进制数的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，可以根据不同的输入信号将输出置成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0</a:t>
            </a:r>
            <a:r>
              <a:rPr lang="zh-CN" altLang="en-US" sz="2400" dirty="0"/>
              <a:t>状态。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/>
              <a:t>锁存器</a:t>
            </a:r>
            <a:r>
              <a:rPr lang="zh-CN" altLang="en-US" sz="2400" dirty="0"/>
              <a:t>是对</a:t>
            </a:r>
            <a:r>
              <a:rPr lang="zh-CN" altLang="en-US" sz="2400" b="1" dirty="0">
                <a:solidFill>
                  <a:srgbClr val="FF0000"/>
                </a:solidFill>
              </a:rPr>
              <a:t>脉冲电平</a:t>
            </a:r>
            <a:r>
              <a:rPr lang="zh-CN" altLang="en-US" sz="2400" b="1" dirty="0"/>
              <a:t>敏感</a:t>
            </a:r>
            <a:r>
              <a:rPr lang="zh-CN" altLang="en-US" sz="2400" dirty="0"/>
              <a:t>的双稳态电路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003300"/>
                </a:solidFill>
              </a:rPr>
              <a:t>当</a:t>
            </a:r>
            <a:r>
              <a:rPr lang="zh-CN" altLang="en-US" sz="2200" b="1" dirty="0">
                <a:solidFill>
                  <a:srgbClr val="800000"/>
                </a:solidFill>
              </a:rPr>
              <a:t>锁存脉冲电平</a:t>
            </a:r>
            <a:r>
              <a:rPr lang="zh-CN" altLang="en-US" sz="2200" dirty="0">
                <a:solidFill>
                  <a:srgbClr val="003300"/>
                </a:solidFill>
              </a:rPr>
              <a:t>没有到来时，锁存器的输出状态随输入信号变化而变化（相当于输出直接接到输入端，即所谓</a:t>
            </a:r>
            <a:r>
              <a:rPr lang="zh-CN" altLang="en-US" sz="2200" b="1" dirty="0">
                <a:solidFill>
                  <a:srgbClr val="003300"/>
                </a:solidFill>
              </a:rPr>
              <a:t>“透明”</a:t>
            </a:r>
            <a:r>
              <a:rPr lang="zh-CN" altLang="en-US" sz="2200" dirty="0">
                <a:solidFill>
                  <a:srgbClr val="003300"/>
                </a:solidFill>
              </a:rPr>
              <a:t>）；</a:t>
            </a:r>
            <a:endParaRPr lang="en-US" altLang="zh-CN" sz="2200" dirty="0">
              <a:solidFill>
                <a:srgbClr val="0033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003300"/>
                </a:solidFill>
              </a:rPr>
              <a:t>当</a:t>
            </a:r>
            <a:r>
              <a:rPr lang="zh-CN" altLang="en-US" sz="2200" b="1" dirty="0">
                <a:solidFill>
                  <a:srgbClr val="800000"/>
                </a:solidFill>
              </a:rPr>
              <a:t>锁存脉冲电平</a:t>
            </a:r>
            <a:r>
              <a:rPr lang="zh-CN" altLang="en-US" sz="2200" dirty="0">
                <a:solidFill>
                  <a:srgbClr val="003300"/>
                </a:solidFill>
              </a:rPr>
              <a:t>到达时，锁存器输出状态保持锁存信号跳变时的状态。</a:t>
            </a:r>
            <a:endParaRPr lang="en-US" altLang="zh-CN" sz="2000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647" y="977574"/>
            <a:ext cx="4934050" cy="6331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1. 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锁存器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183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90" y="1013305"/>
            <a:ext cx="71881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触发器转换为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89656"/>
              </p:ext>
            </p:extLst>
          </p:nvPr>
        </p:nvGraphicFramePr>
        <p:xfrm>
          <a:off x="5672278" y="4210271"/>
          <a:ext cx="28241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3" imgW="774364" imgH="228501" progId="Equation.3">
                  <p:embed/>
                </p:oleObj>
              </mc:Choice>
              <mc:Fallback>
                <p:oleObj name="公式" r:id="rId3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278" y="4210271"/>
                        <a:ext cx="28241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071703" y="4048346"/>
            <a:ext cx="4464050" cy="2339975"/>
            <a:chOff x="748" y="2614"/>
            <a:chExt cx="2812" cy="1474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748" y="2682"/>
            <a:ext cx="2812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图片" r:id="rId5" imgW="2362200" imgH="829056" progId="Word.Picture.8">
                    <p:embed/>
                  </p:oleObj>
                </mc:Choice>
                <mc:Fallback>
                  <p:oleObj name="图片" r:id="rId5" imgW="2362200" imgH="829056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682"/>
                          <a:ext cx="2812" cy="1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1066" y="2614"/>
              <a:ext cx="1179" cy="147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568466" y="1959196"/>
            <a:ext cx="4103687" cy="1908175"/>
            <a:chOff x="431" y="1298"/>
            <a:chExt cx="2585" cy="1202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1685" y="1609"/>
            <a:ext cx="1331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name="图片" r:id="rId7" imgW="1169581" imgH="525552" progId="Word.Picture.8">
                    <p:embed/>
                  </p:oleObj>
                </mc:Choice>
                <mc:Fallback>
                  <p:oleObj name="图片" r:id="rId7" imgW="1169581" imgH="52555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1609"/>
                          <a:ext cx="1331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994" y="1547"/>
              <a:ext cx="692" cy="829"/>
              <a:chOff x="589" y="1593"/>
              <a:chExt cx="635" cy="907"/>
            </a:xfrm>
          </p:grpSpPr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654" y="1747"/>
                <a:ext cx="507" cy="57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400" b="1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组合</a:t>
                </a:r>
              </a:p>
              <a:p>
                <a:pPr eaLnBrk="1" hangingPunct="1">
                  <a:defRPr/>
                </a:pPr>
                <a:r>
                  <a:rPr lang="zh-CN" altLang="en-US" sz="2400" b="1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电路</a:t>
                </a:r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589" y="1593"/>
                <a:ext cx="63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zh-CN" sz="2400" b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7" y="1525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31" y="1588"/>
              <a:ext cx="563" cy="727"/>
              <a:chOff x="0" y="1637"/>
              <a:chExt cx="590" cy="7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0" y="2114"/>
                <a:ext cx="28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0" y="1637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81" y="1820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204" y="2273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907" y="1298"/>
              <a:ext cx="1665" cy="120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5319853" y="1959196"/>
            <a:ext cx="3348038" cy="1644650"/>
            <a:chOff x="3424" y="1298"/>
            <a:chExt cx="2109" cy="1036"/>
          </a:xfrm>
        </p:grpSpPr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457" y="1298"/>
            <a:ext cx="190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Equation" r:id="rId9" imgW="1104900" imgH="254000" progId="Equation.DSMT4">
                    <p:embed/>
                  </p:oleObj>
                </mc:Choice>
                <mc:Fallback>
                  <p:oleObj name="Equation" r:id="rId9" imgW="11049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1298"/>
                          <a:ext cx="190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447" y="1948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tabLst>
                  <a:tab pos="5130800" algn="r"/>
                </a:tabLst>
                <a:defRPr/>
              </a:pPr>
              <a:r>
                <a:rPr lang="en-US" altLang="zh-CN" sz="2800" b="1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r>
                <a:rPr lang="en-US" altLang="zh-CN" sz="2800" b="1" i="1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n</a:t>
              </a:r>
              <a:r>
                <a:rPr lang="en-US" altLang="zh-CN" sz="2800" b="1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+1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 = 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D</a:t>
              </a:r>
              <a:r>
                <a:rPr lang="en-US" altLang="zh-CN" sz="2400" b="1">
                  <a:latin typeface="Times New Roman" pitchFamily="18" charset="0"/>
                  <a:ea typeface="+mj-ea"/>
                  <a:cs typeface="Times New Roman" pitchFamily="18" charset="0"/>
                </a:rPr>
                <a:t>	 </a:t>
              </a:r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>
              <a:off x="3424" y="1336"/>
              <a:ext cx="544" cy="99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4127" y="1336"/>
              <a:ext cx="1406" cy="99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3685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90" y="1013305"/>
            <a:ext cx="71881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触发器构成 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T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07971"/>
              </p:ext>
            </p:extLst>
          </p:nvPr>
        </p:nvGraphicFramePr>
        <p:xfrm>
          <a:off x="5276055" y="3559781"/>
          <a:ext cx="36401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公式" r:id="rId3" imgW="1206500" imgH="228600" progId="Equation.3">
                  <p:embed/>
                </p:oleObj>
              </mc:Choice>
              <mc:Fallback>
                <p:oleObj name="公式" r:id="rId3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055" y="3559781"/>
                        <a:ext cx="36401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5707855" y="1686531"/>
            <a:ext cx="2852737" cy="1557337"/>
            <a:chOff x="3534" y="1275"/>
            <a:chExt cx="1797" cy="981"/>
          </a:xfrm>
        </p:grpSpPr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538" y="1275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tabLst>
                  <a:tab pos="5130800" algn="r"/>
                </a:tabLst>
                <a:defRPr/>
              </a:pPr>
              <a:r>
                <a:rPr lang="en-US" altLang="zh-CN" sz="2800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n</a:t>
              </a:r>
              <a:r>
                <a:rPr lang="en-US" altLang="zh-CN" sz="2800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+1</a:t>
              </a:r>
              <a:r>
                <a:rPr lang="en-US" altLang="zh-CN" sz="28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 = 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D</a:t>
              </a:r>
              <a:r>
                <a:rPr lang="en-US" altLang="zh-CN" sz="2400">
                  <a:latin typeface="Times New Roman" pitchFamily="18" charset="0"/>
                  <a:ea typeface="+mj-ea"/>
                  <a:cs typeface="Times New Roman" pitchFamily="18" charset="0"/>
                </a:rPr>
                <a:t>	 </a:t>
              </a:r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3534" y="1830"/>
            <a:ext cx="179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Equation" r:id="rId5" imgW="1079032" imgH="253890" progId="Equation.DSMT4">
                    <p:embed/>
                  </p:oleObj>
                </mc:Choice>
                <mc:Fallback>
                  <p:oleObj name="Equation" r:id="rId5" imgW="1079032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1830"/>
                          <a:ext cx="1797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28628"/>
              </p:ext>
            </p:extLst>
          </p:nvPr>
        </p:nvGraphicFramePr>
        <p:xfrm>
          <a:off x="2785692" y="4586826"/>
          <a:ext cx="4073525" cy="184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图片" r:id="rId7" imgW="1487424" imgH="591312" progId="Word.Picture.8">
                  <p:embed/>
                </p:oleObj>
              </mc:Choice>
              <mc:Fallback>
                <p:oleObj name="图片" r:id="rId7" imgW="1487424" imgH="5913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692" y="4586826"/>
                        <a:ext cx="4073525" cy="184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308767" y="1852425"/>
            <a:ext cx="4841875" cy="2324100"/>
            <a:chOff x="0" y="1207"/>
            <a:chExt cx="3050" cy="1464"/>
          </a:xfrm>
        </p:grpSpPr>
        <p:graphicFrame>
          <p:nvGraphicFramePr>
            <p:cNvPr id="33" name="Object 5"/>
            <p:cNvGraphicFramePr>
              <a:graphicFrameLocks noChangeAspect="1"/>
            </p:cNvGraphicFramePr>
            <p:nvPr/>
          </p:nvGraphicFramePr>
          <p:xfrm>
            <a:off x="1655" y="1434"/>
            <a:ext cx="1395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图片" r:id="rId9" imgW="1169581" imgH="525552" progId="Word.Picture.8">
                    <p:embed/>
                  </p:oleObj>
                </mc:Choice>
                <mc:Fallback>
                  <p:oleObj name="图片" r:id="rId9" imgW="1169581" imgH="52555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1395" cy="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884" y="1366"/>
              <a:ext cx="771" cy="907"/>
              <a:chOff x="589" y="1593"/>
              <a:chExt cx="635" cy="907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698" y="1771"/>
                <a:ext cx="418" cy="52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组合</a:t>
                </a:r>
              </a:p>
              <a:p>
                <a:pPr eaLnBrk="1" hangingPunct="1">
                  <a:defRPr/>
                </a:pP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电路</a:t>
                </a:r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auto">
              <a:xfrm>
                <a:off x="589" y="1593"/>
                <a:ext cx="63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zh-CN" sz="24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678" y="1411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6" name="Group 9"/>
            <p:cNvGrpSpPr>
              <a:grpSpLocks/>
            </p:cNvGrpSpPr>
            <p:nvPr/>
          </p:nvGrpSpPr>
          <p:grpSpPr bwMode="auto">
            <a:xfrm>
              <a:off x="295" y="1411"/>
              <a:ext cx="567" cy="291"/>
              <a:chOff x="431" y="1638"/>
              <a:chExt cx="567" cy="291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431" y="1638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612" y="1820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0" y="2003"/>
              <a:ext cx="2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>
                  <a:latin typeface="Times New Roman" pitchFamily="18" charset="0"/>
                  <a:ea typeface="+mj-ea"/>
                  <a:cs typeface="Times New Roman" pitchFamily="18" charset="0"/>
                </a:rPr>
                <a:t>       </a:t>
              </a:r>
              <a:endParaRPr lang="en-US" altLang="zh-CN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0" y="2506"/>
              <a:ext cx="13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1100">
                  <a:latin typeface="Times New Roman" pitchFamily="18" charset="0"/>
                  <a:ea typeface="+mj-ea"/>
                  <a:cs typeface="Times New Roman" pitchFamily="18" charset="0"/>
                </a:rPr>
                <a:t> </a:t>
              </a:r>
              <a:endParaRPr lang="en-US" altLang="zh-CN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839" y="1207"/>
              <a:ext cx="1746" cy="131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0579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90" y="1013305"/>
            <a:ext cx="71881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触发器构成 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T’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79075"/>
              </p:ext>
            </p:extLst>
          </p:nvPr>
        </p:nvGraphicFramePr>
        <p:xfrm>
          <a:off x="467327" y="4646694"/>
          <a:ext cx="2857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图片" r:id="rId3" imgW="1160468" imgH="562007" progId="Word.Picture.8">
                  <p:embed/>
                </p:oleObj>
              </mc:Choice>
              <mc:Fallback>
                <p:oleObj name="图片" r:id="rId3" imgW="1160468" imgH="56200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27" y="4646694"/>
                        <a:ext cx="28575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1011840" y="1986044"/>
            <a:ext cx="1871662" cy="1401762"/>
            <a:chOff x="703" y="799"/>
            <a:chExt cx="1179" cy="883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703" y="799"/>
              <a:ext cx="1179" cy="365"/>
            </a:xfrm>
            <a:prstGeom prst="rect">
              <a:avLst/>
            </a:prstGeom>
            <a:solidFill>
              <a:srgbClr val="FFFFFF">
                <a:alpha val="313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tabLst>
                  <a:tab pos="5130800" algn="r"/>
                </a:tabLst>
                <a:defRPr/>
              </a:pPr>
              <a:r>
                <a:rPr lang="en-US" altLang="zh-CN" sz="3200" b="0" i="1"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r>
                <a:rPr lang="en-US" altLang="zh-CN" sz="3200" b="0" i="1" baseline="-25000">
                  <a:latin typeface="Times New Roman" pitchFamily="18" charset="0"/>
                  <a:ea typeface="+mj-ea"/>
                  <a:cs typeface="Times New Roman" pitchFamily="18" charset="0"/>
                </a:rPr>
                <a:t>n</a:t>
              </a:r>
              <a:r>
                <a:rPr lang="en-US" altLang="zh-CN" sz="3200" b="0" baseline="-25000">
                  <a:latin typeface="Times New Roman" pitchFamily="18" charset="0"/>
                  <a:ea typeface="+mj-ea"/>
                  <a:cs typeface="Times New Roman" pitchFamily="18" charset="0"/>
                </a:rPr>
                <a:t>+1</a:t>
              </a:r>
              <a:r>
                <a:rPr lang="en-US" altLang="zh-CN" sz="3200" b="0">
                  <a:latin typeface="Times New Roman" pitchFamily="18" charset="0"/>
                  <a:ea typeface="+mj-ea"/>
                  <a:cs typeface="Times New Roman" pitchFamily="18" charset="0"/>
                </a:rPr>
                <a:t> = </a:t>
              </a:r>
              <a:r>
                <a:rPr lang="en-US" altLang="zh-CN" sz="3200" b="0" i="1">
                  <a:latin typeface="Times New Roman" pitchFamily="18" charset="0"/>
                  <a:ea typeface="+mj-ea"/>
                  <a:cs typeface="Times New Roman" pitchFamily="18" charset="0"/>
                </a:rPr>
                <a:t>D</a:t>
              </a:r>
              <a:r>
                <a:rPr lang="en-US" altLang="zh-CN" sz="2400" b="0">
                  <a:latin typeface="Times New Roman" pitchFamily="18" charset="0"/>
                  <a:ea typeface="+mj-ea"/>
                  <a:cs typeface="Times New Roman" pitchFamily="18" charset="0"/>
                </a:rPr>
                <a:t>	 </a:t>
              </a:r>
            </a:p>
          </p:txBody>
        </p:sp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768" y="1253"/>
            <a:ext cx="98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name="Equation" r:id="rId5" imgW="609336" imgH="253890" progId="Equation.DSMT4">
                    <p:embed/>
                  </p:oleObj>
                </mc:Choice>
                <mc:Fallback>
                  <p:oleObj name="Equation" r:id="rId5" imgW="609336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53"/>
                          <a:ext cx="984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60455"/>
              </p:ext>
            </p:extLst>
          </p:nvPr>
        </p:nvGraphicFramePr>
        <p:xfrm>
          <a:off x="1122965" y="3498931"/>
          <a:ext cx="12001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482391" imgH="253890" progId="Equation.DSMT4">
                  <p:embed/>
                </p:oleObj>
              </mc:Choice>
              <mc:Fallback>
                <p:oleObj name="Equation" r:id="rId7" imgW="4823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965" y="3498931"/>
                        <a:ext cx="12001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4972652" y="3787856"/>
            <a:ext cx="3059113" cy="1366838"/>
            <a:chOff x="3288" y="232"/>
            <a:chExt cx="1918" cy="1406"/>
          </a:xfrm>
        </p:grpSpPr>
        <p:grpSp>
          <p:nvGrpSpPr>
            <p:cNvPr id="26" name="Group 9"/>
            <p:cNvGrpSpPr>
              <a:grpSpLocks/>
            </p:cNvGrpSpPr>
            <p:nvPr/>
          </p:nvGrpSpPr>
          <p:grpSpPr bwMode="auto">
            <a:xfrm>
              <a:off x="3288" y="255"/>
              <a:ext cx="1438" cy="1338"/>
              <a:chOff x="1440" y="1536"/>
              <a:chExt cx="1440" cy="1632"/>
            </a:xfrm>
          </p:grpSpPr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0" cy="1621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1335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0" cy="1335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335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206" y="232"/>
              <a:ext cx="0" cy="1406"/>
            </a:xfrm>
            <a:prstGeom prst="line">
              <a:avLst/>
            </a:prstGeom>
            <a:noFill/>
            <a:ln w="28575">
              <a:solidFill>
                <a:srgbClr val="D0450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4055077" y="3462419"/>
            <a:ext cx="4733925" cy="457200"/>
            <a:chOff x="2704" y="1999"/>
            <a:chExt cx="2982" cy="288"/>
          </a:xfrm>
        </p:grpSpPr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299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 flipV="1">
              <a:off x="328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8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V="1">
              <a:off x="347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47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376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376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395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95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424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424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 flipV="1">
              <a:off x="443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443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472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72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V="1">
              <a:off x="491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491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 flipV="1">
              <a:off x="520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520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 flipV="1">
              <a:off x="539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539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2704" y="2095"/>
              <a:ext cx="192" cy="14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1600" i="1">
                  <a:latin typeface="Times New Roman" pitchFamily="18" charset="0"/>
                  <a:ea typeface="+mj-ea"/>
                  <a:cs typeface="Times New Roman" pitchFamily="18" charset="0"/>
                </a:rPr>
                <a:t>CP</a:t>
              </a:r>
              <a:endParaRPr kumimoji="1" lang="en-US" altLang="zh-CN" sz="1600" i="1" baseline="-25000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4396390" y="2922669"/>
            <a:ext cx="4464050" cy="2879725"/>
          </a:xfrm>
          <a:prstGeom prst="rec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73" name="Group 39"/>
          <p:cNvGrpSpPr>
            <a:grpSpLocks/>
          </p:cNvGrpSpPr>
          <p:nvPr/>
        </p:nvGrpSpPr>
        <p:grpSpPr bwMode="auto">
          <a:xfrm>
            <a:off x="4047140" y="4808619"/>
            <a:ext cx="4741862" cy="554037"/>
            <a:chOff x="2704" y="2825"/>
            <a:chExt cx="2987" cy="349"/>
          </a:xfrm>
        </p:grpSpPr>
        <p:sp>
          <p:nvSpPr>
            <p:cNvPr id="74" name="Line 40"/>
            <p:cNvSpPr>
              <a:spLocks noChangeShapeType="1"/>
            </p:cNvSpPr>
            <p:nvPr/>
          </p:nvSpPr>
          <p:spPr bwMode="auto">
            <a:xfrm>
              <a:off x="3766" y="3158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3288" y="28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3094" y="3174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 flipV="1">
              <a:off x="4726" y="286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>
              <a:off x="2998" y="317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9" name="Text Box 45"/>
            <p:cNvSpPr txBox="1">
              <a:spLocks noChangeArrowheads="1"/>
            </p:cNvSpPr>
            <p:nvPr/>
          </p:nvSpPr>
          <p:spPr bwMode="auto">
            <a:xfrm>
              <a:off x="2704" y="2982"/>
              <a:ext cx="192" cy="14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1600" i="1"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endParaRPr kumimoji="1" lang="en-US" altLang="zh-CN" sz="1600" i="1" baseline="-25000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3288" y="2886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 flipV="1">
              <a:off x="3765" y="28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2" name="Line 48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3" name="Line 49"/>
            <p:cNvSpPr>
              <a:spLocks noChangeShapeType="1"/>
            </p:cNvSpPr>
            <p:nvPr/>
          </p:nvSpPr>
          <p:spPr bwMode="auto">
            <a:xfrm flipV="1">
              <a:off x="5216" y="282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4" name="Line 50"/>
            <p:cNvSpPr>
              <a:spLocks noChangeShapeType="1"/>
            </p:cNvSpPr>
            <p:nvPr/>
          </p:nvSpPr>
          <p:spPr bwMode="auto">
            <a:xfrm>
              <a:off x="4263" y="2863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5" name="Line 51"/>
            <p:cNvSpPr>
              <a:spLocks noChangeShapeType="1"/>
            </p:cNvSpPr>
            <p:nvPr/>
          </p:nvSpPr>
          <p:spPr bwMode="auto">
            <a:xfrm>
              <a:off x="4740" y="3135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6" name="Line 52"/>
            <p:cNvSpPr>
              <a:spLocks noChangeShapeType="1"/>
            </p:cNvSpPr>
            <p:nvPr/>
          </p:nvSpPr>
          <p:spPr bwMode="auto">
            <a:xfrm>
              <a:off x="5216" y="2841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87" name="Rectangle 53"/>
          <p:cNvSpPr>
            <a:spLocks noChangeArrowheads="1"/>
          </p:cNvSpPr>
          <p:nvPr/>
        </p:nvSpPr>
        <p:spPr bwMode="auto">
          <a:xfrm>
            <a:off x="5763227" y="5838906"/>
            <a:ext cx="197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二分频</a:t>
            </a:r>
          </a:p>
        </p:txBody>
      </p:sp>
    </p:spTree>
    <p:extLst>
      <p:ext uri="{BB962C8B-B14F-4D97-AF65-F5344CB8AC3E}">
        <p14:creationId xmlns:p14="http://schemas.microsoft.com/office/powerpoint/2010/main" val="3402647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闩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(shuan)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09139"/>
              </p:ext>
            </p:extLst>
          </p:nvPr>
        </p:nvGraphicFramePr>
        <p:xfrm>
          <a:off x="5027810" y="218281"/>
          <a:ext cx="2332480" cy="207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1676366" imgH="1493424" progId="Visio.Drawing.15">
                  <p:embed/>
                </p:oleObj>
              </mc:Choice>
              <mc:Fallback>
                <p:oleObj name="Visio" r:id="rId3" imgW="1676366" imgH="14934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810" y="218281"/>
                        <a:ext cx="2332480" cy="2078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835027" y="875824"/>
            <a:ext cx="3429000" cy="1016000"/>
            <a:chOff x="5148" y="3312"/>
            <a:chExt cx="2160" cy="64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148" y="3312"/>
              <a:ext cx="21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=1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=0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为</a:t>
              </a:r>
              <a:r>
                <a:rPr lang="en-US" altLang="zh-CN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状态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=0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=1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为</a:t>
              </a:r>
              <a:r>
                <a:rPr lang="en-US" altLang="zh-CN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状态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766" y="335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767" y="369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8209" y="2056185"/>
            <a:ext cx="4934050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8266" y="6140487"/>
            <a:ext cx="2180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800000"/>
                </a:solidFill>
                <a:latin typeface="+mn-ea"/>
                <a:ea typeface="+mn-ea"/>
              </a:rPr>
              <a:t>基本</a:t>
            </a:r>
            <a:r>
              <a:rPr kumimoji="1" lang="en-US" altLang="zh-CN" sz="2000">
                <a:solidFill>
                  <a:srgbClr val="800000"/>
                </a:solidFill>
                <a:latin typeface="+mn-ea"/>
                <a:ea typeface="+mn-ea"/>
              </a:rPr>
              <a:t>SR</a:t>
            </a:r>
            <a:r>
              <a:rPr kumimoji="1" lang="zh-CN" altLang="en-US" sz="2000">
                <a:solidFill>
                  <a:srgbClr val="800000"/>
                </a:solidFill>
                <a:latin typeface="+mn-ea"/>
                <a:ea typeface="+mn-ea"/>
              </a:rPr>
              <a:t>锁存器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0"/>
              <p:cNvSpPr txBox="1">
                <a:spLocks noChangeArrowheads="1"/>
              </p:cNvSpPr>
              <p:nvPr/>
            </p:nvSpPr>
            <p:spPr bwMode="auto">
              <a:xfrm>
                <a:off x="4575227" y="5213156"/>
                <a:ext cx="284213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+mn-ea"/>
                    <a:ea typeface="+mn-ea"/>
                  </a:rPr>
                  <a:t>时，</a:t>
                </a:r>
                <a:endParaRPr lang="en-US" altLang="zh-CN" sz="20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227" y="5213156"/>
                <a:ext cx="2842135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361" t="-7576" b="-257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32"/>
          <p:cNvGrpSpPr>
            <a:grpSpLocks/>
          </p:cNvGrpSpPr>
          <p:nvPr/>
        </p:nvGrpSpPr>
        <p:grpSpPr bwMode="auto">
          <a:xfrm>
            <a:off x="4597813" y="2739886"/>
            <a:ext cx="3854767" cy="1075056"/>
            <a:chOff x="2631" y="1094"/>
            <a:chExt cx="3035" cy="834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 rot="5400000">
              <a:off x="3388" y="1268"/>
              <a:ext cx="613" cy="367"/>
            </a:xfrm>
            <a:prstGeom prst="rect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5400000">
              <a:off x="3878" y="1395"/>
              <a:ext cx="113" cy="113"/>
            </a:xfrm>
            <a:prstGeom prst="ellips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546" y="1182"/>
              <a:ext cx="3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&amp;</a:t>
              </a: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 rot="5400000" flipV="1">
              <a:off x="4290" y="1141"/>
              <a:ext cx="0" cy="597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rot="5400000">
              <a:off x="3206" y="989"/>
              <a:ext cx="0" cy="609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 rot="5400000">
              <a:off x="4465" y="1438"/>
              <a:ext cx="613" cy="367"/>
            </a:xfrm>
            <a:prstGeom prst="rect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 rot="5400000">
              <a:off x="4955" y="1565"/>
              <a:ext cx="113" cy="113"/>
            </a:xfrm>
            <a:prstGeom prst="ellips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623" y="1352"/>
              <a:ext cx="3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&amp;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rot="5400000" flipV="1">
              <a:off x="5250" y="1428"/>
              <a:ext cx="0" cy="363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 rot="5400000">
              <a:off x="4432" y="1635"/>
              <a:ext cx="0" cy="314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3118" y="1610"/>
              <a:ext cx="39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2631" y="1145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R</a:t>
              </a: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017" y="1610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S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4055" y="1094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Q</a:t>
              </a: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5227" y="1202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Q</a:t>
              </a: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>
              <a:off x="4105" y="1117"/>
              <a:ext cx="13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AutoShape 21"/>
          <p:cNvSpPr>
            <a:spLocks noChangeArrowheads="1"/>
          </p:cNvSpPr>
          <p:nvPr/>
        </p:nvSpPr>
        <p:spPr bwMode="auto">
          <a:xfrm>
            <a:off x="3240351" y="3387399"/>
            <a:ext cx="1768792" cy="789683"/>
          </a:xfrm>
          <a:prstGeom prst="wedgeRoundRectCallout">
            <a:avLst>
              <a:gd name="adj1" fmla="val 61454"/>
              <a:gd name="adj2" fmla="val -65744"/>
              <a:gd name="adj3" fmla="val 16667"/>
            </a:avLst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组合电路，无记忆功能</a:t>
            </a: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5370925" y="3406636"/>
            <a:ext cx="0" cy="594246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V="1">
            <a:off x="5368795" y="4011332"/>
            <a:ext cx="2526209" cy="6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7895004" y="3417086"/>
            <a:ext cx="0" cy="594246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970835"/>
              </p:ext>
            </p:extLst>
          </p:nvPr>
        </p:nvGraphicFramePr>
        <p:xfrm>
          <a:off x="6190709" y="4195664"/>
          <a:ext cx="16652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10" imgW="1028520" imgH="507960" progId="Equation.DSMT4">
                  <p:embed/>
                </p:oleObj>
              </mc:Choice>
              <mc:Fallback>
                <p:oleObj name="Equation" r:id="rId10" imgW="1028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90709" y="4195664"/>
                        <a:ext cx="1665287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330046"/>
              </p:ext>
            </p:extLst>
          </p:nvPr>
        </p:nvGraphicFramePr>
        <p:xfrm>
          <a:off x="4626867" y="5801546"/>
          <a:ext cx="1016906" cy="84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12" imgW="609480" imgH="507960" progId="Equation.DSMT4">
                  <p:embed/>
                </p:oleObj>
              </mc:Choice>
              <mc:Fallback>
                <p:oleObj name="Equation" r:id="rId12" imgW="609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26867" y="5801546"/>
                        <a:ext cx="1016906" cy="84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85002"/>
              </p:ext>
            </p:extLst>
          </p:nvPr>
        </p:nvGraphicFramePr>
        <p:xfrm>
          <a:off x="6458416" y="5785572"/>
          <a:ext cx="1367902" cy="79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4" imgW="876240" imgH="507960" progId="Equation.DSMT4">
                  <p:embed/>
                </p:oleObj>
              </mc:Choice>
              <mc:Fallback>
                <p:oleObj name="Equation" r:id="rId14" imgW="876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58416" y="5785572"/>
                        <a:ext cx="1367902" cy="792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91655"/>
              </p:ext>
            </p:extLst>
          </p:nvPr>
        </p:nvGraphicFramePr>
        <p:xfrm>
          <a:off x="607144" y="3347022"/>
          <a:ext cx="2489685" cy="269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isio" r:id="rId16" imgW="1280174" imgH="1379160" progId="Visio.Drawing.15">
                  <p:embed/>
                </p:oleObj>
              </mc:Choice>
              <mc:Fallback>
                <p:oleObj name="Visio" r:id="rId16" imgW="1280174" imgH="1379160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4" y="3347022"/>
                        <a:ext cx="2489685" cy="269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FB6CC25-B4CF-4E14-9A35-31BBDC840159}"/>
              </a:ext>
            </a:extLst>
          </p:cNvPr>
          <p:cNvSpPr txBox="1"/>
          <p:nvPr/>
        </p:nvSpPr>
        <p:spPr>
          <a:xfrm>
            <a:off x="4547355" y="4467640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i="1" dirty="0"/>
              <a:t>Q</a:t>
            </a:r>
            <a:r>
              <a:rPr lang="en-US" altLang="zh-CN" sz="2000" dirty="0"/>
              <a:t>=1</a:t>
            </a:r>
            <a:r>
              <a:rPr lang="zh-CN" altLang="en-US" sz="2000" dirty="0"/>
              <a:t>时，</a:t>
            </a:r>
          </a:p>
        </p:txBody>
      </p:sp>
    </p:spTree>
    <p:extLst>
      <p:ext uri="{BB962C8B-B14F-4D97-AF65-F5344CB8AC3E}">
        <p14:creationId xmlns:p14="http://schemas.microsoft.com/office/powerpoint/2010/main" val="30579928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" grpId="0"/>
      <p:bldP spid="42" grpId="0"/>
      <p:bldP spid="6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1716" y="355802"/>
            <a:ext cx="5874167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与非门构成的基本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51" name="Group 238"/>
          <p:cNvGrpSpPr>
            <a:grpSpLocks/>
          </p:cNvGrpSpPr>
          <p:nvPr/>
        </p:nvGrpSpPr>
        <p:grpSpPr bwMode="auto">
          <a:xfrm>
            <a:off x="2590800" y="2438400"/>
            <a:ext cx="3733800" cy="3228975"/>
            <a:chOff x="1632" y="1536"/>
            <a:chExt cx="2352" cy="2034"/>
          </a:xfrm>
        </p:grpSpPr>
        <p:grpSp>
          <p:nvGrpSpPr>
            <p:cNvPr id="52" name="Group 237"/>
            <p:cNvGrpSpPr>
              <a:grpSpLocks/>
            </p:cNvGrpSpPr>
            <p:nvPr/>
          </p:nvGrpSpPr>
          <p:grpSpPr bwMode="auto">
            <a:xfrm>
              <a:off x="1632" y="1536"/>
              <a:ext cx="2352" cy="2034"/>
              <a:chOff x="1632" y="1536"/>
              <a:chExt cx="2352" cy="2034"/>
            </a:xfrm>
          </p:grpSpPr>
          <p:grpSp>
            <p:nvGrpSpPr>
              <p:cNvPr id="54" name="Group 234"/>
              <p:cNvGrpSpPr>
                <a:grpSpLocks/>
              </p:cNvGrpSpPr>
              <p:nvPr/>
            </p:nvGrpSpPr>
            <p:grpSpPr bwMode="auto">
              <a:xfrm>
                <a:off x="1632" y="1536"/>
                <a:ext cx="2352" cy="2034"/>
                <a:chOff x="1632" y="1536"/>
                <a:chExt cx="2352" cy="2034"/>
              </a:xfrm>
            </p:grpSpPr>
            <p:sp>
              <p:nvSpPr>
                <p:cNvPr id="56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352" cy="768"/>
                </a:xfrm>
                <a:prstGeom prst="rect">
                  <a:avLst/>
                </a:prstGeom>
                <a:solidFill>
                  <a:srgbClr val="99FFCC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448" y="2991"/>
                  <a:ext cx="1291" cy="579"/>
                </a:xfrm>
                <a:prstGeom prst="wedgeRoundRectCallout">
                  <a:avLst>
                    <a:gd name="adj1" fmla="val -7630"/>
                    <a:gd name="adj2" fmla="val -173310"/>
                    <a:gd name="adj3" fmla="val 16667"/>
                  </a:avLst>
                </a:prstGeom>
                <a:solidFill>
                  <a:srgbClr val="FFFF99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R  </a:t>
                  </a:r>
                  <a:r>
                    <a:rPr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 </a:t>
                  </a:r>
                  <a:r>
                    <a:rPr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为</a:t>
                  </a:r>
                  <a:r>
                    <a:rPr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输出不变</a:t>
                  </a:r>
                </a:p>
              </p:txBody>
            </p:sp>
          </p:grpSp>
          <p:sp>
            <p:nvSpPr>
              <p:cNvPr id="55" name="Line 236"/>
              <p:cNvSpPr>
                <a:spLocks noChangeShapeType="1"/>
              </p:cNvSpPr>
              <p:nvPr/>
            </p:nvSpPr>
            <p:spPr bwMode="auto">
              <a:xfrm>
                <a:off x="2938" y="307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Line 235"/>
            <p:cNvSpPr>
              <a:spLocks noChangeShapeType="1"/>
            </p:cNvSpPr>
            <p:nvPr/>
          </p:nvSpPr>
          <p:spPr bwMode="auto">
            <a:xfrm>
              <a:off x="2536" y="3073"/>
              <a:ext cx="1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324600" y="5715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8077200" y="5715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8382000" y="3810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1447800" y="5791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3429000" y="3886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1143000" y="3886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381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>
                <a:solidFill>
                  <a:srgbClr val="800000"/>
                </a:solidFill>
                <a:latin typeface="+mn-ea"/>
                <a:ea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组成结构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206375" y="2852738"/>
            <a:ext cx="2133600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两个稳定状态：</a:t>
            </a:r>
          </a:p>
        </p:txBody>
      </p:sp>
      <p:sp>
        <p:nvSpPr>
          <p:cNvPr id="69" name="Text Box 56"/>
          <p:cNvSpPr txBox="1">
            <a:spLocks noChangeArrowheads="1"/>
          </p:cNvSpPr>
          <p:nvPr/>
        </p:nvSpPr>
        <p:spPr bwMode="auto">
          <a:xfrm>
            <a:off x="381000" y="1371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  <a:ea typeface="+mn-ea"/>
              </a:rPr>
              <a:t>逻辑符号</a:t>
            </a:r>
          </a:p>
        </p:txBody>
      </p:sp>
      <p:sp>
        <p:nvSpPr>
          <p:cNvPr id="75" name="Line 81"/>
          <p:cNvSpPr>
            <a:spLocks noChangeShapeType="1"/>
          </p:cNvSpPr>
          <p:nvPr/>
        </p:nvSpPr>
        <p:spPr bwMode="auto">
          <a:xfrm flipH="1">
            <a:off x="7391400" y="3048000"/>
            <a:ext cx="152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6" name="Group 87"/>
          <p:cNvGrpSpPr>
            <a:grpSpLocks/>
          </p:cNvGrpSpPr>
          <p:nvPr/>
        </p:nvGrpSpPr>
        <p:grpSpPr bwMode="auto">
          <a:xfrm>
            <a:off x="2514600" y="2514604"/>
            <a:ext cx="3754438" cy="461963"/>
            <a:chOff x="144" y="2304"/>
            <a:chExt cx="2365" cy="291"/>
          </a:xfrm>
        </p:grpSpPr>
        <p:sp>
          <p:nvSpPr>
            <p:cNvPr id="77" name="Text Box 88"/>
            <p:cNvSpPr txBox="1">
              <a:spLocks noChangeArrowheads="1"/>
            </p:cNvSpPr>
            <p:nvPr/>
          </p:nvSpPr>
          <p:spPr bwMode="auto">
            <a:xfrm>
              <a:off x="144" y="2304"/>
              <a:ext cx="1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78" name="Text Box 89"/>
            <p:cNvSpPr txBox="1">
              <a:spLocks noChangeArrowheads="1"/>
            </p:cNvSpPr>
            <p:nvPr/>
          </p:nvSpPr>
          <p:spPr bwMode="auto">
            <a:xfrm>
              <a:off x="1434" y="2304"/>
              <a:ext cx="10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Q=0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</a:p>
          </p:txBody>
        </p:sp>
        <p:sp>
          <p:nvSpPr>
            <p:cNvPr id="79" name="Line 90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92"/>
            <p:cNvSpPr>
              <a:spLocks noChangeShapeType="1"/>
            </p:cNvSpPr>
            <p:nvPr/>
          </p:nvSpPr>
          <p:spPr bwMode="auto">
            <a:xfrm>
              <a:off x="1546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93"/>
          <p:cNvGrpSpPr>
            <a:grpSpLocks/>
          </p:cNvGrpSpPr>
          <p:nvPr/>
        </p:nvGrpSpPr>
        <p:grpSpPr bwMode="auto">
          <a:xfrm>
            <a:off x="2514600" y="3124204"/>
            <a:ext cx="3732213" cy="461963"/>
            <a:chOff x="144" y="2304"/>
            <a:chExt cx="2351" cy="291"/>
          </a:xfrm>
        </p:grpSpPr>
        <p:sp>
          <p:nvSpPr>
            <p:cNvPr id="83" name="Text Box 94"/>
            <p:cNvSpPr txBox="1">
              <a:spLocks noChangeArrowheads="1"/>
            </p:cNvSpPr>
            <p:nvPr/>
          </p:nvSpPr>
          <p:spPr bwMode="auto">
            <a:xfrm>
              <a:off x="144" y="2304"/>
              <a:ext cx="13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84" name="Text Box 95"/>
            <p:cNvSpPr txBox="1">
              <a:spLocks noChangeArrowheads="1"/>
            </p:cNvSpPr>
            <p:nvPr/>
          </p:nvSpPr>
          <p:spPr bwMode="auto">
            <a:xfrm>
              <a:off x="1498" y="230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Q=0</a:t>
              </a:r>
            </a:p>
          </p:txBody>
        </p:sp>
        <p:sp>
          <p:nvSpPr>
            <p:cNvPr id="85" name="Line 96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98"/>
            <p:cNvSpPr>
              <a:spLocks noChangeShapeType="1"/>
            </p:cNvSpPr>
            <p:nvPr/>
          </p:nvSpPr>
          <p:spPr bwMode="auto">
            <a:xfrm>
              <a:off x="1553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6858000" y="51181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89" name="Group 204"/>
          <p:cNvGrpSpPr>
            <a:grpSpLocks/>
          </p:cNvGrpSpPr>
          <p:nvPr/>
        </p:nvGrpSpPr>
        <p:grpSpPr bwMode="auto">
          <a:xfrm>
            <a:off x="5943600" y="3657601"/>
            <a:ext cx="3035300" cy="2860676"/>
            <a:chOff x="3744" y="2304"/>
            <a:chExt cx="1912" cy="1802"/>
          </a:xfrm>
        </p:grpSpPr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1" name="Oval 102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3" name="Text Box 104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4" name="Text Box 105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Line 107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7" name="Line 108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8" name="Line 109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Rectangle 111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1" name="Oval 112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" name="Line 113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3" name="Text Box 114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04" name="Text Box 115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5" name="Text Box 116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Line 117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7" name="Line 118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8" name="Line 119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9" name="Text Box 120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3" name="Line 124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4" name="Line 125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5" name="Line 158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6" name="Line 177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17" name="Line 48"/>
          <p:cNvSpPr>
            <a:spLocks noChangeShapeType="1"/>
          </p:cNvSpPr>
          <p:nvPr/>
        </p:nvSpPr>
        <p:spPr bwMode="auto">
          <a:xfrm>
            <a:off x="6565900" y="4267200"/>
            <a:ext cx="6096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" name="Line 50"/>
          <p:cNvSpPr>
            <a:spLocks noChangeShapeType="1"/>
          </p:cNvSpPr>
          <p:nvPr/>
        </p:nvSpPr>
        <p:spPr bwMode="auto">
          <a:xfrm>
            <a:off x="7175500" y="4267200"/>
            <a:ext cx="444500" cy="12954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7620000" y="5562600"/>
            <a:ext cx="3048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7924800" y="5181600"/>
            <a:ext cx="0" cy="3810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" name="Line 43"/>
          <p:cNvSpPr>
            <a:spLocks noChangeShapeType="1"/>
          </p:cNvSpPr>
          <p:nvPr/>
        </p:nvSpPr>
        <p:spPr bwMode="auto">
          <a:xfrm flipH="1">
            <a:off x="7620000" y="4267200"/>
            <a:ext cx="6096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 flipH="1">
            <a:off x="7162800" y="4267200"/>
            <a:ext cx="457200" cy="12954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" name="Line 45"/>
          <p:cNvSpPr>
            <a:spLocks noChangeShapeType="1"/>
          </p:cNvSpPr>
          <p:nvPr/>
        </p:nvSpPr>
        <p:spPr bwMode="auto">
          <a:xfrm flipH="1">
            <a:off x="6858000" y="5562600"/>
            <a:ext cx="3048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24" name="Group 202"/>
          <p:cNvGrpSpPr>
            <a:grpSpLocks/>
          </p:cNvGrpSpPr>
          <p:nvPr/>
        </p:nvGrpSpPr>
        <p:grpSpPr bwMode="auto">
          <a:xfrm>
            <a:off x="7239000" y="2667004"/>
            <a:ext cx="1244600" cy="371476"/>
            <a:chOff x="4560" y="1680"/>
            <a:chExt cx="784" cy="234"/>
          </a:xfrm>
        </p:grpSpPr>
        <p:grpSp>
          <p:nvGrpSpPr>
            <p:cNvPr id="125" name="Group 199"/>
            <p:cNvGrpSpPr>
              <a:grpSpLocks/>
            </p:cNvGrpSpPr>
            <p:nvPr/>
          </p:nvGrpSpPr>
          <p:grpSpPr bwMode="auto">
            <a:xfrm>
              <a:off x="4560" y="1680"/>
              <a:ext cx="784" cy="234"/>
              <a:chOff x="4560" y="1680"/>
              <a:chExt cx="784" cy="234"/>
            </a:xfrm>
          </p:grpSpPr>
          <p:sp>
            <p:nvSpPr>
              <p:cNvPr id="128" name="Text Box 186"/>
              <p:cNvSpPr txBox="1">
                <a:spLocks noChangeArrowheads="1"/>
              </p:cNvSpPr>
              <p:nvPr/>
            </p:nvSpPr>
            <p:spPr bwMode="auto">
              <a:xfrm>
                <a:off x="4560" y="1680"/>
                <a:ext cx="336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" name="Text Box 188"/>
              <p:cNvSpPr txBox="1">
                <a:spLocks noChangeArrowheads="1"/>
              </p:cNvSpPr>
              <p:nvPr/>
            </p:nvSpPr>
            <p:spPr bwMode="auto">
              <a:xfrm>
                <a:off x="5008" y="1680"/>
                <a:ext cx="336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6" name="Line 187"/>
            <p:cNvSpPr>
              <a:spLocks noChangeShapeType="1"/>
            </p:cNvSpPr>
            <p:nvPr/>
          </p:nvSpPr>
          <p:spPr bwMode="auto">
            <a:xfrm>
              <a:off x="4624" y="1728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27" name="Line 189"/>
            <p:cNvSpPr>
              <a:spLocks noChangeShapeType="1"/>
            </p:cNvSpPr>
            <p:nvPr/>
          </p:nvSpPr>
          <p:spPr bwMode="auto">
            <a:xfrm>
              <a:off x="5072" y="1728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30" name="Group 201"/>
          <p:cNvGrpSpPr>
            <a:grpSpLocks/>
          </p:cNvGrpSpPr>
          <p:nvPr/>
        </p:nvGrpSpPr>
        <p:grpSpPr bwMode="auto">
          <a:xfrm>
            <a:off x="7010400" y="749300"/>
            <a:ext cx="1485900" cy="1917700"/>
            <a:chOff x="4416" y="472"/>
            <a:chExt cx="936" cy="1208"/>
          </a:xfrm>
        </p:grpSpPr>
        <p:grpSp>
          <p:nvGrpSpPr>
            <p:cNvPr id="131" name="Group 195"/>
            <p:cNvGrpSpPr>
              <a:grpSpLocks/>
            </p:cNvGrpSpPr>
            <p:nvPr/>
          </p:nvGrpSpPr>
          <p:grpSpPr bwMode="auto">
            <a:xfrm>
              <a:off x="4416" y="472"/>
              <a:ext cx="912" cy="1208"/>
              <a:chOff x="4416" y="472"/>
              <a:chExt cx="912" cy="1208"/>
            </a:xfrm>
          </p:grpSpPr>
          <p:sp>
            <p:nvSpPr>
              <p:cNvPr id="134" name="Oval 181"/>
              <p:cNvSpPr>
                <a:spLocks noChangeArrowheads="1"/>
              </p:cNvSpPr>
              <p:nvPr/>
            </p:nvSpPr>
            <p:spPr bwMode="auto">
              <a:xfrm>
                <a:off x="4624" y="135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Oval 182"/>
              <p:cNvSpPr>
                <a:spLocks noChangeArrowheads="1"/>
              </p:cNvSpPr>
              <p:nvPr/>
            </p:nvSpPr>
            <p:spPr bwMode="auto">
              <a:xfrm>
                <a:off x="5064" y="135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79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912" cy="528"/>
              </a:xfrm>
              <a:prstGeom prst="rect">
                <a:avLst/>
              </a:prstGeom>
              <a:solidFill>
                <a:srgbClr val="99FF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74600" prstMaterial="legacyMatte">
                <a:bevelT w="13500" h="13500" prst="angle"/>
                <a:bevelB w="13500" h="13500" prst="angle"/>
                <a:extrusionClr>
                  <a:srgbClr val="99FFCC"/>
                </a:extrusionClr>
                <a:contourClr>
                  <a:srgbClr val="99FFCC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Oval 180"/>
              <p:cNvSpPr>
                <a:spLocks noChangeArrowheads="1"/>
              </p:cNvSpPr>
              <p:nvPr/>
            </p:nvSpPr>
            <p:spPr bwMode="auto">
              <a:xfrm>
                <a:off x="4624" y="70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Line 183"/>
              <p:cNvSpPr>
                <a:spLocks noChangeShapeType="1"/>
              </p:cNvSpPr>
              <p:nvPr/>
            </p:nvSpPr>
            <p:spPr bwMode="auto">
              <a:xfrm>
                <a:off x="4680" y="4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84"/>
              <p:cNvSpPr>
                <a:spLocks noChangeShapeType="1"/>
              </p:cNvSpPr>
              <p:nvPr/>
            </p:nvSpPr>
            <p:spPr bwMode="auto">
              <a:xfrm>
                <a:off x="4680" y="14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85"/>
              <p:cNvSpPr>
                <a:spLocks noChangeShapeType="1"/>
              </p:cNvSpPr>
              <p:nvPr/>
            </p:nvSpPr>
            <p:spPr bwMode="auto">
              <a:xfrm>
                <a:off x="5112" y="14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92"/>
              <p:cNvSpPr>
                <a:spLocks noChangeShapeType="1"/>
              </p:cNvSpPr>
              <p:nvPr/>
            </p:nvSpPr>
            <p:spPr bwMode="auto">
              <a:xfrm>
                <a:off x="5136" y="47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196"/>
            <p:cNvSpPr txBox="1">
              <a:spLocks noChangeArrowheads="1"/>
            </p:cNvSpPr>
            <p:nvPr/>
          </p:nvSpPr>
          <p:spPr bwMode="auto">
            <a:xfrm>
              <a:off x="4568" y="114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Text Box 197"/>
            <p:cNvSpPr txBox="1">
              <a:spLocks noChangeArrowheads="1"/>
            </p:cNvSpPr>
            <p:nvPr/>
          </p:nvSpPr>
          <p:spPr bwMode="auto">
            <a:xfrm>
              <a:off x="5016" y="114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" name="Group 205"/>
          <p:cNvGrpSpPr>
            <a:grpSpLocks/>
          </p:cNvGrpSpPr>
          <p:nvPr/>
        </p:nvGrpSpPr>
        <p:grpSpPr bwMode="auto">
          <a:xfrm>
            <a:off x="990600" y="3733801"/>
            <a:ext cx="3035300" cy="2860676"/>
            <a:chOff x="3744" y="2304"/>
            <a:chExt cx="1912" cy="1802"/>
          </a:xfrm>
        </p:grpSpPr>
        <p:sp>
          <p:nvSpPr>
            <p:cNvPr id="143" name="Rectangle 206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4" name="Oval 207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5" name="Line 208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46" name="Text Box 209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47" name="Text Box 210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" name="Text Box 211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" name="Line 212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0" name="Line 213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1" name="Line 214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2" name="Text Box 215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Rectangle 216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4" name="Oval 217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5" name="Line 218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6" name="Text Box 219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7" name="Text Box 220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8" name="Text Box 221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2" name="Text Box 225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Line 226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" name="Line 227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5" name="Line 228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6" name="Line 229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7" name="Line 230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8" name="Line 231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9" name="Line 232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09800" y="1371598"/>
            <a:ext cx="4021757" cy="461665"/>
            <a:chOff x="2209800" y="1371598"/>
            <a:chExt cx="4021757" cy="461665"/>
          </a:xfrm>
        </p:grpSpPr>
        <p:grpSp>
          <p:nvGrpSpPr>
            <p:cNvPr id="71" name="Group 74"/>
            <p:cNvGrpSpPr>
              <a:grpSpLocks/>
            </p:cNvGrpSpPr>
            <p:nvPr/>
          </p:nvGrpSpPr>
          <p:grpSpPr bwMode="auto">
            <a:xfrm>
              <a:off x="2209800" y="1371600"/>
              <a:ext cx="2286000" cy="457200"/>
              <a:chOff x="480" y="1392"/>
              <a:chExt cx="1440" cy="288"/>
            </a:xfrm>
          </p:grpSpPr>
          <p:sp>
            <p:nvSpPr>
              <p:cNvPr id="72" name="Text Box 33"/>
              <p:cNvSpPr txBox="1">
                <a:spLocks noChangeArrowheads="1"/>
              </p:cNvSpPr>
              <p:nvPr/>
            </p:nvSpPr>
            <p:spPr bwMode="auto">
              <a:xfrm>
                <a:off x="480" y="1392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输入：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R</a:t>
                </a:r>
                <a:r>
                  <a:rPr lang="zh-CN" altLang="en-US" sz="2400" b="1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S</a:t>
                </a:r>
                <a:endParaRPr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1415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7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419600" y="1371598"/>
              <a:ext cx="1811957" cy="461665"/>
              <a:chOff x="4419600" y="1371598"/>
              <a:chExt cx="1811957" cy="46166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419600" y="1371598"/>
                <a:ext cx="1811957" cy="461665"/>
                <a:chOff x="4419600" y="1371598"/>
                <a:chExt cx="1811957" cy="461665"/>
              </a:xfrm>
            </p:grpSpPr>
            <p:sp>
              <p:nvSpPr>
                <p:cNvPr id="7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419600" y="1371599"/>
                  <a:ext cx="1630363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latin typeface="Times New Roman" panose="02020603050405020304" pitchFamily="18" charset="0"/>
                    </a:rPr>
                    <a:t>输出：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Q</a:t>
                  </a:r>
                  <a:r>
                    <a:rPr lang="zh-CN" altLang="en-US" sz="2400" b="1">
                      <a:latin typeface="Times New Roman" panose="02020603050405020304" pitchFamily="18" charset="0"/>
                    </a:rPr>
                    <a:t>，</a:t>
                  </a: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5808043" y="137159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Q</a:t>
                  </a:r>
                  <a:endParaRPr lang="zh-CN" altLang="en-US"/>
                </a:p>
              </p:txBody>
            </p:sp>
          </p:grpSp>
          <p:sp>
            <p:nvSpPr>
              <p:cNvPr id="171" name="Line 72"/>
              <p:cNvSpPr>
                <a:spLocks noChangeShapeType="1"/>
              </p:cNvSpPr>
              <p:nvPr/>
            </p:nvSpPr>
            <p:spPr bwMode="auto">
              <a:xfrm>
                <a:off x="5905500" y="14478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4" name="Group 200"/>
          <p:cNvGrpSpPr>
            <a:grpSpLocks/>
          </p:cNvGrpSpPr>
          <p:nvPr/>
        </p:nvGrpSpPr>
        <p:grpSpPr bwMode="auto">
          <a:xfrm>
            <a:off x="7239000" y="393700"/>
            <a:ext cx="1257300" cy="366713"/>
            <a:chOff x="4560" y="248"/>
            <a:chExt cx="792" cy="231"/>
          </a:xfrm>
        </p:grpSpPr>
        <p:sp>
          <p:nvSpPr>
            <p:cNvPr id="175" name="Text Box 190"/>
            <p:cNvSpPr txBox="1">
              <a:spLocks noChangeArrowheads="1"/>
            </p:cNvSpPr>
            <p:nvPr/>
          </p:nvSpPr>
          <p:spPr bwMode="auto">
            <a:xfrm>
              <a:off x="4560" y="24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Line 191"/>
            <p:cNvSpPr>
              <a:spLocks noChangeShapeType="1"/>
            </p:cNvSpPr>
            <p:nvPr/>
          </p:nvSpPr>
          <p:spPr bwMode="auto">
            <a:xfrm>
              <a:off x="4624" y="296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7" name="Text Box 193"/>
            <p:cNvSpPr txBox="1">
              <a:spLocks noChangeArrowheads="1"/>
            </p:cNvSpPr>
            <p:nvPr/>
          </p:nvSpPr>
          <p:spPr bwMode="auto">
            <a:xfrm>
              <a:off x="5016" y="24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0974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 animBg="1" autoUpdateAnimBg="0"/>
      <p:bldP spid="59" grpId="0" animBg="1" autoUpdateAnimBg="0"/>
      <p:bldP spid="60" grpId="0" animBg="1"/>
      <p:bldP spid="61" grpId="0" animBg="1"/>
      <p:bldP spid="62" grpId="0" animBg="1" autoUpdateAnimBg="0"/>
      <p:bldP spid="63" grpId="0" animBg="1" autoUpdateAnimBg="0"/>
      <p:bldP spid="64" grpId="0" animBg="1"/>
      <p:bldP spid="65" grpId="0" animBg="1"/>
      <p:bldP spid="67" grpId="0" autoUpdateAnimBg="0"/>
      <p:bldP spid="68" grpId="0" animBg="1"/>
      <p:bldP spid="69" grpId="0" autoUpdateAnimBg="0"/>
      <p:bldP spid="75" grpId="0" animBg="1"/>
      <p:bldP spid="88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5257800" y="4910890"/>
            <a:ext cx="3886200" cy="1735138"/>
            <a:chOff x="3312" y="2760"/>
            <a:chExt cx="2448" cy="1093"/>
          </a:xfrm>
        </p:grpSpPr>
        <p:sp>
          <p:nvSpPr>
            <p:cNvPr id="6279" name="Text Box 70"/>
            <p:cNvSpPr txBox="1">
              <a:spLocks noChangeArrowheads="1"/>
            </p:cNvSpPr>
            <p:nvPr/>
          </p:nvSpPr>
          <p:spPr bwMode="auto">
            <a:xfrm>
              <a:off x="3312" y="2760"/>
              <a:ext cx="2448" cy="109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	S	Q       Q	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	1	0        1	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	0	1        0	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	0          </a:t>
              </a:r>
              <a:r>
                <a:rPr lang="zh-CN" altLang="en-US" sz="2000">
                  <a:latin typeface="Times New Roman" panose="02020603050405020304" pitchFamily="18" charset="0"/>
                </a:rPr>
                <a:t>不定（</a:t>
              </a:r>
              <a:r>
                <a:rPr kumimoji="1" lang="en-US" altLang="zh-CN" sz="2000"/>
                <a:t> 1* </a:t>
              </a:r>
              <a:r>
                <a:rPr lang="zh-CN" altLang="en-US" sz="2000">
                  <a:latin typeface="Times New Roman" panose="02020603050405020304" pitchFamily="18" charset="0"/>
                </a:rPr>
                <a:t>） </a:t>
              </a:r>
              <a:r>
                <a:rPr lang="zh-CN" altLang="en-US" sz="2400" b="1">
                  <a:latin typeface="Times New Roman" panose="02020603050405020304" pitchFamily="18" charset="0"/>
                </a:rPr>
                <a:t>	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	1      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不变</a:t>
              </a:r>
              <a:r>
                <a:rPr lang="zh-CN" altLang="en-US" sz="2400" b="1"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6280" name="Line 72"/>
            <p:cNvSpPr>
              <a:spLocks noChangeShapeType="1"/>
            </p:cNvSpPr>
            <p:nvPr/>
          </p:nvSpPr>
          <p:spPr bwMode="auto">
            <a:xfrm>
              <a:off x="3312" y="3032"/>
              <a:ext cx="2256" cy="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1" name="Line 74"/>
            <p:cNvSpPr>
              <a:spLocks noChangeShapeType="1"/>
            </p:cNvSpPr>
            <p:nvPr/>
          </p:nvSpPr>
          <p:spPr bwMode="auto">
            <a:xfrm>
              <a:off x="3312" y="3800"/>
              <a:ext cx="2304" cy="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2" name="Line 158"/>
            <p:cNvSpPr>
              <a:spLocks noChangeShapeType="1"/>
            </p:cNvSpPr>
            <p:nvPr/>
          </p:nvSpPr>
          <p:spPr bwMode="auto">
            <a:xfrm>
              <a:off x="3364" y="280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83" name="Line 159"/>
            <p:cNvSpPr>
              <a:spLocks noChangeShapeType="1"/>
            </p:cNvSpPr>
            <p:nvPr/>
          </p:nvSpPr>
          <p:spPr bwMode="auto">
            <a:xfrm>
              <a:off x="3940" y="280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84" name="Line 160"/>
            <p:cNvSpPr>
              <a:spLocks noChangeShapeType="1"/>
            </p:cNvSpPr>
            <p:nvPr/>
          </p:nvSpPr>
          <p:spPr bwMode="auto">
            <a:xfrm>
              <a:off x="4996" y="280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2"/>
          <p:cNvGrpSpPr>
            <a:grpSpLocks/>
          </p:cNvGrpSpPr>
          <p:nvPr/>
        </p:nvGrpSpPr>
        <p:grpSpPr bwMode="auto">
          <a:xfrm>
            <a:off x="152400" y="1291390"/>
            <a:ext cx="3035300" cy="2860676"/>
            <a:chOff x="3744" y="2304"/>
            <a:chExt cx="1912" cy="1802"/>
          </a:xfrm>
        </p:grpSpPr>
        <p:sp>
          <p:nvSpPr>
            <p:cNvPr id="6252" name="Rectangle 173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53" name="Oval 174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54" name="Line 175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55" name="Text Box 176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56" name="Text Box 177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7" name="Text Box 178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8" name="Line 179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59" name="Line 180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0" name="Line 181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1" name="Text Box 182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2" name="Rectangle 183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63" name="Oval 184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64" name="Line 185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5" name="Text Box 186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66" name="Text Box 187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67" name="Text Box 188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8" name="Line 189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9" name="Line 190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0" name="Line 191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1" name="Text Box 192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72" name="Line 193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3" name="Line 194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4" name="Line 195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5" name="Line 196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6" name="Line 197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7" name="Line 198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8" name="Line 199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5135002" y="4296804"/>
            <a:ext cx="3780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基本</a:t>
            </a:r>
            <a:r>
              <a:rPr lang="en-US" altLang="zh-CN" sz="2000">
                <a:solidFill>
                  <a:srgbClr val="800000"/>
                </a:solidFill>
                <a:latin typeface="+mn-ea"/>
                <a:ea typeface="+mn-ea"/>
              </a:rPr>
              <a:t>SR</a:t>
            </a: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锁存器功能表（状态表）</a:t>
            </a:r>
            <a:endParaRPr lang="zh-CN" altLang="en-US" sz="2000" b="1">
              <a:solidFill>
                <a:srgbClr val="800000"/>
              </a:solidFill>
              <a:latin typeface="+mn-ea"/>
              <a:ea typeface="+mn-ea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622925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76600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534400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172200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320675" y="719889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  <a:ea typeface="+mn-ea"/>
              </a:rPr>
              <a:t>工作原理</a:t>
            </a:r>
            <a:endParaRPr lang="zh-CN" altLang="en-US" sz="1800" b="1">
              <a:solidFill>
                <a:srgbClr val="800000"/>
              </a:solidFill>
              <a:latin typeface="+mn-ea"/>
              <a:ea typeface="+mn-ea"/>
            </a:endParaRPr>
          </a:p>
        </p:txBody>
      </p:sp>
      <p:sp>
        <p:nvSpPr>
          <p:cNvPr id="9324" name="Text Box 108"/>
          <p:cNvSpPr txBox="1">
            <a:spLocks noChangeArrowheads="1"/>
          </p:cNvSpPr>
          <p:nvPr/>
        </p:nvSpPr>
        <p:spPr bwMode="auto">
          <a:xfrm>
            <a:off x="3733800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26" name="Text Box 110"/>
          <p:cNvSpPr txBox="1">
            <a:spLocks noChangeArrowheads="1"/>
          </p:cNvSpPr>
          <p:nvPr/>
        </p:nvSpPr>
        <p:spPr bwMode="auto">
          <a:xfrm>
            <a:off x="5241925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27" name="Text Box 111"/>
          <p:cNvSpPr txBox="1">
            <a:spLocks noChangeArrowheads="1"/>
          </p:cNvSpPr>
          <p:nvPr/>
        </p:nvSpPr>
        <p:spPr bwMode="auto">
          <a:xfrm>
            <a:off x="6553200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28" name="Text Box 112"/>
          <p:cNvSpPr txBox="1">
            <a:spLocks noChangeArrowheads="1"/>
          </p:cNvSpPr>
          <p:nvPr/>
        </p:nvSpPr>
        <p:spPr bwMode="auto">
          <a:xfrm>
            <a:off x="8137525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0" y="4186993"/>
            <a:ext cx="3779838" cy="461963"/>
            <a:chOff x="144" y="2304"/>
            <a:chExt cx="2381" cy="291"/>
          </a:xfrm>
        </p:grpSpPr>
        <p:sp>
          <p:nvSpPr>
            <p:cNvPr id="6247" name="Text Box 48"/>
            <p:cNvSpPr txBox="1">
              <a:spLocks noChangeArrowheads="1"/>
            </p:cNvSpPr>
            <p:nvPr/>
          </p:nvSpPr>
          <p:spPr bwMode="auto">
            <a:xfrm>
              <a:off x="144" y="2304"/>
              <a:ext cx="13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 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48" name="Text Box 49"/>
            <p:cNvSpPr txBox="1">
              <a:spLocks noChangeArrowheads="1"/>
            </p:cNvSpPr>
            <p:nvPr/>
          </p:nvSpPr>
          <p:spPr bwMode="auto">
            <a:xfrm>
              <a:off x="1528" y="230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Q=0</a:t>
              </a:r>
            </a:p>
          </p:txBody>
        </p:sp>
        <p:sp>
          <p:nvSpPr>
            <p:cNvPr id="6249" name="Line 114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" name="Line 115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" name="Line 138"/>
            <p:cNvSpPr>
              <a:spLocks noChangeShapeType="1"/>
            </p:cNvSpPr>
            <p:nvPr/>
          </p:nvSpPr>
          <p:spPr bwMode="auto">
            <a:xfrm>
              <a:off x="161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0" y="4796593"/>
            <a:ext cx="3778250" cy="461963"/>
            <a:chOff x="144" y="2304"/>
            <a:chExt cx="2380" cy="291"/>
          </a:xfrm>
        </p:grpSpPr>
        <p:sp>
          <p:nvSpPr>
            <p:cNvPr id="6242" name="Text Box 141"/>
            <p:cNvSpPr txBox="1">
              <a:spLocks noChangeArrowheads="1"/>
            </p:cNvSpPr>
            <p:nvPr/>
          </p:nvSpPr>
          <p:spPr bwMode="auto">
            <a:xfrm>
              <a:off x="144" y="2304"/>
              <a:ext cx="13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43" name="Text Box 142"/>
            <p:cNvSpPr txBox="1">
              <a:spLocks noChangeArrowheads="1"/>
            </p:cNvSpPr>
            <p:nvPr/>
          </p:nvSpPr>
          <p:spPr bwMode="auto">
            <a:xfrm>
              <a:off x="1527" y="230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</a:p>
          </p:txBody>
        </p:sp>
        <p:sp>
          <p:nvSpPr>
            <p:cNvPr id="6244" name="Line 143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5" name="Line 144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" name="Line 145"/>
            <p:cNvSpPr>
              <a:spLocks noChangeShapeType="1"/>
            </p:cNvSpPr>
            <p:nvPr/>
          </p:nvSpPr>
          <p:spPr bwMode="auto">
            <a:xfrm>
              <a:off x="161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0" y="5482393"/>
            <a:ext cx="5106988" cy="461963"/>
            <a:chOff x="144" y="2304"/>
            <a:chExt cx="3091" cy="291"/>
          </a:xfrm>
        </p:grpSpPr>
        <p:sp>
          <p:nvSpPr>
            <p:cNvPr id="6237" name="Text Box 147"/>
            <p:cNvSpPr txBox="1">
              <a:spLocks noChangeArrowheads="1"/>
            </p:cNvSpPr>
            <p:nvPr/>
          </p:nvSpPr>
          <p:spPr bwMode="auto">
            <a:xfrm>
              <a:off x="144" y="2304"/>
              <a:ext cx="13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  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 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38" name="Text Box 148"/>
            <p:cNvSpPr txBox="1">
              <a:spLocks noChangeArrowheads="1"/>
            </p:cNvSpPr>
            <p:nvPr/>
          </p:nvSpPr>
          <p:spPr bwMode="auto">
            <a:xfrm>
              <a:off x="1473" y="2304"/>
              <a:ext cx="1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且不稳定</a:t>
              </a:r>
            </a:p>
          </p:txBody>
        </p:sp>
        <p:sp>
          <p:nvSpPr>
            <p:cNvPr id="6239" name="Line 149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0" name="Line 150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1" name="Line 151"/>
            <p:cNvSpPr>
              <a:spLocks noChangeShapeType="1"/>
            </p:cNvSpPr>
            <p:nvPr/>
          </p:nvSpPr>
          <p:spPr bwMode="auto">
            <a:xfrm>
              <a:off x="1541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0" y="6168193"/>
            <a:ext cx="4505325" cy="461963"/>
            <a:chOff x="144" y="2304"/>
            <a:chExt cx="2491" cy="291"/>
          </a:xfrm>
        </p:grpSpPr>
        <p:sp>
          <p:nvSpPr>
            <p:cNvPr id="6232" name="Text Box 153"/>
            <p:cNvSpPr txBox="1">
              <a:spLocks noChangeArrowheads="1"/>
            </p:cNvSpPr>
            <p:nvPr/>
          </p:nvSpPr>
          <p:spPr bwMode="auto">
            <a:xfrm>
              <a:off x="144" y="2304"/>
              <a:ext cx="1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  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 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33" name="Text Box 154"/>
            <p:cNvSpPr txBox="1">
              <a:spLocks noChangeArrowheads="1"/>
            </p:cNvSpPr>
            <p:nvPr/>
          </p:nvSpPr>
          <p:spPr bwMode="auto">
            <a:xfrm>
              <a:off x="1358" y="2304"/>
              <a:ext cx="1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  </a:t>
              </a:r>
              <a:r>
                <a:rPr lang="zh-CN" altLang="en-US" sz="2400" b="1">
                  <a:latin typeface="Times New Roman" panose="02020603050405020304" pitchFamily="18" charset="0"/>
                </a:rPr>
                <a:t>保持不变</a:t>
              </a:r>
            </a:p>
          </p:txBody>
        </p:sp>
        <p:sp>
          <p:nvSpPr>
            <p:cNvPr id="6234" name="Line 155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35" name="Line 156"/>
            <p:cNvSpPr>
              <a:spLocks noChangeShapeType="1"/>
            </p:cNvSpPr>
            <p:nvPr/>
          </p:nvSpPr>
          <p:spPr bwMode="auto">
            <a:xfrm>
              <a:off x="801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" name="Line 157"/>
            <p:cNvSpPr>
              <a:spLocks noChangeShapeType="1"/>
            </p:cNvSpPr>
            <p:nvPr/>
          </p:nvSpPr>
          <p:spPr bwMode="auto">
            <a:xfrm>
              <a:off x="1413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533400" y="3348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2286000" y="3348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85" name="Text Box 169"/>
          <p:cNvSpPr txBox="1">
            <a:spLocks noChangeArrowheads="1"/>
          </p:cNvSpPr>
          <p:nvPr/>
        </p:nvSpPr>
        <p:spPr bwMode="auto">
          <a:xfrm>
            <a:off x="2590800" y="1443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304800" y="1443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416" name="Line 200"/>
          <p:cNvSpPr>
            <a:spLocks noChangeShapeType="1"/>
          </p:cNvSpPr>
          <p:nvPr/>
        </p:nvSpPr>
        <p:spPr bwMode="auto">
          <a:xfrm>
            <a:off x="774700" y="1900989"/>
            <a:ext cx="6096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17" name="Line 201"/>
          <p:cNvSpPr>
            <a:spLocks noChangeShapeType="1"/>
          </p:cNvSpPr>
          <p:nvPr/>
        </p:nvSpPr>
        <p:spPr bwMode="auto">
          <a:xfrm>
            <a:off x="1384300" y="1900989"/>
            <a:ext cx="444500" cy="12954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18" name="Line 202"/>
          <p:cNvSpPr>
            <a:spLocks noChangeShapeType="1"/>
          </p:cNvSpPr>
          <p:nvPr/>
        </p:nvSpPr>
        <p:spPr bwMode="auto">
          <a:xfrm>
            <a:off x="1828800" y="3196389"/>
            <a:ext cx="3048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19" name="Line 203"/>
          <p:cNvSpPr>
            <a:spLocks noChangeShapeType="1"/>
          </p:cNvSpPr>
          <p:nvPr/>
        </p:nvSpPr>
        <p:spPr bwMode="auto">
          <a:xfrm>
            <a:off x="2133600" y="2815389"/>
            <a:ext cx="0" cy="3810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3" name="Rectangle 207"/>
          <p:cNvSpPr>
            <a:spLocks noChangeArrowheads="1"/>
          </p:cNvSpPr>
          <p:nvPr/>
        </p:nvSpPr>
        <p:spPr bwMode="auto">
          <a:xfrm>
            <a:off x="304800" y="2205789"/>
            <a:ext cx="914400" cy="533400"/>
          </a:xfrm>
          <a:prstGeom prst="rect">
            <a:avLst/>
          </a:prstGeom>
          <a:solidFill>
            <a:srgbClr val="99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8" name="Group 208"/>
          <p:cNvGrpSpPr>
            <a:grpSpLocks/>
          </p:cNvGrpSpPr>
          <p:nvPr/>
        </p:nvGrpSpPr>
        <p:grpSpPr bwMode="auto">
          <a:xfrm>
            <a:off x="3136900" y="1291390"/>
            <a:ext cx="3035300" cy="2860676"/>
            <a:chOff x="3744" y="2304"/>
            <a:chExt cx="1912" cy="1802"/>
          </a:xfrm>
        </p:grpSpPr>
        <p:sp>
          <p:nvSpPr>
            <p:cNvPr id="6205" name="Rectangle 209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06" name="Oval 210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7" name="Line 211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8" name="Text Box 212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09" name="Text Box 213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0" name="Text Box 214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1" name="Line 215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2" name="Line 216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3" name="Line 217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4" name="Text Box 218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5" name="Rectangle 219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16" name="Oval 220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7" name="Line 221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8" name="Text Box 222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19" name="Text Box 223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20" name="Text Box 224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1" name="Line 225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2" name="Line 226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3" name="Line 227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4" name="Text Box 228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5" name="Line 229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6" name="Line 230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7" name="Line 231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8" name="Line 232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9" name="Line 233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30" name="Line 234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31" name="Line 235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6108700" y="1291390"/>
            <a:ext cx="3035300" cy="2860676"/>
            <a:chOff x="3744" y="2304"/>
            <a:chExt cx="1912" cy="1802"/>
          </a:xfrm>
        </p:grpSpPr>
        <p:sp>
          <p:nvSpPr>
            <p:cNvPr id="6178" name="Rectangle 237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9" name="Oval 238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0" name="Line 239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1" name="Text Box 240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182" name="Text Box 241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3" name="Text Box 242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4" name="Line 243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5" name="Line 244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6" name="Line 245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7" name="Text Box 246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247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89" name="Oval 248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0" name="Line 249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1" name="Text Box 250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192" name="Text Box 251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93" name="Text Box 252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4" name="Line 253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5" name="Line 254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6" name="Line 255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7" name="Text Box 256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8" name="Line 257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9" name="Line 258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0" name="Line 259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1" name="Line 260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2" name="Line 261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3" name="Line 262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4" name="Line 263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75" name="AutoShape 87"/>
              <p:cNvSpPr>
                <a:spLocks noChangeArrowheads="1"/>
              </p:cNvSpPr>
              <p:nvPr/>
            </p:nvSpPr>
            <p:spPr bwMode="auto">
              <a:xfrm>
                <a:off x="4292600" y="3381519"/>
                <a:ext cx="4872399" cy="3374541"/>
              </a:xfrm>
              <a:prstGeom prst="wedgeRoundRectCallout">
                <a:avLst>
                  <a:gd name="adj1" fmla="val 15337"/>
                  <a:gd name="adj2" fmla="val -69367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 同时变为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，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锁存器输出端失掉互补特性，锁存器处于</a:t>
                </a:r>
                <a:r>
                  <a:rPr lang="zh-CN" altLang="en-US" sz="2400">
                    <a:solidFill>
                      <a:srgbClr val="800000"/>
                    </a:solidFill>
                    <a:latin typeface="+mn-ea"/>
                    <a:ea typeface="+mn-ea"/>
                  </a:rPr>
                  <a:t>不正常工作状态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；若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端和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端同时从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变成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1，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则由于与非门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G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和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G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的翻转时间不可能完全相同，无法判断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Q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的取值，</a:t>
                </a:r>
                <a:r>
                  <a:rPr lang="zh-CN" altLang="en-US" sz="2400">
                    <a:solidFill>
                      <a:srgbClr val="800000"/>
                    </a:solidFill>
                    <a:latin typeface="+mn-ea"/>
                    <a:ea typeface="+mn-ea"/>
                  </a:rPr>
                  <a:t>输出不稳定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。因此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不能同时为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75" name="AutoShap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600" y="3381519"/>
                <a:ext cx="4872399" cy="3374541"/>
              </a:xfrm>
              <a:prstGeom prst="wedgeRoundRectCallout">
                <a:avLst>
                  <a:gd name="adj1" fmla="val 15337"/>
                  <a:gd name="adj2" fmla="val -69367"/>
                  <a:gd name="adj3" fmla="val 16667"/>
                </a:avLst>
              </a:prstGeom>
              <a:blipFill rotWithShape="0">
                <a:blip r:embed="rId2"/>
                <a:stretch>
                  <a:fillRect r="-4869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矩形 141"/>
          <p:cNvSpPr/>
          <p:nvPr/>
        </p:nvSpPr>
        <p:spPr>
          <a:xfrm>
            <a:off x="145633" y="12311"/>
            <a:ext cx="5874167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与非门构成的基本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014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0" grpId="0" build="p" autoUpdateAnimBg="0"/>
      <p:bldP spid="9221" grpId="0" animBg="1" autoUpdateAnimBg="0"/>
      <p:bldP spid="9222" grpId="0" animBg="1" autoUpdateAnimBg="0"/>
      <p:bldP spid="9231" grpId="0" animBg="1" autoUpdateAnimBg="0"/>
      <p:bldP spid="9232" grpId="0" animBg="1" autoUpdateAnimBg="0"/>
      <p:bldP spid="9324" grpId="0" animBg="1" autoUpdateAnimBg="0"/>
      <p:bldP spid="9326" grpId="0" animBg="1" autoUpdateAnimBg="0"/>
      <p:bldP spid="9327" grpId="0" animBg="1" autoUpdateAnimBg="0"/>
      <p:bldP spid="9328" grpId="0" animBg="1" autoUpdateAnimBg="0"/>
      <p:bldP spid="9383" grpId="0" animBg="1" autoUpdateAnimBg="0"/>
      <p:bldP spid="9384" grpId="0" animBg="1" autoUpdateAnimBg="0"/>
      <p:bldP spid="9385" grpId="0" animBg="1" autoUpdateAnimBg="0"/>
      <p:bldP spid="9386" grpId="0" animBg="1" autoUpdateAnimBg="0"/>
      <p:bldP spid="9416" grpId="0" animBg="1"/>
      <p:bldP spid="9417" grpId="0" animBg="1"/>
      <p:bldP spid="9418" grpId="0" animBg="1"/>
      <p:bldP spid="9419" grpId="0" animBg="1"/>
      <p:bldP spid="9423" grpId="0" animBg="1"/>
      <p:bldP spid="617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22504" y="833598"/>
            <a:ext cx="3365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800000"/>
                </a:solidFill>
                <a:latin typeface="+mn-ea"/>
                <a:ea typeface="+mn-ea"/>
              </a:rPr>
              <a:t>基本 </a:t>
            </a:r>
            <a:r>
              <a:rPr lang="en-US" altLang="zh-CN" i="0">
                <a:solidFill>
                  <a:srgbClr val="800000"/>
                </a:solidFill>
                <a:latin typeface="+mn-ea"/>
                <a:ea typeface="+mn-ea"/>
              </a:rPr>
              <a:t>SR</a:t>
            </a:r>
            <a:r>
              <a:rPr lang="zh-CN" altLang="en-US" i="0">
                <a:solidFill>
                  <a:srgbClr val="800000"/>
                </a:solidFill>
                <a:latin typeface="+mn-ea"/>
                <a:ea typeface="+mn-ea"/>
              </a:rPr>
              <a:t>锁存器状态表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22504" y="1423350"/>
            <a:ext cx="3677663" cy="2536991"/>
            <a:chOff x="528" y="816"/>
            <a:chExt cx="2736" cy="1872"/>
          </a:xfrm>
        </p:grpSpPr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528" y="816"/>
              <a:ext cx="1872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V="1">
              <a:off x="528" y="1248"/>
              <a:ext cx="273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528" y="2688"/>
              <a:ext cx="273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1584" y="816"/>
              <a:ext cx="0" cy="18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4" name="Text Box 32"/>
            <p:cNvSpPr txBox="1">
              <a:spLocks noChangeArrowheads="1"/>
            </p:cNvSpPr>
            <p:nvPr/>
          </p:nvSpPr>
          <p:spPr bwMode="auto">
            <a:xfrm>
              <a:off x="624" y="875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i="0"/>
                <a:t>S</a:t>
              </a:r>
            </a:p>
          </p:txBody>
        </p:sp>
        <p:sp>
          <p:nvSpPr>
            <p:cNvPr id="16395" name="Rectangle 33"/>
            <p:cNvSpPr>
              <a:spLocks noChangeArrowheads="1"/>
            </p:cNvSpPr>
            <p:nvPr/>
          </p:nvSpPr>
          <p:spPr bwMode="auto">
            <a:xfrm>
              <a:off x="1152" y="875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i="0"/>
                <a:t>R</a:t>
              </a:r>
              <a:endParaRPr kumimoji="1" lang="en-US" altLang="zh-CN" sz="2400" i="0" baseline="-25000"/>
            </a:p>
          </p:txBody>
        </p:sp>
        <p:sp>
          <p:nvSpPr>
            <p:cNvPr id="16396" name="Rectangle 34"/>
            <p:cNvSpPr>
              <a:spLocks noChangeArrowheads="1"/>
            </p:cNvSpPr>
            <p:nvPr/>
          </p:nvSpPr>
          <p:spPr bwMode="auto">
            <a:xfrm>
              <a:off x="1920" y="875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i="0"/>
                <a:t>Q</a:t>
              </a:r>
              <a:endParaRPr kumimoji="1" lang="en-US" altLang="zh-CN" sz="2400" i="0" baseline="-25000"/>
            </a:p>
          </p:txBody>
        </p:sp>
        <p:sp>
          <p:nvSpPr>
            <p:cNvPr id="16397" name="Rectangle 35"/>
            <p:cNvSpPr>
              <a:spLocks noChangeArrowheads="1"/>
            </p:cNvSpPr>
            <p:nvPr/>
          </p:nvSpPr>
          <p:spPr bwMode="auto">
            <a:xfrm>
              <a:off x="672" y="1297"/>
              <a:ext cx="20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1      0            0         </a:t>
              </a:r>
              <a:r>
                <a:rPr kumimoji="1" lang="zh-CN" altLang="en-US" sz="2400" i="0"/>
                <a:t>置</a:t>
              </a:r>
              <a:r>
                <a:rPr kumimoji="1" lang="en-US" altLang="zh-CN" sz="2400" i="0"/>
                <a:t>0</a:t>
              </a:r>
            </a:p>
          </p:txBody>
        </p:sp>
        <p:sp>
          <p:nvSpPr>
            <p:cNvPr id="16398" name="Rectangle 36"/>
            <p:cNvSpPr>
              <a:spLocks noChangeArrowheads="1"/>
            </p:cNvSpPr>
            <p:nvPr/>
          </p:nvSpPr>
          <p:spPr bwMode="auto">
            <a:xfrm>
              <a:off x="672" y="1633"/>
              <a:ext cx="20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0      1            1         </a:t>
              </a:r>
              <a:r>
                <a:rPr kumimoji="1" lang="zh-CN" altLang="en-US" sz="2400" i="0"/>
                <a:t>置</a:t>
              </a:r>
              <a:r>
                <a:rPr kumimoji="1" lang="en-US" altLang="zh-CN" sz="2400" i="0"/>
                <a:t>1</a:t>
              </a:r>
            </a:p>
          </p:txBody>
        </p:sp>
        <p:sp>
          <p:nvSpPr>
            <p:cNvPr id="16399" name="Rectangle 37"/>
            <p:cNvSpPr>
              <a:spLocks noChangeArrowheads="1"/>
            </p:cNvSpPr>
            <p:nvPr/>
          </p:nvSpPr>
          <p:spPr bwMode="auto">
            <a:xfrm>
              <a:off x="672" y="2017"/>
              <a:ext cx="2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1      1         </a:t>
              </a:r>
              <a:r>
                <a:rPr kumimoji="1" lang="zh-CN" altLang="en-US" sz="2400" i="0"/>
                <a:t>不变      保持</a:t>
              </a:r>
            </a:p>
          </p:txBody>
        </p:sp>
        <p:sp>
          <p:nvSpPr>
            <p:cNvPr id="16400" name="Rectangle 38"/>
            <p:cNvSpPr>
              <a:spLocks noChangeArrowheads="1"/>
            </p:cNvSpPr>
            <p:nvPr/>
          </p:nvSpPr>
          <p:spPr bwMode="auto">
            <a:xfrm>
              <a:off x="672" y="2382"/>
              <a:ext cx="20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0      0           1*       </a:t>
              </a:r>
              <a:r>
                <a:rPr kumimoji="1" lang="zh-CN" altLang="en-US" sz="2400" i="0"/>
                <a:t>不定</a:t>
              </a:r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2208" y="816"/>
              <a:ext cx="105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2400" y="816"/>
              <a:ext cx="0" cy="153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3" name="Rectangle 41"/>
            <p:cNvSpPr>
              <a:spLocks noChangeArrowheads="1"/>
            </p:cNvSpPr>
            <p:nvPr/>
          </p:nvSpPr>
          <p:spPr bwMode="auto">
            <a:xfrm>
              <a:off x="2526" y="882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i="0"/>
                <a:t>功能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528" y="2352"/>
              <a:ext cx="273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672" y="9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1200" y="9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5268215" y="4511497"/>
            <a:ext cx="35563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200" i="0" dirty="0">
                <a:latin typeface="+mn-ea"/>
                <a:ea typeface="+mn-ea"/>
              </a:rPr>
              <a:t>1</a:t>
            </a:r>
            <a:r>
              <a:rPr lang="en-US" altLang="zh-CN" sz="2200" i="0" baseline="30000" dirty="0">
                <a:latin typeface="+mn-ea"/>
                <a:ea typeface="+mn-ea"/>
              </a:rPr>
              <a:t>*</a:t>
            </a:r>
            <a:r>
              <a:rPr lang="zh-CN" altLang="en-US" sz="2200" i="0" dirty="0">
                <a:latin typeface="+mn-ea"/>
                <a:ea typeface="+mn-ea"/>
              </a:rPr>
              <a:t>表示不正常状态，</a:t>
            </a:r>
            <a:r>
              <a:rPr lang="en-US" altLang="zh-CN" sz="2200" i="0" dirty="0">
                <a:latin typeface="+mn-ea"/>
                <a:ea typeface="+mn-ea"/>
              </a:rPr>
              <a:t>0</a:t>
            </a:r>
            <a:r>
              <a:rPr lang="zh-CN" altLang="en-US" sz="2200" i="0" dirty="0">
                <a:latin typeface="+mn-ea"/>
                <a:ea typeface="+mn-ea"/>
              </a:rPr>
              <a:t>信号消失后，触发器状态不定。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4063580" y="4523866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3300"/>
                </a:solidFill>
                <a:latin typeface="+mn-ea"/>
                <a:ea typeface="+mn-ea"/>
              </a:rPr>
              <a:t>注意：</a:t>
            </a:r>
          </a:p>
        </p:txBody>
      </p:sp>
      <p:sp>
        <p:nvSpPr>
          <p:cNvPr id="24" name="矩形 23"/>
          <p:cNvSpPr/>
          <p:nvPr/>
        </p:nvSpPr>
        <p:spPr>
          <a:xfrm>
            <a:off x="145633" y="12311"/>
            <a:ext cx="5874167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与非门构成的基本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25" name="Group 116"/>
          <p:cNvGrpSpPr>
            <a:grpSpLocks/>
          </p:cNvGrpSpPr>
          <p:nvPr/>
        </p:nvGrpSpPr>
        <p:grpSpPr bwMode="auto">
          <a:xfrm>
            <a:off x="1259999" y="4420714"/>
            <a:ext cx="1490663" cy="2067051"/>
            <a:chOff x="3936" y="547"/>
            <a:chExt cx="939" cy="1536"/>
          </a:xfrm>
        </p:grpSpPr>
        <p:grpSp>
          <p:nvGrpSpPr>
            <p:cNvPr id="26" name="Group 94"/>
            <p:cNvGrpSpPr>
              <a:grpSpLocks/>
            </p:cNvGrpSpPr>
            <p:nvPr/>
          </p:nvGrpSpPr>
          <p:grpSpPr bwMode="auto">
            <a:xfrm>
              <a:off x="4080" y="547"/>
              <a:ext cx="792" cy="231"/>
              <a:chOff x="4560" y="347"/>
              <a:chExt cx="792" cy="231"/>
            </a:xfrm>
          </p:grpSpPr>
          <p:sp>
            <p:nvSpPr>
              <p:cNvPr id="45" name="Text Box 95"/>
              <p:cNvSpPr txBox="1">
                <a:spLocks noChangeArrowheads="1"/>
              </p:cNvSpPr>
              <p:nvPr/>
            </p:nvSpPr>
            <p:spPr bwMode="auto">
              <a:xfrm>
                <a:off x="4560" y="347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96"/>
              <p:cNvSpPr>
                <a:spLocks noChangeShapeType="1"/>
              </p:cNvSpPr>
              <p:nvPr/>
            </p:nvSpPr>
            <p:spPr bwMode="auto">
              <a:xfrm>
                <a:off x="4624" y="395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47" name="Text Box 97"/>
              <p:cNvSpPr txBox="1">
                <a:spLocks noChangeArrowheads="1"/>
              </p:cNvSpPr>
              <p:nvPr/>
            </p:nvSpPr>
            <p:spPr bwMode="auto">
              <a:xfrm>
                <a:off x="5016" y="347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4088" y="1807"/>
              <a:ext cx="784" cy="276"/>
              <a:chOff x="4568" y="1607"/>
              <a:chExt cx="784" cy="276"/>
            </a:xfrm>
          </p:grpSpPr>
          <p:grpSp>
            <p:nvGrpSpPr>
              <p:cNvPr id="40" name="Group 99"/>
              <p:cNvGrpSpPr>
                <a:grpSpLocks/>
              </p:cNvGrpSpPr>
              <p:nvPr/>
            </p:nvGrpSpPr>
            <p:grpSpPr bwMode="auto">
              <a:xfrm>
                <a:off x="4568" y="1607"/>
                <a:ext cx="784" cy="276"/>
                <a:chOff x="4568" y="1607"/>
                <a:chExt cx="784" cy="276"/>
              </a:xfrm>
            </p:grpSpPr>
            <p:sp>
              <p:nvSpPr>
                <p:cNvPr id="43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568" y="1607"/>
                  <a:ext cx="336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18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016" y="1607"/>
                  <a:ext cx="336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</a:t>
                  </a:r>
                  <a:endParaRPr lang="en-US" altLang="zh-CN" sz="18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Line 102"/>
              <p:cNvSpPr>
                <a:spLocks noChangeShapeType="1"/>
              </p:cNvSpPr>
              <p:nvPr/>
            </p:nvSpPr>
            <p:spPr bwMode="auto">
              <a:xfrm>
                <a:off x="4632" y="1655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42" name="Line 103"/>
              <p:cNvSpPr>
                <a:spLocks noChangeShapeType="1"/>
              </p:cNvSpPr>
              <p:nvPr/>
            </p:nvSpPr>
            <p:spPr bwMode="auto">
              <a:xfrm>
                <a:off x="5080" y="1655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3936" y="795"/>
              <a:ext cx="939" cy="983"/>
              <a:chOff x="4416" y="595"/>
              <a:chExt cx="939" cy="983"/>
            </a:xfrm>
          </p:grpSpPr>
          <p:grpSp>
            <p:nvGrpSpPr>
              <p:cNvPr id="29" name="Group 105"/>
              <p:cNvGrpSpPr>
                <a:grpSpLocks/>
              </p:cNvGrpSpPr>
              <p:nvPr/>
            </p:nvGrpSpPr>
            <p:grpSpPr bwMode="auto">
              <a:xfrm>
                <a:off x="4416" y="595"/>
                <a:ext cx="912" cy="983"/>
                <a:chOff x="4416" y="595"/>
                <a:chExt cx="912" cy="983"/>
              </a:xfrm>
            </p:grpSpPr>
            <p:sp>
              <p:nvSpPr>
                <p:cNvPr id="32" name="Oval 106"/>
                <p:cNvSpPr>
                  <a:spLocks noChangeArrowheads="1"/>
                </p:cNvSpPr>
                <p:nvPr/>
              </p:nvSpPr>
              <p:spPr bwMode="auto">
                <a:xfrm>
                  <a:off x="4624" y="1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Oval 107"/>
                <p:cNvSpPr>
                  <a:spLocks noChangeArrowheads="1"/>
                </p:cNvSpPr>
                <p:nvPr/>
              </p:nvSpPr>
              <p:spPr bwMode="auto">
                <a:xfrm>
                  <a:off x="5064" y="1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16" y="816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74600" prstMaterial="legacyMatte">
                  <a:bevelT w="13500" h="13500" prst="angle"/>
                  <a:bevelB w="13500" h="13500" prst="angle"/>
                  <a:extrusionClr>
                    <a:srgbClr val="99FFCC"/>
                  </a:extrusionClr>
                  <a:contourClr>
                    <a:srgbClr val="99FFCC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109"/>
                <p:cNvSpPr>
                  <a:spLocks noChangeArrowheads="1"/>
                </p:cNvSpPr>
                <p:nvPr/>
              </p:nvSpPr>
              <p:spPr bwMode="auto">
                <a:xfrm>
                  <a:off x="4624" y="70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Line 110"/>
                <p:cNvSpPr>
                  <a:spLocks noChangeShapeType="1"/>
                </p:cNvSpPr>
                <p:nvPr/>
              </p:nvSpPr>
              <p:spPr bwMode="auto">
                <a:xfrm>
                  <a:off x="4680" y="595"/>
                  <a:ext cx="0" cy="1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11"/>
                <p:cNvSpPr>
                  <a:spLocks noChangeShapeType="1"/>
                </p:cNvSpPr>
                <p:nvPr/>
              </p:nvSpPr>
              <p:spPr bwMode="auto">
                <a:xfrm>
                  <a:off x="4680" y="1440"/>
                  <a:ext cx="0" cy="13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12"/>
                <p:cNvSpPr>
                  <a:spLocks noChangeShapeType="1"/>
                </p:cNvSpPr>
                <p:nvPr/>
              </p:nvSpPr>
              <p:spPr bwMode="auto">
                <a:xfrm>
                  <a:off x="5112" y="1440"/>
                  <a:ext cx="2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13"/>
                <p:cNvSpPr>
                  <a:spLocks noChangeShapeType="1"/>
                </p:cNvSpPr>
                <p:nvPr/>
              </p:nvSpPr>
              <p:spPr bwMode="auto">
                <a:xfrm>
                  <a:off x="5136" y="595"/>
                  <a:ext cx="0" cy="2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Text Box 114"/>
              <p:cNvSpPr txBox="1">
                <a:spLocks noChangeArrowheads="1"/>
              </p:cNvSpPr>
              <p:nvPr/>
            </p:nvSpPr>
            <p:spPr bwMode="auto">
              <a:xfrm>
                <a:off x="4571" y="1097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115"/>
              <p:cNvSpPr txBox="1">
                <a:spLocks noChangeArrowheads="1"/>
              </p:cNvSpPr>
              <p:nvPr/>
            </p:nvSpPr>
            <p:spPr bwMode="auto">
              <a:xfrm>
                <a:off x="5019" y="1097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S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60"/>
              <p:cNvSpPr txBox="1">
                <a:spLocks noChangeArrowheads="1"/>
              </p:cNvSpPr>
              <p:nvPr/>
            </p:nvSpPr>
            <p:spPr bwMode="auto">
              <a:xfrm>
                <a:off x="4521540" y="2500891"/>
                <a:ext cx="34004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 :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 触发器原端或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端。 </a:t>
                </a:r>
              </a:p>
            </p:txBody>
          </p:sp>
        </mc:Choice>
        <mc:Fallback xmlns="">
          <p:sp>
            <p:nvSpPr>
              <p:cNvPr id="48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2500891"/>
                <a:ext cx="3400425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075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4488382" y="1015081"/>
                <a:ext cx="4411777" cy="9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-457200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</m:acc>
                  </m:oMath>
                </a14:m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：直接置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或复位端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低电平有</a:t>
                </a:r>
                <a:endParaRPr lang="en-US" altLang="zh-CN" sz="2200" b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indent="-457200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      效，逻辑符号上用圆圈表示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)</a:t>
                </a:r>
                <a:endParaRPr lang="zh-CN" altLang="en-US" sz="22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8382" y="1015081"/>
                <a:ext cx="4411777" cy="904863"/>
              </a:xfrm>
              <a:prstGeom prst="rect">
                <a:avLst/>
              </a:prstGeom>
              <a:blipFill rotWithShape="0">
                <a:blip r:embed="rId7"/>
                <a:stretch>
                  <a:fillRect l="-138" t="-676" b="-9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9"/>
              <p:cNvSpPr txBox="1">
                <a:spLocks noChangeArrowheads="1"/>
              </p:cNvSpPr>
              <p:nvPr/>
            </p:nvSpPr>
            <p:spPr bwMode="auto">
              <a:xfrm>
                <a:off x="4521540" y="1919543"/>
                <a:ext cx="4426244" cy="49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</m:acc>
                  </m:oMath>
                </a14:m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：直接置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或置位端（低电平有效）</a:t>
                </a:r>
              </a:p>
            </p:txBody>
          </p:sp>
        </mc:Choice>
        <mc:Fallback xmlns="">
          <p:sp>
            <p:nvSpPr>
              <p:cNvPr id="53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1919543"/>
                <a:ext cx="4426244" cy="499496"/>
              </a:xfrm>
              <a:prstGeom prst="rect">
                <a:avLst/>
              </a:prstGeom>
              <a:blipFill rotWithShape="0">
                <a:blip r:embed="rId8"/>
                <a:stretch>
                  <a:fillRect l="-138" t="-1220" r="-7989" b="-170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7"/>
              <p:cNvSpPr txBox="1">
                <a:spLocks noChangeArrowheads="1"/>
              </p:cNvSpPr>
              <p:nvPr/>
            </p:nvSpPr>
            <p:spPr bwMode="auto">
              <a:xfrm>
                <a:off x="4521540" y="3105694"/>
                <a:ext cx="3542781" cy="431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 : 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触发器非端或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端</a:t>
                </a:r>
              </a:p>
            </p:txBody>
          </p:sp>
        </mc:Choice>
        <mc:Fallback xmlns="">
          <p:sp>
            <p:nvSpPr>
              <p:cNvPr id="5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3105694"/>
                <a:ext cx="3542781" cy="431657"/>
              </a:xfrm>
              <a:prstGeom prst="rect">
                <a:avLst/>
              </a:prstGeom>
              <a:blipFill rotWithShape="0">
                <a:blip r:embed="rId9"/>
                <a:stretch>
                  <a:fillRect l="-1033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83"/>
              <p:cNvSpPr txBox="1">
                <a:spLocks noChangeArrowheads="1"/>
              </p:cNvSpPr>
              <p:nvPr/>
            </p:nvSpPr>
            <p:spPr bwMode="auto">
              <a:xfrm>
                <a:off x="4521540" y="3664857"/>
                <a:ext cx="453864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通常将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端状态作为触发器的输出状态。</a:t>
                </a:r>
              </a:p>
            </p:txBody>
          </p:sp>
        </mc:Choice>
        <mc:Fallback xmlns="">
          <p:sp>
            <p:nvSpPr>
              <p:cNvPr id="58" name="Text 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3664857"/>
                <a:ext cx="4538640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747" t="-5556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4190007" y="5384128"/>
            <a:ext cx="4760394" cy="131112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200" b="0" i="0">
                <a:latin typeface="+mn-ea"/>
                <a:ea typeface="+mn-ea"/>
              </a:rPr>
              <a:t>因</a:t>
            </a:r>
            <a:r>
              <a:rPr lang="en-US" altLang="zh-CN" sz="2200" b="0" i="0">
                <a:latin typeface="+mn-ea"/>
                <a:ea typeface="+mn-ea"/>
              </a:rPr>
              <a:t>SR</a:t>
            </a:r>
            <a:r>
              <a:rPr lang="zh-CN" altLang="en-US" sz="2200" b="0">
                <a:latin typeface="+mn-ea"/>
                <a:ea typeface="+mn-ea"/>
              </a:rPr>
              <a:t>锁存器</a:t>
            </a:r>
            <a:r>
              <a:rPr lang="zh-CN" altLang="en-US" sz="2200" b="0" i="0">
                <a:latin typeface="+mn-ea"/>
                <a:ea typeface="+mn-ea"/>
              </a:rPr>
              <a:t>有不定状态的缺点，应用不广泛，目前集成</a:t>
            </a:r>
            <a:r>
              <a:rPr lang="en-US" altLang="zh-CN" sz="2200" b="0" i="0">
                <a:latin typeface="+mn-ea"/>
                <a:ea typeface="+mn-ea"/>
              </a:rPr>
              <a:t>SR</a:t>
            </a:r>
            <a:r>
              <a:rPr lang="zh-CN" altLang="en-US" sz="2200" b="0" i="0">
                <a:latin typeface="+mn-ea"/>
                <a:ea typeface="+mn-ea"/>
              </a:rPr>
              <a:t>锁存器主要有</a:t>
            </a:r>
            <a:r>
              <a:rPr lang="en-US" altLang="zh-CN" sz="2200">
                <a:latin typeface="+mn-ea"/>
                <a:ea typeface="+mn-ea"/>
              </a:rPr>
              <a:t>74LS279</a:t>
            </a:r>
            <a:r>
              <a:rPr lang="zh-CN" altLang="en-US" sz="2200" b="0">
                <a:latin typeface="+mn-ea"/>
                <a:ea typeface="+mn-ea"/>
              </a:rPr>
              <a:t>等</a:t>
            </a:r>
            <a:endParaRPr lang="en-US" altLang="zh-CN" sz="22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0617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9" grpId="0"/>
      <p:bldP spid="51250" grpId="0"/>
      <p:bldP spid="48" grpId="0"/>
      <p:bldP spid="50" grpId="0"/>
      <p:bldP spid="53" grpId="0"/>
      <p:bldP spid="56" grpId="0"/>
      <p:bldP spid="58" grpId="0" autoUpdateAnimBg="0"/>
      <p:bldP spid="5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892" y="760935"/>
            <a:ext cx="4236632" cy="507996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①无震颤开关电路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/>
              <a:t>  机械开关在静止到新的位置之前其机械触头将要震颤几次，下图电路可以解决震颤问题。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endParaRPr lang="zh-CN" altLang="en-US" sz="2200"/>
          </a:p>
        </p:txBody>
      </p:sp>
      <p:sp>
        <p:nvSpPr>
          <p:cNvPr id="3" name="矩形 2"/>
          <p:cNvSpPr/>
          <p:nvPr/>
        </p:nvSpPr>
        <p:spPr>
          <a:xfrm>
            <a:off x="184687" y="61119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应用电路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4613251" y="301084"/>
                <a:ext cx="4012589" cy="312455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zh-CN" altLang="en-US" sz="24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基本原理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设初始时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端</a:t>
                </a:r>
                <a:endParaRPr lang="en-US" altLang="zh-CN" sz="2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由右扳向左端，并且震颤几次，相当于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 sz="220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由左扳向右端，并且震颤几次，相当于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200" b="0" kern="0" dirty="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endParaRPr lang="en-US" altLang="zh-CN" sz="2000" b="0" kern="0" dirty="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1" y="301084"/>
                <a:ext cx="4012589" cy="3124555"/>
              </a:xfrm>
              <a:prstGeom prst="rect">
                <a:avLst/>
              </a:prstGeom>
              <a:blipFill rotWithShape="0">
                <a:blip r:embed="rId3"/>
                <a:stretch>
                  <a:fillRect l="-2432" t="-1559" r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2081"/>
              </p:ext>
            </p:extLst>
          </p:nvPr>
        </p:nvGraphicFramePr>
        <p:xfrm>
          <a:off x="830580" y="2831537"/>
          <a:ext cx="2567940" cy="34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1577426" imgH="2126088" progId="Visio.Drawing.15">
                  <p:embed/>
                </p:oleObj>
              </mc:Choice>
              <mc:Fallback>
                <p:oleObj name="Visio" r:id="rId4" imgW="1577426" imgH="21260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" y="2831537"/>
                        <a:ext cx="2567940" cy="3459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739486" y="3333318"/>
            <a:ext cx="2490789" cy="1492250"/>
            <a:chOff x="285" y="1940"/>
            <a:chExt cx="1569" cy="940"/>
          </a:xfrm>
          <a:solidFill>
            <a:schemeClr val="bg1"/>
          </a:solidFill>
        </p:grpSpPr>
        <p:sp>
          <p:nvSpPr>
            <p:cNvPr id="30" name="Text Box 53"/>
            <p:cNvSpPr txBox="1">
              <a:spLocks noChangeArrowheads="1"/>
            </p:cNvSpPr>
            <p:nvPr/>
          </p:nvSpPr>
          <p:spPr bwMode="auto">
            <a:xfrm>
              <a:off x="1559" y="2592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０</a:t>
              </a: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285" y="2580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１</a:t>
              </a:r>
            </a:p>
          </p:txBody>
        </p:sp>
        <p:sp>
          <p:nvSpPr>
            <p:cNvPr id="32" name="Text Box 55"/>
            <p:cNvSpPr txBox="1">
              <a:spLocks noChangeArrowheads="1"/>
            </p:cNvSpPr>
            <p:nvPr/>
          </p:nvSpPr>
          <p:spPr bwMode="auto">
            <a:xfrm>
              <a:off x="418" y="1947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０</a:t>
              </a:r>
            </a:p>
          </p:txBody>
        </p:sp>
        <p:sp>
          <p:nvSpPr>
            <p:cNvPr id="33" name="Text Box 56"/>
            <p:cNvSpPr txBox="1">
              <a:spLocks noChangeArrowheads="1"/>
            </p:cNvSpPr>
            <p:nvPr/>
          </p:nvSpPr>
          <p:spPr bwMode="auto">
            <a:xfrm>
              <a:off x="1493" y="1940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１</a:t>
              </a:r>
            </a:p>
          </p:txBody>
        </p:sp>
      </p:grp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1825786" y="5219628"/>
            <a:ext cx="393700" cy="250825"/>
            <a:chOff x="976" y="3181"/>
            <a:chExt cx="248" cy="158"/>
          </a:xfrm>
          <a:solidFill>
            <a:schemeClr val="bg1"/>
          </a:solidFill>
        </p:grpSpPr>
        <p:grpSp>
          <p:nvGrpSpPr>
            <p:cNvPr id="44" name="Group 62"/>
            <p:cNvGrpSpPr>
              <a:grpSpLocks/>
            </p:cNvGrpSpPr>
            <p:nvPr/>
          </p:nvGrpSpPr>
          <p:grpSpPr bwMode="auto">
            <a:xfrm>
              <a:off x="976" y="3181"/>
              <a:ext cx="248" cy="136"/>
              <a:chOff x="975" y="3181"/>
              <a:chExt cx="248" cy="136"/>
            </a:xfrm>
            <a:grpFill/>
          </p:grpSpPr>
          <p:sp>
            <p:nvSpPr>
              <p:cNvPr id="46" name="Line 58"/>
              <p:cNvSpPr>
                <a:spLocks noChangeShapeType="1"/>
              </p:cNvSpPr>
              <p:nvPr/>
            </p:nvSpPr>
            <p:spPr bwMode="auto">
              <a:xfrm>
                <a:off x="975" y="3181"/>
                <a:ext cx="113" cy="136"/>
              </a:xfrm>
              <a:prstGeom prst="line">
                <a:avLst/>
              </a:prstGeom>
              <a:grp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61"/>
              <p:cNvSpPr>
                <a:spLocks noChangeArrowheads="1"/>
              </p:cNvSpPr>
              <p:nvPr/>
            </p:nvSpPr>
            <p:spPr bwMode="auto">
              <a:xfrm rot="2049582">
                <a:off x="1088" y="3203"/>
                <a:ext cx="135" cy="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 rot="2855097">
              <a:off x="1048" y="3218"/>
              <a:ext cx="158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46220" y="3572297"/>
            <a:ext cx="3438752" cy="2452855"/>
            <a:chOff x="4661308" y="3368675"/>
            <a:chExt cx="3369403" cy="3032460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192261" y="5730559"/>
              <a:ext cx="2770188" cy="544513"/>
            </a:xfrm>
            <a:custGeom>
              <a:avLst/>
              <a:gdLst/>
              <a:ahLst/>
              <a:cxnLst>
                <a:cxn ang="0">
                  <a:pos x="0" y="1029"/>
                </a:cxn>
                <a:cxn ang="0">
                  <a:pos x="655" y="1029"/>
                </a:cxn>
                <a:cxn ang="0">
                  <a:pos x="655" y="0"/>
                </a:cxn>
                <a:cxn ang="0">
                  <a:pos x="3271" y="0"/>
                </a:cxn>
                <a:cxn ang="0">
                  <a:pos x="3271" y="1029"/>
                </a:cxn>
                <a:cxn ang="0">
                  <a:pos x="5234" y="1029"/>
                </a:cxn>
              </a:cxnLst>
              <a:rect l="0" t="0" r="r" b="b"/>
              <a:pathLst>
                <a:path w="5234" h="1029">
                  <a:moveTo>
                    <a:pt x="0" y="1029"/>
                  </a:moveTo>
                  <a:lnTo>
                    <a:pt x="655" y="1029"/>
                  </a:lnTo>
                  <a:lnTo>
                    <a:pt x="655" y="0"/>
                  </a:lnTo>
                  <a:lnTo>
                    <a:pt x="3271" y="0"/>
                  </a:lnTo>
                  <a:lnTo>
                    <a:pt x="3271" y="1029"/>
                  </a:lnTo>
                  <a:lnTo>
                    <a:pt x="5234" y="1029"/>
                  </a:lnTo>
                </a:path>
              </a:pathLst>
            </a:custGeom>
            <a:noFill/>
            <a:ln w="1746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6241598" y="4364038"/>
              <a:ext cx="666750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6908348" y="3795713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6908348" y="3795713"/>
              <a:ext cx="831850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5519286" y="4755516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5519286" y="4755516"/>
              <a:ext cx="138906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5519286" y="3795713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5655811" y="3795713"/>
              <a:ext cx="1412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5790748" y="3819526"/>
              <a:ext cx="173038" cy="54451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5963786" y="3795713"/>
              <a:ext cx="111125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6074911" y="3795713"/>
              <a:ext cx="1666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>
              <a:off x="7048048" y="4772978"/>
              <a:ext cx="138113" cy="54610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7182986" y="4760278"/>
              <a:ext cx="141288" cy="56356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H="1">
              <a:off x="7324273" y="4755516"/>
              <a:ext cx="138113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7462386" y="4755516"/>
              <a:ext cx="138113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7600498" y="5320666"/>
              <a:ext cx="41751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7740198" y="3795713"/>
              <a:ext cx="29051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5519286" y="4364038"/>
              <a:ext cx="136525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6908348" y="4755516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 flipV="1">
              <a:off x="6908348" y="5322254"/>
              <a:ext cx="14446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4968423" y="3795713"/>
              <a:ext cx="554038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4680783" y="6093358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cs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4936673" y="6275071"/>
              <a:ext cx="549275" cy="317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4950961" y="5323841"/>
              <a:ext cx="554038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4678771" y="390048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cs typeface="Times New Roman" panose="02020603050405020304" pitchFamily="18" charset="0"/>
                </a:rPr>
                <a:t>S</a:t>
              </a:r>
              <a:endParaRPr lang="en-US" altLang="zh-CN" sz="20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4661308" y="5035551"/>
              <a:ext cx="17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cs typeface="Times New Roman" panose="02020603050405020304" pitchFamily="18" charset="0"/>
                </a:rPr>
                <a:t>R</a:t>
              </a:r>
              <a:endParaRPr lang="en-US" altLang="zh-CN" sz="20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5021671" y="3368675"/>
              <a:ext cx="174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+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5199471" y="3368675"/>
              <a:ext cx="1554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5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5378858" y="3368675"/>
              <a:ext cx="222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V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5056596" y="4397375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5235983" y="4397375"/>
              <a:ext cx="222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V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4679406" y="3916045"/>
              <a:ext cx="1873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4671468" y="5046345"/>
              <a:ext cx="17303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3" name="Line 46"/>
            <p:cNvSpPr>
              <a:spLocks noChangeShapeType="1"/>
            </p:cNvSpPr>
            <p:nvPr/>
          </p:nvSpPr>
          <p:spPr bwMode="auto">
            <a:xfrm flipH="1">
              <a:off x="4933498" y="4364038"/>
              <a:ext cx="603250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737865" y="4341525"/>
            <a:ext cx="2584249" cy="458788"/>
            <a:chOff x="430" y="2567"/>
            <a:chExt cx="1240" cy="289"/>
          </a:xfrm>
          <a:solidFill>
            <a:schemeClr val="bg1"/>
          </a:solidFill>
        </p:grpSpPr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425" y="2567"/>
              <a:ext cx="24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  <p:sp>
          <p:nvSpPr>
            <p:cNvPr id="36" name="Text Box 64"/>
            <p:cNvSpPr txBox="1">
              <a:spLocks noChangeArrowheads="1"/>
            </p:cNvSpPr>
            <p:nvPr/>
          </p:nvSpPr>
          <p:spPr bwMode="auto">
            <a:xfrm>
              <a:off x="430" y="2568"/>
              <a:ext cx="20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０</a:t>
              </a:r>
            </a:p>
          </p:txBody>
        </p:sp>
      </p:grp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750991" y="4323184"/>
            <a:ext cx="2501899" cy="457200"/>
            <a:chOff x="430" y="2568"/>
            <a:chExt cx="1576" cy="288"/>
          </a:xfrm>
          <a:solidFill>
            <a:schemeClr val="bg1"/>
          </a:solidFill>
        </p:grpSpPr>
        <p:sp>
          <p:nvSpPr>
            <p:cNvPr id="39" name="Text Box 72"/>
            <p:cNvSpPr txBox="1">
              <a:spLocks noChangeArrowheads="1"/>
            </p:cNvSpPr>
            <p:nvPr/>
          </p:nvSpPr>
          <p:spPr bwMode="auto">
            <a:xfrm>
              <a:off x="430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  <p:sp>
          <p:nvSpPr>
            <p:cNvPr id="38" name="Text Box 71"/>
            <p:cNvSpPr txBox="1">
              <a:spLocks noChangeArrowheads="1"/>
            </p:cNvSpPr>
            <p:nvPr/>
          </p:nvSpPr>
          <p:spPr bwMode="auto">
            <a:xfrm>
              <a:off x="1711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988711" y="3327080"/>
            <a:ext cx="2097083" cy="461408"/>
            <a:chOff x="430" y="2568"/>
            <a:chExt cx="1479" cy="288"/>
          </a:xfrm>
          <a:solidFill>
            <a:schemeClr val="bg1"/>
          </a:solidFill>
        </p:grpSpPr>
        <p:sp>
          <p:nvSpPr>
            <p:cNvPr id="41" name="Text Box 74"/>
            <p:cNvSpPr txBox="1">
              <a:spLocks noChangeArrowheads="1"/>
            </p:cNvSpPr>
            <p:nvPr/>
          </p:nvSpPr>
          <p:spPr bwMode="auto">
            <a:xfrm>
              <a:off x="1614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０</a:t>
              </a:r>
            </a:p>
          </p:txBody>
        </p:sp>
        <p:sp>
          <p:nvSpPr>
            <p:cNvPr id="42" name="Text Box 75"/>
            <p:cNvSpPr txBox="1">
              <a:spLocks noChangeArrowheads="1"/>
            </p:cNvSpPr>
            <p:nvPr/>
          </p:nvSpPr>
          <p:spPr bwMode="auto">
            <a:xfrm>
              <a:off x="430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69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74954"/>
              </p:ext>
            </p:extLst>
          </p:nvPr>
        </p:nvGraphicFramePr>
        <p:xfrm>
          <a:off x="2450663" y="2243523"/>
          <a:ext cx="6373713" cy="442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4568379" imgH="3170076" progId="Visio.Drawing.15">
                  <p:embed/>
                </p:oleObj>
              </mc:Choice>
              <mc:Fallback>
                <p:oleObj name="Visio" r:id="rId3" imgW="4568379" imgH="31700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663" y="2243523"/>
                        <a:ext cx="6373713" cy="442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3025" y="1712647"/>
            <a:ext cx="2749622" cy="642146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②</a:t>
            </a: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声报警控制电路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/>
              <a:t>  </a:t>
            </a:r>
          </a:p>
        </p:txBody>
      </p:sp>
      <p:sp>
        <p:nvSpPr>
          <p:cNvPr id="3" name="矩形 2"/>
          <p:cNvSpPr/>
          <p:nvPr/>
        </p:nvSpPr>
        <p:spPr>
          <a:xfrm>
            <a:off x="82502" y="996501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应用电路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1" name="Text Box 53"/>
          <p:cNvSpPr txBox="1">
            <a:spLocks noChangeArrowheads="1"/>
          </p:cNvSpPr>
          <p:nvPr/>
        </p:nvSpPr>
        <p:spPr bwMode="auto">
          <a:xfrm>
            <a:off x="413284" y="2966454"/>
            <a:ext cx="24114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i="0">
                <a:latin typeface="+mn-ea"/>
                <a:ea typeface="+mn-ea"/>
              </a:rPr>
              <a:t>(1)</a:t>
            </a:r>
            <a:r>
              <a:rPr kumimoji="1" lang="zh-CN" altLang="en-US" sz="2200" i="0">
                <a:latin typeface="+mn-ea"/>
                <a:ea typeface="+mn-ea"/>
              </a:rPr>
              <a:t>正常状态</a:t>
            </a:r>
          </a:p>
        </p:txBody>
      </p:sp>
      <p:sp>
        <p:nvSpPr>
          <p:cNvPr id="72" name="Text Box 54"/>
          <p:cNvSpPr txBox="1">
            <a:spLocks noChangeArrowheads="1"/>
          </p:cNvSpPr>
          <p:nvPr/>
        </p:nvSpPr>
        <p:spPr bwMode="auto">
          <a:xfrm>
            <a:off x="378209" y="4024559"/>
            <a:ext cx="2484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i="0">
                <a:latin typeface="+mn-ea"/>
                <a:ea typeface="+mn-ea"/>
              </a:rPr>
              <a:t>(2)</a:t>
            </a:r>
            <a:r>
              <a:rPr kumimoji="1" lang="zh-CN" altLang="en-US" sz="2200" i="0">
                <a:latin typeface="+mn-ea"/>
                <a:ea typeface="+mn-ea"/>
              </a:rPr>
              <a:t>故障状态</a:t>
            </a:r>
          </a:p>
        </p:txBody>
      </p:sp>
      <p:sp>
        <p:nvSpPr>
          <p:cNvPr id="86" name="Text Box 68"/>
          <p:cNvSpPr txBox="1">
            <a:spLocks noChangeArrowheads="1"/>
          </p:cNvSpPr>
          <p:nvPr/>
        </p:nvSpPr>
        <p:spPr bwMode="auto">
          <a:xfrm>
            <a:off x="3623545" y="42659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Text Box 71"/>
          <p:cNvSpPr txBox="1">
            <a:spLocks noChangeArrowheads="1"/>
          </p:cNvSpPr>
          <p:nvPr/>
        </p:nvSpPr>
        <p:spPr bwMode="auto">
          <a:xfrm>
            <a:off x="3647357" y="351980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0</a:t>
            </a:r>
          </a:p>
        </p:txBody>
      </p:sp>
      <p:sp>
        <p:nvSpPr>
          <p:cNvPr id="88" name="Text Box 72"/>
          <p:cNvSpPr txBox="1">
            <a:spLocks noChangeArrowheads="1"/>
          </p:cNvSpPr>
          <p:nvPr/>
        </p:nvSpPr>
        <p:spPr bwMode="auto">
          <a:xfrm>
            <a:off x="4631607" y="24037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1</a:t>
            </a:r>
          </a:p>
        </p:txBody>
      </p:sp>
      <p:sp>
        <p:nvSpPr>
          <p:cNvPr id="89" name="Text Box 73"/>
          <p:cNvSpPr txBox="1">
            <a:spLocks noChangeArrowheads="1"/>
          </p:cNvSpPr>
          <p:nvPr/>
        </p:nvSpPr>
        <p:spPr bwMode="auto">
          <a:xfrm>
            <a:off x="5927007" y="34848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1</a:t>
            </a:r>
            <a:endParaRPr kumimoji="1" lang="en-US" altLang="zh-CN" sz="2400" b="0"/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7258920" y="310388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66CC"/>
                </a:solidFill>
              </a:rPr>
              <a:t>1</a:t>
            </a:r>
            <a:endParaRPr lang="en-US" altLang="zh-CN" sz="2400" b="0">
              <a:solidFill>
                <a:schemeClr val="tx1"/>
              </a:solidFill>
            </a:endParaRPr>
          </a:p>
        </p:txBody>
      </p:sp>
      <p:sp>
        <p:nvSpPr>
          <p:cNvPr id="91" name="Text Box 75"/>
          <p:cNvSpPr txBox="1">
            <a:spLocks noChangeArrowheads="1"/>
          </p:cNvSpPr>
          <p:nvPr/>
        </p:nvSpPr>
        <p:spPr bwMode="auto">
          <a:xfrm>
            <a:off x="8266982" y="351980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0</a:t>
            </a:r>
            <a:endParaRPr kumimoji="1" lang="en-US" altLang="zh-CN" sz="2400" b="0"/>
          </a:p>
        </p:txBody>
      </p:sp>
      <p:sp>
        <p:nvSpPr>
          <p:cNvPr id="92" name="Text Box 78"/>
          <p:cNvSpPr txBox="1">
            <a:spLocks noChangeArrowheads="1"/>
          </p:cNvSpPr>
          <p:nvPr/>
        </p:nvSpPr>
        <p:spPr bwMode="auto">
          <a:xfrm>
            <a:off x="4979270" y="39420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3" name="Text Box 79"/>
          <p:cNvSpPr txBox="1">
            <a:spLocks noChangeArrowheads="1"/>
          </p:cNvSpPr>
          <p:nvPr/>
        </p:nvSpPr>
        <p:spPr bwMode="auto">
          <a:xfrm>
            <a:off x="6382620" y="39420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4" name="Text Box 80"/>
          <p:cNvSpPr txBox="1">
            <a:spLocks noChangeArrowheads="1"/>
          </p:cNvSpPr>
          <p:nvPr/>
        </p:nvSpPr>
        <p:spPr bwMode="auto">
          <a:xfrm>
            <a:off x="5914307" y="34848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5" name="Text Box 81"/>
          <p:cNvSpPr txBox="1">
            <a:spLocks noChangeArrowheads="1"/>
          </p:cNvSpPr>
          <p:nvPr/>
        </p:nvSpPr>
        <p:spPr bwMode="auto">
          <a:xfrm>
            <a:off x="7258920" y="3057843"/>
            <a:ext cx="314325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6" name="Text Box 82"/>
          <p:cNvSpPr txBox="1">
            <a:spLocks noChangeArrowheads="1"/>
          </p:cNvSpPr>
          <p:nvPr/>
        </p:nvSpPr>
        <p:spPr bwMode="auto">
          <a:xfrm>
            <a:off x="8266982" y="348488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7" name="Text Box 76"/>
          <p:cNvSpPr txBox="1">
            <a:spLocks noChangeArrowheads="1"/>
          </p:cNvSpPr>
          <p:nvPr/>
        </p:nvSpPr>
        <p:spPr bwMode="auto">
          <a:xfrm>
            <a:off x="6595345" y="4624706"/>
            <a:ext cx="748193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CC00CC"/>
                </a:solidFill>
                <a:latin typeface="+mn-ea"/>
                <a:ea typeface="+mn-ea"/>
              </a:rPr>
              <a:t>不发声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6679201" y="4653420"/>
            <a:ext cx="530388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srgbClr val="0000FF"/>
                </a:solidFill>
                <a:latin typeface="+mn-ea"/>
                <a:ea typeface="+mn-ea"/>
              </a:rPr>
              <a:t>发    声</a:t>
            </a:r>
          </a:p>
        </p:txBody>
      </p:sp>
      <p:sp>
        <p:nvSpPr>
          <p:cNvPr id="99" name="Text Box 84"/>
          <p:cNvSpPr txBox="1">
            <a:spLocks noChangeArrowheads="1"/>
          </p:cNvSpPr>
          <p:nvPr/>
        </p:nvSpPr>
        <p:spPr bwMode="auto">
          <a:xfrm>
            <a:off x="378210" y="4969760"/>
            <a:ext cx="2484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i="0">
                <a:latin typeface="+mn-ea"/>
                <a:ea typeface="+mn-ea"/>
              </a:rPr>
              <a:t>(3)</a:t>
            </a:r>
            <a:r>
              <a:rPr kumimoji="1" lang="zh-CN" altLang="en-US" sz="2200" i="0">
                <a:latin typeface="+mn-ea"/>
                <a:ea typeface="+mn-ea"/>
              </a:rPr>
              <a:t>复位状态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2758357" y="239426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0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3755307" y="24037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102" name="Text Box 89"/>
          <p:cNvSpPr txBox="1">
            <a:spLocks noChangeArrowheads="1"/>
          </p:cNvSpPr>
          <p:nvPr/>
        </p:nvSpPr>
        <p:spPr bwMode="auto">
          <a:xfrm>
            <a:off x="3610845" y="426593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3" name="Text Box 90"/>
          <p:cNvSpPr txBox="1">
            <a:spLocks noChangeArrowheads="1"/>
          </p:cNvSpPr>
          <p:nvPr/>
        </p:nvSpPr>
        <p:spPr bwMode="auto">
          <a:xfrm>
            <a:off x="3550520" y="339598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4" name="Text Box 91"/>
          <p:cNvSpPr txBox="1">
            <a:spLocks noChangeArrowheads="1"/>
          </p:cNvSpPr>
          <p:nvPr/>
        </p:nvSpPr>
        <p:spPr bwMode="auto">
          <a:xfrm>
            <a:off x="4618907" y="2394268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5" name="Text Box 92"/>
          <p:cNvSpPr txBox="1">
            <a:spLocks noChangeArrowheads="1"/>
          </p:cNvSpPr>
          <p:nvPr/>
        </p:nvSpPr>
        <p:spPr bwMode="auto">
          <a:xfrm>
            <a:off x="5819057" y="24037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1</a:t>
            </a:r>
            <a:endParaRPr kumimoji="1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6" name="Text Box 93"/>
          <p:cNvSpPr txBox="1">
            <a:spLocks noChangeArrowheads="1"/>
          </p:cNvSpPr>
          <p:nvPr/>
        </p:nvSpPr>
        <p:spPr bwMode="auto">
          <a:xfrm>
            <a:off x="4979270" y="35928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1</a:t>
            </a:r>
            <a:endParaRPr kumimoji="1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7" name="Text Box 94"/>
          <p:cNvSpPr txBox="1">
            <a:spLocks noChangeArrowheads="1"/>
          </p:cNvSpPr>
          <p:nvPr/>
        </p:nvSpPr>
        <p:spPr bwMode="auto">
          <a:xfrm>
            <a:off x="6001619" y="3401999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8" name="Text Box 95"/>
          <p:cNvSpPr txBox="1">
            <a:spLocks noChangeArrowheads="1"/>
          </p:cNvSpPr>
          <p:nvPr/>
        </p:nvSpPr>
        <p:spPr bwMode="auto">
          <a:xfrm>
            <a:off x="7281144" y="3052749"/>
            <a:ext cx="314325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9" name="Text Box 96"/>
          <p:cNvSpPr txBox="1">
            <a:spLocks noChangeArrowheads="1"/>
          </p:cNvSpPr>
          <p:nvPr/>
        </p:nvSpPr>
        <p:spPr bwMode="auto">
          <a:xfrm>
            <a:off x="8266982" y="3444862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10" name="Text Box 97"/>
          <p:cNvSpPr txBox="1">
            <a:spLocks noChangeArrowheads="1"/>
          </p:cNvSpPr>
          <p:nvPr/>
        </p:nvSpPr>
        <p:spPr bwMode="auto">
          <a:xfrm>
            <a:off x="6685555" y="4653420"/>
            <a:ext cx="511175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A50021"/>
                </a:solidFill>
                <a:latin typeface="+mn-ea"/>
                <a:ea typeface="+mn-ea"/>
              </a:rPr>
              <a:t>消音</a:t>
            </a:r>
          </a:p>
        </p:txBody>
      </p:sp>
      <p:grpSp>
        <p:nvGrpSpPr>
          <p:cNvPr id="111" name="Group 67"/>
          <p:cNvGrpSpPr>
            <a:grpSpLocks/>
          </p:cNvGrpSpPr>
          <p:nvPr/>
        </p:nvGrpSpPr>
        <p:grpSpPr bwMode="auto">
          <a:xfrm>
            <a:off x="4871320" y="4940618"/>
            <a:ext cx="346075" cy="457200"/>
            <a:chOff x="4842" y="3437"/>
            <a:chExt cx="218" cy="288"/>
          </a:xfrm>
        </p:grpSpPr>
        <p:sp>
          <p:nvSpPr>
            <p:cNvPr id="112" name="Line 60"/>
            <p:cNvSpPr>
              <a:spLocks noChangeShapeType="1"/>
            </p:cNvSpPr>
            <p:nvPr/>
          </p:nvSpPr>
          <p:spPr bwMode="auto">
            <a:xfrm>
              <a:off x="4853" y="3702"/>
              <a:ext cx="207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4842" y="34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6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7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8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66CC"/>
                  </a:solidFill>
                </a:rPr>
                <a:t>0</a:t>
              </a:r>
            </a:p>
          </p:txBody>
        </p:sp>
      </p:grpSp>
      <p:grpSp>
        <p:nvGrpSpPr>
          <p:cNvPr id="114" name="Group 98"/>
          <p:cNvGrpSpPr>
            <a:grpSpLocks/>
          </p:cNvGrpSpPr>
          <p:nvPr/>
        </p:nvGrpSpPr>
        <p:grpSpPr bwMode="auto">
          <a:xfrm>
            <a:off x="5176123" y="4991419"/>
            <a:ext cx="336550" cy="457200"/>
            <a:chOff x="5113" y="3065"/>
            <a:chExt cx="212" cy="288"/>
          </a:xfrm>
        </p:grpSpPr>
        <p:sp>
          <p:nvSpPr>
            <p:cNvPr id="115" name="Line 62"/>
            <p:cNvSpPr>
              <a:spLocks noChangeShapeType="1"/>
            </p:cNvSpPr>
            <p:nvPr/>
          </p:nvSpPr>
          <p:spPr bwMode="auto">
            <a:xfrm>
              <a:off x="5128" y="3129"/>
              <a:ext cx="17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Line 63"/>
            <p:cNvSpPr>
              <a:spLocks noChangeShapeType="1"/>
            </p:cNvSpPr>
            <p:nvPr/>
          </p:nvSpPr>
          <p:spPr bwMode="auto">
            <a:xfrm flipV="1">
              <a:off x="5128" y="3192"/>
              <a:ext cx="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Line 64"/>
            <p:cNvSpPr>
              <a:spLocks noChangeShapeType="1"/>
            </p:cNvSpPr>
            <p:nvPr/>
          </p:nvSpPr>
          <p:spPr bwMode="auto">
            <a:xfrm flipV="1">
              <a:off x="5128" y="3129"/>
              <a:ext cx="0" cy="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Text Box 65"/>
            <p:cNvSpPr txBox="1">
              <a:spLocks noChangeArrowheads="1"/>
            </p:cNvSpPr>
            <p:nvPr/>
          </p:nvSpPr>
          <p:spPr bwMode="auto">
            <a:xfrm>
              <a:off x="5113" y="30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6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7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8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119" name="Group 86"/>
          <p:cNvGrpSpPr>
            <a:grpSpLocks/>
          </p:cNvGrpSpPr>
          <p:nvPr/>
        </p:nvGrpSpPr>
        <p:grpSpPr bwMode="auto">
          <a:xfrm>
            <a:off x="3947395" y="4842193"/>
            <a:ext cx="328612" cy="504825"/>
            <a:chOff x="4850" y="1842"/>
            <a:chExt cx="207" cy="318"/>
          </a:xfrm>
        </p:grpSpPr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4850" y="2001"/>
              <a:ext cx="207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Line 85"/>
            <p:cNvSpPr>
              <a:spLocks noChangeShapeType="1"/>
            </p:cNvSpPr>
            <p:nvPr/>
          </p:nvSpPr>
          <p:spPr bwMode="auto">
            <a:xfrm rot="-5400000">
              <a:off x="4694" y="2001"/>
              <a:ext cx="31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911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89" grpId="0"/>
      <p:bldP spid="90" grpId="0" animBg="1"/>
      <p:bldP spid="91" grpId="0"/>
      <p:bldP spid="92" grpId="0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f3gk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43210</TotalTime>
  <Words>2845</Words>
  <Application>Microsoft Office PowerPoint</Application>
  <PresentationFormat>全屏显示(4:3)</PresentationFormat>
  <Paragraphs>661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Equation</vt:lpstr>
      <vt:lpstr>Picture</vt:lpstr>
      <vt:lpstr>图片</vt:lpstr>
      <vt:lpstr>Microsoft Visio 2003-2010 绘图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Administrator</cp:lastModifiedBy>
  <cp:revision>2074</cp:revision>
  <dcterms:created xsi:type="dcterms:W3CDTF">2007-07-12T10:32:13Z</dcterms:created>
  <dcterms:modified xsi:type="dcterms:W3CDTF">2023-10-31T05:48:16Z</dcterms:modified>
</cp:coreProperties>
</file>