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ebp" ContentType="image/webp"/>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134" r:id="rId2"/>
    <p:sldMasterId id="2147484146" r:id="rId3"/>
  </p:sldMasterIdLst>
  <p:notesMasterIdLst>
    <p:notesMasterId r:id="rId53"/>
  </p:notesMasterIdLst>
  <p:handoutMasterIdLst>
    <p:handoutMasterId r:id="rId54"/>
  </p:handoutMasterIdLst>
  <p:sldIdLst>
    <p:sldId id="266" r:id="rId4"/>
    <p:sldId id="847" r:id="rId5"/>
    <p:sldId id="1439" r:id="rId6"/>
    <p:sldId id="1405" r:id="rId7"/>
    <p:sldId id="1408" r:id="rId8"/>
    <p:sldId id="1409" r:id="rId9"/>
    <p:sldId id="1413" r:id="rId10"/>
    <p:sldId id="1414" r:id="rId11"/>
    <p:sldId id="1415" r:id="rId12"/>
    <p:sldId id="1416" r:id="rId13"/>
    <p:sldId id="1420" r:id="rId14"/>
    <p:sldId id="1421" r:id="rId15"/>
    <p:sldId id="1422" r:id="rId16"/>
    <p:sldId id="1423" r:id="rId17"/>
    <p:sldId id="1424" r:id="rId18"/>
    <p:sldId id="1425" r:id="rId19"/>
    <p:sldId id="1426" r:id="rId20"/>
    <p:sldId id="1427" r:id="rId21"/>
    <p:sldId id="1428" r:id="rId22"/>
    <p:sldId id="1429" r:id="rId23"/>
    <p:sldId id="1430" r:id="rId24"/>
    <p:sldId id="1431" r:id="rId25"/>
    <p:sldId id="1432" r:id="rId26"/>
    <p:sldId id="1433" r:id="rId27"/>
    <p:sldId id="1434" r:id="rId28"/>
    <p:sldId id="1435" r:id="rId29"/>
    <p:sldId id="1436" r:id="rId30"/>
    <p:sldId id="296" r:id="rId31"/>
    <p:sldId id="1437" r:id="rId32"/>
    <p:sldId id="1438" r:id="rId33"/>
    <p:sldId id="1440" r:id="rId34"/>
    <p:sldId id="1441" r:id="rId35"/>
    <p:sldId id="1442" r:id="rId36"/>
    <p:sldId id="1443" r:id="rId37"/>
    <p:sldId id="1444" r:id="rId38"/>
    <p:sldId id="1449" r:id="rId39"/>
    <p:sldId id="1450" r:id="rId40"/>
    <p:sldId id="1451" r:id="rId41"/>
    <p:sldId id="1452" r:id="rId42"/>
    <p:sldId id="1453" r:id="rId43"/>
    <p:sldId id="1454" r:id="rId44"/>
    <p:sldId id="1455" r:id="rId45"/>
    <p:sldId id="1458" r:id="rId46"/>
    <p:sldId id="1459" r:id="rId47"/>
    <p:sldId id="1460" r:id="rId48"/>
    <p:sldId id="1461" r:id="rId49"/>
    <p:sldId id="1462" r:id="rId50"/>
    <p:sldId id="1463" r:id="rId51"/>
    <p:sldId id="1464" r:id="rId52"/>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00000"/>
    <a:srgbClr val="336600"/>
    <a:srgbClr val="0000CC"/>
    <a:srgbClr val="0000FF"/>
    <a:srgbClr val="003300"/>
    <a:srgbClr val="540000"/>
    <a:srgbClr val="2C5800"/>
    <a:srgbClr val="2A5400"/>
    <a:srgbClr val="82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01" autoAdjust="0"/>
    <p:restoredTop sz="85397" autoAdjust="0"/>
  </p:normalViewPr>
  <p:slideViewPr>
    <p:cSldViewPr snapToGrid="0">
      <p:cViewPr varScale="1">
        <p:scale>
          <a:sx n="74" d="100"/>
          <a:sy n="74" d="100"/>
        </p:scale>
        <p:origin x="742"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80"/>
    </p:cViewPr>
  </p:sorterViewPr>
  <p:notesViewPr>
    <p:cSldViewPr snapToGrid="0">
      <p:cViewPr varScale="1">
        <p:scale>
          <a:sx n="65" d="100"/>
          <a:sy n="65" d="100"/>
        </p:scale>
        <p:origin x="3082" y="38"/>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wmf"/><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png"/><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6C5FB74-6202-49A5-8F44-37DCD3F763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93C3FBAB-7561-4F19-BF22-4ABF084C07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9665E31-3EE6-47BC-ADEC-063869896D6C}" type="datetimeFigureOut">
              <a:rPr lang="zh-CN" altLang="en-US"/>
              <a:pPr>
                <a:defRPr/>
              </a:pPr>
              <a:t>2023/12/12</a:t>
            </a:fld>
            <a:endParaRPr lang="zh-CN" altLang="en-US"/>
          </a:p>
        </p:txBody>
      </p:sp>
      <p:sp>
        <p:nvSpPr>
          <p:cNvPr id="4" name="页脚占位符 3">
            <a:extLst>
              <a:ext uri="{FF2B5EF4-FFF2-40B4-BE49-F238E27FC236}">
                <a16:creationId xmlns:a16="http://schemas.microsoft.com/office/drawing/2014/main" id="{9855C29C-B4F8-4DCE-857E-5DA44FEFF2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a:extLst>
              <a:ext uri="{FF2B5EF4-FFF2-40B4-BE49-F238E27FC236}">
                <a16:creationId xmlns:a16="http://schemas.microsoft.com/office/drawing/2014/main" id="{1FC62A58-4D4C-41CA-ADF4-8C4A165B40E5}"/>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F0FA118-E241-4AD6-8CE9-C901AC1A6D5A}" type="slidenum">
              <a:rPr lang="zh-CN" altLang="en-US"/>
              <a:pPr/>
              <a:t>‹#›</a:t>
            </a:fld>
            <a:endParaRPr lang="zh-CN" altLang="en-US"/>
          </a:p>
        </p:txBody>
      </p:sp>
    </p:spTree>
    <p:extLst>
      <p:ext uri="{BB962C8B-B14F-4D97-AF65-F5344CB8AC3E}">
        <p14:creationId xmlns:p14="http://schemas.microsoft.com/office/powerpoint/2010/main" val="1532157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B269197-D83F-4918-A2C0-B86B1333C01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buFontTx/>
              <a:buNone/>
              <a:defRPr sz="1200" b="0">
                <a:latin typeface="Arial" charset="0"/>
              </a:defRPr>
            </a:lvl1pPr>
          </a:lstStyle>
          <a:p>
            <a:pPr>
              <a:defRPr/>
            </a:pPr>
            <a:endParaRPr lang="en-US" altLang="zh-CN"/>
          </a:p>
        </p:txBody>
      </p:sp>
      <p:sp>
        <p:nvSpPr>
          <p:cNvPr id="5123" name="Rectangle 3">
            <a:extLst>
              <a:ext uri="{FF2B5EF4-FFF2-40B4-BE49-F238E27FC236}">
                <a16:creationId xmlns:a16="http://schemas.microsoft.com/office/drawing/2014/main" id="{97B12158-F621-4725-AE34-8CA9BE5C59E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200" b="0">
                <a:latin typeface="Arial" charset="0"/>
              </a:defRPr>
            </a:lvl1pPr>
          </a:lstStyle>
          <a:p>
            <a:pPr>
              <a:defRPr/>
            </a:pPr>
            <a:endParaRPr lang="en-US" altLang="zh-CN"/>
          </a:p>
        </p:txBody>
      </p:sp>
      <p:sp>
        <p:nvSpPr>
          <p:cNvPr id="8196" name="Rectangle 4">
            <a:extLst>
              <a:ext uri="{FF2B5EF4-FFF2-40B4-BE49-F238E27FC236}">
                <a16:creationId xmlns:a16="http://schemas.microsoft.com/office/drawing/2014/main" id="{A01EC5CC-5644-4EB8-A484-CEBCDB551D7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B53F5C3A-3C49-4680-9451-BC8FC80F78B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a:extLst>
              <a:ext uri="{FF2B5EF4-FFF2-40B4-BE49-F238E27FC236}">
                <a16:creationId xmlns:a16="http://schemas.microsoft.com/office/drawing/2014/main" id="{03AC4C97-88FF-4CB1-A0A7-FE9795474C7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buFontTx/>
              <a:buNone/>
              <a:defRPr sz="1200" b="0">
                <a:latin typeface="Arial" charset="0"/>
              </a:defRPr>
            </a:lvl1pPr>
          </a:lstStyle>
          <a:p>
            <a:pPr>
              <a:defRPr/>
            </a:pPr>
            <a:endParaRPr lang="en-US" altLang="zh-CN"/>
          </a:p>
        </p:txBody>
      </p:sp>
      <p:sp>
        <p:nvSpPr>
          <p:cNvPr id="5127" name="Rectangle 7">
            <a:extLst>
              <a:ext uri="{FF2B5EF4-FFF2-40B4-BE49-F238E27FC236}">
                <a16:creationId xmlns:a16="http://schemas.microsoft.com/office/drawing/2014/main" id="{12C4F312-D701-4B17-8695-9D5454956E4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panose="020B0604020202020204" pitchFamily="34" charset="0"/>
              </a:defRPr>
            </a:lvl1pPr>
          </a:lstStyle>
          <a:p>
            <a:fld id="{D592CB48-58DB-44A5-9191-B83C6531CC33}" type="slidenum">
              <a:rPr lang="en-US" altLang="zh-CN"/>
              <a:pPr/>
              <a:t>‹#›</a:t>
            </a:fld>
            <a:endParaRPr lang="en-US" altLang="zh-CN"/>
          </a:p>
        </p:txBody>
      </p:sp>
    </p:spTree>
    <p:extLst>
      <p:ext uri="{BB962C8B-B14F-4D97-AF65-F5344CB8AC3E}">
        <p14:creationId xmlns:p14="http://schemas.microsoft.com/office/powerpoint/2010/main" val="40739456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3364B3D7-D570-45DE-92B1-61E5CA55E20F}"/>
              </a:ext>
            </a:extLst>
          </p:cNvPr>
          <p:cNvSpPr>
            <a:spLocks noGrp="1" noRot="1" noChangeAspect="1" noTextEdit="1"/>
          </p:cNvSpPr>
          <p:nvPr>
            <p:ph type="sldImg"/>
          </p:nvPr>
        </p:nvSpPr>
        <p:spPr>
          <a:ln/>
        </p:spPr>
      </p:sp>
      <p:sp>
        <p:nvSpPr>
          <p:cNvPr id="11267" name="备注占位符 2">
            <a:extLst>
              <a:ext uri="{FF2B5EF4-FFF2-40B4-BE49-F238E27FC236}">
                <a16:creationId xmlns:a16="http://schemas.microsoft.com/office/drawing/2014/main" id="{871FE7A0-4209-4E0C-8BB1-F1A41D3A88C7}"/>
              </a:ext>
            </a:extLst>
          </p:cNvPr>
          <p:cNvSpPr>
            <a:spLocks noGrp="1"/>
          </p:cNvSpPr>
          <p:nvPr>
            <p:ph type="body" idx="1"/>
          </p:nvPr>
        </p:nvSpPr>
        <p:spPr>
          <a:noFill/>
        </p:spPr>
        <p:txBody>
          <a:bodyPr/>
          <a:lstStyle/>
          <a:p>
            <a:endParaRPr lang="zh-CN" altLang="en-US">
              <a:latin typeface="Arial" panose="020B0604020202020204" pitchFamily="34" charset="0"/>
            </a:endParaRPr>
          </a:p>
        </p:txBody>
      </p:sp>
      <p:sp>
        <p:nvSpPr>
          <p:cNvPr id="11268" name="灯片编号占位符 3">
            <a:extLst>
              <a:ext uri="{FF2B5EF4-FFF2-40B4-BE49-F238E27FC236}">
                <a16:creationId xmlns:a16="http://schemas.microsoft.com/office/drawing/2014/main" id="{F5FF876A-7785-4F6E-9E3E-28402A92CBAA}"/>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8A900554-CCFD-471D-815F-3FE2211E4708}" type="slidenum">
              <a:rPr lang="en-US" altLang="zh-CN" sz="1200" b="0">
                <a:latin typeface="Arial" panose="020B0604020202020204" pitchFamily="34" charset="0"/>
              </a:rPr>
              <a:pPr/>
              <a:t>1</a:t>
            </a:fld>
            <a:endParaRPr lang="en-US" altLang="zh-CN" sz="1200" b="0">
              <a:latin typeface="Arial" panose="020B0604020202020204" pitchFamily="34" charset="0"/>
            </a:endParaRPr>
          </a:p>
        </p:txBody>
      </p:sp>
    </p:spTree>
    <p:extLst>
      <p:ext uri="{BB962C8B-B14F-4D97-AF65-F5344CB8AC3E}">
        <p14:creationId xmlns:p14="http://schemas.microsoft.com/office/powerpoint/2010/main" val="3316875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11</a:t>
            </a:fld>
            <a:endParaRPr lang="en-US" altLang="zh-CN"/>
          </a:p>
        </p:txBody>
      </p:sp>
    </p:spTree>
    <p:extLst>
      <p:ext uri="{BB962C8B-B14F-4D97-AF65-F5344CB8AC3E}">
        <p14:creationId xmlns:p14="http://schemas.microsoft.com/office/powerpoint/2010/main" val="2707434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12</a:t>
            </a:fld>
            <a:endParaRPr lang="en-US" altLang="zh-CN"/>
          </a:p>
        </p:txBody>
      </p:sp>
    </p:spTree>
    <p:extLst>
      <p:ext uri="{BB962C8B-B14F-4D97-AF65-F5344CB8AC3E}">
        <p14:creationId xmlns:p14="http://schemas.microsoft.com/office/powerpoint/2010/main" val="3329747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13</a:t>
            </a:fld>
            <a:endParaRPr lang="en-US" altLang="zh-CN"/>
          </a:p>
        </p:txBody>
      </p:sp>
    </p:spTree>
    <p:extLst>
      <p:ext uri="{BB962C8B-B14F-4D97-AF65-F5344CB8AC3E}">
        <p14:creationId xmlns:p14="http://schemas.microsoft.com/office/powerpoint/2010/main" val="1189212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14</a:t>
            </a:fld>
            <a:endParaRPr lang="en-US" altLang="zh-CN"/>
          </a:p>
        </p:txBody>
      </p:sp>
    </p:spTree>
    <p:extLst>
      <p:ext uri="{BB962C8B-B14F-4D97-AF65-F5344CB8AC3E}">
        <p14:creationId xmlns:p14="http://schemas.microsoft.com/office/powerpoint/2010/main" val="452738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15</a:t>
            </a:fld>
            <a:endParaRPr lang="en-US" altLang="zh-CN"/>
          </a:p>
        </p:txBody>
      </p:sp>
    </p:spTree>
    <p:extLst>
      <p:ext uri="{BB962C8B-B14F-4D97-AF65-F5344CB8AC3E}">
        <p14:creationId xmlns:p14="http://schemas.microsoft.com/office/powerpoint/2010/main" val="617325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16</a:t>
            </a:fld>
            <a:endParaRPr lang="en-US" altLang="zh-CN"/>
          </a:p>
        </p:txBody>
      </p:sp>
    </p:spTree>
    <p:extLst>
      <p:ext uri="{BB962C8B-B14F-4D97-AF65-F5344CB8AC3E}">
        <p14:creationId xmlns:p14="http://schemas.microsoft.com/office/powerpoint/2010/main" val="2471620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17</a:t>
            </a:fld>
            <a:endParaRPr lang="en-US" altLang="zh-CN"/>
          </a:p>
        </p:txBody>
      </p:sp>
    </p:spTree>
    <p:extLst>
      <p:ext uri="{BB962C8B-B14F-4D97-AF65-F5344CB8AC3E}">
        <p14:creationId xmlns:p14="http://schemas.microsoft.com/office/powerpoint/2010/main" val="1553724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18</a:t>
            </a:fld>
            <a:endParaRPr lang="en-US" altLang="zh-CN"/>
          </a:p>
        </p:txBody>
      </p:sp>
    </p:spTree>
    <p:extLst>
      <p:ext uri="{BB962C8B-B14F-4D97-AF65-F5344CB8AC3E}">
        <p14:creationId xmlns:p14="http://schemas.microsoft.com/office/powerpoint/2010/main" val="1727065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19</a:t>
            </a:fld>
            <a:endParaRPr lang="en-US" altLang="zh-CN"/>
          </a:p>
        </p:txBody>
      </p:sp>
    </p:spTree>
    <p:extLst>
      <p:ext uri="{BB962C8B-B14F-4D97-AF65-F5344CB8AC3E}">
        <p14:creationId xmlns:p14="http://schemas.microsoft.com/office/powerpoint/2010/main" val="1470690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20</a:t>
            </a:fld>
            <a:endParaRPr lang="en-US" altLang="zh-CN"/>
          </a:p>
        </p:txBody>
      </p:sp>
    </p:spTree>
    <p:extLst>
      <p:ext uri="{BB962C8B-B14F-4D97-AF65-F5344CB8AC3E}">
        <p14:creationId xmlns:p14="http://schemas.microsoft.com/office/powerpoint/2010/main" val="1572047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3</a:t>
            </a:fld>
            <a:endParaRPr lang="en-US" altLang="zh-CN"/>
          </a:p>
        </p:txBody>
      </p:sp>
    </p:spTree>
    <p:extLst>
      <p:ext uri="{BB962C8B-B14F-4D97-AF65-F5344CB8AC3E}">
        <p14:creationId xmlns:p14="http://schemas.microsoft.com/office/powerpoint/2010/main" val="2163869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21</a:t>
            </a:fld>
            <a:endParaRPr lang="en-US" altLang="zh-CN"/>
          </a:p>
        </p:txBody>
      </p:sp>
    </p:spTree>
    <p:extLst>
      <p:ext uri="{BB962C8B-B14F-4D97-AF65-F5344CB8AC3E}">
        <p14:creationId xmlns:p14="http://schemas.microsoft.com/office/powerpoint/2010/main" val="47095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22</a:t>
            </a:fld>
            <a:endParaRPr lang="en-US" altLang="zh-CN"/>
          </a:p>
        </p:txBody>
      </p:sp>
    </p:spTree>
    <p:extLst>
      <p:ext uri="{BB962C8B-B14F-4D97-AF65-F5344CB8AC3E}">
        <p14:creationId xmlns:p14="http://schemas.microsoft.com/office/powerpoint/2010/main" val="2971979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23</a:t>
            </a:fld>
            <a:endParaRPr lang="en-US" altLang="zh-CN"/>
          </a:p>
        </p:txBody>
      </p:sp>
    </p:spTree>
    <p:extLst>
      <p:ext uri="{BB962C8B-B14F-4D97-AF65-F5344CB8AC3E}">
        <p14:creationId xmlns:p14="http://schemas.microsoft.com/office/powerpoint/2010/main" val="3173012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24</a:t>
            </a:fld>
            <a:endParaRPr lang="en-US" altLang="zh-CN"/>
          </a:p>
        </p:txBody>
      </p:sp>
    </p:spTree>
    <p:extLst>
      <p:ext uri="{BB962C8B-B14F-4D97-AF65-F5344CB8AC3E}">
        <p14:creationId xmlns:p14="http://schemas.microsoft.com/office/powerpoint/2010/main" val="2658695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25</a:t>
            </a:fld>
            <a:endParaRPr lang="en-US" altLang="zh-CN"/>
          </a:p>
        </p:txBody>
      </p:sp>
    </p:spTree>
    <p:extLst>
      <p:ext uri="{BB962C8B-B14F-4D97-AF65-F5344CB8AC3E}">
        <p14:creationId xmlns:p14="http://schemas.microsoft.com/office/powerpoint/2010/main" val="543693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26</a:t>
            </a:fld>
            <a:endParaRPr lang="en-US" altLang="zh-CN"/>
          </a:p>
        </p:txBody>
      </p:sp>
    </p:spTree>
    <p:extLst>
      <p:ext uri="{BB962C8B-B14F-4D97-AF65-F5344CB8AC3E}">
        <p14:creationId xmlns:p14="http://schemas.microsoft.com/office/powerpoint/2010/main" val="1652654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27</a:t>
            </a:fld>
            <a:endParaRPr lang="en-US" altLang="zh-CN"/>
          </a:p>
        </p:txBody>
      </p:sp>
    </p:spTree>
    <p:extLst>
      <p:ext uri="{BB962C8B-B14F-4D97-AF65-F5344CB8AC3E}">
        <p14:creationId xmlns:p14="http://schemas.microsoft.com/office/powerpoint/2010/main" val="3555211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29</a:t>
            </a:fld>
            <a:endParaRPr lang="en-US" altLang="zh-CN"/>
          </a:p>
        </p:txBody>
      </p:sp>
    </p:spTree>
    <p:extLst>
      <p:ext uri="{BB962C8B-B14F-4D97-AF65-F5344CB8AC3E}">
        <p14:creationId xmlns:p14="http://schemas.microsoft.com/office/powerpoint/2010/main" val="3938240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30</a:t>
            </a:fld>
            <a:endParaRPr lang="en-US" altLang="zh-CN"/>
          </a:p>
        </p:txBody>
      </p:sp>
    </p:spTree>
    <p:extLst>
      <p:ext uri="{BB962C8B-B14F-4D97-AF65-F5344CB8AC3E}">
        <p14:creationId xmlns:p14="http://schemas.microsoft.com/office/powerpoint/2010/main" val="41346386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solidFill>
                  <a:srgbClr val="000000"/>
                </a:solidFill>
              </a:rPr>
              <a:pPr/>
              <a:t>36</a:t>
            </a:fld>
            <a:endParaRPr lang="en-US" altLang="zh-CN">
              <a:solidFill>
                <a:srgbClr val="000000"/>
              </a:solidFill>
            </a:endParaRPr>
          </a:p>
        </p:txBody>
      </p:sp>
    </p:spTree>
    <p:extLst>
      <p:ext uri="{BB962C8B-B14F-4D97-AF65-F5344CB8AC3E}">
        <p14:creationId xmlns:p14="http://schemas.microsoft.com/office/powerpoint/2010/main" val="2084553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a:t>
            </a:fld>
            <a:endParaRPr lang="en-US" altLang="zh-CN"/>
          </a:p>
        </p:txBody>
      </p:sp>
    </p:spTree>
    <p:extLst>
      <p:ext uri="{BB962C8B-B14F-4D97-AF65-F5344CB8AC3E}">
        <p14:creationId xmlns:p14="http://schemas.microsoft.com/office/powerpoint/2010/main" val="1441863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solidFill>
                  <a:srgbClr val="000000"/>
                </a:solidFill>
              </a:rPr>
              <a:pPr/>
              <a:t>42</a:t>
            </a:fld>
            <a:endParaRPr lang="en-US" altLang="zh-CN">
              <a:solidFill>
                <a:srgbClr val="000000"/>
              </a:solidFill>
            </a:endParaRPr>
          </a:p>
        </p:txBody>
      </p:sp>
    </p:spTree>
    <p:extLst>
      <p:ext uri="{BB962C8B-B14F-4D97-AF65-F5344CB8AC3E}">
        <p14:creationId xmlns:p14="http://schemas.microsoft.com/office/powerpoint/2010/main" val="1128107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43</a:t>
            </a:fld>
            <a:endParaRPr lang="en-US" altLang="zh-CN"/>
          </a:p>
        </p:txBody>
      </p:sp>
    </p:spTree>
    <p:extLst>
      <p:ext uri="{BB962C8B-B14F-4D97-AF65-F5344CB8AC3E}">
        <p14:creationId xmlns:p14="http://schemas.microsoft.com/office/powerpoint/2010/main" val="3667350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44</a:t>
            </a:fld>
            <a:endParaRPr lang="en-US" altLang="zh-CN"/>
          </a:p>
        </p:txBody>
      </p:sp>
    </p:spTree>
    <p:extLst>
      <p:ext uri="{BB962C8B-B14F-4D97-AF65-F5344CB8AC3E}">
        <p14:creationId xmlns:p14="http://schemas.microsoft.com/office/powerpoint/2010/main" val="2294359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45</a:t>
            </a:fld>
            <a:endParaRPr lang="en-US" altLang="zh-CN"/>
          </a:p>
        </p:txBody>
      </p:sp>
    </p:spTree>
    <p:extLst>
      <p:ext uri="{BB962C8B-B14F-4D97-AF65-F5344CB8AC3E}">
        <p14:creationId xmlns:p14="http://schemas.microsoft.com/office/powerpoint/2010/main" val="9169142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46</a:t>
            </a:fld>
            <a:endParaRPr lang="en-US" altLang="zh-CN"/>
          </a:p>
        </p:txBody>
      </p:sp>
    </p:spTree>
    <p:extLst>
      <p:ext uri="{BB962C8B-B14F-4D97-AF65-F5344CB8AC3E}">
        <p14:creationId xmlns:p14="http://schemas.microsoft.com/office/powerpoint/2010/main" val="2233658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47</a:t>
            </a:fld>
            <a:endParaRPr lang="en-US" altLang="zh-CN"/>
          </a:p>
        </p:txBody>
      </p:sp>
    </p:spTree>
    <p:extLst>
      <p:ext uri="{BB962C8B-B14F-4D97-AF65-F5344CB8AC3E}">
        <p14:creationId xmlns:p14="http://schemas.microsoft.com/office/powerpoint/2010/main" val="1625137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48</a:t>
            </a:fld>
            <a:endParaRPr lang="en-US" altLang="zh-CN"/>
          </a:p>
        </p:txBody>
      </p:sp>
    </p:spTree>
    <p:extLst>
      <p:ext uri="{BB962C8B-B14F-4D97-AF65-F5344CB8AC3E}">
        <p14:creationId xmlns:p14="http://schemas.microsoft.com/office/powerpoint/2010/main" val="22091425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49</a:t>
            </a:fld>
            <a:endParaRPr lang="en-US" altLang="zh-CN"/>
          </a:p>
        </p:txBody>
      </p:sp>
    </p:spTree>
    <p:extLst>
      <p:ext uri="{BB962C8B-B14F-4D97-AF65-F5344CB8AC3E}">
        <p14:creationId xmlns:p14="http://schemas.microsoft.com/office/powerpoint/2010/main" val="168464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5</a:t>
            </a:fld>
            <a:endParaRPr lang="en-US" altLang="zh-CN"/>
          </a:p>
        </p:txBody>
      </p:sp>
    </p:spTree>
    <p:extLst>
      <p:ext uri="{BB962C8B-B14F-4D97-AF65-F5344CB8AC3E}">
        <p14:creationId xmlns:p14="http://schemas.microsoft.com/office/powerpoint/2010/main" val="206362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6</a:t>
            </a:fld>
            <a:endParaRPr lang="en-US" altLang="zh-CN"/>
          </a:p>
        </p:txBody>
      </p:sp>
    </p:spTree>
    <p:extLst>
      <p:ext uri="{BB962C8B-B14F-4D97-AF65-F5344CB8AC3E}">
        <p14:creationId xmlns:p14="http://schemas.microsoft.com/office/powerpoint/2010/main" val="216695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7</a:t>
            </a:fld>
            <a:endParaRPr lang="en-US" altLang="zh-CN"/>
          </a:p>
        </p:txBody>
      </p:sp>
    </p:spTree>
    <p:extLst>
      <p:ext uri="{BB962C8B-B14F-4D97-AF65-F5344CB8AC3E}">
        <p14:creationId xmlns:p14="http://schemas.microsoft.com/office/powerpoint/2010/main" val="2041631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8</a:t>
            </a:fld>
            <a:endParaRPr lang="en-US" altLang="zh-CN"/>
          </a:p>
        </p:txBody>
      </p:sp>
    </p:spTree>
    <p:extLst>
      <p:ext uri="{BB962C8B-B14F-4D97-AF65-F5344CB8AC3E}">
        <p14:creationId xmlns:p14="http://schemas.microsoft.com/office/powerpoint/2010/main" val="2851772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9</a:t>
            </a:fld>
            <a:endParaRPr lang="en-US" altLang="zh-CN"/>
          </a:p>
        </p:txBody>
      </p:sp>
    </p:spTree>
    <p:extLst>
      <p:ext uri="{BB962C8B-B14F-4D97-AF65-F5344CB8AC3E}">
        <p14:creationId xmlns:p14="http://schemas.microsoft.com/office/powerpoint/2010/main" val="2415660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10</a:t>
            </a:fld>
            <a:endParaRPr lang="en-US" altLang="zh-CN"/>
          </a:p>
        </p:txBody>
      </p:sp>
    </p:spTree>
    <p:extLst>
      <p:ext uri="{BB962C8B-B14F-4D97-AF65-F5344CB8AC3E}">
        <p14:creationId xmlns:p14="http://schemas.microsoft.com/office/powerpoint/2010/main" val="2795653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5" name="Rectangle 6">
            <a:extLst>
              <a:ext uri="{FF2B5EF4-FFF2-40B4-BE49-F238E27FC236}">
                <a16:creationId xmlns:a16="http://schemas.microsoft.com/office/drawing/2014/main" id="{3991D363-F779-41A5-A72F-9B992A3F2747}"/>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DCFE83B1-F634-4D03-BBF3-374F469F8139}" type="slidenum">
              <a:rPr lang="en-US" altLang="zh-CN"/>
              <a:pPr/>
              <a:t>‹#›</a:t>
            </a:fld>
            <a:endParaRPr lang="en-US" altLang="zh-CN"/>
          </a:p>
        </p:txBody>
      </p:sp>
      <p:pic>
        <p:nvPicPr>
          <p:cNvPr id="6" name="Picture 15">
            <a:extLst>
              <a:ext uri="{FF2B5EF4-FFF2-40B4-BE49-F238E27FC236}">
                <a16:creationId xmlns:a16="http://schemas.microsoft.com/office/drawing/2014/main" id="{FBB96941-A741-4111-B3DD-ED9F89D873C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411084"/>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46D0D5B7-1F09-4950-A27C-BF92C6A1FEDB}"/>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A666D835-6AA7-426A-B360-43BB7A0E8822}" type="slidenum">
              <a:rPr lang="en-US" altLang="zh-CN"/>
              <a:pPr/>
              <a:t>‹#›</a:t>
            </a:fld>
            <a:endParaRPr lang="en-US" altLang="zh-CN"/>
          </a:p>
        </p:txBody>
      </p:sp>
    </p:spTree>
    <p:extLst>
      <p:ext uri="{BB962C8B-B14F-4D97-AF65-F5344CB8AC3E}">
        <p14:creationId xmlns:p14="http://schemas.microsoft.com/office/powerpoint/2010/main" val="319971646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8F6712F8-1DF1-4C4E-A8FF-59E07F4259F5}"/>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71E0FA5C-78E7-4801-B735-240B548A4911}" type="slidenum">
              <a:rPr lang="en-US" altLang="zh-CN"/>
              <a:pPr/>
              <a:t>‹#›</a:t>
            </a:fld>
            <a:endParaRPr lang="en-US" altLang="zh-CN"/>
          </a:p>
        </p:txBody>
      </p:sp>
    </p:spTree>
    <p:extLst>
      <p:ext uri="{BB962C8B-B14F-4D97-AF65-F5344CB8AC3E}">
        <p14:creationId xmlns:p14="http://schemas.microsoft.com/office/powerpoint/2010/main" val="4189306368"/>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
        <p:nvSpPr>
          <p:cNvPr id="4" name="Rectangle 6">
            <a:extLst>
              <a:ext uri="{FF2B5EF4-FFF2-40B4-BE49-F238E27FC236}">
                <a16:creationId xmlns:a16="http://schemas.microsoft.com/office/drawing/2014/main" id="{B6861B6B-C82D-4E9D-B0FD-DEB7353FEF47}"/>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921DA4F1-4DAA-43CD-9AB4-23180FA39D80}" type="slidenum">
              <a:rPr lang="en-US" altLang="zh-CN"/>
              <a:pPr/>
              <a:t>‹#›</a:t>
            </a:fld>
            <a:endParaRPr lang="en-US" altLang="zh-CN"/>
          </a:p>
        </p:txBody>
      </p:sp>
    </p:spTree>
    <p:extLst>
      <p:ext uri="{BB962C8B-B14F-4D97-AF65-F5344CB8AC3E}">
        <p14:creationId xmlns:p14="http://schemas.microsoft.com/office/powerpoint/2010/main" val="3930732567"/>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88913"/>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4213" y="1628775"/>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5213" y="1628775"/>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325A443-CCEC-4187-A1E3-9E73B5D15FC9}" type="slidenum">
              <a:rPr lang="en-US" altLang="zh-CN"/>
              <a:pPr/>
              <a:t>‹#›</a:t>
            </a:fld>
            <a:endParaRPr lang="en-US" altLang="zh-CN"/>
          </a:p>
        </p:txBody>
      </p:sp>
    </p:spTree>
    <p:extLst>
      <p:ext uri="{BB962C8B-B14F-4D97-AF65-F5344CB8AC3E}">
        <p14:creationId xmlns:p14="http://schemas.microsoft.com/office/powerpoint/2010/main" val="3950376226"/>
      </p:ext>
    </p:extLst>
  </p:cSld>
  <p:clrMapOvr>
    <a:masterClrMapping/>
  </p:clrMapOvr>
  <p:transition spd="slow">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69900" y="292100"/>
            <a:ext cx="7848600" cy="5359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DB9CE5A6-89A8-4CE5-9EF0-5E1BCF96DC49}"/>
              </a:ext>
            </a:extLst>
          </p:cNvPr>
          <p:cNvSpPr>
            <a:spLocks noGrp="1" noChangeArrowheads="1"/>
          </p:cNvSpPr>
          <p:nvPr>
            <p:ph type="dt" sz="half" idx="10"/>
          </p:nvPr>
        </p:nvSpPr>
        <p:spPr/>
        <p:txBody>
          <a:bodyPr/>
          <a:lstStyle>
            <a:lvl1pPr>
              <a:defRPr/>
            </a:lvl1pPr>
          </a:lstStyle>
          <a:p>
            <a:pPr>
              <a:defRPr/>
            </a:pPr>
            <a:fld id="{EAADF9F5-7B74-438C-AE4A-DEC389E315D4}" type="datetime1">
              <a:rPr lang="zh-CN" altLang="en-US"/>
              <a:pPr>
                <a:defRPr/>
              </a:pPr>
              <a:t>2023/12/12</a:t>
            </a:fld>
            <a:endParaRPr lang="en-US" altLang="zh-CN"/>
          </a:p>
        </p:txBody>
      </p:sp>
      <p:sp>
        <p:nvSpPr>
          <p:cNvPr id="4" name="Rectangle 5">
            <a:extLst>
              <a:ext uri="{FF2B5EF4-FFF2-40B4-BE49-F238E27FC236}">
                <a16:creationId xmlns:a16="http://schemas.microsoft.com/office/drawing/2014/main" id="{814BC047-FD07-42AC-A313-8E193CAD680D}"/>
              </a:ext>
            </a:extLst>
          </p:cNvPr>
          <p:cNvSpPr>
            <a:spLocks noGrp="1" noChangeArrowheads="1"/>
          </p:cNvSpPr>
          <p:nvPr>
            <p:ph type="ftr" sz="quarter" idx="11"/>
          </p:nvPr>
        </p:nvSpPr>
        <p:spPr/>
        <p:txBody>
          <a:bodyPr/>
          <a:lstStyle>
            <a:lvl1pPr>
              <a:defRPr/>
            </a:lvl1pPr>
          </a:lstStyle>
          <a:p>
            <a:pPr>
              <a:defRPr/>
            </a:pPr>
            <a:r>
              <a:rPr lang="en-US" altLang="zh-CN"/>
              <a:t>东北大学信息学院</a:t>
            </a:r>
          </a:p>
        </p:txBody>
      </p:sp>
      <p:sp>
        <p:nvSpPr>
          <p:cNvPr id="5" name="Rectangle 6">
            <a:extLst>
              <a:ext uri="{FF2B5EF4-FFF2-40B4-BE49-F238E27FC236}">
                <a16:creationId xmlns:a16="http://schemas.microsoft.com/office/drawing/2014/main" id="{8A1A0903-C17B-474F-8AE3-EB7E0CFFF24B}"/>
              </a:ext>
            </a:extLst>
          </p:cNvPr>
          <p:cNvSpPr>
            <a:spLocks noGrp="1" noChangeArrowheads="1"/>
          </p:cNvSpPr>
          <p:nvPr>
            <p:ph type="sldNum" sz="quarter" idx="12"/>
          </p:nvPr>
        </p:nvSpPr>
        <p:spPr/>
        <p:txBody>
          <a:bodyPr/>
          <a:lstStyle>
            <a:lvl1pPr>
              <a:defRPr/>
            </a:lvl1pPr>
          </a:lstStyle>
          <a:p>
            <a:pPr>
              <a:defRPr/>
            </a:pPr>
            <a:fld id="{8509E2FE-AF6C-427A-BF02-50863CE8E353}" type="slidenum">
              <a:rPr lang="en-US" altLang="zh-CN"/>
              <a:pPr>
                <a:defRPr/>
              </a:pPr>
              <a:t>‹#›</a:t>
            </a:fld>
            <a:endParaRPr lang="en-US" altLang="zh-CN"/>
          </a:p>
        </p:txBody>
      </p:sp>
    </p:spTree>
    <p:extLst>
      <p:ext uri="{BB962C8B-B14F-4D97-AF65-F5344CB8AC3E}">
        <p14:creationId xmlns:p14="http://schemas.microsoft.com/office/powerpoint/2010/main" val="4209133157"/>
      </p:ext>
    </p:extLst>
  </p:cSld>
  <p:clrMapOvr>
    <a:masterClrMapping/>
  </p:clrMapOvr>
  <p:transition spd="slow">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B8BCFF7-F201-4B04-AC99-6B26A25D1E89}"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3100FBD8-3B41-4554-9303-5B773603E7E1}" type="slidenum">
              <a:rPr lang="zh-CN" altLang="en-US"/>
              <a:pPr/>
              <a:t>‹#›</a:t>
            </a:fld>
            <a:endParaRPr lang="zh-CN" altLang="en-US"/>
          </a:p>
        </p:txBody>
      </p:sp>
    </p:spTree>
    <p:extLst>
      <p:ext uri="{BB962C8B-B14F-4D97-AF65-F5344CB8AC3E}">
        <p14:creationId xmlns:p14="http://schemas.microsoft.com/office/powerpoint/2010/main" val="3032688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8E7E493-4D14-49C3-BBE1-8FE1858C1E85}"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EE0E338-8745-4602-9E6D-989A90ABA4B5}" type="slidenum">
              <a:rPr lang="zh-CN" altLang="en-US"/>
              <a:pPr/>
              <a:t>‹#›</a:t>
            </a:fld>
            <a:endParaRPr lang="zh-CN" altLang="en-US"/>
          </a:p>
        </p:txBody>
      </p:sp>
    </p:spTree>
    <p:extLst>
      <p:ext uri="{BB962C8B-B14F-4D97-AF65-F5344CB8AC3E}">
        <p14:creationId xmlns:p14="http://schemas.microsoft.com/office/powerpoint/2010/main" val="333977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8ECA22A-51E7-47B6-97C0-548BA6D85AEC}"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7081975C-11F2-478A-9D2A-FF44996B4D09}" type="slidenum">
              <a:rPr lang="zh-CN" altLang="en-US"/>
              <a:pPr/>
              <a:t>‹#›</a:t>
            </a:fld>
            <a:endParaRPr lang="zh-CN" altLang="en-US"/>
          </a:p>
        </p:txBody>
      </p:sp>
    </p:spTree>
    <p:extLst>
      <p:ext uri="{BB962C8B-B14F-4D97-AF65-F5344CB8AC3E}">
        <p14:creationId xmlns:p14="http://schemas.microsoft.com/office/powerpoint/2010/main" val="2668768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BAF6965-3244-4B83-84CB-D3FF39AFE003}"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47C3913-101C-47AD-84FE-914085DEC5BA}" type="slidenum">
              <a:rPr lang="zh-CN" altLang="en-US"/>
              <a:pPr/>
              <a:t>‹#›</a:t>
            </a:fld>
            <a:endParaRPr lang="zh-CN" altLang="en-US"/>
          </a:p>
        </p:txBody>
      </p:sp>
    </p:spTree>
    <p:extLst>
      <p:ext uri="{BB962C8B-B14F-4D97-AF65-F5344CB8AC3E}">
        <p14:creationId xmlns:p14="http://schemas.microsoft.com/office/powerpoint/2010/main" val="941613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3881A79-11BB-4FC4-87A8-4505F18C58E9}"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BEEE138E-790D-408D-965C-939840F67773}" type="slidenum">
              <a:rPr lang="zh-CN" altLang="en-US"/>
              <a:pPr/>
              <a:t>‹#›</a:t>
            </a:fld>
            <a:endParaRPr lang="zh-CN" altLang="en-US"/>
          </a:p>
        </p:txBody>
      </p:sp>
    </p:spTree>
    <p:extLst>
      <p:ext uri="{BB962C8B-B14F-4D97-AF65-F5344CB8AC3E}">
        <p14:creationId xmlns:p14="http://schemas.microsoft.com/office/powerpoint/2010/main" val="418321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6">
            <a:extLst>
              <a:ext uri="{FF2B5EF4-FFF2-40B4-BE49-F238E27FC236}">
                <a16:creationId xmlns:a16="http://schemas.microsoft.com/office/drawing/2014/main" id="{A4D6A5D6-E2A4-460D-ADAA-6B26C5BBEF64}"/>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91D841AD-41CE-48E1-A3F3-C8790E513276}" type="slidenum">
              <a:rPr lang="en-US" altLang="zh-CN"/>
              <a:pPr/>
              <a:t>‹#›</a:t>
            </a:fld>
            <a:endParaRPr lang="en-US" altLang="zh-CN"/>
          </a:p>
        </p:txBody>
      </p:sp>
    </p:spTree>
    <p:extLst>
      <p:ext uri="{BB962C8B-B14F-4D97-AF65-F5344CB8AC3E}">
        <p14:creationId xmlns:p14="http://schemas.microsoft.com/office/powerpoint/2010/main" val="4201978090"/>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1A588D8-FA5A-40AB-9ED7-F0B95EBB35E1}"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CBEA15D6-F50A-409D-A482-0506705C8E4D}" type="slidenum">
              <a:rPr lang="zh-CN" altLang="en-US"/>
              <a:pPr/>
              <a:t>‹#›</a:t>
            </a:fld>
            <a:endParaRPr lang="zh-CN" altLang="en-US"/>
          </a:p>
        </p:txBody>
      </p:sp>
    </p:spTree>
    <p:extLst>
      <p:ext uri="{BB962C8B-B14F-4D97-AF65-F5344CB8AC3E}">
        <p14:creationId xmlns:p14="http://schemas.microsoft.com/office/powerpoint/2010/main" val="28220332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C8BF4D1-8914-4627-8650-B7991FE305B6}"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DEE29F9-1BEF-499B-AC2B-505F50C272C2}" type="slidenum">
              <a:rPr lang="zh-CN" altLang="en-US"/>
              <a:pPr/>
              <a:t>‹#›</a:t>
            </a:fld>
            <a:endParaRPr lang="zh-CN" altLang="en-US"/>
          </a:p>
        </p:txBody>
      </p:sp>
    </p:spTree>
    <p:extLst>
      <p:ext uri="{BB962C8B-B14F-4D97-AF65-F5344CB8AC3E}">
        <p14:creationId xmlns:p14="http://schemas.microsoft.com/office/powerpoint/2010/main" val="25367081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8860AE1-57E9-4A56-BEC5-0E5DB56F3EF4}"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4BDBE18-7F39-4C4E-95A2-7F8EF36BEEC7}" type="slidenum">
              <a:rPr lang="zh-CN" altLang="en-US"/>
              <a:pPr/>
              <a:t>‹#›</a:t>
            </a:fld>
            <a:endParaRPr lang="zh-CN" altLang="en-US"/>
          </a:p>
        </p:txBody>
      </p:sp>
    </p:spTree>
    <p:extLst>
      <p:ext uri="{BB962C8B-B14F-4D97-AF65-F5344CB8AC3E}">
        <p14:creationId xmlns:p14="http://schemas.microsoft.com/office/powerpoint/2010/main" val="2990445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E65D3A1-A98D-4525-B545-17964029360C}"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8D8A442B-D917-4677-980C-06AD677C7D73}" type="slidenum">
              <a:rPr lang="zh-CN" altLang="en-US"/>
              <a:pPr/>
              <a:t>‹#›</a:t>
            </a:fld>
            <a:endParaRPr lang="zh-CN" altLang="en-US"/>
          </a:p>
        </p:txBody>
      </p:sp>
    </p:spTree>
    <p:extLst>
      <p:ext uri="{BB962C8B-B14F-4D97-AF65-F5344CB8AC3E}">
        <p14:creationId xmlns:p14="http://schemas.microsoft.com/office/powerpoint/2010/main" val="22245290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FAE729F-F91B-4497-8C11-3D1048D91244}"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B2874799-6BA7-4D2F-9744-E838630463BB}" type="slidenum">
              <a:rPr lang="zh-CN" altLang="en-US"/>
              <a:pPr/>
              <a:t>‹#›</a:t>
            </a:fld>
            <a:endParaRPr lang="zh-CN" altLang="en-US"/>
          </a:p>
        </p:txBody>
      </p:sp>
    </p:spTree>
    <p:extLst>
      <p:ext uri="{BB962C8B-B14F-4D97-AF65-F5344CB8AC3E}">
        <p14:creationId xmlns:p14="http://schemas.microsoft.com/office/powerpoint/2010/main" val="1381150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49F758B-310F-4DB0-AE44-E4AF6A69A732}"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1F0FFE8-7785-4C40-9E2B-A149A2156078}" type="slidenum">
              <a:rPr lang="zh-CN" altLang="en-US"/>
              <a:pPr/>
              <a:t>‹#›</a:t>
            </a:fld>
            <a:endParaRPr lang="zh-CN" altLang="en-US"/>
          </a:p>
        </p:txBody>
      </p:sp>
    </p:spTree>
    <p:extLst>
      <p:ext uri="{BB962C8B-B14F-4D97-AF65-F5344CB8AC3E}">
        <p14:creationId xmlns:p14="http://schemas.microsoft.com/office/powerpoint/2010/main" val="2092762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B8BCFF7-F201-4B04-AC99-6B26A25D1E89}"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3100FBD8-3B41-4554-9303-5B773603E7E1}" type="slidenum">
              <a:rPr lang="zh-CN" altLang="en-US"/>
              <a:pPr/>
              <a:t>‹#›</a:t>
            </a:fld>
            <a:endParaRPr lang="zh-CN" altLang="en-US"/>
          </a:p>
        </p:txBody>
      </p:sp>
    </p:spTree>
    <p:extLst>
      <p:ext uri="{BB962C8B-B14F-4D97-AF65-F5344CB8AC3E}">
        <p14:creationId xmlns:p14="http://schemas.microsoft.com/office/powerpoint/2010/main" val="16336801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8E7E493-4D14-49C3-BBE1-8FE1858C1E85}"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EE0E338-8745-4602-9E6D-989A90ABA4B5}" type="slidenum">
              <a:rPr lang="zh-CN" altLang="en-US"/>
              <a:pPr/>
              <a:t>‹#›</a:t>
            </a:fld>
            <a:endParaRPr lang="zh-CN" altLang="en-US"/>
          </a:p>
        </p:txBody>
      </p:sp>
    </p:spTree>
    <p:extLst>
      <p:ext uri="{BB962C8B-B14F-4D97-AF65-F5344CB8AC3E}">
        <p14:creationId xmlns:p14="http://schemas.microsoft.com/office/powerpoint/2010/main" val="16110308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8ECA22A-51E7-47B6-97C0-548BA6D85AEC}"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7081975C-11F2-478A-9D2A-FF44996B4D09}" type="slidenum">
              <a:rPr lang="zh-CN" altLang="en-US"/>
              <a:pPr/>
              <a:t>‹#›</a:t>
            </a:fld>
            <a:endParaRPr lang="zh-CN" altLang="en-US"/>
          </a:p>
        </p:txBody>
      </p:sp>
    </p:spTree>
    <p:extLst>
      <p:ext uri="{BB962C8B-B14F-4D97-AF65-F5344CB8AC3E}">
        <p14:creationId xmlns:p14="http://schemas.microsoft.com/office/powerpoint/2010/main" val="36391525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BAF6965-3244-4B83-84CB-D3FF39AFE003}"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47C3913-101C-47AD-84FE-914085DEC5BA}" type="slidenum">
              <a:rPr lang="zh-CN" altLang="en-US"/>
              <a:pPr/>
              <a:t>‹#›</a:t>
            </a:fld>
            <a:endParaRPr lang="zh-CN" altLang="en-US"/>
          </a:p>
        </p:txBody>
      </p:sp>
    </p:spTree>
    <p:extLst>
      <p:ext uri="{BB962C8B-B14F-4D97-AF65-F5344CB8AC3E}">
        <p14:creationId xmlns:p14="http://schemas.microsoft.com/office/powerpoint/2010/main" val="340037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1666EA07-E4BC-486A-A26A-F36F59974FF0}"/>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C5632390-A314-45E9-8259-B97D324B6C75}" type="slidenum">
              <a:rPr lang="en-US" altLang="zh-CN"/>
              <a:pPr/>
              <a:t>‹#›</a:t>
            </a:fld>
            <a:endParaRPr lang="en-US" altLang="zh-CN"/>
          </a:p>
        </p:txBody>
      </p:sp>
    </p:spTree>
    <p:extLst>
      <p:ext uri="{BB962C8B-B14F-4D97-AF65-F5344CB8AC3E}">
        <p14:creationId xmlns:p14="http://schemas.microsoft.com/office/powerpoint/2010/main" val="724556673"/>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3881A79-11BB-4FC4-87A8-4505F18C58E9}"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BEEE138E-790D-408D-965C-939840F67773}" type="slidenum">
              <a:rPr lang="zh-CN" altLang="en-US"/>
              <a:pPr/>
              <a:t>‹#›</a:t>
            </a:fld>
            <a:endParaRPr lang="zh-CN" altLang="en-US"/>
          </a:p>
        </p:txBody>
      </p:sp>
    </p:spTree>
    <p:extLst>
      <p:ext uri="{BB962C8B-B14F-4D97-AF65-F5344CB8AC3E}">
        <p14:creationId xmlns:p14="http://schemas.microsoft.com/office/powerpoint/2010/main" val="570213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1A588D8-FA5A-40AB-9ED7-F0B95EBB35E1}"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CBEA15D6-F50A-409D-A482-0506705C8E4D}" type="slidenum">
              <a:rPr lang="zh-CN" altLang="en-US"/>
              <a:pPr/>
              <a:t>‹#›</a:t>
            </a:fld>
            <a:endParaRPr lang="zh-CN" altLang="en-US"/>
          </a:p>
        </p:txBody>
      </p:sp>
    </p:spTree>
    <p:extLst>
      <p:ext uri="{BB962C8B-B14F-4D97-AF65-F5344CB8AC3E}">
        <p14:creationId xmlns:p14="http://schemas.microsoft.com/office/powerpoint/2010/main" val="42837298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C8BF4D1-8914-4627-8650-B7991FE305B6}"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DEE29F9-1BEF-499B-AC2B-505F50C272C2}" type="slidenum">
              <a:rPr lang="zh-CN" altLang="en-US"/>
              <a:pPr/>
              <a:t>‹#›</a:t>
            </a:fld>
            <a:endParaRPr lang="zh-CN" altLang="en-US"/>
          </a:p>
        </p:txBody>
      </p:sp>
    </p:spTree>
    <p:extLst>
      <p:ext uri="{BB962C8B-B14F-4D97-AF65-F5344CB8AC3E}">
        <p14:creationId xmlns:p14="http://schemas.microsoft.com/office/powerpoint/2010/main" val="38077965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8860AE1-57E9-4A56-BEC5-0E5DB56F3EF4}"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4BDBE18-7F39-4C4E-95A2-7F8EF36BEEC7}" type="slidenum">
              <a:rPr lang="zh-CN" altLang="en-US"/>
              <a:pPr/>
              <a:t>‹#›</a:t>
            </a:fld>
            <a:endParaRPr lang="zh-CN" altLang="en-US"/>
          </a:p>
        </p:txBody>
      </p:sp>
    </p:spTree>
    <p:extLst>
      <p:ext uri="{BB962C8B-B14F-4D97-AF65-F5344CB8AC3E}">
        <p14:creationId xmlns:p14="http://schemas.microsoft.com/office/powerpoint/2010/main" val="15598586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E65D3A1-A98D-4525-B545-17964029360C}"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8D8A442B-D917-4677-980C-06AD677C7D73}" type="slidenum">
              <a:rPr lang="zh-CN" altLang="en-US"/>
              <a:pPr/>
              <a:t>‹#›</a:t>
            </a:fld>
            <a:endParaRPr lang="zh-CN" altLang="en-US"/>
          </a:p>
        </p:txBody>
      </p:sp>
    </p:spTree>
    <p:extLst>
      <p:ext uri="{BB962C8B-B14F-4D97-AF65-F5344CB8AC3E}">
        <p14:creationId xmlns:p14="http://schemas.microsoft.com/office/powerpoint/2010/main" val="21627068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FAE729F-F91B-4497-8C11-3D1048D91244}"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B2874799-6BA7-4D2F-9744-E838630463BB}" type="slidenum">
              <a:rPr lang="zh-CN" altLang="en-US"/>
              <a:pPr/>
              <a:t>‹#›</a:t>
            </a:fld>
            <a:endParaRPr lang="zh-CN" altLang="en-US"/>
          </a:p>
        </p:txBody>
      </p:sp>
    </p:spTree>
    <p:extLst>
      <p:ext uri="{BB962C8B-B14F-4D97-AF65-F5344CB8AC3E}">
        <p14:creationId xmlns:p14="http://schemas.microsoft.com/office/powerpoint/2010/main" val="37045281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49F758B-310F-4DB0-AE44-E4AF6A69A732}" type="datetimeFigureOut">
              <a:rPr lang="zh-CN" altLang="en-US">
                <a:solidFill>
                  <a:prstClr val="black">
                    <a:tint val="75000"/>
                  </a:prstClr>
                </a:solidFill>
              </a:rPr>
              <a:pPr>
                <a:defRPr/>
              </a:pPr>
              <a:t>2023/12/12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1F0FFE8-7785-4C40-9E2B-A149A2156078}" type="slidenum">
              <a:rPr lang="zh-CN" altLang="en-US"/>
              <a:pPr/>
              <a:t>‹#›</a:t>
            </a:fld>
            <a:endParaRPr lang="zh-CN" altLang="en-US"/>
          </a:p>
        </p:txBody>
      </p:sp>
    </p:spTree>
    <p:extLst>
      <p:ext uri="{BB962C8B-B14F-4D97-AF65-F5344CB8AC3E}">
        <p14:creationId xmlns:p14="http://schemas.microsoft.com/office/powerpoint/2010/main" val="208792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a:extLst>
              <a:ext uri="{FF2B5EF4-FFF2-40B4-BE49-F238E27FC236}">
                <a16:creationId xmlns:a16="http://schemas.microsoft.com/office/drawing/2014/main" id="{DCE06275-12A3-4F5E-8246-8BE6BCE6013D}"/>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8F3ADCAF-667C-45A4-A92D-EFE3E33F1FFE}" type="slidenum">
              <a:rPr lang="en-US" altLang="zh-CN"/>
              <a:pPr/>
              <a:t>‹#›</a:t>
            </a:fld>
            <a:endParaRPr lang="en-US" altLang="zh-CN"/>
          </a:p>
        </p:txBody>
      </p:sp>
    </p:spTree>
    <p:extLst>
      <p:ext uri="{BB962C8B-B14F-4D97-AF65-F5344CB8AC3E}">
        <p14:creationId xmlns:p14="http://schemas.microsoft.com/office/powerpoint/2010/main" val="3573720139"/>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6">
            <a:extLst>
              <a:ext uri="{FF2B5EF4-FFF2-40B4-BE49-F238E27FC236}">
                <a16:creationId xmlns:a16="http://schemas.microsoft.com/office/drawing/2014/main" id="{97EDA3C8-AFE8-4E06-8B74-E151E496E0C7}"/>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89F8F266-A9BD-4E96-8D21-F1DD50916432}" type="slidenum">
              <a:rPr lang="en-US" altLang="zh-CN"/>
              <a:pPr/>
              <a:t>‹#›</a:t>
            </a:fld>
            <a:endParaRPr lang="en-US" altLang="zh-CN"/>
          </a:p>
        </p:txBody>
      </p:sp>
    </p:spTree>
    <p:extLst>
      <p:ext uri="{BB962C8B-B14F-4D97-AF65-F5344CB8AC3E}">
        <p14:creationId xmlns:p14="http://schemas.microsoft.com/office/powerpoint/2010/main" val="193111030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F88D2860-C9DB-4B83-B599-5EB25543B1D2}"/>
              </a:ext>
            </a:extLst>
          </p:cNvPr>
          <p:cNvSpPr>
            <a:spLocks noGrp="1" noChangeArrowheads="1"/>
          </p:cNvSpPr>
          <p:nvPr>
            <p:ph type="ftr" sz="quarter" idx="10"/>
          </p:nvPr>
        </p:nvSpPr>
        <p:spPr>
          <a:xfrm>
            <a:off x="0" y="6307138"/>
            <a:ext cx="2627313" cy="460375"/>
          </a:xfrm>
          <a:prstGeom prst="rect">
            <a:avLst/>
          </a:prstGeom>
          <a:ln/>
        </p:spPr>
        <p:txBody>
          <a:bodyPr/>
          <a:lstStyle>
            <a:lvl1pPr>
              <a:defRPr/>
            </a:lvl1pPr>
          </a:lstStyle>
          <a:p>
            <a:pPr>
              <a:defRPr/>
            </a:pPr>
            <a:r>
              <a:rPr lang="zh-CN" altLang="en-US"/>
              <a:t>汇编与接口技术</a:t>
            </a:r>
          </a:p>
        </p:txBody>
      </p:sp>
      <p:sp>
        <p:nvSpPr>
          <p:cNvPr id="4" name="Rectangle 6">
            <a:extLst>
              <a:ext uri="{FF2B5EF4-FFF2-40B4-BE49-F238E27FC236}">
                <a16:creationId xmlns:a16="http://schemas.microsoft.com/office/drawing/2014/main" id="{8B11520A-6D44-4D9D-871A-C39CB01D941A}"/>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52A56F96-8D26-418C-8B28-821F6665A9F2}" type="slidenum">
              <a:rPr lang="en-US" altLang="zh-CN"/>
              <a:pPr/>
              <a:t>‹#›</a:t>
            </a:fld>
            <a:endParaRPr lang="en-US" altLang="zh-CN"/>
          </a:p>
        </p:txBody>
      </p:sp>
      <p:pic>
        <p:nvPicPr>
          <p:cNvPr id="5" name="Picture 15">
            <a:extLst>
              <a:ext uri="{FF2B5EF4-FFF2-40B4-BE49-F238E27FC236}">
                <a16:creationId xmlns:a16="http://schemas.microsoft.com/office/drawing/2014/main" id="{624EA5F2-81CD-4F50-BD15-B4E660273BE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86515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6BAA3653-67FF-490F-8CE7-B23977955514}"/>
              </a:ext>
            </a:extLst>
          </p:cNvPr>
          <p:cNvSpPr>
            <a:spLocks noGrp="1" noChangeArrowheads="1"/>
          </p:cNvSpPr>
          <p:nvPr>
            <p:ph type="sldNum" sz="quarter" idx="11"/>
          </p:nvPr>
        </p:nvSpPr>
        <p:spPr>
          <a:xfrm>
            <a:off x="8286750" y="6381750"/>
            <a:ext cx="638175" cy="476250"/>
          </a:xfrm>
          <a:prstGeom prst="rect">
            <a:avLst/>
          </a:prstGeom>
        </p:spPr>
        <p:txBody>
          <a:bodyPr/>
          <a:lstStyle>
            <a:lvl1pPr>
              <a:defRPr/>
            </a:lvl1pPr>
          </a:lstStyle>
          <a:p>
            <a:fld id="{7A6FE6A3-213F-4858-8423-606B1BC540F3}" type="slidenum">
              <a:rPr lang="en-US" altLang="zh-CN"/>
              <a:pPr/>
              <a:t>‹#›</a:t>
            </a:fld>
            <a:endParaRPr lang="en-US" altLang="zh-CN"/>
          </a:p>
        </p:txBody>
      </p:sp>
      <p:pic>
        <p:nvPicPr>
          <p:cNvPr id="4" name="Picture 15">
            <a:extLst>
              <a:ext uri="{FF2B5EF4-FFF2-40B4-BE49-F238E27FC236}">
                <a16:creationId xmlns:a16="http://schemas.microsoft.com/office/drawing/2014/main" id="{697CA78A-ED04-47D6-BAB9-B694700ADB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389533"/>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5AF36ECE-8F24-4EE0-BD70-9CE91CB66F53}"/>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E303188A-B6B5-43BA-B654-A929C0D9C973}" type="slidenum">
              <a:rPr lang="en-US" altLang="zh-CN"/>
              <a:pPr/>
              <a:t>‹#›</a:t>
            </a:fld>
            <a:endParaRPr lang="en-US" altLang="zh-CN"/>
          </a:p>
        </p:txBody>
      </p:sp>
    </p:spTree>
    <p:extLst>
      <p:ext uri="{BB962C8B-B14F-4D97-AF65-F5344CB8AC3E}">
        <p14:creationId xmlns:p14="http://schemas.microsoft.com/office/powerpoint/2010/main" val="1874896152"/>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20A55104-6774-437E-A36D-2583AB78479D}"/>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B92BDE03-8452-4F2E-A063-3EA34E875852}" type="slidenum">
              <a:rPr lang="en-US" altLang="zh-CN"/>
              <a:pPr/>
              <a:t>‹#›</a:t>
            </a:fld>
            <a:endParaRPr lang="en-US" altLang="zh-CN"/>
          </a:p>
        </p:txBody>
      </p:sp>
    </p:spTree>
    <p:extLst>
      <p:ext uri="{BB962C8B-B14F-4D97-AF65-F5344CB8AC3E}">
        <p14:creationId xmlns:p14="http://schemas.microsoft.com/office/powerpoint/2010/main" val="3229168080"/>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Text Box 14">
            <a:extLst>
              <a:ext uri="{FF2B5EF4-FFF2-40B4-BE49-F238E27FC236}">
                <a16:creationId xmlns:a16="http://schemas.microsoft.com/office/drawing/2014/main" id="{62E3FC19-EB67-41CE-856A-7ED83C9896E3}"/>
              </a:ext>
            </a:extLst>
          </p:cNvPr>
          <p:cNvSpPr txBox="1">
            <a:spLocks noChangeArrowheads="1"/>
          </p:cNvSpPr>
          <p:nvPr userDrawn="1"/>
        </p:nvSpPr>
        <p:spPr bwMode="auto">
          <a:xfrm>
            <a:off x="5473700" y="320675"/>
            <a:ext cx="2757488"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l">
              <a:defRPr>
                <a:solidFill>
                  <a:schemeClr val="tx1"/>
                </a:solidFill>
                <a:latin typeface="Arial" charset="0"/>
                <a:ea typeface="宋体" pitchFamily="2" charset="-122"/>
              </a:defRPr>
            </a:lvl1pPr>
            <a:lvl2pPr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endParaRPr lang="zh-CN" altLang="zh-CN" i="1">
              <a:effectLst>
                <a:outerShdw blurRad="38100" dist="38100" dir="2700000" algn="tl">
                  <a:srgbClr val="C0C0C0"/>
                </a:outerShdw>
              </a:effectLst>
              <a:latin typeface="Times New Roman" pitchFamily="18" charset="0"/>
            </a:endParaRPr>
          </a:p>
        </p:txBody>
      </p:sp>
      <p:sp>
        <p:nvSpPr>
          <p:cNvPr id="11" name="Rectangle 6">
            <a:extLst>
              <a:ext uri="{FF2B5EF4-FFF2-40B4-BE49-F238E27FC236}">
                <a16:creationId xmlns:a16="http://schemas.microsoft.com/office/drawing/2014/main" id="{B4962467-9E23-4BFD-BDDF-F71820C4C3E1}"/>
              </a:ext>
            </a:extLst>
          </p:cNvPr>
          <p:cNvSpPr>
            <a:spLocks noGrp="1" noChangeArrowheads="1"/>
          </p:cNvSpPr>
          <p:nvPr>
            <p:ph type="sldNum" sz="quarter" idx="4"/>
          </p:nvPr>
        </p:nvSpPr>
        <p:spPr bwMode="auto">
          <a:xfrm>
            <a:off x="8286750" y="6381750"/>
            <a:ext cx="638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600" b="1">
                <a:solidFill>
                  <a:srgbClr val="000000"/>
                </a:solidFill>
                <a:latin typeface="Arial" panose="020B0604020202020204" pitchFamily="34" charset="0"/>
              </a:defRPr>
            </a:lvl1pPr>
          </a:lstStyle>
          <a:p>
            <a:fld id="{E00DAA55-B56C-4031-AF56-C6B2033A3705}" type="slidenum">
              <a:rPr lang="en-US" altLang="zh-CN"/>
              <a:pPr/>
              <a:t>‹#›</a:t>
            </a:fld>
            <a:endParaRPr lang="en-US" altLang="zh-CN"/>
          </a:p>
        </p:txBody>
      </p:sp>
      <p:sp>
        <p:nvSpPr>
          <p:cNvPr id="12" name="Text Box 14">
            <a:extLst>
              <a:ext uri="{FF2B5EF4-FFF2-40B4-BE49-F238E27FC236}">
                <a16:creationId xmlns:a16="http://schemas.microsoft.com/office/drawing/2014/main" id="{68451D50-33C6-4C0B-BD2B-648C775F10B4}"/>
              </a:ext>
            </a:extLst>
          </p:cNvPr>
          <p:cNvSpPr txBox="1">
            <a:spLocks noChangeArrowheads="1"/>
          </p:cNvSpPr>
          <p:nvPr userDrawn="1"/>
        </p:nvSpPr>
        <p:spPr bwMode="auto">
          <a:xfrm>
            <a:off x="5401692" y="320675"/>
            <a:ext cx="2757488"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l">
              <a:defRPr>
                <a:solidFill>
                  <a:schemeClr val="tx1"/>
                </a:solidFill>
                <a:latin typeface="Arial" charset="0"/>
                <a:ea typeface="宋体" pitchFamily="2" charset="-122"/>
              </a:defRPr>
            </a:lvl1pPr>
            <a:lvl2pPr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endParaRPr kumimoji="0" lang="zh-CN" altLang="zh-CN" b="1" i="1">
              <a:solidFill>
                <a:srgbClr val="000000"/>
              </a:solidFill>
              <a:effectLst>
                <a:outerShdw blurRad="38100" dist="38100" dir="2700000" algn="tl">
                  <a:srgbClr val="C0C0C0"/>
                </a:outerShdw>
              </a:effectLst>
              <a:latin typeface="Times New Roman" pitchFamily="18" charset="0"/>
            </a:endParaRPr>
          </a:p>
        </p:txBody>
      </p:sp>
      <p:sp>
        <p:nvSpPr>
          <p:cNvPr id="13" name="Rectangle 2">
            <a:extLst>
              <a:ext uri="{FF2B5EF4-FFF2-40B4-BE49-F238E27FC236}">
                <a16:creationId xmlns:a16="http://schemas.microsoft.com/office/drawing/2014/main" id="{A9694F4A-166E-4F83-9AAF-F48F28219069}"/>
              </a:ext>
            </a:extLst>
          </p:cNvPr>
          <p:cNvSpPr>
            <a:spLocks noChangeArrowheads="1"/>
          </p:cNvSpPr>
          <p:nvPr userDrawn="1"/>
        </p:nvSpPr>
        <p:spPr bwMode="auto">
          <a:xfrm>
            <a:off x="363216" y="921544"/>
            <a:ext cx="8673280" cy="61104"/>
          </a:xfrm>
          <a:prstGeom prst="rect">
            <a:avLst/>
          </a:prstGeom>
          <a:gradFill flip="none" rotWithShape="1">
            <a:gsLst>
              <a:gs pos="0">
                <a:srgbClr val="133984">
                  <a:gamma/>
                  <a:tint val="0"/>
                  <a:invGamma/>
                </a:srgbClr>
              </a:gs>
              <a:gs pos="100000">
                <a:srgbClr val="16429A"/>
              </a:gs>
            </a:gsLst>
            <a:path path="circle">
              <a:fillToRect l="100000" b="100000"/>
            </a:path>
            <a:tileRect t="-100000" r="-100000"/>
          </a:gradFill>
          <a:ln>
            <a:noFill/>
          </a:ln>
          <a:effectLst/>
        </p:spPr>
        <p:txBody>
          <a:bodyPr wrap="none" anchor="ctr"/>
          <a:lstStyle/>
          <a:p>
            <a:endParaRPr lang="zh-CN" altLang="en-US"/>
          </a:p>
        </p:txBody>
      </p:sp>
      <p:pic>
        <p:nvPicPr>
          <p:cNvPr id="14" name="Picture 27">
            <a:extLst>
              <a:ext uri="{FF2B5EF4-FFF2-40B4-BE49-F238E27FC236}">
                <a16:creationId xmlns:a16="http://schemas.microsoft.com/office/drawing/2014/main" id="{3256B945-9388-4C70-A732-14D79FA0EF0A}"/>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5562613" y="177006"/>
            <a:ext cx="842962" cy="5683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8">
            <a:extLst>
              <a:ext uri="{FF2B5EF4-FFF2-40B4-BE49-F238E27FC236}">
                <a16:creationId xmlns:a16="http://schemas.microsoft.com/office/drawing/2014/main" id="{8F00C45D-87BF-4D12-9629-44F1AB1C4347}"/>
              </a:ext>
            </a:extLst>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319950" y="181768"/>
            <a:ext cx="952500" cy="56356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9">
            <a:extLst>
              <a:ext uri="{FF2B5EF4-FFF2-40B4-BE49-F238E27FC236}">
                <a16:creationId xmlns:a16="http://schemas.microsoft.com/office/drawing/2014/main" id="{704EA0F4-82A6-4C06-9FD3-A20B4ED525DF}"/>
              </a:ext>
            </a:extLst>
          </p:cNvPr>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6444208" y="179388"/>
            <a:ext cx="838200" cy="5683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1">
            <a:extLst>
              <a:ext uri="{FF2B5EF4-FFF2-40B4-BE49-F238E27FC236}">
                <a16:creationId xmlns:a16="http://schemas.microsoft.com/office/drawing/2014/main" id="{6E215EF3-23F7-487A-A253-1B828CB48ADB}"/>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8309992" y="184150"/>
            <a:ext cx="762000" cy="5635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2">
            <a:extLst>
              <a:ext uri="{FF2B5EF4-FFF2-40B4-BE49-F238E27FC236}">
                <a16:creationId xmlns:a16="http://schemas.microsoft.com/office/drawing/2014/main" id="{D19158E8-AFBC-40D7-8870-D011FBF3386B}"/>
              </a:ext>
            </a:extLst>
          </p:cNvPr>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4644008" y="184150"/>
            <a:ext cx="881063" cy="56356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5">
            <a:extLst>
              <a:ext uri="{FF2B5EF4-FFF2-40B4-BE49-F238E27FC236}">
                <a16:creationId xmlns:a16="http://schemas.microsoft.com/office/drawing/2014/main" id="{C808EDC0-E24C-4C61-9058-DF813B5711DE}"/>
              </a:ext>
            </a:extLst>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pic>
        <p:nvPicPr>
          <p:cNvPr id="20" name="图片 19">
            <a:extLst>
              <a:ext uri="{FF2B5EF4-FFF2-40B4-BE49-F238E27FC236}">
                <a16:creationId xmlns:a16="http://schemas.microsoft.com/office/drawing/2014/main" id="{9AD19A09-5C4C-454D-B990-5CC7C734B8C5}"/>
              </a:ext>
            </a:extLst>
          </p:cNvPr>
          <p:cNvPicPr>
            <a:picLocks noChangeAspect="1"/>
          </p:cNvPicPr>
          <p:nvPr userDrawn="1"/>
        </p:nvPicPr>
        <p:blipFill>
          <a:blip r:embed="rId22"/>
          <a:stretch>
            <a:fillRect/>
          </a:stretch>
        </p:blipFill>
        <p:spPr>
          <a:xfrm>
            <a:off x="447517" y="145733"/>
            <a:ext cx="2478564" cy="682682"/>
          </a:xfrm>
          <a:prstGeom prst="rect">
            <a:avLst/>
          </a:prstGeom>
        </p:spPr>
      </p:pic>
    </p:spTree>
  </p:cSld>
  <p:clrMap bg1="lt1" tx1="dk1" bg2="lt2" tx2="dk2" accent1="accent1" accent2="accent2" accent3="accent3" accent4="accent4" accent5="accent5" accent6="accent6" hlink="hlink" folHlink="folHlink"/>
  <p:sldLayoutIdLst>
    <p:sldLayoutId id="2147484118" r:id="rId1"/>
    <p:sldLayoutId id="2147484119" r:id="rId2"/>
    <p:sldLayoutId id="2147484120" r:id="rId3"/>
    <p:sldLayoutId id="2147484121" r:id="rId4"/>
    <p:sldLayoutId id="2147484122" r:id="rId5"/>
    <p:sldLayoutId id="2147484123" r:id="rId6"/>
    <p:sldLayoutId id="2147484124" r:id="rId7"/>
    <p:sldLayoutId id="2147484125" r:id="rId8"/>
    <p:sldLayoutId id="2147484126" r:id="rId9"/>
    <p:sldLayoutId id="2147484127" r:id="rId10"/>
    <p:sldLayoutId id="2147484128" r:id="rId11"/>
    <p:sldLayoutId id="2147484129" r:id="rId12"/>
    <p:sldLayoutId id="2147484130" r:id="rId13"/>
    <p:sldLayoutId id="2147484133" r:id="rId14"/>
  </p:sldLayoutIdLst>
  <p:transition>
    <p:random/>
  </p:transition>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8318A9AC-3204-478F-8CC7-C75BC892742F}" type="datetimeFigureOut">
              <a:rPr lang="zh-CN" altLang="en-US" b="0">
                <a:solidFill>
                  <a:prstClr val="black">
                    <a:tint val="75000"/>
                  </a:prstClr>
                </a:solidFill>
              </a:rPr>
              <a:pPr>
                <a:defRPr/>
              </a:pPr>
              <a:t>2023/12/12</a:t>
            </a:fld>
            <a:endParaRPr lang="zh-CN" altLang="en-US" b="0">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b="0">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827C6899-69C5-4F59-B2DB-81BEA6FBA3A9}" type="slidenum">
              <a:rPr lang="zh-CN" altLang="en-US" b="0" smtClean="0"/>
              <a:pPr/>
              <a:t>‹#›</a:t>
            </a:fld>
            <a:endParaRPr lang="zh-CN" altLang="en-US" b="0"/>
          </a:p>
        </p:txBody>
      </p:sp>
    </p:spTree>
    <p:extLst>
      <p:ext uri="{BB962C8B-B14F-4D97-AF65-F5344CB8AC3E}">
        <p14:creationId xmlns:p14="http://schemas.microsoft.com/office/powerpoint/2010/main" val="2835462281"/>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8318A9AC-3204-478F-8CC7-C75BC892742F}" type="datetimeFigureOut">
              <a:rPr lang="zh-CN" altLang="en-US" b="0">
                <a:solidFill>
                  <a:prstClr val="black">
                    <a:tint val="75000"/>
                  </a:prstClr>
                </a:solidFill>
              </a:rPr>
              <a:pPr>
                <a:defRPr/>
              </a:pPr>
              <a:t>2023/12/12</a:t>
            </a:fld>
            <a:endParaRPr lang="zh-CN" altLang="en-US" b="0">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b="0">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827C6899-69C5-4F59-B2DB-81BEA6FBA3A9}" type="slidenum">
              <a:rPr lang="zh-CN" altLang="en-US" b="0" smtClean="0"/>
              <a:pPr/>
              <a:t>‹#›</a:t>
            </a:fld>
            <a:endParaRPr lang="zh-CN" altLang="en-US" b="0"/>
          </a:p>
        </p:txBody>
      </p:sp>
    </p:spTree>
    <p:extLst>
      <p:ext uri="{BB962C8B-B14F-4D97-AF65-F5344CB8AC3E}">
        <p14:creationId xmlns:p14="http://schemas.microsoft.com/office/powerpoint/2010/main" val="774257646"/>
      </p:ext>
    </p:extLst>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35.wmf"/><Relationship Id="rId4"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7.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24.bin"/><Relationship Id="rId5" Type="http://schemas.openxmlformats.org/officeDocument/2006/relationships/image" Target="../media/image36.wmf"/><Relationship Id="rId4" Type="http://schemas.openxmlformats.org/officeDocument/2006/relationships/oleObject" Target="../embeddings/oleObject23.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1.xml"/><Relationship Id="rId7" Type="http://schemas.openxmlformats.org/officeDocument/2006/relationships/image" Target="../media/image41.png"/><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38.wmf"/><Relationship Id="rId5" Type="http://schemas.openxmlformats.org/officeDocument/2006/relationships/oleObject" Target="../embeddings/oleObject25.bin"/><Relationship Id="rId4" Type="http://schemas.openxmlformats.org/officeDocument/2006/relationships/image" Target="../media/image39.png"/><Relationship Id="rId9" Type="http://schemas.openxmlformats.org/officeDocument/2006/relationships/image" Target="../media/image39.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42.wmf"/><Relationship Id="rId3" Type="http://schemas.openxmlformats.org/officeDocument/2006/relationships/notesSlide" Target="../notesSlides/notesSlide12.xml"/><Relationship Id="rId7" Type="http://schemas.openxmlformats.org/officeDocument/2006/relationships/image" Target="../media/image13.png"/><Relationship Id="rId12"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2.png"/><Relationship Id="rId11" Type="http://schemas.openxmlformats.org/officeDocument/2006/relationships/image" Target="../media/image41.wmf"/><Relationship Id="rId5" Type="http://schemas.openxmlformats.org/officeDocument/2006/relationships/image" Target="../media/image11.png"/><Relationship Id="rId15" Type="http://schemas.openxmlformats.org/officeDocument/2006/relationships/image" Target="../media/image43.wmf"/><Relationship Id="rId10" Type="http://schemas.openxmlformats.org/officeDocument/2006/relationships/oleObject" Target="../embeddings/oleObject28.bin"/><Relationship Id="rId4" Type="http://schemas.openxmlformats.org/officeDocument/2006/relationships/image" Target="../media/image10.png"/><Relationship Id="rId9" Type="http://schemas.openxmlformats.org/officeDocument/2006/relationships/image" Target="../media/image40.wmf"/><Relationship Id="rId14" Type="http://schemas.openxmlformats.org/officeDocument/2006/relationships/oleObject" Target="../embeddings/oleObject30.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3.xml"/><Relationship Id="rId7" Type="http://schemas.openxmlformats.org/officeDocument/2006/relationships/image" Target="../media/image13.png"/><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12.png"/><Relationship Id="rId11" Type="http://schemas.openxmlformats.org/officeDocument/2006/relationships/image" Target="../media/image45.wmf"/><Relationship Id="rId5" Type="http://schemas.openxmlformats.org/officeDocument/2006/relationships/image" Target="../media/image11.png"/><Relationship Id="rId10" Type="http://schemas.openxmlformats.org/officeDocument/2006/relationships/oleObject" Target="../embeddings/oleObject32.bin"/><Relationship Id="rId4" Type="http://schemas.openxmlformats.org/officeDocument/2006/relationships/image" Target="../media/image10.png"/><Relationship Id="rId9" Type="http://schemas.openxmlformats.org/officeDocument/2006/relationships/image" Target="../media/image44.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4.xml"/><Relationship Id="rId7" Type="http://schemas.openxmlformats.org/officeDocument/2006/relationships/image" Target="../media/image13.png"/><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12.png"/><Relationship Id="rId11" Type="http://schemas.openxmlformats.org/officeDocument/2006/relationships/image" Target="../media/image47.wmf"/><Relationship Id="rId5" Type="http://schemas.openxmlformats.org/officeDocument/2006/relationships/image" Target="../media/image11.png"/><Relationship Id="rId10" Type="http://schemas.openxmlformats.org/officeDocument/2006/relationships/oleObject" Target="../embeddings/oleObject34.bin"/><Relationship Id="rId4" Type="http://schemas.openxmlformats.org/officeDocument/2006/relationships/image" Target="../media/image10.png"/><Relationship Id="rId9" Type="http://schemas.openxmlformats.org/officeDocument/2006/relationships/image" Target="../media/image46.wmf"/></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5.xml"/><Relationship Id="rId7"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10.png"/><Relationship Id="rId11" Type="http://schemas.openxmlformats.org/officeDocument/2006/relationships/image" Target="../media/image49.wmf"/><Relationship Id="rId5" Type="http://schemas.openxmlformats.org/officeDocument/2006/relationships/image" Target="../media/image48.wmf"/><Relationship Id="rId10" Type="http://schemas.openxmlformats.org/officeDocument/2006/relationships/oleObject" Target="../embeddings/oleObject36.bin"/><Relationship Id="rId4" Type="http://schemas.openxmlformats.org/officeDocument/2006/relationships/oleObject" Target="../embeddings/oleObject35.bin"/><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8.xml"/><Relationship Id="rId7" Type="http://schemas.openxmlformats.org/officeDocument/2006/relationships/image" Target="../media/image51.e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38.bin"/><Relationship Id="rId11" Type="http://schemas.openxmlformats.org/officeDocument/2006/relationships/image" Target="../media/image13.png"/><Relationship Id="rId5" Type="http://schemas.openxmlformats.org/officeDocument/2006/relationships/image" Target="../media/image50.emf"/><Relationship Id="rId10" Type="http://schemas.openxmlformats.org/officeDocument/2006/relationships/image" Target="../media/image12.png"/><Relationship Id="rId4" Type="http://schemas.openxmlformats.org/officeDocument/2006/relationships/oleObject" Target="../embeddings/oleObject37.bin"/><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19.xml"/><Relationship Id="rId7" Type="http://schemas.openxmlformats.org/officeDocument/2006/relationships/image" Target="../media/image53.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40.bin"/><Relationship Id="rId5" Type="http://schemas.openxmlformats.org/officeDocument/2006/relationships/image" Target="../media/image52.wmf"/><Relationship Id="rId4" Type="http://schemas.openxmlformats.org/officeDocument/2006/relationships/oleObject" Target="../embeddings/oleObject39.bin"/><Relationship Id="rId9" Type="http://schemas.openxmlformats.org/officeDocument/2006/relationships/image" Target="../media/image54.emf"/></Relationships>
</file>

<file path=ppt/slides/_rels/slide21.xml.rels><?xml version="1.0" encoding="UTF-8" standalone="yes"?>
<Relationships xmlns="http://schemas.openxmlformats.org/package/2006/relationships"><Relationship Id="rId3" Type="http://schemas.openxmlformats.org/officeDocument/2006/relationships/image" Target="../media/image55.webp"/><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22.xml"/><Relationship Id="rId7" Type="http://schemas.openxmlformats.org/officeDocument/2006/relationships/image" Target="../media/image13.png"/><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56.wmf"/></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24.xml"/><Relationship Id="rId7" Type="http://schemas.openxmlformats.org/officeDocument/2006/relationships/image" Target="../media/image58.emf"/><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44.bin"/><Relationship Id="rId5" Type="http://schemas.openxmlformats.org/officeDocument/2006/relationships/image" Target="../media/image57.emf"/><Relationship Id="rId4" Type="http://schemas.openxmlformats.org/officeDocument/2006/relationships/oleObject" Target="../embeddings/oleObject43.bin"/><Relationship Id="rId9" Type="http://schemas.openxmlformats.org/officeDocument/2006/relationships/image" Target="../media/image59.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60.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61.emf"/><Relationship Id="rId5" Type="http://schemas.openxmlformats.org/officeDocument/2006/relationships/oleObject" Target="../embeddings/oleObject46.bin"/><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1.xml"/><Relationship Id="rId1" Type="http://schemas.openxmlformats.org/officeDocument/2006/relationships/vmlDrawing" Target="../drawings/vmlDrawing17.vml"/><Relationship Id="rId6" Type="http://schemas.openxmlformats.org/officeDocument/2006/relationships/image" Target="../media/image64.wmf"/><Relationship Id="rId5" Type="http://schemas.openxmlformats.org/officeDocument/2006/relationships/oleObject" Target="../embeddings/oleObject48.bin"/><Relationship Id="rId4" Type="http://schemas.openxmlformats.org/officeDocument/2006/relationships/image" Target="../media/image6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1.xml"/><Relationship Id="rId1" Type="http://schemas.openxmlformats.org/officeDocument/2006/relationships/vmlDrawing" Target="../drawings/vmlDrawing18.vml"/><Relationship Id="rId6" Type="http://schemas.openxmlformats.org/officeDocument/2006/relationships/image" Target="../media/image65.wmf"/><Relationship Id="rId5" Type="http://schemas.openxmlformats.org/officeDocument/2006/relationships/oleObject" Target="../embeddings/oleObject50.bin"/><Relationship Id="rId4" Type="http://schemas.openxmlformats.org/officeDocument/2006/relationships/image" Target="../media/image6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1.xml"/><Relationship Id="rId1" Type="http://schemas.openxmlformats.org/officeDocument/2006/relationships/vmlDrawing" Target="../drawings/vmlDrawing19.vml"/><Relationship Id="rId6" Type="http://schemas.openxmlformats.org/officeDocument/2006/relationships/image" Target="../media/image66.wmf"/><Relationship Id="rId5" Type="http://schemas.openxmlformats.org/officeDocument/2006/relationships/oleObject" Target="../embeddings/oleObject52.bin"/><Relationship Id="rId4" Type="http://schemas.openxmlformats.org/officeDocument/2006/relationships/image" Target="../media/image6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1.xml"/><Relationship Id="rId1" Type="http://schemas.openxmlformats.org/officeDocument/2006/relationships/vmlDrawing" Target="../drawings/vmlDrawing20.vml"/><Relationship Id="rId4" Type="http://schemas.openxmlformats.org/officeDocument/2006/relationships/image" Target="../media/image67.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32.xml"/><Relationship Id="rId1" Type="http://schemas.openxmlformats.org/officeDocument/2006/relationships/vmlDrawing" Target="../drawings/vmlDrawing21.vml"/><Relationship Id="rId5" Type="http://schemas.openxmlformats.org/officeDocument/2006/relationships/image" Target="../media/image68.wmf"/><Relationship Id="rId4" Type="http://schemas.openxmlformats.org/officeDocument/2006/relationships/oleObject" Target="../embeddings/oleObject54.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32.xml"/><Relationship Id="rId1" Type="http://schemas.openxmlformats.org/officeDocument/2006/relationships/vmlDrawing" Target="../drawings/vmlDrawing22.vml"/><Relationship Id="rId4" Type="http://schemas.openxmlformats.org/officeDocument/2006/relationships/image" Target="../media/image68.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oleObject" Target="../embeddings/oleObject56.bin"/><Relationship Id="rId7" Type="http://schemas.openxmlformats.org/officeDocument/2006/relationships/image" Target="../media/image70.wmf"/><Relationship Id="rId2" Type="http://schemas.openxmlformats.org/officeDocument/2006/relationships/slideLayout" Target="../slideLayouts/slideLayout32.xml"/><Relationship Id="rId1" Type="http://schemas.openxmlformats.org/officeDocument/2006/relationships/vmlDrawing" Target="../drawings/vmlDrawing23.vml"/><Relationship Id="rId6" Type="http://schemas.openxmlformats.org/officeDocument/2006/relationships/oleObject" Target="../embeddings/oleObject57.bin"/><Relationship Id="rId5" Type="http://schemas.openxmlformats.org/officeDocument/2006/relationships/image" Target="../media/image72.png"/><Relationship Id="rId4" Type="http://schemas.openxmlformats.org/officeDocument/2006/relationships/image" Target="../media/image69.wmf"/><Relationship Id="rId9" Type="http://schemas.openxmlformats.org/officeDocument/2006/relationships/image" Target="../media/image71.w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32.xml"/><Relationship Id="rId1" Type="http://schemas.openxmlformats.org/officeDocument/2006/relationships/vmlDrawing" Target="../drawings/vmlDrawing24.vml"/><Relationship Id="rId4" Type="http://schemas.openxmlformats.org/officeDocument/2006/relationships/image" Target="../media/image71.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image" Target="../media/image77.wmf"/><Relationship Id="rId3" Type="http://schemas.openxmlformats.org/officeDocument/2006/relationships/oleObject" Target="../embeddings/oleObject60.bin"/><Relationship Id="rId7" Type="http://schemas.openxmlformats.org/officeDocument/2006/relationships/image" Target="../media/image80.jpeg"/><Relationship Id="rId12" Type="http://schemas.openxmlformats.org/officeDocument/2006/relationships/oleObject" Target="../embeddings/oleObject64.bin"/><Relationship Id="rId17" Type="http://schemas.openxmlformats.org/officeDocument/2006/relationships/image" Target="../media/image79.wmf"/><Relationship Id="rId2" Type="http://schemas.openxmlformats.org/officeDocument/2006/relationships/slideLayout" Target="../slideLayouts/slideLayout32.xml"/><Relationship Id="rId16" Type="http://schemas.openxmlformats.org/officeDocument/2006/relationships/oleObject" Target="../embeddings/oleObject66.bin"/><Relationship Id="rId1" Type="http://schemas.openxmlformats.org/officeDocument/2006/relationships/vmlDrawing" Target="../drawings/vmlDrawing25.vml"/><Relationship Id="rId6" Type="http://schemas.openxmlformats.org/officeDocument/2006/relationships/image" Target="../media/image74.wmf"/><Relationship Id="rId11" Type="http://schemas.openxmlformats.org/officeDocument/2006/relationships/image" Target="../media/image76.wmf"/><Relationship Id="rId5" Type="http://schemas.openxmlformats.org/officeDocument/2006/relationships/oleObject" Target="../embeddings/oleObject61.bin"/><Relationship Id="rId15" Type="http://schemas.openxmlformats.org/officeDocument/2006/relationships/image" Target="../media/image78.wmf"/><Relationship Id="rId10" Type="http://schemas.openxmlformats.org/officeDocument/2006/relationships/oleObject" Target="../embeddings/oleObject63.bin"/><Relationship Id="rId4" Type="http://schemas.openxmlformats.org/officeDocument/2006/relationships/image" Target="../media/image73.wmf"/><Relationship Id="rId9" Type="http://schemas.openxmlformats.org/officeDocument/2006/relationships/image" Target="../media/image75.wmf"/><Relationship Id="rId14" Type="http://schemas.openxmlformats.org/officeDocument/2006/relationships/oleObject" Target="../embeddings/oleObject65.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81.gif"/><Relationship Id="rId7"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5.xml"/><Relationship Id="rId7"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10.png"/><Relationship Id="rId5" Type="http://schemas.openxmlformats.org/officeDocument/2006/relationships/image" Target="../media/image82.emf"/><Relationship Id="rId4" Type="http://schemas.openxmlformats.org/officeDocument/2006/relationships/oleObject" Target="../embeddings/oleObject67.bin"/><Relationship Id="rId9" Type="http://schemas.openxmlformats.org/officeDocument/2006/relationships/image" Target="../media/image1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vmlDrawing" Target="../drawings/vmlDrawing27.vml"/><Relationship Id="rId5" Type="http://schemas.openxmlformats.org/officeDocument/2006/relationships/image" Target="../media/image83.emf"/><Relationship Id="rId4" Type="http://schemas.openxmlformats.org/officeDocument/2006/relationships/oleObject" Target="../embeddings/oleObject68.bin"/></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9.wmf"/><Relationship Id="rId3" Type="http://schemas.openxmlformats.org/officeDocument/2006/relationships/notesSlide" Target="../notesSlides/notesSlide6.xml"/><Relationship Id="rId7" Type="http://schemas.openxmlformats.org/officeDocument/2006/relationships/image" Target="../media/image16.wmf"/><Relationship Id="rId12" Type="http://schemas.openxmlformats.org/officeDocument/2006/relationships/oleObject" Target="../embeddings/oleObject6.bin"/><Relationship Id="rId17" Type="http://schemas.openxmlformats.org/officeDocument/2006/relationships/image" Target="../media/image21.wmf"/><Relationship Id="rId2" Type="http://schemas.openxmlformats.org/officeDocument/2006/relationships/slideLayout" Target="../slideLayouts/slideLayout13.xml"/><Relationship Id="rId16" Type="http://schemas.openxmlformats.org/officeDocument/2006/relationships/oleObject" Target="../embeddings/oleObject8.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7.wmf"/><Relationship Id="rId1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6.wmf"/><Relationship Id="rId3" Type="http://schemas.openxmlformats.org/officeDocument/2006/relationships/notesSlide" Target="../notesSlides/notesSlide7.xml"/><Relationship Id="rId7" Type="http://schemas.openxmlformats.org/officeDocument/2006/relationships/image" Target="../media/image23.wmf"/><Relationship Id="rId12"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25.e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4.wmf"/><Relationship Id="rId14"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32.wmf"/><Relationship Id="rId3" Type="http://schemas.openxmlformats.org/officeDocument/2006/relationships/notesSlide" Target="../notesSlides/notesSlide8.xml"/><Relationship Id="rId7" Type="http://schemas.openxmlformats.org/officeDocument/2006/relationships/image" Target="../media/image29.wmf"/><Relationship Id="rId12" Type="http://schemas.openxmlformats.org/officeDocument/2006/relationships/oleObject" Target="../embeddings/oleObject19.bin"/><Relationship Id="rId17" Type="http://schemas.openxmlformats.org/officeDocument/2006/relationships/image" Target="../media/image34.wmf"/><Relationship Id="rId2" Type="http://schemas.openxmlformats.org/officeDocument/2006/relationships/slideLayout" Target="../slideLayouts/slideLayout13.xml"/><Relationship Id="rId16" Type="http://schemas.openxmlformats.org/officeDocument/2006/relationships/oleObject" Target="../embeddings/oleObject21.bin"/><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image" Target="../media/image31.wmf"/><Relationship Id="rId5" Type="http://schemas.openxmlformats.org/officeDocument/2006/relationships/image" Target="../media/image28.png"/><Relationship Id="rId15" Type="http://schemas.openxmlformats.org/officeDocument/2006/relationships/image" Target="../media/image33.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30.wmf"/><Relationship Id="rId14" Type="http://schemas.openxmlformats.org/officeDocument/2006/relationships/oleObject" Target="../embeddings/oleObject2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인터넷01">
            <a:extLst>
              <a:ext uri="{FF2B5EF4-FFF2-40B4-BE49-F238E27FC236}">
                <a16:creationId xmlns:a16="http://schemas.microsoft.com/office/drawing/2014/main" id="{CD744028-A244-4E05-8FD4-D3FB6F3B387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644"/>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交大校徽 拷贝">
            <a:extLst>
              <a:ext uri="{FF2B5EF4-FFF2-40B4-BE49-F238E27FC236}">
                <a16:creationId xmlns:a16="http://schemas.microsoft.com/office/drawing/2014/main" id="{21F5913D-FA9B-4BA7-B523-03493CC2B924}"/>
              </a:ext>
            </a:extLst>
          </p:cNvPr>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219075" y="5051425"/>
            <a:ext cx="1330325"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2">
            <a:extLst>
              <a:ext uri="{FF2B5EF4-FFF2-40B4-BE49-F238E27FC236}">
                <a16:creationId xmlns:a16="http://schemas.microsoft.com/office/drawing/2014/main" id="{91906F36-E5EB-49DF-B5CD-6DBE9FE58AF3}"/>
              </a:ext>
            </a:extLst>
          </p:cNvPr>
          <p:cNvSpPr txBox="1">
            <a:spLocks noChangeArrowheads="1"/>
          </p:cNvSpPr>
          <p:nvPr/>
        </p:nvSpPr>
        <p:spPr bwMode="auto">
          <a:xfrm>
            <a:off x="1285225" y="2454335"/>
            <a:ext cx="6852012" cy="707886"/>
          </a:xfrm>
          <a:prstGeom prst="rect">
            <a:avLst/>
          </a:prstGeom>
          <a:noFill/>
          <a:ln>
            <a:noFill/>
          </a:ln>
          <a:effectLst/>
        </p:spPr>
        <p:txBody>
          <a:bodyPr wrap="squar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4000" dirty="0">
                <a:solidFill>
                  <a:schemeClr val="accent2"/>
                </a:solidFill>
                <a:latin typeface="+mn-lt"/>
                <a:ea typeface="+mn-ea"/>
                <a:cs typeface="+mn-ea"/>
              </a:rPr>
              <a:t>第</a:t>
            </a:r>
            <a:r>
              <a:rPr kumimoji="1" lang="en-US" altLang="zh-CN" sz="4000" dirty="0">
                <a:solidFill>
                  <a:schemeClr val="accent2"/>
                </a:solidFill>
                <a:latin typeface="+mn-lt"/>
                <a:ea typeface="+mn-ea"/>
                <a:cs typeface="+mn-ea"/>
              </a:rPr>
              <a:t>8</a:t>
            </a:r>
            <a:r>
              <a:rPr kumimoji="1" lang="zh-CN" altLang="en-US" sz="4000" dirty="0">
                <a:solidFill>
                  <a:schemeClr val="accent2"/>
                </a:solidFill>
                <a:latin typeface="+mn-lt"/>
                <a:ea typeface="+mn-ea"/>
                <a:cs typeface="+mn-ea"/>
              </a:rPr>
              <a:t>章 数模转换和模数转换</a:t>
            </a:r>
            <a:endParaRPr kumimoji="1" lang="zh-CN" altLang="en-US" sz="4000" dirty="0">
              <a:solidFill>
                <a:schemeClr val="accent2"/>
              </a:solidFill>
              <a:latin typeface="+mn-lt"/>
              <a:ea typeface="+mn-ea"/>
              <a:cs typeface="+mn-ea"/>
              <a:sym typeface="+mn-lt"/>
            </a:endParaRPr>
          </a:p>
        </p:txBody>
      </p:sp>
      <p:sp>
        <p:nvSpPr>
          <p:cNvPr id="11" name="页脚占位符 1">
            <a:extLst>
              <a:ext uri="{FF2B5EF4-FFF2-40B4-BE49-F238E27FC236}">
                <a16:creationId xmlns:a16="http://schemas.microsoft.com/office/drawing/2014/main" id="{A193C7B8-8D66-4B12-B4B9-5D8555D89F4A}"/>
              </a:ext>
            </a:extLst>
          </p:cNvPr>
          <p:cNvSpPr txBox="1">
            <a:spLocks/>
          </p:cNvSpPr>
          <p:nvPr/>
        </p:nvSpPr>
        <p:spPr bwMode="auto">
          <a:xfrm>
            <a:off x="0" y="-19644"/>
            <a:ext cx="9143999" cy="584775"/>
          </a:xfrm>
          <a:prstGeom prst="rect">
            <a:avLst/>
          </a:prstGeom>
          <a:noFill/>
          <a:ln>
            <a:noFill/>
          </a:ln>
          <a:effectLst/>
        </p:spPr>
        <p:txBody>
          <a:bodyPr vert="horz" wrap="square" lIns="91440" tIns="45720" rIns="91440" bIns="45720" numCol="1" anchor="ctr" anchorCtr="1" compatLnSpc="1">
            <a:prstTxWarp prst="textNoShape">
              <a:avLst/>
            </a:prstTxWarp>
            <a:spAutoFit/>
          </a:bodyPr>
          <a:lstStyle>
            <a:defPPr>
              <a:defRPr lang="zh-CN"/>
            </a:defPPr>
            <a:lvl1pPr algn="ctr" rtl="0" eaLnBrk="1" fontAlgn="base" hangingPunct="1">
              <a:spcBef>
                <a:spcPct val="0"/>
              </a:spcBef>
              <a:spcAft>
                <a:spcPct val="0"/>
              </a:spcAft>
              <a:buFontTx/>
              <a:buNone/>
              <a:defRPr kumimoji="0" sz="2400" b="0" i="1" kern="1200">
                <a:solidFill>
                  <a:srgbClr val="C00000"/>
                </a:solidFill>
                <a:latin typeface="+mn-lt"/>
                <a:ea typeface="隶书" pitchFamily="49"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a:lstStyle>
          <a:p>
            <a:pPr algn="l">
              <a:defRPr/>
            </a:pPr>
            <a:r>
              <a:rPr kumimoji="1" lang="zh-CN" altLang="en-US" sz="3200" i="0" dirty="0">
                <a:solidFill>
                  <a:srgbClr val="FFFF00"/>
                </a:solidFill>
              </a:rPr>
              <a:t>北京交通大学          数字系统基础</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84150" y="30209"/>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R-2R</a:t>
            </a:r>
            <a:r>
              <a:rPr kumimoji="1" lang="zh-CN" altLang="en-US" sz="3200" dirty="0">
                <a:solidFill>
                  <a:srgbClr val="0000CC"/>
                </a:solidFill>
                <a:latin typeface="+mn-lt"/>
                <a:ea typeface="+mn-ea"/>
                <a:cs typeface="+mn-ea"/>
              </a:rPr>
              <a:t>倒</a:t>
            </a:r>
            <a:r>
              <a:rPr kumimoji="1" lang="en-US" altLang="zh-CN" sz="3200" dirty="0">
                <a:solidFill>
                  <a:srgbClr val="0000CC"/>
                </a:solidFill>
                <a:latin typeface="+mn-lt"/>
                <a:ea typeface="+mn-ea"/>
                <a:cs typeface="+mn-ea"/>
              </a:rPr>
              <a:t>T</a:t>
            </a:r>
            <a:r>
              <a:rPr kumimoji="1" lang="zh-CN" altLang="en-US" sz="3200" dirty="0">
                <a:solidFill>
                  <a:srgbClr val="0000CC"/>
                </a:solidFill>
                <a:latin typeface="+mn-lt"/>
                <a:ea typeface="+mn-ea"/>
                <a:cs typeface="+mn-ea"/>
              </a:rPr>
              <a:t>型电阻网络</a:t>
            </a:r>
            <a:r>
              <a:rPr kumimoji="1" lang="en-US" altLang="zh-CN" sz="3200" dirty="0">
                <a:solidFill>
                  <a:srgbClr val="0000CC"/>
                </a:solidFill>
                <a:latin typeface="+mn-lt"/>
                <a:ea typeface="+mn-ea"/>
                <a:cs typeface="+mn-ea"/>
              </a:rPr>
              <a:t>DAC</a:t>
            </a:r>
            <a:endParaRPr kumimoji="1" lang="zh-CN" altLang="en-US" sz="3200" dirty="0">
              <a:solidFill>
                <a:srgbClr val="0000CC"/>
              </a:solidFill>
              <a:latin typeface="+mn-lt"/>
              <a:ea typeface="+mn-ea"/>
              <a:cs typeface="+mn-ea"/>
              <a:sym typeface="+mn-lt"/>
            </a:endParaRPr>
          </a:p>
        </p:txBody>
      </p:sp>
      <p:sp>
        <p:nvSpPr>
          <p:cNvPr id="10" name="AutoShape 4">
            <a:extLst>
              <a:ext uri="{FF2B5EF4-FFF2-40B4-BE49-F238E27FC236}">
                <a16:creationId xmlns:a16="http://schemas.microsoft.com/office/drawing/2014/main" id="{C063E5D8-AF54-3736-9A33-FCC53A21E857}"/>
              </a:ext>
            </a:extLst>
          </p:cNvPr>
          <p:cNvSpPr>
            <a:spLocks noChangeArrowheads="1"/>
          </p:cNvSpPr>
          <p:nvPr/>
        </p:nvSpPr>
        <p:spPr bwMode="auto">
          <a:xfrm>
            <a:off x="1354138" y="2326858"/>
            <a:ext cx="6661150" cy="3105150"/>
          </a:xfrm>
          <a:prstGeom prst="roundRect">
            <a:avLst>
              <a:gd name="adj" fmla="val 16667"/>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11" name="Rectangle 5">
            <a:extLst>
              <a:ext uri="{FF2B5EF4-FFF2-40B4-BE49-F238E27FC236}">
                <a16:creationId xmlns:a16="http://schemas.microsoft.com/office/drawing/2014/main" id="{8DE572ED-E958-856C-815B-0D6C3BBB2962}"/>
              </a:ext>
            </a:extLst>
          </p:cNvPr>
          <p:cNvSpPr>
            <a:spLocks noChangeArrowheads="1"/>
          </p:cNvSpPr>
          <p:nvPr/>
        </p:nvSpPr>
        <p:spPr bwMode="auto">
          <a:xfrm>
            <a:off x="5719763" y="2371308"/>
            <a:ext cx="1755775" cy="1395412"/>
          </a:xfrm>
          <a:prstGeom prst="rect">
            <a:avLst/>
          </a:prstGeom>
          <a:solidFill>
            <a:srgbClr val="66FF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12" name="Rectangle 6">
            <a:extLst>
              <a:ext uri="{FF2B5EF4-FFF2-40B4-BE49-F238E27FC236}">
                <a16:creationId xmlns:a16="http://schemas.microsoft.com/office/drawing/2014/main" id="{BA5B54ED-7327-D7F8-BFA2-738D8563CCFE}"/>
              </a:ext>
            </a:extLst>
          </p:cNvPr>
          <p:cNvSpPr>
            <a:spLocks noChangeArrowheads="1"/>
          </p:cNvSpPr>
          <p:nvPr/>
        </p:nvSpPr>
        <p:spPr bwMode="auto">
          <a:xfrm>
            <a:off x="2300288" y="2911058"/>
            <a:ext cx="3328987" cy="1035050"/>
          </a:xfrm>
          <a:prstGeom prst="rect">
            <a:avLst/>
          </a:prstGeom>
          <a:solidFill>
            <a:srgbClr val="FFFF00">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13" name="Rectangle 7">
            <a:extLst>
              <a:ext uri="{FF2B5EF4-FFF2-40B4-BE49-F238E27FC236}">
                <a16:creationId xmlns:a16="http://schemas.microsoft.com/office/drawing/2014/main" id="{741F024B-CFAB-DFEB-7DFB-FF2F2943EB69}"/>
              </a:ext>
            </a:extLst>
          </p:cNvPr>
          <p:cNvSpPr>
            <a:spLocks noChangeArrowheads="1"/>
          </p:cNvSpPr>
          <p:nvPr/>
        </p:nvSpPr>
        <p:spPr bwMode="auto">
          <a:xfrm>
            <a:off x="1670050" y="4036595"/>
            <a:ext cx="4094163" cy="944563"/>
          </a:xfrm>
          <a:prstGeom prst="rect">
            <a:avLst/>
          </a:prstGeom>
          <a:solidFill>
            <a:srgbClr val="99CCFF">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graphicFrame>
        <p:nvGraphicFramePr>
          <p:cNvPr id="14" name="Object 2">
            <a:extLst>
              <a:ext uri="{FF2B5EF4-FFF2-40B4-BE49-F238E27FC236}">
                <a16:creationId xmlns:a16="http://schemas.microsoft.com/office/drawing/2014/main" id="{8A27F232-278F-65E6-0C98-8F3C9782D151}"/>
              </a:ext>
            </a:extLst>
          </p:cNvPr>
          <p:cNvGraphicFramePr>
            <a:graphicFrameLocks noChangeAspect="1"/>
          </p:cNvGraphicFramePr>
          <p:nvPr>
            <p:extLst>
              <p:ext uri="{D42A27DB-BD31-4B8C-83A1-F6EECF244321}">
                <p14:modId xmlns:p14="http://schemas.microsoft.com/office/powerpoint/2010/main" val="3776116720"/>
              </p:ext>
            </p:extLst>
          </p:nvPr>
        </p:nvGraphicFramePr>
        <p:xfrm>
          <a:off x="1670050" y="2232025"/>
          <a:ext cx="6165850" cy="3197225"/>
        </p:xfrm>
        <a:graphic>
          <a:graphicData uri="http://schemas.openxmlformats.org/presentationml/2006/ole">
            <mc:AlternateContent xmlns:mc="http://schemas.openxmlformats.org/markup-compatibility/2006">
              <mc:Choice xmlns:v="urn:schemas-microsoft-com:vml" Requires="v">
                <p:oleObj spid="_x0000_s5127" name="Picture" r:id="rId4" imgW="3209760" imgH="1666800" progId="Word.Picture.8">
                  <p:embed/>
                </p:oleObj>
              </mc:Choice>
              <mc:Fallback>
                <p:oleObj name="Picture" r:id="rId4" imgW="3209760" imgH="1666800" progId="Word.Picture.8">
                  <p:embed/>
                  <p:pic>
                    <p:nvPicPr>
                      <p:cNvPr id="10247" name="Object 2">
                        <a:extLst>
                          <a:ext uri="{FF2B5EF4-FFF2-40B4-BE49-F238E27FC236}">
                            <a16:creationId xmlns:a16="http://schemas.microsoft.com/office/drawing/2014/main" id="{039A6E10-27C4-99DE-CD59-5D11DE26511D}"/>
                          </a:ext>
                        </a:extLst>
                      </p:cNvPr>
                      <p:cNvPicPr>
                        <a:picLocks noChangeAspect="1" noChangeArrowheads="1"/>
                      </p:cNvPicPr>
                      <p:nvPr/>
                    </p:nvPicPr>
                    <p:blipFill>
                      <a:blip r:embed="rId5"/>
                      <a:srcRect/>
                      <a:stretch>
                        <a:fillRect/>
                      </a:stretch>
                    </p:blipFill>
                    <p:spPr bwMode="auto">
                      <a:xfrm>
                        <a:off x="1670050" y="2232025"/>
                        <a:ext cx="6165850" cy="3197225"/>
                      </a:xfrm>
                      <a:prstGeom prst="rect">
                        <a:avLst/>
                      </a:prstGeom>
                      <a:noFill/>
                      <a:ln>
                        <a:noFill/>
                      </a:ln>
                      <a:extLst>
                        <a:ext uri="{909E8E84-426E-40DD-AFC4-6F175D3DCCD1}">
                          <a14:hiddenFill xmlns:a14="http://schemas.microsoft.com/office/drawing/2010/main">
                            <a:solidFill>
                              <a:srgbClr val="FFFFFF">
                                <a:alpha val="20000"/>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0">
            <a:extLst>
              <a:ext uri="{FF2B5EF4-FFF2-40B4-BE49-F238E27FC236}">
                <a16:creationId xmlns:a16="http://schemas.microsoft.com/office/drawing/2014/main" id="{1BFC417B-5071-C037-3DD1-3FCE509330B6}"/>
              </a:ext>
            </a:extLst>
          </p:cNvPr>
          <p:cNvSpPr txBox="1">
            <a:spLocks noChangeArrowheads="1"/>
          </p:cNvSpPr>
          <p:nvPr/>
        </p:nvSpPr>
        <p:spPr bwMode="auto">
          <a:xfrm>
            <a:off x="638175" y="5342219"/>
            <a:ext cx="7291388"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b="1" dirty="0">
                <a:solidFill>
                  <a:srgbClr val="000099"/>
                </a:solidFill>
                <a:latin typeface="Times New Roman" panose="02020603050405020304" pitchFamily="18" charset="0"/>
                <a:ea typeface="楷体_GB2312" pitchFamily="49" charset="-122"/>
              </a:rPr>
              <a:t>a</a:t>
            </a:r>
            <a:r>
              <a:rPr kumimoji="1" lang="en-US" altLang="zh-CN" sz="2400" b="1" baseline="-25000" dirty="0">
                <a:solidFill>
                  <a:srgbClr val="000099"/>
                </a:solidFill>
                <a:latin typeface="Times New Roman" panose="02020603050405020304" pitchFamily="18" charset="0"/>
                <a:ea typeface="楷体_GB2312" pitchFamily="49" charset="-122"/>
              </a:rPr>
              <a:t>i</a:t>
            </a:r>
            <a:r>
              <a:rPr kumimoji="1" lang="en-US" altLang="zh-CN" sz="2400" b="1" dirty="0">
                <a:solidFill>
                  <a:srgbClr val="000099"/>
                </a:solidFill>
                <a:latin typeface="Times New Roman" panose="02020603050405020304" pitchFamily="18" charset="0"/>
                <a:ea typeface="楷体_GB2312" pitchFamily="49" charset="-122"/>
              </a:rPr>
              <a:t>=0, S</a:t>
            </a:r>
            <a:r>
              <a:rPr kumimoji="1" lang="en-US" altLang="zh-CN" sz="2400" b="1" baseline="-25000" dirty="0">
                <a:solidFill>
                  <a:srgbClr val="000099"/>
                </a:solidFill>
                <a:latin typeface="Times New Roman" panose="02020603050405020304" pitchFamily="18" charset="0"/>
                <a:ea typeface="楷体_GB2312" pitchFamily="49" charset="-122"/>
              </a:rPr>
              <a:t>i</a:t>
            </a:r>
            <a:r>
              <a:rPr kumimoji="1" lang="zh-CN" altLang="en-US" sz="2400" b="1" dirty="0">
                <a:solidFill>
                  <a:srgbClr val="000099"/>
                </a:solidFill>
                <a:latin typeface="Times New Roman" panose="02020603050405020304" pitchFamily="18" charset="0"/>
                <a:ea typeface="楷体_GB2312" pitchFamily="49" charset="-122"/>
              </a:rPr>
              <a:t>则将电阻</a:t>
            </a:r>
            <a:r>
              <a:rPr kumimoji="1" lang="en-US" altLang="zh-CN" sz="2400" b="1" dirty="0">
                <a:solidFill>
                  <a:srgbClr val="000099"/>
                </a:solidFill>
                <a:latin typeface="Times New Roman" panose="02020603050405020304" pitchFamily="18" charset="0"/>
                <a:ea typeface="楷体_GB2312" pitchFamily="49" charset="-122"/>
              </a:rPr>
              <a:t>2</a:t>
            </a:r>
            <a:r>
              <a:rPr kumimoji="1" lang="en-US" altLang="zh-CN" sz="2400" b="1" i="1" dirty="0">
                <a:solidFill>
                  <a:srgbClr val="000099"/>
                </a:solidFill>
                <a:latin typeface="Times New Roman" panose="02020603050405020304" pitchFamily="18" charset="0"/>
                <a:ea typeface="楷体_GB2312" pitchFamily="49" charset="-122"/>
              </a:rPr>
              <a:t>R</a:t>
            </a:r>
            <a:r>
              <a:rPr kumimoji="1" lang="zh-CN" altLang="en-US" sz="2400" b="1" dirty="0">
                <a:solidFill>
                  <a:srgbClr val="000099"/>
                </a:solidFill>
                <a:latin typeface="Times New Roman" panose="02020603050405020304" pitchFamily="18" charset="0"/>
                <a:ea typeface="楷体_GB2312" pitchFamily="49" charset="-122"/>
              </a:rPr>
              <a:t>接地</a:t>
            </a:r>
          </a:p>
          <a:p>
            <a:pPr eaLnBrk="1" hangingPunct="1">
              <a:buFontTx/>
              <a:buNone/>
            </a:pPr>
            <a:r>
              <a:rPr kumimoji="1" lang="en-US" altLang="zh-CN" sz="2800" dirty="0">
                <a:solidFill>
                  <a:srgbClr val="000099"/>
                </a:solidFill>
                <a:latin typeface="Times New Roman" panose="02020603050405020304" pitchFamily="18" charset="0"/>
                <a:ea typeface="楷体_GB2312" pitchFamily="49" charset="-122"/>
              </a:rPr>
              <a:t>a</a:t>
            </a:r>
            <a:r>
              <a:rPr kumimoji="1" lang="en-US" altLang="zh-CN" sz="2400" b="1" baseline="-25000" dirty="0">
                <a:solidFill>
                  <a:srgbClr val="000099"/>
                </a:solidFill>
                <a:latin typeface="Times New Roman" panose="02020603050405020304" pitchFamily="18" charset="0"/>
                <a:ea typeface="楷体_GB2312" pitchFamily="49" charset="-122"/>
              </a:rPr>
              <a:t>i</a:t>
            </a:r>
            <a:r>
              <a:rPr kumimoji="1" lang="en-US" altLang="zh-CN" sz="2400" b="1" dirty="0">
                <a:solidFill>
                  <a:srgbClr val="000099"/>
                </a:solidFill>
                <a:latin typeface="Times New Roman" panose="02020603050405020304" pitchFamily="18" charset="0"/>
                <a:ea typeface="楷体_GB2312" pitchFamily="49" charset="-122"/>
              </a:rPr>
              <a:t>=1, </a:t>
            </a:r>
            <a:r>
              <a:rPr kumimoji="1" lang="en-US" altLang="zh-CN" sz="2400" b="1" i="1" dirty="0">
                <a:solidFill>
                  <a:srgbClr val="000099"/>
                </a:solidFill>
                <a:latin typeface="Times New Roman" panose="02020603050405020304" pitchFamily="18" charset="0"/>
                <a:ea typeface="楷体_GB2312" pitchFamily="49" charset="-122"/>
              </a:rPr>
              <a:t>S</a:t>
            </a:r>
            <a:r>
              <a:rPr kumimoji="1" lang="en-US" altLang="zh-CN" sz="2400" b="1" baseline="-25000" dirty="0">
                <a:solidFill>
                  <a:srgbClr val="000099"/>
                </a:solidFill>
                <a:latin typeface="Times New Roman" panose="02020603050405020304" pitchFamily="18" charset="0"/>
                <a:ea typeface="楷体_GB2312" pitchFamily="49" charset="-122"/>
              </a:rPr>
              <a:t>i</a:t>
            </a:r>
            <a:r>
              <a:rPr kumimoji="1" lang="zh-CN" altLang="en-US" sz="2400" b="1" dirty="0">
                <a:solidFill>
                  <a:srgbClr val="000099"/>
                </a:solidFill>
                <a:latin typeface="Times New Roman" panose="02020603050405020304" pitchFamily="18" charset="0"/>
                <a:ea typeface="楷体_GB2312" pitchFamily="49" charset="-122"/>
              </a:rPr>
              <a:t>接运算放大器反相端，电流</a:t>
            </a:r>
            <a:r>
              <a:rPr kumimoji="1" lang="en-US" altLang="zh-CN" sz="2400" b="1" i="1" dirty="0" err="1">
                <a:solidFill>
                  <a:srgbClr val="000099"/>
                </a:solidFill>
                <a:latin typeface="Times New Roman" panose="02020603050405020304" pitchFamily="18" charset="0"/>
                <a:ea typeface="楷体_GB2312" pitchFamily="49" charset="-122"/>
              </a:rPr>
              <a:t>I</a:t>
            </a:r>
            <a:r>
              <a:rPr kumimoji="1" lang="en-US" altLang="zh-CN" sz="2400" b="1" baseline="-25000" dirty="0" err="1">
                <a:solidFill>
                  <a:srgbClr val="000099"/>
                </a:solidFill>
                <a:latin typeface="Times New Roman" panose="02020603050405020304" pitchFamily="18" charset="0"/>
                <a:ea typeface="楷体_GB2312" pitchFamily="49" charset="-122"/>
              </a:rPr>
              <a:t>i</a:t>
            </a:r>
            <a:r>
              <a:rPr kumimoji="1" lang="zh-CN" altLang="en-US" sz="2400" b="1" dirty="0">
                <a:solidFill>
                  <a:srgbClr val="000099"/>
                </a:solidFill>
                <a:latin typeface="Times New Roman" panose="02020603050405020304" pitchFamily="18" charset="0"/>
                <a:ea typeface="楷体_GB2312" pitchFamily="49" charset="-122"/>
              </a:rPr>
              <a:t>流入求和电路</a:t>
            </a:r>
            <a:r>
              <a:rPr kumimoji="1" lang="zh-CN" altLang="en-US" sz="2400" b="1" dirty="0">
                <a:latin typeface="Times New Roman" panose="02020603050405020304" pitchFamily="18" charset="0"/>
                <a:ea typeface="楷体_GB2312" pitchFamily="49" charset="-122"/>
              </a:rPr>
              <a:t> </a:t>
            </a:r>
          </a:p>
        </p:txBody>
      </p:sp>
      <p:sp>
        <p:nvSpPr>
          <p:cNvPr id="19" name="AutoShape 11">
            <a:extLst>
              <a:ext uri="{FF2B5EF4-FFF2-40B4-BE49-F238E27FC236}">
                <a16:creationId xmlns:a16="http://schemas.microsoft.com/office/drawing/2014/main" id="{FB39B10E-4394-7F5E-0A99-6ED2EA74B66B}"/>
              </a:ext>
            </a:extLst>
          </p:cNvPr>
          <p:cNvSpPr>
            <a:spLocks noChangeArrowheads="1"/>
          </p:cNvSpPr>
          <p:nvPr/>
        </p:nvSpPr>
        <p:spPr bwMode="auto">
          <a:xfrm>
            <a:off x="363538" y="3585745"/>
            <a:ext cx="1350962" cy="450850"/>
          </a:xfrm>
          <a:prstGeom prst="wedgeRoundRectCallout">
            <a:avLst>
              <a:gd name="adj1" fmla="val 67157"/>
              <a:gd name="adj2" fmla="val 116551"/>
              <a:gd name="adj3" fmla="val 16667"/>
            </a:avLst>
          </a:prstGeom>
          <a:solidFill>
            <a:srgbClr val="FFFFCC">
              <a:alpha val="20000"/>
            </a:srgbClr>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003399"/>
                </a:solidFill>
                <a:latin typeface="Times New Roman" panose="02020603050405020304" pitchFamily="18" charset="0"/>
                <a:ea typeface="楷体_GB2312" pitchFamily="49" charset="-122"/>
              </a:rPr>
              <a:t>电阻网络</a:t>
            </a:r>
          </a:p>
        </p:txBody>
      </p:sp>
      <p:sp>
        <p:nvSpPr>
          <p:cNvPr id="20" name="AutoShape 12">
            <a:extLst>
              <a:ext uri="{FF2B5EF4-FFF2-40B4-BE49-F238E27FC236}">
                <a16:creationId xmlns:a16="http://schemas.microsoft.com/office/drawing/2014/main" id="{6AEA1766-18B6-45F8-FD82-1DDB8B1B3BCE}"/>
              </a:ext>
            </a:extLst>
          </p:cNvPr>
          <p:cNvSpPr>
            <a:spLocks noChangeArrowheads="1"/>
          </p:cNvSpPr>
          <p:nvPr/>
        </p:nvSpPr>
        <p:spPr bwMode="auto">
          <a:xfrm>
            <a:off x="184150" y="2550695"/>
            <a:ext cx="2025650" cy="450850"/>
          </a:xfrm>
          <a:prstGeom prst="wedgeRoundRectCallout">
            <a:avLst>
              <a:gd name="adj1" fmla="val 96866"/>
              <a:gd name="adj2" fmla="val 106690"/>
              <a:gd name="adj3" fmla="val 16667"/>
            </a:avLst>
          </a:prstGeom>
          <a:solidFill>
            <a:srgbClr val="FFFFCC">
              <a:alpha val="20000"/>
            </a:srgbClr>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1">
                <a:solidFill>
                  <a:srgbClr val="003399"/>
                </a:solidFill>
                <a:latin typeface="Times New Roman" panose="02020603050405020304" pitchFamily="18" charset="0"/>
                <a:ea typeface="楷体_GB2312" pitchFamily="49" charset="-122"/>
              </a:rPr>
              <a:t>模拟电子开关</a:t>
            </a:r>
            <a:endParaRPr kumimoji="1" lang="zh-CN" altLang="en-US" sz="2400" b="1">
              <a:solidFill>
                <a:srgbClr val="003399"/>
              </a:solidFill>
              <a:latin typeface="Times New Roman" panose="02020603050405020304" pitchFamily="18" charset="0"/>
              <a:ea typeface="楷体_GB2312" pitchFamily="49" charset="-122"/>
            </a:endParaRPr>
          </a:p>
        </p:txBody>
      </p:sp>
      <p:sp>
        <p:nvSpPr>
          <p:cNvPr id="22" name="AutoShape 13">
            <a:extLst>
              <a:ext uri="{FF2B5EF4-FFF2-40B4-BE49-F238E27FC236}">
                <a16:creationId xmlns:a16="http://schemas.microsoft.com/office/drawing/2014/main" id="{E59C719C-FB13-C273-E93D-53034C20B704}"/>
              </a:ext>
            </a:extLst>
          </p:cNvPr>
          <p:cNvSpPr>
            <a:spLocks noChangeArrowheads="1"/>
          </p:cNvSpPr>
          <p:nvPr/>
        </p:nvSpPr>
        <p:spPr bwMode="auto">
          <a:xfrm>
            <a:off x="5719763" y="1606133"/>
            <a:ext cx="2339975" cy="493712"/>
          </a:xfrm>
          <a:prstGeom prst="wedgeRoundRectCallout">
            <a:avLst>
              <a:gd name="adj1" fmla="val -10653"/>
              <a:gd name="adj2" fmla="val 99519"/>
              <a:gd name="adj3" fmla="val 16667"/>
            </a:avLst>
          </a:prstGeom>
          <a:solidFill>
            <a:srgbClr val="FFFFCC">
              <a:alpha val="20000"/>
            </a:srgbClr>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5000"/>
              </a:lnSpc>
              <a:spcBef>
                <a:spcPct val="50000"/>
              </a:spcBef>
              <a:buFontTx/>
              <a:buNone/>
            </a:pPr>
            <a:r>
              <a:rPr kumimoji="1" lang="zh-CN" altLang="en-US" sz="2000" b="1">
                <a:solidFill>
                  <a:srgbClr val="003399"/>
                </a:solidFill>
                <a:latin typeface="Times New Roman" panose="02020603050405020304" pitchFamily="18" charset="0"/>
                <a:ea typeface="楷体_GB2312" pitchFamily="49" charset="-122"/>
                <a:sym typeface="Monotype Sorts"/>
              </a:rPr>
              <a:t>求和运算放大器</a:t>
            </a:r>
          </a:p>
        </p:txBody>
      </p:sp>
      <p:sp>
        <p:nvSpPr>
          <p:cNvPr id="23" name="AutoShape 14">
            <a:extLst>
              <a:ext uri="{FF2B5EF4-FFF2-40B4-BE49-F238E27FC236}">
                <a16:creationId xmlns:a16="http://schemas.microsoft.com/office/drawing/2014/main" id="{F2158E1C-4EC0-E117-5EAC-087283B64FE1}"/>
              </a:ext>
            </a:extLst>
          </p:cNvPr>
          <p:cNvSpPr>
            <a:spLocks noChangeArrowheads="1"/>
          </p:cNvSpPr>
          <p:nvPr/>
        </p:nvSpPr>
        <p:spPr bwMode="auto">
          <a:xfrm>
            <a:off x="8059738" y="2040611"/>
            <a:ext cx="585787" cy="2400798"/>
          </a:xfrm>
          <a:prstGeom prst="wedgeRoundRectCallout">
            <a:avLst>
              <a:gd name="adj1" fmla="val -97968"/>
              <a:gd name="adj2" fmla="val -12306"/>
              <a:gd name="adj3" fmla="val 16667"/>
            </a:avLst>
          </a:prstGeom>
          <a:solidFill>
            <a:srgbClr val="FFFFCC">
              <a:alpha val="20000"/>
            </a:srgbClr>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dirty="0">
                <a:solidFill>
                  <a:srgbClr val="003399"/>
                </a:solidFill>
                <a:latin typeface="Times New Roman" panose="02020603050405020304" pitchFamily="18" charset="0"/>
                <a:ea typeface="楷体_GB2312" pitchFamily="49" charset="-122"/>
              </a:rPr>
              <a:t>输</a:t>
            </a:r>
            <a:r>
              <a:rPr kumimoji="1" lang="zh-CN" altLang="en-US" sz="2000" b="1" dirty="0">
                <a:solidFill>
                  <a:srgbClr val="003399"/>
                </a:solidFill>
                <a:latin typeface="Times New Roman" panose="02020603050405020304" pitchFamily="18" charset="0"/>
                <a:ea typeface="楷体_GB2312" pitchFamily="49" charset="-122"/>
              </a:rPr>
              <a:t>出</a:t>
            </a:r>
          </a:p>
          <a:p>
            <a:pPr eaLnBrk="1" hangingPunct="1">
              <a:spcBef>
                <a:spcPct val="0"/>
              </a:spcBef>
              <a:buFontTx/>
              <a:buNone/>
            </a:pPr>
            <a:r>
              <a:rPr kumimoji="1" lang="zh-CN" altLang="en-US" sz="2000" b="1" dirty="0">
                <a:solidFill>
                  <a:srgbClr val="003399"/>
                </a:solidFill>
                <a:latin typeface="Times New Roman" panose="02020603050405020304" pitchFamily="18" charset="0"/>
                <a:ea typeface="楷体_GB2312" pitchFamily="49" charset="-122"/>
              </a:rPr>
              <a:t>模拟电压</a:t>
            </a:r>
          </a:p>
        </p:txBody>
      </p:sp>
      <p:sp>
        <p:nvSpPr>
          <p:cNvPr id="24" name="AutoShape 15">
            <a:extLst>
              <a:ext uri="{FF2B5EF4-FFF2-40B4-BE49-F238E27FC236}">
                <a16:creationId xmlns:a16="http://schemas.microsoft.com/office/drawing/2014/main" id="{036ED5FD-D533-10FA-CC38-DBC2EDF94C69}"/>
              </a:ext>
            </a:extLst>
          </p:cNvPr>
          <p:cNvSpPr>
            <a:spLocks noChangeArrowheads="1"/>
          </p:cNvSpPr>
          <p:nvPr/>
        </p:nvSpPr>
        <p:spPr bwMode="auto">
          <a:xfrm>
            <a:off x="2344738" y="2550695"/>
            <a:ext cx="3330575" cy="315913"/>
          </a:xfrm>
          <a:prstGeom prst="roundRect">
            <a:avLst>
              <a:gd name="adj" fmla="val 16667"/>
            </a:avLst>
          </a:prstGeom>
          <a:noFill/>
          <a:ln w="28575">
            <a:solidFill>
              <a:srgbClr val="FF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25" name="AutoShape 16">
            <a:extLst>
              <a:ext uri="{FF2B5EF4-FFF2-40B4-BE49-F238E27FC236}">
                <a16:creationId xmlns:a16="http://schemas.microsoft.com/office/drawing/2014/main" id="{8BDFED7D-826B-D0BE-8A6E-2761B01BD950}"/>
              </a:ext>
            </a:extLst>
          </p:cNvPr>
          <p:cNvSpPr>
            <a:spLocks noChangeArrowheads="1"/>
          </p:cNvSpPr>
          <p:nvPr/>
        </p:nvSpPr>
        <p:spPr bwMode="auto">
          <a:xfrm>
            <a:off x="2298700" y="1837908"/>
            <a:ext cx="2565400" cy="450850"/>
          </a:xfrm>
          <a:prstGeom prst="wedgeRoundRectCallout">
            <a:avLst>
              <a:gd name="adj1" fmla="val 10704"/>
              <a:gd name="adj2" fmla="val 137324"/>
              <a:gd name="adj3" fmla="val 16667"/>
            </a:avLst>
          </a:prstGeom>
          <a:solidFill>
            <a:srgbClr val="FFFFCC">
              <a:alpha val="20000"/>
            </a:srgbClr>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1">
                <a:solidFill>
                  <a:srgbClr val="003399"/>
                </a:solidFill>
                <a:latin typeface="Times New Roman" panose="02020603050405020304" pitchFamily="18" charset="0"/>
                <a:ea typeface="楷体_GB2312" pitchFamily="49" charset="-122"/>
              </a:rPr>
              <a:t>输入</a:t>
            </a:r>
            <a:r>
              <a:rPr kumimoji="1" lang="en-US" altLang="zh-CN" sz="2000" b="1">
                <a:solidFill>
                  <a:srgbClr val="003399"/>
                </a:solidFill>
                <a:latin typeface="Times New Roman" panose="02020603050405020304" pitchFamily="18" charset="0"/>
                <a:ea typeface="楷体_GB2312" pitchFamily="49" charset="-122"/>
              </a:rPr>
              <a:t>4</a:t>
            </a:r>
            <a:r>
              <a:rPr kumimoji="1" lang="zh-CN" altLang="en-US" sz="2000" b="1">
                <a:solidFill>
                  <a:srgbClr val="003399"/>
                </a:solidFill>
                <a:latin typeface="Times New Roman" panose="02020603050405020304" pitchFamily="18" charset="0"/>
                <a:ea typeface="楷体_GB2312" pitchFamily="49" charset="-122"/>
              </a:rPr>
              <a:t>位二进制数</a:t>
            </a:r>
          </a:p>
        </p:txBody>
      </p:sp>
      <p:sp>
        <p:nvSpPr>
          <p:cNvPr id="26" name="Rectangle 17">
            <a:extLst>
              <a:ext uri="{FF2B5EF4-FFF2-40B4-BE49-F238E27FC236}">
                <a16:creationId xmlns:a16="http://schemas.microsoft.com/office/drawing/2014/main" id="{0F01C967-59F1-EA27-60EF-F3268E36A067}"/>
              </a:ext>
            </a:extLst>
          </p:cNvPr>
          <p:cNvSpPr>
            <a:spLocks noChangeArrowheads="1"/>
          </p:cNvSpPr>
          <p:nvPr/>
        </p:nvSpPr>
        <p:spPr bwMode="auto">
          <a:xfrm>
            <a:off x="638175" y="5614570"/>
            <a:ext cx="8234363" cy="773113"/>
          </a:xfrm>
          <a:prstGeom prst="rect">
            <a:avLst/>
          </a:prstGeom>
          <a:solidFill>
            <a:srgbClr val="FFFFCC">
              <a:alpha val="20000"/>
            </a:srgbClr>
          </a:solidFill>
          <a:ln w="9525">
            <a:solidFill>
              <a:srgbClr val="FF0000"/>
            </a:solidFill>
            <a:miter lim="800000"/>
            <a:headEnd/>
            <a:tailEnd/>
          </a:ln>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200" b="1" dirty="0">
                <a:solidFill>
                  <a:srgbClr val="003399"/>
                </a:solidFill>
                <a:latin typeface="Times New Roman" panose="02020603050405020304" pitchFamily="18" charset="0"/>
                <a:ea typeface="楷体_GB2312" pitchFamily="49" charset="-122"/>
              </a:rPr>
              <a:t>根据运放线性运用时虚地的概念可知，无论模拟开关</a:t>
            </a:r>
            <a:r>
              <a:rPr lang="en-US" altLang="zh-CN" sz="2200" b="1" dirty="0">
                <a:solidFill>
                  <a:srgbClr val="003399"/>
                </a:solidFill>
                <a:latin typeface="Times New Roman" panose="02020603050405020304" pitchFamily="18" charset="0"/>
                <a:ea typeface="楷体_GB2312" pitchFamily="49" charset="-122"/>
              </a:rPr>
              <a:t>S</a:t>
            </a:r>
            <a:r>
              <a:rPr lang="en-US" altLang="zh-CN" sz="2200" b="1" baseline="-25000" dirty="0">
                <a:solidFill>
                  <a:srgbClr val="003399"/>
                </a:solidFill>
                <a:latin typeface="Times New Roman" panose="02020603050405020304" pitchFamily="18" charset="0"/>
                <a:ea typeface="楷体_GB2312" pitchFamily="49" charset="-122"/>
              </a:rPr>
              <a:t>i</a:t>
            </a:r>
            <a:r>
              <a:rPr lang="zh-CN" altLang="en-US" sz="2200" b="1" dirty="0">
                <a:solidFill>
                  <a:srgbClr val="003399"/>
                </a:solidFill>
                <a:latin typeface="Times New Roman" panose="02020603050405020304" pitchFamily="18" charset="0"/>
                <a:ea typeface="楷体_GB2312" pitchFamily="49" charset="-122"/>
              </a:rPr>
              <a:t>处于</a:t>
            </a:r>
          </a:p>
          <a:p>
            <a:pPr eaLnBrk="1" hangingPunct="1">
              <a:lnSpc>
                <a:spcPct val="110000"/>
              </a:lnSpc>
              <a:spcBef>
                <a:spcPct val="0"/>
              </a:spcBef>
              <a:buFontTx/>
              <a:buNone/>
            </a:pPr>
            <a:r>
              <a:rPr lang="zh-CN" altLang="en-US" sz="2200" b="1" dirty="0">
                <a:solidFill>
                  <a:srgbClr val="003399"/>
                </a:solidFill>
                <a:latin typeface="Times New Roman" panose="02020603050405020304" pitchFamily="18" charset="0"/>
                <a:ea typeface="楷体_GB2312" pitchFamily="49" charset="-122"/>
              </a:rPr>
              <a:t>何种位置，与</a:t>
            </a:r>
            <a:r>
              <a:rPr lang="en-US" altLang="zh-CN" sz="2200" b="1" dirty="0">
                <a:solidFill>
                  <a:srgbClr val="003399"/>
                </a:solidFill>
                <a:latin typeface="Times New Roman" panose="02020603050405020304" pitchFamily="18" charset="0"/>
                <a:ea typeface="楷体_GB2312" pitchFamily="49" charset="-122"/>
              </a:rPr>
              <a:t>S</a:t>
            </a:r>
            <a:r>
              <a:rPr lang="en-US" altLang="zh-CN" sz="2200" b="1" baseline="-25000" dirty="0">
                <a:solidFill>
                  <a:srgbClr val="003399"/>
                </a:solidFill>
                <a:latin typeface="Times New Roman" panose="02020603050405020304" pitchFamily="18" charset="0"/>
                <a:ea typeface="楷体_GB2312" pitchFamily="49" charset="-122"/>
              </a:rPr>
              <a:t>i</a:t>
            </a:r>
            <a:r>
              <a:rPr lang="zh-CN" altLang="en-US" sz="2200" b="1" dirty="0">
                <a:solidFill>
                  <a:srgbClr val="003399"/>
                </a:solidFill>
                <a:latin typeface="Times New Roman" panose="02020603050405020304" pitchFamily="18" charset="0"/>
                <a:ea typeface="楷体_GB2312" pitchFamily="49" charset="-122"/>
              </a:rPr>
              <a:t>相连的</a:t>
            </a:r>
            <a:r>
              <a:rPr lang="en-US" altLang="zh-CN" sz="2200" b="1" dirty="0">
                <a:solidFill>
                  <a:srgbClr val="003399"/>
                </a:solidFill>
                <a:latin typeface="Times New Roman" panose="02020603050405020304" pitchFamily="18" charset="0"/>
                <a:ea typeface="楷体_GB2312" pitchFamily="49" charset="-122"/>
              </a:rPr>
              <a:t>2R</a:t>
            </a:r>
            <a:r>
              <a:rPr lang="zh-CN" altLang="en-US" sz="2200" b="1" dirty="0">
                <a:solidFill>
                  <a:srgbClr val="003399"/>
                </a:solidFill>
                <a:latin typeface="Times New Roman" panose="02020603050405020304" pitchFamily="18" charset="0"/>
                <a:ea typeface="楷体_GB2312" pitchFamily="49" charset="-122"/>
              </a:rPr>
              <a:t>电阻将接“地” 或虚地</a:t>
            </a:r>
            <a:r>
              <a:rPr lang="zh-CN" altLang="en-US" sz="2200" b="1" dirty="0">
                <a:latin typeface="Times New Roman" panose="02020603050405020304" pitchFamily="18" charset="0"/>
                <a:ea typeface="楷体_GB2312" pitchFamily="49" charset="-122"/>
              </a:rPr>
              <a:t>。  </a:t>
            </a:r>
          </a:p>
        </p:txBody>
      </p:sp>
      <p:sp>
        <p:nvSpPr>
          <p:cNvPr id="27" name="AutoShape 19">
            <a:extLst>
              <a:ext uri="{FF2B5EF4-FFF2-40B4-BE49-F238E27FC236}">
                <a16:creationId xmlns:a16="http://schemas.microsoft.com/office/drawing/2014/main" id="{83FB8B93-48B5-64CD-16E5-589727556814}"/>
              </a:ext>
            </a:extLst>
          </p:cNvPr>
          <p:cNvSpPr>
            <a:spLocks noChangeArrowheads="1"/>
          </p:cNvSpPr>
          <p:nvPr/>
        </p:nvSpPr>
        <p:spPr bwMode="auto">
          <a:xfrm>
            <a:off x="6991350" y="4539833"/>
            <a:ext cx="1350963" cy="450850"/>
          </a:xfrm>
          <a:prstGeom prst="wedgeRoundRectCallout">
            <a:avLst>
              <a:gd name="adj1" fmla="val -81023"/>
              <a:gd name="adj2" fmla="val -12676"/>
              <a:gd name="adj3" fmla="val 16667"/>
            </a:avLst>
          </a:prstGeom>
          <a:solidFill>
            <a:srgbClr val="FFFFCC">
              <a:alpha val="20000"/>
            </a:srgbClr>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003399"/>
                </a:solidFill>
                <a:latin typeface="Times New Roman" panose="02020603050405020304" pitchFamily="18" charset="0"/>
                <a:ea typeface="楷体_GB2312" pitchFamily="49" charset="-122"/>
              </a:rPr>
              <a:t>基准电压</a:t>
            </a:r>
          </a:p>
        </p:txBody>
      </p:sp>
      <p:sp>
        <p:nvSpPr>
          <p:cNvPr id="28" name="Text Box 20">
            <a:extLst>
              <a:ext uri="{FF2B5EF4-FFF2-40B4-BE49-F238E27FC236}">
                <a16:creationId xmlns:a16="http://schemas.microsoft.com/office/drawing/2014/main" id="{A52C239D-B6A9-421E-AC23-9283C9875AE3}"/>
              </a:ext>
            </a:extLst>
          </p:cNvPr>
          <p:cNvSpPr txBox="1">
            <a:spLocks noChangeArrowheads="1"/>
          </p:cNvSpPr>
          <p:nvPr/>
        </p:nvSpPr>
        <p:spPr bwMode="auto">
          <a:xfrm>
            <a:off x="2168525" y="5309770"/>
            <a:ext cx="3443288"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50000"/>
              </a:spcBef>
              <a:buFontTx/>
              <a:buChar char="•"/>
            </a:pPr>
            <a:r>
              <a:rPr kumimoji="1" lang="en-US" altLang="zh-CN" sz="2400" b="1">
                <a:solidFill>
                  <a:srgbClr val="000099"/>
                </a:solidFill>
                <a:latin typeface="Times New Roman" panose="02020603050405020304" pitchFamily="18" charset="0"/>
                <a:ea typeface="楷体_GB2312" pitchFamily="49" charset="-122"/>
                <a:sym typeface="Monotype Sorts"/>
              </a:rPr>
              <a:t> </a:t>
            </a:r>
            <a:r>
              <a:rPr kumimoji="1" lang="zh-CN" altLang="en-US" sz="2400" b="1">
                <a:solidFill>
                  <a:srgbClr val="000099"/>
                </a:solidFill>
                <a:latin typeface="Times New Roman" panose="02020603050405020304" pitchFamily="18" charset="0"/>
                <a:ea typeface="楷体_GB2312" pitchFamily="49" charset="-122"/>
                <a:sym typeface="Monotype Sorts"/>
              </a:rPr>
              <a:t>电阻网络</a:t>
            </a:r>
          </a:p>
          <a:p>
            <a:pPr eaLnBrk="1" hangingPunct="1">
              <a:lnSpc>
                <a:spcPct val="80000"/>
              </a:lnSpc>
              <a:spcBef>
                <a:spcPct val="50000"/>
              </a:spcBef>
              <a:buFontTx/>
              <a:buChar char="•"/>
            </a:pPr>
            <a:r>
              <a:rPr kumimoji="1" lang="zh-CN" altLang="en-US" sz="2400" b="1">
                <a:solidFill>
                  <a:srgbClr val="000099"/>
                </a:solidFill>
                <a:latin typeface="Times New Roman" panose="02020603050405020304" pitchFamily="18" charset="0"/>
                <a:ea typeface="楷体_GB2312" pitchFamily="49" charset="-122"/>
                <a:sym typeface="Monotype Sorts"/>
              </a:rPr>
              <a:t> 模拟电子开关</a:t>
            </a:r>
          </a:p>
          <a:p>
            <a:pPr eaLnBrk="1" hangingPunct="1">
              <a:lnSpc>
                <a:spcPct val="80000"/>
              </a:lnSpc>
              <a:spcBef>
                <a:spcPct val="50000"/>
              </a:spcBef>
              <a:buFontTx/>
              <a:buChar char="•"/>
            </a:pPr>
            <a:r>
              <a:rPr kumimoji="1" lang="zh-CN" altLang="en-US" sz="2400" b="1">
                <a:solidFill>
                  <a:srgbClr val="000099"/>
                </a:solidFill>
                <a:latin typeface="Times New Roman" panose="02020603050405020304" pitchFamily="18" charset="0"/>
                <a:ea typeface="楷体_GB2312" pitchFamily="49" charset="-122"/>
                <a:sym typeface="Monotype Sorts"/>
              </a:rPr>
              <a:t> 求和运算放大器</a:t>
            </a:r>
          </a:p>
        </p:txBody>
      </p:sp>
      <p:sp>
        <p:nvSpPr>
          <p:cNvPr id="29" name="AutoShape 21">
            <a:extLst>
              <a:ext uri="{FF2B5EF4-FFF2-40B4-BE49-F238E27FC236}">
                <a16:creationId xmlns:a16="http://schemas.microsoft.com/office/drawing/2014/main" id="{B12CCB83-0F14-6A89-6C91-071D5F1AF130}"/>
              </a:ext>
            </a:extLst>
          </p:cNvPr>
          <p:cNvSpPr>
            <a:spLocks noChangeArrowheads="1"/>
          </p:cNvSpPr>
          <p:nvPr/>
        </p:nvSpPr>
        <p:spPr bwMode="auto">
          <a:xfrm>
            <a:off x="5908675" y="4554120"/>
            <a:ext cx="708025" cy="315913"/>
          </a:xfrm>
          <a:prstGeom prst="roundRect">
            <a:avLst>
              <a:gd name="adj" fmla="val 16667"/>
            </a:avLst>
          </a:prstGeom>
          <a:noFill/>
          <a:ln w="28575">
            <a:solidFill>
              <a:srgbClr val="FF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30" name="Rectangle 18">
            <a:extLst>
              <a:ext uri="{FF2B5EF4-FFF2-40B4-BE49-F238E27FC236}">
                <a16:creationId xmlns:a16="http://schemas.microsoft.com/office/drawing/2014/main" id="{58412306-CB62-B42E-37BB-51C62F35C678}"/>
              </a:ext>
            </a:extLst>
          </p:cNvPr>
          <p:cNvSpPr>
            <a:spLocks noChangeArrowheads="1"/>
          </p:cNvSpPr>
          <p:nvPr/>
        </p:nvSpPr>
        <p:spPr bwMode="auto">
          <a:xfrm>
            <a:off x="525462" y="810221"/>
            <a:ext cx="1773238" cy="51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800000"/>
                </a:solidFill>
                <a:latin typeface="+mn-ea"/>
                <a:ea typeface="+mn-ea"/>
              </a:rPr>
              <a:t>电路原理</a:t>
            </a:r>
          </a:p>
        </p:txBody>
      </p:sp>
    </p:spTree>
    <p:extLst>
      <p:ext uri="{BB962C8B-B14F-4D97-AF65-F5344CB8AC3E}">
        <p14:creationId xmlns:p14="http://schemas.microsoft.com/office/powerpoint/2010/main" val="152544823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linds(horizontal)">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randombar(horizontal)">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linds(horizontal)">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randombar(horizont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randombar(horizontal)">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linds(horizontal)">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randombar(horizontal)">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blinds(horizontal)">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blinds(horizontal)">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6" fill="hold" nodeType="clickEffect">
                                  <p:stCondLst>
                                    <p:cond delay="0"/>
                                  </p:stCondLst>
                                  <p:iterate type="wd">
                                    <p:tmPct val="100000"/>
                                  </p:iterate>
                                  <p:childTnLst>
                                    <p:set>
                                      <p:cBhvr>
                                        <p:cTn id="74" dur="1" fill="hold">
                                          <p:stCondLst>
                                            <p:cond delay="0"/>
                                          </p:stCondLst>
                                        </p:cTn>
                                        <p:tgtEl>
                                          <p:spTgt spid="28"/>
                                        </p:tgtEl>
                                        <p:attrNameLst>
                                          <p:attrName>style.visibility</p:attrName>
                                        </p:attrNameLst>
                                      </p:cBhvr>
                                      <p:to>
                                        <p:strVal val="visible"/>
                                      </p:to>
                                    </p:set>
                                    <p:animEffect transition="in" filter="strips(downRight)">
                                      <p:cBhvr>
                                        <p:cTn id="75" dur="3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18" presetClass="entr" presetSubtype="6" fill="hold"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strips(downRight)">
                                      <p:cBhvr>
                                        <p:cTn id="80"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utoUpdateAnimBg="0"/>
      <p:bldP spid="19" grpId="0" animBg="1" autoUpdateAnimBg="0"/>
      <p:bldP spid="20" grpId="0" animBg="1" autoUpdateAnimBg="0"/>
      <p:bldP spid="22" grpId="0" animBg="1" autoUpdateAnimBg="0"/>
      <p:bldP spid="23" grpId="0" animBg="1" autoUpdateAnimBg="0"/>
      <p:bldP spid="24" grpId="0" animBg="1"/>
      <p:bldP spid="25" grpId="0" animBg="1" autoUpdateAnimBg="0"/>
      <p:bldP spid="26" grpId="0" animBg="1" autoUpdateAnimBg="0"/>
      <p:bldP spid="27" grpId="0" animBg="1" autoUpdateAnimBg="0"/>
      <p:bldP spid="28" grpId="0" autoUpdateAnimBg="0"/>
      <p:bldP spid="29" grpId="0" animBg="1"/>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84150" y="30209"/>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R-2R</a:t>
            </a:r>
            <a:r>
              <a:rPr kumimoji="1" lang="zh-CN" altLang="en-US" sz="3200" dirty="0">
                <a:solidFill>
                  <a:srgbClr val="0000CC"/>
                </a:solidFill>
                <a:latin typeface="+mn-lt"/>
                <a:ea typeface="+mn-ea"/>
                <a:cs typeface="+mn-ea"/>
              </a:rPr>
              <a:t>倒</a:t>
            </a:r>
            <a:r>
              <a:rPr kumimoji="1" lang="en-US" altLang="zh-CN" sz="3200" dirty="0">
                <a:solidFill>
                  <a:srgbClr val="0000CC"/>
                </a:solidFill>
                <a:latin typeface="+mn-lt"/>
                <a:ea typeface="+mn-ea"/>
                <a:cs typeface="+mn-ea"/>
              </a:rPr>
              <a:t>T</a:t>
            </a:r>
            <a:r>
              <a:rPr kumimoji="1" lang="zh-CN" altLang="en-US" sz="3200" dirty="0">
                <a:solidFill>
                  <a:srgbClr val="0000CC"/>
                </a:solidFill>
                <a:latin typeface="+mn-lt"/>
                <a:ea typeface="+mn-ea"/>
                <a:cs typeface="+mn-ea"/>
              </a:rPr>
              <a:t>型电阻网络</a:t>
            </a:r>
            <a:r>
              <a:rPr kumimoji="1" lang="en-US" altLang="zh-CN" sz="3200" dirty="0">
                <a:solidFill>
                  <a:srgbClr val="0000CC"/>
                </a:solidFill>
                <a:latin typeface="+mn-lt"/>
                <a:ea typeface="+mn-ea"/>
                <a:cs typeface="+mn-ea"/>
              </a:rPr>
              <a:t>DAC</a:t>
            </a:r>
            <a:endParaRPr kumimoji="1" lang="zh-CN" altLang="en-US" sz="3200" dirty="0">
              <a:solidFill>
                <a:srgbClr val="0000CC"/>
              </a:solidFill>
              <a:latin typeface="+mn-lt"/>
              <a:ea typeface="+mn-ea"/>
              <a:cs typeface="+mn-ea"/>
              <a:sym typeface="+mn-lt"/>
            </a:endParaRPr>
          </a:p>
        </p:txBody>
      </p:sp>
      <p:sp>
        <p:nvSpPr>
          <p:cNvPr id="2" name="Rectangle 5">
            <a:extLst>
              <a:ext uri="{FF2B5EF4-FFF2-40B4-BE49-F238E27FC236}">
                <a16:creationId xmlns:a16="http://schemas.microsoft.com/office/drawing/2014/main" id="{9C2B661C-0C01-AC84-DC4D-95E3D408D4F5}"/>
              </a:ext>
            </a:extLst>
          </p:cNvPr>
          <p:cNvSpPr>
            <a:spLocks noChangeArrowheads="1"/>
          </p:cNvSpPr>
          <p:nvPr/>
        </p:nvSpPr>
        <p:spPr bwMode="auto">
          <a:xfrm>
            <a:off x="1438275" y="1653940"/>
            <a:ext cx="5143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99"/>
                </a:solidFill>
                <a:latin typeface="Times New Roman" panose="02020603050405020304" pitchFamily="18" charset="0"/>
                <a:ea typeface="楷体_GB2312" pitchFamily="49" charset="-122"/>
              </a:rPr>
              <a:t>基准电源</a:t>
            </a:r>
            <a:r>
              <a:rPr kumimoji="1" lang="en-US" altLang="zh-CN" sz="2400" b="1" i="1">
                <a:solidFill>
                  <a:srgbClr val="000066"/>
                </a:solidFill>
                <a:latin typeface="Times New Roman" panose="02020603050405020304" pitchFamily="18" charset="0"/>
                <a:ea typeface="楷体_GB2312" pitchFamily="49" charset="-122"/>
              </a:rPr>
              <a:t>V</a:t>
            </a:r>
            <a:r>
              <a:rPr kumimoji="1" lang="en-US" altLang="zh-CN" sz="2400" b="1" baseline="-30000">
                <a:solidFill>
                  <a:srgbClr val="000066"/>
                </a:solidFill>
                <a:latin typeface="Times New Roman" panose="02020603050405020304" pitchFamily="18" charset="0"/>
                <a:ea typeface="楷体_GB2312" pitchFamily="49" charset="-122"/>
              </a:rPr>
              <a:t>REF</a:t>
            </a:r>
            <a:r>
              <a:rPr kumimoji="1" lang="zh-CN" altLang="en-US" sz="2400" b="1">
                <a:solidFill>
                  <a:srgbClr val="000099"/>
                </a:solidFill>
                <a:latin typeface="Times New Roman" panose="02020603050405020304" pitchFamily="18" charset="0"/>
                <a:ea typeface="楷体_GB2312" pitchFamily="49" charset="-122"/>
              </a:rPr>
              <a:t>提供的总电流为：</a:t>
            </a:r>
            <a:r>
              <a:rPr kumimoji="1" lang="en-US" altLang="zh-CN" sz="2400" b="1" i="1">
                <a:solidFill>
                  <a:srgbClr val="000099"/>
                </a:solidFill>
                <a:latin typeface="Times New Roman" panose="02020603050405020304" pitchFamily="18" charset="0"/>
                <a:ea typeface="楷体_GB2312" pitchFamily="49" charset="-122"/>
              </a:rPr>
              <a:t>I </a:t>
            </a:r>
            <a:r>
              <a:rPr kumimoji="1" lang="en-US" altLang="zh-CN" sz="2400" b="1">
                <a:solidFill>
                  <a:srgbClr val="000099"/>
                </a:solidFill>
                <a:latin typeface="Times New Roman" panose="02020603050405020304" pitchFamily="18" charset="0"/>
                <a:ea typeface="楷体_GB2312" pitchFamily="49" charset="-122"/>
              </a:rPr>
              <a:t>=</a:t>
            </a:r>
            <a:r>
              <a:rPr kumimoji="1" lang="zh-CN" altLang="en-US" sz="2400" b="1">
                <a:solidFill>
                  <a:srgbClr val="000099"/>
                </a:solidFill>
                <a:latin typeface="Times New Roman" panose="02020603050405020304" pitchFamily="18" charset="0"/>
                <a:ea typeface="楷体_GB2312" pitchFamily="49" charset="-122"/>
              </a:rPr>
              <a:t>？</a:t>
            </a:r>
          </a:p>
        </p:txBody>
      </p:sp>
      <p:sp>
        <p:nvSpPr>
          <p:cNvPr id="4" name="Rectangle 6">
            <a:extLst>
              <a:ext uri="{FF2B5EF4-FFF2-40B4-BE49-F238E27FC236}">
                <a16:creationId xmlns:a16="http://schemas.microsoft.com/office/drawing/2014/main" id="{13063A9F-F8D9-183E-A07A-33DDFE45EE75}"/>
              </a:ext>
            </a:extLst>
          </p:cNvPr>
          <p:cNvSpPr>
            <a:spLocks noChangeArrowheads="1"/>
          </p:cNvSpPr>
          <p:nvPr/>
        </p:nvSpPr>
        <p:spPr bwMode="auto">
          <a:xfrm>
            <a:off x="1365250" y="1077678"/>
            <a:ext cx="741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99"/>
                </a:solidFill>
                <a:latin typeface="Times New Roman" panose="02020603050405020304" pitchFamily="18" charset="0"/>
                <a:ea typeface="楷体_GB2312" pitchFamily="49" charset="-122"/>
              </a:rPr>
              <a:t>流过各开关支路的电流：</a:t>
            </a:r>
            <a:r>
              <a:rPr kumimoji="1" lang="en-US" altLang="zh-CN" sz="2400" b="1" i="1">
                <a:solidFill>
                  <a:srgbClr val="000099"/>
                </a:solidFill>
                <a:latin typeface="Times New Roman" panose="02020603050405020304" pitchFamily="18" charset="0"/>
                <a:ea typeface="楷体_GB2312" pitchFamily="49" charset="-122"/>
              </a:rPr>
              <a:t>I</a:t>
            </a:r>
            <a:r>
              <a:rPr kumimoji="1" lang="en-US" altLang="zh-CN" sz="2400" b="1" baseline="-30000">
                <a:solidFill>
                  <a:srgbClr val="000099"/>
                </a:solidFill>
                <a:latin typeface="Times New Roman" panose="02020603050405020304" pitchFamily="18" charset="0"/>
                <a:ea typeface="楷体_GB2312" pitchFamily="49" charset="-122"/>
              </a:rPr>
              <a:t>3</a:t>
            </a:r>
            <a:r>
              <a:rPr kumimoji="1" lang="en-US" altLang="zh-CN" sz="2400" b="1">
                <a:solidFill>
                  <a:srgbClr val="000099"/>
                </a:solidFill>
                <a:latin typeface="Times New Roman" panose="02020603050405020304" pitchFamily="18" charset="0"/>
                <a:ea typeface="楷体_GB2312" pitchFamily="49" charset="-122"/>
              </a:rPr>
              <a:t> =</a:t>
            </a:r>
            <a:r>
              <a:rPr kumimoji="1" lang="zh-CN" altLang="en-US" sz="2400" b="1">
                <a:solidFill>
                  <a:srgbClr val="000099"/>
                </a:solidFill>
                <a:latin typeface="Times New Roman" panose="02020603050405020304" pitchFamily="18" charset="0"/>
                <a:ea typeface="楷体_GB2312" pitchFamily="49" charset="-122"/>
              </a:rPr>
              <a:t>？</a:t>
            </a:r>
            <a:r>
              <a:rPr kumimoji="1" lang="en-US" altLang="zh-CN" sz="2400" b="1" i="1">
                <a:solidFill>
                  <a:srgbClr val="000099"/>
                </a:solidFill>
                <a:latin typeface="Times New Roman" panose="02020603050405020304" pitchFamily="18" charset="0"/>
                <a:ea typeface="楷体_GB2312" pitchFamily="49" charset="-122"/>
              </a:rPr>
              <a:t>I</a:t>
            </a:r>
            <a:r>
              <a:rPr kumimoji="1" lang="en-US" altLang="zh-CN" sz="2400" b="1" baseline="-30000">
                <a:solidFill>
                  <a:srgbClr val="000099"/>
                </a:solidFill>
                <a:latin typeface="Times New Roman" panose="02020603050405020304" pitchFamily="18" charset="0"/>
                <a:ea typeface="楷体_GB2312" pitchFamily="49" charset="-122"/>
              </a:rPr>
              <a:t>2</a:t>
            </a:r>
            <a:r>
              <a:rPr kumimoji="1" lang="en-US" altLang="zh-CN" sz="2400" b="1">
                <a:solidFill>
                  <a:srgbClr val="000099"/>
                </a:solidFill>
                <a:latin typeface="Times New Roman" panose="02020603050405020304" pitchFamily="18" charset="0"/>
                <a:ea typeface="楷体_GB2312" pitchFamily="49" charset="-122"/>
              </a:rPr>
              <a:t> =</a:t>
            </a:r>
            <a:r>
              <a:rPr kumimoji="1" lang="zh-CN" altLang="en-US" sz="2400" b="1">
                <a:solidFill>
                  <a:srgbClr val="000099"/>
                </a:solidFill>
                <a:latin typeface="Times New Roman" panose="02020603050405020304" pitchFamily="18" charset="0"/>
                <a:ea typeface="楷体_GB2312" pitchFamily="49" charset="-122"/>
              </a:rPr>
              <a:t>？ </a:t>
            </a:r>
            <a:r>
              <a:rPr kumimoji="1" lang="en-US" altLang="zh-CN" sz="2400" b="1" i="1">
                <a:solidFill>
                  <a:srgbClr val="000099"/>
                </a:solidFill>
                <a:latin typeface="Times New Roman" panose="02020603050405020304" pitchFamily="18" charset="0"/>
                <a:ea typeface="楷体_GB2312" pitchFamily="49" charset="-122"/>
              </a:rPr>
              <a:t>I</a:t>
            </a:r>
            <a:r>
              <a:rPr kumimoji="1" lang="en-US" altLang="zh-CN" sz="2400" b="1" baseline="-30000">
                <a:solidFill>
                  <a:srgbClr val="000099"/>
                </a:solidFill>
                <a:latin typeface="Times New Roman" panose="02020603050405020304" pitchFamily="18" charset="0"/>
                <a:ea typeface="楷体_GB2312" pitchFamily="49" charset="-122"/>
              </a:rPr>
              <a:t>1</a:t>
            </a:r>
            <a:r>
              <a:rPr kumimoji="1" lang="en-US" altLang="zh-CN" sz="2400" b="1">
                <a:solidFill>
                  <a:srgbClr val="000099"/>
                </a:solidFill>
                <a:latin typeface="Times New Roman" panose="02020603050405020304" pitchFamily="18" charset="0"/>
                <a:ea typeface="楷体_GB2312" pitchFamily="49" charset="-122"/>
              </a:rPr>
              <a:t> =</a:t>
            </a:r>
            <a:r>
              <a:rPr kumimoji="1" lang="zh-CN" altLang="en-US" sz="2400" b="1">
                <a:solidFill>
                  <a:srgbClr val="000099"/>
                </a:solidFill>
                <a:latin typeface="Times New Roman" panose="02020603050405020304" pitchFamily="18" charset="0"/>
                <a:ea typeface="楷体_GB2312" pitchFamily="49" charset="-122"/>
              </a:rPr>
              <a:t>？ </a:t>
            </a:r>
            <a:r>
              <a:rPr kumimoji="1" lang="en-US" altLang="zh-CN" sz="2400" b="1" i="1">
                <a:solidFill>
                  <a:srgbClr val="000099"/>
                </a:solidFill>
                <a:latin typeface="Times New Roman" panose="02020603050405020304" pitchFamily="18" charset="0"/>
                <a:ea typeface="楷体_GB2312" pitchFamily="49" charset="-122"/>
              </a:rPr>
              <a:t>I</a:t>
            </a:r>
            <a:r>
              <a:rPr kumimoji="1" lang="en-US" altLang="zh-CN" sz="2400" b="1" baseline="-30000">
                <a:solidFill>
                  <a:srgbClr val="000099"/>
                </a:solidFill>
                <a:latin typeface="Times New Roman" panose="02020603050405020304" pitchFamily="18" charset="0"/>
                <a:ea typeface="楷体_GB2312" pitchFamily="49" charset="-122"/>
              </a:rPr>
              <a:t>0</a:t>
            </a:r>
            <a:r>
              <a:rPr kumimoji="1" lang="en-US" altLang="zh-CN" sz="2400" b="1">
                <a:solidFill>
                  <a:srgbClr val="000099"/>
                </a:solidFill>
                <a:latin typeface="Times New Roman" panose="02020603050405020304" pitchFamily="18" charset="0"/>
                <a:ea typeface="楷体_GB2312" pitchFamily="49" charset="-122"/>
              </a:rPr>
              <a:t> =</a:t>
            </a:r>
            <a:r>
              <a:rPr kumimoji="1" lang="zh-CN" altLang="en-US" sz="2400" b="1">
                <a:solidFill>
                  <a:srgbClr val="000099"/>
                </a:solidFill>
                <a:latin typeface="Times New Roman" panose="02020603050405020304" pitchFamily="18" charset="0"/>
                <a:ea typeface="楷体_GB2312" pitchFamily="49" charset="-122"/>
              </a:rPr>
              <a:t>？</a:t>
            </a:r>
          </a:p>
        </p:txBody>
      </p:sp>
      <p:graphicFrame>
        <p:nvGraphicFramePr>
          <p:cNvPr id="5" name="Object 2">
            <a:extLst>
              <a:ext uri="{FF2B5EF4-FFF2-40B4-BE49-F238E27FC236}">
                <a16:creationId xmlns:a16="http://schemas.microsoft.com/office/drawing/2014/main" id="{1225F1B4-F28D-16BA-70E6-8BB4251E7A36}"/>
              </a:ext>
            </a:extLst>
          </p:cNvPr>
          <p:cNvGraphicFramePr>
            <a:graphicFrameLocks noChangeAspect="1"/>
          </p:cNvGraphicFramePr>
          <p:nvPr>
            <p:extLst>
              <p:ext uri="{D42A27DB-BD31-4B8C-83A1-F6EECF244321}">
                <p14:modId xmlns:p14="http://schemas.microsoft.com/office/powerpoint/2010/main" val="1970656563"/>
              </p:ext>
            </p:extLst>
          </p:nvPr>
        </p:nvGraphicFramePr>
        <p:xfrm>
          <a:off x="819150" y="2603265"/>
          <a:ext cx="6389688" cy="2082800"/>
        </p:xfrm>
        <a:graphic>
          <a:graphicData uri="http://schemas.openxmlformats.org/presentationml/2006/ole">
            <mc:AlternateContent xmlns:mc="http://schemas.openxmlformats.org/markup-compatibility/2006">
              <mc:Choice xmlns:v="urn:schemas-microsoft-com:vml" Requires="v">
                <p:oleObj spid="_x0000_s6156" name="Picture" r:id="rId4" imgW="2980944" imgH="973836" progId="Word.Picture.8">
                  <p:embed/>
                </p:oleObj>
              </mc:Choice>
              <mc:Fallback>
                <p:oleObj name="Picture" r:id="rId4" imgW="2980944" imgH="973836" progId="Word.Picture.8">
                  <p:embed/>
                  <p:pic>
                    <p:nvPicPr>
                      <p:cNvPr id="11269" name="Object 2">
                        <a:extLst>
                          <a:ext uri="{FF2B5EF4-FFF2-40B4-BE49-F238E27FC236}">
                            <a16:creationId xmlns:a16="http://schemas.microsoft.com/office/drawing/2014/main" id="{7A08241D-7FD2-34FC-3C27-ECA2468DB4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150" y="2603265"/>
                        <a:ext cx="6389688" cy="20828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AutoShape 8">
            <a:extLst>
              <a:ext uri="{FF2B5EF4-FFF2-40B4-BE49-F238E27FC236}">
                <a16:creationId xmlns:a16="http://schemas.microsoft.com/office/drawing/2014/main" id="{25EDFFB0-BCCC-DD6A-0400-12D0B6143DA2}"/>
              </a:ext>
            </a:extLst>
          </p:cNvPr>
          <p:cNvSpPr>
            <a:spLocks noChangeArrowheads="1"/>
          </p:cNvSpPr>
          <p:nvPr/>
        </p:nvSpPr>
        <p:spPr bwMode="auto">
          <a:xfrm>
            <a:off x="6215063" y="4392378"/>
            <a:ext cx="315912" cy="90487"/>
          </a:xfrm>
          <a:prstGeom prst="leftArrow">
            <a:avLst>
              <a:gd name="adj1" fmla="val 50000"/>
              <a:gd name="adj2" fmla="val 87281"/>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7" name="AutoShape 9">
            <a:extLst>
              <a:ext uri="{FF2B5EF4-FFF2-40B4-BE49-F238E27FC236}">
                <a16:creationId xmlns:a16="http://schemas.microsoft.com/office/drawing/2014/main" id="{BC9F2EAB-E1B4-B444-339C-BCA07D8BE20F}"/>
              </a:ext>
            </a:extLst>
          </p:cNvPr>
          <p:cNvSpPr>
            <a:spLocks noChangeArrowheads="1"/>
          </p:cNvSpPr>
          <p:nvPr/>
        </p:nvSpPr>
        <p:spPr bwMode="auto">
          <a:xfrm>
            <a:off x="5113338" y="4424128"/>
            <a:ext cx="315912" cy="90487"/>
          </a:xfrm>
          <a:prstGeom prst="leftArrow">
            <a:avLst>
              <a:gd name="adj1" fmla="val 50000"/>
              <a:gd name="adj2" fmla="val 87281"/>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9" name="AutoShape 10">
            <a:extLst>
              <a:ext uri="{FF2B5EF4-FFF2-40B4-BE49-F238E27FC236}">
                <a16:creationId xmlns:a16="http://schemas.microsoft.com/office/drawing/2014/main" id="{75FA6CDC-EB64-F312-5F3A-AC090F27EE88}"/>
              </a:ext>
            </a:extLst>
          </p:cNvPr>
          <p:cNvSpPr>
            <a:spLocks noChangeArrowheads="1"/>
          </p:cNvSpPr>
          <p:nvPr/>
        </p:nvSpPr>
        <p:spPr bwMode="auto">
          <a:xfrm>
            <a:off x="3886200" y="4436828"/>
            <a:ext cx="315913" cy="90487"/>
          </a:xfrm>
          <a:prstGeom prst="leftArrow">
            <a:avLst>
              <a:gd name="adj1" fmla="val 50000"/>
              <a:gd name="adj2" fmla="val 87281"/>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16" name="AutoShape 11">
            <a:extLst>
              <a:ext uri="{FF2B5EF4-FFF2-40B4-BE49-F238E27FC236}">
                <a16:creationId xmlns:a16="http://schemas.microsoft.com/office/drawing/2014/main" id="{36C7C547-01B7-8294-38DB-5D157BA8CB04}"/>
              </a:ext>
            </a:extLst>
          </p:cNvPr>
          <p:cNvSpPr>
            <a:spLocks noChangeArrowheads="1"/>
          </p:cNvSpPr>
          <p:nvPr/>
        </p:nvSpPr>
        <p:spPr bwMode="auto">
          <a:xfrm>
            <a:off x="2682875" y="4436828"/>
            <a:ext cx="315913" cy="90487"/>
          </a:xfrm>
          <a:prstGeom prst="leftArrow">
            <a:avLst>
              <a:gd name="adj1" fmla="val 50000"/>
              <a:gd name="adj2" fmla="val 87281"/>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17" name="AutoShape 12">
            <a:extLst>
              <a:ext uri="{FF2B5EF4-FFF2-40B4-BE49-F238E27FC236}">
                <a16:creationId xmlns:a16="http://schemas.microsoft.com/office/drawing/2014/main" id="{F550E3D8-D1DF-6974-63EE-5EAF159227C8}"/>
              </a:ext>
            </a:extLst>
          </p:cNvPr>
          <p:cNvSpPr>
            <a:spLocks noChangeArrowheads="1"/>
          </p:cNvSpPr>
          <p:nvPr/>
        </p:nvSpPr>
        <p:spPr bwMode="auto">
          <a:xfrm>
            <a:off x="1443038" y="4436828"/>
            <a:ext cx="315912" cy="90487"/>
          </a:xfrm>
          <a:prstGeom prst="leftArrow">
            <a:avLst>
              <a:gd name="adj1" fmla="val 50000"/>
              <a:gd name="adj2" fmla="val 87281"/>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graphicFrame>
        <p:nvGraphicFramePr>
          <p:cNvPr id="18" name="Object 3">
            <a:extLst>
              <a:ext uri="{FF2B5EF4-FFF2-40B4-BE49-F238E27FC236}">
                <a16:creationId xmlns:a16="http://schemas.microsoft.com/office/drawing/2014/main" id="{61F3E76D-655F-4AF4-FCED-FA8440DE1FEC}"/>
              </a:ext>
            </a:extLst>
          </p:cNvPr>
          <p:cNvGraphicFramePr>
            <a:graphicFrameLocks noChangeAspect="1"/>
          </p:cNvGraphicFramePr>
          <p:nvPr>
            <p:extLst>
              <p:ext uri="{D42A27DB-BD31-4B8C-83A1-F6EECF244321}">
                <p14:modId xmlns:p14="http://schemas.microsoft.com/office/powerpoint/2010/main" val="1958482924"/>
              </p:ext>
            </p:extLst>
          </p:nvPr>
        </p:nvGraphicFramePr>
        <p:xfrm>
          <a:off x="6659563" y="3479565"/>
          <a:ext cx="1152525" cy="739775"/>
        </p:xfrm>
        <a:graphic>
          <a:graphicData uri="http://schemas.openxmlformats.org/presentationml/2006/ole">
            <mc:AlternateContent xmlns:mc="http://schemas.openxmlformats.org/markup-compatibility/2006">
              <mc:Choice xmlns:v="urn:schemas-microsoft-com:vml" Requires="v">
                <p:oleObj spid="_x0000_s6157" name="Equation" r:id="rId6" imgW="596641" imgH="406224" progId="Equation.DSMT4">
                  <p:embed/>
                </p:oleObj>
              </mc:Choice>
              <mc:Fallback>
                <p:oleObj name="Equation" r:id="rId6" imgW="596641" imgH="406224" progId="Equation.DSMT4">
                  <p:embed/>
                  <p:pic>
                    <p:nvPicPr>
                      <p:cNvPr id="398349" name="Object 3">
                        <a:extLst>
                          <a:ext uri="{FF2B5EF4-FFF2-40B4-BE49-F238E27FC236}">
                            <a16:creationId xmlns:a16="http://schemas.microsoft.com/office/drawing/2014/main" id="{A0C37E68-F2A9-DA3A-D16E-0AC2FAE54F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9563" y="3479565"/>
                        <a:ext cx="1152525" cy="739775"/>
                      </a:xfrm>
                      <a:prstGeom prst="rect">
                        <a:avLst/>
                      </a:prstGeom>
                      <a:solidFill>
                        <a:srgbClr val="FFFFCC"/>
                      </a:solidFill>
                      <a:ln w="9525">
                        <a:solidFill>
                          <a:srgbClr val="FF0000"/>
                        </a:solidFill>
                        <a:miter lim="800000"/>
                        <a:headEnd/>
                        <a:tailEnd/>
                      </a:ln>
                    </p:spPr>
                  </p:pic>
                </p:oleObj>
              </mc:Fallback>
            </mc:AlternateContent>
          </a:graphicData>
        </a:graphic>
      </p:graphicFrame>
      <p:sp>
        <p:nvSpPr>
          <p:cNvPr id="21" name="Rectangle 14">
            <a:extLst>
              <a:ext uri="{FF2B5EF4-FFF2-40B4-BE49-F238E27FC236}">
                <a16:creationId xmlns:a16="http://schemas.microsoft.com/office/drawing/2014/main" id="{3BCE4BD1-0BF5-2028-6B57-5A38BAAA9A8E}"/>
              </a:ext>
            </a:extLst>
          </p:cNvPr>
          <p:cNvSpPr>
            <a:spLocks noChangeArrowheads="1"/>
          </p:cNvSpPr>
          <p:nvPr/>
        </p:nvSpPr>
        <p:spPr bwMode="auto">
          <a:xfrm>
            <a:off x="4926013" y="2992203"/>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4</a:t>
            </a:r>
          </a:p>
        </p:txBody>
      </p:sp>
      <p:sp>
        <p:nvSpPr>
          <p:cNvPr id="31" name="Rectangle 15">
            <a:extLst>
              <a:ext uri="{FF2B5EF4-FFF2-40B4-BE49-F238E27FC236}">
                <a16:creationId xmlns:a16="http://schemas.microsoft.com/office/drawing/2014/main" id="{4B1D76ED-DA44-FE95-521D-7D2808CBE3F7}"/>
              </a:ext>
            </a:extLst>
          </p:cNvPr>
          <p:cNvSpPr>
            <a:spLocks noChangeArrowheads="1"/>
          </p:cNvSpPr>
          <p:nvPr/>
        </p:nvSpPr>
        <p:spPr bwMode="auto">
          <a:xfrm>
            <a:off x="3743325" y="2955690"/>
            <a:ext cx="881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8</a:t>
            </a:r>
          </a:p>
        </p:txBody>
      </p:sp>
      <p:sp>
        <p:nvSpPr>
          <p:cNvPr id="32" name="Rectangle 16">
            <a:extLst>
              <a:ext uri="{FF2B5EF4-FFF2-40B4-BE49-F238E27FC236}">
                <a16:creationId xmlns:a16="http://schemas.microsoft.com/office/drawing/2014/main" id="{455C762C-B47C-CFB0-7E72-2743B550D097}"/>
              </a:ext>
            </a:extLst>
          </p:cNvPr>
          <p:cNvSpPr>
            <a:spLocks noChangeArrowheads="1"/>
          </p:cNvSpPr>
          <p:nvPr/>
        </p:nvSpPr>
        <p:spPr bwMode="auto">
          <a:xfrm>
            <a:off x="2463800" y="2990615"/>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16</a:t>
            </a:r>
          </a:p>
        </p:txBody>
      </p:sp>
      <p:sp>
        <p:nvSpPr>
          <p:cNvPr id="33" name="Rectangle 17">
            <a:extLst>
              <a:ext uri="{FF2B5EF4-FFF2-40B4-BE49-F238E27FC236}">
                <a16:creationId xmlns:a16="http://schemas.microsoft.com/office/drawing/2014/main" id="{F26BE0BB-2538-A1FB-087F-92381ECBB3CC}"/>
              </a:ext>
            </a:extLst>
          </p:cNvPr>
          <p:cNvSpPr>
            <a:spLocks noChangeArrowheads="1"/>
          </p:cNvSpPr>
          <p:nvPr/>
        </p:nvSpPr>
        <p:spPr bwMode="auto">
          <a:xfrm>
            <a:off x="2095500" y="228417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R</a:t>
            </a:r>
            <a:endParaRPr lang="en-US" altLang="zh-CN" sz="2000" b="1">
              <a:latin typeface="Times New Roman" panose="02020603050405020304" pitchFamily="18" charset="0"/>
              <a:ea typeface="楷体_GB2312" pitchFamily="49" charset="-122"/>
            </a:endParaRPr>
          </a:p>
        </p:txBody>
      </p:sp>
      <p:grpSp>
        <p:nvGrpSpPr>
          <p:cNvPr id="34" name="Group 18">
            <a:extLst>
              <a:ext uri="{FF2B5EF4-FFF2-40B4-BE49-F238E27FC236}">
                <a16:creationId xmlns:a16="http://schemas.microsoft.com/office/drawing/2014/main" id="{07C63726-245D-F4D2-1714-A008C0E68FFB}"/>
              </a:ext>
            </a:extLst>
          </p:cNvPr>
          <p:cNvGrpSpPr>
            <a:grpSpLocks/>
          </p:cNvGrpSpPr>
          <p:nvPr/>
        </p:nvGrpSpPr>
        <p:grpSpPr bwMode="auto">
          <a:xfrm>
            <a:off x="3362325" y="2733440"/>
            <a:ext cx="225425" cy="1935163"/>
            <a:chOff x="2142" y="1915"/>
            <a:chExt cx="142" cy="1219"/>
          </a:xfrm>
        </p:grpSpPr>
        <p:sp>
          <p:nvSpPr>
            <p:cNvPr id="35" name="Freeform 19">
              <a:extLst>
                <a:ext uri="{FF2B5EF4-FFF2-40B4-BE49-F238E27FC236}">
                  <a16:creationId xmlns:a16="http://schemas.microsoft.com/office/drawing/2014/main" id="{B5A08E74-D564-F476-E418-6EA7CB8CEB61}"/>
                </a:ext>
              </a:extLst>
            </p:cNvPr>
            <p:cNvSpPr>
              <a:spLocks/>
            </p:cNvSpPr>
            <p:nvPr/>
          </p:nvSpPr>
          <p:spPr bwMode="auto">
            <a:xfrm flipH="1" flipV="1">
              <a:off x="2142" y="3092"/>
              <a:ext cx="105" cy="42"/>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36" name="Line 20">
              <a:extLst>
                <a:ext uri="{FF2B5EF4-FFF2-40B4-BE49-F238E27FC236}">
                  <a16:creationId xmlns:a16="http://schemas.microsoft.com/office/drawing/2014/main" id="{DFC5F6D9-38AE-9988-A007-7445ED4A6C70}"/>
                </a:ext>
              </a:extLst>
            </p:cNvPr>
            <p:cNvSpPr>
              <a:spLocks noChangeShapeType="1"/>
            </p:cNvSpPr>
            <p:nvPr/>
          </p:nvSpPr>
          <p:spPr bwMode="auto">
            <a:xfrm flipH="1" flipV="1">
              <a:off x="2205" y="3110"/>
              <a:ext cx="79"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 name="Line 21">
              <a:extLst>
                <a:ext uri="{FF2B5EF4-FFF2-40B4-BE49-F238E27FC236}">
                  <a16:creationId xmlns:a16="http://schemas.microsoft.com/office/drawing/2014/main" id="{7D1649DF-2C9F-61EA-FD88-C75137B1E47D}"/>
                </a:ext>
              </a:extLst>
            </p:cNvPr>
            <p:cNvSpPr>
              <a:spLocks noChangeShapeType="1"/>
            </p:cNvSpPr>
            <p:nvPr/>
          </p:nvSpPr>
          <p:spPr bwMode="auto">
            <a:xfrm>
              <a:off x="2284" y="1936"/>
              <a:ext cx="0" cy="1176"/>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Freeform 22">
              <a:extLst>
                <a:ext uri="{FF2B5EF4-FFF2-40B4-BE49-F238E27FC236}">
                  <a16:creationId xmlns:a16="http://schemas.microsoft.com/office/drawing/2014/main" id="{AE995AAB-4E69-269D-CE38-6DB12DAE559E}"/>
                </a:ext>
              </a:extLst>
            </p:cNvPr>
            <p:cNvSpPr>
              <a:spLocks/>
            </p:cNvSpPr>
            <p:nvPr/>
          </p:nvSpPr>
          <p:spPr bwMode="auto">
            <a:xfrm flipH="1" flipV="1">
              <a:off x="2142" y="1915"/>
              <a:ext cx="105" cy="42"/>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39" name="Line 23">
              <a:extLst>
                <a:ext uri="{FF2B5EF4-FFF2-40B4-BE49-F238E27FC236}">
                  <a16:creationId xmlns:a16="http://schemas.microsoft.com/office/drawing/2014/main" id="{91E53676-C5CB-B349-E2DE-B22D244EA094}"/>
                </a:ext>
              </a:extLst>
            </p:cNvPr>
            <p:cNvSpPr>
              <a:spLocks noChangeShapeType="1"/>
            </p:cNvSpPr>
            <p:nvPr/>
          </p:nvSpPr>
          <p:spPr bwMode="auto">
            <a:xfrm flipH="1" flipV="1">
              <a:off x="2205" y="1933"/>
              <a:ext cx="79"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40" name="Rectangle 24">
            <a:extLst>
              <a:ext uri="{FF2B5EF4-FFF2-40B4-BE49-F238E27FC236}">
                <a16:creationId xmlns:a16="http://schemas.microsoft.com/office/drawing/2014/main" id="{A515C328-FC18-9324-B082-C38A0FDC4D70}"/>
              </a:ext>
            </a:extLst>
          </p:cNvPr>
          <p:cNvSpPr>
            <a:spLocks noChangeArrowheads="1"/>
          </p:cNvSpPr>
          <p:nvPr/>
        </p:nvSpPr>
        <p:spPr bwMode="auto">
          <a:xfrm>
            <a:off x="3317875" y="229529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R</a:t>
            </a:r>
            <a:endParaRPr lang="en-US" altLang="zh-CN" sz="2000" b="1">
              <a:latin typeface="Times New Roman" panose="02020603050405020304" pitchFamily="18" charset="0"/>
              <a:ea typeface="楷体_GB2312" pitchFamily="49" charset="-122"/>
            </a:endParaRPr>
          </a:p>
        </p:txBody>
      </p:sp>
      <p:grpSp>
        <p:nvGrpSpPr>
          <p:cNvPr id="41" name="Group 25">
            <a:extLst>
              <a:ext uri="{FF2B5EF4-FFF2-40B4-BE49-F238E27FC236}">
                <a16:creationId xmlns:a16="http://schemas.microsoft.com/office/drawing/2014/main" id="{EFAF840E-E43F-6709-C733-223B0F7037A1}"/>
              </a:ext>
            </a:extLst>
          </p:cNvPr>
          <p:cNvGrpSpPr>
            <a:grpSpLocks/>
          </p:cNvGrpSpPr>
          <p:nvPr/>
        </p:nvGrpSpPr>
        <p:grpSpPr bwMode="auto">
          <a:xfrm>
            <a:off x="4549775" y="2733440"/>
            <a:ext cx="227013" cy="1935163"/>
            <a:chOff x="2890" y="1915"/>
            <a:chExt cx="143" cy="1219"/>
          </a:xfrm>
        </p:grpSpPr>
        <p:sp>
          <p:nvSpPr>
            <p:cNvPr id="42" name="Freeform 26">
              <a:extLst>
                <a:ext uri="{FF2B5EF4-FFF2-40B4-BE49-F238E27FC236}">
                  <a16:creationId xmlns:a16="http://schemas.microsoft.com/office/drawing/2014/main" id="{2CA2FFF1-A818-CC5A-A2D1-ABED70E41BF5}"/>
                </a:ext>
              </a:extLst>
            </p:cNvPr>
            <p:cNvSpPr>
              <a:spLocks/>
            </p:cNvSpPr>
            <p:nvPr/>
          </p:nvSpPr>
          <p:spPr bwMode="auto">
            <a:xfrm flipH="1" flipV="1">
              <a:off x="2890" y="3092"/>
              <a:ext cx="105" cy="42"/>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43" name="Line 27">
              <a:extLst>
                <a:ext uri="{FF2B5EF4-FFF2-40B4-BE49-F238E27FC236}">
                  <a16:creationId xmlns:a16="http://schemas.microsoft.com/office/drawing/2014/main" id="{5105F9E1-EC50-BEFB-8C06-49E5ECF705D0}"/>
                </a:ext>
              </a:extLst>
            </p:cNvPr>
            <p:cNvSpPr>
              <a:spLocks noChangeShapeType="1"/>
            </p:cNvSpPr>
            <p:nvPr/>
          </p:nvSpPr>
          <p:spPr bwMode="auto">
            <a:xfrm flipH="1" flipV="1">
              <a:off x="2953" y="3110"/>
              <a:ext cx="79"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 name="Line 28">
              <a:extLst>
                <a:ext uri="{FF2B5EF4-FFF2-40B4-BE49-F238E27FC236}">
                  <a16:creationId xmlns:a16="http://schemas.microsoft.com/office/drawing/2014/main" id="{B2D2D43E-69E6-2F1C-2DB6-8384FA96EDED}"/>
                </a:ext>
              </a:extLst>
            </p:cNvPr>
            <p:cNvSpPr>
              <a:spLocks noChangeShapeType="1"/>
            </p:cNvSpPr>
            <p:nvPr/>
          </p:nvSpPr>
          <p:spPr bwMode="auto">
            <a:xfrm>
              <a:off x="3032" y="1936"/>
              <a:ext cx="1" cy="1176"/>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Freeform 29">
              <a:extLst>
                <a:ext uri="{FF2B5EF4-FFF2-40B4-BE49-F238E27FC236}">
                  <a16:creationId xmlns:a16="http://schemas.microsoft.com/office/drawing/2014/main" id="{56658D86-F68B-ADCF-BE4B-EC4B70477FB9}"/>
                </a:ext>
              </a:extLst>
            </p:cNvPr>
            <p:cNvSpPr>
              <a:spLocks/>
            </p:cNvSpPr>
            <p:nvPr/>
          </p:nvSpPr>
          <p:spPr bwMode="auto">
            <a:xfrm flipH="1" flipV="1">
              <a:off x="2890" y="1915"/>
              <a:ext cx="105" cy="42"/>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46" name="Line 30">
              <a:extLst>
                <a:ext uri="{FF2B5EF4-FFF2-40B4-BE49-F238E27FC236}">
                  <a16:creationId xmlns:a16="http://schemas.microsoft.com/office/drawing/2014/main" id="{02D14916-A072-5386-4282-D3F0B600244F}"/>
                </a:ext>
              </a:extLst>
            </p:cNvPr>
            <p:cNvSpPr>
              <a:spLocks noChangeShapeType="1"/>
            </p:cNvSpPr>
            <p:nvPr/>
          </p:nvSpPr>
          <p:spPr bwMode="auto">
            <a:xfrm flipH="1" flipV="1">
              <a:off x="2953" y="1933"/>
              <a:ext cx="79"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47" name="Rectangle 31">
            <a:extLst>
              <a:ext uri="{FF2B5EF4-FFF2-40B4-BE49-F238E27FC236}">
                <a16:creationId xmlns:a16="http://schemas.microsoft.com/office/drawing/2014/main" id="{8B75D04A-15D6-1DC8-5EFF-3BA81AE14E69}"/>
              </a:ext>
            </a:extLst>
          </p:cNvPr>
          <p:cNvSpPr>
            <a:spLocks noChangeArrowheads="1"/>
          </p:cNvSpPr>
          <p:nvPr/>
        </p:nvSpPr>
        <p:spPr bwMode="auto">
          <a:xfrm>
            <a:off x="4505325" y="229529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R</a:t>
            </a:r>
            <a:endParaRPr lang="en-US" altLang="zh-CN" sz="2000" b="1">
              <a:latin typeface="Times New Roman" panose="02020603050405020304" pitchFamily="18" charset="0"/>
              <a:ea typeface="楷体_GB2312" pitchFamily="49" charset="-122"/>
            </a:endParaRPr>
          </a:p>
        </p:txBody>
      </p:sp>
      <p:grpSp>
        <p:nvGrpSpPr>
          <p:cNvPr id="48" name="Group 32">
            <a:extLst>
              <a:ext uri="{FF2B5EF4-FFF2-40B4-BE49-F238E27FC236}">
                <a16:creationId xmlns:a16="http://schemas.microsoft.com/office/drawing/2014/main" id="{8F8C1A72-B28E-7194-A0C0-53228D2014AB}"/>
              </a:ext>
            </a:extLst>
          </p:cNvPr>
          <p:cNvGrpSpPr>
            <a:grpSpLocks/>
          </p:cNvGrpSpPr>
          <p:nvPr/>
        </p:nvGrpSpPr>
        <p:grpSpPr bwMode="auto">
          <a:xfrm>
            <a:off x="5761038" y="2684228"/>
            <a:ext cx="227012" cy="1922462"/>
            <a:chOff x="3653" y="1884"/>
            <a:chExt cx="143" cy="1211"/>
          </a:xfrm>
        </p:grpSpPr>
        <p:sp>
          <p:nvSpPr>
            <p:cNvPr id="49" name="Freeform 33">
              <a:extLst>
                <a:ext uri="{FF2B5EF4-FFF2-40B4-BE49-F238E27FC236}">
                  <a16:creationId xmlns:a16="http://schemas.microsoft.com/office/drawing/2014/main" id="{31C49008-CEB8-B82F-6996-9253FDD9D4CF}"/>
                </a:ext>
              </a:extLst>
            </p:cNvPr>
            <p:cNvSpPr>
              <a:spLocks/>
            </p:cNvSpPr>
            <p:nvPr/>
          </p:nvSpPr>
          <p:spPr bwMode="auto">
            <a:xfrm flipH="1" flipV="1">
              <a:off x="3653" y="3061"/>
              <a:ext cx="88" cy="34"/>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50" name="Line 34">
              <a:extLst>
                <a:ext uri="{FF2B5EF4-FFF2-40B4-BE49-F238E27FC236}">
                  <a16:creationId xmlns:a16="http://schemas.microsoft.com/office/drawing/2014/main" id="{03C654F7-6A8A-6AC3-CF48-CA2F82D59A46}"/>
                </a:ext>
              </a:extLst>
            </p:cNvPr>
            <p:cNvSpPr>
              <a:spLocks noChangeShapeType="1"/>
            </p:cNvSpPr>
            <p:nvPr/>
          </p:nvSpPr>
          <p:spPr bwMode="auto">
            <a:xfrm flipH="1" flipV="1">
              <a:off x="3716" y="3071"/>
              <a:ext cx="66"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 name="Line 35">
              <a:extLst>
                <a:ext uri="{FF2B5EF4-FFF2-40B4-BE49-F238E27FC236}">
                  <a16:creationId xmlns:a16="http://schemas.microsoft.com/office/drawing/2014/main" id="{66D40351-1862-19AC-7193-1679D98C750C}"/>
                </a:ext>
              </a:extLst>
            </p:cNvPr>
            <p:cNvSpPr>
              <a:spLocks noChangeShapeType="1"/>
            </p:cNvSpPr>
            <p:nvPr/>
          </p:nvSpPr>
          <p:spPr bwMode="auto">
            <a:xfrm>
              <a:off x="3795" y="2121"/>
              <a:ext cx="1" cy="952"/>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Freeform 36">
              <a:extLst>
                <a:ext uri="{FF2B5EF4-FFF2-40B4-BE49-F238E27FC236}">
                  <a16:creationId xmlns:a16="http://schemas.microsoft.com/office/drawing/2014/main" id="{F5AB4B4D-39E9-FDD5-026B-785944D09B3E}"/>
                </a:ext>
              </a:extLst>
            </p:cNvPr>
            <p:cNvSpPr>
              <a:spLocks/>
            </p:cNvSpPr>
            <p:nvPr/>
          </p:nvSpPr>
          <p:spPr bwMode="auto">
            <a:xfrm flipH="1" flipV="1">
              <a:off x="3653" y="1884"/>
              <a:ext cx="88" cy="34"/>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53" name="Line 37">
              <a:extLst>
                <a:ext uri="{FF2B5EF4-FFF2-40B4-BE49-F238E27FC236}">
                  <a16:creationId xmlns:a16="http://schemas.microsoft.com/office/drawing/2014/main" id="{9C210C84-E286-40D3-638D-7FB76F691D69}"/>
                </a:ext>
              </a:extLst>
            </p:cNvPr>
            <p:cNvSpPr>
              <a:spLocks noChangeShapeType="1"/>
            </p:cNvSpPr>
            <p:nvPr/>
          </p:nvSpPr>
          <p:spPr bwMode="auto">
            <a:xfrm flipH="1" flipV="1">
              <a:off x="3716" y="1894"/>
              <a:ext cx="66"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4" name="Rectangle 38">
            <a:extLst>
              <a:ext uri="{FF2B5EF4-FFF2-40B4-BE49-F238E27FC236}">
                <a16:creationId xmlns:a16="http://schemas.microsoft.com/office/drawing/2014/main" id="{31DF48ED-6C44-7B8B-7131-1F52B8ECE1C4}"/>
              </a:ext>
            </a:extLst>
          </p:cNvPr>
          <p:cNvSpPr>
            <a:spLocks noChangeArrowheads="1"/>
          </p:cNvSpPr>
          <p:nvPr/>
        </p:nvSpPr>
        <p:spPr bwMode="auto">
          <a:xfrm>
            <a:off x="5716588" y="223337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R</a:t>
            </a:r>
            <a:endParaRPr lang="en-US" altLang="zh-CN" sz="2000" b="1">
              <a:latin typeface="Times New Roman" panose="02020603050405020304" pitchFamily="18" charset="0"/>
              <a:ea typeface="楷体_GB2312" pitchFamily="49" charset="-122"/>
            </a:endParaRPr>
          </a:p>
        </p:txBody>
      </p:sp>
      <p:sp>
        <p:nvSpPr>
          <p:cNvPr id="55" name="AutoShape 39">
            <a:extLst>
              <a:ext uri="{FF2B5EF4-FFF2-40B4-BE49-F238E27FC236}">
                <a16:creationId xmlns:a16="http://schemas.microsoft.com/office/drawing/2014/main" id="{BDC934C6-A811-56DB-9717-BF3061A1ED25}"/>
              </a:ext>
            </a:extLst>
          </p:cNvPr>
          <p:cNvSpPr>
            <a:spLocks noChangeArrowheads="1"/>
          </p:cNvSpPr>
          <p:nvPr/>
        </p:nvSpPr>
        <p:spPr bwMode="auto">
          <a:xfrm>
            <a:off x="7781925" y="4376503"/>
            <a:ext cx="366713" cy="593725"/>
          </a:xfrm>
          <a:prstGeom prst="upArrow">
            <a:avLst>
              <a:gd name="adj1" fmla="val 50000"/>
              <a:gd name="adj2" fmla="val 13208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56" name="AutoShape 40">
            <a:extLst>
              <a:ext uri="{FF2B5EF4-FFF2-40B4-BE49-F238E27FC236}">
                <a16:creationId xmlns:a16="http://schemas.microsoft.com/office/drawing/2014/main" id="{FFA429C3-2EF0-4A2B-312F-D8C7D3B9B818}"/>
              </a:ext>
            </a:extLst>
          </p:cNvPr>
          <p:cNvSpPr>
            <a:spLocks noChangeArrowheads="1"/>
          </p:cNvSpPr>
          <p:nvPr/>
        </p:nvSpPr>
        <p:spPr bwMode="auto">
          <a:xfrm>
            <a:off x="4805363" y="3401778"/>
            <a:ext cx="42862" cy="427037"/>
          </a:xfrm>
          <a:prstGeom prst="upArrow">
            <a:avLst>
              <a:gd name="adj1" fmla="val 50000"/>
              <a:gd name="adj2" fmla="val 281872"/>
            </a:avLst>
          </a:prstGeom>
          <a:solidFill>
            <a:srgbClr val="FF5050"/>
          </a:solidFill>
          <a:ln w="9525">
            <a:solidFill>
              <a:srgbClr val="CC3300"/>
            </a:solidFill>
            <a:miter lim="800000"/>
            <a:headEnd/>
            <a:tailEnd/>
          </a:ln>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57" name="AutoShape 41">
            <a:extLst>
              <a:ext uri="{FF2B5EF4-FFF2-40B4-BE49-F238E27FC236}">
                <a16:creationId xmlns:a16="http://schemas.microsoft.com/office/drawing/2014/main" id="{3923420F-6135-C369-7A28-9769B17F4C26}"/>
              </a:ext>
            </a:extLst>
          </p:cNvPr>
          <p:cNvSpPr>
            <a:spLocks noChangeArrowheads="1"/>
          </p:cNvSpPr>
          <p:nvPr/>
        </p:nvSpPr>
        <p:spPr bwMode="auto">
          <a:xfrm>
            <a:off x="3630613" y="3387490"/>
            <a:ext cx="42862" cy="427038"/>
          </a:xfrm>
          <a:prstGeom prst="upArrow">
            <a:avLst>
              <a:gd name="adj1" fmla="val 50000"/>
              <a:gd name="adj2" fmla="val 281872"/>
            </a:avLst>
          </a:prstGeom>
          <a:solidFill>
            <a:srgbClr val="FF5050"/>
          </a:solidFill>
          <a:ln w="9525">
            <a:solidFill>
              <a:srgbClr val="CC3300"/>
            </a:solidFill>
            <a:miter lim="800000"/>
            <a:headEnd/>
            <a:tailEnd/>
          </a:ln>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grpSp>
        <p:nvGrpSpPr>
          <p:cNvPr id="58" name="Group 42">
            <a:extLst>
              <a:ext uri="{FF2B5EF4-FFF2-40B4-BE49-F238E27FC236}">
                <a16:creationId xmlns:a16="http://schemas.microsoft.com/office/drawing/2014/main" id="{D50FFDBC-1912-4B28-F4C3-C1507E9C2CF8}"/>
              </a:ext>
            </a:extLst>
          </p:cNvPr>
          <p:cNvGrpSpPr>
            <a:grpSpLocks/>
          </p:cNvGrpSpPr>
          <p:nvPr/>
        </p:nvGrpSpPr>
        <p:grpSpPr bwMode="auto">
          <a:xfrm>
            <a:off x="2139950" y="2722328"/>
            <a:ext cx="323850" cy="1935162"/>
            <a:chOff x="1372" y="1908"/>
            <a:chExt cx="204" cy="1219"/>
          </a:xfrm>
        </p:grpSpPr>
        <p:sp>
          <p:nvSpPr>
            <p:cNvPr id="59" name="Freeform 43">
              <a:extLst>
                <a:ext uri="{FF2B5EF4-FFF2-40B4-BE49-F238E27FC236}">
                  <a16:creationId xmlns:a16="http://schemas.microsoft.com/office/drawing/2014/main" id="{5049355D-620B-5278-D598-FEA4F3484EBC}"/>
                </a:ext>
              </a:extLst>
            </p:cNvPr>
            <p:cNvSpPr>
              <a:spLocks/>
            </p:cNvSpPr>
            <p:nvPr/>
          </p:nvSpPr>
          <p:spPr bwMode="auto">
            <a:xfrm flipH="1" flipV="1">
              <a:off x="1372" y="3085"/>
              <a:ext cx="105" cy="42"/>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60" name="Line 44">
              <a:extLst>
                <a:ext uri="{FF2B5EF4-FFF2-40B4-BE49-F238E27FC236}">
                  <a16:creationId xmlns:a16="http://schemas.microsoft.com/office/drawing/2014/main" id="{CEBD9984-B9EC-6248-8CA8-9ADA94F3F757}"/>
                </a:ext>
              </a:extLst>
            </p:cNvPr>
            <p:cNvSpPr>
              <a:spLocks noChangeShapeType="1"/>
            </p:cNvSpPr>
            <p:nvPr/>
          </p:nvSpPr>
          <p:spPr bwMode="auto">
            <a:xfrm flipH="1" flipV="1">
              <a:off x="1435" y="3103"/>
              <a:ext cx="79"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 name="Line 45">
              <a:extLst>
                <a:ext uri="{FF2B5EF4-FFF2-40B4-BE49-F238E27FC236}">
                  <a16:creationId xmlns:a16="http://schemas.microsoft.com/office/drawing/2014/main" id="{23BBEBDD-6719-17FE-5FF4-1CA7EA1B2A52}"/>
                </a:ext>
              </a:extLst>
            </p:cNvPr>
            <p:cNvSpPr>
              <a:spLocks noChangeShapeType="1"/>
            </p:cNvSpPr>
            <p:nvPr/>
          </p:nvSpPr>
          <p:spPr bwMode="auto">
            <a:xfrm>
              <a:off x="1514" y="1929"/>
              <a:ext cx="0" cy="1176"/>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Freeform 46">
              <a:extLst>
                <a:ext uri="{FF2B5EF4-FFF2-40B4-BE49-F238E27FC236}">
                  <a16:creationId xmlns:a16="http://schemas.microsoft.com/office/drawing/2014/main" id="{7B0AE848-101D-D12F-AFEB-76CB8F91ED33}"/>
                </a:ext>
              </a:extLst>
            </p:cNvPr>
            <p:cNvSpPr>
              <a:spLocks/>
            </p:cNvSpPr>
            <p:nvPr/>
          </p:nvSpPr>
          <p:spPr bwMode="auto">
            <a:xfrm flipH="1" flipV="1">
              <a:off x="1372" y="1908"/>
              <a:ext cx="105" cy="42"/>
            </a:xfrm>
            <a:custGeom>
              <a:avLst/>
              <a:gdLst>
                <a:gd name="T0" fmla="*/ 0 w 20000"/>
                <a:gd name="T1" fmla="*/ 0 h 20000"/>
                <a:gd name="T2" fmla="*/ 0 w 20000"/>
                <a:gd name="T3" fmla="*/ 0 h 20000"/>
                <a:gd name="T4" fmla="*/ 0 w 20000"/>
                <a:gd name="T5" fmla="*/ 0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0" y="19600"/>
                  </a:lnTo>
                  <a:lnTo>
                    <a:pt x="19897" y="10000"/>
                  </a:lnTo>
                  <a:lnTo>
                    <a:pt x="0" y="0"/>
                  </a:lnTo>
                  <a:close/>
                </a:path>
              </a:pathLst>
            </a:custGeom>
            <a:solidFill>
              <a:srgbClr val="0000FF"/>
            </a:solidFill>
            <a:ln w="28575">
              <a:solidFill>
                <a:srgbClr val="0000FF"/>
              </a:solidFill>
              <a:round/>
              <a:headEnd type="none" w="sm" len="lg"/>
              <a:tailEnd type="none" w="sm" len="lg"/>
            </a:ln>
          </p:spPr>
          <p:txBody>
            <a:bodyPr/>
            <a:lstStyle/>
            <a:p>
              <a:endParaRPr lang="zh-CN" altLang="en-US"/>
            </a:p>
          </p:txBody>
        </p:sp>
        <p:sp>
          <p:nvSpPr>
            <p:cNvPr id="63" name="Line 47">
              <a:extLst>
                <a:ext uri="{FF2B5EF4-FFF2-40B4-BE49-F238E27FC236}">
                  <a16:creationId xmlns:a16="http://schemas.microsoft.com/office/drawing/2014/main" id="{B0B5A509-6868-ED93-FAAF-B17E1727E074}"/>
                </a:ext>
              </a:extLst>
            </p:cNvPr>
            <p:cNvSpPr>
              <a:spLocks noChangeShapeType="1"/>
            </p:cNvSpPr>
            <p:nvPr/>
          </p:nvSpPr>
          <p:spPr bwMode="auto">
            <a:xfrm flipH="1" flipV="1">
              <a:off x="1435" y="1926"/>
              <a:ext cx="79" cy="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4" name="AutoShape 48">
              <a:extLst>
                <a:ext uri="{FF2B5EF4-FFF2-40B4-BE49-F238E27FC236}">
                  <a16:creationId xmlns:a16="http://schemas.microsoft.com/office/drawing/2014/main" id="{9F2349C4-7BFD-E8F0-E24D-D07F18AF15E8}"/>
                </a:ext>
              </a:extLst>
            </p:cNvPr>
            <p:cNvSpPr>
              <a:spLocks noChangeArrowheads="1"/>
            </p:cNvSpPr>
            <p:nvPr/>
          </p:nvSpPr>
          <p:spPr bwMode="auto">
            <a:xfrm>
              <a:off x="1549" y="2335"/>
              <a:ext cx="27" cy="269"/>
            </a:xfrm>
            <a:prstGeom prst="upArrow">
              <a:avLst>
                <a:gd name="adj1" fmla="val 50000"/>
                <a:gd name="adj2" fmla="val 281500"/>
              </a:avLst>
            </a:prstGeom>
            <a:solidFill>
              <a:srgbClr val="FF5050"/>
            </a:solidFill>
            <a:ln w="9525">
              <a:solidFill>
                <a:srgbClr val="CC3300"/>
              </a:solidFill>
              <a:miter lim="800000"/>
              <a:headEnd/>
              <a:tailEnd/>
            </a:ln>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grpSp>
      <p:sp>
        <p:nvSpPr>
          <p:cNvPr id="65" name="AutoShape 49">
            <a:extLst>
              <a:ext uri="{FF2B5EF4-FFF2-40B4-BE49-F238E27FC236}">
                <a16:creationId xmlns:a16="http://schemas.microsoft.com/office/drawing/2014/main" id="{3BE8FE03-7604-314B-01FA-F0C1C4B3F38E}"/>
              </a:ext>
            </a:extLst>
          </p:cNvPr>
          <p:cNvSpPr>
            <a:spLocks noChangeArrowheads="1"/>
          </p:cNvSpPr>
          <p:nvPr/>
        </p:nvSpPr>
        <p:spPr bwMode="auto">
          <a:xfrm>
            <a:off x="6027738" y="3400190"/>
            <a:ext cx="42862" cy="427038"/>
          </a:xfrm>
          <a:prstGeom prst="upArrow">
            <a:avLst>
              <a:gd name="adj1" fmla="val 50000"/>
              <a:gd name="adj2" fmla="val 281872"/>
            </a:avLst>
          </a:prstGeom>
          <a:solidFill>
            <a:srgbClr val="FF5050"/>
          </a:solidFill>
          <a:ln w="9525">
            <a:solidFill>
              <a:srgbClr val="CC3300"/>
            </a:solidFill>
            <a:miter lim="800000"/>
            <a:headEnd/>
            <a:tailEnd/>
          </a:ln>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66" name="Rectangle 50">
            <a:extLst>
              <a:ext uri="{FF2B5EF4-FFF2-40B4-BE49-F238E27FC236}">
                <a16:creationId xmlns:a16="http://schemas.microsoft.com/office/drawing/2014/main" id="{393F6458-7E04-BC0C-73FC-DB743ADBE174}"/>
              </a:ext>
            </a:extLst>
          </p:cNvPr>
          <p:cNvSpPr>
            <a:spLocks noChangeArrowheads="1"/>
          </p:cNvSpPr>
          <p:nvPr/>
        </p:nvSpPr>
        <p:spPr bwMode="auto">
          <a:xfrm>
            <a:off x="5040313" y="4501915"/>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2</a:t>
            </a:r>
          </a:p>
        </p:txBody>
      </p:sp>
      <p:sp>
        <p:nvSpPr>
          <p:cNvPr id="67" name="Rectangle 51">
            <a:extLst>
              <a:ext uri="{FF2B5EF4-FFF2-40B4-BE49-F238E27FC236}">
                <a16:creationId xmlns:a16="http://schemas.microsoft.com/office/drawing/2014/main" id="{40FDEC24-2706-DA4D-7635-DDD00879CFC5}"/>
              </a:ext>
            </a:extLst>
          </p:cNvPr>
          <p:cNvSpPr>
            <a:spLocks noChangeArrowheads="1"/>
          </p:cNvSpPr>
          <p:nvPr/>
        </p:nvSpPr>
        <p:spPr bwMode="auto">
          <a:xfrm>
            <a:off x="3825875" y="4476515"/>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4</a:t>
            </a:r>
          </a:p>
        </p:txBody>
      </p:sp>
      <p:sp>
        <p:nvSpPr>
          <p:cNvPr id="68" name="Rectangle 52">
            <a:extLst>
              <a:ext uri="{FF2B5EF4-FFF2-40B4-BE49-F238E27FC236}">
                <a16:creationId xmlns:a16="http://schemas.microsoft.com/office/drawing/2014/main" id="{1533865F-C3EA-AE9A-18B9-E57D600AB7EF}"/>
              </a:ext>
            </a:extLst>
          </p:cNvPr>
          <p:cNvSpPr>
            <a:spLocks noChangeArrowheads="1"/>
          </p:cNvSpPr>
          <p:nvPr/>
        </p:nvSpPr>
        <p:spPr bwMode="auto">
          <a:xfrm>
            <a:off x="2532063" y="4500328"/>
            <a:ext cx="585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8</a:t>
            </a:r>
          </a:p>
        </p:txBody>
      </p:sp>
      <p:sp>
        <p:nvSpPr>
          <p:cNvPr id="69" name="Rectangle 53">
            <a:extLst>
              <a:ext uri="{FF2B5EF4-FFF2-40B4-BE49-F238E27FC236}">
                <a16:creationId xmlns:a16="http://schemas.microsoft.com/office/drawing/2014/main" id="{658C9DE7-FC84-CE9A-DECF-E959500BD1B5}"/>
              </a:ext>
            </a:extLst>
          </p:cNvPr>
          <p:cNvSpPr>
            <a:spLocks noChangeArrowheads="1"/>
          </p:cNvSpPr>
          <p:nvPr/>
        </p:nvSpPr>
        <p:spPr bwMode="auto">
          <a:xfrm>
            <a:off x="1338263" y="451144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16</a:t>
            </a:r>
          </a:p>
        </p:txBody>
      </p:sp>
      <p:sp>
        <p:nvSpPr>
          <p:cNvPr id="70" name="Rectangle 54">
            <a:extLst>
              <a:ext uri="{FF2B5EF4-FFF2-40B4-BE49-F238E27FC236}">
                <a16:creationId xmlns:a16="http://schemas.microsoft.com/office/drawing/2014/main" id="{E18EEB4C-FDC4-8189-0D78-31CB5A05B1A2}"/>
              </a:ext>
            </a:extLst>
          </p:cNvPr>
          <p:cNvSpPr>
            <a:spLocks noChangeArrowheads="1"/>
          </p:cNvSpPr>
          <p:nvPr/>
        </p:nvSpPr>
        <p:spPr bwMode="auto">
          <a:xfrm>
            <a:off x="5907088" y="2977915"/>
            <a:ext cx="1025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楷体_GB2312" pitchFamily="49" charset="-122"/>
              </a:rPr>
              <a:t>I/</a:t>
            </a:r>
            <a:r>
              <a:rPr lang="en-US" altLang="zh-CN" sz="2000" b="1">
                <a:latin typeface="Times New Roman" panose="02020603050405020304" pitchFamily="18" charset="0"/>
                <a:ea typeface="楷体_GB2312" pitchFamily="49" charset="-122"/>
              </a:rPr>
              <a:t>2</a:t>
            </a:r>
          </a:p>
        </p:txBody>
      </p:sp>
      <p:sp>
        <p:nvSpPr>
          <p:cNvPr id="71" name="Rectangle 55">
            <a:extLst>
              <a:ext uri="{FF2B5EF4-FFF2-40B4-BE49-F238E27FC236}">
                <a16:creationId xmlns:a16="http://schemas.microsoft.com/office/drawing/2014/main" id="{88F8D0BD-6AE5-E90D-77DA-52AE354BCDB0}"/>
              </a:ext>
            </a:extLst>
          </p:cNvPr>
          <p:cNvSpPr>
            <a:spLocks noChangeArrowheads="1"/>
          </p:cNvSpPr>
          <p:nvPr/>
        </p:nvSpPr>
        <p:spPr bwMode="auto">
          <a:xfrm>
            <a:off x="6034088" y="3424003"/>
            <a:ext cx="401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latin typeface="Times New Roman" panose="02020603050405020304" pitchFamily="18" charset="0"/>
                <a:ea typeface="楷体_GB2312" pitchFamily="49" charset="-122"/>
              </a:rPr>
              <a:t>I</a:t>
            </a:r>
            <a:r>
              <a:rPr kumimoji="1" lang="en-US" altLang="zh-CN" sz="1800" b="1" baseline="-30000">
                <a:latin typeface="Times New Roman" panose="02020603050405020304" pitchFamily="18" charset="0"/>
                <a:ea typeface="楷体_GB2312" pitchFamily="49" charset="-122"/>
              </a:rPr>
              <a:t>3</a:t>
            </a:r>
            <a:endParaRPr kumimoji="1" lang="en-US" altLang="zh-CN" sz="1800" b="1">
              <a:latin typeface="Times New Roman" panose="02020603050405020304" pitchFamily="18" charset="0"/>
              <a:ea typeface="楷体_GB2312" pitchFamily="49" charset="-122"/>
            </a:endParaRPr>
          </a:p>
        </p:txBody>
      </p:sp>
      <p:sp>
        <p:nvSpPr>
          <p:cNvPr id="72" name="Rectangle 56">
            <a:extLst>
              <a:ext uri="{FF2B5EF4-FFF2-40B4-BE49-F238E27FC236}">
                <a16:creationId xmlns:a16="http://schemas.microsoft.com/office/drawing/2014/main" id="{DDC99505-A9B4-0467-87CF-549CE7255B3E}"/>
              </a:ext>
            </a:extLst>
          </p:cNvPr>
          <p:cNvSpPr>
            <a:spLocks noChangeArrowheads="1"/>
          </p:cNvSpPr>
          <p:nvPr/>
        </p:nvSpPr>
        <p:spPr bwMode="auto">
          <a:xfrm>
            <a:off x="4800600" y="3473215"/>
            <a:ext cx="401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latin typeface="Times New Roman" panose="02020603050405020304" pitchFamily="18" charset="0"/>
                <a:ea typeface="楷体_GB2312" pitchFamily="49" charset="-122"/>
              </a:rPr>
              <a:t>I</a:t>
            </a:r>
            <a:r>
              <a:rPr kumimoji="1" lang="en-US" altLang="zh-CN" sz="1800" b="1" baseline="-30000">
                <a:latin typeface="Times New Roman" panose="02020603050405020304" pitchFamily="18" charset="0"/>
                <a:ea typeface="楷体_GB2312" pitchFamily="49" charset="-122"/>
              </a:rPr>
              <a:t>2</a:t>
            </a:r>
            <a:endParaRPr kumimoji="1" lang="en-US" altLang="zh-CN" sz="1800" b="1">
              <a:latin typeface="Times New Roman" panose="02020603050405020304" pitchFamily="18" charset="0"/>
              <a:ea typeface="楷体_GB2312" pitchFamily="49" charset="-122"/>
            </a:endParaRPr>
          </a:p>
        </p:txBody>
      </p:sp>
      <p:sp>
        <p:nvSpPr>
          <p:cNvPr id="73" name="Rectangle 57">
            <a:extLst>
              <a:ext uri="{FF2B5EF4-FFF2-40B4-BE49-F238E27FC236}">
                <a16:creationId xmlns:a16="http://schemas.microsoft.com/office/drawing/2014/main" id="{3E8B01BA-C45B-9A12-C782-AC21EB607C25}"/>
              </a:ext>
            </a:extLst>
          </p:cNvPr>
          <p:cNvSpPr>
            <a:spLocks noChangeArrowheads="1"/>
          </p:cNvSpPr>
          <p:nvPr/>
        </p:nvSpPr>
        <p:spPr bwMode="auto">
          <a:xfrm>
            <a:off x="3749675" y="3419240"/>
            <a:ext cx="401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latin typeface="Times New Roman" panose="02020603050405020304" pitchFamily="18" charset="0"/>
                <a:ea typeface="楷体_GB2312" pitchFamily="49" charset="-122"/>
              </a:rPr>
              <a:t>I</a:t>
            </a:r>
            <a:r>
              <a:rPr kumimoji="1" lang="en-US" altLang="zh-CN" sz="1800" b="1" baseline="-30000">
                <a:latin typeface="Times New Roman" panose="02020603050405020304" pitchFamily="18" charset="0"/>
                <a:ea typeface="楷体_GB2312" pitchFamily="49" charset="-122"/>
              </a:rPr>
              <a:t>1</a:t>
            </a:r>
            <a:endParaRPr kumimoji="1" lang="en-US" altLang="zh-CN" sz="1800" b="1">
              <a:latin typeface="Times New Roman" panose="02020603050405020304" pitchFamily="18" charset="0"/>
              <a:ea typeface="楷体_GB2312" pitchFamily="49" charset="-122"/>
            </a:endParaRPr>
          </a:p>
        </p:txBody>
      </p:sp>
      <p:sp>
        <p:nvSpPr>
          <p:cNvPr id="74" name="Rectangle 58">
            <a:extLst>
              <a:ext uri="{FF2B5EF4-FFF2-40B4-BE49-F238E27FC236}">
                <a16:creationId xmlns:a16="http://schemas.microsoft.com/office/drawing/2014/main" id="{E4DA9819-47C4-8523-A5AA-367A772169A5}"/>
              </a:ext>
            </a:extLst>
          </p:cNvPr>
          <p:cNvSpPr>
            <a:spLocks noChangeArrowheads="1"/>
          </p:cNvSpPr>
          <p:nvPr/>
        </p:nvSpPr>
        <p:spPr bwMode="auto">
          <a:xfrm>
            <a:off x="2528888" y="3471628"/>
            <a:ext cx="401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latin typeface="Times New Roman" panose="02020603050405020304" pitchFamily="18" charset="0"/>
                <a:ea typeface="楷体_GB2312" pitchFamily="49" charset="-122"/>
              </a:rPr>
              <a:t>I</a:t>
            </a:r>
            <a:r>
              <a:rPr kumimoji="1" lang="en-US" altLang="zh-CN" sz="1800" b="1" baseline="-30000">
                <a:latin typeface="Times New Roman" panose="02020603050405020304" pitchFamily="18" charset="0"/>
                <a:ea typeface="楷体_GB2312" pitchFamily="49" charset="-122"/>
              </a:rPr>
              <a:t>0</a:t>
            </a:r>
            <a:endParaRPr kumimoji="1" lang="en-US" altLang="zh-CN" sz="1800" b="1">
              <a:latin typeface="Times New Roman" panose="02020603050405020304" pitchFamily="18" charset="0"/>
              <a:ea typeface="楷体_GB2312" pitchFamily="49" charset="-122"/>
            </a:endParaRPr>
          </a:p>
        </p:txBody>
      </p:sp>
      <p:sp>
        <p:nvSpPr>
          <p:cNvPr id="75" name="Rectangle 59">
            <a:extLst>
              <a:ext uri="{FF2B5EF4-FFF2-40B4-BE49-F238E27FC236}">
                <a16:creationId xmlns:a16="http://schemas.microsoft.com/office/drawing/2014/main" id="{1A56878A-C833-8501-6252-9F87890851CA}"/>
              </a:ext>
            </a:extLst>
          </p:cNvPr>
          <p:cNvSpPr>
            <a:spLocks noChangeArrowheads="1"/>
          </p:cNvSpPr>
          <p:nvPr/>
        </p:nvSpPr>
        <p:spPr bwMode="auto">
          <a:xfrm>
            <a:off x="939800" y="4986103"/>
            <a:ext cx="775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99"/>
                </a:solidFill>
                <a:latin typeface="Times New Roman" panose="02020603050405020304" pitchFamily="18" charset="0"/>
                <a:ea typeface="楷体_GB2312" pitchFamily="49" charset="-122"/>
              </a:rPr>
              <a:t>流入每个</a:t>
            </a:r>
            <a:r>
              <a:rPr lang="en-US" altLang="zh-CN" sz="2400" b="1">
                <a:solidFill>
                  <a:srgbClr val="000099"/>
                </a:solidFill>
                <a:latin typeface="Times New Roman" panose="02020603050405020304" pitchFamily="18" charset="0"/>
                <a:ea typeface="楷体_GB2312" pitchFamily="49" charset="-122"/>
              </a:rPr>
              <a:t>2R</a:t>
            </a:r>
            <a:r>
              <a:rPr lang="zh-CN" altLang="en-US" sz="2400" b="1">
                <a:solidFill>
                  <a:srgbClr val="000099"/>
                </a:solidFill>
                <a:latin typeface="Times New Roman" panose="02020603050405020304" pitchFamily="18" charset="0"/>
                <a:ea typeface="楷体_GB2312" pitchFamily="49" charset="-122"/>
              </a:rPr>
              <a:t>电阻的电流从</a:t>
            </a:r>
            <a:r>
              <a:rPr lang="zh-CN" altLang="en-US" sz="2400" b="1">
                <a:solidFill>
                  <a:srgbClr val="FF0000"/>
                </a:solidFill>
                <a:latin typeface="Times New Roman" panose="02020603050405020304" pitchFamily="18" charset="0"/>
                <a:ea typeface="楷体_GB2312" pitchFamily="49" charset="-122"/>
              </a:rPr>
              <a:t>高位到低位</a:t>
            </a:r>
            <a:r>
              <a:rPr lang="zh-CN" altLang="en-US" sz="2400" b="1">
                <a:solidFill>
                  <a:srgbClr val="000099"/>
                </a:solidFill>
                <a:latin typeface="Times New Roman" panose="02020603050405020304" pitchFamily="18" charset="0"/>
                <a:ea typeface="楷体_GB2312" pitchFamily="49" charset="-122"/>
              </a:rPr>
              <a:t>按</a:t>
            </a:r>
            <a:r>
              <a:rPr lang="en-US" altLang="zh-CN" sz="2400" b="1">
                <a:solidFill>
                  <a:srgbClr val="000099"/>
                </a:solidFill>
                <a:latin typeface="Times New Roman" panose="02020603050405020304" pitchFamily="18" charset="0"/>
                <a:ea typeface="楷体_GB2312" pitchFamily="49" charset="-122"/>
              </a:rPr>
              <a:t>2</a:t>
            </a:r>
            <a:r>
              <a:rPr lang="zh-CN" altLang="en-US" sz="2400" b="1">
                <a:solidFill>
                  <a:srgbClr val="000099"/>
                </a:solidFill>
                <a:latin typeface="Times New Roman" panose="02020603050405020304" pitchFamily="18" charset="0"/>
                <a:ea typeface="楷体_GB2312" pitchFamily="49" charset="-122"/>
              </a:rPr>
              <a:t>的整数倍递减。</a:t>
            </a:r>
          </a:p>
        </p:txBody>
      </p:sp>
      <p:sp>
        <p:nvSpPr>
          <p:cNvPr id="76" name="Rectangle 60">
            <a:extLst>
              <a:ext uri="{FF2B5EF4-FFF2-40B4-BE49-F238E27FC236}">
                <a16:creationId xmlns:a16="http://schemas.microsoft.com/office/drawing/2014/main" id="{75858529-EF25-31B4-75DA-2EFA7B392664}"/>
              </a:ext>
            </a:extLst>
          </p:cNvPr>
          <p:cNvSpPr>
            <a:spLocks noChangeArrowheads="1"/>
          </p:cNvSpPr>
          <p:nvPr/>
        </p:nvSpPr>
        <p:spPr bwMode="auto">
          <a:xfrm>
            <a:off x="471488" y="5524265"/>
            <a:ext cx="183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i="1">
                <a:solidFill>
                  <a:srgbClr val="000066"/>
                </a:solidFill>
                <a:latin typeface="Times New Roman" panose="02020603050405020304" pitchFamily="18" charset="0"/>
              </a:rPr>
              <a:t>I</a:t>
            </a:r>
            <a:r>
              <a:rPr kumimoji="1" lang="en-US" altLang="zh-CN" sz="2400" b="1" i="1" baseline="-25000">
                <a:solidFill>
                  <a:srgbClr val="000066"/>
                </a:solidFill>
                <a:latin typeface="Times New Roman" panose="02020603050405020304" pitchFamily="18" charset="0"/>
              </a:rPr>
              <a:t>3</a:t>
            </a:r>
            <a:r>
              <a:rPr kumimoji="1" lang="en-US" altLang="zh-CN" sz="2400" b="1">
                <a:solidFill>
                  <a:srgbClr val="000066"/>
                </a:solidFill>
                <a:latin typeface="Times New Roman" panose="02020603050405020304" pitchFamily="18" charset="0"/>
              </a:rPr>
              <a:t>= </a:t>
            </a:r>
            <a:r>
              <a:rPr kumimoji="1" lang="en-US" altLang="zh-CN" sz="2400" b="1" i="1">
                <a:solidFill>
                  <a:srgbClr val="000066"/>
                </a:solidFill>
                <a:latin typeface="Times New Roman" panose="02020603050405020304" pitchFamily="18" charset="0"/>
              </a:rPr>
              <a:t>V</a:t>
            </a:r>
            <a:r>
              <a:rPr kumimoji="1" lang="en-US" altLang="zh-CN" sz="2400" b="1" baseline="-25000">
                <a:solidFill>
                  <a:srgbClr val="000066"/>
                </a:solidFill>
                <a:latin typeface="Times New Roman" panose="02020603050405020304" pitchFamily="18" charset="0"/>
              </a:rPr>
              <a:t>REF </a:t>
            </a:r>
            <a:r>
              <a:rPr kumimoji="1" lang="en-US" altLang="zh-CN" sz="2400" b="1">
                <a:solidFill>
                  <a:srgbClr val="000066"/>
                </a:solidFill>
                <a:latin typeface="Times New Roman" panose="02020603050405020304" pitchFamily="18" charset="0"/>
              </a:rPr>
              <a:t>/ 2</a:t>
            </a:r>
            <a:r>
              <a:rPr kumimoji="1" lang="en-US" altLang="zh-CN" sz="2400" b="1" i="1">
                <a:solidFill>
                  <a:srgbClr val="000066"/>
                </a:solidFill>
                <a:latin typeface="Times New Roman" panose="02020603050405020304" pitchFamily="18" charset="0"/>
              </a:rPr>
              <a:t>R</a:t>
            </a:r>
            <a:endParaRPr kumimoji="1" lang="en-US" altLang="zh-CN" sz="2800" b="1">
              <a:solidFill>
                <a:srgbClr val="000066"/>
              </a:solidFill>
              <a:latin typeface="Times New Roman" panose="02020603050405020304" pitchFamily="18" charset="0"/>
            </a:endParaRPr>
          </a:p>
        </p:txBody>
      </p:sp>
      <p:sp>
        <p:nvSpPr>
          <p:cNvPr id="77" name="Rectangle 61">
            <a:extLst>
              <a:ext uri="{FF2B5EF4-FFF2-40B4-BE49-F238E27FC236}">
                <a16:creationId xmlns:a16="http://schemas.microsoft.com/office/drawing/2014/main" id="{ECA3381A-03FD-1B66-F62E-BECCE377C5F9}"/>
              </a:ext>
            </a:extLst>
          </p:cNvPr>
          <p:cNvSpPr>
            <a:spLocks noChangeArrowheads="1"/>
          </p:cNvSpPr>
          <p:nvPr/>
        </p:nvSpPr>
        <p:spPr bwMode="auto">
          <a:xfrm>
            <a:off x="2447925" y="5549665"/>
            <a:ext cx="183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i="1">
                <a:solidFill>
                  <a:srgbClr val="000066"/>
                </a:solidFill>
                <a:latin typeface="Times New Roman" panose="02020603050405020304" pitchFamily="18" charset="0"/>
              </a:rPr>
              <a:t>I</a:t>
            </a:r>
            <a:r>
              <a:rPr kumimoji="1" lang="en-US" altLang="zh-CN" sz="2400" b="1" i="1" baseline="-25000">
                <a:solidFill>
                  <a:srgbClr val="000066"/>
                </a:solidFill>
                <a:latin typeface="Times New Roman" panose="02020603050405020304" pitchFamily="18" charset="0"/>
              </a:rPr>
              <a:t>2</a:t>
            </a:r>
            <a:r>
              <a:rPr kumimoji="1" lang="en-US" altLang="zh-CN" sz="2400" b="1">
                <a:solidFill>
                  <a:srgbClr val="000066"/>
                </a:solidFill>
                <a:latin typeface="Times New Roman" panose="02020603050405020304" pitchFamily="18" charset="0"/>
              </a:rPr>
              <a:t>= </a:t>
            </a:r>
            <a:r>
              <a:rPr kumimoji="1" lang="en-US" altLang="zh-CN" sz="2400" b="1" i="1">
                <a:solidFill>
                  <a:srgbClr val="000066"/>
                </a:solidFill>
                <a:latin typeface="Times New Roman" panose="02020603050405020304" pitchFamily="18" charset="0"/>
              </a:rPr>
              <a:t>V</a:t>
            </a:r>
            <a:r>
              <a:rPr kumimoji="1" lang="en-US" altLang="zh-CN" sz="2400" b="1" baseline="-25000">
                <a:solidFill>
                  <a:srgbClr val="000066"/>
                </a:solidFill>
                <a:latin typeface="Times New Roman" panose="02020603050405020304" pitchFamily="18" charset="0"/>
              </a:rPr>
              <a:t>REF </a:t>
            </a:r>
            <a:r>
              <a:rPr kumimoji="1" lang="en-US" altLang="zh-CN" sz="2400" b="1">
                <a:solidFill>
                  <a:srgbClr val="000066"/>
                </a:solidFill>
                <a:latin typeface="Times New Roman" panose="02020603050405020304" pitchFamily="18" charset="0"/>
              </a:rPr>
              <a:t>/ 4</a:t>
            </a:r>
            <a:r>
              <a:rPr kumimoji="1" lang="en-US" altLang="zh-CN" sz="2400" b="1" i="1">
                <a:solidFill>
                  <a:srgbClr val="000066"/>
                </a:solidFill>
                <a:latin typeface="Times New Roman" panose="02020603050405020304" pitchFamily="18" charset="0"/>
              </a:rPr>
              <a:t>R</a:t>
            </a:r>
            <a:endParaRPr kumimoji="1" lang="en-US" altLang="zh-CN" sz="2800" b="1">
              <a:solidFill>
                <a:srgbClr val="000066"/>
              </a:solidFill>
              <a:latin typeface="Times New Roman" panose="02020603050405020304" pitchFamily="18" charset="0"/>
            </a:endParaRPr>
          </a:p>
        </p:txBody>
      </p:sp>
      <p:sp>
        <p:nvSpPr>
          <p:cNvPr id="78" name="Rectangle 62">
            <a:extLst>
              <a:ext uri="{FF2B5EF4-FFF2-40B4-BE49-F238E27FC236}">
                <a16:creationId xmlns:a16="http://schemas.microsoft.com/office/drawing/2014/main" id="{BA7D6FD7-E212-E47A-BFBA-FE8CF4B927F6}"/>
              </a:ext>
            </a:extLst>
          </p:cNvPr>
          <p:cNvSpPr>
            <a:spLocks noChangeArrowheads="1"/>
          </p:cNvSpPr>
          <p:nvPr/>
        </p:nvSpPr>
        <p:spPr bwMode="auto">
          <a:xfrm>
            <a:off x="4370388" y="5589353"/>
            <a:ext cx="1838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i="1">
                <a:solidFill>
                  <a:srgbClr val="000066"/>
                </a:solidFill>
                <a:latin typeface="Times New Roman" panose="02020603050405020304" pitchFamily="18" charset="0"/>
              </a:rPr>
              <a:t>I</a:t>
            </a:r>
            <a:r>
              <a:rPr kumimoji="1" lang="en-US" altLang="zh-CN" sz="2400" b="1" i="1" baseline="-25000">
                <a:solidFill>
                  <a:srgbClr val="000066"/>
                </a:solidFill>
                <a:latin typeface="Times New Roman" panose="02020603050405020304" pitchFamily="18" charset="0"/>
              </a:rPr>
              <a:t>1</a:t>
            </a:r>
            <a:r>
              <a:rPr kumimoji="1" lang="en-US" altLang="zh-CN" sz="2400" b="1">
                <a:solidFill>
                  <a:srgbClr val="000066"/>
                </a:solidFill>
                <a:latin typeface="Times New Roman" panose="02020603050405020304" pitchFamily="18" charset="0"/>
              </a:rPr>
              <a:t>= </a:t>
            </a:r>
            <a:r>
              <a:rPr kumimoji="1" lang="en-US" altLang="zh-CN" sz="2400" b="1" i="1">
                <a:solidFill>
                  <a:srgbClr val="000066"/>
                </a:solidFill>
                <a:latin typeface="Times New Roman" panose="02020603050405020304" pitchFamily="18" charset="0"/>
              </a:rPr>
              <a:t>V</a:t>
            </a:r>
            <a:r>
              <a:rPr kumimoji="1" lang="en-US" altLang="zh-CN" sz="2400" b="1" baseline="-25000">
                <a:solidFill>
                  <a:srgbClr val="000066"/>
                </a:solidFill>
                <a:latin typeface="Times New Roman" panose="02020603050405020304" pitchFamily="18" charset="0"/>
              </a:rPr>
              <a:t>REF </a:t>
            </a:r>
            <a:r>
              <a:rPr kumimoji="1" lang="en-US" altLang="zh-CN" sz="2400" b="1">
                <a:solidFill>
                  <a:srgbClr val="000066"/>
                </a:solidFill>
                <a:latin typeface="Times New Roman" panose="02020603050405020304" pitchFamily="18" charset="0"/>
              </a:rPr>
              <a:t>/ 8</a:t>
            </a:r>
            <a:r>
              <a:rPr kumimoji="1" lang="en-US" altLang="zh-CN" sz="2400" b="1" i="1">
                <a:solidFill>
                  <a:srgbClr val="000066"/>
                </a:solidFill>
                <a:latin typeface="Times New Roman" panose="02020603050405020304" pitchFamily="18" charset="0"/>
              </a:rPr>
              <a:t>R</a:t>
            </a:r>
            <a:endParaRPr kumimoji="1" lang="en-US" altLang="zh-CN" sz="2800" b="1">
              <a:solidFill>
                <a:srgbClr val="000066"/>
              </a:solidFill>
              <a:latin typeface="Times New Roman" panose="02020603050405020304" pitchFamily="18" charset="0"/>
            </a:endParaRPr>
          </a:p>
        </p:txBody>
      </p:sp>
      <p:sp>
        <p:nvSpPr>
          <p:cNvPr id="79" name="Rectangle 63">
            <a:extLst>
              <a:ext uri="{FF2B5EF4-FFF2-40B4-BE49-F238E27FC236}">
                <a16:creationId xmlns:a16="http://schemas.microsoft.com/office/drawing/2014/main" id="{9A0F356D-B5A3-BC9F-9BA6-0CCD9BDFBCC1}"/>
              </a:ext>
            </a:extLst>
          </p:cNvPr>
          <p:cNvSpPr>
            <a:spLocks noChangeArrowheads="1"/>
          </p:cNvSpPr>
          <p:nvPr/>
        </p:nvSpPr>
        <p:spPr bwMode="auto">
          <a:xfrm>
            <a:off x="6148388" y="5589353"/>
            <a:ext cx="1992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i="1">
                <a:solidFill>
                  <a:srgbClr val="000066"/>
                </a:solidFill>
                <a:latin typeface="Times New Roman" panose="02020603050405020304" pitchFamily="18" charset="0"/>
              </a:rPr>
              <a:t>I</a:t>
            </a:r>
            <a:r>
              <a:rPr kumimoji="1" lang="en-US" altLang="zh-CN" sz="2400" b="1" i="1" baseline="-25000">
                <a:solidFill>
                  <a:srgbClr val="000066"/>
                </a:solidFill>
                <a:latin typeface="Times New Roman" panose="02020603050405020304" pitchFamily="18" charset="0"/>
              </a:rPr>
              <a:t>0</a:t>
            </a:r>
            <a:r>
              <a:rPr kumimoji="1" lang="en-US" altLang="zh-CN" sz="2400" b="1">
                <a:solidFill>
                  <a:srgbClr val="000066"/>
                </a:solidFill>
                <a:latin typeface="Times New Roman" panose="02020603050405020304" pitchFamily="18" charset="0"/>
              </a:rPr>
              <a:t>= </a:t>
            </a:r>
            <a:r>
              <a:rPr kumimoji="1" lang="en-US" altLang="zh-CN" sz="2400" b="1" i="1">
                <a:solidFill>
                  <a:srgbClr val="000066"/>
                </a:solidFill>
                <a:latin typeface="Times New Roman" panose="02020603050405020304" pitchFamily="18" charset="0"/>
              </a:rPr>
              <a:t>V</a:t>
            </a:r>
            <a:r>
              <a:rPr kumimoji="1" lang="en-US" altLang="zh-CN" sz="2400" b="1" baseline="-25000">
                <a:solidFill>
                  <a:srgbClr val="000066"/>
                </a:solidFill>
                <a:latin typeface="Times New Roman" panose="02020603050405020304" pitchFamily="18" charset="0"/>
              </a:rPr>
              <a:t>REF </a:t>
            </a:r>
            <a:r>
              <a:rPr kumimoji="1" lang="en-US" altLang="zh-CN" sz="2400" b="1">
                <a:solidFill>
                  <a:srgbClr val="000066"/>
                </a:solidFill>
                <a:latin typeface="Times New Roman" panose="02020603050405020304" pitchFamily="18" charset="0"/>
              </a:rPr>
              <a:t>/16 </a:t>
            </a:r>
            <a:r>
              <a:rPr kumimoji="1" lang="en-US" altLang="zh-CN" sz="2400" b="1" i="1">
                <a:solidFill>
                  <a:srgbClr val="000066"/>
                </a:solidFill>
                <a:latin typeface="Times New Roman" panose="02020603050405020304" pitchFamily="18" charset="0"/>
              </a:rPr>
              <a:t>R</a:t>
            </a:r>
            <a:endParaRPr kumimoji="1" lang="en-US" altLang="zh-CN" sz="2800" b="1">
              <a:solidFill>
                <a:srgbClr val="000066"/>
              </a:solidFill>
              <a:latin typeface="Times New Roman" panose="02020603050405020304" pitchFamily="18" charset="0"/>
            </a:endParaRPr>
          </a:p>
        </p:txBody>
      </p:sp>
    </p:spTree>
    <p:extLst>
      <p:ext uri="{BB962C8B-B14F-4D97-AF65-F5344CB8AC3E}">
        <p14:creationId xmlns:p14="http://schemas.microsoft.com/office/powerpoint/2010/main" val="28389892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right)">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right)">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4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right)">
                                      <p:cBhvr>
                                        <p:cTn id="49" dur="500"/>
                                        <p:tgtEl>
                                          <p:spTgt spid="4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5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checkerboard(across)">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wipe(down)">
                                      <p:cBhvr>
                                        <p:cTn id="63" dur="500"/>
                                        <p:tgtEl>
                                          <p:spTgt spid="65"/>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12"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strips(downLeft)">
                                      <p:cBhvr>
                                        <p:cTn id="68" dur="500"/>
                                        <p:tgtEl>
                                          <p:spTgt spid="7"/>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7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nodeType="click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strips(downRight)">
                                      <p:cBhvr>
                                        <p:cTn id="77" dur="500"/>
                                        <p:tgtEl>
                                          <p:spTgt spid="6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wipe(down)">
                                      <p:cBhvr>
                                        <p:cTn id="82" dur="500"/>
                                        <p:tgtEl>
                                          <p:spTgt spid="56"/>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strips(downLeft)">
                                      <p:cBhvr>
                                        <p:cTn id="87" dur="500"/>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18" presetClass="entr" presetSubtype="6" fill="hold"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strips(downRight)">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18" presetClass="entr" presetSubtype="6" fill="hold" nodeType="clickEffect">
                                  <p:stCondLst>
                                    <p:cond delay="0"/>
                                  </p:stCondLst>
                                  <p:childTnLst>
                                    <p:set>
                                      <p:cBhvr>
                                        <p:cTn id="96" dur="1" fill="hold">
                                          <p:stCondLst>
                                            <p:cond delay="0"/>
                                          </p:stCondLst>
                                        </p:cTn>
                                        <p:tgtEl>
                                          <p:spTgt spid="67"/>
                                        </p:tgtEl>
                                        <p:attrNameLst>
                                          <p:attrName>style.visibility</p:attrName>
                                        </p:attrNameLst>
                                      </p:cBhvr>
                                      <p:to>
                                        <p:strVal val="visible"/>
                                      </p:to>
                                    </p:set>
                                    <p:animEffect transition="in" filter="strips(downRight)">
                                      <p:cBhvr>
                                        <p:cTn id="97" dur="500"/>
                                        <p:tgtEl>
                                          <p:spTgt spid="6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57"/>
                                        </p:tgtEl>
                                        <p:attrNameLst>
                                          <p:attrName>style.visibility</p:attrName>
                                        </p:attrNameLst>
                                      </p:cBhvr>
                                      <p:to>
                                        <p:strVal val="visible"/>
                                      </p:to>
                                    </p:set>
                                    <p:animEffect transition="in" filter="wipe(down)">
                                      <p:cBhvr>
                                        <p:cTn id="102" dur="500"/>
                                        <p:tgtEl>
                                          <p:spTgt spid="57"/>
                                        </p:tgtEl>
                                      </p:cBhvr>
                                    </p:animEffect>
                                  </p:childTnLst>
                                </p:cTn>
                              </p:par>
                            </p:childTnLst>
                          </p:cTn>
                        </p:par>
                      </p:childTnLst>
                    </p:cTn>
                  </p:par>
                  <p:par>
                    <p:cTn id="103" fill="hold">
                      <p:stCondLst>
                        <p:cond delay="indefinite"/>
                      </p:stCondLst>
                      <p:childTnLst>
                        <p:par>
                          <p:cTn id="104" fill="hold">
                            <p:stCondLst>
                              <p:cond delay="0"/>
                            </p:stCondLst>
                            <p:childTnLst>
                              <p:par>
                                <p:cTn id="105" presetID="18" presetClass="entr" presetSubtype="12" fill="hold" nodeType="click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strips(downLeft)">
                                      <p:cBhvr>
                                        <p:cTn id="107" dur="500"/>
                                        <p:tgtEl>
                                          <p:spTgt spid="16"/>
                                        </p:tgtEl>
                                      </p:cBhvr>
                                    </p:animEffect>
                                  </p:childTnLst>
                                </p:cTn>
                              </p:par>
                            </p:childTnLst>
                          </p:cTn>
                        </p:par>
                      </p:childTnLst>
                    </p:cTn>
                  </p:par>
                  <p:par>
                    <p:cTn id="108" fill="hold">
                      <p:stCondLst>
                        <p:cond delay="indefinite"/>
                      </p:stCondLst>
                      <p:childTnLst>
                        <p:par>
                          <p:cTn id="109" fill="hold">
                            <p:stCondLst>
                              <p:cond delay="0"/>
                            </p:stCondLst>
                            <p:childTnLst>
                              <p:par>
                                <p:cTn id="110" presetID="18" presetClass="entr" presetSubtype="6" fill="hold" nodeType="clickEffect">
                                  <p:stCondLst>
                                    <p:cond delay="0"/>
                                  </p:stCondLst>
                                  <p:childTnLst>
                                    <p:set>
                                      <p:cBhvr>
                                        <p:cTn id="111" dur="1" fill="hold">
                                          <p:stCondLst>
                                            <p:cond delay="0"/>
                                          </p:stCondLst>
                                        </p:cTn>
                                        <p:tgtEl>
                                          <p:spTgt spid="31"/>
                                        </p:tgtEl>
                                        <p:attrNameLst>
                                          <p:attrName>style.visibility</p:attrName>
                                        </p:attrNameLst>
                                      </p:cBhvr>
                                      <p:to>
                                        <p:strVal val="visible"/>
                                      </p:to>
                                    </p:set>
                                    <p:animEffect transition="in" filter="strips(downRight)">
                                      <p:cBhvr>
                                        <p:cTn id="112" dur="500"/>
                                        <p:tgtEl>
                                          <p:spTgt spid="31"/>
                                        </p:tgtEl>
                                      </p:cBhvr>
                                    </p:animEffect>
                                  </p:childTnLst>
                                </p:cTn>
                              </p:par>
                            </p:childTnLst>
                          </p:cTn>
                        </p:par>
                      </p:childTnLst>
                    </p:cTn>
                  </p:par>
                  <p:par>
                    <p:cTn id="113" fill="hold">
                      <p:stCondLst>
                        <p:cond delay="indefinite"/>
                      </p:stCondLst>
                      <p:childTnLst>
                        <p:par>
                          <p:cTn id="114" fill="hold">
                            <p:stCondLst>
                              <p:cond delay="0"/>
                            </p:stCondLst>
                            <p:childTnLst>
                              <p:par>
                                <p:cTn id="115" presetID="18" presetClass="entr" presetSubtype="6" fill="hold" nodeType="clickEffect">
                                  <p:stCondLst>
                                    <p:cond delay="0"/>
                                  </p:stCondLst>
                                  <p:childTnLst>
                                    <p:set>
                                      <p:cBhvr>
                                        <p:cTn id="116" dur="1" fill="hold">
                                          <p:stCondLst>
                                            <p:cond delay="0"/>
                                          </p:stCondLst>
                                        </p:cTn>
                                        <p:tgtEl>
                                          <p:spTgt spid="68"/>
                                        </p:tgtEl>
                                        <p:attrNameLst>
                                          <p:attrName>style.visibility</p:attrName>
                                        </p:attrNameLst>
                                      </p:cBhvr>
                                      <p:to>
                                        <p:strVal val="visible"/>
                                      </p:to>
                                    </p:set>
                                    <p:animEffect transition="in" filter="strips(downRight)">
                                      <p:cBhvr>
                                        <p:cTn id="117" dur="500"/>
                                        <p:tgtEl>
                                          <p:spTgt spid="68"/>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nodeType="clickEffect">
                                  <p:stCondLst>
                                    <p:cond delay="0"/>
                                  </p:stCondLst>
                                  <p:childTnLst>
                                    <p:set>
                                      <p:cBhvr>
                                        <p:cTn id="121" dur="1" fill="hold">
                                          <p:stCondLst>
                                            <p:cond delay="0"/>
                                          </p:stCondLst>
                                        </p:cTn>
                                        <p:tgtEl>
                                          <p:spTgt spid="17"/>
                                        </p:tgtEl>
                                        <p:attrNameLst>
                                          <p:attrName>style.visibility</p:attrName>
                                        </p:attrNameLst>
                                      </p:cBhvr>
                                      <p:to>
                                        <p:strVal val="visible"/>
                                      </p:to>
                                    </p:set>
                                    <p:animEffect transition="in" filter="strips(downLeft)">
                                      <p:cBhvr>
                                        <p:cTn id="122" dur="500"/>
                                        <p:tgtEl>
                                          <p:spTgt spid="17"/>
                                        </p:tgtEl>
                                      </p:cBhvr>
                                    </p:animEffect>
                                  </p:childTnLst>
                                </p:cTn>
                              </p:par>
                            </p:childTnLst>
                          </p:cTn>
                        </p:par>
                      </p:childTnLst>
                    </p:cTn>
                  </p:par>
                  <p:par>
                    <p:cTn id="123" fill="hold">
                      <p:stCondLst>
                        <p:cond delay="indefinite"/>
                      </p:stCondLst>
                      <p:childTnLst>
                        <p:par>
                          <p:cTn id="124" fill="hold">
                            <p:stCondLst>
                              <p:cond delay="0"/>
                            </p:stCondLst>
                            <p:childTnLst>
                              <p:par>
                                <p:cTn id="125" presetID="18" presetClass="entr" presetSubtype="6" fill="hold" nodeType="click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strips(downRight)">
                                      <p:cBhvr>
                                        <p:cTn id="127" dur="500"/>
                                        <p:tgtEl>
                                          <p:spTgt spid="32"/>
                                        </p:tgtEl>
                                      </p:cBhvr>
                                    </p:animEffect>
                                  </p:childTnLst>
                                </p:cTn>
                              </p:par>
                            </p:childTnLst>
                          </p:cTn>
                        </p:par>
                      </p:childTnLst>
                    </p:cTn>
                  </p:par>
                  <p:par>
                    <p:cTn id="128" fill="hold">
                      <p:stCondLst>
                        <p:cond delay="indefinite"/>
                      </p:stCondLst>
                      <p:childTnLst>
                        <p:par>
                          <p:cTn id="129" fill="hold">
                            <p:stCondLst>
                              <p:cond delay="0"/>
                            </p:stCondLst>
                            <p:childTnLst>
                              <p:par>
                                <p:cTn id="130" presetID="18" presetClass="entr" presetSubtype="6" fill="hold" nodeType="clickEffect">
                                  <p:stCondLst>
                                    <p:cond delay="0"/>
                                  </p:stCondLst>
                                  <p:childTnLst>
                                    <p:set>
                                      <p:cBhvr>
                                        <p:cTn id="131" dur="1" fill="hold">
                                          <p:stCondLst>
                                            <p:cond delay="0"/>
                                          </p:stCondLst>
                                        </p:cTn>
                                        <p:tgtEl>
                                          <p:spTgt spid="69"/>
                                        </p:tgtEl>
                                        <p:attrNameLst>
                                          <p:attrName>style.visibility</p:attrName>
                                        </p:attrNameLst>
                                      </p:cBhvr>
                                      <p:to>
                                        <p:strVal val="visible"/>
                                      </p:to>
                                    </p:set>
                                    <p:animEffect transition="in" filter="strips(downRight)">
                                      <p:cBhvr>
                                        <p:cTn id="132" dur="500"/>
                                        <p:tgtEl>
                                          <p:spTgt spid="69"/>
                                        </p:tgtEl>
                                      </p:cBhvr>
                                    </p:animEffect>
                                  </p:childTnLst>
                                </p:cTn>
                              </p:par>
                            </p:childTnLst>
                          </p:cTn>
                        </p:par>
                      </p:childTnLst>
                    </p:cTn>
                  </p:par>
                  <p:par>
                    <p:cTn id="133" fill="hold">
                      <p:stCondLst>
                        <p:cond delay="indefinite"/>
                      </p:stCondLst>
                      <p:childTnLst>
                        <p:par>
                          <p:cTn id="134" fill="hold">
                            <p:stCondLst>
                              <p:cond delay="0"/>
                            </p:stCondLst>
                            <p:childTnLst>
                              <p:par>
                                <p:cTn id="135" presetID="18" presetClass="entr" presetSubtype="6" fill="hold" nodeType="clickEffect">
                                  <p:stCondLst>
                                    <p:cond delay="0"/>
                                  </p:stCondLst>
                                  <p:childTnLst>
                                    <p:set>
                                      <p:cBhvr>
                                        <p:cTn id="136" dur="1" fill="hold">
                                          <p:stCondLst>
                                            <p:cond delay="0"/>
                                          </p:stCondLst>
                                        </p:cTn>
                                        <p:tgtEl>
                                          <p:spTgt spid="75"/>
                                        </p:tgtEl>
                                        <p:attrNameLst>
                                          <p:attrName>style.visibility</p:attrName>
                                        </p:attrNameLst>
                                      </p:cBhvr>
                                      <p:to>
                                        <p:strVal val="visible"/>
                                      </p:to>
                                    </p:set>
                                    <p:animEffect transition="in" filter="strips(downRight)">
                                      <p:cBhvr>
                                        <p:cTn id="137" dur="500"/>
                                        <p:tgtEl>
                                          <p:spTgt spid="75"/>
                                        </p:tgtEl>
                                      </p:cBhvr>
                                    </p:animEffect>
                                  </p:childTnLst>
                                </p:cTn>
                              </p:par>
                            </p:childTnLst>
                          </p:cTn>
                        </p:par>
                      </p:childTnLst>
                    </p:cTn>
                  </p:par>
                  <p:par>
                    <p:cTn id="138" fill="hold">
                      <p:stCondLst>
                        <p:cond delay="indefinite"/>
                      </p:stCondLst>
                      <p:childTnLst>
                        <p:par>
                          <p:cTn id="139" fill="hold">
                            <p:stCondLst>
                              <p:cond delay="0"/>
                            </p:stCondLst>
                            <p:childTnLst>
                              <p:par>
                                <p:cTn id="140" presetID="18" presetClass="entr" presetSubtype="6" fill="hold" nodeType="clickEffect">
                                  <p:stCondLst>
                                    <p:cond delay="0"/>
                                  </p:stCondLst>
                                  <p:childTnLst>
                                    <p:set>
                                      <p:cBhvr>
                                        <p:cTn id="141" dur="1" fill="hold">
                                          <p:stCondLst>
                                            <p:cond delay="0"/>
                                          </p:stCondLst>
                                        </p:cTn>
                                        <p:tgtEl>
                                          <p:spTgt spid="76"/>
                                        </p:tgtEl>
                                        <p:attrNameLst>
                                          <p:attrName>style.visibility</p:attrName>
                                        </p:attrNameLst>
                                      </p:cBhvr>
                                      <p:to>
                                        <p:strVal val="visible"/>
                                      </p:to>
                                    </p:set>
                                    <p:animEffect transition="in" filter="strips(downRight)">
                                      <p:cBhvr>
                                        <p:cTn id="142" dur="500"/>
                                        <p:tgtEl>
                                          <p:spTgt spid="76"/>
                                        </p:tgtEl>
                                      </p:cBhvr>
                                    </p:animEffect>
                                  </p:childTnLst>
                                </p:cTn>
                              </p:par>
                            </p:childTnLst>
                          </p:cTn>
                        </p:par>
                      </p:childTnLst>
                    </p:cTn>
                  </p:par>
                  <p:par>
                    <p:cTn id="143" fill="hold">
                      <p:stCondLst>
                        <p:cond delay="indefinite"/>
                      </p:stCondLst>
                      <p:childTnLst>
                        <p:par>
                          <p:cTn id="144" fill="hold">
                            <p:stCondLst>
                              <p:cond delay="0"/>
                            </p:stCondLst>
                            <p:childTnLst>
                              <p:par>
                                <p:cTn id="145" presetID="18" presetClass="entr" presetSubtype="6" fill="hold" nodeType="clickEffect">
                                  <p:stCondLst>
                                    <p:cond delay="0"/>
                                  </p:stCondLst>
                                  <p:childTnLst>
                                    <p:set>
                                      <p:cBhvr>
                                        <p:cTn id="146" dur="1" fill="hold">
                                          <p:stCondLst>
                                            <p:cond delay="0"/>
                                          </p:stCondLst>
                                        </p:cTn>
                                        <p:tgtEl>
                                          <p:spTgt spid="77"/>
                                        </p:tgtEl>
                                        <p:attrNameLst>
                                          <p:attrName>style.visibility</p:attrName>
                                        </p:attrNameLst>
                                      </p:cBhvr>
                                      <p:to>
                                        <p:strVal val="visible"/>
                                      </p:to>
                                    </p:set>
                                    <p:animEffect transition="in" filter="strips(downRight)">
                                      <p:cBhvr>
                                        <p:cTn id="147" dur="500"/>
                                        <p:tgtEl>
                                          <p:spTgt spid="77"/>
                                        </p:tgtEl>
                                      </p:cBhvr>
                                    </p:animEffect>
                                  </p:childTnLst>
                                </p:cTn>
                              </p:par>
                            </p:childTnLst>
                          </p:cTn>
                        </p:par>
                      </p:childTnLst>
                    </p:cTn>
                  </p:par>
                  <p:par>
                    <p:cTn id="148" fill="hold">
                      <p:stCondLst>
                        <p:cond delay="indefinite"/>
                      </p:stCondLst>
                      <p:childTnLst>
                        <p:par>
                          <p:cTn id="149" fill="hold">
                            <p:stCondLst>
                              <p:cond delay="0"/>
                            </p:stCondLst>
                            <p:childTnLst>
                              <p:par>
                                <p:cTn id="150" presetID="18" presetClass="entr" presetSubtype="6" fill="hold" nodeType="click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strips(downRight)">
                                      <p:cBhvr>
                                        <p:cTn id="152" dur="500"/>
                                        <p:tgtEl>
                                          <p:spTgt spid="78"/>
                                        </p:tgtEl>
                                      </p:cBhvr>
                                    </p:animEffect>
                                  </p:childTnLst>
                                </p:cTn>
                              </p:par>
                            </p:childTnLst>
                          </p:cTn>
                        </p:par>
                      </p:childTnLst>
                    </p:cTn>
                  </p:par>
                  <p:par>
                    <p:cTn id="153" fill="hold">
                      <p:stCondLst>
                        <p:cond delay="indefinite"/>
                      </p:stCondLst>
                      <p:childTnLst>
                        <p:par>
                          <p:cTn id="154" fill="hold">
                            <p:stCondLst>
                              <p:cond delay="0"/>
                            </p:stCondLst>
                            <p:childTnLst>
                              <p:par>
                                <p:cTn id="155" presetID="18" presetClass="entr" presetSubtype="6" fill="hold"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strips(downRight)">
                                      <p:cBhvr>
                                        <p:cTn id="15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6" grpId="0" animBg="1"/>
      <p:bldP spid="7" grpId="0" animBg="1"/>
      <p:bldP spid="9" grpId="0" animBg="1"/>
      <p:bldP spid="16" grpId="0" animBg="1"/>
      <p:bldP spid="17" grpId="0" animBg="1"/>
      <p:bldP spid="21" grpId="0" autoUpdateAnimBg="0"/>
      <p:bldP spid="31" grpId="0" autoUpdateAnimBg="0"/>
      <p:bldP spid="32" grpId="0" autoUpdateAnimBg="0"/>
      <p:bldP spid="33" grpId="0" autoUpdateAnimBg="0"/>
      <p:bldP spid="40" grpId="0" autoUpdateAnimBg="0"/>
      <p:bldP spid="47" grpId="0" autoUpdateAnimBg="0"/>
      <p:bldP spid="54" grpId="0" autoUpdateAnimBg="0"/>
      <p:bldP spid="56" grpId="0" animBg="1"/>
      <p:bldP spid="57" grpId="0" animBg="1"/>
      <p:bldP spid="65" grpId="0" animBg="1"/>
      <p:bldP spid="66" grpId="0" autoUpdateAnimBg="0"/>
      <p:bldP spid="67" grpId="0" autoUpdateAnimBg="0"/>
      <p:bldP spid="68" grpId="0" autoUpdateAnimBg="0"/>
      <p:bldP spid="69" grpId="0" autoUpdateAnimBg="0"/>
      <p:bldP spid="70" grpId="0" autoUpdateAnimBg="0"/>
      <p:bldP spid="75" grpId="0" autoUpdateAnimBg="0"/>
      <p:bldP spid="76" grpId="0"/>
      <p:bldP spid="77" grpId="0"/>
      <p:bldP spid="78" grpId="0"/>
      <p:bldP spid="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84150" y="30209"/>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R-2R</a:t>
            </a:r>
            <a:r>
              <a:rPr kumimoji="1" lang="zh-CN" altLang="en-US" sz="3200" dirty="0">
                <a:solidFill>
                  <a:srgbClr val="0000CC"/>
                </a:solidFill>
                <a:latin typeface="+mn-lt"/>
                <a:ea typeface="+mn-ea"/>
                <a:cs typeface="+mn-ea"/>
              </a:rPr>
              <a:t>倒</a:t>
            </a:r>
            <a:r>
              <a:rPr kumimoji="1" lang="en-US" altLang="zh-CN" sz="3200" dirty="0">
                <a:solidFill>
                  <a:srgbClr val="0000CC"/>
                </a:solidFill>
                <a:latin typeface="+mn-lt"/>
                <a:ea typeface="+mn-ea"/>
                <a:cs typeface="+mn-ea"/>
              </a:rPr>
              <a:t>T</a:t>
            </a:r>
            <a:r>
              <a:rPr kumimoji="1" lang="zh-CN" altLang="en-US" sz="3200" dirty="0">
                <a:solidFill>
                  <a:srgbClr val="0000CC"/>
                </a:solidFill>
                <a:latin typeface="+mn-lt"/>
                <a:ea typeface="+mn-ea"/>
                <a:cs typeface="+mn-ea"/>
              </a:rPr>
              <a:t>型电阻网络</a:t>
            </a:r>
            <a:r>
              <a:rPr kumimoji="1" lang="en-US" altLang="zh-CN" sz="3200" dirty="0">
                <a:solidFill>
                  <a:srgbClr val="0000CC"/>
                </a:solidFill>
                <a:latin typeface="+mn-lt"/>
                <a:ea typeface="+mn-ea"/>
                <a:cs typeface="+mn-ea"/>
              </a:rPr>
              <a:t>DAC</a:t>
            </a:r>
            <a:endParaRPr kumimoji="1" lang="zh-CN" altLang="en-US" sz="3200" dirty="0">
              <a:solidFill>
                <a:srgbClr val="0000CC"/>
              </a:solidFill>
              <a:latin typeface="+mn-lt"/>
              <a:ea typeface="+mn-ea"/>
              <a:cs typeface="+mn-ea"/>
              <a:sym typeface="+mn-lt"/>
            </a:endParaRPr>
          </a:p>
        </p:txBody>
      </p:sp>
      <p:sp>
        <p:nvSpPr>
          <p:cNvPr id="10" name="Text Box 24">
            <a:extLst>
              <a:ext uri="{FF2B5EF4-FFF2-40B4-BE49-F238E27FC236}">
                <a16:creationId xmlns:a16="http://schemas.microsoft.com/office/drawing/2014/main" id="{93D006FC-218F-7E29-AC3A-67051E53E011}"/>
              </a:ext>
            </a:extLst>
          </p:cNvPr>
          <p:cNvSpPr txBox="1">
            <a:spLocks noChangeArrowheads="1"/>
          </p:cNvSpPr>
          <p:nvPr/>
        </p:nvSpPr>
        <p:spPr bwMode="auto">
          <a:xfrm>
            <a:off x="222647" y="4156048"/>
            <a:ext cx="302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dirty="0">
                <a:solidFill>
                  <a:srgbClr val="000099"/>
                </a:solidFill>
                <a:latin typeface="Times New Roman" panose="02020603050405020304" pitchFamily="18" charset="0"/>
                <a:ea typeface="楷体_GB2312" pitchFamily="49" charset="-122"/>
              </a:rPr>
              <a:t>流入运放的总电流： </a:t>
            </a:r>
          </a:p>
        </p:txBody>
      </p:sp>
      <p:sp>
        <p:nvSpPr>
          <p:cNvPr id="11" name="Text Box 25">
            <a:extLst>
              <a:ext uri="{FF2B5EF4-FFF2-40B4-BE49-F238E27FC236}">
                <a16:creationId xmlns:a16="http://schemas.microsoft.com/office/drawing/2014/main" id="{3FDA0EE5-9EEE-04DC-4E8D-363F5FF6247F}"/>
              </a:ext>
            </a:extLst>
          </p:cNvPr>
          <p:cNvSpPr txBox="1">
            <a:spLocks noChangeArrowheads="1"/>
          </p:cNvSpPr>
          <p:nvPr/>
        </p:nvSpPr>
        <p:spPr bwMode="auto">
          <a:xfrm>
            <a:off x="1417975" y="4689759"/>
            <a:ext cx="27416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err="1">
                <a:latin typeface="Times New Roman" panose="02020603050405020304" pitchFamily="18" charset="0"/>
                <a:ea typeface="楷体_GB2312" pitchFamily="49" charset="-122"/>
              </a:rPr>
              <a:t>i</a:t>
            </a:r>
            <a:r>
              <a:rPr kumimoji="1" lang="en-US" altLang="zh-CN" sz="2400" b="1" baseline="-25000" dirty="0" err="1">
                <a:latin typeface="Times New Roman" panose="02020603050405020304" pitchFamily="18" charset="0"/>
                <a:ea typeface="楷体_GB2312" pitchFamily="49" charset="-122"/>
                <a:sym typeface="Symbol" panose="05050102010706020507" pitchFamily="18" charset="2"/>
              </a:rPr>
              <a:t>F</a:t>
            </a:r>
            <a:r>
              <a:rPr kumimoji="1" lang="en-US" altLang="zh-CN" sz="2400" b="1" baseline="-25000" dirty="0">
                <a:latin typeface="Times New Roman" panose="02020603050405020304" pitchFamily="18" charset="0"/>
                <a:ea typeface="楷体_GB2312" pitchFamily="49" charset="-122"/>
                <a:sym typeface="Symbol" panose="05050102010706020507" pitchFamily="18" charset="2"/>
              </a:rPr>
              <a:t> </a:t>
            </a:r>
            <a:r>
              <a:rPr kumimoji="1" lang="zh-CN" altLang="en-US" sz="2400" b="1" dirty="0">
                <a:latin typeface="Times New Roman" panose="02020603050405020304" pitchFamily="18" charset="0"/>
                <a:ea typeface="楷体_GB2312" pitchFamily="49" charset="-122"/>
              </a:rPr>
              <a:t>＝ </a:t>
            </a:r>
            <a:r>
              <a:rPr kumimoji="1" lang="en-US" altLang="zh-CN" sz="2400" b="1" i="1" dirty="0">
                <a:latin typeface="Times New Roman" panose="02020603050405020304" pitchFamily="18" charset="0"/>
                <a:ea typeface="楷体_GB2312" pitchFamily="49" charset="-122"/>
              </a:rPr>
              <a:t>I</a:t>
            </a:r>
            <a:r>
              <a:rPr kumimoji="1" lang="en-US" altLang="zh-CN" sz="2400" b="1" baseline="-25000" dirty="0">
                <a:latin typeface="Times New Roman" panose="02020603050405020304" pitchFamily="18" charset="0"/>
                <a:ea typeface="楷体_GB2312" pitchFamily="49" charset="-122"/>
              </a:rPr>
              <a:t>0 </a:t>
            </a:r>
            <a:r>
              <a:rPr kumimoji="1" lang="en-US" altLang="zh-CN" sz="2400" b="1" dirty="0">
                <a:latin typeface="Times New Roman" panose="02020603050405020304" pitchFamily="18" charset="0"/>
                <a:ea typeface="楷体_GB2312" pitchFamily="49" charset="-122"/>
              </a:rPr>
              <a:t>+ </a:t>
            </a:r>
            <a:r>
              <a:rPr kumimoji="1" lang="en-US" altLang="zh-CN" sz="2400" b="1" i="1" dirty="0">
                <a:latin typeface="Times New Roman" panose="02020603050405020304" pitchFamily="18" charset="0"/>
                <a:ea typeface="楷体_GB2312" pitchFamily="49" charset="-122"/>
              </a:rPr>
              <a:t>I</a:t>
            </a:r>
            <a:r>
              <a:rPr kumimoji="1" lang="en-US" altLang="zh-CN" sz="2400" b="1" baseline="-25000" dirty="0">
                <a:latin typeface="Times New Roman" panose="02020603050405020304" pitchFamily="18" charset="0"/>
                <a:ea typeface="楷体_GB2312" pitchFamily="49" charset="-122"/>
              </a:rPr>
              <a:t>1 </a:t>
            </a:r>
            <a:r>
              <a:rPr kumimoji="1" lang="en-US" altLang="zh-CN" sz="2400" b="1" dirty="0">
                <a:latin typeface="Times New Roman" panose="02020603050405020304" pitchFamily="18" charset="0"/>
                <a:ea typeface="楷体_GB2312" pitchFamily="49" charset="-122"/>
              </a:rPr>
              <a:t>+ </a:t>
            </a:r>
            <a:r>
              <a:rPr kumimoji="1" lang="en-US" altLang="zh-CN" sz="2400" b="1" i="1" dirty="0">
                <a:latin typeface="Times New Roman" panose="02020603050405020304" pitchFamily="18" charset="0"/>
                <a:ea typeface="楷体_GB2312" pitchFamily="49" charset="-122"/>
              </a:rPr>
              <a:t>I</a:t>
            </a:r>
            <a:r>
              <a:rPr kumimoji="1" lang="en-US" altLang="zh-CN" sz="2400" b="1" baseline="-25000" dirty="0">
                <a:latin typeface="Times New Roman" panose="02020603050405020304" pitchFamily="18" charset="0"/>
                <a:ea typeface="楷体_GB2312" pitchFamily="49" charset="-122"/>
              </a:rPr>
              <a:t>2 </a:t>
            </a:r>
            <a:r>
              <a:rPr kumimoji="1" lang="en-US" altLang="zh-CN" sz="2400" b="1" dirty="0">
                <a:latin typeface="Times New Roman" panose="02020603050405020304" pitchFamily="18" charset="0"/>
                <a:ea typeface="楷体_GB2312" pitchFamily="49" charset="-122"/>
              </a:rPr>
              <a:t>+ </a:t>
            </a:r>
            <a:r>
              <a:rPr kumimoji="1" lang="en-US" altLang="zh-CN" sz="2400" b="1" i="1" dirty="0">
                <a:latin typeface="Times New Roman" panose="02020603050405020304" pitchFamily="18" charset="0"/>
                <a:ea typeface="楷体_GB2312" pitchFamily="49" charset="-122"/>
              </a:rPr>
              <a:t>I</a:t>
            </a:r>
            <a:r>
              <a:rPr kumimoji="1" lang="en-US" altLang="zh-CN" sz="2400" b="1" baseline="-25000" dirty="0">
                <a:latin typeface="Times New Roman" panose="02020603050405020304" pitchFamily="18" charset="0"/>
                <a:ea typeface="楷体_GB2312" pitchFamily="49" charset="-122"/>
              </a:rPr>
              <a:t>3</a:t>
            </a:r>
          </a:p>
        </p:txBody>
      </p:sp>
      <mc:AlternateContent xmlns:mc="http://schemas.openxmlformats.org/markup-compatibility/2006" xmlns:a14="http://schemas.microsoft.com/office/drawing/2010/main">
        <mc:Choice Requires="a14">
          <p:sp>
            <p:nvSpPr>
              <p:cNvPr id="12" name="Object 2">
                <a:extLst>
                  <a:ext uri="{FF2B5EF4-FFF2-40B4-BE49-F238E27FC236}">
                    <a16:creationId xmlns:a16="http://schemas.microsoft.com/office/drawing/2014/main" id="{05FEEE7F-B3E4-8727-DD48-7B04D049D825}"/>
                  </a:ext>
                </a:extLst>
              </p:cNvPr>
              <p:cNvSpPr txBox="1"/>
              <p:nvPr/>
            </p:nvSpPr>
            <p:spPr bwMode="auto">
              <a:xfrm>
                <a:off x="4065700" y="4512755"/>
                <a:ext cx="4192587" cy="99060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en-US" altLang="zh-CN" b="1" i="1" smtClean="0">
                                  <a:solidFill>
                                    <a:srgbClr val="000000"/>
                                  </a:solidFill>
                                  <a:latin typeface="Cambria Math" panose="02040503050406030204" pitchFamily="18" charset="0"/>
                                </a:rPr>
                                <m:t>𝑹𝑬𝑭</m:t>
                              </m:r>
                            </m:sub>
                          </m:sSub>
                        </m:num>
                        <m:den>
                          <m:r>
                            <a:rPr lang="zh-CN" altLang="en-US" i="1">
                              <a:solidFill>
                                <a:srgbClr val="000000"/>
                              </a:solidFill>
                              <a:latin typeface="Cambria Math" panose="02040503050406030204" pitchFamily="18" charset="0"/>
                            </a:rPr>
                            <m:t>𝑅</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en-US" altLang="zh-CN" b="1" i="1" smtClean="0">
                                  <a:solidFill>
                                    <a:srgbClr val="000000"/>
                                  </a:solidFill>
                                  <a:latin typeface="Cambria Math" panose="02040503050406030204" pitchFamily="18" charset="0"/>
                                </a:rPr>
                                <m:t>𝒂</m:t>
                              </m:r>
                            </m:e>
                            <m:sub>
                              <m:r>
                                <a:rPr lang="zh-CN" altLang="en-US" i="1">
                                  <a:solidFill>
                                    <a:srgbClr val="000000"/>
                                  </a:solidFill>
                                  <a:latin typeface="Cambria Math" panose="02040503050406030204" pitchFamily="18" charset="0"/>
                                </a:rPr>
                                <m:t>0</m:t>
                              </m:r>
                            </m:sub>
                          </m:sSub>
                        </m:num>
                        <m:den>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4</m:t>
                              </m:r>
                            </m:sup>
                          </m:sSup>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en-US" altLang="zh-CN" b="1" i="1" smtClean="0">
                                  <a:solidFill>
                                    <a:srgbClr val="000000"/>
                                  </a:solidFill>
                                  <a:latin typeface="Cambria Math" panose="02040503050406030204" pitchFamily="18" charset="0"/>
                                </a:rPr>
                                <m:t>𝒂</m:t>
                              </m:r>
                            </m:e>
                            <m:sub>
                              <m:r>
                                <a:rPr lang="zh-CN" altLang="en-US" i="1">
                                  <a:solidFill>
                                    <a:srgbClr val="000000"/>
                                  </a:solidFill>
                                  <a:latin typeface="Cambria Math" panose="02040503050406030204" pitchFamily="18" charset="0"/>
                                </a:rPr>
                                <m:t>1</m:t>
                              </m:r>
                            </m:sub>
                          </m:sSub>
                        </m:num>
                        <m:den>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3</m:t>
                              </m:r>
                            </m:sup>
                          </m:sSup>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en-US" altLang="zh-CN" b="1" i="1" smtClean="0">
                                  <a:solidFill>
                                    <a:srgbClr val="000000"/>
                                  </a:solidFill>
                                  <a:latin typeface="Cambria Math" panose="02040503050406030204" pitchFamily="18" charset="0"/>
                                </a:rPr>
                                <m:t>𝒂</m:t>
                              </m:r>
                            </m:e>
                            <m:sub>
                              <m:r>
                                <a:rPr lang="zh-CN" altLang="en-US" i="1">
                                  <a:solidFill>
                                    <a:srgbClr val="000000"/>
                                  </a:solidFill>
                                  <a:latin typeface="Cambria Math" panose="02040503050406030204" pitchFamily="18" charset="0"/>
                                </a:rPr>
                                <m:t>2</m:t>
                              </m:r>
                            </m:sub>
                          </m:sSub>
                        </m:num>
                        <m:den>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2</m:t>
                              </m:r>
                            </m:sup>
                          </m:sSup>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en-US" altLang="zh-CN" b="1" i="1" smtClean="0">
                                  <a:solidFill>
                                    <a:srgbClr val="000000"/>
                                  </a:solidFill>
                                  <a:latin typeface="Cambria Math" panose="02040503050406030204" pitchFamily="18" charset="0"/>
                                </a:rPr>
                                <m:t>𝒂</m:t>
                              </m:r>
                            </m:e>
                            <m:sub>
                              <m:r>
                                <a:rPr lang="zh-CN" altLang="en-US" i="1">
                                  <a:solidFill>
                                    <a:srgbClr val="000000"/>
                                  </a:solidFill>
                                  <a:latin typeface="Cambria Math" panose="02040503050406030204" pitchFamily="18" charset="0"/>
                                </a:rPr>
                                <m:t>3</m:t>
                              </m:r>
                            </m:sub>
                          </m:sSub>
                        </m:num>
                        <m:den>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1</m:t>
                              </m:r>
                            </m:sup>
                          </m:sSup>
                        </m:den>
                      </m:f>
                      <m:r>
                        <a:rPr lang="zh-CN" altLang="en-US" i="1">
                          <a:solidFill>
                            <a:srgbClr val="000000"/>
                          </a:solidFill>
                          <a:latin typeface="Cambria Math" panose="02040503050406030204" pitchFamily="18" charset="0"/>
                        </a:rPr>
                        <m:t>)</m:t>
                      </m:r>
                    </m:oMath>
                    <m:oMath xmlns:m="http://schemas.openxmlformats.org/officeDocument/2006/math">
                      <m:r>
                        <a:rPr lang="zh-CN" altLang="en-US" i="1">
                          <a:solidFill>
                            <a:srgbClr val="000000"/>
                          </a:solidFill>
                          <a:latin typeface="Cambria Math" panose="02040503050406030204" pitchFamily="18" charset="0"/>
                        </a:rPr>
                        <m:t>    </m:t>
                      </m:r>
                    </m:oMath>
                  </m:oMathPara>
                </a14:m>
                <a:endParaRPr lang="zh-CN" altLang="en-US" dirty="0"/>
              </a:p>
            </p:txBody>
          </p:sp>
        </mc:Choice>
        <mc:Fallback xmlns="">
          <p:sp>
            <p:nvSpPr>
              <p:cNvPr id="12" name="Object 2">
                <a:extLst>
                  <a:ext uri="{FF2B5EF4-FFF2-40B4-BE49-F238E27FC236}">
                    <a16:creationId xmlns:a16="http://schemas.microsoft.com/office/drawing/2014/main" id="{05FEEE7F-B3E4-8727-DD48-7B04D049D825}"/>
                  </a:ext>
                </a:extLst>
              </p:cNvPr>
              <p:cNvSpPr txBox="1">
                <a:spLocks noRot="1" noChangeAspect="1" noMove="1" noResize="1" noEditPoints="1" noAdjustHandles="1" noChangeArrowheads="1" noChangeShapeType="1" noTextEdit="1"/>
              </p:cNvSpPr>
              <p:nvPr/>
            </p:nvSpPr>
            <p:spPr bwMode="auto">
              <a:xfrm>
                <a:off x="4065700" y="4512755"/>
                <a:ext cx="4192587" cy="990600"/>
              </a:xfrm>
              <a:prstGeom prst="rect">
                <a:avLst/>
              </a:prstGeom>
              <a:blipFill>
                <a:blip r:embed="rId4"/>
                <a:stretch>
                  <a:fillRect b="-4294"/>
                </a:stretch>
              </a:blipFill>
              <a:ln>
                <a:noFill/>
              </a:ln>
            </p:spPr>
            <p:txBody>
              <a:bodyPr/>
              <a:lstStyle/>
              <a:p>
                <a:r>
                  <a:rPr lang="zh-CN" altLang="en-US">
                    <a:noFill/>
                  </a:rPr>
                  <a:t> </a:t>
                </a:r>
              </a:p>
            </p:txBody>
          </p:sp>
        </mc:Fallback>
      </mc:AlternateContent>
      <p:sp>
        <p:nvSpPr>
          <p:cNvPr id="14" name="Text Box 29">
            <a:extLst>
              <a:ext uri="{FF2B5EF4-FFF2-40B4-BE49-F238E27FC236}">
                <a16:creationId xmlns:a16="http://schemas.microsoft.com/office/drawing/2014/main" id="{F0D52E9C-B945-5296-DD3D-644788C8DBD4}"/>
              </a:ext>
            </a:extLst>
          </p:cNvPr>
          <p:cNvSpPr txBox="1">
            <a:spLocks noChangeArrowheads="1"/>
          </p:cNvSpPr>
          <p:nvPr/>
        </p:nvSpPr>
        <p:spPr bwMode="auto">
          <a:xfrm>
            <a:off x="184150" y="5445112"/>
            <a:ext cx="302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dirty="0">
                <a:solidFill>
                  <a:srgbClr val="000099"/>
                </a:solidFill>
                <a:latin typeface="Times New Roman" panose="02020603050405020304" pitchFamily="18" charset="0"/>
                <a:ea typeface="楷体_GB2312" pitchFamily="49" charset="-122"/>
              </a:rPr>
              <a:t>输出模拟电压：</a:t>
            </a:r>
            <a:r>
              <a:rPr kumimoji="1" lang="zh-CN" altLang="en-US" sz="2400" b="1" dirty="0">
                <a:latin typeface="Times New Roman" panose="02020603050405020304" pitchFamily="18" charset="0"/>
                <a:ea typeface="楷体_GB2312" pitchFamily="49" charset="-122"/>
              </a:rPr>
              <a:t> </a:t>
            </a:r>
          </a:p>
        </p:txBody>
      </p:sp>
      <p:graphicFrame>
        <p:nvGraphicFramePr>
          <p:cNvPr id="19" name="Object 3">
            <a:extLst>
              <a:ext uri="{FF2B5EF4-FFF2-40B4-BE49-F238E27FC236}">
                <a16:creationId xmlns:a16="http://schemas.microsoft.com/office/drawing/2014/main" id="{F9D55A4B-23FC-FE91-3381-B6505523499C}"/>
              </a:ext>
            </a:extLst>
          </p:cNvPr>
          <p:cNvGraphicFramePr>
            <a:graphicFrameLocks noChangeAspect="1"/>
          </p:cNvGraphicFramePr>
          <p:nvPr>
            <p:extLst>
              <p:ext uri="{D42A27DB-BD31-4B8C-83A1-F6EECF244321}">
                <p14:modId xmlns:p14="http://schemas.microsoft.com/office/powerpoint/2010/main" val="2991975983"/>
              </p:ext>
            </p:extLst>
          </p:nvPr>
        </p:nvGraphicFramePr>
        <p:xfrm>
          <a:off x="5340350" y="5740400"/>
          <a:ext cx="3735388" cy="969963"/>
        </p:xfrm>
        <a:graphic>
          <a:graphicData uri="http://schemas.openxmlformats.org/presentationml/2006/ole">
            <mc:AlternateContent xmlns:mc="http://schemas.openxmlformats.org/markup-compatibility/2006">
              <mc:Choice xmlns:v="urn:schemas-microsoft-com:vml" Requires="v">
                <p:oleObj spid="_x0000_s7182" name="公式" r:id="rId5" imgW="1752480" imgH="457200" progId="Equation.3">
                  <p:embed/>
                </p:oleObj>
              </mc:Choice>
              <mc:Fallback>
                <p:oleObj name="公式" r:id="rId5" imgW="1752480" imgH="457200" progId="Equation.3">
                  <p:embed/>
                  <p:pic>
                    <p:nvPicPr>
                      <p:cNvPr id="399391" name="Object 3">
                        <a:extLst>
                          <a:ext uri="{FF2B5EF4-FFF2-40B4-BE49-F238E27FC236}">
                            <a16:creationId xmlns:a16="http://schemas.microsoft.com/office/drawing/2014/main" id="{37FCD7A8-4BF5-F313-6B14-EC3ABF3FA737}"/>
                          </a:ext>
                        </a:extLst>
                      </p:cNvPr>
                      <p:cNvPicPr>
                        <a:picLocks noChangeAspect="1" noChangeArrowheads="1"/>
                      </p:cNvPicPr>
                      <p:nvPr/>
                    </p:nvPicPr>
                    <p:blipFill>
                      <a:blip r:embed="rId6"/>
                      <a:srcRect/>
                      <a:stretch>
                        <a:fillRect/>
                      </a:stretch>
                    </p:blipFill>
                    <p:spPr bwMode="auto">
                      <a:xfrm>
                        <a:off x="5340350" y="5740400"/>
                        <a:ext cx="3735388" cy="969963"/>
                      </a:xfrm>
                      <a:prstGeom prst="rect">
                        <a:avLst/>
                      </a:prstGeom>
                      <a:noFill/>
                      <a:ln w="28575">
                        <a:solidFill>
                          <a:srgbClr val="FF5050"/>
                        </a:solid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20" name="Object 4">
                <a:extLst>
                  <a:ext uri="{FF2B5EF4-FFF2-40B4-BE49-F238E27FC236}">
                    <a16:creationId xmlns:a16="http://schemas.microsoft.com/office/drawing/2014/main" id="{0AD7E4B3-9231-A826-19F1-47FED2CA1B48}"/>
                  </a:ext>
                </a:extLst>
              </p:cNvPr>
              <p:cNvSpPr txBox="1"/>
              <p:nvPr/>
            </p:nvSpPr>
            <p:spPr bwMode="auto">
              <a:xfrm>
                <a:off x="314327" y="5677710"/>
                <a:ext cx="4940298" cy="75088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𝜐</m:t>
                          </m:r>
                        </m:e>
                        <m:sub>
                          <m:r>
                            <m:rPr>
                              <m:sty m:val="p"/>
                            </m:rPr>
                            <a:rPr lang="zh-CN" altLang="en-US" i="0">
                              <a:solidFill>
                                <a:srgbClr val="000000"/>
                              </a:solidFill>
                              <a:latin typeface="Cambria Math" panose="02040503050406030204" pitchFamily="18" charset="0"/>
                            </a:rPr>
                            <m:t>O</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𝑖</m:t>
                          </m:r>
                        </m:e>
                        <m:sub>
                          <m:r>
                            <a:rPr lang="en-US" altLang="zh-CN" b="1" i="1" smtClean="0">
                              <a:solidFill>
                                <a:srgbClr val="000000"/>
                              </a:solidFill>
                              <a:latin typeface="Cambria Math" panose="02040503050406030204" pitchFamily="18" charset="0"/>
                            </a:rPr>
                            <m:t>𝑭</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m:rPr>
                              <m:sty m:val="p"/>
                            </m:rPr>
                            <a:rPr lang="zh-CN" altLang="en-US" i="0">
                              <a:solidFill>
                                <a:srgbClr val="000000"/>
                              </a:solidFill>
                              <a:latin typeface="Cambria Math" panose="02040503050406030204" pitchFamily="18" charset="0"/>
                            </a:rPr>
                            <m:t>f</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m:rPr>
                                  <m:sty m:val="p"/>
                                </m:rPr>
                                <a:rPr lang="zh-CN" altLang="en-US" i="0">
                                  <a:solidFill>
                                    <a:srgbClr val="000000"/>
                                  </a:solidFill>
                                  <a:latin typeface="Cambria Math" panose="02040503050406030204" pitchFamily="18" charset="0"/>
                                </a:rPr>
                                <m:t>f</m:t>
                              </m:r>
                            </m:sub>
                          </m:sSub>
                        </m:num>
                        <m:den>
                          <m:r>
                            <a:rPr lang="zh-CN" altLang="en-US" i="1">
                              <a:solidFill>
                                <a:srgbClr val="000000"/>
                              </a:solidFill>
                              <a:latin typeface="Cambria Math" panose="02040503050406030204" pitchFamily="18" charset="0"/>
                            </a:rPr>
                            <m:t>𝑅</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en-US" altLang="zh-CN" b="1" i="1" smtClean="0">
                                  <a:solidFill>
                                    <a:srgbClr val="000000"/>
                                  </a:solidFill>
                                  <a:latin typeface="Cambria Math" panose="02040503050406030204" pitchFamily="18" charset="0"/>
                                </a:rPr>
                                <m:t>𝑹𝑬𝑭</m:t>
                              </m:r>
                            </m:sub>
                          </m:sSub>
                        </m:num>
                        <m:den>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4</m:t>
                              </m:r>
                            </m:sup>
                          </m:sSup>
                        </m:den>
                      </m:f>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3</m:t>
                          </m:r>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en-US" altLang="zh-CN" b="1" i="1" smtClean="0">
                                  <a:solidFill>
                                    <a:srgbClr val="000000"/>
                                  </a:solidFill>
                                  <a:latin typeface="Cambria Math" panose="02040503050406030204" pitchFamily="18" charset="0"/>
                                </a:rPr>
                                <m:t>𝒂</m:t>
                              </m:r>
                            </m:e>
                            <m:sub>
                              <m:r>
                                <m:rPr>
                                  <m:sty m:val="p"/>
                                </m:rPr>
                                <a:rPr lang="zh-CN" altLang="en-US" i="0">
                                  <a:solidFill>
                                    <a:srgbClr val="000000"/>
                                  </a:solidFill>
                                  <a:latin typeface="Cambria Math" panose="02040503050406030204" pitchFamily="18" charset="0"/>
                                </a:rPr>
                                <m:t>i</m:t>
                              </m:r>
                            </m:sub>
                          </m:sSub>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m:rPr>
                                  <m:sty m:val="p"/>
                                </m:rPr>
                                <a:rPr lang="zh-CN" altLang="en-US" i="0">
                                  <a:solidFill>
                                    <a:srgbClr val="000000"/>
                                  </a:solidFill>
                                  <a:latin typeface="Cambria Math" panose="02040503050406030204" pitchFamily="18" charset="0"/>
                                </a:rPr>
                                <m:t>i</m:t>
                              </m:r>
                            </m:sup>
                          </m:sSup>
                          <m:r>
                            <a:rPr lang="zh-CN" altLang="en-US" i="1">
                              <a:solidFill>
                                <a:srgbClr val="000000"/>
                              </a:solidFill>
                              <a:latin typeface="Cambria Math" panose="02040503050406030204" pitchFamily="18" charset="0"/>
                            </a:rPr>
                            <m:t>)</m:t>
                          </m:r>
                        </m:e>
                      </m:nary>
                    </m:oMath>
                  </m:oMathPara>
                </a14:m>
                <a:endParaRPr lang="zh-CN" altLang="en-US" dirty="0"/>
              </a:p>
            </p:txBody>
          </p:sp>
        </mc:Choice>
        <mc:Fallback xmlns="">
          <p:sp>
            <p:nvSpPr>
              <p:cNvPr id="20" name="Object 4">
                <a:extLst>
                  <a:ext uri="{FF2B5EF4-FFF2-40B4-BE49-F238E27FC236}">
                    <a16:creationId xmlns:a16="http://schemas.microsoft.com/office/drawing/2014/main" id="{0AD7E4B3-9231-A826-19F1-47FED2CA1B48}"/>
                  </a:ext>
                </a:extLst>
              </p:cNvPr>
              <p:cNvSpPr txBox="1">
                <a:spLocks noRot="1" noChangeAspect="1" noMove="1" noResize="1" noEditPoints="1" noAdjustHandles="1" noChangeArrowheads="1" noChangeShapeType="1" noTextEdit="1"/>
              </p:cNvSpPr>
              <p:nvPr/>
            </p:nvSpPr>
            <p:spPr bwMode="auto">
              <a:xfrm>
                <a:off x="314327" y="5677710"/>
                <a:ext cx="4940298" cy="750888"/>
              </a:xfrm>
              <a:prstGeom prst="rect">
                <a:avLst/>
              </a:prstGeom>
              <a:blipFill>
                <a:blip r:embed="rId7"/>
                <a:stretch>
                  <a:fillRect b="-42742"/>
                </a:stretch>
              </a:blipFill>
              <a:ln>
                <a:noFill/>
              </a:ln>
            </p:spPr>
            <p:txBody>
              <a:bodyPr/>
              <a:lstStyle/>
              <a:p>
                <a:r>
                  <a:rPr lang="zh-CN" altLang="en-US">
                    <a:noFill/>
                  </a:rPr>
                  <a:t> </a:t>
                </a:r>
              </a:p>
            </p:txBody>
          </p:sp>
        </mc:Fallback>
      </mc:AlternateContent>
      <p:graphicFrame>
        <p:nvGraphicFramePr>
          <p:cNvPr id="22" name="Object 5">
            <a:extLst>
              <a:ext uri="{FF2B5EF4-FFF2-40B4-BE49-F238E27FC236}">
                <a16:creationId xmlns:a16="http://schemas.microsoft.com/office/drawing/2014/main" id="{2D2E3266-4B66-ABB0-24AF-3C5EDE7B0763}"/>
              </a:ext>
            </a:extLst>
          </p:cNvPr>
          <p:cNvGraphicFramePr>
            <a:graphicFrameLocks noChangeAspect="1"/>
          </p:cNvGraphicFramePr>
          <p:nvPr>
            <p:extLst>
              <p:ext uri="{D42A27DB-BD31-4B8C-83A1-F6EECF244321}">
                <p14:modId xmlns:p14="http://schemas.microsoft.com/office/powerpoint/2010/main" val="1155755526"/>
              </p:ext>
            </p:extLst>
          </p:nvPr>
        </p:nvGraphicFramePr>
        <p:xfrm>
          <a:off x="704055" y="632619"/>
          <a:ext cx="7540625" cy="3500437"/>
        </p:xfrm>
        <a:graphic>
          <a:graphicData uri="http://schemas.openxmlformats.org/presentationml/2006/ole">
            <mc:AlternateContent xmlns:mc="http://schemas.openxmlformats.org/markup-compatibility/2006">
              <mc:Choice xmlns:v="urn:schemas-microsoft-com:vml" Requires="v">
                <p:oleObj spid="_x0000_s7183" name="Picture" r:id="rId8" imgW="5743440" imgH="2695680" progId="Word.Picture.8">
                  <p:embed/>
                </p:oleObj>
              </mc:Choice>
              <mc:Fallback>
                <p:oleObj name="Picture" r:id="rId8" imgW="5743440" imgH="2695680" progId="Word.Picture.8">
                  <p:embed/>
                  <p:pic>
                    <p:nvPicPr>
                      <p:cNvPr id="12301" name="Object 5">
                        <a:extLst>
                          <a:ext uri="{FF2B5EF4-FFF2-40B4-BE49-F238E27FC236}">
                            <a16:creationId xmlns:a16="http://schemas.microsoft.com/office/drawing/2014/main" id="{B7D74115-7FEA-E903-ADCB-B26D7DB7D0BE}"/>
                          </a:ext>
                        </a:extLst>
                      </p:cNvPr>
                      <p:cNvPicPr>
                        <a:picLocks noChangeAspect="1" noChangeArrowheads="1"/>
                      </p:cNvPicPr>
                      <p:nvPr/>
                    </p:nvPicPr>
                    <p:blipFill>
                      <a:blip r:embed="rId9"/>
                      <a:srcRect/>
                      <a:stretch>
                        <a:fillRect/>
                      </a:stretch>
                    </p:blipFill>
                    <p:spPr bwMode="auto">
                      <a:xfrm>
                        <a:off x="704055" y="632619"/>
                        <a:ext cx="7540625" cy="3500437"/>
                      </a:xfrm>
                      <a:prstGeom prst="rect">
                        <a:avLst/>
                      </a:prstGeom>
                      <a:solidFill>
                        <a:schemeClr val="bg1"/>
                      </a:solidFill>
                      <a:ln w="9525">
                        <a:solidFill>
                          <a:schemeClr val="accent2"/>
                        </a:solidFill>
                        <a:miter lim="800000"/>
                        <a:headEnd/>
                        <a:tailEnd/>
                      </a:ln>
                    </p:spPr>
                  </p:pic>
                </p:oleObj>
              </mc:Fallback>
            </mc:AlternateContent>
          </a:graphicData>
        </a:graphic>
      </p:graphicFrame>
      <p:sp>
        <p:nvSpPr>
          <p:cNvPr id="2" name="对话气泡: 圆角矩形 1">
            <a:extLst>
              <a:ext uri="{FF2B5EF4-FFF2-40B4-BE49-F238E27FC236}">
                <a16:creationId xmlns:a16="http://schemas.microsoft.com/office/drawing/2014/main" id="{BB93F84F-B65F-405F-92E3-692CB0D099BF}"/>
              </a:ext>
            </a:extLst>
          </p:cNvPr>
          <p:cNvSpPr/>
          <p:nvPr/>
        </p:nvSpPr>
        <p:spPr bwMode="auto">
          <a:xfrm>
            <a:off x="7817208" y="4308529"/>
            <a:ext cx="1218303" cy="842895"/>
          </a:xfrm>
          <a:prstGeom prst="wedgeRoundRectCallout">
            <a:avLst>
              <a:gd name="adj1" fmla="val -20618"/>
              <a:gd name="adj2" fmla="val 111003"/>
              <a:gd name="adj3" fmla="val 16667"/>
            </a:avLst>
          </a:prstGeom>
          <a:noFill/>
          <a:ln w="28575" cap="flat" cmpd="sng" algn="ctr">
            <a:solidFill>
              <a:srgbClr val="000099"/>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十进制值</a:t>
            </a:r>
          </a:p>
        </p:txBody>
      </p:sp>
    </p:spTree>
    <p:extLst>
      <p:ext uri="{BB962C8B-B14F-4D97-AF65-F5344CB8AC3E}">
        <p14:creationId xmlns:p14="http://schemas.microsoft.com/office/powerpoint/2010/main" val="360854822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strips(downRight)">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p:bldP spid="14" grpId="0" autoUpdateAnimBg="0"/>
      <p:bldP spid="20"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0" y="30209"/>
            <a:ext cx="8896350" cy="159902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2800" dirty="0">
                <a:solidFill>
                  <a:srgbClr val="C00000"/>
                </a:solidFill>
                <a:latin typeface="+mn-lt"/>
                <a:ea typeface="+mn-ea"/>
                <a:cs typeface="+mn-ea"/>
              </a:rPr>
              <a:t>例</a:t>
            </a:r>
            <a:r>
              <a:rPr kumimoji="1" lang="en-US" altLang="zh-CN" sz="2800" dirty="0">
                <a:solidFill>
                  <a:srgbClr val="C00000"/>
                </a:solidFill>
                <a:latin typeface="+mn-lt"/>
                <a:ea typeface="+mn-ea"/>
                <a:cs typeface="+mn-ea"/>
              </a:rPr>
              <a:t>8-1</a:t>
            </a:r>
            <a:r>
              <a:rPr lang="zh-CN" altLang="en-US" sz="2800" dirty="0">
                <a:latin typeface="+mn-lt"/>
                <a:ea typeface="+mn-ea"/>
              </a:rPr>
              <a:t>已知倒</a:t>
            </a:r>
            <a:r>
              <a:rPr lang="en-US" altLang="zh-CN" sz="2800" dirty="0">
                <a:latin typeface="+mn-lt"/>
                <a:ea typeface="+mn-ea"/>
              </a:rPr>
              <a:t>T</a:t>
            </a:r>
            <a:r>
              <a:rPr lang="zh-CN" altLang="en-US" sz="2800" dirty="0">
                <a:latin typeface="+mn-lt"/>
                <a:ea typeface="+mn-ea"/>
              </a:rPr>
              <a:t>型电阻网络</a:t>
            </a:r>
            <a:r>
              <a:rPr lang="en-US" altLang="zh-CN" sz="2800" dirty="0">
                <a:latin typeface="+mn-lt"/>
                <a:ea typeface="+mn-ea"/>
              </a:rPr>
              <a:t>DAC</a:t>
            </a:r>
            <a:r>
              <a:rPr lang="zh-CN" altLang="en-US" sz="2800" dirty="0">
                <a:latin typeface="+mn-lt"/>
                <a:ea typeface="+mn-ea"/>
              </a:rPr>
              <a:t>的</a:t>
            </a:r>
            <a:r>
              <a:rPr lang="en-US" altLang="zh-CN" sz="2800" i="1" dirty="0">
                <a:solidFill>
                  <a:srgbClr val="FF0000"/>
                </a:solidFill>
                <a:latin typeface="+mn-lt"/>
                <a:ea typeface="+mn-ea"/>
              </a:rPr>
              <a:t>R</a:t>
            </a:r>
            <a:r>
              <a:rPr lang="en-US" altLang="zh-CN" sz="2800" baseline="-30000" dirty="0">
                <a:solidFill>
                  <a:srgbClr val="FF0000"/>
                </a:solidFill>
                <a:latin typeface="+mn-lt"/>
                <a:ea typeface="+mn-ea"/>
              </a:rPr>
              <a:t>F</a:t>
            </a:r>
            <a:r>
              <a:rPr lang="en-US" altLang="zh-CN" sz="2800" dirty="0">
                <a:solidFill>
                  <a:srgbClr val="FF0000"/>
                </a:solidFill>
                <a:latin typeface="+mn-lt"/>
                <a:ea typeface="+mn-ea"/>
              </a:rPr>
              <a:t>=</a:t>
            </a:r>
            <a:r>
              <a:rPr lang="en-US" altLang="zh-CN" sz="2800" i="1" dirty="0">
                <a:solidFill>
                  <a:srgbClr val="FF0000"/>
                </a:solidFill>
                <a:latin typeface="+mn-lt"/>
                <a:ea typeface="+mn-ea"/>
              </a:rPr>
              <a:t>R</a:t>
            </a:r>
            <a:r>
              <a:rPr lang="zh-CN" altLang="en-US" sz="2800" dirty="0">
                <a:latin typeface="+mn-lt"/>
                <a:ea typeface="+mn-ea"/>
              </a:rPr>
              <a:t>，</a:t>
            </a:r>
            <a:r>
              <a:rPr lang="en-US" altLang="zh-CN" sz="2800" i="1" dirty="0">
                <a:latin typeface="+mn-lt"/>
                <a:ea typeface="+mn-ea"/>
              </a:rPr>
              <a:t>V</a:t>
            </a:r>
            <a:r>
              <a:rPr lang="en-US" altLang="zh-CN" sz="2800" baseline="-30000" dirty="0">
                <a:latin typeface="+mn-lt"/>
                <a:ea typeface="+mn-ea"/>
              </a:rPr>
              <a:t>REF</a:t>
            </a:r>
            <a:r>
              <a:rPr lang="en-US" altLang="zh-CN" sz="2800" dirty="0">
                <a:latin typeface="+mn-lt"/>
                <a:ea typeface="+mn-ea"/>
              </a:rPr>
              <a:t>=10V</a:t>
            </a:r>
            <a:r>
              <a:rPr lang="zh-CN" altLang="en-US" sz="2800" dirty="0">
                <a:latin typeface="+mn-lt"/>
                <a:ea typeface="+mn-ea"/>
              </a:rPr>
              <a:t>，试分别求出四位和八位</a:t>
            </a:r>
            <a:r>
              <a:rPr lang="en-US" altLang="zh-CN" sz="2800" dirty="0">
                <a:latin typeface="+mn-lt"/>
                <a:ea typeface="+mn-ea"/>
              </a:rPr>
              <a:t>DAC</a:t>
            </a:r>
            <a:r>
              <a:rPr lang="zh-CN" altLang="en-US" sz="2800" dirty="0">
                <a:latin typeface="+mn-lt"/>
                <a:ea typeface="+mn-ea"/>
              </a:rPr>
              <a:t>的最小</a:t>
            </a:r>
            <a:r>
              <a:rPr lang="en-US" altLang="zh-CN" sz="2800" dirty="0">
                <a:latin typeface="+mn-lt"/>
                <a:ea typeface="+mn-ea"/>
              </a:rPr>
              <a:t>(</a:t>
            </a:r>
            <a:r>
              <a:rPr lang="zh-CN" altLang="en-US" sz="2800" dirty="0">
                <a:latin typeface="+mn-lt"/>
                <a:ea typeface="+mn-ea"/>
              </a:rPr>
              <a:t>只有数字信号最低位为</a:t>
            </a:r>
            <a:r>
              <a:rPr lang="en-US" altLang="zh-CN" sz="2800" dirty="0">
                <a:latin typeface="+mn-lt"/>
                <a:ea typeface="+mn-ea"/>
              </a:rPr>
              <a:t>1)</a:t>
            </a:r>
            <a:r>
              <a:rPr lang="zh-CN" altLang="en-US" sz="2800" dirty="0">
                <a:latin typeface="+mn-lt"/>
                <a:ea typeface="+mn-ea"/>
              </a:rPr>
              <a:t>输出电压</a:t>
            </a:r>
            <a:r>
              <a:rPr lang="en-US" altLang="zh-CN" sz="2800" i="1" dirty="0" err="1">
                <a:solidFill>
                  <a:srgbClr val="C00000"/>
                </a:solidFill>
                <a:latin typeface="+mn-lt"/>
                <a:ea typeface="+mn-ea"/>
              </a:rPr>
              <a:t>V</a:t>
            </a:r>
            <a:r>
              <a:rPr lang="en-US" altLang="zh-CN" sz="2800" baseline="-30000" dirty="0" err="1">
                <a:solidFill>
                  <a:srgbClr val="C00000"/>
                </a:solidFill>
                <a:latin typeface="+mn-lt"/>
                <a:ea typeface="+mn-ea"/>
              </a:rPr>
              <a:t>Omin</a:t>
            </a:r>
            <a:r>
              <a:rPr lang="zh-CN" altLang="en-US" sz="2800" dirty="0">
                <a:latin typeface="+mn-ea"/>
                <a:ea typeface="+mn-ea"/>
              </a:rPr>
              <a:t>。</a:t>
            </a:r>
            <a:endParaRPr kumimoji="1" lang="zh-CN" altLang="en-US" sz="3200" dirty="0">
              <a:solidFill>
                <a:srgbClr val="0000CC"/>
              </a:solidFill>
              <a:latin typeface="+mn-lt"/>
              <a:ea typeface="+mn-ea"/>
              <a:cs typeface="+mn-ea"/>
              <a:sym typeface="+mn-lt"/>
            </a:endParaRPr>
          </a:p>
        </p:txBody>
      </p:sp>
      <p:sp>
        <p:nvSpPr>
          <p:cNvPr id="7" name="Rectangle 2">
            <a:extLst>
              <a:ext uri="{FF2B5EF4-FFF2-40B4-BE49-F238E27FC236}">
                <a16:creationId xmlns:a16="http://schemas.microsoft.com/office/drawing/2014/main" id="{B735FDB5-BFE6-14C6-FFF0-1C393256F69B}"/>
              </a:ext>
            </a:extLst>
          </p:cNvPr>
          <p:cNvSpPr>
            <a:spLocks noGrp="1" noChangeArrowheads="1"/>
          </p:cNvSpPr>
          <p:nvPr>
            <p:ph type="body" idx="1"/>
          </p:nvPr>
        </p:nvSpPr>
        <p:spPr>
          <a:xfrm>
            <a:off x="247650" y="1839804"/>
            <a:ext cx="6985000" cy="822731"/>
          </a:xfrm>
          <a:noFill/>
        </p:spPr>
        <p:txBody>
          <a:bodyPr/>
          <a:lstStyle/>
          <a:p>
            <a:pPr algn="just" eaLnBrk="1" hangingPunct="1">
              <a:lnSpc>
                <a:spcPct val="150000"/>
              </a:lnSpc>
            </a:pPr>
            <a:r>
              <a:rPr lang="zh-CN" altLang="en-US" sz="2800" dirty="0">
                <a:latin typeface="+mn-ea"/>
              </a:rPr>
              <a:t>解：四位</a:t>
            </a:r>
            <a:r>
              <a:rPr lang="en-US" altLang="zh-CN" sz="2800" dirty="0">
                <a:latin typeface="+mn-ea"/>
              </a:rPr>
              <a:t>DAC</a:t>
            </a:r>
            <a:r>
              <a:rPr lang="zh-CN" altLang="en-US" sz="2800" dirty="0">
                <a:latin typeface="+mn-ea"/>
              </a:rPr>
              <a:t>的</a:t>
            </a:r>
            <a:r>
              <a:rPr lang="zh-CN" altLang="en-US" sz="2800" b="1" dirty="0">
                <a:latin typeface="+mn-ea"/>
              </a:rPr>
              <a:t>最小</a:t>
            </a:r>
            <a:r>
              <a:rPr lang="zh-CN" altLang="en-US" sz="2800" dirty="0">
                <a:latin typeface="+mn-ea"/>
              </a:rPr>
              <a:t>输出电压为：</a:t>
            </a:r>
          </a:p>
        </p:txBody>
      </p:sp>
      <p:sp>
        <p:nvSpPr>
          <p:cNvPr id="9" name="Rectangle 3">
            <a:extLst>
              <a:ext uri="{FF2B5EF4-FFF2-40B4-BE49-F238E27FC236}">
                <a16:creationId xmlns:a16="http://schemas.microsoft.com/office/drawing/2014/main" id="{4EA56876-CF32-31EA-C3A4-DC4DE7E991AD}"/>
              </a:ext>
            </a:extLst>
          </p:cNvPr>
          <p:cNvSpPr>
            <a:spLocks noChangeArrowheads="1"/>
          </p:cNvSpPr>
          <p:nvPr/>
        </p:nvSpPr>
        <p:spPr bwMode="auto">
          <a:xfrm>
            <a:off x="1276350" y="4184908"/>
            <a:ext cx="6264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Clr>
                <a:srgbClr val="00FF00"/>
              </a:buClr>
              <a:buNone/>
            </a:pPr>
            <a:r>
              <a:rPr lang="zh-CN" altLang="en-US" sz="2800" b="0" dirty="0">
                <a:latin typeface="+mn-ea"/>
                <a:ea typeface="+mn-ea"/>
              </a:rPr>
              <a:t>八位</a:t>
            </a:r>
            <a:r>
              <a:rPr lang="en-US" altLang="zh-CN" sz="2800" b="0" dirty="0">
                <a:latin typeface="+mn-ea"/>
                <a:ea typeface="+mn-ea"/>
              </a:rPr>
              <a:t>DAC</a:t>
            </a:r>
            <a:r>
              <a:rPr lang="zh-CN" altLang="en-US" sz="2800" b="0" dirty="0">
                <a:latin typeface="+mn-ea"/>
                <a:ea typeface="+mn-ea"/>
              </a:rPr>
              <a:t>的</a:t>
            </a:r>
            <a:r>
              <a:rPr lang="zh-CN" altLang="en-US" sz="2800" dirty="0">
                <a:latin typeface="+mn-ea"/>
                <a:ea typeface="+mn-ea"/>
              </a:rPr>
              <a:t>最小</a:t>
            </a:r>
            <a:r>
              <a:rPr lang="zh-CN" altLang="en-US" sz="2800" b="0" dirty="0">
                <a:latin typeface="+mn-ea"/>
                <a:ea typeface="+mn-ea"/>
              </a:rPr>
              <a:t>输出电压为</a:t>
            </a:r>
            <a:r>
              <a:rPr kumimoji="1" lang="zh-CN" altLang="en-US" b="0" i="0" dirty="0">
                <a:solidFill>
                  <a:srgbClr val="7030A0"/>
                </a:solidFill>
              </a:rPr>
              <a:t>：</a:t>
            </a:r>
          </a:p>
        </p:txBody>
      </p:sp>
      <p:graphicFrame>
        <p:nvGraphicFramePr>
          <p:cNvPr id="13" name="Object 4">
            <a:extLst>
              <a:ext uri="{FF2B5EF4-FFF2-40B4-BE49-F238E27FC236}">
                <a16:creationId xmlns:a16="http://schemas.microsoft.com/office/drawing/2014/main" id="{864A0EBE-6D0D-078F-BAA9-2E06FEBBE597}"/>
              </a:ext>
            </a:extLst>
          </p:cNvPr>
          <p:cNvGraphicFramePr>
            <a:graphicFrameLocks noChangeAspect="1"/>
          </p:cNvGraphicFramePr>
          <p:nvPr>
            <p:extLst>
              <p:ext uri="{D42A27DB-BD31-4B8C-83A1-F6EECF244321}">
                <p14:modId xmlns:p14="http://schemas.microsoft.com/office/powerpoint/2010/main" val="1864832110"/>
              </p:ext>
            </p:extLst>
          </p:nvPr>
        </p:nvGraphicFramePr>
        <p:xfrm>
          <a:off x="1112837" y="4874599"/>
          <a:ext cx="2201863" cy="586431"/>
        </p:xfrm>
        <a:graphic>
          <a:graphicData uri="http://schemas.openxmlformats.org/presentationml/2006/ole">
            <mc:AlternateContent xmlns:mc="http://schemas.openxmlformats.org/markup-compatibility/2006">
              <mc:Choice xmlns:v="urn:schemas-microsoft-com:vml" Requires="v">
                <p:oleObj spid="_x0000_s8214" name="公式" r:id="rId8" imgW="812520" imgH="228600" progId="Equation.3">
                  <p:embed/>
                </p:oleObj>
              </mc:Choice>
              <mc:Fallback>
                <p:oleObj name="公式" r:id="rId8" imgW="812520" imgH="228600" progId="Equation.3">
                  <p:embed/>
                  <p:pic>
                    <p:nvPicPr>
                      <p:cNvPr id="13316" name="Object 4">
                        <a:extLst>
                          <a:ext uri="{FF2B5EF4-FFF2-40B4-BE49-F238E27FC236}">
                            <a16:creationId xmlns:a16="http://schemas.microsoft.com/office/drawing/2014/main" id="{D372E9AD-E81E-43EC-A175-086B0C23F748}"/>
                          </a:ext>
                        </a:extLst>
                      </p:cNvPr>
                      <p:cNvPicPr>
                        <a:picLocks noChangeAspect="1" noChangeArrowheads="1"/>
                      </p:cNvPicPr>
                      <p:nvPr/>
                    </p:nvPicPr>
                    <p:blipFill>
                      <a:blip r:embed="rId9"/>
                      <a:srcRect/>
                      <a:stretch>
                        <a:fillRect/>
                      </a:stretch>
                    </p:blipFill>
                    <p:spPr bwMode="auto">
                      <a:xfrm>
                        <a:off x="1112837" y="4874599"/>
                        <a:ext cx="2201863" cy="586431"/>
                      </a:xfrm>
                      <a:prstGeom prst="rect">
                        <a:avLst/>
                      </a:prstGeom>
                      <a:noFill/>
                      <a:ln>
                        <a:noFill/>
                      </a:ln>
                    </p:spPr>
                  </p:pic>
                </p:oleObj>
              </mc:Fallback>
            </mc:AlternateContent>
          </a:graphicData>
        </a:graphic>
      </p:graphicFrame>
      <p:graphicFrame>
        <p:nvGraphicFramePr>
          <p:cNvPr id="15" name="Object 5">
            <a:extLst>
              <a:ext uri="{FF2B5EF4-FFF2-40B4-BE49-F238E27FC236}">
                <a16:creationId xmlns:a16="http://schemas.microsoft.com/office/drawing/2014/main" id="{95AF54C1-E62B-821C-CC4C-EB6A44FA73CC}"/>
              </a:ext>
            </a:extLst>
          </p:cNvPr>
          <p:cNvGraphicFramePr>
            <a:graphicFrameLocks noChangeAspect="1"/>
          </p:cNvGraphicFramePr>
          <p:nvPr>
            <p:extLst>
              <p:ext uri="{D42A27DB-BD31-4B8C-83A1-F6EECF244321}">
                <p14:modId xmlns:p14="http://schemas.microsoft.com/office/powerpoint/2010/main" val="1124899984"/>
              </p:ext>
            </p:extLst>
          </p:nvPr>
        </p:nvGraphicFramePr>
        <p:xfrm>
          <a:off x="1989137" y="5450930"/>
          <a:ext cx="6907213" cy="1086342"/>
        </p:xfrm>
        <a:graphic>
          <a:graphicData uri="http://schemas.openxmlformats.org/presentationml/2006/ole">
            <mc:AlternateContent xmlns:mc="http://schemas.openxmlformats.org/markup-compatibility/2006">
              <mc:Choice xmlns:v="urn:schemas-microsoft-com:vml" Requires="v">
                <p:oleObj spid="_x0000_s8215" name="公式" r:id="rId10" imgW="2743200" imgH="431640" progId="Equation.3">
                  <p:embed/>
                </p:oleObj>
              </mc:Choice>
              <mc:Fallback>
                <p:oleObj name="公式" r:id="rId10" imgW="2743200" imgH="431640" progId="Equation.3">
                  <p:embed/>
                  <p:pic>
                    <p:nvPicPr>
                      <p:cNvPr id="13317" name="Object 5">
                        <a:extLst>
                          <a:ext uri="{FF2B5EF4-FFF2-40B4-BE49-F238E27FC236}">
                            <a16:creationId xmlns:a16="http://schemas.microsoft.com/office/drawing/2014/main" id="{94229647-E694-406C-9704-7E0B657BC65A}"/>
                          </a:ext>
                        </a:extLst>
                      </p:cNvPr>
                      <p:cNvPicPr>
                        <a:picLocks noChangeAspect="1" noChangeArrowheads="1"/>
                      </p:cNvPicPr>
                      <p:nvPr/>
                    </p:nvPicPr>
                    <p:blipFill>
                      <a:blip r:embed="rId11"/>
                      <a:srcRect/>
                      <a:stretch>
                        <a:fillRect/>
                      </a:stretch>
                    </p:blipFill>
                    <p:spPr bwMode="auto">
                      <a:xfrm>
                        <a:off x="1989137" y="5450930"/>
                        <a:ext cx="6907213" cy="1086342"/>
                      </a:xfrm>
                      <a:prstGeom prst="rect">
                        <a:avLst/>
                      </a:prstGeom>
                      <a:noFill/>
                      <a:ln>
                        <a:noFill/>
                      </a:ln>
                    </p:spPr>
                  </p:pic>
                </p:oleObj>
              </mc:Fallback>
            </mc:AlternateContent>
          </a:graphicData>
        </a:graphic>
      </p:graphicFrame>
      <p:graphicFrame>
        <p:nvGraphicFramePr>
          <p:cNvPr id="16" name="Object 6">
            <a:extLst>
              <a:ext uri="{FF2B5EF4-FFF2-40B4-BE49-F238E27FC236}">
                <a16:creationId xmlns:a16="http://schemas.microsoft.com/office/drawing/2014/main" id="{5477AC43-F9EF-FC48-2D50-577D6C037C7B}"/>
              </a:ext>
            </a:extLst>
          </p:cNvPr>
          <p:cNvGraphicFramePr>
            <a:graphicFrameLocks noChangeAspect="1"/>
          </p:cNvGraphicFramePr>
          <p:nvPr>
            <p:extLst>
              <p:ext uri="{D42A27DB-BD31-4B8C-83A1-F6EECF244321}">
                <p14:modId xmlns:p14="http://schemas.microsoft.com/office/powerpoint/2010/main" val="1869768311"/>
              </p:ext>
            </p:extLst>
          </p:nvPr>
        </p:nvGraphicFramePr>
        <p:xfrm>
          <a:off x="1189036" y="2544031"/>
          <a:ext cx="1935163" cy="601523"/>
        </p:xfrm>
        <a:graphic>
          <a:graphicData uri="http://schemas.openxmlformats.org/presentationml/2006/ole">
            <mc:AlternateContent xmlns:mc="http://schemas.openxmlformats.org/markup-compatibility/2006">
              <mc:Choice xmlns:v="urn:schemas-microsoft-com:vml" Requires="v">
                <p:oleObj spid="_x0000_s8216" name="公式" r:id="rId12" imgW="812520" imgH="228600" progId="Equation.3">
                  <p:embed/>
                </p:oleObj>
              </mc:Choice>
              <mc:Fallback>
                <p:oleObj name="公式" r:id="rId12" imgW="812520" imgH="228600" progId="Equation.3">
                  <p:embed/>
                  <p:pic>
                    <p:nvPicPr>
                      <p:cNvPr id="13318" name="Object 6">
                        <a:extLst>
                          <a:ext uri="{FF2B5EF4-FFF2-40B4-BE49-F238E27FC236}">
                            <a16:creationId xmlns:a16="http://schemas.microsoft.com/office/drawing/2014/main" id="{CCF392CD-2A71-445F-AB8D-7DCDC806E41A}"/>
                          </a:ext>
                        </a:extLst>
                      </p:cNvPr>
                      <p:cNvPicPr>
                        <a:picLocks noChangeAspect="1" noChangeArrowheads="1"/>
                      </p:cNvPicPr>
                      <p:nvPr/>
                    </p:nvPicPr>
                    <p:blipFill>
                      <a:blip r:embed="rId13"/>
                      <a:srcRect/>
                      <a:stretch>
                        <a:fillRect/>
                      </a:stretch>
                    </p:blipFill>
                    <p:spPr bwMode="auto">
                      <a:xfrm>
                        <a:off x="1189036" y="2544031"/>
                        <a:ext cx="1935163" cy="601523"/>
                      </a:xfrm>
                      <a:prstGeom prst="rect">
                        <a:avLst/>
                      </a:prstGeom>
                      <a:noFill/>
                      <a:ln>
                        <a:noFill/>
                      </a:ln>
                    </p:spPr>
                  </p:pic>
                </p:oleObj>
              </mc:Fallback>
            </mc:AlternateContent>
          </a:graphicData>
        </a:graphic>
      </p:graphicFrame>
      <p:graphicFrame>
        <p:nvGraphicFramePr>
          <p:cNvPr id="17" name="Object 7">
            <a:extLst>
              <a:ext uri="{FF2B5EF4-FFF2-40B4-BE49-F238E27FC236}">
                <a16:creationId xmlns:a16="http://schemas.microsoft.com/office/drawing/2014/main" id="{7B0A0971-362C-CCE9-A790-BAB96B03A8E1}"/>
              </a:ext>
            </a:extLst>
          </p:cNvPr>
          <p:cNvGraphicFramePr>
            <a:graphicFrameLocks noChangeAspect="1"/>
          </p:cNvGraphicFramePr>
          <p:nvPr>
            <p:extLst>
              <p:ext uri="{D42A27DB-BD31-4B8C-83A1-F6EECF244321}">
                <p14:modId xmlns:p14="http://schemas.microsoft.com/office/powerpoint/2010/main" val="679213689"/>
              </p:ext>
            </p:extLst>
          </p:nvPr>
        </p:nvGraphicFramePr>
        <p:xfrm>
          <a:off x="1989137" y="3108262"/>
          <a:ext cx="6743181" cy="1104705"/>
        </p:xfrm>
        <a:graphic>
          <a:graphicData uri="http://schemas.openxmlformats.org/presentationml/2006/ole">
            <mc:AlternateContent xmlns:mc="http://schemas.openxmlformats.org/markup-compatibility/2006">
              <mc:Choice xmlns:v="urn:schemas-microsoft-com:vml" Requires="v">
                <p:oleObj spid="_x0000_s8217" name="公式" r:id="rId14" imgW="2743200" imgH="431640" progId="Equation.3">
                  <p:embed/>
                </p:oleObj>
              </mc:Choice>
              <mc:Fallback>
                <p:oleObj name="公式" r:id="rId14" imgW="2743200" imgH="431640" progId="Equation.3">
                  <p:embed/>
                  <p:pic>
                    <p:nvPicPr>
                      <p:cNvPr id="13319" name="Object 7">
                        <a:extLst>
                          <a:ext uri="{FF2B5EF4-FFF2-40B4-BE49-F238E27FC236}">
                            <a16:creationId xmlns:a16="http://schemas.microsoft.com/office/drawing/2014/main" id="{17FD9FC5-37B8-4D3F-BD4F-4BA8CFBB3E5D}"/>
                          </a:ext>
                        </a:extLst>
                      </p:cNvPr>
                      <p:cNvPicPr>
                        <a:picLocks noChangeAspect="1" noChangeArrowheads="1"/>
                      </p:cNvPicPr>
                      <p:nvPr/>
                    </p:nvPicPr>
                    <p:blipFill>
                      <a:blip r:embed="rId15"/>
                      <a:srcRect/>
                      <a:stretch>
                        <a:fillRect/>
                      </a:stretch>
                    </p:blipFill>
                    <p:spPr bwMode="auto">
                      <a:xfrm>
                        <a:off x="1989137" y="3108262"/>
                        <a:ext cx="6743181" cy="110470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0886213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30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3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0" y="30209"/>
            <a:ext cx="8896350" cy="159902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2800" dirty="0">
                <a:solidFill>
                  <a:srgbClr val="C00000"/>
                </a:solidFill>
                <a:latin typeface="+mn-lt"/>
                <a:ea typeface="+mn-ea"/>
                <a:cs typeface="+mn-ea"/>
              </a:rPr>
              <a:t>例</a:t>
            </a:r>
            <a:r>
              <a:rPr kumimoji="1" lang="en-US" altLang="zh-CN" sz="2800" dirty="0">
                <a:solidFill>
                  <a:srgbClr val="C00000"/>
                </a:solidFill>
                <a:latin typeface="+mn-lt"/>
                <a:ea typeface="+mn-ea"/>
                <a:cs typeface="+mn-ea"/>
              </a:rPr>
              <a:t>8-2</a:t>
            </a:r>
            <a:r>
              <a:rPr lang="zh-CN" altLang="en-US" sz="2800" dirty="0">
                <a:latin typeface="+mn-lt"/>
                <a:ea typeface="+mn-ea"/>
              </a:rPr>
              <a:t>已知倒</a:t>
            </a:r>
            <a:r>
              <a:rPr lang="en-US" altLang="zh-CN" sz="2800" dirty="0">
                <a:latin typeface="+mn-lt"/>
                <a:ea typeface="+mn-ea"/>
              </a:rPr>
              <a:t>T</a:t>
            </a:r>
            <a:r>
              <a:rPr lang="zh-CN" altLang="en-US" sz="2800" dirty="0">
                <a:latin typeface="+mn-lt"/>
                <a:ea typeface="+mn-ea"/>
              </a:rPr>
              <a:t>型电阻网络</a:t>
            </a:r>
            <a:r>
              <a:rPr lang="en-US" altLang="zh-CN" sz="2800" dirty="0">
                <a:latin typeface="+mn-lt"/>
                <a:ea typeface="+mn-ea"/>
              </a:rPr>
              <a:t>DAC</a:t>
            </a:r>
            <a:r>
              <a:rPr lang="zh-CN" altLang="en-US" sz="2800" dirty="0">
                <a:latin typeface="+mn-lt"/>
                <a:ea typeface="+mn-ea"/>
              </a:rPr>
              <a:t>的</a:t>
            </a:r>
            <a:r>
              <a:rPr lang="en-US" altLang="zh-CN" sz="2800" i="1" dirty="0">
                <a:solidFill>
                  <a:srgbClr val="FF0000"/>
                </a:solidFill>
                <a:latin typeface="+mn-lt"/>
                <a:ea typeface="+mn-ea"/>
              </a:rPr>
              <a:t>R</a:t>
            </a:r>
            <a:r>
              <a:rPr lang="en-US" altLang="zh-CN" sz="2800" baseline="-30000" dirty="0">
                <a:solidFill>
                  <a:srgbClr val="FF0000"/>
                </a:solidFill>
                <a:latin typeface="+mn-lt"/>
                <a:ea typeface="+mn-ea"/>
              </a:rPr>
              <a:t>F</a:t>
            </a:r>
            <a:r>
              <a:rPr lang="en-US" altLang="zh-CN" sz="2800" dirty="0">
                <a:solidFill>
                  <a:srgbClr val="FF0000"/>
                </a:solidFill>
                <a:latin typeface="+mn-lt"/>
                <a:ea typeface="+mn-ea"/>
              </a:rPr>
              <a:t>=</a:t>
            </a:r>
            <a:r>
              <a:rPr lang="en-US" altLang="zh-CN" sz="2800" i="1" dirty="0">
                <a:solidFill>
                  <a:srgbClr val="FF0000"/>
                </a:solidFill>
                <a:latin typeface="+mn-lt"/>
                <a:ea typeface="+mn-ea"/>
              </a:rPr>
              <a:t>R</a:t>
            </a:r>
            <a:r>
              <a:rPr lang="zh-CN" altLang="en-US" sz="2800" dirty="0">
                <a:latin typeface="+mn-lt"/>
                <a:ea typeface="+mn-ea"/>
              </a:rPr>
              <a:t>，</a:t>
            </a:r>
            <a:r>
              <a:rPr lang="en-US" altLang="zh-CN" sz="2800" i="1" dirty="0">
                <a:latin typeface="+mn-lt"/>
                <a:ea typeface="+mn-ea"/>
              </a:rPr>
              <a:t>V</a:t>
            </a:r>
            <a:r>
              <a:rPr lang="en-US" altLang="zh-CN" sz="2800" baseline="-30000" dirty="0">
                <a:latin typeface="+mn-lt"/>
                <a:ea typeface="+mn-ea"/>
              </a:rPr>
              <a:t>REF</a:t>
            </a:r>
            <a:r>
              <a:rPr lang="en-US" altLang="zh-CN" sz="2800" dirty="0">
                <a:latin typeface="+mn-lt"/>
                <a:ea typeface="+mn-ea"/>
              </a:rPr>
              <a:t>=10V</a:t>
            </a:r>
            <a:r>
              <a:rPr lang="zh-CN" altLang="en-US" sz="2800" dirty="0">
                <a:latin typeface="+mn-lt"/>
                <a:ea typeface="+mn-ea"/>
              </a:rPr>
              <a:t>，试分别求出四位和八位</a:t>
            </a:r>
            <a:r>
              <a:rPr lang="en-US" altLang="zh-CN" sz="2800" dirty="0">
                <a:latin typeface="+mn-lt"/>
                <a:ea typeface="+mn-ea"/>
              </a:rPr>
              <a:t>DAC</a:t>
            </a:r>
            <a:r>
              <a:rPr lang="zh-CN" altLang="en-US" sz="2800" dirty="0">
                <a:latin typeface="+mn-lt"/>
                <a:ea typeface="+mn-ea"/>
              </a:rPr>
              <a:t>的</a:t>
            </a:r>
            <a:r>
              <a:rPr lang="zh-CN" altLang="en-US" sz="2800" dirty="0">
                <a:latin typeface="+mn-ea"/>
                <a:ea typeface="+mn-ea"/>
              </a:rPr>
              <a:t>最大</a:t>
            </a:r>
            <a:r>
              <a:rPr lang="en-US" altLang="zh-CN" sz="2800" dirty="0">
                <a:latin typeface="+mn-ea"/>
                <a:ea typeface="+mn-ea"/>
              </a:rPr>
              <a:t>(</a:t>
            </a:r>
            <a:r>
              <a:rPr lang="zh-CN" altLang="en-US" sz="2800" dirty="0">
                <a:latin typeface="+mn-ea"/>
                <a:ea typeface="+mn-ea"/>
              </a:rPr>
              <a:t>各位数字信号都为</a:t>
            </a:r>
            <a:r>
              <a:rPr lang="en-US" altLang="zh-CN" sz="2800" dirty="0">
                <a:latin typeface="+mn-ea"/>
                <a:ea typeface="+mn-ea"/>
              </a:rPr>
              <a:t>1)</a:t>
            </a:r>
            <a:r>
              <a:rPr lang="zh-CN" altLang="en-US" sz="2800" dirty="0">
                <a:latin typeface="+mn-ea"/>
                <a:ea typeface="+mn-ea"/>
              </a:rPr>
              <a:t>输出电压</a:t>
            </a:r>
            <a:r>
              <a:rPr lang="en-US" altLang="zh-CN" sz="2800" i="1" dirty="0" err="1">
                <a:solidFill>
                  <a:srgbClr val="C00000"/>
                </a:solidFill>
                <a:latin typeface="+mn-ea"/>
                <a:ea typeface="+mn-ea"/>
              </a:rPr>
              <a:t>V</a:t>
            </a:r>
            <a:r>
              <a:rPr lang="en-US" altLang="zh-CN" sz="2800" baseline="-30000" dirty="0" err="1">
                <a:solidFill>
                  <a:srgbClr val="C00000"/>
                </a:solidFill>
                <a:latin typeface="+mn-ea"/>
                <a:ea typeface="+mn-ea"/>
              </a:rPr>
              <a:t>Omax</a:t>
            </a:r>
            <a:r>
              <a:rPr lang="zh-CN" altLang="en-US" sz="2800" dirty="0">
                <a:latin typeface="+mn-ea"/>
                <a:ea typeface="+mn-ea"/>
              </a:rPr>
              <a:t>。</a:t>
            </a:r>
            <a:endParaRPr kumimoji="1" lang="zh-CN" altLang="en-US" sz="3200" dirty="0">
              <a:solidFill>
                <a:srgbClr val="0000CC"/>
              </a:solidFill>
              <a:latin typeface="+mn-lt"/>
              <a:ea typeface="+mn-ea"/>
              <a:cs typeface="+mn-ea"/>
              <a:sym typeface="+mn-lt"/>
            </a:endParaRPr>
          </a:p>
        </p:txBody>
      </p:sp>
      <p:sp>
        <p:nvSpPr>
          <p:cNvPr id="7" name="Rectangle 2">
            <a:extLst>
              <a:ext uri="{FF2B5EF4-FFF2-40B4-BE49-F238E27FC236}">
                <a16:creationId xmlns:a16="http://schemas.microsoft.com/office/drawing/2014/main" id="{B735FDB5-BFE6-14C6-FFF0-1C393256F69B}"/>
              </a:ext>
            </a:extLst>
          </p:cNvPr>
          <p:cNvSpPr>
            <a:spLocks noGrp="1" noChangeArrowheads="1"/>
          </p:cNvSpPr>
          <p:nvPr>
            <p:ph type="body" idx="1"/>
          </p:nvPr>
        </p:nvSpPr>
        <p:spPr>
          <a:xfrm>
            <a:off x="189595" y="1694074"/>
            <a:ext cx="6985000" cy="822731"/>
          </a:xfrm>
          <a:noFill/>
        </p:spPr>
        <p:txBody>
          <a:bodyPr/>
          <a:lstStyle/>
          <a:p>
            <a:pPr algn="just" eaLnBrk="1" hangingPunct="1">
              <a:lnSpc>
                <a:spcPct val="150000"/>
              </a:lnSpc>
            </a:pPr>
            <a:r>
              <a:rPr lang="zh-CN" altLang="en-US" sz="2800" dirty="0">
                <a:latin typeface="+mn-ea"/>
              </a:rPr>
              <a:t>解：四位</a:t>
            </a:r>
            <a:r>
              <a:rPr lang="en-US" altLang="zh-CN" sz="2800" dirty="0">
                <a:latin typeface="+mn-ea"/>
              </a:rPr>
              <a:t>DAC</a:t>
            </a:r>
            <a:r>
              <a:rPr lang="zh-CN" altLang="en-US" sz="2800" dirty="0">
                <a:latin typeface="+mn-ea"/>
              </a:rPr>
              <a:t>的</a:t>
            </a:r>
            <a:r>
              <a:rPr lang="zh-CN" altLang="en-US" sz="2800" b="1" dirty="0">
                <a:latin typeface="+mn-ea"/>
              </a:rPr>
              <a:t>最大</a:t>
            </a:r>
            <a:r>
              <a:rPr lang="zh-CN" altLang="en-US" sz="2800" dirty="0">
                <a:latin typeface="+mn-ea"/>
              </a:rPr>
              <a:t>输出电压为：</a:t>
            </a:r>
          </a:p>
        </p:txBody>
      </p:sp>
      <p:sp>
        <p:nvSpPr>
          <p:cNvPr id="9" name="Rectangle 3">
            <a:extLst>
              <a:ext uri="{FF2B5EF4-FFF2-40B4-BE49-F238E27FC236}">
                <a16:creationId xmlns:a16="http://schemas.microsoft.com/office/drawing/2014/main" id="{4EA56876-CF32-31EA-C3A4-DC4DE7E991AD}"/>
              </a:ext>
            </a:extLst>
          </p:cNvPr>
          <p:cNvSpPr>
            <a:spLocks noChangeArrowheads="1"/>
          </p:cNvSpPr>
          <p:nvPr/>
        </p:nvSpPr>
        <p:spPr bwMode="auto">
          <a:xfrm>
            <a:off x="1316037" y="4313970"/>
            <a:ext cx="6264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Clr>
                <a:srgbClr val="00FF00"/>
              </a:buClr>
              <a:buNone/>
            </a:pPr>
            <a:r>
              <a:rPr lang="zh-CN" altLang="en-US" sz="2800" b="0" dirty="0">
                <a:latin typeface="+mn-ea"/>
                <a:ea typeface="+mn-ea"/>
              </a:rPr>
              <a:t>八位</a:t>
            </a:r>
            <a:r>
              <a:rPr lang="en-US" altLang="zh-CN" sz="2800" b="0" dirty="0">
                <a:latin typeface="+mn-ea"/>
                <a:ea typeface="+mn-ea"/>
              </a:rPr>
              <a:t>DAC</a:t>
            </a:r>
            <a:r>
              <a:rPr lang="zh-CN" altLang="en-US" sz="2800" b="0" dirty="0">
                <a:latin typeface="+mn-ea"/>
                <a:ea typeface="+mn-ea"/>
              </a:rPr>
              <a:t>的</a:t>
            </a:r>
            <a:r>
              <a:rPr lang="zh-CN" altLang="en-US" sz="2800" dirty="0">
                <a:latin typeface="+mn-ea"/>
                <a:ea typeface="+mn-ea"/>
              </a:rPr>
              <a:t>最大</a:t>
            </a:r>
            <a:r>
              <a:rPr lang="zh-CN" altLang="en-US" sz="2800" b="0" dirty="0">
                <a:latin typeface="+mn-ea"/>
                <a:ea typeface="+mn-ea"/>
              </a:rPr>
              <a:t>输出电压为</a:t>
            </a:r>
            <a:r>
              <a:rPr kumimoji="1" lang="zh-CN" altLang="en-US" b="0" i="0" dirty="0">
                <a:solidFill>
                  <a:srgbClr val="7030A0"/>
                </a:solidFill>
              </a:rPr>
              <a:t>：</a:t>
            </a:r>
          </a:p>
        </p:txBody>
      </p:sp>
      <p:graphicFrame>
        <p:nvGraphicFramePr>
          <p:cNvPr id="2" name="Object 3">
            <a:extLst>
              <a:ext uri="{FF2B5EF4-FFF2-40B4-BE49-F238E27FC236}">
                <a16:creationId xmlns:a16="http://schemas.microsoft.com/office/drawing/2014/main" id="{3D2B0D24-47D2-BF1D-FBCE-81EE3B751F5A}"/>
              </a:ext>
            </a:extLst>
          </p:cNvPr>
          <p:cNvGraphicFramePr>
            <a:graphicFrameLocks noChangeAspect="1"/>
          </p:cNvGraphicFramePr>
          <p:nvPr>
            <p:extLst>
              <p:ext uri="{D42A27DB-BD31-4B8C-83A1-F6EECF244321}">
                <p14:modId xmlns:p14="http://schemas.microsoft.com/office/powerpoint/2010/main" val="1915983643"/>
              </p:ext>
            </p:extLst>
          </p:nvPr>
        </p:nvGraphicFramePr>
        <p:xfrm>
          <a:off x="1316037" y="2293954"/>
          <a:ext cx="5647421" cy="1999573"/>
        </p:xfrm>
        <a:graphic>
          <a:graphicData uri="http://schemas.openxmlformats.org/presentationml/2006/ole">
            <mc:AlternateContent xmlns:mc="http://schemas.openxmlformats.org/markup-compatibility/2006">
              <mc:Choice xmlns:v="urn:schemas-microsoft-com:vml" Requires="v">
                <p:oleObj spid="_x0000_s9228" name="公式" r:id="rId8" imgW="2145960" imgH="838080" progId="Equation.3">
                  <p:embed/>
                </p:oleObj>
              </mc:Choice>
              <mc:Fallback>
                <p:oleObj name="公式" r:id="rId8" imgW="2145960" imgH="838080" progId="Equation.3">
                  <p:embed/>
                  <p:pic>
                    <p:nvPicPr>
                      <p:cNvPr id="15363" name="Object 3">
                        <a:extLst>
                          <a:ext uri="{FF2B5EF4-FFF2-40B4-BE49-F238E27FC236}">
                            <a16:creationId xmlns:a16="http://schemas.microsoft.com/office/drawing/2014/main" id="{4919F99C-EA45-4246-811A-36E9BA338752}"/>
                          </a:ext>
                        </a:extLst>
                      </p:cNvPr>
                      <p:cNvPicPr>
                        <a:picLocks noChangeAspect="1" noChangeArrowheads="1"/>
                      </p:cNvPicPr>
                      <p:nvPr/>
                    </p:nvPicPr>
                    <p:blipFill>
                      <a:blip r:embed="rId9"/>
                      <a:srcRect/>
                      <a:stretch>
                        <a:fillRect/>
                      </a:stretch>
                    </p:blipFill>
                    <p:spPr bwMode="auto">
                      <a:xfrm>
                        <a:off x="1316037" y="2293954"/>
                        <a:ext cx="5647421" cy="1999573"/>
                      </a:xfrm>
                      <a:prstGeom prst="rect">
                        <a:avLst/>
                      </a:prstGeom>
                      <a:noFill/>
                      <a:ln>
                        <a:noFill/>
                      </a:ln>
                    </p:spPr>
                  </p:pic>
                </p:oleObj>
              </mc:Fallback>
            </mc:AlternateContent>
          </a:graphicData>
        </a:graphic>
      </p:graphicFrame>
      <p:graphicFrame>
        <p:nvGraphicFramePr>
          <p:cNvPr id="4" name="Object 5">
            <a:extLst>
              <a:ext uri="{FF2B5EF4-FFF2-40B4-BE49-F238E27FC236}">
                <a16:creationId xmlns:a16="http://schemas.microsoft.com/office/drawing/2014/main" id="{2C96C6FC-9D05-5110-56FD-0FEADC0619B0}"/>
              </a:ext>
            </a:extLst>
          </p:cNvPr>
          <p:cNvGraphicFramePr>
            <a:graphicFrameLocks noChangeAspect="1"/>
          </p:cNvGraphicFramePr>
          <p:nvPr>
            <p:extLst>
              <p:ext uri="{D42A27DB-BD31-4B8C-83A1-F6EECF244321}">
                <p14:modId xmlns:p14="http://schemas.microsoft.com/office/powerpoint/2010/main" val="2196108596"/>
              </p:ext>
            </p:extLst>
          </p:nvPr>
        </p:nvGraphicFramePr>
        <p:xfrm>
          <a:off x="1431924" y="4870450"/>
          <a:ext cx="5154613" cy="1987550"/>
        </p:xfrm>
        <a:graphic>
          <a:graphicData uri="http://schemas.openxmlformats.org/presentationml/2006/ole">
            <mc:AlternateContent xmlns:mc="http://schemas.openxmlformats.org/markup-compatibility/2006">
              <mc:Choice xmlns:v="urn:schemas-microsoft-com:vml" Requires="v">
                <p:oleObj spid="_x0000_s9229" name="公式" r:id="rId10" imgW="2171520" imgH="838080" progId="Equation.3">
                  <p:embed/>
                </p:oleObj>
              </mc:Choice>
              <mc:Fallback>
                <p:oleObj name="公式" r:id="rId10" imgW="2171520" imgH="838080" progId="Equation.3">
                  <p:embed/>
                  <p:pic>
                    <p:nvPicPr>
                      <p:cNvPr id="15365" name="Object 5">
                        <a:extLst>
                          <a:ext uri="{FF2B5EF4-FFF2-40B4-BE49-F238E27FC236}">
                            <a16:creationId xmlns:a16="http://schemas.microsoft.com/office/drawing/2014/main" id="{74E11698-19CD-4F19-AB16-6D1339430D3F}"/>
                          </a:ext>
                        </a:extLst>
                      </p:cNvPr>
                      <p:cNvPicPr>
                        <a:picLocks noChangeAspect="1" noChangeArrowheads="1"/>
                      </p:cNvPicPr>
                      <p:nvPr/>
                    </p:nvPicPr>
                    <p:blipFill>
                      <a:blip r:embed="rId11"/>
                      <a:srcRect/>
                      <a:stretch>
                        <a:fillRect/>
                      </a:stretch>
                    </p:blipFill>
                    <p:spPr bwMode="auto">
                      <a:xfrm>
                        <a:off x="1431924" y="4870450"/>
                        <a:ext cx="5154613" cy="19875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83558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3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0" y="30209"/>
            <a:ext cx="8896350" cy="159902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2800" dirty="0">
                <a:solidFill>
                  <a:srgbClr val="C00000"/>
                </a:solidFill>
                <a:latin typeface="+mn-lt"/>
                <a:ea typeface="+mn-ea"/>
                <a:cs typeface="+mn-ea"/>
              </a:rPr>
              <a:t>例</a:t>
            </a:r>
            <a:r>
              <a:rPr kumimoji="1" lang="en-US" altLang="zh-CN" sz="2800" dirty="0">
                <a:solidFill>
                  <a:srgbClr val="C00000"/>
                </a:solidFill>
                <a:latin typeface="+mn-lt"/>
                <a:ea typeface="+mn-ea"/>
                <a:cs typeface="+mn-ea"/>
              </a:rPr>
              <a:t>8-1</a:t>
            </a:r>
            <a:r>
              <a:rPr lang="zh-CN" altLang="en-US" sz="2800" dirty="0">
                <a:latin typeface="+mn-lt"/>
                <a:ea typeface="+mn-ea"/>
              </a:rPr>
              <a:t>已知倒</a:t>
            </a:r>
            <a:r>
              <a:rPr lang="en-US" altLang="zh-CN" sz="2800" dirty="0">
                <a:latin typeface="+mn-lt"/>
                <a:ea typeface="+mn-ea"/>
              </a:rPr>
              <a:t>T</a:t>
            </a:r>
            <a:r>
              <a:rPr lang="zh-CN" altLang="en-US" sz="2800" dirty="0">
                <a:latin typeface="+mn-lt"/>
                <a:ea typeface="+mn-ea"/>
              </a:rPr>
              <a:t>型电阻网络</a:t>
            </a:r>
            <a:r>
              <a:rPr lang="en-US" altLang="zh-CN" sz="2800" dirty="0">
                <a:latin typeface="+mn-lt"/>
                <a:ea typeface="+mn-ea"/>
              </a:rPr>
              <a:t>DAC</a:t>
            </a:r>
            <a:r>
              <a:rPr lang="zh-CN" altLang="en-US" sz="2800" dirty="0">
                <a:latin typeface="+mn-lt"/>
                <a:ea typeface="+mn-ea"/>
              </a:rPr>
              <a:t>的</a:t>
            </a:r>
            <a:r>
              <a:rPr lang="en-US" altLang="zh-CN" sz="2800" i="1" dirty="0">
                <a:solidFill>
                  <a:srgbClr val="FF0000"/>
                </a:solidFill>
                <a:latin typeface="+mn-lt"/>
                <a:ea typeface="+mn-ea"/>
              </a:rPr>
              <a:t>R</a:t>
            </a:r>
            <a:r>
              <a:rPr lang="en-US" altLang="zh-CN" sz="2800" baseline="-30000" dirty="0">
                <a:solidFill>
                  <a:srgbClr val="FF0000"/>
                </a:solidFill>
                <a:latin typeface="+mn-lt"/>
                <a:ea typeface="+mn-ea"/>
              </a:rPr>
              <a:t>F</a:t>
            </a:r>
            <a:r>
              <a:rPr lang="en-US" altLang="zh-CN" sz="2800" dirty="0">
                <a:solidFill>
                  <a:srgbClr val="FF0000"/>
                </a:solidFill>
                <a:latin typeface="+mn-lt"/>
                <a:ea typeface="+mn-ea"/>
              </a:rPr>
              <a:t>=2</a:t>
            </a:r>
            <a:r>
              <a:rPr lang="en-US" altLang="zh-CN" sz="2800" i="1" dirty="0">
                <a:solidFill>
                  <a:srgbClr val="FF0000"/>
                </a:solidFill>
                <a:latin typeface="+mn-lt"/>
                <a:ea typeface="+mn-ea"/>
              </a:rPr>
              <a:t>R</a:t>
            </a:r>
            <a:r>
              <a:rPr lang="zh-CN" altLang="en-US" sz="2800" dirty="0">
                <a:latin typeface="+mn-lt"/>
                <a:ea typeface="+mn-ea"/>
              </a:rPr>
              <a:t>，</a:t>
            </a:r>
            <a:r>
              <a:rPr lang="en-US" altLang="zh-CN" sz="2800" i="1" dirty="0">
                <a:latin typeface="+mn-lt"/>
                <a:ea typeface="+mn-ea"/>
              </a:rPr>
              <a:t>V</a:t>
            </a:r>
            <a:r>
              <a:rPr lang="en-US" altLang="zh-CN" sz="2800" baseline="-30000" dirty="0">
                <a:latin typeface="+mn-lt"/>
                <a:ea typeface="+mn-ea"/>
              </a:rPr>
              <a:t>REF</a:t>
            </a:r>
            <a:r>
              <a:rPr lang="en-US" altLang="zh-CN" sz="2800" dirty="0">
                <a:latin typeface="+mn-lt"/>
                <a:ea typeface="+mn-ea"/>
              </a:rPr>
              <a:t>=10V</a:t>
            </a:r>
            <a:r>
              <a:rPr lang="zh-CN" altLang="en-US" sz="2800" dirty="0">
                <a:latin typeface="+mn-lt"/>
                <a:ea typeface="+mn-ea"/>
              </a:rPr>
              <a:t>，试分别求出四位和八位</a:t>
            </a:r>
            <a:r>
              <a:rPr lang="en-US" altLang="zh-CN" sz="2800" dirty="0">
                <a:latin typeface="+mn-lt"/>
                <a:ea typeface="+mn-ea"/>
              </a:rPr>
              <a:t>DAC</a:t>
            </a:r>
            <a:r>
              <a:rPr lang="zh-CN" altLang="en-US" sz="2800" dirty="0">
                <a:latin typeface="+mn-lt"/>
                <a:ea typeface="+mn-ea"/>
              </a:rPr>
              <a:t>的最小</a:t>
            </a:r>
            <a:r>
              <a:rPr lang="en-US" altLang="zh-CN" sz="2800" dirty="0">
                <a:latin typeface="+mn-lt"/>
                <a:ea typeface="+mn-ea"/>
              </a:rPr>
              <a:t>(</a:t>
            </a:r>
            <a:r>
              <a:rPr lang="zh-CN" altLang="en-US" sz="2800" dirty="0">
                <a:latin typeface="+mn-lt"/>
                <a:ea typeface="+mn-ea"/>
              </a:rPr>
              <a:t>只有数字信号最低位为</a:t>
            </a:r>
            <a:r>
              <a:rPr lang="en-US" altLang="zh-CN" sz="2800" dirty="0">
                <a:latin typeface="+mn-lt"/>
                <a:ea typeface="+mn-ea"/>
              </a:rPr>
              <a:t>1)</a:t>
            </a:r>
            <a:r>
              <a:rPr lang="zh-CN" altLang="en-US" sz="2800" dirty="0">
                <a:latin typeface="+mn-lt"/>
                <a:ea typeface="+mn-ea"/>
              </a:rPr>
              <a:t>输出电压</a:t>
            </a:r>
            <a:r>
              <a:rPr lang="en-US" altLang="zh-CN" sz="2800" i="1" dirty="0" err="1">
                <a:solidFill>
                  <a:srgbClr val="C00000"/>
                </a:solidFill>
                <a:latin typeface="+mn-lt"/>
                <a:ea typeface="+mn-ea"/>
              </a:rPr>
              <a:t>V</a:t>
            </a:r>
            <a:r>
              <a:rPr lang="en-US" altLang="zh-CN" sz="2800" baseline="-30000" dirty="0" err="1">
                <a:solidFill>
                  <a:srgbClr val="C00000"/>
                </a:solidFill>
                <a:latin typeface="+mn-lt"/>
                <a:ea typeface="+mn-ea"/>
              </a:rPr>
              <a:t>Omin</a:t>
            </a:r>
            <a:r>
              <a:rPr lang="zh-CN" altLang="en-US" sz="2800" dirty="0">
                <a:latin typeface="+mn-ea"/>
                <a:ea typeface="+mn-ea"/>
              </a:rPr>
              <a:t>。</a:t>
            </a:r>
            <a:endParaRPr kumimoji="1" lang="zh-CN" altLang="en-US" sz="3200" dirty="0">
              <a:solidFill>
                <a:srgbClr val="0000CC"/>
              </a:solidFill>
              <a:latin typeface="+mn-lt"/>
              <a:ea typeface="+mn-ea"/>
              <a:cs typeface="+mn-ea"/>
              <a:sym typeface="+mn-lt"/>
            </a:endParaRPr>
          </a:p>
        </p:txBody>
      </p:sp>
      <p:sp>
        <p:nvSpPr>
          <p:cNvPr id="7" name="Rectangle 2">
            <a:extLst>
              <a:ext uri="{FF2B5EF4-FFF2-40B4-BE49-F238E27FC236}">
                <a16:creationId xmlns:a16="http://schemas.microsoft.com/office/drawing/2014/main" id="{B735FDB5-BFE6-14C6-FFF0-1C393256F69B}"/>
              </a:ext>
            </a:extLst>
          </p:cNvPr>
          <p:cNvSpPr>
            <a:spLocks noGrp="1" noChangeArrowheads="1"/>
          </p:cNvSpPr>
          <p:nvPr>
            <p:ph type="body" idx="1"/>
          </p:nvPr>
        </p:nvSpPr>
        <p:spPr>
          <a:xfrm>
            <a:off x="247650" y="1647644"/>
            <a:ext cx="6985000" cy="822731"/>
          </a:xfrm>
          <a:noFill/>
        </p:spPr>
        <p:txBody>
          <a:bodyPr/>
          <a:lstStyle/>
          <a:p>
            <a:pPr algn="just" eaLnBrk="1" hangingPunct="1">
              <a:lnSpc>
                <a:spcPct val="150000"/>
              </a:lnSpc>
            </a:pPr>
            <a:r>
              <a:rPr lang="zh-CN" altLang="en-US" sz="2800" dirty="0">
                <a:latin typeface="+mn-ea"/>
              </a:rPr>
              <a:t>解：四位</a:t>
            </a:r>
            <a:r>
              <a:rPr lang="en-US" altLang="zh-CN" sz="2800" dirty="0">
                <a:latin typeface="+mn-ea"/>
              </a:rPr>
              <a:t>DAC</a:t>
            </a:r>
            <a:r>
              <a:rPr lang="zh-CN" altLang="en-US" sz="2800" dirty="0">
                <a:latin typeface="+mn-ea"/>
              </a:rPr>
              <a:t>的</a:t>
            </a:r>
            <a:r>
              <a:rPr lang="zh-CN" altLang="en-US" sz="2800" b="1" dirty="0">
                <a:latin typeface="+mn-ea"/>
              </a:rPr>
              <a:t>最小</a:t>
            </a:r>
            <a:r>
              <a:rPr lang="zh-CN" altLang="en-US" sz="2800" dirty="0">
                <a:latin typeface="+mn-ea"/>
              </a:rPr>
              <a:t>输出电压为：</a:t>
            </a:r>
          </a:p>
        </p:txBody>
      </p:sp>
      <p:sp>
        <p:nvSpPr>
          <p:cNvPr id="9" name="Rectangle 3">
            <a:extLst>
              <a:ext uri="{FF2B5EF4-FFF2-40B4-BE49-F238E27FC236}">
                <a16:creationId xmlns:a16="http://schemas.microsoft.com/office/drawing/2014/main" id="{4EA56876-CF32-31EA-C3A4-DC4DE7E991AD}"/>
              </a:ext>
            </a:extLst>
          </p:cNvPr>
          <p:cNvSpPr>
            <a:spLocks noChangeArrowheads="1"/>
          </p:cNvSpPr>
          <p:nvPr/>
        </p:nvSpPr>
        <p:spPr bwMode="auto">
          <a:xfrm>
            <a:off x="1316037" y="3282209"/>
            <a:ext cx="6264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Clr>
                <a:srgbClr val="00FF00"/>
              </a:buClr>
              <a:buNone/>
            </a:pPr>
            <a:r>
              <a:rPr lang="zh-CN" altLang="en-US" sz="2800" b="0" dirty="0">
                <a:latin typeface="+mn-ea"/>
                <a:ea typeface="+mn-ea"/>
              </a:rPr>
              <a:t>八位</a:t>
            </a:r>
            <a:r>
              <a:rPr lang="en-US" altLang="zh-CN" sz="2800" b="0" dirty="0">
                <a:latin typeface="+mn-ea"/>
                <a:ea typeface="+mn-ea"/>
              </a:rPr>
              <a:t>DAC</a:t>
            </a:r>
            <a:r>
              <a:rPr lang="zh-CN" altLang="en-US" sz="2800" b="0" dirty="0">
                <a:latin typeface="+mn-ea"/>
                <a:ea typeface="+mn-ea"/>
              </a:rPr>
              <a:t>的</a:t>
            </a:r>
            <a:r>
              <a:rPr lang="zh-CN" altLang="en-US" sz="2800" dirty="0">
                <a:latin typeface="+mn-ea"/>
                <a:ea typeface="+mn-ea"/>
              </a:rPr>
              <a:t>最小</a:t>
            </a:r>
            <a:r>
              <a:rPr lang="zh-CN" altLang="en-US" sz="2800" b="0" dirty="0">
                <a:latin typeface="+mn-ea"/>
                <a:ea typeface="+mn-ea"/>
              </a:rPr>
              <a:t>输出电压为</a:t>
            </a:r>
            <a:r>
              <a:rPr kumimoji="1" lang="zh-CN" altLang="en-US" b="0" i="0" dirty="0">
                <a:solidFill>
                  <a:srgbClr val="7030A0"/>
                </a:solidFill>
              </a:rPr>
              <a:t>：</a:t>
            </a:r>
          </a:p>
        </p:txBody>
      </p:sp>
      <p:graphicFrame>
        <p:nvGraphicFramePr>
          <p:cNvPr id="2" name="Object 3">
            <a:extLst>
              <a:ext uri="{FF2B5EF4-FFF2-40B4-BE49-F238E27FC236}">
                <a16:creationId xmlns:a16="http://schemas.microsoft.com/office/drawing/2014/main" id="{F2F652B7-65CA-C0AE-1DBF-B2EA2DF913D6}"/>
              </a:ext>
            </a:extLst>
          </p:cNvPr>
          <p:cNvGraphicFramePr>
            <a:graphicFrameLocks noChangeAspect="1"/>
          </p:cNvGraphicFramePr>
          <p:nvPr>
            <p:extLst>
              <p:ext uri="{D42A27DB-BD31-4B8C-83A1-F6EECF244321}">
                <p14:modId xmlns:p14="http://schemas.microsoft.com/office/powerpoint/2010/main" val="3391339264"/>
              </p:ext>
            </p:extLst>
          </p:nvPr>
        </p:nvGraphicFramePr>
        <p:xfrm>
          <a:off x="608806" y="2221593"/>
          <a:ext cx="7926387" cy="1139825"/>
        </p:xfrm>
        <a:graphic>
          <a:graphicData uri="http://schemas.openxmlformats.org/presentationml/2006/ole">
            <mc:AlternateContent xmlns:mc="http://schemas.openxmlformats.org/markup-compatibility/2006">
              <mc:Choice xmlns:v="urn:schemas-microsoft-com:vml" Requires="v">
                <p:oleObj spid="_x0000_s10252" name="公式" r:id="rId8" imgW="3098520" imgH="431640" progId="Equation.3">
                  <p:embed/>
                </p:oleObj>
              </mc:Choice>
              <mc:Fallback>
                <p:oleObj name="公式" r:id="rId8" imgW="3098520" imgH="431640" progId="Equation.3">
                  <p:embed/>
                  <p:pic>
                    <p:nvPicPr>
                      <p:cNvPr id="16389" name="Object 3">
                        <a:extLst>
                          <a:ext uri="{FF2B5EF4-FFF2-40B4-BE49-F238E27FC236}">
                            <a16:creationId xmlns:a16="http://schemas.microsoft.com/office/drawing/2014/main" id="{33927C95-09C1-4B46-8713-6E06834D972C}"/>
                          </a:ext>
                        </a:extLst>
                      </p:cNvPr>
                      <p:cNvPicPr>
                        <a:picLocks noChangeAspect="1" noChangeArrowheads="1"/>
                      </p:cNvPicPr>
                      <p:nvPr/>
                    </p:nvPicPr>
                    <p:blipFill>
                      <a:blip r:embed="rId9"/>
                      <a:srcRect/>
                      <a:stretch>
                        <a:fillRect/>
                      </a:stretch>
                    </p:blipFill>
                    <p:spPr bwMode="auto">
                      <a:xfrm>
                        <a:off x="608806" y="2221593"/>
                        <a:ext cx="7926387" cy="1139825"/>
                      </a:xfrm>
                      <a:prstGeom prst="rect">
                        <a:avLst/>
                      </a:prstGeom>
                      <a:noFill/>
                      <a:ln>
                        <a:noFill/>
                      </a:ln>
                    </p:spPr>
                  </p:pic>
                </p:oleObj>
              </mc:Fallback>
            </mc:AlternateContent>
          </a:graphicData>
        </a:graphic>
      </p:graphicFrame>
      <p:graphicFrame>
        <p:nvGraphicFramePr>
          <p:cNvPr id="4" name="Object 7">
            <a:extLst>
              <a:ext uri="{FF2B5EF4-FFF2-40B4-BE49-F238E27FC236}">
                <a16:creationId xmlns:a16="http://schemas.microsoft.com/office/drawing/2014/main" id="{10B79C45-C244-22B6-759E-CDB64386BB56}"/>
              </a:ext>
            </a:extLst>
          </p:cNvPr>
          <p:cNvGraphicFramePr>
            <a:graphicFrameLocks noChangeAspect="1"/>
          </p:cNvGraphicFramePr>
          <p:nvPr>
            <p:extLst>
              <p:ext uri="{D42A27DB-BD31-4B8C-83A1-F6EECF244321}">
                <p14:modId xmlns:p14="http://schemas.microsoft.com/office/powerpoint/2010/main" val="1250563713"/>
              </p:ext>
            </p:extLst>
          </p:nvPr>
        </p:nvGraphicFramePr>
        <p:xfrm>
          <a:off x="631030" y="3866409"/>
          <a:ext cx="7904163" cy="1111250"/>
        </p:xfrm>
        <a:graphic>
          <a:graphicData uri="http://schemas.openxmlformats.org/presentationml/2006/ole">
            <mc:AlternateContent xmlns:mc="http://schemas.openxmlformats.org/markup-compatibility/2006">
              <mc:Choice xmlns:v="urn:schemas-microsoft-com:vml" Requires="v">
                <p:oleObj spid="_x0000_s10253" name="公式" r:id="rId10" imgW="3174840" imgH="431640" progId="Equation.3">
                  <p:embed/>
                </p:oleObj>
              </mc:Choice>
              <mc:Fallback>
                <p:oleObj name="公式" r:id="rId10" imgW="3174840" imgH="431640" progId="Equation.3">
                  <p:embed/>
                  <p:pic>
                    <p:nvPicPr>
                      <p:cNvPr id="16393" name="Object 7">
                        <a:extLst>
                          <a:ext uri="{FF2B5EF4-FFF2-40B4-BE49-F238E27FC236}">
                            <a16:creationId xmlns:a16="http://schemas.microsoft.com/office/drawing/2014/main" id="{4104B134-77E8-4B5E-B70C-8AE18CD9AC35}"/>
                          </a:ext>
                        </a:extLst>
                      </p:cNvPr>
                      <p:cNvPicPr>
                        <a:picLocks noChangeAspect="1" noChangeArrowheads="1"/>
                      </p:cNvPicPr>
                      <p:nvPr/>
                    </p:nvPicPr>
                    <p:blipFill>
                      <a:blip r:embed="rId11"/>
                      <a:srcRect/>
                      <a:stretch>
                        <a:fillRect/>
                      </a:stretch>
                    </p:blipFill>
                    <p:spPr bwMode="auto">
                      <a:xfrm>
                        <a:off x="631030" y="3866409"/>
                        <a:ext cx="7904163" cy="1111250"/>
                      </a:xfrm>
                      <a:prstGeom prst="rect">
                        <a:avLst/>
                      </a:prstGeom>
                      <a:noFill/>
                      <a:ln>
                        <a:noFill/>
                      </a:ln>
                    </p:spPr>
                  </p:pic>
                </p:oleObj>
              </mc:Fallback>
            </mc:AlternateContent>
          </a:graphicData>
        </a:graphic>
      </p:graphicFrame>
      <p:sp>
        <p:nvSpPr>
          <p:cNvPr id="5" name="Rectangle 3">
            <a:extLst>
              <a:ext uri="{FF2B5EF4-FFF2-40B4-BE49-F238E27FC236}">
                <a16:creationId xmlns:a16="http://schemas.microsoft.com/office/drawing/2014/main" id="{D2DA9143-8EE3-ADD3-2D73-F29D9BB5C815}"/>
              </a:ext>
            </a:extLst>
          </p:cNvPr>
          <p:cNvSpPr txBox="1">
            <a:spLocks noChangeArrowheads="1"/>
          </p:cNvSpPr>
          <p:nvPr/>
        </p:nvSpPr>
        <p:spPr>
          <a:xfrm>
            <a:off x="247650" y="4974825"/>
            <a:ext cx="8648700" cy="159902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5000"/>
              </a:lnSpc>
            </a:pPr>
            <a:r>
              <a:rPr lang="zh-CN" altLang="en-US" sz="2800" kern="0" dirty="0">
                <a:solidFill>
                  <a:srgbClr val="2C5800"/>
                </a:solidFill>
                <a:latin typeface="+mn-ea"/>
              </a:rPr>
              <a:t>比较上述三例，在</a:t>
            </a:r>
            <a:r>
              <a:rPr lang="en-US" altLang="zh-CN" sz="2800" i="1" kern="0" dirty="0">
                <a:solidFill>
                  <a:srgbClr val="C00000"/>
                </a:solidFill>
                <a:latin typeface="+mn-ea"/>
              </a:rPr>
              <a:t>V</a:t>
            </a:r>
            <a:r>
              <a:rPr lang="en-US" altLang="zh-CN" sz="2800" kern="0" baseline="-25000" dirty="0">
                <a:solidFill>
                  <a:srgbClr val="C00000"/>
                </a:solidFill>
                <a:latin typeface="+mn-ea"/>
              </a:rPr>
              <a:t>REF</a:t>
            </a:r>
            <a:r>
              <a:rPr lang="zh-CN" altLang="en-US" sz="2800" kern="0" dirty="0">
                <a:solidFill>
                  <a:srgbClr val="2C5800"/>
                </a:solidFill>
                <a:latin typeface="+mn-ea"/>
              </a:rPr>
              <a:t>和</a:t>
            </a:r>
            <a:r>
              <a:rPr lang="en-US" altLang="zh-CN" sz="2800" i="1" kern="0" dirty="0">
                <a:solidFill>
                  <a:srgbClr val="C00000"/>
                </a:solidFill>
                <a:latin typeface="+mn-ea"/>
              </a:rPr>
              <a:t>R</a:t>
            </a:r>
            <a:r>
              <a:rPr lang="en-US" altLang="zh-CN" sz="2800" kern="0" baseline="-25000" dirty="0">
                <a:solidFill>
                  <a:srgbClr val="C00000"/>
                </a:solidFill>
                <a:latin typeface="+mn-ea"/>
              </a:rPr>
              <a:t>F</a:t>
            </a:r>
            <a:r>
              <a:rPr lang="zh-CN" altLang="en-US" sz="2800" kern="0" dirty="0">
                <a:solidFill>
                  <a:srgbClr val="2C5800"/>
                </a:solidFill>
                <a:latin typeface="+mn-ea"/>
              </a:rPr>
              <a:t>相同条件下，</a:t>
            </a:r>
            <a:r>
              <a:rPr lang="zh-CN" altLang="en-US" sz="2800" kern="0" dirty="0">
                <a:solidFill>
                  <a:srgbClr val="C00000"/>
                </a:solidFill>
                <a:latin typeface="+mn-ea"/>
              </a:rPr>
              <a:t>位数越多，输出最小电压越小，输出最大电压越大</a:t>
            </a:r>
            <a:r>
              <a:rPr lang="zh-CN" altLang="en-US" sz="2800" kern="0" dirty="0">
                <a:solidFill>
                  <a:srgbClr val="2C5800"/>
                </a:solidFill>
                <a:latin typeface="+mn-ea"/>
              </a:rPr>
              <a:t>；在</a:t>
            </a:r>
            <a:r>
              <a:rPr lang="en-US" altLang="zh-CN" sz="2800" i="1" kern="0" dirty="0">
                <a:solidFill>
                  <a:srgbClr val="C00000"/>
                </a:solidFill>
                <a:latin typeface="+mn-ea"/>
              </a:rPr>
              <a:t>V</a:t>
            </a:r>
            <a:r>
              <a:rPr lang="en-US" altLang="zh-CN" sz="2800" kern="0" baseline="-25000" dirty="0">
                <a:solidFill>
                  <a:srgbClr val="C00000"/>
                </a:solidFill>
                <a:latin typeface="+mn-ea"/>
              </a:rPr>
              <a:t>REF</a:t>
            </a:r>
            <a:r>
              <a:rPr lang="zh-CN" altLang="en-US" sz="2800" kern="0" dirty="0">
                <a:solidFill>
                  <a:srgbClr val="2C5800"/>
                </a:solidFill>
                <a:latin typeface="+mn-ea"/>
              </a:rPr>
              <a:t>和</a:t>
            </a:r>
            <a:r>
              <a:rPr lang="zh-CN" altLang="en-US" sz="2800" kern="0" dirty="0">
                <a:solidFill>
                  <a:srgbClr val="C00000"/>
                </a:solidFill>
                <a:latin typeface="+mn-ea"/>
              </a:rPr>
              <a:t>位数</a:t>
            </a:r>
            <a:r>
              <a:rPr lang="zh-CN" altLang="en-US" sz="2800" kern="0" dirty="0">
                <a:solidFill>
                  <a:srgbClr val="2C5800"/>
                </a:solidFill>
                <a:latin typeface="+mn-ea"/>
              </a:rPr>
              <a:t>相同条件下，</a:t>
            </a:r>
            <a:r>
              <a:rPr lang="en-US" altLang="zh-CN" sz="2800" i="1" kern="0" dirty="0">
                <a:solidFill>
                  <a:srgbClr val="C00000"/>
                </a:solidFill>
                <a:latin typeface="+mn-ea"/>
              </a:rPr>
              <a:t>R</a:t>
            </a:r>
            <a:r>
              <a:rPr lang="en-US" altLang="zh-CN" sz="2800" kern="0" baseline="-25000" dirty="0">
                <a:solidFill>
                  <a:srgbClr val="C00000"/>
                </a:solidFill>
                <a:latin typeface="+mn-ea"/>
              </a:rPr>
              <a:t>F</a:t>
            </a:r>
            <a:r>
              <a:rPr lang="zh-CN" altLang="en-US" sz="2800" kern="0" dirty="0">
                <a:solidFill>
                  <a:srgbClr val="C00000"/>
                </a:solidFill>
                <a:latin typeface="+mn-ea"/>
              </a:rPr>
              <a:t>越大，则输出电压越大</a:t>
            </a:r>
            <a:r>
              <a:rPr lang="zh-CN" altLang="en-US" sz="2800" kern="0" dirty="0">
                <a:solidFill>
                  <a:srgbClr val="2C5800"/>
                </a:solidFill>
                <a:latin typeface="+mn-ea"/>
              </a:rPr>
              <a:t>。</a:t>
            </a:r>
          </a:p>
        </p:txBody>
      </p:sp>
    </p:spTree>
    <p:extLst>
      <p:ext uri="{BB962C8B-B14F-4D97-AF65-F5344CB8AC3E}">
        <p14:creationId xmlns:p14="http://schemas.microsoft.com/office/powerpoint/2010/main" val="127245138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up)">
                                      <p:cBhvr>
                                        <p:cTn id="23" dur="3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DAC</a:t>
            </a:r>
            <a:r>
              <a:rPr kumimoji="1" lang="zh-CN" altLang="en-US" sz="3200" dirty="0">
                <a:solidFill>
                  <a:srgbClr val="0000CC"/>
                </a:solidFill>
                <a:latin typeface="+mn-lt"/>
                <a:ea typeface="+mn-ea"/>
                <a:cs typeface="+mn-ea"/>
              </a:rPr>
              <a:t>的主要技术指标</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72562" y="741645"/>
            <a:ext cx="8926342"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en-US" altLang="zh-CN" sz="2800" dirty="0">
                <a:solidFill>
                  <a:srgbClr val="0000CC"/>
                </a:solidFill>
                <a:latin typeface="+mn-ea"/>
              </a:rPr>
              <a:t>⒈</a:t>
            </a:r>
            <a:r>
              <a:rPr lang="zh-CN" altLang="en-US" sz="2800" dirty="0">
                <a:solidFill>
                  <a:srgbClr val="0000CC"/>
                </a:solidFill>
                <a:latin typeface="+mn-ea"/>
              </a:rPr>
              <a:t>分辨率：</a:t>
            </a:r>
            <a:r>
              <a:rPr lang="en-US" altLang="zh-CN" sz="2800" dirty="0">
                <a:latin typeface="+mn-ea"/>
              </a:rPr>
              <a:t>DAC</a:t>
            </a:r>
            <a:r>
              <a:rPr lang="zh-CN" altLang="en-US" sz="2800" dirty="0">
                <a:latin typeface="+mn-ea"/>
              </a:rPr>
              <a:t>所能分辨的最小输出电压与满刻度输出电压之比。</a:t>
            </a:r>
            <a:r>
              <a:rPr lang="zh-CN" altLang="en-US" sz="2800" b="0" dirty="0">
                <a:latin typeface="+mn-ea"/>
              </a:rPr>
              <a:t>最小输出电压是指输入数字量只有最低有效位为</a:t>
            </a:r>
            <a:r>
              <a:rPr lang="en-US" altLang="zh-CN" sz="2800" b="0" dirty="0">
                <a:latin typeface="+mn-ea"/>
              </a:rPr>
              <a:t>1</a:t>
            </a:r>
            <a:r>
              <a:rPr lang="zh-CN" altLang="en-US" sz="2800" b="0" dirty="0">
                <a:latin typeface="+mn-ea"/>
              </a:rPr>
              <a:t>时的输出电压；最大输出电压是指输入数字量各位全为</a:t>
            </a:r>
            <a:r>
              <a:rPr lang="en-US" altLang="zh-CN" sz="2800" b="0" dirty="0">
                <a:latin typeface="+mn-ea"/>
              </a:rPr>
              <a:t>1</a:t>
            </a:r>
            <a:r>
              <a:rPr lang="zh-CN" altLang="en-US" sz="2800" b="0" dirty="0">
                <a:latin typeface="+mn-ea"/>
              </a:rPr>
              <a:t>时的输出电压。</a:t>
            </a:r>
            <a:endParaRPr lang="zh-CN" altLang="en-US" sz="2600" b="0" dirty="0">
              <a:latin typeface="+mn-ea"/>
            </a:endParaRPr>
          </a:p>
        </p:txBody>
      </p:sp>
      <p:graphicFrame>
        <p:nvGraphicFramePr>
          <p:cNvPr id="2" name="Object 4">
            <a:extLst>
              <a:ext uri="{FF2B5EF4-FFF2-40B4-BE49-F238E27FC236}">
                <a16:creationId xmlns:a16="http://schemas.microsoft.com/office/drawing/2014/main" id="{735DF7DD-1024-21E5-47A2-35358C718DC6}"/>
              </a:ext>
            </a:extLst>
          </p:cNvPr>
          <p:cNvGraphicFramePr>
            <a:graphicFrameLocks noGrp="1" noChangeAspect="1"/>
          </p:cNvGraphicFramePr>
          <p:nvPr>
            <p:ph sz="half" idx="2"/>
            <p:extLst>
              <p:ext uri="{D42A27DB-BD31-4B8C-83A1-F6EECF244321}">
                <p14:modId xmlns:p14="http://schemas.microsoft.com/office/powerpoint/2010/main" val="1604496199"/>
              </p:ext>
            </p:extLst>
          </p:nvPr>
        </p:nvGraphicFramePr>
        <p:xfrm>
          <a:off x="2476501" y="2854572"/>
          <a:ext cx="2546352" cy="999027"/>
        </p:xfrm>
        <a:graphic>
          <a:graphicData uri="http://schemas.openxmlformats.org/presentationml/2006/ole">
            <mc:AlternateContent xmlns:mc="http://schemas.openxmlformats.org/markup-compatibility/2006">
              <mc:Choice xmlns:v="urn:schemas-microsoft-com:vml" Requires="v">
                <p:oleObj spid="_x0000_s11276" name="公式" r:id="rId4" imgW="1002960" imgH="393480" progId="Equation.3">
                  <p:embed/>
                </p:oleObj>
              </mc:Choice>
              <mc:Fallback>
                <p:oleObj name="公式" r:id="rId4" imgW="1002960" imgH="393480" progId="Equation.3">
                  <p:embed/>
                  <p:pic>
                    <p:nvPicPr>
                      <p:cNvPr id="19460" name="Object 4">
                        <a:extLst>
                          <a:ext uri="{FF2B5EF4-FFF2-40B4-BE49-F238E27FC236}">
                            <a16:creationId xmlns:a16="http://schemas.microsoft.com/office/drawing/2014/main" id="{E7D4E5CC-2F1B-4B9D-8F43-443E51E80DAF}"/>
                          </a:ext>
                        </a:extLst>
                      </p:cNvPr>
                      <p:cNvPicPr>
                        <a:picLocks noChangeAspect="1" noChangeArrowheads="1"/>
                      </p:cNvPicPr>
                      <p:nvPr/>
                    </p:nvPicPr>
                    <p:blipFill>
                      <a:blip r:embed="rId5"/>
                      <a:srcRect/>
                      <a:stretch>
                        <a:fillRect/>
                      </a:stretch>
                    </p:blipFill>
                    <p:spPr bwMode="auto">
                      <a:xfrm>
                        <a:off x="2476501" y="2854572"/>
                        <a:ext cx="2546352" cy="999027"/>
                      </a:xfrm>
                      <a:prstGeom prst="rect">
                        <a:avLst/>
                      </a:prstGeom>
                      <a:solidFill>
                        <a:schemeClr val="accent5"/>
                      </a:solidFill>
                      <a:ln>
                        <a:noFill/>
                      </a:ln>
                    </p:spPr>
                  </p:pic>
                </p:oleObj>
              </mc:Fallback>
            </mc:AlternateContent>
          </a:graphicData>
        </a:graphic>
      </p:graphicFrame>
      <p:sp>
        <p:nvSpPr>
          <p:cNvPr id="4" name="AutoShape 5">
            <a:extLst>
              <a:ext uri="{FF2B5EF4-FFF2-40B4-BE49-F238E27FC236}">
                <a16:creationId xmlns:a16="http://schemas.microsoft.com/office/drawing/2014/main" id="{AD7E0AE5-11F2-B7BE-CCC8-1CEA2BF072F5}"/>
              </a:ext>
            </a:extLst>
          </p:cNvPr>
          <p:cNvSpPr>
            <a:spLocks noChangeArrowheads="1"/>
          </p:cNvSpPr>
          <p:nvPr/>
        </p:nvSpPr>
        <p:spPr bwMode="auto">
          <a:xfrm>
            <a:off x="5905500" y="2397296"/>
            <a:ext cx="3093404" cy="1298404"/>
          </a:xfrm>
          <a:prstGeom prst="wedgeRoundRectCallout">
            <a:avLst>
              <a:gd name="adj1" fmla="val -78508"/>
              <a:gd name="adj2" fmla="val 10220"/>
              <a:gd name="adj3" fmla="val 16667"/>
            </a:avLst>
          </a:prstGeom>
          <a:noFill/>
          <a:ln w="381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6"/>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7"/>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8"/>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9"/>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Clr>
                <a:schemeClr val="accent1"/>
              </a:buClr>
              <a:buFont typeface="Wingdings" panose="05000000000000000000" pitchFamily="2" charset="2"/>
              <a:buNone/>
            </a:pPr>
            <a:r>
              <a:rPr kumimoji="1" lang="en-US" altLang="zh-CN" sz="2400">
                <a:solidFill>
                  <a:srgbClr val="7030A0"/>
                </a:solidFill>
              </a:rPr>
              <a:t>n</a:t>
            </a:r>
            <a:r>
              <a:rPr kumimoji="1" lang="zh-CN" altLang="en-US" sz="2400">
                <a:solidFill>
                  <a:srgbClr val="7030A0"/>
                </a:solidFill>
              </a:rPr>
              <a:t>越大，分辨率越小，在相同条件下输出的最小电压越小。</a:t>
            </a:r>
            <a:endParaRPr kumimoji="1" lang="zh-CN" altLang="en-US" sz="2400" b="0">
              <a:solidFill>
                <a:srgbClr val="7030A0"/>
              </a:solidFill>
            </a:endParaRPr>
          </a:p>
        </p:txBody>
      </p:sp>
      <p:sp>
        <p:nvSpPr>
          <p:cNvPr id="5" name="Rectangle 3">
            <a:extLst>
              <a:ext uri="{FF2B5EF4-FFF2-40B4-BE49-F238E27FC236}">
                <a16:creationId xmlns:a16="http://schemas.microsoft.com/office/drawing/2014/main" id="{FEDFCBBD-2072-256A-A161-B1AB0D907CFC}"/>
              </a:ext>
            </a:extLst>
          </p:cNvPr>
          <p:cNvSpPr txBox="1">
            <a:spLocks noChangeArrowheads="1"/>
          </p:cNvSpPr>
          <p:nvPr/>
        </p:nvSpPr>
        <p:spPr>
          <a:xfrm>
            <a:off x="72562" y="3853599"/>
            <a:ext cx="8926342" cy="12287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800" dirty="0">
                <a:solidFill>
                  <a:srgbClr val="C00000"/>
                </a:solidFill>
                <a:latin typeface="+mn-ea"/>
              </a:rPr>
              <a:t>例</a:t>
            </a:r>
            <a:r>
              <a:rPr lang="en-US" altLang="zh-CN" sz="2800" dirty="0">
                <a:solidFill>
                  <a:srgbClr val="C00000"/>
                </a:solidFill>
                <a:latin typeface="+mn-ea"/>
              </a:rPr>
              <a:t>8-4</a:t>
            </a:r>
            <a:r>
              <a:rPr lang="zh-CN" altLang="en-US" sz="2800" dirty="0">
                <a:solidFill>
                  <a:srgbClr val="C00000"/>
                </a:solidFill>
                <a:latin typeface="+mn-ea"/>
              </a:rPr>
              <a:t>：</a:t>
            </a:r>
            <a:r>
              <a:rPr kumimoji="1" lang="zh-CN" altLang="en-US" sz="2800" dirty="0"/>
              <a:t>若</a:t>
            </a:r>
            <a:r>
              <a:rPr kumimoji="1" lang="en-US" altLang="zh-CN" sz="2800" dirty="0"/>
              <a:t>DAC</a:t>
            </a:r>
            <a:r>
              <a:rPr kumimoji="1" lang="zh-CN" altLang="en-US" sz="2800" dirty="0"/>
              <a:t>的最大输出电压为</a:t>
            </a:r>
            <a:r>
              <a:rPr kumimoji="1" lang="en-US" altLang="zh-CN" sz="2800" dirty="0"/>
              <a:t>10V</a:t>
            </a:r>
            <a:r>
              <a:rPr kumimoji="1" lang="zh-CN" altLang="en-US" sz="2800" dirty="0"/>
              <a:t>，要想使转换误差在</a:t>
            </a:r>
            <a:r>
              <a:rPr kumimoji="1" lang="en-US" altLang="zh-CN" sz="2800" dirty="0"/>
              <a:t>10mV</a:t>
            </a:r>
            <a:r>
              <a:rPr kumimoji="1" lang="zh-CN" altLang="en-US" sz="2800" dirty="0"/>
              <a:t>以内，应选多少位</a:t>
            </a:r>
            <a:r>
              <a:rPr kumimoji="1" lang="en-US" altLang="zh-CN" sz="2800" dirty="0"/>
              <a:t>DAC</a:t>
            </a:r>
            <a:r>
              <a:rPr kumimoji="1" lang="zh-CN" altLang="en-US" sz="2800" dirty="0"/>
              <a:t>？</a:t>
            </a:r>
            <a:endParaRPr kumimoji="1" lang="zh-CN" altLang="en-US" sz="2800" dirty="0">
              <a:solidFill>
                <a:srgbClr val="7030A0"/>
              </a:solidFill>
            </a:endParaRPr>
          </a:p>
        </p:txBody>
      </p:sp>
      <p:grpSp>
        <p:nvGrpSpPr>
          <p:cNvPr id="10" name="组合 9">
            <a:extLst>
              <a:ext uri="{FF2B5EF4-FFF2-40B4-BE49-F238E27FC236}">
                <a16:creationId xmlns:a16="http://schemas.microsoft.com/office/drawing/2014/main" id="{BF8A122A-3033-3229-5544-9258851C9370}"/>
              </a:ext>
            </a:extLst>
          </p:cNvPr>
          <p:cNvGrpSpPr/>
          <p:nvPr/>
        </p:nvGrpSpPr>
        <p:grpSpPr>
          <a:xfrm>
            <a:off x="217658" y="4923191"/>
            <a:ext cx="8926342" cy="1228744"/>
            <a:chOff x="217658" y="4923191"/>
            <a:chExt cx="8926342" cy="1228744"/>
          </a:xfrm>
        </p:grpSpPr>
        <p:sp>
          <p:nvSpPr>
            <p:cNvPr id="9" name="Rectangle 3">
              <a:extLst>
                <a:ext uri="{FF2B5EF4-FFF2-40B4-BE49-F238E27FC236}">
                  <a16:creationId xmlns:a16="http://schemas.microsoft.com/office/drawing/2014/main" id="{9951A342-9DFF-DED3-424A-2EA86B730256}"/>
                </a:ext>
              </a:extLst>
            </p:cNvPr>
            <p:cNvSpPr txBox="1">
              <a:spLocks noChangeArrowheads="1"/>
            </p:cNvSpPr>
            <p:nvPr/>
          </p:nvSpPr>
          <p:spPr>
            <a:xfrm>
              <a:off x="217658" y="4923191"/>
              <a:ext cx="8926342" cy="12287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ts val="300"/>
                </a:spcBef>
                <a:spcAft>
                  <a:spcPts val="100"/>
                </a:spcAft>
                <a:buClr>
                  <a:srgbClr val="000099"/>
                </a:buClr>
                <a:buNone/>
              </a:pPr>
              <a:r>
                <a:rPr kumimoji="1" lang="zh-CN" altLang="en-US" sz="2800" dirty="0">
                  <a:solidFill>
                    <a:srgbClr val="7030A0"/>
                  </a:solidFill>
                </a:rPr>
                <a:t>解：要想转换误差在</a:t>
              </a:r>
              <a:r>
                <a:rPr kumimoji="1" lang="en-US" altLang="zh-CN" sz="2800" dirty="0">
                  <a:solidFill>
                    <a:srgbClr val="7030A0"/>
                  </a:solidFill>
                </a:rPr>
                <a:t>10mV</a:t>
              </a:r>
              <a:r>
                <a:rPr kumimoji="1" lang="zh-CN" altLang="en-US" sz="2800" dirty="0">
                  <a:solidFill>
                    <a:srgbClr val="7030A0"/>
                  </a:solidFill>
                </a:rPr>
                <a:t>以内，就必须能分辨出</a:t>
              </a:r>
              <a:r>
                <a:rPr kumimoji="1" lang="en-US" altLang="zh-CN" sz="2800" dirty="0">
                  <a:solidFill>
                    <a:srgbClr val="7030A0"/>
                  </a:solidFill>
                </a:rPr>
                <a:t>10mV</a:t>
              </a:r>
              <a:r>
                <a:rPr kumimoji="1" lang="zh-CN" altLang="en-US" sz="2800" dirty="0">
                  <a:solidFill>
                    <a:srgbClr val="7030A0"/>
                  </a:solidFill>
                </a:rPr>
                <a:t>电压。分辨率必须小于                                              ，根据分辨率指标，至少需要</a:t>
              </a:r>
              <a:r>
                <a:rPr kumimoji="1" lang="en-US" altLang="zh-CN" sz="2800" dirty="0">
                  <a:solidFill>
                    <a:srgbClr val="7030A0"/>
                  </a:solidFill>
                </a:rPr>
                <a:t>10</a:t>
              </a:r>
              <a:r>
                <a:rPr kumimoji="1" lang="zh-CN" altLang="en-US" sz="2800" dirty="0">
                  <a:solidFill>
                    <a:srgbClr val="7030A0"/>
                  </a:solidFill>
                </a:rPr>
                <a:t>位</a:t>
              </a:r>
              <a:r>
                <a:rPr kumimoji="1" lang="en-US" altLang="zh-CN" sz="2800" dirty="0">
                  <a:solidFill>
                    <a:srgbClr val="7030A0"/>
                  </a:solidFill>
                </a:rPr>
                <a:t>DAC</a:t>
              </a:r>
              <a:endParaRPr kumimoji="1" lang="zh-CN" altLang="en-US" sz="2800" dirty="0">
                <a:solidFill>
                  <a:srgbClr val="7030A0"/>
                </a:solidFill>
              </a:endParaRPr>
            </a:p>
          </p:txBody>
        </p:sp>
        <p:graphicFrame>
          <p:nvGraphicFramePr>
            <p:cNvPr id="6" name="Object 4">
              <a:extLst>
                <a:ext uri="{FF2B5EF4-FFF2-40B4-BE49-F238E27FC236}">
                  <a16:creationId xmlns:a16="http://schemas.microsoft.com/office/drawing/2014/main" id="{F2767EFB-1C2C-D4DB-4937-936FA9A31398}"/>
                </a:ext>
              </a:extLst>
            </p:cNvPr>
            <p:cNvGraphicFramePr>
              <a:graphicFrameLocks noChangeAspect="1"/>
            </p:cNvGraphicFramePr>
            <p:nvPr>
              <p:extLst>
                <p:ext uri="{D42A27DB-BD31-4B8C-83A1-F6EECF244321}">
                  <p14:modId xmlns:p14="http://schemas.microsoft.com/office/powerpoint/2010/main" val="2682979787"/>
                </p:ext>
              </p:extLst>
            </p:nvPr>
          </p:nvGraphicFramePr>
          <p:xfrm>
            <a:off x="4049712" y="5431791"/>
            <a:ext cx="4275138" cy="544512"/>
          </p:xfrm>
          <a:graphic>
            <a:graphicData uri="http://schemas.openxmlformats.org/presentationml/2006/ole">
              <mc:AlternateContent xmlns:mc="http://schemas.openxmlformats.org/markup-compatibility/2006">
                <mc:Choice xmlns:v="urn:schemas-microsoft-com:vml" Requires="v">
                  <p:oleObj spid="_x0000_s11277" name="公式" r:id="rId10" imgW="1676160" imgH="203040" progId="Equation.3">
                    <p:embed/>
                  </p:oleObj>
                </mc:Choice>
                <mc:Fallback>
                  <p:oleObj name="公式" r:id="rId10" imgW="1676160" imgH="203040" progId="Equation.3">
                    <p:embed/>
                    <p:pic>
                      <p:nvPicPr>
                        <p:cNvPr id="23556" name="Object 4">
                          <a:extLst>
                            <a:ext uri="{FF2B5EF4-FFF2-40B4-BE49-F238E27FC236}">
                              <a16:creationId xmlns:a16="http://schemas.microsoft.com/office/drawing/2014/main" id="{5495B5EA-6D92-4FC6-B26C-616138040A02}"/>
                            </a:ext>
                          </a:extLst>
                        </p:cNvPr>
                        <p:cNvPicPr>
                          <a:picLocks noChangeAspect="1" noChangeArrowheads="1"/>
                        </p:cNvPicPr>
                        <p:nvPr/>
                      </p:nvPicPr>
                      <p:blipFill>
                        <a:blip r:embed="rId11"/>
                        <a:srcRect/>
                        <a:stretch>
                          <a:fillRect/>
                        </a:stretch>
                      </p:blipFill>
                      <p:spPr bwMode="auto">
                        <a:xfrm>
                          <a:off x="4049712" y="5431791"/>
                          <a:ext cx="4275138" cy="544512"/>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3238695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up)">
                                      <p:cBhvr>
                                        <p:cTn id="22" dur="20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animBg="1"/>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 name="Rectangle 3"/>
          <p:cNvSpPr txBox="1">
            <a:spLocks noChangeArrowheads="1"/>
          </p:cNvSpPr>
          <p:nvPr/>
        </p:nvSpPr>
        <p:spPr>
          <a:xfrm>
            <a:off x="9940" y="152400"/>
            <a:ext cx="8926342" cy="489585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30000"/>
              </a:lnSpc>
              <a:spcBef>
                <a:spcPct val="0"/>
              </a:spcBef>
            </a:pPr>
            <a:r>
              <a:rPr lang="en-US" altLang="zh-CN" sz="2800" dirty="0">
                <a:solidFill>
                  <a:srgbClr val="0000CC"/>
                </a:solidFill>
              </a:rPr>
              <a:t>⒉</a:t>
            </a:r>
            <a:r>
              <a:rPr lang="zh-CN" altLang="en-US" sz="2800" dirty="0">
                <a:solidFill>
                  <a:srgbClr val="0000CC"/>
                </a:solidFill>
              </a:rPr>
              <a:t>转换误差  </a:t>
            </a:r>
            <a:endParaRPr lang="en-US" altLang="zh-CN" sz="2800" dirty="0">
              <a:solidFill>
                <a:srgbClr val="0000CC"/>
              </a:solidFill>
            </a:endParaRPr>
          </a:p>
          <a:p>
            <a:pPr lvl="1" eaLnBrk="1" hangingPunct="1">
              <a:lnSpc>
                <a:spcPct val="130000"/>
              </a:lnSpc>
              <a:spcBef>
                <a:spcPct val="0"/>
              </a:spcBef>
              <a:buFont typeface="Wingdings" panose="05000000000000000000" pitchFamily="2" charset="2"/>
              <a:buChar char="Ø"/>
            </a:pPr>
            <a:r>
              <a:rPr lang="zh-CN" altLang="en-US" sz="2600" b="0" dirty="0"/>
              <a:t>转换误差常用满刻度</a:t>
            </a:r>
            <a:r>
              <a:rPr lang="en-US" altLang="zh-CN" sz="2600" dirty="0">
                <a:solidFill>
                  <a:srgbClr val="C00000"/>
                </a:solidFill>
              </a:rPr>
              <a:t>FSR</a:t>
            </a:r>
            <a:r>
              <a:rPr lang="en-US" altLang="zh-CN" sz="2600" b="0" dirty="0">
                <a:solidFill>
                  <a:srgbClr val="C00000"/>
                </a:solidFill>
              </a:rPr>
              <a:t>(</a:t>
            </a:r>
            <a:r>
              <a:rPr lang="en-US" altLang="zh-CN" sz="2600" b="0" dirty="0"/>
              <a:t>Full Scale)</a:t>
            </a:r>
            <a:r>
              <a:rPr lang="zh-CN" altLang="en-US" sz="2600" b="0" dirty="0"/>
              <a:t>的百分数来表示。如</a:t>
            </a:r>
            <a:r>
              <a:rPr lang="en-US" altLang="zh-CN" sz="2600" b="0" dirty="0"/>
              <a:t>AD7520</a:t>
            </a:r>
            <a:r>
              <a:rPr lang="zh-CN" altLang="en-US" sz="2600" b="0" dirty="0"/>
              <a:t>的线性误差为</a:t>
            </a:r>
            <a:r>
              <a:rPr lang="en-US" altLang="zh-CN" sz="2600" b="0" dirty="0"/>
              <a:t>0.05%FSR</a:t>
            </a:r>
            <a:r>
              <a:rPr lang="zh-CN" altLang="en-US" sz="2600" b="0" dirty="0"/>
              <a:t>，即转换误差等于满刻度的万分之五。</a:t>
            </a:r>
            <a:endParaRPr lang="en-US" altLang="zh-CN" sz="2600" b="0" dirty="0"/>
          </a:p>
          <a:p>
            <a:pPr lvl="1" eaLnBrk="1" hangingPunct="1">
              <a:lnSpc>
                <a:spcPct val="130000"/>
              </a:lnSpc>
              <a:spcBef>
                <a:spcPct val="0"/>
              </a:spcBef>
              <a:buFont typeface="Wingdings" panose="05000000000000000000" pitchFamily="2" charset="2"/>
              <a:buChar char="Ø"/>
            </a:pPr>
            <a:r>
              <a:rPr lang="zh-CN" altLang="en-US" sz="2600" b="0" dirty="0"/>
              <a:t>转换误差用也可用最低有效位</a:t>
            </a:r>
            <a:r>
              <a:rPr lang="en-US" altLang="zh-CN" sz="2600" dirty="0">
                <a:solidFill>
                  <a:srgbClr val="C00000"/>
                </a:solidFill>
              </a:rPr>
              <a:t>LSB</a:t>
            </a:r>
            <a:r>
              <a:rPr lang="en-US" altLang="zh-CN" sz="2600" b="0" dirty="0">
                <a:solidFill>
                  <a:srgbClr val="C00000"/>
                </a:solidFill>
              </a:rPr>
              <a:t> </a:t>
            </a:r>
            <a:r>
              <a:rPr lang="zh-CN" altLang="en-US" sz="2600" b="0" dirty="0"/>
              <a:t>的倍数表示。如转换误差等于</a:t>
            </a:r>
            <a:r>
              <a:rPr lang="en-US" altLang="zh-CN" sz="2600" b="0" dirty="0"/>
              <a:t>1/2LSB</a:t>
            </a:r>
            <a:r>
              <a:rPr lang="zh-CN" altLang="en-US" sz="2600" b="0" dirty="0"/>
              <a:t>，表示输出电压的绝对误差为最低有效位（</a:t>
            </a:r>
            <a:r>
              <a:rPr lang="en-US" altLang="zh-CN" sz="2600" b="0" dirty="0"/>
              <a:t>LSB</a:t>
            </a:r>
            <a:r>
              <a:rPr lang="zh-CN" altLang="en-US" sz="2600" b="0" dirty="0"/>
              <a:t>）为</a:t>
            </a:r>
            <a:r>
              <a:rPr lang="en-US" altLang="zh-CN" sz="2600" b="0" dirty="0"/>
              <a:t>1</a:t>
            </a:r>
            <a:r>
              <a:rPr lang="zh-CN" altLang="en-US" sz="2600" b="0" dirty="0"/>
              <a:t>时输出电压的一半。</a:t>
            </a:r>
            <a:endParaRPr lang="en-US" altLang="zh-CN" sz="2600" b="0" dirty="0"/>
          </a:p>
          <a:p>
            <a:pPr lvl="1" eaLnBrk="1" hangingPunct="1">
              <a:lnSpc>
                <a:spcPct val="130000"/>
              </a:lnSpc>
              <a:spcBef>
                <a:spcPct val="0"/>
              </a:spcBef>
              <a:buFont typeface="Wingdings" panose="05000000000000000000" pitchFamily="2" charset="2"/>
              <a:buChar char="Ø"/>
            </a:pPr>
            <a:r>
              <a:rPr lang="en-US" altLang="zh-CN" sz="2600" b="0" dirty="0"/>
              <a:t>DAC</a:t>
            </a:r>
            <a:r>
              <a:rPr lang="zh-CN" altLang="en-US" sz="2600" b="0" dirty="0"/>
              <a:t>产生误差的主要原因有：</a:t>
            </a:r>
            <a:r>
              <a:rPr lang="zh-CN" altLang="en-US" sz="2600" dirty="0"/>
              <a:t>参考电压</a:t>
            </a:r>
            <a:r>
              <a:rPr lang="en-US" altLang="zh-CN" sz="2600" i="1" dirty="0"/>
              <a:t>V</a:t>
            </a:r>
            <a:r>
              <a:rPr lang="en-US" altLang="zh-CN" sz="2600" baseline="-30000" dirty="0"/>
              <a:t>REF</a:t>
            </a:r>
            <a:r>
              <a:rPr lang="zh-CN" altLang="en-US" sz="2600" dirty="0"/>
              <a:t>的波动</a:t>
            </a:r>
            <a:r>
              <a:rPr lang="zh-CN" altLang="en-US" sz="2600" b="0" dirty="0"/>
              <a:t>、</a:t>
            </a:r>
            <a:r>
              <a:rPr lang="zh-CN" altLang="en-US" sz="2600" dirty="0"/>
              <a:t>运算放大器的零点漂移</a:t>
            </a:r>
            <a:r>
              <a:rPr lang="zh-CN" altLang="en-US" sz="2600" b="0" dirty="0"/>
              <a:t>、</a:t>
            </a:r>
            <a:r>
              <a:rPr lang="zh-CN" altLang="en-US" sz="2600" dirty="0"/>
              <a:t>电阻网络电阻值的偏差</a:t>
            </a:r>
            <a:r>
              <a:rPr lang="zh-CN" altLang="en-US" sz="2600" b="0" dirty="0"/>
              <a:t>等</a:t>
            </a:r>
            <a:r>
              <a:rPr lang="zh-CN" altLang="en-US" b="0" dirty="0"/>
              <a:t>。</a:t>
            </a:r>
            <a:endParaRPr lang="zh-CN" altLang="en-US" sz="2800" b="0" dirty="0"/>
          </a:p>
          <a:p>
            <a:pPr eaLnBrk="1" hangingPunct="1">
              <a:lnSpc>
                <a:spcPct val="130000"/>
              </a:lnSpc>
              <a:spcBef>
                <a:spcPct val="0"/>
              </a:spcBef>
            </a:pPr>
            <a:endParaRPr lang="zh-CN" altLang="en-US" sz="2800" b="0" dirty="0"/>
          </a:p>
          <a:p>
            <a:pPr eaLnBrk="1" hangingPunct="1">
              <a:lnSpc>
                <a:spcPct val="120000"/>
              </a:lnSpc>
              <a:spcBef>
                <a:spcPts val="300"/>
              </a:spcBef>
              <a:spcAft>
                <a:spcPts val="100"/>
              </a:spcAft>
              <a:buClr>
                <a:srgbClr val="000099"/>
              </a:buClr>
            </a:pPr>
            <a:endParaRPr lang="zh-CN" altLang="en-US" sz="2600" b="0" dirty="0">
              <a:latin typeface="+mn-ea"/>
            </a:endParaRPr>
          </a:p>
        </p:txBody>
      </p:sp>
      <p:sp>
        <p:nvSpPr>
          <p:cNvPr id="12" name="Rectangle 2">
            <a:extLst>
              <a:ext uri="{FF2B5EF4-FFF2-40B4-BE49-F238E27FC236}">
                <a16:creationId xmlns:a16="http://schemas.microsoft.com/office/drawing/2014/main" id="{BD2D315E-068A-BA26-333D-696C963E973C}"/>
              </a:ext>
            </a:extLst>
          </p:cNvPr>
          <p:cNvSpPr>
            <a:spLocks noGrp="1" noChangeArrowheads="1"/>
          </p:cNvSpPr>
          <p:nvPr>
            <p:ph type="body" idx="1"/>
          </p:nvPr>
        </p:nvSpPr>
        <p:spPr>
          <a:xfrm>
            <a:off x="207718" y="5048250"/>
            <a:ext cx="8728564" cy="1809750"/>
          </a:xfrm>
        </p:spPr>
        <p:txBody>
          <a:bodyPr/>
          <a:lstStyle/>
          <a:p>
            <a:pPr algn="just" eaLnBrk="1" hangingPunct="1">
              <a:lnSpc>
                <a:spcPct val="120000"/>
              </a:lnSpc>
            </a:pPr>
            <a:r>
              <a:rPr lang="en-US" altLang="zh-CN" sz="2800" b="1" dirty="0">
                <a:solidFill>
                  <a:srgbClr val="0000CC"/>
                </a:solidFill>
                <a:latin typeface="+mn-ea"/>
              </a:rPr>
              <a:t>⒊</a:t>
            </a:r>
            <a:r>
              <a:rPr lang="zh-CN" altLang="en-US" sz="2800" b="1" dirty="0">
                <a:solidFill>
                  <a:srgbClr val="0000CC"/>
                </a:solidFill>
                <a:latin typeface="+mn-ea"/>
              </a:rPr>
              <a:t>建立时间 </a:t>
            </a:r>
            <a:r>
              <a:rPr lang="zh-CN" altLang="en-US" sz="2600" dirty="0">
                <a:latin typeface="+mn-ea"/>
              </a:rPr>
              <a:t>建立时间是指</a:t>
            </a:r>
            <a:r>
              <a:rPr lang="zh-CN" altLang="en-US" sz="2600" b="1" dirty="0">
                <a:latin typeface="+mn-ea"/>
              </a:rPr>
              <a:t>数字信号由全</a:t>
            </a:r>
            <a:r>
              <a:rPr lang="en-US" altLang="zh-CN" sz="2600" b="1" dirty="0">
                <a:latin typeface="+mn-ea"/>
              </a:rPr>
              <a:t>1</a:t>
            </a:r>
            <a:r>
              <a:rPr lang="zh-CN" altLang="en-US" sz="2600" b="1" dirty="0">
                <a:latin typeface="+mn-ea"/>
              </a:rPr>
              <a:t>变全</a:t>
            </a:r>
            <a:r>
              <a:rPr lang="en-US" altLang="zh-CN" sz="2600" b="1" dirty="0">
                <a:latin typeface="+mn-ea"/>
              </a:rPr>
              <a:t>0</a:t>
            </a:r>
            <a:r>
              <a:rPr lang="zh-CN" altLang="en-US" sz="2600" b="1" dirty="0">
                <a:latin typeface="+mn-ea"/>
              </a:rPr>
              <a:t>或由全</a:t>
            </a:r>
            <a:r>
              <a:rPr lang="en-US" altLang="zh-CN" sz="2600" b="1" dirty="0">
                <a:latin typeface="+mn-ea"/>
              </a:rPr>
              <a:t>0</a:t>
            </a:r>
            <a:r>
              <a:rPr lang="zh-CN" altLang="en-US" sz="2600" b="1" dirty="0">
                <a:latin typeface="+mn-ea"/>
              </a:rPr>
              <a:t>变全</a:t>
            </a:r>
            <a:r>
              <a:rPr lang="en-US" altLang="zh-CN" sz="2600" b="1" dirty="0">
                <a:latin typeface="+mn-ea"/>
              </a:rPr>
              <a:t>1</a:t>
            </a:r>
            <a:r>
              <a:rPr lang="zh-CN" altLang="en-US" sz="2600" dirty="0">
                <a:latin typeface="+mn-ea"/>
              </a:rPr>
              <a:t>时，模拟信号</a:t>
            </a:r>
            <a:r>
              <a:rPr lang="zh-CN" altLang="en-US" sz="2600" b="1" dirty="0">
                <a:latin typeface="+mn-ea"/>
              </a:rPr>
              <a:t>电压或电流达到稳态值</a:t>
            </a:r>
            <a:r>
              <a:rPr lang="zh-CN" altLang="en-US" sz="2600" dirty="0">
                <a:latin typeface="+mn-ea"/>
              </a:rPr>
              <a:t>所需要的时间。建立时间短说明</a:t>
            </a:r>
            <a:r>
              <a:rPr lang="en-US" altLang="zh-CN" sz="2600" dirty="0">
                <a:latin typeface="+mn-ea"/>
              </a:rPr>
              <a:t>DAC</a:t>
            </a:r>
            <a:r>
              <a:rPr lang="zh-CN" altLang="en-US" sz="2600" dirty="0">
                <a:latin typeface="+mn-ea"/>
              </a:rPr>
              <a:t>的转换速度快。</a:t>
            </a:r>
          </a:p>
        </p:txBody>
      </p:sp>
    </p:spTree>
    <p:extLst>
      <p:ext uri="{BB962C8B-B14F-4D97-AF65-F5344CB8AC3E}">
        <p14:creationId xmlns:p14="http://schemas.microsoft.com/office/powerpoint/2010/main" val="7534356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957" y="1203236"/>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集成</a:t>
            </a:r>
            <a:r>
              <a:rPr kumimoji="1" lang="en-US" altLang="zh-CN" sz="3200" dirty="0">
                <a:solidFill>
                  <a:srgbClr val="0000CC"/>
                </a:solidFill>
                <a:latin typeface="+mn-lt"/>
                <a:ea typeface="+mn-ea"/>
                <a:cs typeface="+mn-ea"/>
              </a:rPr>
              <a:t>DAC</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217957" y="1893023"/>
            <a:ext cx="8663685" cy="437763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buFont typeface="Arial" panose="020B0604020202020204" pitchFamily="34" charset="0"/>
              <a:buChar char="•"/>
            </a:pPr>
            <a:r>
              <a:rPr lang="zh-CN" altLang="en-US" sz="2800" b="0" dirty="0"/>
              <a:t>按</a:t>
            </a:r>
            <a:r>
              <a:rPr lang="en-US" altLang="zh-CN" sz="2800" b="0" dirty="0"/>
              <a:t>DAC</a:t>
            </a:r>
            <a:r>
              <a:rPr lang="zh-CN" altLang="en-US" sz="2800" b="0" dirty="0"/>
              <a:t>输出方式分为</a:t>
            </a:r>
            <a:r>
              <a:rPr lang="zh-CN" altLang="en-US" sz="2800" dirty="0"/>
              <a:t>电流输出</a:t>
            </a:r>
            <a:r>
              <a:rPr lang="en-US" altLang="zh-CN" sz="2800" dirty="0"/>
              <a:t>DAC</a:t>
            </a:r>
            <a:r>
              <a:rPr lang="zh-CN" altLang="en-US" sz="2800" b="0" dirty="0"/>
              <a:t>和</a:t>
            </a:r>
            <a:r>
              <a:rPr lang="zh-CN" altLang="en-US" sz="2800" dirty="0"/>
              <a:t>电压输出</a:t>
            </a:r>
            <a:r>
              <a:rPr lang="en-US" altLang="zh-CN" sz="2800" dirty="0"/>
              <a:t>DAC</a:t>
            </a:r>
            <a:r>
              <a:rPr lang="zh-CN" altLang="en-US" sz="2800" b="0" dirty="0"/>
              <a:t>。</a:t>
            </a:r>
            <a:endParaRPr lang="en-US" altLang="zh-CN" sz="2800" b="0" dirty="0"/>
          </a:p>
          <a:p>
            <a:pPr eaLnBrk="1" hangingPunct="1">
              <a:lnSpc>
                <a:spcPct val="120000"/>
              </a:lnSpc>
              <a:spcBef>
                <a:spcPts val="300"/>
              </a:spcBef>
              <a:spcAft>
                <a:spcPts val="100"/>
              </a:spcAft>
              <a:buClr>
                <a:srgbClr val="000099"/>
              </a:buClr>
              <a:buFont typeface="Arial" panose="020B0604020202020204" pitchFamily="34" charset="0"/>
              <a:buChar char="•"/>
            </a:pPr>
            <a:r>
              <a:rPr lang="en-US" altLang="zh-CN" sz="2800" b="0" dirty="0"/>
              <a:t>DAC</a:t>
            </a:r>
            <a:r>
              <a:rPr lang="zh-CN" altLang="en-US" sz="2800" b="0" dirty="0"/>
              <a:t>的芯片型号繁多，常用的有并行输入的</a:t>
            </a:r>
            <a:r>
              <a:rPr lang="en-US" altLang="zh-CN" sz="2800" dirty="0"/>
              <a:t>DAC0832</a:t>
            </a:r>
            <a:r>
              <a:rPr lang="zh-CN" altLang="en-US" sz="2800" b="0" dirty="0"/>
              <a:t>、串行输入的</a:t>
            </a:r>
            <a:r>
              <a:rPr lang="en-US" altLang="zh-CN" sz="2800" b="0" dirty="0"/>
              <a:t>AD7543</a:t>
            </a:r>
            <a:r>
              <a:rPr lang="zh-CN" altLang="en-US" sz="2800" b="0" dirty="0"/>
              <a:t>等。</a:t>
            </a:r>
            <a:endParaRPr lang="en-US" altLang="zh-CN" sz="2800" b="0" dirty="0"/>
          </a:p>
          <a:p>
            <a:pPr eaLnBrk="1" hangingPunct="1">
              <a:lnSpc>
                <a:spcPct val="120000"/>
              </a:lnSpc>
              <a:spcBef>
                <a:spcPts val="300"/>
              </a:spcBef>
              <a:spcAft>
                <a:spcPts val="100"/>
              </a:spcAft>
              <a:buClr>
                <a:srgbClr val="000099"/>
              </a:buClr>
            </a:pPr>
            <a:r>
              <a:rPr lang="en-US" altLang="zh-CN" sz="2800" dirty="0">
                <a:solidFill>
                  <a:srgbClr val="0000CC"/>
                </a:solidFill>
              </a:rPr>
              <a:t>DAC0832</a:t>
            </a:r>
          </a:p>
          <a:p>
            <a:pPr marL="457200" lvl="1" indent="0" eaLnBrk="1" hangingPunct="1">
              <a:lnSpc>
                <a:spcPct val="120000"/>
              </a:lnSpc>
              <a:spcBef>
                <a:spcPts val="300"/>
              </a:spcBef>
              <a:spcAft>
                <a:spcPts val="100"/>
              </a:spcAft>
              <a:buClr>
                <a:srgbClr val="000099"/>
              </a:buClr>
              <a:buNone/>
            </a:pPr>
            <a:r>
              <a:rPr kumimoji="1" lang="en-US" altLang="zh-CN" dirty="0">
                <a:solidFill>
                  <a:srgbClr val="7030A0"/>
                </a:solidFill>
              </a:rPr>
              <a:t>    </a:t>
            </a:r>
            <a:r>
              <a:rPr kumimoji="1" lang="en-US" altLang="zh-CN" b="0" dirty="0"/>
              <a:t>DAC0832</a:t>
            </a:r>
            <a:r>
              <a:rPr kumimoji="1" lang="zh-CN" altLang="en-US" b="0" dirty="0"/>
              <a:t>是</a:t>
            </a:r>
            <a:r>
              <a:rPr kumimoji="1" lang="zh-CN" altLang="en-US" dirty="0"/>
              <a:t>电流输出型八位数</a:t>
            </a:r>
            <a:r>
              <a:rPr kumimoji="1" lang="en-US" altLang="zh-CN" dirty="0"/>
              <a:t>/</a:t>
            </a:r>
            <a:r>
              <a:rPr kumimoji="1" lang="zh-CN" altLang="en-US" dirty="0"/>
              <a:t>模转换电路</a:t>
            </a:r>
            <a:r>
              <a:rPr kumimoji="1" lang="zh-CN" altLang="en-US" b="0" dirty="0"/>
              <a:t>，它也可以连成</a:t>
            </a:r>
            <a:r>
              <a:rPr kumimoji="1" lang="zh-CN" altLang="en-US" dirty="0"/>
              <a:t>电压输出型</a:t>
            </a:r>
            <a:r>
              <a:rPr kumimoji="1" lang="zh-CN" altLang="en-US" b="0" dirty="0"/>
              <a:t>。可以直接与微处理器相连而不需要加</a:t>
            </a:r>
            <a:r>
              <a:rPr kumimoji="1" lang="en-US" altLang="zh-CN" b="0" dirty="0"/>
              <a:t>I/O</a:t>
            </a:r>
            <a:r>
              <a:rPr kumimoji="1" lang="zh-CN" altLang="en-US" b="0" dirty="0"/>
              <a:t>接口。采用</a:t>
            </a:r>
            <a:r>
              <a:rPr kumimoji="1" lang="en-US" altLang="zh-CN" b="0" dirty="0"/>
              <a:t>CMOS</a:t>
            </a:r>
            <a:r>
              <a:rPr kumimoji="1" lang="zh-CN" altLang="en-US" b="0" dirty="0"/>
              <a:t>工艺制成的</a:t>
            </a:r>
            <a:r>
              <a:rPr kumimoji="1" lang="en-US" altLang="zh-CN" b="0" dirty="0"/>
              <a:t>20</a:t>
            </a:r>
            <a:r>
              <a:rPr kumimoji="1" lang="zh-CN" altLang="en-US" b="0" dirty="0"/>
              <a:t>脚双列直插式八位</a:t>
            </a:r>
            <a:r>
              <a:rPr kumimoji="1" lang="en-US" altLang="zh-CN" b="0" dirty="0"/>
              <a:t>D/A</a:t>
            </a:r>
            <a:r>
              <a:rPr kumimoji="1" lang="zh-CN" altLang="en-US" b="0" dirty="0"/>
              <a:t>转换器。</a:t>
            </a:r>
            <a:endParaRPr lang="zh-CN" altLang="en-US" sz="2600" b="0" dirty="0">
              <a:latin typeface="+mn-ea"/>
            </a:endParaRPr>
          </a:p>
        </p:txBody>
      </p:sp>
    </p:spTree>
    <p:extLst>
      <p:ext uri="{BB962C8B-B14F-4D97-AF65-F5344CB8AC3E}">
        <p14:creationId xmlns:p14="http://schemas.microsoft.com/office/powerpoint/2010/main" val="294860428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1335302"/>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DAC0832</a:t>
            </a:r>
            <a:r>
              <a:rPr kumimoji="1" lang="zh-CN" altLang="en-US" sz="3200" dirty="0">
                <a:solidFill>
                  <a:srgbClr val="0000CC"/>
                </a:solidFill>
                <a:latin typeface="+mn-lt"/>
                <a:ea typeface="+mn-ea"/>
                <a:cs typeface="+mn-ea"/>
              </a:rPr>
              <a:t>结构</a:t>
            </a:r>
            <a:endParaRPr kumimoji="1" lang="en-US" altLang="zh-CN" sz="3200" dirty="0">
              <a:solidFill>
                <a:srgbClr val="0000CC"/>
              </a:solidFill>
              <a:latin typeface="+mn-lt"/>
              <a:ea typeface="+mn-ea"/>
              <a:cs typeface="+mn-ea"/>
            </a:endParaRPr>
          </a:p>
          <a:p>
            <a:pPr marL="457200" indent="-457200" fontAlgn="auto">
              <a:lnSpc>
                <a:spcPct val="120000"/>
              </a:lnSpc>
              <a:spcBef>
                <a:spcPts val="600"/>
              </a:spcBef>
              <a:spcAft>
                <a:spcPts val="300"/>
              </a:spcAft>
              <a:buFont typeface="Wingdings" panose="05000000000000000000" pitchFamily="2" charset="2"/>
              <a:buChar char="l"/>
            </a:pPr>
            <a:endParaRPr kumimoji="1" lang="zh-CN" altLang="en-US" sz="3200" dirty="0">
              <a:solidFill>
                <a:srgbClr val="0000CC"/>
              </a:solidFill>
              <a:latin typeface="+mn-lt"/>
              <a:ea typeface="+mn-ea"/>
              <a:cs typeface="+mn-ea"/>
              <a:sym typeface="+mn-lt"/>
            </a:endParaRPr>
          </a:p>
        </p:txBody>
      </p:sp>
      <p:graphicFrame>
        <p:nvGraphicFramePr>
          <p:cNvPr id="5" name="对象 4">
            <a:extLst>
              <a:ext uri="{FF2B5EF4-FFF2-40B4-BE49-F238E27FC236}">
                <a16:creationId xmlns:a16="http://schemas.microsoft.com/office/drawing/2014/main" id="{A988B545-2248-A555-01E3-A20C856A4145}"/>
              </a:ext>
            </a:extLst>
          </p:cNvPr>
          <p:cNvGraphicFramePr>
            <a:graphicFrameLocks noChangeAspect="1"/>
          </p:cNvGraphicFramePr>
          <p:nvPr>
            <p:extLst>
              <p:ext uri="{D42A27DB-BD31-4B8C-83A1-F6EECF244321}">
                <p14:modId xmlns:p14="http://schemas.microsoft.com/office/powerpoint/2010/main" val="2324197732"/>
              </p:ext>
            </p:extLst>
          </p:nvPr>
        </p:nvGraphicFramePr>
        <p:xfrm>
          <a:off x="130939" y="776943"/>
          <a:ext cx="6427131" cy="5532214"/>
        </p:xfrm>
        <a:graphic>
          <a:graphicData uri="http://schemas.openxmlformats.org/presentationml/2006/ole">
            <mc:AlternateContent xmlns:mc="http://schemas.openxmlformats.org/markup-compatibility/2006">
              <mc:Choice xmlns:v="urn:schemas-microsoft-com:vml" Requires="v">
                <p:oleObj spid="_x0000_s12300" name="Visio" r:id="rId4" imgW="5873336" imgH="5053115" progId="Visio.Drawing.11">
                  <p:embed/>
                </p:oleObj>
              </mc:Choice>
              <mc:Fallback>
                <p:oleObj name="Visio" r:id="rId4" imgW="5873336" imgH="505311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39" y="776943"/>
                        <a:ext cx="6427131" cy="5532214"/>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D29C5EFA-2EAB-1801-9807-1A7595167C32}"/>
              </a:ext>
            </a:extLst>
          </p:cNvPr>
          <p:cNvGraphicFramePr>
            <a:graphicFrameLocks noChangeAspect="1"/>
          </p:cNvGraphicFramePr>
          <p:nvPr>
            <p:extLst>
              <p:ext uri="{D42A27DB-BD31-4B8C-83A1-F6EECF244321}">
                <p14:modId xmlns:p14="http://schemas.microsoft.com/office/powerpoint/2010/main" val="3267020181"/>
              </p:ext>
            </p:extLst>
          </p:nvPr>
        </p:nvGraphicFramePr>
        <p:xfrm>
          <a:off x="6558069" y="1553885"/>
          <a:ext cx="2454992" cy="3563069"/>
        </p:xfrm>
        <a:graphic>
          <a:graphicData uri="http://schemas.openxmlformats.org/presentationml/2006/ole">
            <mc:AlternateContent xmlns:mc="http://schemas.openxmlformats.org/markup-compatibility/2006">
              <mc:Choice xmlns:v="urn:schemas-microsoft-com:vml" Requires="v">
                <p:oleObj spid="_x0000_s12301" name="Visio" r:id="rId6" imgW="2351401" imgH="3199462" progId="Visio.Drawing.11">
                  <p:embed/>
                </p:oleObj>
              </mc:Choice>
              <mc:Fallback>
                <p:oleObj name="Visio" r:id="rId6" imgW="2351401" imgH="3199462"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8069" y="1553885"/>
                        <a:ext cx="2454992" cy="3563069"/>
                      </a:xfrm>
                      <a:prstGeom prst="rect">
                        <a:avLst/>
                      </a:prstGeom>
                      <a:noFill/>
                    </p:spPr>
                  </p:pic>
                </p:oleObj>
              </mc:Fallback>
            </mc:AlternateContent>
          </a:graphicData>
        </a:graphic>
      </p:graphicFrame>
      <p:sp>
        <p:nvSpPr>
          <p:cNvPr id="10" name="AutoShape 4">
            <a:extLst>
              <a:ext uri="{FF2B5EF4-FFF2-40B4-BE49-F238E27FC236}">
                <a16:creationId xmlns:a16="http://schemas.microsoft.com/office/drawing/2014/main" id="{6B28BE6A-B887-7544-53CD-BFFA5897BF0E}"/>
              </a:ext>
            </a:extLst>
          </p:cNvPr>
          <p:cNvSpPr>
            <a:spLocks noChangeArrowheads="1"/>
          </p:cNvSpPr>
          <p:nvPr/>
        </p:nvSpPr>
        <p:spPr bwMode="auto">
          <a:xfrm>
            <a:off x="3528218" y="154987"/>
            <a:ext cx="2087563" cy="576262"/>
          </a:xfrm>
          <a:prstGeom prst="wedgeRoundRectCallout">
            <a:avLst>
              <a:gd name="adj1" fmla="val -91649"/>
              <a:gd name="adj2" fmla="val 100274"/>
              <a:gd name="adj3" fmla="val 16667"/>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8"/>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9"/>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10"/>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11"/>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400" dirty="0">
                <a:solidFill>
                  <a:srgbClr val="C00000"/>
                </a:solidFill>
              </a:rPr>
              <a:t>双缓冲方式</a:t>
            </a:r>
          </a:p>
        </p:txBody>
      </p:sp>
    </p:spTree>
    <p:extLst>
      <p:ext uri="{BB962C8B-B14F-4D97-AF65-F5344CB8AC3E}">
        <p14:creationId xmlns:p14="http://schemas.microsoft.com/office/powerpoint/2010/main" val="42872469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id="{C100C266-104C-4688-8A14-B9F8FEBD45DF}"/>
              </a:ext>
            </a:extLst>
          </p:cNvPr>
          <p:cNvSpPr txBox="1">
            <a:spLocks noChangeArrowheads="1"/>
          </p:cNvSpPr>
          <p:nvPr/>
        </p:nvSpPr>
        <p:spPr bwMode="auto">
          <a:xfrm>
            <a:off x="2863922" y="1201195"/>
            <a:ext cx="3168650" cy="641350"/>
          </a:xfrm>
          <a:prstGeom prst="rect">
            <a:avLst/>
          </a:prstGeom>
          <a:solidFill>
            <a:srgbClr val="FFCC66"/>
          </a:solidFill>
          <a:ln>
            <a:noFill/>
          </a:ln>
          <a:effectLst/>
          <a:extLst>
            <a:ext uri="{91240B29-F687-4F45-9708-019B960494DF}">
              <a14:hiddenLine xmlns:a14="http://schemas.microsoft.com/office/drawing/2010/main" w="9525" algn="ctr">
                <a:solidFill>
                  <a:srgbClr val="0099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3600">
                <a:solidFill>
                  <a:schemeClr val="accent2"/>
                </a:solidFill>
                <a:latin typeface="+mn-lt"/>
                <a:ea typeface="+mn-ea"/>
                <a:cs typeface="+mn-ea"/>
                <a:sym typeface="+mn-lt"/>
              </a:rPr>
              <a:t>主要内容</a:t>
            </a:r>
          </a:p>
        </p:txBody>
      </p:sp>
      <p:sp>
        <p:nvSpPr>
          <p:cNvPr id="12291" name="AutoShape 6">
            <a:extLst>
              <a:ext uri="{FF2B5EF4-FFF2-40B4-BE49-F238E27FC236}">
                <a16:creationId xmlns:a16="http://schemas.microsoft.com/office/drawing/2014/main" id="{916CE1AA-6073-423B-B3FD-4F660D8B6596}"/>
              </a:ext>
            </a:extLst>
          </p:cNvPr>
          <p:cNvSpPr>
            <a:spLocks noChangeArrowheads="1"/>
          </p:cNvSpPr>
          <p:nvPr/>
        </p:nvSpPr>
        <p:spPr bwMode="auto">
          <a:xfrm>
            <a:off x="2089602" y="2620671"/>
            <a:ext cx="5365078" cy="1580007"/>
          </a:xfrm>
          <a:prstGeom prst="roundRect">
            <a:avLst>
              <a:gd name="adj" fmla="val 16667"/>
            </a:avLst>
          </a:prstGeom>
          <a:noFill/>
          <a:ln w="38100" algn="ctr">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195263" indent="-195263">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indent="0" eaLnBrk="1" hangingPunct="1">
              <a:lnSpc>
                <a:spcPct val="120000"/>
              </a:lnSpc>
              <a:spcBef>
                <a:spcPts val="600"/>
              </a:spcBef>
              <a:spcAft>
                <a:spcPts val="600"/>
              </a:spcAft>
            </a:pPr>
            <a:r>
              <a:rPr kumimoji="1" lang="en-US" altLang="zh-CN" sz="3200" dirty="0">
                <a:latin typeface="+mn-lt"/>
                <a:ea typeface="+mn-ea"/>
                <a:cs typeface="+mn-ea"/>
              </a:rPr>
              <a:t>1. </a:t>
            </a:r>
            <a:r>
              <a:rPr kumimoji="1" lang="zh-CN" altLang="en-US" sz="3200" dirty="0">
                <a:latin typeface="+mn-lt"/>
                <a:ea typeface="+mn-ea"/>
                <a:cs typeface="+mn-ea"/>
              </a:rPr>
              <a:t>数模转换器</a:t>
            </a:r>
            <a:r>
              <a:rPr kumimoji="1" lang="en-US" altLang="zh-CN" sz="3200">
                <a:latin typeface="+mn-lt"/>
                <a:ea typeface="+mn-ea"/>
                <a:cs typeface="+mn-ea"/>
              </a:rPr>
              <a:t>(DAC)</a:t>
            </a:r>
            <a:endParaRPr kumimoji="1" lang="en-US" altLang="zh-CN" sz="3200" dirty="0">
              <a:latin typeface="+mn-lt"/>
              <a:ea typeface="+mn-ea"/>
              <a:cs typeface="+mn-ea"/>
            </a:endParaRPr>
          </a:p>
          <a:p>
            <a:pPr marL="0" indent="0" eaLnBrk="1" hangingPunct="1">
              <a:lnSpc>
                <a:spcPct val="120000"/>
              </a:lnSpc>
              <a:spcBef>
                <a:spcPts val="600"/>
              </a:spcBef>
              <a:spcAft>
                <a:spcPts val="600"/>
              </a:spcAft>
            </a:pPr>
            <a:r>
              <a:rPr kumimoji="1" lang="en-US" altLang="zh-CN" sz="3200" dirty="0">
                <a:latin typeface="+mn-lt"/>
                <a:ea typeface="+mn-ea"/>
                <a:cs typeface="+mn-ea"/>
              </a:rPr>
              <a:t>2.</a:t>
            </a:r>
            <a:r>
              <a:rPr kumimoji="1" lang="en-US" altLang="zh-CN" sz="3200" dirty="0">
                <a:cs typeface="+mn-ea"/>
              </a:rPr>
              <a:t> </a:t>
            </a:r>
            <a:r>
              <a:rPr kumimoji="1" lang="zh-CN" altLang="en-US" sz="3200" dirty="0">
                <a:latin typeface="+mn-lt"/>
                <a:ea typeface="+mn-ea"/>
                <a:cs typeface="+mn-ea"/>
              </a:rPr>
              <a:t>模数转换器</a:t>
            </a:r>
            <a:r>
              <a:rPr kumimoji="1" lang="en-US" altLang="zh-CN" sz="3200" dirty="0">
                <a:latin typeface="+mn-lt"/>
                <a:ea typeface="+mn-ea"/>
                <a:cs typeface="+mn-ea"/>
              </a:rPr>
              <a:t>(ADC)</a:t>
            </a:r>
            <a:endParaRPr kumimoji="1" lang="zh-CN" altLang="en-US" sz="3200" dirty="0">
              <a:latin typeface="+mn-lt"/>
              <a:ea typeface="+mn-ea"/>
              <a:cs typeface="+mn-ea"/>
              <a:sym typeface="+mn-lt"/>
            </a:endParaRPr>
          </a:p>
        </p:txBody>
      </p:sp>
    </p:spTree>
    <p:extLst>
      <p:ext uri="{BB962C8B-B14F-4D97-AF65-F5344CB8AC3E}">
        <p14:creationId xmlns:p14="http://schemas.microsoft.com/office/powerpoint/2010/main" val="3507341205"/>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DAC0832</a:t>
            </a:r>
            <a:r>
              <a:rPr kumimoji="1" lang="zh-CN" altLang="en-US" sz="3200" dirty="0">
                <a:solidFill>
                  <a:srgbClr val="0000CC"/>
                </a:solidFill>
                <a:latin typeface="+mn-lt"/>
                <a:ea typeface="+mn-ea"/>
                <a:cs typeface="+mn-ea"/>
              </a:rPr>
              <a:t>工作方式</a:t>
            </a:r>
            <a:r>
              <a:rPr kumimoji="1" lang="en-US" altLang="zh-CN" sz="3200" dirty="0">
                <a:solidFill>
                  <a:srgbClr val="0000CC"/>
                </a:solidFill>
                <a:latin typeface="+mn-lt"/>
                <a:ea typeface="+mn-ea"/>
                <a:cs typeface="+mn-ea"/>
              </a:rPr>
              <a:t> </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156465" y="808973"/>
            <a:ext cx="8674797" cy="121032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buFont typeface="Arial" panose="020B0604020202020204" pitchFamily="34" charset="0"/>
              <a:buChar char="•"/>
            </a:pPr>
            <a:r>
              <a:rPr lang="en-US" altLang="zh-CN" sz="2800" b="0" dirty="0"/>
              <a:t>DAC0832</a:t>
            </a:r>
            <a:r>
              <a:rPr lang="zh-CN" altLang="en-US" sz="2800" b="0" dirty="0"/>
              <a:t>采用</a:t>
            </a:r>
            <a:r>
              <a:rPr lang="en-US" altLang="zh-CN" sz="2800" b="0" dirty="0"/>
              <a:t>T</a:t>
            </a:r>
            <a:r>
              <a:rPr lang="zh-CN" altLang="en-US" sz="2800" b="0" dirty="0"/>
              <a:t>型电阻解码网络，用电流输出工作方式时，接成倒</a:t>
            </a:r>
            <a:r>
              <a:rPr lang="en-US" altLang="zh-CN" sz="2800" b="0" dirty="0"/>
              <a:t>T</a:t>
            </a:r>
            <a:r>
              <a:rPr lang="zh-CN" altLang="en-US" sz="2800" b="0" dirty="0"/>
              <a:t>型网络，如图</a:t>
            </a:r>
            <a:r>
              <a:rPr lang="en-US" altLang="zh-CN" sz="2800" b="0" dirty="0"/>
              <a:t>8-4(a)</a:t>
            </a:r>
            <a:r>
              <a:rPr lang="zh-CN" altLang="en-US" sz="2800" b="0" dirty="0"/>
              <a:t>所示。 </a:t>
            </a:r>
          </a:p>
          <a:p>
            <a:pPr lvl="1" eaLnBrk="1" hangingPunct="1">
              <a:lnSpc>
                <a:spcPct val="120000"/>
              </a:lnSpc>
              <a:spcBef>
                <a:spcPts val="300"/>
              </a:spcBef>
              <a:spcAft>
                <a:spcPts val="100"/>
              </a:spcAft>
              <a:buClr>
                <a:srgbClr val="000099"/>
              </a:buClr>
              <a:buFont typeface="Wingdings" panose="05000000000000000000" pitchFamily="2" charset="2"/>
              <a:buChar char="Ø"/>
            </a:pPr>
            <a:endParaRPr lang="en-US" altLang="zh-CN" b="0" dirty="0"/>
          </a:p>
          <a:p>
            <a:pPr eaLnBrk="1" hangingPunct="1">
              <a:lnSpc>
                <a:spcPct val="120000"/>
              </a:lnSpc>
              <a:spcBef>
                <a:spcPts val="300"/>
              </a:spcBef>
              <a:spcAft>
                <a:spcPts val="100"/>
              </a:spcAft>
              <a:buClr>
                <a:srgbClr val="000099"/>
              </a:buClr>
            </a:pPr>
            <a:endParaRPr lang="zh-CN" altLang="en-US" sz="2800" b="0" dirty="0">
              <a:latin typeface="+mn-ea"/>
            </a:endParaRPr>
          </a:p>
        </p:txBody>
      </p:sp>
      <p:graphicFrame>
        <p:nvGraphicFramePr>
          <p:cNvPr id="5" name="Object 147">
            <a:extLst>
              <a:ext uri="{FF2B5EF4-FFF2-40B4-BE49-F238E27FC236}">
                <a16:creationId xmlns:a16="http://schemas.microsoft.com/office/drawing/2014/main" id="{BA3FF9D5-5C84-8655-7C60-526E4A8780BE}"/>
              </a:ext>
            </a:extLst>
          </p:cNvPr>
          <p:cNvGraphicFramePr>
            <a:graphicFrameLocks noChangeAspect="1"/>
          </p:cNvGraphicFramePr>
          <p:nvPr>
            <p:extLst>
              <p:ext uri="{D42A27DB-BD31-4B8C-83A1-F6EECF244321}">
                <p14:modId xmlns:p14="http://schemas.microsoft.com/office/powerpoint/2010/main" val="1573446428"/>
              </p:ext>
            </p:extLst>
          </p:nvPr>
        </p:nvGraphicFramePr>
        <p:xfrm>
          <a:off x="1196975" y="4993339"/>
          <a:ext cx="2763838" cy="1060450"/>
        </p:xfrm>
        <a:graphic>
          <a:graphicData uri="http://schemas.openxmlformats.org/presentationml/2006/ole">
            <mc:AlternateContent xmlns:mc="http://schemas.openxmlformats.org/markup-compatibility/2006">
              <mc:Choice xmlns:v="urn:schemas-microsoft-com:vml" Requires="v">
                <p:oleObj spid="_x0000_s13329" name="公式" r:id="rId4" imgW="1180800" imgH="431640" progId="Equation.3">
                  <p:embed/>
                </p:oleObj>
              </mc:Choice>
              <mc:Fallback>
                <p:oleObj name="公式" r:id="rId4" imgW="1180800" imgH="431640" progId="Equation.3">
                  <p:embed/>
                  <p:pic>
                    <p:nvPicPr>
                      <p:cNvPr id="28819" name="Object 147">
                        <a:extLst>
                          <a:ext uri="{FF2B5EF4-FFF2-40B4-BE49-F238E27FC236}">
                            <a16:creationId xmlns:a16="http://schemas.microsoft.com/office/drawing/2014/main" id="{3E3022E7-F6FC-4278-8F8C-D28E649B6C12}"/>
                          </a:ext>
                        </a:extLst>
                      </p:cNvPr>
                      <p:cNvPicPr>
                        <a:picLocks noChangeAspect="1" noChangeArrowheads="1"/>
                      </p:cNvPicPr>
                      <p:nvPr/>
                    </p:nvPicPr>
                    <p:blipFill>
                      <a:blip r:embed="rId5"/>
                      <a:srcRect/>
                      <a:stretch>
                        <a:fillRect/>
                      </a:stretch>
                    </p:blipFill>
                    <p:spPr bwMode="auto">
                      <a:xfrm>
                        <a:off x="1196975" y="4993339"/>
                        <a:ext cx="2763838" cy="1060450"/>
                      </a:xfrm>
                      <a:prstGeom prst="rect">
                        <a:avLst/>
                      </a:prstGeom>
                      <a:solidFill>
                        <a:srgbClr val="9ED3D7"/>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48">
            <a:extLst>
              <a:ext uri="{FF2B5EF4-FFF2-40B4-BE49-F238E27FC236}">
                <a16:creationId xmlns:a16="http://schemas.microsoft.com/office/drawing/2014/main" id="{17BD8777-E909-33E7-33CE-D7D5BB0DCA82}"/>
              </a:ext>
            </a:extLst>
          </p:cNvPr>
          <p:cNvGraphicFramePr>
            <a:graphicFrameLocks noChangeAspect="1"/>
          </p:cNvGraphicFramePr>
          <p:nvPr>
            <p:extLst>
              <p:ext uri="{D42A27DB-BD31-4B8C-83A1-F6EECF244321}">
                <p14:modId xmlns:p14="http://schemas.microsoft.com/office/powerpoint/2010/main" val="751864230"/>
              </p:ext>
            </p:extLst>
          </p:nvPr>
        </p:nvGraphicFramePr>
        <p:xfrm>
          <a:off x="4087813" y="5010802"/>
          <a:ext cx="3957637" cy="1038225"/>
        </p:xfrm>
        <a:graphic>
          <a:graphicData uri="http://schemas.openxmlformats.org/presentationml/2006/ole">
            <mc:AlternateContent xmlns:mc="http://schemas.openxmlformats.org/markup-compatibility/2006">
              <mc:Choice xmlns:v="urn:schemas-microsoft-com:vml" Requires="v">
                <p:oleObj spid="_x0000_s13330" name="公式" r:id="rId6" imgW="1739880" imgH="431640" progId="Equation.3">
                  <p:embed/>
                </p:oleObj>
              </mc:Choice>
              <mc:Fallback>
                <p:oleObj name="公式" r:id="rId6" imgW="1739880" imgH="431640" progId="Equation.3">
                  <p:embed/>
                  <p:pic>
                    <p:nvPicPr>
                      <p:cNvPr id="28820" name="Object 148">
                        <a:extLst>
                          <a:ext uri="{FF2B5EF4-FFF2-40B4-BE49-F238E27FC236}">
                            <a16:creationId xmlns:a16="http://schemas.microsoft.com/office/drawing/2014/main" id="{E7B613BB-AA05-427A-AD23-79EDC11E4866}"/>
                          </a:ext>
                        </a:extLst>
                      </p:cNvPr>
                      <p:cNvPicPr>
                        <a:picLocks noChangeAspect="1" noChangeArrowheads="1"/>
                      </p:cNvPicPr>
                      <p:nvPr/>
                    </p:nvPicPr>
                    <p:blipFill>
                      <a:blip r:embed="rId7"/>
                      <a:srcRect/>
                      <a:stretch>
                        <a:fillRect/>
                      </a:stretch>
                    </p:blipFill>
                    <p:spPr bwMode="auto">
                      <a:xfrm>
                        <a:off x="4087813" y="5010802"/>
                        <a:ext cx="3957637" cy="1038225"/>
                      </a:xfrm>
                      <a:prstGeom prst="rect">
                        <a:avLst/>
                      </a:prstGeom>
                      <a:solidFill>
                        <a:srgbClr val="9ED3D7"/>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a:extLst>
              <a:ext uri="{FF2B5EF4-FFF2-40B4-BE49-F238E27FC236}">
                <a16:creationId xmlns:a16="http://schemas.microsoft.com/office/drawing/2014/main" id="{1E26CD13-2FC5-9A32-7AA2-30906C028402}"/>
              </a:ext>
            </a:extLst>
          </p:cNvPr>
          <p:cNvGraphicFramePr>
            <a:graphicFrameLocks noChangeAspect="1"/>
          </p:cNvGraphicFramePr>
          <p:nvPr>
            <p:extLst>
              <p:ext uri="{D42A27DB-BD31-4B8C-83A1-F6EECF244321}">
                <p14:modId xmlns:p14="http://schemas.microsoft.com/office/powerpoint/2010/main" val="737179356"/>
              </p:ext>
            </p:extLst>
          </p:nvPr>
        </p:nvGraphicFramePr>
        <p:xfrm>
          <a:off x="553227" y="2086629"/>
          <a:ext cx="8037545" cy="3270249"/>
        </p:xfrm>
        <a:graphic>
          <a:graphicData uri="http://schemas.openxmlformats.org/presentationml/2006/ole">
            <mc:AlternateContent xmlns:mc="http://schemas.openxmlformats.org/markup-compatibility/2006">
              <mc:Choice xmlns:v="urn:schemas-microsoft-com:vml" Requires="v">
                <p:oleObj spid="_x0000_s13331" name="Visio" r:id="rId8" imgW="6989853" imgH="2837454" progId="Visio.Drawing.11">
                  <p:embed/>
                </p:oleObj>
              </mc:Choice>
              <mc:Fallback>
                <p:oleObj name="Visio" r:id="rId8" imgW="6989853" imgH="2837454" progId="Visio.Drawing.11">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227" y="2086629"/>
                        <a:ext cx="8037545" cy="3270249"/>
                      </a:xfrm>
                      <a:prstGeom prst="rect">
                        <a:avLst/>
                      </a:prstGeom>
                      <a:noFill/>
                    </p:spPr>
                  </p:pic>
                </p:oleObj>
              </mc:Fallback>
            </mc:AlternateContent>
          </a:graphicData>
        </a:graphic>
      </p:graphicFrame>
    </p:spTree>
    <p:extLst>
      <p:ext uri="{BB962C8B-B14F-4D97-AF65-F5344CB8AC3E}">
        <p14:creationId xmlns:p14="http://schemas.microsoft.com/office/powerpoint/2010/main" val="95094083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DAC0832</a:t>
            </a:r>
            <a:r>
              <a:rPr kumimoji="1" lang="zh-CN" altLang="en-US" sz="3200" dirty="0">
                <a:solidFill>
                  <a:srgbClr val="0000CC"/>
                </a:solidFill>
                <a:latin typeface="+mn-lt"/>
                <a:ea typeface="+mn-ea"/>
                <a:cs typeface="+mn-ea"/>
              </a:rPr>
              <a:t>的</a:t>
            </a:r>
            <a:r>
              <a:rPr kumimoji="1" lang="zh-CN" altLang="en-US" sz="3200">
                <a:solidFill>
                  <a:srgbClr val="0000CC"/>
                </a:solidFill>
                <a:latin typeface="+mn-lt"/>
                <a:ea typeface="+mn-ea"/>
                <a:cs typeface="+mn-ea"/>
              </a:rPr>
              <a:t>典型应用</a:t>
            </a:r>
            <a:r>
              <a:rPr kumimoji="1" lang="en-US" altLang="zh-CN" sz="3200">
                <a:solidFill>
                  <a:srgbClr val="0000CC"/>
                </a:solidFill>
                <a:latin typeface="+mn-lt"/>
                <a:ea typeface="+mn-ea"/>
                <a:cs typeface="+mn-ea"/>
              </a:rPr>
              <a:t> </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156465" y="808973"/>
            <a:ext cx="8674797" cy="121032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buFont typeface="Arial" panose="020B0604020202020204" pitchFamily="34" charset="0"/>
              <a:buChar char="•"/>
            </a:pPr>
            <a:r>
              <a:rPr lang="en-US" altLang="zh-CN" sz="2800" b="0" dirty="0"/>
              <a:t>DAC083</a:t>
            </a:r>
            <a:r>
              <a:rPr lang="zh-CN" altLang="en-US" sz="2800" b="0" dirty="0"/>
              <a:t>一般采用电流输出工作方式，通过外接运算放大器实现</a:t>
            </a:r>
            <a:r>
              <a:rPr lang="en-US" altLang="zh-CN" sz="2800" b="0" dirty="0"/>
              <a:t>D/A</a:t>
            </a:r>
            <a:r>
              <a:rPr lang="zh-CN" altLang="en-US" sz="2800" b="0" dirty="0"/>
              <a:t>转换及负载驱动。 </a:t>
            </a:r>
          </a:p>
          <a:p>
            <a:pPr lvl="1" eaLnBrk="1" hangingPunct="1">
              <a:lnSpc>
                <a:spcPct val="120000"/>
              </a:lnSpc>
              <a:spcBef>
                <a:spcPts val="300"/>
              </a:spcBef>
              <a:spcAft>
                <a:spcPts val="100"/>
              </a:spcAft>
              <a:buClr>
                <a:srgbClr val="000099"/>
              </a:buClr>
              <a:buFont typeface="Wingdings" panose="05000000000000000000" pitchFamily="2" charset="2"/>
              <a:buChar char="Ø"/>
            </a:pPr>
            <a:endParaRPr lang="en-US" altLang="zh-CN" b="0" dirty="0"/>
          </a:p>
          <a:p>
            <a:pPr eaLnBrk="1" hangingPunct="1">
              <a:lnSpc>
                <a:spcPct val="120000"/>
              </a:lnSpc>
              <a:spcBef>
                <a:spcPts val="300"/>
              </a:spcBef>
              <a:spcAft>
                <a:spcPts val="100"/>
              </a:spcAft>
              <a:buClr>
                <a:srgbClr val="000099"/>
              </a:buClr>
            </a:pPr>
            <a:endParaRPr lang="zh-CN" altLang="en-US" sz="2800" b="0" dirty="0">
              <a:latin typeface="+mn-ea"/>
            </a:endParaRPr>
          </a:p>
        </p:txBody>
      </p:sp>
      <p:pic>
        <p:nvPicPr>
          <p:cNvPr id="4" name="图片 3">
            <a:extLst>
              <a:ext uri="{FF2B5EF4-FFF2-40B4-BE49-F238E27FC236}">
                <a16:creationId xmlns:a16="http://schemas.microsoft.com/office/drawing/2014/main" id="{A0842ACE-8305-D896-7ED7-AEAB26F2B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52" y="1819626"/>
            <a:ext cx="7901559" cy="3683342"/>
          </a:xfrm>
          <a:prstGeom prst="rect">
            <a:avLst/>
          </a:prstGeom>
        </p:spPr>
      </p:pic>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029A5067-9DB1-1F0C-D2CF-15A13DFE1603}"/>
                  </a:ext>
                </a:extLst>
              </p:cNvPr>
              <p:cNvSpPr txBox="1">
                <a:spLocks noChangeArrowheads="1"/>
              </p:cNvSpPr>
              <p:nvPr/>
            </p:nvSpPr>
            <p:spPr>
              <a:xfrm>
                <a:off x="66451" y="5638498"/>
                <a:ext cx="8674797" cy="121032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buFont typeface="Arial" panose="020B0604020202020204" pitchFamily="34" charset="0"/>
                  <a:buChar char="•"/>
                </a:pPr>
                <a:r>
                  <a:rPr lang="zh-CN" altLang="en-US" sz="2800" b="0" dirty="0"/>
                  <a:t>通过反馈电阻</a:t>
                </a:r>
                <a14:m>
                  <m:oMath xmlns:m="http://schemas.openxmlformats.org/officeDocument/2006/math">
                    <m:sSub>
                      <m:sSubPr>
                        <m:ctrlPr>
                          <a:rPr lang="en-US" altLang="zh-CN" sz="2800" i="1" dirty="0">
                            <a:latin typeface="Cambria Math" panose="02040503050406030204" pitchFamily="18" charset="0"/>
                          </a:rPr>
                        </m:ctrlPr>
                      </m:sSubPr>
                      <m:e>
                        <m:r>
                          <m:rPr>
                            <m:sty m:val="p"/>
                          </m:rPr>
                          <a:rPr lang="en-US" altLang="zh-CN" sz="2800" i="1" dirty="0" smtClean="0">
                            <a:latin typeface="Cambria Math" panose="02040503050406030204" pitchFamily="18" charset="0"/>
                          </a:rPr>
                          <m:t>R</m:t>
                        </m:r>
                      </m:e>
                      <m:sub>
                        <m:r>
                          <m:rPr>
                            <m:sty m:val="p"/>
                          </m:rPr>
                          <a:rPr lang="en-US" altLang="zh-CN" sz="2800" i="1" dirty="0" smtClean="0">
                            <a:latin typeface="Cambria Math" panose="02040503050406030204" pitchFamily="18" charset="0"/>
                          </a:rPr>
                          <m:t>FB</m:t>
                        </m:r>
                      </m:sub>
                    </m:sSub>
                  </m:oMath>
                </a14:m>
                <a:r>
                  <a:rPr lang="zh-CN" altLang="en-US" sz="2800" b="0" dirty="0"/>
                  <a:t>和</a:t>
                </a:r>
                <a14:m>
                  <m:oMath xmlns:m="http://schemas.openxmlformats.org/officeDocument/2006/math">
                    <m:sSub>
                      <m:sSubPr>
                        <m:ctrlPr>
                          <a:rPr lang="en-US" altLang="zh-CN" sz="2800" i="1" dirty="0">
                            <a:latin typeface="Cambria Math" panose="02040503050406030204" pitchFamily="18" charset="0"/>
                          </a:rPr>
                        </m:ctrlPr>
                      </m:sSubPr>
                      <m:e>
                        <m:r>
                          <m:rPr>
                            <m:sty m:val="p"/>
                          </m:rPr>
                          <a:rPr lang="en-US" altLang="zh-CN" sz="2800" i="1" dirty="0" smtClean="0">
                            <a:latin typeface="Cambria Math" panose="02040503050406030204" pitchFamily="18" charset="0"/>
                          </a:rPr>
                          <m:t>V</m:t>
                        </m:r>
                      </m:e>
                      <m:sub>
                        <m:r>
                          <a:rPr lang="en-US" altLang="zh-CN" sz="2800" b="1" i="1" dirty="0" smtClean="0">
                            <a:latin typeface="Cambria Math" panose="02040503050406030204" pitchFamily="18" charset="0"/>
                          </a:rPr>
                          <m:t>𝑹𝑬𝑭</m:t>
                        </m:r>
                      </m:sub>
                    </m:sSub>
                  </m:oMath>
                </a14:m>
                <a:r>
                  <a:rPr lang="zh-CN" altLang="en-US" sz="2800" b="0" dirty="0"/>
                  <a:t>的设置，运放</a:t>
                </a:r>
                <a:r>
                  <a:rPr lang="en-US" altLang="zh-CN" sz="2800" b="0" dirty="0"/>
                  <a:t>LM324</a:t>
                </a:r>
                <a:r>
                  <a:rPr lang="zh-CN" altLang="en-US" sz="2800" b="0" dirty="0"/>
                  <a:t>实现了对电流</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1" i="1" dirty="0" smtClean="0">
                            <a:latin typeface="Cambria Math" panose="02040503050406030204" pitchFamily="18" charset="0"/>
                          </a:rPr>
                          <m:t>𝑰</m:t>
                        </m:r>
                      </m:e>
                      <m:sub>
                        <m:r>
                          <a:rPr lang="en-US" altLang="zh-CN" sz="2800" b="1" i="1" dirty="0" smtClean="0">
                            <a:latin typeface="Cambria Math" panose="02040503050406030204" pitchFamily="18" charset="0"/>
                          </a:rPr>
                          <m:t>𝒐𝒖𝒕</m:t>
                        </m:r>
                        <m:r>
                          <a:rPr lang="en-US" altLang="zh-CN" sz="2800" b="1" i="1" dirty="0" smtClean="0">
                            <a:latin typeface="Cambria Math" panose="02040503050406030204" pitchFamily="18" charset="0"/>
                          </a:rPr>
                          <m:t>𝟏</m:t>
                        </m:r>
                      </m:sub>
                    </m:sSub>
                  </m:oMath>
                </a14:m>
                <a:r>
                  <a:rPr lang="zh-CN" altLang="en-US" sz="2800" b="0" dirty="0"/>
                  <a:t>的转换</a:t>
                </a:r>
                <a:r>
                  <a:rPr lang="zh-CN" altLang="en-US" sz="2800" b="0"/>
                  <a:t>，输出模拟电压</a:t>
                </a:r>
                <a:r>
                  <a:rPr lang="zh-CN" altLang="en-US" sz="2800" b="0" dirty="0"/>
                  <a:t>信号</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V</m:t>
                        </m:r>
                      </m:e>
                      <m:sub>
                        <m:r>
                          <m:rPr>
                            <m:sty m:val="p"/>
                          </m:rPr>
                          <a:rPr lang="en-US" altLang="zh-CN" i="1" dirty="0" smtClean="0">
                            <a:latin typeface="Cambria Math" panose="02040503050406030204" pitchFamily="18" charset="0"/>
                          </a:rPr>
                          <m:t>OUT</m:t>
                        </m:r>
                      </m:sub>
                    </m:sSub>
                  </m:oMath>
                </a14:m>
                <a:endParaRPr lang="en-US" altLang="zh-CN" b="0" dirty="0"/>
              </a:p>
              <a:p>
                <a:pPr eaLnBrk="1" hangingPunct="1">
                  <a:lnSpc>
                    <a:spcPct val="120000"/>
                  </a:lnSpc>
                  <a:spcBef>
                    <a:spcPts val="300"/>
                  </a:spcBef>
                  <a:spcAft>
                    <a:spcPts val="100"/>
                  </a:spcAft>
                  <a:buClr>
                    <a:srgbClr val="000099"/>
                  </a:buClr>
                </a:pPr>
                <a:endParaRPr lang="zh-CN" altLang="en-US" sz="2800" b="0" dirty="0">
                  <a:latin typeface="+mn-ea"/>
                </a:endParaRPr>
              </a:p>
            </p:txBody>
          </p:sp>
        </mc:Choice>
        <mc:Fallback xmlns="">
          <p:sp>
            <p:nvSpPr>
              <p:cNvPr id="9" name="Rectangle 3">
                <a:extLst>
                  <a:ext uri="{FF2B5EF4-FFF2-40B4-BE49-F238E27FC236}">
                    <a16:creationId xmlns:a16="http://schemas.microsoft.com/office/drawing/2014/main" xmlns:a14="http://schemas.microsoft.com/office/drawing/2010/main" xmlns="" id="{029A5067-9DB1-1F0C-D2CF-15A13DFE1603}"/>
                  </a:ext>
                </a:extLst>
              </p:cNvPr>
              <p:cNvSpPr txBox="1">
                <a:spLocks noRot="1" noChangeAspect="1" noMove="1" noResize="1" noEditPoints="1" noAdjustHandles="1" noChangeArrowheads="1" noChangeShapeType="1" noTextEdit="1"/>
              </p:cNvSpPr>
              <p:nvPr/>
            </p:nvSpPr>
            <p:spPr>
              <a:xfrm>
                <a:off x="66451" y="5638498"/>
                <a:ext cx="8674797" cy="1210328"/>
              </a:xfrm>
              <a:prstGeom prst="rect">
                <a:avLst/>
              </a:prstGeom>
              <a:blipFill rotWithShape="0">
                <a:blip r:embed="rId4"/>
                <a:stretch>
                  <a:fillRect l="-1265" t="-2525" r="-141" b="-75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102067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up)">
                                      <p:cBhvr>
                                        <p:cTn id="16"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fontAlgn="auto">
              <a:lnSpc>
                <a:spcPct val="120000"/>
              </a:lnSpc>
              <a:spcBef>
                <a:spcPts val="600"/>
              </a:spcBef>
              <a:spcAft>
                <a:spcPts val="300"/>
              </a:spcAft>
            </a:pPr>
            <a:r>
              <a:rPr kumimoji="1" lang="en-US" altLang="zh-CN" sz="3200" dirty="0">
                <a:solidFill>
                  <a:srgbClr val="0000CC"/>
                </a:solidFill>
                <a:latin typeface="+mn-lt"/>
                <a:ea typeface="+mn-ea"/>
                <a:cs typeface="+mn-ea"/>
              </a:rPr>
              <a:t>2  </a:t>
            </a:r>
            <a:r>
              <a:rPr kumimoji="1" lang="zh-CN" altLang="en-US" sz="3200" dirty="0">
                <a:solidFill>
                  <a:srgbClr val="0000CC"/>
                </a:solidFill>
                <a:latin typeface="+mn-lt"/>
                <a:ea typeface="+mn-ea"/>
                <a:cs typeface="+mn-ea"/>
              </a:rPr>
              <a:t>模</a:t>
            </a:r>
            <a:r>
              <a:rPr kumimoji="1" lang="en-US" altLang="zh-CN" sz="3200" dirty="0">
                <a:solidFill>
                  <a:srgbClr val="0000CC"/>
                </a:solidFill>
                <a:latin typeface="+mn-lt"/>
                <a:ea typeface="+mn-ea"/>
                <a:cs typeface="+mn-ea"/>
              </a:rPr>
              <a:t>/</a:t>
            </a:r>
            <a:r>
              <a:rPr kumimoji="1" lang="zh-CN" altLang="en-US" sz="3200" dirty="0">
                <a:solidFill>
                  <a:srgbClr val="0000CC"/>
                </a:solidFill>
                <a:latin typeface="+mn-lt"/>
                <a:ea typeface="+mn-ea"/>
                <a:cs typeface="+mn-ea"/>
              </a:rPr>
              <a:t>数转换器</a:t>
            </a:r>
            <a:r>
              <a:rPr kumimoji="1" lang="en-US" altLang="zh-CN" sz="3200" dirty="0">
                <a:solidFill>
                  <a:srgbClr val="0000CC"/>
                </a:solidFill>
                <a:latin typeface="+mn-lt"/>
                <a:ea typeface="+mn-ea"/>
                <a:cs typeface="+mn-ea"/>
              </a:rPr>
              <a:t>(ADC)</a:t>
            </a: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43083" y="788844"/>
            <a:ext cx="8593199"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800" b="0" dirty="0"/>
              <a:t>将模拟量转换为数字量的过程称为</a:t>
            </a:r>
            <a:r>
              <a:rPr lang="zh-CN" altLang="en-US" sz="2800" dirty="0"/>
              <a:t>模</a:t>
            </a:r>
            <a:r>
              <a:rPr lang="en-US" altLang="zh-CN" sz="2800" dirty="0"/>
              <a:t>/</a:t>
            </a:r>
            <a:r>
              <a:rPr lang="zh-CN" altLang="en-US" sz="2800" dirty="0"/>
              <a:t>数转换</a:t>
            </a:r>
            <a:r>
              <a:rPr lang="zh-CN" altLang="en-US" sz="2800" b="0" dirty="0"/>
              <a:t>，简称</a:t>
            </a:r>
            <a:r>
              <a:rPr lang="en-US" altLang="zh-CN" sz="2800" b="0" dirty="0"/>
              <a:t>A/D</a:t>
            </a:r>
            <a:r>
              <a:rPr lang="zh-CN" altLang="en-US" sz="2800" b="0" dirty="0"/>
              <a:t>转换。</a:t>
            </a:r>
            <a:r>
              <a:rPr lang="zh-CN" altLang="en-US" sz="2800" dirty="0"/>
              <a:t>实现</a:t>
            </a:r>
            <a:r>
              <a:rPr lang="en-US" altLang="zh-CN" sz="2800" dirty="0"/>
              <a:t>A/D</a:t>
            </a:r>
            <a:r>
              <a:rPr lang="zh-CN" altLang="en-US" sz="2800" dirty="0"/>
              <a:t>转换的电路被称之为模</a:t>
            </a:r>
            <a:r>
              <a:rPr lang="en-US" altLang="zh-CN" sz="2800" dirty="0"/>
              <a:t>/</a:t>
            </a:r>
            <a:r>
              <a:rPr lang="zh-CN" altLang="en-US" sz="2800" dirty="0"/>
              <a:t>数转换器</a:t>
            </a:r>
            <a:r>
              <a:rPr lang="zh-CN" altLang="en-US" sz="2800" b="0" dirty="0"/>
              <a:t>，简称</a:t>
            </a:r>
            <a:r>
              <a:rPr lang="en-US" altLang="zh-CN" sz="2800" dirty="0"/>
              <a:t>ADC</a:t>
            </a:r>
            <a:r>
              <a:rPr lang="en-US" altLang="zh-CN" sz="2800" b="0" dirty="0"/>
              <a:t> (Analog to Digital Converter)</a:t>
            </a:r>
            <a:r>
              <a:rPr lang="zh-CN" altLang="en-US" sz="2800" b="0" dirty="0"/>
              <a:t>。</a:t>
            </a:r>
            <a:endParaRPr lang="zh-CN" altLang="en-US" sz="2600" b="0" dirty="0">
              <a:latin typeface="+mn-ea"/>
            </a:endParaRPr>
          </a:p>
        </p:txBody>
      </p:sp>
      <p:sp>
        <p:nvSpPr>
          <p:cNvPr id="2" name="Line 4">
            <a:extLst>
              <a:ext uri="{FF2B5EF4-FFF2-40B4-BE49-F238E27FC236}">
                <a16:creationId xmlns:a16="http://schemas.microsoft.com/office/drawing/2014/main" id="{7D9F04EA-9B3E-076B-E998-76D82D7F18D1}"/>
              </a:ext>
            </a:extLst>
          </p:cNvPr>
          <p:cNvSpPr>
            <a:spLocks noChangeShapeType="1"/>
          </p:cNvSpPr>
          <p:nvPr/>
        </p:nvSpPr>
        <p:spPr bwMode="auto">
          <a:xfrm>
            <a:off x="2074966" y="4294634"/>
            <a:ext cx="1347" cy="1133029"/>
          </a:xfrm>
          <a:prstGeom prst="line">
            <a:avLst/>
          </a:prstGeom>
          <a:noFill/>
          <a:ln w="28575">
            <a:solidFill>
              <a:schemeClr val="tx2">
                <a:lumMod val="60000"/>
                <a:lumOff val="40000"/>
              </a:schemeClr>
            </a:solidFill>
            <a:round/>
            <a:headEnd/>
            <a:tailEnd type="triangle" w="med" len="lg"/>
          </a:ln>
        </p:spPr>
        <p:txBody>
          <a:bodyPr wrap="square" anchor="ctr">
            <a:spAutoFit/>
          </a:bodyPr>
          <a:lstStyle/>
          <a:p>
            <a:pPr fontAlgn="auto">
              <a:spcBef>
                <a:spcPts val="0"/>
              </a:spcBef>
              <a:spcAft>
                <a:spcPts val="0"/>
              </a:spcAft>
              <a:defRPr/>
            </a:pPr>
            <a:endParaRPr lang="zh-CN" altLang="en-US" b="1">
              <a:latin typeface="+mn-lt"/>
              <a:ea typeface="+mn-ea"/>
            </a:endParaRPr>
          </a:p>
        </p:txBody>
      </p:sp>
      <p:sp>
        <p:nvSpPr>
          <p:cNvPr id="4" name="Text Box 5">
            <a:extLst>
              <a:ext uri="{FF2B5EF4-FFF2-40B4-BE49-F238E27FC236}">
                <a16:creationId xmlns:a16="http://schemas.microsoft.com/office/drawing/2014/main" id="{EEB15B6D-7FE4-2E90-079C-7BB396DF2CBD}"/>
              </a:ext>
            </a:extLst>
          </p:cNvPr>
          <p:cNvSpPr txBox="1">
            <a:spLocks noChangeArrowheads="1"/>
          </p:cNvSpPr>
          <p:nvPr/>
        </p:nvSpPr>
        <p:spPr bwMode="auto">
          <a:xfrm>
            <a:off x="2007093" y="4409281"/>
            <a:ext cx="61799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50000"/>
              </a:spcBef>
              <a:buFontTx/>
              <a:buNone/>
            </a:pPr>
            <a:r>
              <a:rPr lang="zh-CN" altLang="en-US" sz="2400" b="1" dirty="0">
                <a:solidFill>
                  <a:srgbClr val="000066"/>
                </a:solidFill>
                <a:latin typeface="楷体_GB2312" pitchFamily="49" charset="-122"/>
                <a:ea typeface="楷体_GB2312" pitchFamily="49" charset="-122"/>
              </a:rPr>
              <a:t>取样</a:t>
            </a:r>
          </a:p>
        </p:txBody>
      </p:sp>
      <p:sp>
        <p:nvSpPr>
          <p:cNvPr id="5" name="Text Box 6">
            <a:extLst>
              <a:ext uri="{FF2B5EF4-FFF2-40B4-BE49-F238E27FC236}">
                <a16:creationId xmlns:a16="http://schemas.microsoft.com/office/drawing/2014/main" id="{253317A3-4613-DAFA-00B5-65B68033AE34}"/>
              </a:ext>
            </a:extLst>
          </p:cNvPr>
          <p:cNvSpPr txBox="1">
            <a:spLocks noChangeArrowheads="1"/>
          </p:cNvSpPr>
          <p:nvPr/>
        </p:nvSpPr>
        <p:spPr bwMode="auto">
          <a:xfrm>
            <a:off x="779326" y="5427663"/>
            <a:ext cx="2938462" cy="504825"/>
          </a:xfrm>
          <a:prstGeom prst="rect">
            <a:avLst/>
          </a:prstGeom>
          <a:noFill/>
          <a:ln w="28575" algn="ctr">
            <a:solidFill>
              <a:srgbClr val="00CC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50000"/>
              </a:spcBef>
              <a:buFontTx/>
              <a:buNone/>
            </a:pPr>
            <a:r>
              <a:rPr lang="zh-CN" altLang="en-US" sz="2400" b="1">
                <a:solidFill>
                  <a:srgbClr val="000066"/>
                </a:solidFill>
                <a:latin typeface="楷体_GB2312" pitchFamily="49" charset="-122"/>
                <a:ea typeface="楷体_GB2312" pitchFamily="49" charset="-122"/>
              </a:rPr>
              <a:t>时间上离散的信号</a:t>
            </a:r>
          </a:p>
        </p:txBody>
      </p:sp>
      <p:sp>
        <p:nvSpPr>
          <p:cNvPr id="6" name="Line 7">
            <a:extLst>
              <a:ext uri="{FF2B5EF4-FFF2-40B4-BE49-F238E27FC236}">
                <a16:creationId xmlns:a16="http://schemas.microsoft.com/office/drawing/2014/main" id="{17EE0ED6-EB12-3481-EAEA-4DD85AF17C6F}"/>
              </a:ext>
            </a:extLst>
          </p:cNvPr>
          <p:cNvSpPr>
            <a:spLocks noChangeShapeType="1"/>
          </p:cNvSpPr>
          <p:nvPr/>
        </p:nvSpPr>
        <p:spPr bwMode="auto">
          <a:xfrm>
            <a:off x="3676513" y="5751513"/>
            <a:ext cx="1209675" cy="0"/>
          </a:xfrm>
          <a:prstGeom prst="line">
            <a:avLst/>
          </a:prstGeom>
          <a:noFill/>
          <a:ln w="28575">
            <a:solidFill>
              <a:srgbClr val="00CC66"/>
            </a:solidFill>
            <a:round/>
            <a:headEnd/>
            <a:tailEnd type="triangl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 name="Text Box 8">
            <a:extLst>
              <a:ext uri="{FF2B5EF4-FFF2-40B4-BE49-F238E27FC236}">
                <a16:creationId xmlns:a16="http://schemas.microsoft.com/office/drawing/2014/main" id="{10A9DA04-C2F1-B8F5-2ECE-4E25C6CC9287}"/>
              </a:ext>
            </a:extLst>
          </p:cNvPr>
          <p:cNvSpPr txBox="1">
            <a:spLocks noChangeArrowheads="1"/>
          </p:cNvSpPr>
          <p:nvPr/>
        </p:nvSpPr>
        <p:spPr bwMode="auto">
          <a:xfrm>
            <a:off x="3157401" y="4897438"/>
            <a:ext cx="20002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r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spcBef>
                <a:spcPct val="50000"/>
              </a:spcBef>
              <a:buFontTx/>
              <a:buNone/>
            </a:pPr>
            <a:r>
              <a:rPr lang="zh-CN" altLang="en-US" sz="2400" b="1">
                <a:solidFill>
                  <a:srgbClr val="000066"/>
                </a:solidFill>
                <a:latin typeface="楷体_GB2312" pitchFamily="49" charset="-122"/>
                <a:ea typeface="楷体_GB2312" pitchFamily="49" charset="-122"/>
              </a:rPr>
              <a:t>保持、量化</a:t>
            </a:r>
          </a:p>
        </p:txBody>
      </p:sp>
      <p:sp>
        <p:nvSpPr>
          <p:cNvPr id="10" name="Text Box 9">
            <a:extLst>
              <a:ext uri="{FF2B5EF4-FFF2-40B4-BE49-F238E27FC236}">
                <a16:creationId xmlns:a16="http://schemas.microsoft.com/office/drawing/2014/main" id="{F05886A1-9B50-7FFC-3E99-44120EB00378}"/>
              </a:ext>
            </a:extLst>
          </p:cNvPr>
          <p:cNvSpPr txBox="1">
            <a:spLocks noChangeArrowheads="1"/>
          </p:cNvSpPr>
          <p:nvPr/>
        </p:nvSpPr>
        <p:spPr bwMode="auto">
          <a:xfrm>
            <a:off x="4894126" y="5427663"/>
            <a:ext cx="2968625" cy="5048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50000"/>
              </a:spcBef>
              <a:buFontTx/>
              <a:buNone/>
            </a:pPr>
            <a:r>
              <a:rPr lang="zh-CN" altLang="en-US" sz="2400" b="1">
                <a:solidFill>
                  <a:srgbClr val="000066"/>
                </a:solidFill>
                <a:latin typeface="楷体_GB2312" pitchFamily="49" charset="-122"/>
                <a:ea typeface="楷体_GB2312" pitchFamily="49" charset="-122"/>
              </a:rPr>
              <a:t>量值上也离散的信号</a:t>
            </a:r>
          </a:p>
        </p:txBody>
      </p:sp>
      <p:sp>
        <p:nvSpPr>
          <p:cNvPr id="11" name="Line 10">
            <a:extLst>
              <a:ext uri="{FF2B5EF4-FFF2-40B4-BE49-F238E27FC236}">
                <a16:creationId xmlns:a16="http://schemas.microsoft.com/office/drawing/2014/main" id="{67367432-148B-23D2-B163-0AD72A0388CF}"/>
              </a:ext>
            </a:extLst>
          </p:cNvPr>
          <p:cNvSpPr>
            <a:spLocks noChangeShapeType="1"/>
          </p:cNvSpPr>
          <p:nvPr/>
        </p:nvSpPr>
        <p:spPr bwMode="auto">
          <a:xfrm flipV="1">
            <a:off x="6251413" y="4438650"/>
            <a:ext cx="0" cy="989012"/>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square" anchor="ctr">
            <a:spAutoFit/>
          </a:bodyPr>
          <a:lstStyle/>
          <a:p>
            <a:endParaRPr lang="zh-CN" altLang="en-US" dirty="0"/>
          </a:p>
        </p:txBody>
      </p:sp>
      <p:sp>
        <p:nvSpPr>
          <p:cNvPr id="17" name="Text Box 11">
            <a:extLst>
              <a:ext uri="{FF2B5EF4-FFF2-40B4-BE49-F238E27FC236}">
                <a16:creationId xmlns:a16="http://schemas.microsoft.com/office/drawing/2014/main" id="{CC30C87A-5A13-E97D-A7DD-394B52E4EC66}"/>
              </a:ext>
            </a:extLst>
          </p:cNvPr>
          <p:cNvSpPr txBox="1">
            <a:spLocks noChangeArrowheads="1"/>
          </p:cNvSpPr>
          <p:nvPr/>
        </p:nvSpPr>
        <p:spPr bwMode="auto">
          <a:xfrm>
            <a:off x="6535601" y="4358481"/>
            <a:ext cx="596900" cy="711200"/>
          </a:xfrm>
          <a:prstGeom prst="rect">
            <a:avLst/>
          </a:prstGeom>
          <a:solidFill>
            <a:srgbClr val="FFFFFF">
              <a:alpha val="0"/>
            </a:srgbClr>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vert="eaVert">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50000"/>
              </a:spcBef>
              <a:buFontTx/>
              <a:buNone/>
            </a:pPr>
            <a:r>
              <a:rPr lang="zh-CN" altLang="en-US" sz="2400" b="1" dirty="0">
                <a:solidFill>
                  <a:srgbClr val="000066"/>
                </a:solidFill>
                <a:latin typeface="楷体_GB2312" pitchFamily="49" charset="-122"/>
                <a:ea typeface="楷体_GB2312" pitchFamily="49" charset="-122"/>
              </a:rPr>
              <a:t>编码</a:t>
            </a:r>
          </a:p>
        </p:txBody>
      </p:sp>
      <p:grpSp>
        <p:nvGrpSpPr>
          <p:cNvPr id="27" name="Group 12">
            <a:extLst>
              <a:ext uri="{FF2B5EF4-FFF2-40B4-BE49-F238E27FC236}">
                <a16:creationId xmlns:a16="http://schemas.microsoft.com/office/drawing/2014/main" id="{E64EEE2C-6391-DF33-326B-69D859B24365}"/>
              </a:ext>
            </a:extLst>
          </p:cNvPr>
          <p:cNvGrpSpPr>
            <a:grpSpLocks/>
          </p:cNvGrpSpPr>
          <p:nvPr/>
        </p:nvGrpSpPr>
        <p:grpSpPr bwMode="auto">
          <a:xfrm>
            <a:off x="439601" y="3168478"/>
            <a:ext cx="3278187" cy="1052512"/>
            <a:chOff x="606" y="1312"/>
            <a:chExt cx="1933" cy="663"/>
          </a:xfrm>
        </p:grpSpPr>
        <p:sp>
          <p:nvSpPr>
            <p:cNvPr id="28" name="Text Box 13">
              <a:extLst>
                <a:ext uri="{FF2B5EF4-FFF2-40B4-BE49-F238E27FC236}">
                  <a16:creationId xmlns:a16="http://schemas.microsoft.com/office/drawing/2014/main" id="{29D07077-42D2-D542-DD9D-0DE2F7CA44CF}"/>
                </a:ext>
              </a:extLst>
            </p:cNvPr>
            <p:cNvSpPr txBox="1">
              <a:spLocks noChangeArrowheads="1"/>
            </p:cNvSpPr>
            <p:nvPr/>
          </p:nvSpPr>
          <p:spPr bwMode="auto">
            <a:xfrm>
              <a:off x="1116" y="1657"/>
              <a:ext cx="906" cy="318"/>
            </a:xfrm>
            <a:prstGeom prst="rect">
              <a:avLst/>
            </a:prstGeom>
            <a:noFill/>
            <a:ln w="28575"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50000"/>
                </a:spcBef>
                <a:buFontTx/>
                <a:buNone/>
              </a:pPr>
              <a:r>
                <a:rPr lang="zh-CN" altLang="en-US" sz="2400" b="1">
                  <a:solidFill>
                    <a:srgbClr val="000066"/>
                  </a:solidFill>
                  <a:latin typeface="楷体_GB2312" pitchFamily="49" charset="-122"/>
                  <a:ea typeface="楷体_GB2312" pitchFamily="49" charset="-122"/>
                </a:rPr>
                <a:t>模拟信号</a:t>
              </a:r>
            </a:p>
          </p:txBody>
        </p:sp>
        <p:sp>
          <p:nvSpPr>
            <p:cNvPr id="29" name="Text Box 14">
              <a:extLst>
                <a:ext uri="{FF2B5EF4-FFF2-40B4-BE49-F238E27FC236}">
                  <a16:creationId xmlns:a16="http://schemas.microsoft.com/office/drawing/2014/main" id="{340359BA-40E5-DF94-FE23-794839276744}"/>
                </a:ext>
              </a:extLst>
            </p:cNvPr>
            <p:cNvSpPr txBox="1">
              <a:spLocks noChangeArrowheads="1"/>
            </p:cNvSpPr>
            <p:nvPr/>
          </p:nvSpPr>
          <p:spPr bwMode="auto">
            <a:xfrm>
              <a:off x="606" y="1312"/>
              <a:ext cx="19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50000"/>
                </a:spcBef>
                <a:buFontTx/>
                <a:buNone/>
              </a:pPr>
              <a:r>
                <a:rPr lang="zh-CN" altLang="en-US" sz="2400" b="1">
                  <a:solidFill>
                    <a:srgbClr val="000066"/>
                  </a:solidFill>
                  <a:latin typeface="楷体_GB2312" pitchFamily="49" charset="-122"/>
                  <a:ea typeface="楷体_GB2312" pitchFamily="49" charset="-122"/>
                </a:rPr>
                <a:t>时间上和量值上都连续</a:t>
              </a:r>
            </a:p>
          </p:txBody>
        </p:sp>
      </p:grpSp>
      <p:grpSp>
        <p:nvGrpSpPr>
          <p:cNvPr id="30" name="Group 15">
            <a:extLst>
              <a:ext uri="{FF2B5EF4-FFF2-40B4-BE49-F238E27FC236}">
                <a16:creationId xmlns:a16="http://schemas.microsoft.com/office/drawing/2014/main" id="{609A74F9-E9E2-EC26-497C-349FFCF0BFE1}"/>
              </a:ext>
            </a:extLst>
          </p:cNvPr>
          <p:cNvGrpSpPr>
            <a:grpSpLocks/>
          </p:cNvGrpSpPr>
          <p:nvPr/>
        </p:nvGrpSpPr>
        <p:grpSpPr bwMode="auto">
          <a:xfrm>
            <a:off x="4786176" y="3284365"/>
            <a:ext cx="3278187" cy="995363"/>
            <a:chOff x="3182" y="1348"/>
            <a:chExt cx="2065" cy="627"/>
          </a:xfrm>
        </p:grpSpPr>
        <p:sp>
          <p:nvSpPr>
            <p:cNvPr id="31" name="Text Box 16">
              <a:extLst>
                <a:ext uri="{FF2B5EF4-FFF2-40B4-BE49-F238E27FC236}">
                  <a16:creationId xmlns:a16="http://schemas.microsoft.com/office/drawing/2014/main" id="{D48C895C-1602-B37E-519C-67A19F88A68A}"/>
                </a:ext>
              </a:extLst>
            </p:cNvPr>
            <p:cNvSpPr txBox="1">
              <a:spLocks noChangeArrowheads="1"/>
            </p:cNvSpPr>
            <p:nvPr/>
          </p:nvSpPr>
          <p:spPr bwMode="auto">
            <a:xfrm>
              <a:off x="3714" y="1657"/>
              <a:ext cx="896" cy="318"/>
            </a:xfrm>
            <a:prstGeom prst="rect">
              <a:avLst/>
            </a:prstGeom>
            <a:noFill/>
            <a:ln w="28575"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50000"/>
                </a:spcBef>
                <a:buFontTx/>
                <a:buNone/>
              </a:pPr>
              <a:r>
                <a:rPr lang="zh-CN" altLang="en-US" sz="2400" b="1">
                  <a:solidFill>
                    <a:srgbClr val="000066"/>
                  </a:solidFill>
                  <a:latin typeface="楷体_GB2312" pitchFamily="49" charset="-122"/>
                  <a:ea typeface="楷体_GB2312" pitchFamily="49" charset="-122"/>
                </a:rPr>
                <a:t>数字信号</a:t>
              </a:r>
            </a:p>
          </p:txBody>
        </p:sp>
        <p:sp>
          <p:nvSpPr>
            <p:cNvPr id="32" name="Text Box 17">
              <a:extLst>
                <a:ext uri="{FF2B5EF4-FFF2-40B4-BE49-F238E27FC236}">
                  <a16:creationId xmlns:a16="http://schemas.microsoft.com/office/drawing/2014/main" id="{32DAF9D9-4F2A-8F91-DA26-47A924CDD4EC}"/>
                </a:ext>
              </a:extLst>
            </p:cNvPr>
            <p:cNvSpPr txBox="1">
              <a:spLocks noChangeArrowheads="1"/>
            </p:cNvSpPr>
            <p:nvPr/>
          </p:nvSpPr>
          <p:spPr bwMode="auto">
            <a:xfrm>
              <a:off x="3182" y="1348"/>
              <a:ext cx="206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50000"/>
                </a:spcBef>
                <a:buFontTx/>
                <a:buNone/>
              </a:pPr>
              <a:r>
                <a:rPr lang="zh-CN" altLang="en-US" sz="2400" b="1">
                  <a:solidFill>
                    <a:srgbClr val="000066"/>
                  </a:solidFill>
                  <a:latin typeface="楷体_GB2312" pitchFamily="49" charset="-122"/>
                  <a:ea typeface="楷体_GB2312" pitchFamily="49" charset="-122"/>
                </a:rPr>
                <a:t>时间上和量值上都离散</a:t>
              </a:r>
            </a:p>
          </p:txBody>
        </p:sp>
      </p:grpSp>
      <p:sp>
        <p:nvSpPr>
          <p:cNvPr id="33" name="AutoShape 18">
            <a:extLst>
              <a:ext uri="{FF2B5EF4-FFF2-40B4-BE49-F238E27FC236}">
                <a16:creationId xmlns:a16="http://schemas.microsoft.com/office/drawing/2014/main" id="{CA48A2C5-1A7E-4453-2636-C3DED45F3A16}"/>
              </a:ext>
            </a:extLst>
          </p:cNvPr>
          <p:cNvSpPr>
            <a:spLocks noChangeArrowheads="1"/>
          </p:cNvSpPr>
          <p:nvPr/>
        </p:nvSpPr>
        <p:spPr bwMode="auto">
          <a:xfrm>
            <a:off x="2941501" y="3795540"/>
            <a:ext cx="2390775" cy="611188"/>
          </a:xfrm>
          <a:prstGeom prst="rightArrow">
            <a:avLst>
              <a:gd name="adj1" fmla="val 50000"/>
              <a:gd name="adj2" fmla="val 113439"/>
            </a:avLst>
          </a:prstGeom>
          <a:solidFill>
            <a:schemeClr val="bg2"/>
          </a:solidFill>
          <a:ln w="9525">
            <a:solidFill>
              <a:schemeClr val="accent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endParaRPr lang="en-GB" altLang="zh-CN" sz="1400" b="1">
              <a:solidFill>
                <a:srgbClr val="000066"/>
              </a:solidFill>
              <a:latin typeface="楷体_GB2312" pitchFamily="49" charset="-122"/>
              <a:ea typeface="楷体_GB2312" pitchFamily="49" charset="-122"/>
            </a:endParaRPr>
          </a:p>
        </p:txBody>
      </p:sp>
      <p:sp>
        <p:nvSpPr>
          <p:cNvPr id="35" name="Rectangle 21">
            <a:extLst>
              <a:ext uri="{FF2B5EF4-FFF2-40B4-BE49-F238E27FC236}">
                <a16:creationId xmlns:a16="http://schemas.microsoft.com/office/drawing/2014/main" id="{CFD4C3A2-CC5A-9C92-8D75-D867F5D735CF}"/>
              </a:ext>
            </a:extLst>
          </p:cNvPr>
          <p:cNvSpPr>
            <a:spLocks noChangeArrowheads="1"/>
          </p:cNvSpPr>
          <p:nvPr/>
        </p:nvSpPr>
        <p:spPr bwMode="auto">
          <a:xfrm>
            <a:off x="240369" y="6057900"/>
            <a:ext cx="8421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Clr>
                <a:schemeClr val="accent2"/>
              </a:buClr>
              <a:buFont typeface="Wingdings" panose="05000000000000000000" pitchFamily="2" charset="2"/>
              <a:buNone/>
            </a:pPr>
            <a:r>
              <a:rPr lang="en-US" altLang="zh-CN" sz="2100" b="1" dirty="0">
                <a:solidFill>
                  <a:schemeClr val="accent2"/>
                </a:solidFill>
                <a:ea typeface="楷体_GB2312" pitchFamily="49" charset="-122"/>
              </a:rPr>
              <a:t>    </a:t>
            </a:r>
            <a:r>
              <a:rPr lang="en-US" altLang="zh-CN" sz="2400" b="1" dirty="0">
                <a:solidFill>
                  <a:srgbClr val="000099"/>
                </a:solidFill>
                <a:latin typeface="Times New Roman" panose="02020603050405020304" pitchFamily="18" charset="0"/>
                <a:ea typeface="楷体_GB2312" pitchFamily="49" charset="-122"/>
              </a:rPr>
              <a:t>A/D</a:t>
            </a:r>
            <a:r>
              <a:rPr lang="zh-CN" altLang="en-US" sz="2400" b="1" dirty="0">
                <a:solidFill>
                  <a:srgbClr val="000099"/>
                </a:solidFill>
                <a:latin typeface="Times New Roman" panose="02020603050405020304" pitchFamily="18" charset="0"/>
                <a:ea typeface="楷体_GB2312" pitchFamily="49" charset="-122"/>
              </a:rPr>
              <a:t>转换器一般要包括</a:t>
            </a:r>
            <a:r>
              <a:rPr lang="zh-CN" altLang="en-US" sz="2400" b="1" dirty="0">
                <a:solidFill>
                  <a:srgbClr val="FF0000"/>
                </a:solidFill>
                <a:latin typeface="Times New Roman" panose="02020603050405020304" pitchFamily="18" charset="0"/>
                <a:ea typeface="楷体_GB2312" pitchFamily="49" charset="-122"/>
              </a:rPr>
              <a:t>取样， 保持，量化及编码</a:t>
            </a:r>
            <a:r>
              <a:rPr lang="en-US" altLang="zh-CN" sz="2400" b="1" dirty="0">
                <a:solidFill>
                  <a:srgbClr val="000099"/>
                </a:solidFill>
                <a:latin typeface="Times New Roman" panose="02020603050405020304" pitchFamily="18" charset="0"/>
                <a:ea typeface="楷体_GB2312" pitchFamily="49" charset="-122"/>
              </a:rPr>
              <a:t>4</a:t>
            </a:r>
            <a:r>
              <a:rPr lang="zh-CN" altLang="en-US" sz="2400" b="1" dirty="0">
                <a:solidFill>
                  <a:srgbClr val="000099"/>
                </a:solidFill>
                <a:latin typeface="Times New Roman" panose="02020603050405020304" pitchFamily="18" charset="0"/>
                <a:ea typeface="楷体_GB2312" pitchFamily="49" charset="-122"/>
              </a:rPr>
              <a:t>个过程</a:t>
            </a:r>
            <a:r>
              <a:rPr lang="zh-CN" altLang="en-US" sz="2400" b="1" dirty="0">
                <a:solidFill>
                  <a:schemeClr val="accent2"/>
                </a:solidFill>
                <a:latin typeface="Times New Roman" panose="02020603050405020304" pitchFamily="18" charset="0"/>
                <a:ea typeface="楷体_GB2312" pitchFamily="49" charset="-122"/>
              </a:rPr>
              <a:t>。</a:t>
            </a:r>
          </a:p>
        </p:txBody>
      </p:sp>
      <p:sp>
        <p:nvSpPr>
          <p:cNvPr id="36" name="Rectangle 19">
            <a:extLst>
              <a:ext uri="{FF2B5EF4-FFF2-40B4-BE49-F238E27FC236}">
                <a16:creationId xmlns:a16="http://schemas.microsoft.com/office/drawing/2014/main" id="{FAEE57F3-C4B7-9BFB-183E-4F144F5101B8}"/>
              </a:ext>
            </a:extLst>
          </p:cNvPr>
          <p:cNvSpPr>
            <a:spLocks noChangeArrowheads="1"/>
          </p:cNvSpPr>
          <p:nvPr/>
        </p:nvSpPr>
        <p:spPr bwMode="auto">
          <a:xfrm>
            <a:off x="207718" y="2544640"/>
            <a:ext cx="5713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indent="-457200" eaLnBrk="1" hangingPunct="1">
              <a:spcBef>
                <a:spcPct val="50000"/>
              </a:spcBef>
            </a:pPr>
            <a:r>
              <a:rPr kumimoji="1" lang="en-US" altLang="zh-CN" sz="2800" b="1" dirty="0">
                <a:solidFill>
                  <a:schemeClr val="accent2"/>
                </a:solidFill>
                <a:latin typeface="+mn-ea"/>
                <a:ea typeface="+mn-ea"/>
              </a:rPr>
              <a:t>A/D</a:t>
            </a:r>
            <a:r>
              <a:rPr kumimoji="1" lang="zh-CN" altLang="en-US" sz="2800" b="1" dirty="0">
                <a:solidFill>
                  <a:schemeClr val="accent2"/>
                </a:solidFill>
                <a:latin typeface="+mn-ea"/>
                <a:ea typeface="+mn-ea"/>
              </a:rPr>
              <a:t>转换的一般工作过程</a:t>
            </a:r>
          </a:p>
        </p:txBody>
      </p:sp>
    </p:spTree>
    <p:extLst>
      <p:ext uri="{BB962C8B-B14F-4D97-AF65-F5344CB8AC3E}">
        <p14:creationId xmlns:p14="http://schemas.microsoft.com/office/powerpoint/2010/main" val="381521107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strips(downRigh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3"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strips(upRight)">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down)">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strips(downRight)">
                                      <p:cBhvr>
                                        <p:cTn id="68" dur="500"/>
                                        <p:tgtEl>
                                          <p:spTgt spid="35"/>
                                        </p:tgtEl>
                                      </p:cBhvr>
                                    </p:animEffect>
                                  </p:childTnLst>
                                  <p:subTnLst>
                                    <p:audio>
                                      <p:cMediaNode>
                                        <p:cTn display="0" masterRel="sameClick">
                                          <p:stCondLst>
                                            <p:cond evt="begin" delay="0">
                                              <p:tn val="66"/>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P spid="5" grpId="0" animBg="1"/>
      <p:bldP spid="9" grpId="0"/>
      <p:bldP spid="10" grpId="0" animBg="1"/>
      <p:bldP spid="17" grpId="0" animBg="1"/>
      <p:bldP spid="33" grpId="0" animBg="1"/>
      <p:bldP spid="35" grpId="0" autoUpdateAnimBg="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几个基本概念</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200324" y="750744"/>
            <a:ext cx="8680730"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en-US" altLang="zh-CN" sz="2800" dirty="0">
                <a:solidFill>
                  <a:srgbClr val="800000"/>
                </a:solidFill>
              </a:rPr>
              <a:t>⒈</a:t>
            </a:r>
            <a:r>
              <a:rPr lang="zh-CN" altLang="en-US" sz="2800" dirty="0">
                <a:solidFill>
                  <a:srgbClr val="800000"/>
                </a:solidFill>
              </a:rPr>
              <a:t>采样与</a:t>
            </a:r>
            <a:r>
              <a:rPr lang="zh-CN" altLang="en-US" sz="2800">
                <a:solidFill>
                  <a:srgbClr val="800000"/>
                </a:solidFill>
              </a:rPr>
              <a:t>保持 </a:t>
            </a:r>
            <a:endParaRPr lang="en-US" altLang="zh-CN" sz="2800">
              <a:solidFill>
                <a:srgbClr val="800000"/>
              </a:solidFill>
            </a:endParaRPr>
          </a:p>
          <a:p>
            <a:pPr marL="0" indent="0" eaLnBrk="1" hangingPunct="1">
              <a:lnSpc>
                <a:spcPct val="120000"/>
              </a:lnSpc>
              <a:spcBef>
                <a:spcPts val="300"/>
              </a:spcBef>
              <a:spcAft>
                <a:spcPts val="100"/>
              </a:spcAft>
              <a:buClr>
                <a:srgbClr val="000099"/>
              </a:buClr>
              <a:buNone/>
            </a:pPr>
            <a:r>
              <a:rPr lang="en-US" altLang="zh-CN" sz="2800" b="0">
                <a:solidFill>
                  <a:srgbClr val="800000"/>
                </a:solidFill>
              </a:rPr>
              <a:t>    </a:t>
            </a:r>
            <a:r>
              <a:rPr lang="zh-CN" altLang="en-US" sz="2800" b="0"/>
              <a:t>采样</a:t>
            </a:r>
            <a:r>
              <a:rPr lang="zh-CN" altLang="en-US" sz="2800" b="0" dirty="0"/>
              <a:t>就是按</a:t>
            </a:r>
            <a:r>
              <a:rPr lang="zh-CN" altLang="en-US" sz="2800" dirty="0"/>
              <a:t>一定时间间隔</a:t>
            </a:r>
            <a:r>
              <a:rPr lang="zh-CN" altLang="en-US" sz="2800" b="0" dirty="0"/>
              <a:t>采集模拟信号。由于</a:t>
            </a:r>
            <a:r>
              <a:rPr lang="en-US" altLang="zh-CN" sz="2800" b="0" dirty="0"/>
              <a:t>A/D</a:t>
            </a:r>
            <a:r>
              <a:rPr lang="zh-CN" altLang="en-US" sz="2800" b="0" dirty="0"/>
              <a:t>转换需要时间，所以采样得到的“样值”在</a:t>
            </a:r>
            <a:r>
              <a:rPr lang="en-US" altLang="zh-CN" sz="2800" b="0" dirty="0"/>
              <a:t>A/D</a:t>
            </a:r>
            <a:r>
              <a:rPr lang="zh-CN" altLang="en-US" sz="2800" b="0" dirty="0"/>
              <a:t>转换期间就不能改变，因此对采样得到的信号“样值”就需要保持一段时间，直到下一次采样。</a:t>
            </a:r>
          </a:p>
          <a:p>
            <a:pPr eaLnBrk="1" hangingPunct="1">
              <a:lnSpc>
                <a:spcPct val="120000"/>
              </a:lnSpc>
              <a:spcBef>
                <a:spcPts val="300"/>
              </a:spcBef>
              <a:spcAft>
                <a:spcPts val="100"/>
              </a:spcAft>
              <a:buClr>
                <a:srgbClr val="000099"/>
              </a:buClr>
            </a:pPr>
            <a:endParaRPr lang="zh-CN" altLang="en-US" sz="2600" b="0" dirty="0">
              <a:latin typeface="+mn-ea"/>
            </a:endParaRPr>
          </a:p>
        </p:txBody>
      </p:sp>
      <p:grpSp>
        <p:nvGrpSpPr>
          <p:cNvPr id="87" name="组合 86">
            <a:extLst>
              <a:ext uri="{FF2B5EF4-FFF2-40B4-BE49-F238E27FC236}">
                <a16:creationId xmlns:a16="http://schemas.microsoft.com/office/drawing/2014/main" id="{03D65A26-5986-1767-A8BE-66215F221753}"/>
              </a:ext>
            </a:extLst>
          </p:cNvPr>
          <p:cNvGrpSpPr/>
          <p:nvPr/>
        </p:nvGrpSpPr>
        <p:grpSpPr>
          <a:xfrm>
            <a:off x="240369" y="3639613"/>
            <a:ext cx="3720654" cy="3187970"/>
            <a:chOff x="308422" y="2632075"/>
            <a:chExt cx="3720654" cy="3187970"/>
          </a:xfrm>
        </p:grpSpPr>
        <p:sp>
          <p:nvSpPr>
            <p:cNvPr id="88" name="Rectangle 5">
              <a:extLst>
                <a:ext uri="{FF2B5EF4-FFF2-40B4-BE49-F238E27FC236}">
                  <a16:creationId xmlns:a16="http://schemas.microsoft.com/office/drawing/2014/main" id="{C5A29064-DBBC-FCC0-FBAE-61127908AA46}"/>
                </a:ext>
              </a:extLst>
            </p:cNvPr>
            <p:cNvSpPr>
              <a:spLocks noChangeArrowheads="1"/>
            </p:cNvSpPr>
            <p:nvPr/>
          </p:nvSpPr>
          <p:spPr bwMode="auto">
            <a:xfrm>
              <a:off x="1273176" y="2632075"/>
              <a:ext cx="857250" cy="931863"/>
            </a:xfrm>
            <a:prstGeom prst="rect">
              <a:avLst/>
            </a:prstGeom>
            <a:noFill/>
            <a:ln w="38100">
              <a:solidFill>
                <a:srgbClr val="54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002060"/>
                </a:solidFill>
              </a:endParaRPr>
            </a:p>
          </p:txBody>
        </p:sp>
        <p:sp>
          <p:nvSpPr>
            <p:cNvPr id="89" name="Oval 6">
              <a:extLst>
                <a:ext uri="{FF2B5EF4-FFF2-40B4-BE49-F238E27FC236}">
                  <a16:creationId xmlns:a16="http://schemas.microsoft.com/office/drawing/2014/main" id="{836777F8-F250-C5EB-D731-76CD588145D8}"/>
                </a:ext>
              </a:extLst>
            </p:cNvPr>
            <p:cNvSpPr>
              <a:spLocks noChangeArrowheads="1"/>
            </p:cNvSpPr>
            <p:nvPr/>
          </p:nvSpPr>
          <p:spPr bwMode="auto">
            <a:xfrm>
              <a:off x="1427163" y="3154363"/>
              <a:ext cx="90488" cy="111125"/>
            </a:xfrm>
            <a:prstGeom prst="ellipse">
              <a:avLst/>
            </a:prstGeom>
            <a:noFill/>
            <a:ln w="38100">
              <a:solidFill>
                <a:srgbClr val="54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002060"/>
                </a:solidFill>
              </a:endParaRPr>
            </a:p>
          </p:txBody>
        </p:sp>
        <p:sp>
          <p:nvSpPr>
            <p:cNvPr id="90" name="Oval 7">
              <a:extLst>
                <a:ext uri="{FF2B5EF4-FFF2-40B4-BE49-F238E27FC236}">
                  <a16:creationId xmlns:a16="http://schemas.microsoft.com/office/drawing/2014/main" id="{D615C578-0BF7-7AEF-F38F-7073172F9D97}"/>
                </a:ext>
              </a:extLst>
            </p:cNvPr>
            <p:cNvSpPr>
              <a:spLocks noChangeArrowheads="1"/>
            </p:cNvSpPr>
            <p:nvPr/>
          </p:nvSpPr>
          <p:spPr bwMode="auto">
            <a:xfrm>
              <a:off x="1916113" y="3154363"/>
              <a:ext cx="92075" cy="111125"/>
            </a:xfrm>
            <a:prstGeom prst="ellipse">
              <a:avLst/>
            </a:prstGeom>
            <a:noFill/>
            <a:ln w="38100">
              <a:solidFill>
                <a:srgbClr val="54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002060"/>
                </a:solidFill>
              </a:endParaRPr>
            </a:p>
          </p:txBody>
        </p:sp>
        <p:sp>
          <p:nvSpPr>
            <p:cNvPr id="91" name="Line 8">
              <a:extLst>
                <a:ext uri="{FF2B5EF4-FFF2-40B4-BE49-F238E27FC236}">
                  <a16:creationId xmlns:a16="http://schemas.microsoft.com/office/drawing/2014/main" id="{CA34C8C9-7F48-7353-F7F4-D6FA64A12EAE}"/>
                </a:ext>
              </a:extLst>
            </p:cNvPr>
            <p:cNvSpPr>
              <a:spLocks noChangeShapeType="1"/>
            </p:cNvSpPr>
            <p:nvPr/>
          </p:nvSpPr>
          <p:spPr bwMode="auto">
            <a:xfrm flipH="1">
              <a:off x="692151" y="3190875"/>
              <a:ext cx="703263"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92" name="Oval 9">
              <a:extLst>
                <a:ext uri="{FF2B5EF4-FFF2-40B4-BE49-F238E27FC236}">
                  <a16:creationId xmlns:a16="http://schemas.microsoft.com/office/drawing/2014/main" id="{8ACF3F90-3726-5513-30E8-0A9CC4EBEB2D}"/>
                </a:ext>
              </a:extLst>
            </p:cNvPr>
            <p:cNvSpPr>
              <a:spLocks noChangeArrowheads="1"/>
            </p:cNvSpPr>
            <p:nvPr/>
          </p:nvSpPr>
          <p:spPr bwMode="auto">
            <a:xfrm>
              <a:off x="630238" y="3154363"/>
              <a:ext cx="92075" cy="111125"/>
            </a:xfrm>
            <a:prstGeom prst="ellipse">
              <a:avLst/>
            </a:prstGeom>
            <a:noFill/>
            <a:ln w="38100">
              <a:solidFill>
                <a:srgbClr val="54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002060"/>
                </a:solidFill>
              </a:endParaRPr>
            </a:p>
          </p:txBody>
        </p:sp>
        <p:sp>
          <p:nvSpPr>
            <p:cNvPr id="93" name="Line 10">
              <a:extLst>
                <a:ext uri="{FF2B5EF4-FFF2-40B4-BE49-F238E27FC236}">
                  <a16:creationId xmlns:a16="http://schemas.microsoft.com/office/drawing/2014/main" id="{0B1B6178-CFA6-4B65-8D59-A3DBB121B7A0}"/>
                </a:ext>
              </a:extLst>
            </p:cNvPr>
            <p:cNvSpPr>
              <a:spLocks noChangeShapeType="1"/>
            </p:cNvSpPr>
            <p:nvPr/>
          </p:nvSpPr>
          <p:spPr bwMode="auto">
            <a:xfrm flipV="1">
              <a:off x="1487488" y="2930525"/>
              <a:ext cx="458788" cy="223838"/>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94" name="Line 11">
              <a:extLst>
                <a:ext uri="{FF2B5EF4-FFF2-40B4-BE49-F238E27FC236}">
                  <a16:creationId xmlns:a16="http://schemas.microsoft.com/office/drawing/2014/main" id="{B5B4B6F0-3256-7886-51F8-C6A114AD1302}"/>
                </a:ext>
              </a:extLst>
            </p:cNvPr>
            <p:cNvSpPr>
              <a:spLocks noChangeShapeType="1"/>
            </p:cNvSpPr>
            <p:nvPr/>
          </p:nvSpPr>
          <p:spPr bwMode="auto">
            <a:xfrm>
              <a:off x="2038351" y="3190875"/>
              <a:ext cx="1682750"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95" name="Line 12">
              <a:extLst>
                <a:ext uri="{FF2B5EF4-FFF2-40B4-BE49-F238E27FC236}">
                  <a16:creationId xmlns:a16="http://schemas.microsoft.com/office/drawing/2014/main" id="{8E03D7C5-A633-3059-AB74-021F8F409D03}"/>
                </a:ext>
              </a:extLst>
            </p:cNvPr>
            <p:cNvSpPr>
              <a:spLocks noChangeShapeType="1"/>
            </p:cNvSpPr>
            <p:nvPr/>
          </p:nvSpPr>
          <p:spPr bwMode="auto">
            <a:xfrm>
              <a:off x="2895601" y="3190875"/>
              <a:ext cx="0" cy="969963"/>
            </a:xfrm>
            <a:prstGeom prst="line">
              <a:avLst/>
            </a:prstGeom>
            <a:noFill/>
            <a:ln w="38100">
              <a:solidFill>
                <a:srgbClr val="5400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96" name="Line 13">
              <a:extLst>
                <a:ext uri="{FF2B5EF4-FFF2-40B4-BE49-F238E27FC236}">
                  <a16:creationId xmlns:a16="http://schemas.microsoft.com/office/drawing/2014/main" id="{8AC41F36-8C92-7E68-2B57-3B18EE916AB7}"/>
                </a:ext>
              </a:extLst>
            </p:cNvPr>
            <p:cNvSpPr>
              <a:spLocks noChangeShapeType="1"/>
            </p:cNvSpPr>
            <p:nvPr/>
          </p:nvSpPr>
          <p:spPr bwMode="auto">
            <a:xfrm>
              <a:off x="2711451" y="4160838"/>
              <a:ext cx="368300"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97" name="Line 14">
              <a:extLst>
                <a:ext uri="{FF2B5EF4-FFF2-40B4-BE49-F238E27FC236}">
                  <a16:creationId xmlns:a16="http://schemas.microsoft.com/office/drawing/2014/main" id="{8A785B88-FDA1-22FF-B6DD-2D4297226E55}"/>
                </a:ext>
              </a:extLst>
            </p:cNvPr>
            <p:cNvSpPr>
              <a:spLocks noChangeShapeType="1"/>
            </p:cNvSpPr>
            <p:nvPr/>
          </p:nvSpPr>
          <p:spPr bwMode="auto">
            <a:xfrm>
              <a:off x="2711451" y="4346575"/>
              <a:ext cx="368300"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98" name="Line 15">
              <a:extLst>
                <a:ext uri="{FF2B5EF4-FFF2-40B4-BE49-F238E27FC236}">
                  <a16:creationId xmlns:a16="http://schemas.microsoft.com/office/drawing/2014/main" id="{CEED1E03-AAE7-FE66-F51E-AC202A25143F}"/>
                </a:ext>
              </a:extLst>
            </p:cNvPr>
            <p:cNvSpPr>
              <a:spLocks noChangeShapeType="1"/>
            </p:cNvSpPr>
            <p:nvPr/>
          </p:nvSpPr>
          <p:spPr bwMode="auto">
            <a:xfrm>
              <a:off x="2895601" y="4365625"/>
              <a:ext cx="0" cy="708025"/>
            </a:xfrm>
            <a:prstGeom prst="line">
              <a:avLst/>
            </a:prstGeom>
            <a:noFill/>
            <a:ln w="38100">
              <a:solidFill>
                <a:srgbClr val="5400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99" name="Line 16">
              <a:extLst>
                <a:ext uri="{FF2B5EF4-FFF2-40B4-BE49-F238E27FC236}">
                  <a16:creationId xmlns:a16="http://schemas.microsoft.com/office/drawing/2014/main" id="{C71E3310-189A-408F-18F9-78B73979E724}"/>
                </a:ext>
              </a:extLst>
            </p:cNvPr>
            <p:cNvSpPr>
              <a:spLocks noChangeShapeType="1"/>
            </p:cNvSpPr>
            <p:nvPr/>
          </p:nvSpPr>
          <p:spPr bwMode="auto">
            <a:xfrm>
              <a:off x="722313" y="5091113"/>
              <a:ext cx="2998788"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100" name="Oval 17">
              <a:extLst>
                <a:ext uri="{FF2B5EF4-FFF2-40B4-BE49-F238E27FC236}">
                  <a16:creationId xmlns:a16="http://schemas.microsoft.com/office/drawing/2014/main" id="{5D93DC95-6954-AB21-2654-E55F97500813}"/>
                </a:ext>
              </a:extLst>
            </p:cNvPr>
            <p:cNvSpPr>
              <a:spLocks noChangeArrowheads="1"/>
            </p:cNvSpPr>
            <p:nvPr/>
          </p:nvSpPr>
          <p:spPr bwMode="auto">
            <a:xfrm>
              <a:off x="3721101" y="3154363"/>
              <a:ext cx="92075" cy="111125"/>
            </a:xfrm>
            <a:prstGeom prst="ellipse">
              <a:avLst/>
            </a:prstGeom>
            <a:noFill/>
            <a:ln w="38100">
              <a:solidFill>
                <a:srgbClr val="54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002060"/>
                </a:solidFill>
              </a:endParaRPr>
            </a:p>
          </p:txBody>
        </p:sp>
        <p:sp>
          <p:nvSpPr>
            <p:cNvPr id="101" name="Oval 18">
              <a:extLst>
                <a:ext uri="{FF2B5EF4-FFF2-40B4-BE49-F238E27FC236}">
                  <a16:creationId xmlns:a16="http://schemas.microsoft.com/office/drawing/2014/main" id="{7DD5A764-EAFB-EA15-6BEE-13B40316B8E5}"/>
                </a:ext>
              </a:extLst>
            </p:cNvPr>
            <p:cNvSpPr>
              <a:spLocks noChangeArrowheads="1"/>
            </p:cNvSpPr>
            <p:nvPr/>
          </p:nvSpPr>
          <p:spPr bwMode="auto">
            <a:xfrm>
              <a:off x="661988" y="5018088"/>
              <a:ext cx="90488" cy="111125"/>
            </a:xfrm>
            <a:prstGeom prst="ellipse">
              <a:avLst/>
            </a:prstGeom>
            <a:noFill/>
            <a:ln w="38100">
              <a:solidFill>
                <a:srgbClr val="54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002060"/>
                </a:solidFill>
              </a:endParaRPr>
            </a:p>
          </p:txBody>
        </p:sp>
        <p:sp>
          <p:nvSpPr>
            <p:cNvPr id="102" name="Oval 19">
              <a:extLst>
                <a:ext uri="{FF2B5EF4-FFF2-40B4-BE49-F238E27FC236}">
                  <a16:creationId xmlns:a16="http://schemas.microsoft.com/office/drawing/2014/main" id="{F0D14254-CFA9-33B6-1F0C-88D7EBD369CF}"/>
                </a:ext>
              </a:extLst>
            </p:cNvPr>
            <p:cNvSpPr>
              <a:spLocks noChangeArrowheads="1"/>
            </p:cNvSpPr>
            <p:nvPr/>
          </p:nvSpPr>
          <p:spPr bwMode="auto">
            <a:xfrm>
              <a:off x="3694113" y="5018088"/>
              <a:ext cx="92075" cy="111125"/>
            </a:xfrm>
            <a:prstGeom prst="ellipse">
              <a:avLst/>
            </a:prstGeom>
            <a:noFill/>
            <a:ln w="38100">
              <a:solidFill>
                <a:srgbClr val="54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002060"/>
                </a:solidFill>
              </a:endParaRPr>
            </a:p>
          </p:txBody>
        </p:sp>
        <p:sp>
          <p:nvSpPr>
            <p:cNvPr id="103" name="Line 20">
              <a:extLst>
                <a:ext uri="{FF2B5EF4-FFF2-40B4-BE49-F238E27FC236}">
                  <a16:creationId xmlns:a16="http://schemas.microsoft.com/office/drawing/2014/main" id="{878F3E98-30A9-640C-3122-3C7163869759}"/>
                </a:ext>
              </a:extLst>
            </p:cNvPr>
            <p:cNvSpPr>
              <a:spLocks noChangeShapeType="1"/>
            </p:cNvSpPr>
            <p:nvPr/>
          </p:nvSpPr>
          <p:spPr bwMode="auto">
            <a:xfrm>
              <a:off x="1731963" y="3563938"/>
              <a:ext cx="0" cy="633413"/>
            </a:xfrm>
            <a:prstGeom prst="line">
              <a:avLst/>
            </a:prstGeom>
            <a:noFill/>
            <a:ln w="38100">
              <a:solidFill>
                <a:srgbClr val="5400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104" name="Line 21">
              <a:extLst>
                <a:ext uri="{FF2B5EF4-FFF2-40B4-BE49-F238E27FC236}">
                  <a16:creationId xmlns:a16="http://schemas.microsoft.com/office/drawing/2014/main" id="{1A7B926C-7C18-E58E-4D0B-DB198458E67E}"/>
                </a:ext>
              </a:extLst>
            </p:cNvPr>
            <p:cNvSpPr>
              <a:spLocks noChangeShapeType="1"/>
            </p:cNvSpPr>
            <p:nvPr/>
          </p:nvSpPr>
          <p:spPr bwMode="auto">
            <a:xfrm flipV="1">
              <a:off x="722313" y="3600450"/>
              <a:ext cx="0" cy="1006475"/>
            </a:xfrm>
            <a:prstGeom prst="line">
              <a:avLst/>
            </a:prstGeom>
            <a:noFill/>
            <a:ln w="38100">
              <a:solidFill>
                <a:srgbClr val="5400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105" name="Line 22">
              <a:extLst>
                <a:ext uri="{FF2B5EF4-FFF2-40B4-BE49-F238E27FC236}">
                  <a16:creationId xmlns:a16="http://schemas.microsoft.com/office/drawing/2014/main" id="{C255C9A6-4D1F-1B85-0965-8AE2F60E945A}"/>
                </a:ext>
              </a:extLst>
            </p:cNvPr>
            <p:cNvSpPr>
              <a:spLocks noChangeShapeType="1"/>
            </p:cNvSpPr>
            <p:nvPr/>
          </p:nvSpPr>
          <p:spPr bwMode="auto">
            <a:xfrm flipV="1">
              <a:off x="3783013" y="3675063"/>
              <a:ext cx="0" cy="1044575"/>
            </a:xfrm>
            <a:prstGeom prst="line">
              <a:avLst/>
            </a:prstGeom>
            <a:noFill/>
            <a:ln w="38100">
              <a:solidFill>
                <a:srgbClr val="5400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solidFill>
                  <a:srgbClr val="002060"/>
                </a:solidFill>
              </a:endParaRPr>
            </a:p>
          </p:txBody>
        </p:sp>
        <p:sp>
          <p:nvSpPr>
            <p:cNvPr id="106" name="Text Box 23">
              <a:extLst>
                <a:ext uri="{FF2B5EF4-FFF2-40B4-BE49-F238E27FC236}">
                  <a16:creationId xmlns:a16="http://schemas.microsoft.com/office/drawing/2014/main" id="{E667100E-E168-EB00-2C4B-CFC8E645CCAF}"/>
                </a:ext>
              </a:extLst>
            </p:cNvPr>
            <p:cNvSpPr txBox="1">
              <a:spLocks noChangeArrowheads="1"/>
            </p:cNvSpPr>
            <p:nvPr/>
          </p:nvSpPr>
          <p:spPr bwMode="auto">
            <a:xfrm>
              <a:off x="2270921" y="4009629"/>
              <a:ext cx="642938"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dirty="0">
                  <a:solidFill>
                    <a:srgbClr val="002060"/>
                  </a:solidFill>
                </a:rPr>
                <a:t>C</a:t>
              </a:r>
            </a:p>
          </p:txBody>
        </p:sp>
        <p:sp>
          <p:nvSpPr>
            <p:cNvPr id="107" name="Text Box 24">
              <a:extLst>
                <a:ext uri="{FF2B5EF4-FFF2-40B4-BE49-F238E27FC236}">
                  <a16:creationId xmlns:a16="http://schemas.microsoft.com/office/drawing/2014/main" id="{3C9C2F35-312D-FDF5-3E4E-0E03522B5C53}"/>
                </a:ext>
              </a:extLst>
            </p:cNvPr>
            <p:cNvSpPr txBox="1">
              <a:spLocks noChangeArrowheads="1"/>
            </p:cNvSpPr>
            <p:nvPr/>
          </p:nvSpPr>
          <p:spPr bwMode="auto">
            <a:xfrm>
              <a:off x="1457326" y="2668588"/>
              <a:ext cx="642938"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dirty="0">
                  <a:solidFill>
                    <a:srgbClr val="002060"/>
                  </a:solidFill>
                </a:rPr>
                <a:t>S</a:t>
              </a:r>
            </a:p>
          </p:txBody>
        </p:sp>
        <p:sp>
          <p:nvSpPr>
            <p:cNvPr id="108" name="Text Box 25">
              <a:extLst>
                <a:ext uri="{FF2B5EF4-FFF2-40B4-BE49-F238E27FC236}">
                  <a16:creationId xmlns:a16="http://schemas.microsoft.com/office/drawing/2014/main" id="{A810C265-DD56-A155-FDF8-092D9F229544}"/>
                </a:ext>
              </a:extLst>
            </p:cNvPr>
            <p:cNvSpPr txBox="1">
              <a:spLocks noChangeArrowheads="1"/>
            </p:cNvSpPr>
            <p:nvPr/>
          </p:nvSpPr>
          <p:spPr bwMode="auto">
            <a:xfrm>
              <a:off x="308422" y="3899695"/>
              <a:ext cx="64293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dirty="0" err="1">
                  <a:solidFill>
                    <a:srgbClr val="002060"/>
                  </a:solidFill>
                </a:rPr>
                <a:t>v</a:t>
              </a:r>
              <a:r>
                <a:rPr lang="en-US" altLang="zh-CN" sz="2400" baseline="-25000" dirty="0" err="1">
                  <a:solidFill>
                    <a:srgbClr val="002060"/>
                  </a:solidFill>
                </a:rPr>
                <a:t>I</a:t>
              </a:r>
              <a:endParaRPr lang="en-US" altLang="zh-CN" sz="2400" dirty="0">
                <a:solidFill>
                  <a:srgbClr val="002060"/>
                </a:solidFill>
              </a:endParaRPr>
            </a:p>
          </p:txBody>
        </p:sp>
        <p:sp>
          <p:nvSpPr>
            <p:cNvPr id="109" name="Text Box 26">
              <a:extLst>
                <a:ext uri="{FF2B5EF4-FFF2-40B4-BE49-F238E27FC236}">
                  <a16:creationId xmlns:a16="http://schemas.microsoft.com/office/drawing/2014/main" id="{8A9F5A59-6244-F14B-B3CE-95093A477BAB}"/>
                </a:ext>
              </a:extLst>
            </p:cNvPr>
            <p:cNvSpPr txBox="1">
              <a:spLocks noChangeArrowheads="1"/>
            </p:cNvSpPr>
            <p:nvPr/>
          </p:nvSpPr>
          <p:spPr bwMode="auto">
            <a:xfrm>
              <a:off x="1488282" y="4074844"/>
              <a:ext cx="733425"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dirty="0" err="1">
                  <a:solidFill>
                    <a:srgbClr val="002060"/>
                  </a:solidFill>
                </a:rPr>
                <a:t>v</a:t>
              </a:r>
              <a:r>
                <a:rPr lang="en-US" altLang="zh-CN" sz="2400" baseline="-25000" dirty="0" err="1">
                  <a:solidFill>
                    <a:srgbClr val="002060"/>
                  </a:solidFill>
                </a:rPr>
                <a:t>S</a:t>
              </a:r>
              <a:endParaRPr lang="en-US" altLang="zh-CN" sz="2400" dirty="0">
                <a:solidFill>
                  <a:srgbClr val="002060"/>
                </a:solidFill>
              </a:endParaRPr>
            </a:p>
          </p:txBody>
        </p:sp>
        <p:sp>
          <p:nvSpPr>
            <p:cNvPr id="110" name="Text Box 27">
              <a:extLst>
                <a:ext uri="{FF2B5EF4-FFF2-40B4-BE49-F238E27FC236}">
                  <a16:creationId xmlns:a16="http://schemas.microsoft.com/office/drawing/2014/main" id="{70C0EC82-E3C8-ED58-26CE-E995C5863E3D}"/>
                </a:ext>
              </a:extLst>
            </p:cNvPr>
            <p:cNvSpPr txBox="1">
              <a:spLocks noChangeArrowheads="1"/>
            </p:cNvSpPr>
            <p:nvPr/>
          </p:nvSpPr>
          <p:spPr bwMode="auto">
            <a:xfrm>
              <a:off x="3294063" y="3826670"/>
              <a:ext cx="73501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dirty="0" err="1">
                  <a:solidFill>
                    <a:srgbClr val="002060"/>
                  </a:solidFill>
                </a:rPr>
                <a:t>v</a:t>
              </a:r>
              <a:r>
                <a:rPr lang="en-US" altLang="zh-CN" sz="2400" baseline="-25000" dirty="0" err="1">
                  <a:solidFill>
                    <a:srgbClr val="002060"/>
                  </a:solidFill>
                </a:rPr>
                <a:t>C</a:t>
              </a:r>
              <a:endParaRPr lang="en-US" altLang="zh-CN" sz="2400" dirty="0">
                <a:solidFill>
                  <a:srgbClr val="002060"/>
                </a:solidFill>
              </a:endParaRPr>
            </a:p>
          </p:txBody>
        </p:sp>
        <p:sp>
          <p:nvSpPr>
            <p:cNvPr id="111" name="Text Box 28">
              <a:extLst>
                <a:ext uri="{FF2B5EF4-FFF2-40B4-BE49-F238E27FC236}">
                  <a16:creationId xmlns:a16="http://schemas.microsoft.com/office/drawing/2014/main" id="{F69D6BB2-E1D7-4503-47DA-8CBF4A91607C}"/>
                </a:ext>
              </a:extLst>
            </p:cNvPr>
            <p:cNvSpPr txBox="1">
              <a:spLocks noChangeArrowheads="1"/>
            </p:cNvSpPr>
            <p:nvPr/>
          </p:nvSpPr>
          <p:spPr bwMode="auto">
            <a:xfrm>
              <a:off x="630238" y="5286645"/>
              <a:ext cx="332660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zh-CN" altLang="en-US" sz="2400" dirty="0">
                  <a:solidFill>
                    <a:srgbClr val="002060"/>
                  </a:solidFill>
                </a:rPr>
                <a:t>采样与保持电路示意图</a:t>
              </a:r>
            </a:p>
          </p:txBody>
        </p:sp>
      </p:grpSp>
      <p:graphicFrame>
        <p:nvGraphicFramePr>
          <p:cNvPr id="112" name="Object 2">
            <a:extLst>
              <a:ext uri="{FF2B5EF4-FFF2-40B4-BE49-F238E27FC236}">
                <a16:creationId xmlns:a16="http://schemas.microsoft.com/office/drawing/2014/main" id="{461695F6-C2D7-3BEA-B595-79C5756889CB}"/>
              </a:ext>
            </a:extLst>
          </p:cNvPr>
          <p:cNvGraphicFramePr>
            <a:graphicFrameLocks noChangeAspect="1"/>
          </p:cNvGraphicFramePr>
          <p:nvPr>
            <p:extLst>
              <p:ext uri="{D42A27DB-BD31-4B8C-83A1-F6EECF244321}">
                <p14:modId xmlns:p14="http://schemas.microsoft.com/office/powerpoint/2010/main" val="367577562"/>
              </p:ext>
            </p:extLst>
          </p:nvPr>
        </p:nvGraphicFramePr>
        <p:xfrm>
          <a:off x="4786522" y="3306763"/>
          <a:ext cx="3851275" cy="3551237"/>
        </p:xfrm>
        <a:graphic>
          <a:graphicData uri="http://schemas.openxmlformats.org/presentationml/2006/ole">
            <mc:AlternateContent xmlns:mc="http://schemas.openxmlformats.org/markup-compatibility/2006">
              <mc:Choice xmlns:v="urn:schemas-microsoft-com:vml" Requires="v">
                <p:oleObj spid="_x0000_s14343" name="Picture" r:id="rId8" imgW="2219400" imgH="1910880" progId="Word.Picture.8">
                  <p:embed/>
                </p:oleObj>
              </mc:Choice>
              <mc:Fallback>
                <p:oleObj name="Picture" r:id="rId8" imgW="2219400" imgH="1910880" progId="Word.Picture.8">
                  <p:embed/>
                  <p:pic>
                    <p:nvPicPr>
                      <p:cNvPr id="416805" name="Object 2">
                        <a:extLst>
                          <a:ext uri="{FF2B5EF4-FFF2-40B4-BE49-F238E27FC236}">
                            <a16:creationId xmlns:a16="http://schemas.microsoft.com/office/drawing/2014/main" id="{72E0BE3C-F729-FC78-99A8-E2D47835AA72}"/>
                          </a:ext>
                        </a:extLst>
                      </p:cNvPr>
                      <p:cNvPicPr>
                        <a:picLocks noChangeAspect="1" noChangeArrowheads="1"/>
                      </p:cNvPicPr>
                      <p:nvPr/>
                    </p:nvPicPr>
                    <p:blipFill>
                      <a:blip r:embed="rId9"/>
                      <a:srcRect/>
                      <a:stretch>
                        <a:fillRect/>
                      </a:stretch>
                    </p:blipFill>
                    <p:spPr bwMode="auto">
                      <a:xfrm>
                        <a:off x="4786522" y="3306763"/>
                        <a:ext cx="3851275"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7565355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2"/>
                                        </p:tgtEl>
                                        <p:attrNameLst>
                                          <p:attrName>style.visibility</p:attrName>
                                        </p:attrNameLst>
                                      </p:cBhvr>
                                      <p:to>
                                        <p:strVal val="visible"/>
                                      </p:to>
                                    </p:set>
                                    <p:animEffect transition="in" filter="wipe(left)">
                                      <p:cBhvr>
                                        <p:cTn id="2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几个基本概念</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200324" y="750744"/>
            <a:ext cx="8680730"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en-US" altLang="zh-CN" sz="2800" dirty="0">
                <a:solidFill>
                  <a:srgbClr val="800000"/>
                </a:solidFill>
              </a:rPr>
              <a:t>2</a:t>
            </a:r>
            <a:r>
              <a:rPr lang="zh-CN" altLang="en-US" sz="2800" dirty="0">
                <a:solidFill>
                  <a:srgbClr val="800000"/>
                </a:solidFill>
              </a:rPr>
              <a:t>采样</a:t>
            </a:r>
            <a:r>
              <a:rPr lang="zh-CN" altLang="en-US" sz="2800">
                <a:solidFill>
                  <a:srgbClr val="800000"/>
                </a:solidFill>
              </a:rPr>
              <a:t>定理  </a:t>
            </a:r>
            <a:endParaRPr lang="en-US" altLang="zh-CN" sz="2800">
              <a:solidFill>
                <a:srgbClr val="800000"/>
              </a:solidFill>
            </a:endParaRPr>
          </a:p>
          <a:p>
            <a:pPr marL="0" indent="0" eaLnBrk="1" hangingPunct="1">
              <a:lnSpc>
                <a:spcPct val="120000"/>
              </a:lnSpc>
              <a:spcBef>
                <a:spcPts val="300"/>
              </a:spcBef>
              <a:spcAft>
                <a:spcPts val="100"/>
              </a:spcAft>
              <a:buClr>
                <a:srgbClr val="000099"/>
              </a:buClr>
              <a:buNone/>
            </a:pPr>
            <a:r>
              <a:rPr lang="en-US" altLang="zh-CN" sz="2800" b="0">
                <a:solidFill>
                  <a:srgbClr val="800000"/>
                </a:solidFill>
              </a:rPr>
              <a:t>    </a:t>
            </a:r>
            <a:r>
              <a:rPr lang="zh-CN" altLang="en-US" sz="2800" b="0"/>
              <a:t>只有</a:t>
            </a:r>
            <a:r>
              <a:rPr lang="zh-CN" altLang="en-US" sz="2800" b="0" dirty="0"/>
              <a:t>当采样频率大于模拟信号最高频率分量的</a:t>
            </a:r>
            <a:r>
              <a:rPr lang="en-US" altLang="zh-CN" sz="2800" dirty="0">
                <a:solidFill>
                  <a:srgbClr val="C00000"/>
                </a:solidFill>
              </a:rPr>
              <a:t>2</a:t>
            </a:r>
            <a:r>
              <a:rPr lang="zh-CN" altLang="en-US" sz="2800" dirty="0">
                <a:solidFill>
                  <a:srgbClr val="C00000"/>
                </a:solidFill>
              </a:rPr>
              <a:t>倍</a:t>
            </a:r>
            <a:r>
              <a:rPr lang="zh-CN" altLang="en-US" sz="2800" b="0" dirty="0"/>
              <a:t> </a:t>
            </a:r>
            <a:r>
              <a:rPr lang="en-US" altLang="zh-CN" sz="2800" b="0" dirty="0"/>
              <a:t>(</a:t>
            </a:r>
            <a:r>
              <a:rPr lang="en-US" altLang="zh-CN" sz="2800" b="0" i="1" dirty="0" err="1"/>
              <a:t>f</a:t>
            </a:r>
            <a:r>
              <a:rPr lang="en-US" altLang="zh-CN" sz="2800" b="0" baseline="-30000" dirty="0" err="1"/>
              <a:t>S</a:t>
            </a:r>
            <a:r>
              <a:rPr lang="en-US" altLang="zh-CN" sz="2800" b="0" dirty="0"/>
              <a:t>&gt;2</a:t>
            </a:r>
            <a:r>
              <a:rPr lang="en-US" altLang="zh-CN" sz="2800" b="0" i="1" dirty="0"/>
              <a:t>f</a:t>
            </a:r>
            <a:r>
              <a:rPr lang="en-US" altLang="zh-CN" sz="2800" b="0" baseline="-30000" dirty="0"/>
              <a:t>max</a:t>
            </a:r>
            <a:r>
              <a:rPr lang="en-US" altLang="zh-CN" sz="2800" b="0" dirty="0"/>
              <a:t>)</a:t>
            </a:r>
            <a:r>
              <a:rPr lang="zh-CN" altLang="en-US" sz="2800" b="0" dirty="0"/>
              <a:t>时，所采集的信号样值才能不失真地反映原来模拟信号的变化规律。 </a:t>
            </a:r>
          </a:p>
          <a:p>
            <a:pPr eaLnBrk="1" hangingPunct="1">
              <a:lnSpc>
                <a:spcPct val="120000"/>
              </a:lnSpc>
              <a:spcBef>
                <a:spcPts val="300"/>
              </a:spcBef>
              <a:spcAft>
                <a:spcPts val="100"/>
              </a:spcAft>
              <a:buClr>
                <a:srgbClr val="000099"/>
              </a:buClr>
            </a:pPr>
            <a:endParaRPr lang="zh-CN" altLang="en-US" sz="2600" b="0" dirty="0">
              <a:latin typeface="+mn-ea"/>
            </a:endParaRPr>
          </a:p>
        </p:txBody>
      </p:sp>
      <p:grpSp>
        <p:nvGrpSpPr>
          <p:cNvPr id="2" name="Group 18">
            <a:extLst>
              <a:ext uri="{FF2B5EF4-FFF2-40B4-BE49-F238E27FC236}">
                <a16:creationId xmlns:a16="http://schemas.microsoft.com/office/drawing/2014/main" id="{852BAC4E-EE72-3B9A-E587-11DD46E9F240}"/>
              </a:ext>
            </a:extLst>
          </p:cNvPr>
          <p:cNvGrpSpPr>
            <a:grpSpLocks/>
          </p:cNvGrpSpPr>
          <p:nvPr/>
        </p:nvGrpSpPr>
        <p:grpSpPr bwMode="auto">
          <a:xfrm>
            <a:off x="802788" y="2901685"/>
            <a:ext cx="2997200" cy="2355850"/>
            <a:chOff x="391" y="877"/>
            <a:chExt cx="1888" cy="1484"/>
          </a:xfrm>
        </p:grpSpPr>
        <p:sp>
          <p:nvSpPr>
            <p:cNvPr id="4" name="Line 4">
              <a:extLst>
                <a:ext uri="{FF2B5EF4-FFF2-40B4-BE49-F238E27FC236}">
                  <a16:creationId xmlns:a16="http://schemas.microsoft.com/office/drawing/2014/main" id="{C5466BD2-E0C3-C455-CFBE-923749F2E0B7}"/>
                </a:ext>
              </a:extLst>
            </p:cNvPr>
            <p:cNvSpPr>
              <a:spLocks noChangeShapeType="1"/>
            </p:cNvSpPr>
            <p:nvPr/>
          </p:nvSpPr>
          <p:spPr bwMode="auto">
            <a:xfrm>
              <a:off x="525" y="1127"/>
              <a:ext cx="0" cy="965"/>
            </a:xfrm>
            <a:prstGeom prst="line">
              <a:avLst/>
            </a:prstGeom>
            <a:noFill/>
            <a:ln w="38100">
              <a:solidFill>
                <a:srgbClr val="5400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5">
              <a:extLst>
                <a:ext uri="{FF2B5EF4-FFF2-40B4-BE49-F238E27FC236}">
                  <a16:creationId xmlns:a16="http://schemas.microsoft.com/office/drawing/2014/main" id="{9A000F38-C49A-411D-A1A8-346F11814F38}"/>
                </a:ext>
              </a:extLst>
            </p:cNvPr>
            <p:cNvSpPr>
              <a:spLocks noChangeShapeType="1"/>
            </p:cNvSpPr>
            <p:nvPr/>
          </p:nvSpPr>
          <p:spPr bwMode="auto">
            <a:xfrm>
              <a:off x="525" y="1634"/>
              <a:ext cx="1754" cy="0"/>
            </a:xfrm>
            <a:prstGeom prst="line">
              <a:avLst/>
            </a:prstGeom>
            <a:noFill/>
            <a:ln w="38100">
              <a:solidFill>
                <a:srgbClr val="54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 name="Freeform 6">
              <a:extLst>
                <a:ext uri="{FF2B5EF4-FFF2-40B4-BE49-F238E27FC236}">
                  <a16:creationId xmlns:a16="http://schemas.microsoft.com/office/drawing/2014/main" id="{8F5963CB-409D-BD51-1E98-9CA05119CF8A}"/>
                </a:ext>
              </a:extLst>
            </p:cNvPr>
            <p:cNvSpPr>
              <a:spLocks/>
            </p:cNvSpPr>
            <p:nvPr/>
          </p:nvSpPr>
          <p:spPr bwMode="auto">
            <a:xfrm>
              <a:off x="525" y="1335"/>
              <a:ext cx="1547" cy="596"/>
            </a:xfrm>
            <a:custGeom>
              <a:avLst/>
              <a:gdLst>
                <a:gd name="T0" fmla="*/ 0 w 2540"/>
                <a:gd name="T1" fmla="*/ 165 h 803"/>
                <a:gd name="T2" fmla="*/ 203 w 2540"/>
                <a:gd name="T3" fmla="*/ 1 h 803"/>
                <a:gd name="T4" fmla="*/ 416 w 2540"/>
                <a:gd name="T5" fmla="*/ 173 h 803"/>
                <a:gd name="T6" fmla="*/ 574 w 2540"/>
                <a:gd name="T7" fmla="*/ 328 h 803"/>
                <a:gd name="T8" fmla="*/ 0 60000 65536"/>
                <a:gd name="T9" fmla="*/ 0 60000 65536"/>
                <a:gd name="T10" fmla="*/ 0 60000 65536"/>
                <a:gd name="T11" fmla="*/ 0 60000 65536"/>
                <a:gd name="T12" fmla="*/ 0 w 2540"/>
                <a:gd name="T13" fmla="*/ 0 h 803"/>
                <a:gd name="T14" fmla="*/ 2540 w 2540"/>
                <a:gd name="T15" fmla="*/ 803 h 803"/>
              </a:gdLst>
              <a:ahLst/>
              <a:cxnLst>
                <a:cxn ang="T8">
                  <a:pos x="T0" y="T1"/>
                </a:cxn>
                <a:cxn ang="T9">
                  <a:pos x="T2" y="T3"/>
                </a:cxn>
                <a:cxn ang="T10">
                  <a:pos x="T4" y="T5"/>
                </a:cxn>
                <a:cxn ang="T11">
                  <a:pos x="T6" y="T7"/>
                </a:cxn>
              </a:cxnLst>
              <a:rect l="T12" t="T13" r="T14" b="T15"/>
              <a:pathLst>
                <a:path w="2540" h="803">
                  <a:moveTo>
                    <a:pt x="0" y="403"/>
                  </a:moveTo>
                  <a:cubicBezTo>
                    <a:pt x="296" y="201"/>
                    <a:pt x="593" y="0"/>
                    <a:pt x="900" y="3"/>
                  </a:cubicBezTo>
                  <a:cubicBezTo>
                    <a:pt x="1207" y="6"/>
                    <a:pt x="1567" y="290"/>
                    <a:pt x="1840" y="423"/>
                  </a:cubicBezTo>
                  <a:cubicBezTo>
                    <a:pt x="2113" y="556"/>
                    <a:pt x="2326" y="679"/>
                    <a:pt x="2540" y="803"/>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Text Box 15">
              <a:extLst>
                <a:ext uri="{FF2B5EF4-FFF2-40B4-BE49-F238E27FC236}">
                  <a16:creationId xmlns:a16="http://schemas.microsoft.com/office/drawing/2014/main" id="{C2D8EF99-8187-47E2-4185-DF9BDE9E7C35}"/>
                </a:ext>
              </a:extLst>
            </p:cNvPr>
            <p:cNvSpPr txBox="1">
              <a:spLocks noChangeArrowheads="1"/>
            </p:cNvSpPr>
            <p:nvPr/>
          </p:nvSpPr>
          <p:spPr bwMode="auto">
            <a:xfrm>
              <a:off x="1000" y="2035"/>
              <a:ext cx="41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a:solidFill>
                    <a:srgbClr val="7030A0"/>
                  </a:solidFill>
                </a:rPr>
                <a:t>(a)</a:t>
              </a:r>
            </a:p>
          </p:txBody>
        </p:sp>
        <p:sp>
          <p:nvSpPr>
            <p:cNvPr id="10" name="Text Box 16">
              <a:extLst>
                <a:ext uri="{FF2B5EF4-FFF2-40B4-BE49-F238E27FC236}">
                  <a16:creationId xmlns:a16="http://schemas.microsoft.com/office/drawing/2014/main" id="{3FE782E4-5047-A321-4DB0-706B554662E0}"/>
                </a:ext>
              </a:extLst>
            </p:cNvPr>
            <p:cNvSpPr txBox="1">
              <a:spLocks noChangeArrowheads="1"/>
            </p:cNvSpPr>
            <p:nvPr/>
          </p:nvSpPr>
          <p:spPr bwMode="auto">
            <a:xfrm>
              <a:off x="391" y="877"/>
              <a:ext cx="41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a:solidFill>
                    <a:srgbClr val="7030A0"/>
                  </a:solidFill>
                </a:rPr>
                <a:t>v</a:t>
              </a:r>
            </a:p>
          </p:txBody>
        </p:sp>
      </p:grpSp>
      <p:sp>
        <p:nvSpPr>
          <p:cNvPr id="11" name="Text Box 17">
            <a:extLst>
              <a:ext uri="{FF2B5EF4-FFF2-40B4-BE49-F238E27FC236}">
                <a16:creationId xmlns:a16="http://schemas.microsoft.com/office/drawing/2014/main" id="{C0FDA327-6675-3EBF-B325-C7A4540A8707}"/>
              </a:ext>
            </a:extLst>
          </p:cNvPr>
          <p:cNvSpPr txBox="1">
            <a:spLocks noChangeArrowheads="1"/>
          </p:cNvSpPr>
          <p:nvPr/>
        </p:nvSpPr>
        <p:spPr bwMode="auto">
          <a:xfrm>
            <a:off x="2880825" y="3479535"/>
            <a:ext cx="1143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a:solidFill>
                  <a:srgbClr val="7030A0"/>
                </a:solidFill>
              </a:rPr>
              <a:t>f</a:t>
            </a:r>
            <a:r>
              <a:rPr lang="en-US" altLang="zh-CN" sz="2400" baseline="-25000">
                <a:solidFill>
                  <a:srgbClr val="7030A0"/>
                </a:solidFill>
              </a:rPr>
              <a:t>S</a:t>
            </a:r>
            <a:r>
              <a:rPr lang="en-US" altLang="zh-CN" sz="2400">
                <a:solidFill>
                  <a:srgbClr val="7030A0"/>
                </a:solidFill>
              </a:rPr>
              <a:t>&gt;&gt;2f</a:t>
            </a:r>
            <a:r>
              <a:rPr lang="en-US" altLang="zh-CN" sz="2400" baseline="-25000">
                <a:solidFill>
                  <a:srgbClr val="7030A0"/>
                </a:solidFill>
              </a:rPr>
              <a:t>A</a:t>
            </a:r>
            <a:endParaRPr lang="en-US" altLang="zh-CN" sz="2400">
              <a:solidFill>
                <a:srgbClr val="7030A0"/>
              </a:solidFill>
            </a:endParaRPr>
          </a:p>
        </p:txBody>
      </p:sp>
      <p:sp>
        <p:nvSpPr>
          <p:cNvPr id="12" name="Line 19">
            <a:extLst>
              <a:ext uri="{FF2B5EF4-FFF2-40B4-BE49-F238E27FC236}">
                <a16:creationId xmlns:a16="http://schemas.microsoft.com/office/drawing/2014/main" id="{FF18EAA2-04F8-1ED9-A601-5538A99169EF}"/>
              </a:ext>
            </a:extLst>
          </p:cNvPr>
          <p:cNvSpPr>
            <a:spLocks noChangeShapeType="1"/>
          </p:cNvSpPr>
          <p:nvPr/>
        </p:nvSpPr>
        <p:spPr bwMode="auto">
          <a:xfrm>
            <a:off x="1866413" y="3655747"/>
            <a:ext cx="0" cy="447675"/>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20">
            <a:extLst>
              <a:ext uri="{FF2B5EF4-FFF2-40B4-BE49-F238E27FC236}">
                <a16:creationId xmlns:a16="http://schemas.microsoft.com/office/drawing/2014/main" id="{51DFD2FB-D0A2-798B-78A8-627097330F8B}"/>
              </a:ext>
            </a:extLst>
          </p:cNvPr>
          <p:cNvSpPr>
            <a:spLocks noChangeShapeType="1"/>
          </p:cNvSpPr>
          <p:nvPr/>
        </p:nvSpPr>
        <p:spPr bwMode="auto">
          <a:xfrm>
            <a:off x="1596538" y="3725597"/>
            <a:ext cx="0" cy="377825"/>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21">
            <a:extLst>
              <a:ext uri="{FF2B5EF4-FFF2-40B4-BE49-F238E27FC236}">
                <a16:creationId xmlns:a16="http://schemas.microsoft.com/office/drawing/2014/main" id="{51EF38B5-89B0-19AA-E6CE-14A72CF2BA3B}"/>
              </a:ext>
            </a:extLst>
          </p:cNvPr>
          <p:cNvSpPr>
            <a:spLocks noChangeShapeType="1"/>
          </p:cNvSpPr>
          <p:nvPr/>
        </p:nvSpPr>
        <p:spPr bwMode="auto">
          <a:xfrm>
            <a:off x="1306025" y="3866885"/>
            <a:ext cx="0" cy="236537"/>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2">
            <a:extLst>
              <a:ext uri="{FF2B5EF4-FFF2-40B4-BE49-F238E27FC236}">
                <a16:creationId xmlns:a16="http://schemas.microsoft.com/office/drawing/2014/main" id="{47CD4634-5933-C1CB-4E75-B0FD9FB6ACC6}"/>
              </a:ext>
            </a:extLst>
          </p:cNvPr>
          <p:cNvSpPr>
            <a:spLocks noChangeShapeType="1"/>
          </p:cNvSpPr>
          <p:nvPr/>
        </p:nvSpPr>
        <p:spPr bwMode="auto">
          <a:xfrm>
            <a:off x="2137875" y="3725597"/>
            <a:ext cx="0" cy="377825"/>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23">
            <a:extLst>
              <a:ext uri="{FF2B5EF4-FFF2-40B4-BE49-F238E27FC236}">
                <a16:creationId xmlns:a16="http://schemas.microsoft.com/office/drawing/2014/main" id="{6372FFAD-A1A7-1BBA-8503-3F4D62C22E71}"/>
              </a:ext>
            </a:extLst>
          </p:cNvPr>
          <p:cNvSpPr>
            <a:spLocks noChangeShapeType="1"/>
          </p:cNvSpPr>
          <p:nvPr/>
        </p:nvSpPr>
        <p:spPr bwMode="auto">
          <a:xfrm>
            <a:off x="2426800" y="3866885"/>
            <a:ext cx="0" cy="236537"/>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17" name="Oval 24">
            <a:extLst>
              <a:ext uri="{FF2B5EF4-FFF2-40B4-BE49-F238E27FC236}">
                <a16:creationId xmlns:a16="http://schemas.microsoft.com/office/drawing/2014/main" id="{C49594C1-DEA4-5478-69D0-1DC3182029BA}"/>
              </a:ext>
            </a:extLst>
          </p:cNvPr>
          <p:cNvSpPr>
            <a:spLocks noChangeArrowheads="1"/>
          </p:cNvSpPr>
          <p:nvPr/>
        </p:nvSpPr>
        <p:spPr bwMode="auto">
          <a:xfrm>
            <a:off x="2736363" y="4089135"/>
            <a:ext cx="58737" cy="61912"/>
          </a:xfrm>
          <a:prstGeom prst="ellipse">
            <a:avLst/>
          </a:prstGeom>
          <a:solidFill>
            <a:srgbClr val="FF0000"/>
          </a:solidFill>
          <a:ln w="38100">
            <a:solidFill>
              <a:srgbClr val="FF0066"/>
            </a:solidFill>
            <a:round/>
            <a:headEnd/>
            <a:tailEnd/>
          </a:ln>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7030A0"/>
              </a:solidFill>
            </a:endParaRPr>
          </a:p>
        </p:txBody>
      </p:sp>
      <p:sp>
        <p:nvSpPr>
          <p:cNvPr id="18" name="Line 25">
            <a:extLst>
              <a:ext uri="{FF2B5EF4-FFF2-40B4-BE49-F238E27FC236}">
                <a16:creationId xmlns:a16="http://schemas.microsoft.com/office/drawing/2014/main" id="{9AD247E3-F9C5-585E-3B4C-434AE8AE46A0}"/>
              </a:ext>
            </a:extLst>
          </p:cNvPr>
          <p:cNvSpPr>
            <a:spLocks noChangeShapeType="1"/>
          </p:cNvSpPr>
          <p:nvPr/>
        </p:nvSpPr>
        <p:spPr bwMode="auto">
          <a:xfrm flipV="1">
            <a:off x="3104663" y="4103422"/>
            <a:ext cx="0" cy="211138"/>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6">
            <a:extLst>
              <a:ext uri="{FF2B5EF4-FFF2-40B4-BE49-F238E27FC236}">
                <a16:creationId xmlns:a16="http://schemas.microsoft.com/office/drawing/2014/main" id="{5B134E38-AFFF-74B3-9DB2-C815C7A3688D}"/>
              </a:ext>
            </a:extLst>
          </p:cNvPr>
          <p:cNvSpPr>
            <a:spLocks noChangeShapeType="1"/>
          </p:cNvSpPr>
          <p:nvPr/>
        </p:nvSpPr>
        <p:spPr bwMode="auto">
          <a:xfrm flipV="1">
            <a:off x="3414225" y="4103422"/>
            <a:ext cx="0" cy="423863"/>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45">
            <a:extLst>
              <a:ext uri="{FF2B5EF4-FFF2-40B4-BE49-F238E27FC236}">
                <a16:creationId xmlns:a16="http://schemas.microsoft.com/office/drawing/2014/main" id="{5409AE16-EE00-C1B5-A34F-CCA9F5EDBADA}"/>
              </a:ext>
            </a:extLst>
          </p:cNvPr>
          <p:cNvSpPr txBox="1">
            <a:spLocks noChangeArrowheads="1"/>
          </p:cNvSpPr>
          <p:nvPr/>
        </p:nvSpPr>
        <p:spPr bwMode="auto">
          <a:xfrm>
            <a:off x="7601255" y="3521604"/>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a:solidFill>
                  <a:srgbClr val="7030A0"/>
                </a:solidFill>
              </a:rPr>
              <a:t>f</a:t>
            </a:r>
            <a:r>
              <a:rPr lang="en-US" altLang="zh-CN" sz="2400" baseline="-25000">
                <a:solidFill>
                  <a:srgbClr val="7030A0"/>
                </a:solidFill>
              </a:rPr>
              <a:t>S</a:t>
            </a:r>
            <a:r>
              <a:rPr lang="en-US" altLang="zh-CN" sz="2400">
                <a:solidFill>
                  <a:srgbClr val="7030A0"/>
                </a:solidFill>
              </a:rPr>
              <a:t>&lt;&lt;2f</a:t>
            </a:r>
            <a:r>
              <a:rPr lang="en-US" altLang="zh-CN" sz="2400" baseline="-25000">
                <a:solidFill>
                  <a:srgbClr val="7030A0"/>
                </a:solidFill>
              </a:rPr>
              <a:t>A</a:t>
            </a:r>
            <a:endParaRPr lang="en-US" altLang="zh-CN" sz="2400">
              <a:solidFill>
                <a:srgbClr val="7030A0"/>
              </a:solidFill>
            </a:endParaRPr>
          </a:p>
        </p:txBody>
      </p:sp>
      <p:grpSp>
        <p:nvGrpSpPr>
          <p:cNvPr id="21" name="Group 56">
            <a:extLst>
              <a:ext uri="{FF2B5EF4-FFF2-40B4-BE49-F238E27FC236}">
                <a16:creationId xmlns:a16="http://schemas.microsoft.com/office/drawing/2014/main" id="{3BDC4973-DF06-BDA6-83BF-C809AF1DBFC2}"/>
              </a:ext>
            </a:extLst>
          </p:cNvPr>
          <p:cNvGrpSpPr>
            <a:grpSpLocks/>
          </p:cNvGrpSpPr>
          <p:nvPr/>
        </p:nvGrpSpPr>
        <p:grpSpPr bwMode="auto">
          <a:xfrm>
            <a:off x="4934255" y="2988204"/>
            <a:ext cx="2976562" cy="2303462"/>
            <a:chOff x="3091" y="917"/>
            <a:chExt cx="1875" cy="1451"/>
          </a:xfrm>
        </p:grpSpPr>
        <p:sp>
          <p:nvSpPr>
            <p:cNvPr id="22" name="Text Box 43">
              <a:extLst>
                <a:ext uri="{FF2B5EF4-FFF2-40B4-BE49-F238E27FC236}">
                  <a16:creationId xmlns:a16="http://schemas.microsoft.com/office/drawing/2014/main" id="{2232CB1A-40F7-46C8-AC16-44842B9D08D2}"/>
                </a:ext>
              </a:extLst>
            </p:cNvPr>
            <p:cNvSpPr txBox="1">
              <a:spLocks noChangeArrowheads="1"/>
            </p:cNvSpPr>
            <p:nvPr/>
          </p:nvSpPr>
          <p:spPr bwMode="auto">
            <a:xfrm>
              <a:off x="3688" y="2041"/>
              <a:ext cx="4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dirty="0">
                  <a:solidFill>
                    <a:srgbClr val="7030A0"/>
                  </a:solidFill>
                </a:rPr>
                <a:t>(b)</a:t>
              </a:r>
            </a:p>
          </p:txBody>
        </p:sp>
        <p:grpSp>
          <p:nvGrpSpPr>
            <p:cNvPr id="23" name="Group 55">
              <a:extLst>
                <a:ext uri="{FF2B5EF4-FFF2-40B4-BE49-F238E27FC236}">
                  <a16:creationId xmlns:a16="http://schemas.microsoft.com/office/drawing/2014/main" id="{8EBC726F-B476-62FB-5402-01112ED4261A}"/>
                </a:ext>
              </a:extLst>
            </p:cNvPr>
            <p:cNvGrpSpPr>
              <a:grpSpLocks/>
            </p:cNvGrpSpPr>
            <p:nvPr/>
          </p:nvGrpSpPr>
          <p:grpSpPr bwMode="auto">
            <a:xfrm>
              <a:off x="3091" y="917"/>
              <a:ext cx="1875" cy="1200"/>
              <a:chOff x="3091" y="917"/>
              <a:chExt cx="1875" cy="1200"/>
            </a:xfrm>
          </p:grpSpPr>
          <p:sp>
            <p:nvSpPr>
              <p:cNvPr id="24" name="Line 35">
                <a:extLst>
                  <a:ext uri="{FF2B5EF4-FFF2-40B4-BE49-F238E27FC236}">
                    <a16:creationId xmlns:a16="http://schemas.microsoft.com/office/drawing/2014/main" id="{B2462242-2942-A93A-2024-7BA8679B82C0}"/>
                  </a:ext>
                </a:extLst>
              </p:cNvPr>
              <p:cNvSpPr>
                <a:spLocks noChangeShapeType="1"/>
              </p:cNvSpPr>
              <p:nvPr/>
            </p:nvSpPr>
            <p:spPr bwMode="auto">
              <a:xfrm>
                <a:off x="3212" y="1134"/>
                <a:ext cx="0" cy="983"/>
              </a:xfrm>
              <a:prstGeom prst="line">
                <a:avLst/>
              </a:prstGeom>
              <a:noFill/>
              <a:ln w="38100">
                <a:solidFill>
                  <a:srgbClr val="5400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6">
                <a:extLst>
                  <a:ext uri="{FF2B5EF4-FFF2-40B4-BE49-F238E27FC236}">
                    <a16:creationId xmlns:a16="http://schemas.microsoft.com/office/drawing/2014/main" id="{6A95371B-EC09-D783-86A7-D06C4E96FB1B}"/>
                  </a:ext>
                </a:extLst>
              </p:cNvPr>
              <p:cNvSpPr>
                <a:spLocks noChangeShapeType="1"/>
              </p:cNvSpPr>
              <p:nvPr/>
            </p:nvSpPr>
            <p:spPr bwMode="auto">
              <a:xfrm>
                <a:off x="3212" y="1641"/>
                <a:ext cx="1754" cy="0"/>
              </a:xfrm>
              <a:prstGeom prst="line">
                <a:avLst/>
              </a:prstGeom>
              <a:noFill/>
              <a:ln w="38100">
                <a:solidFill>
                  <a:srgbClr val="54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6" name="Text Box 44">
                <a:extLst>
                  <a:ext uri="{FF2B5EF4-FFF2-40B4-BE49-F238E27FC236}">
                    <a16:creationId xmlns:a16="http://schemas.microsoft.com/office/drawing/2014/main" id="{CD59FBE8-8144-7606-47ED-25771130CBB6}"/>
                  </a:ext>
                </a:extLst>
              </p:cNvPr>
              <p:cNvSpPr txBox="1">
                <a:spLocks noChangeArrowheads="1"/>
              </p:cNvSpPr>
              <p:nvPr/>
            </p:nvSpPr>
            <p:spPr bwMode="auto">
              <a:xfrm>
                <a:off x="3091" y="917"/>
                <a:ext cx="41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a:solidFill>
                      <a:srgbClr val="7030A0"/>
                    </a:solidFill>
                  </a:rPr>
                  <a:t>v</a:t>
                </a:r>
              </a:p>
            </p:txBody>
          </p:sp>
          <p:sp>
            <p:nvSpPr>
              <p:cNvPr id="27" name="Freeform 47">
                <a:extLst>
                  <a:ext uri="{FF2B5EF4-FFF2-40B4-BE49-F238E27FC236}">
                    <a16:creationId xmlns:a16="http://schemas.microsoft.com/office/drawing/2014/main" id="{6DAFE098-0C1C-2F96-A6E9-22C30F5035E2}"/>
                  </a:ext>
                </a:extLst>
              </p:cNvPr>
              <p:cNvSpPr>
                <a:spLocks/>
              </p:cNvSpPr>
              <p:nvPr/>
            </p:nvSpPr>
            <p:spPr bwMode="auto">
              <a:xfrm>
                <a:off x="3212" y="1359"/>
                <a:ext cx="208" cy="595"/>
              </a:xfrm>
              <a:custGeom>
                <a:avLst/>
                <a:gdLst>
                  <a:gd name="T0" fmla="*/ 0 w 600"/>
                  <a:gd name="T1" fmla="*/ 155 h 803"/>
                  <a:gd name="T2" fmla="*/ 7 w 600"/>
                  <a:gd name="T3" fmla="*/ 0 h 803"/>
                  <a:gd name="T4" fmla="*/ 12 w 600"/>
                  <a:gd name="T5" fmla="*/ 155 h 803"/>
                  <a:gd name="T6" fmla="*/ 17 w 600"/>
                  <a:gd name="T7" fmla="*/ 325 h 803"/>
                  <a:gd name="T8" fmla="*/ 25 w 600"/>
                  <a:gd name="T9" fmla="*/ 162 h 803"/>
                  <a:gd name="T10" fmla="*/ 0 60000 65536"/>
                  <a:gd name="T11" fmla="*/ 0 60000 65536"/>
                  <a:gd name="T12" fmla="*/ 0 60000 65536"/>
                  <a:gd name="T13" fmla="*/ 0 60000 65536"/>
                  <a:gd name="T14" fmla="*/ 0 60000 65536"/>
                  <a:gd name="T15" fmla="*/ 0 w 600"/>
                  <a:gd name="T16" fmla="*/ 0 h 803"/>
                  <a:gd name="T17" fmla="*/ 600 w 600"/>
                  <a:gd name="T18" fmla="*/ 803 h 803"/>
                </a:gdLst>
                <a:ahLst/>
                <a:cxnLst>
                  <a:cxn ang="T10">
                    <a:pos x="T0" y="T1"/>
                  </a:cxn>
                  <a:cxn ang="T11">
                    <a:pos x="T2" y="T3"/>
                  </a:cxn>
                  <a:cxn ang="T12">
                    <a:pos x="T4" y="T5"/>
                  </a:cxn>
                  <a:cxn ang="T13">
                    <a:pos x="T6" y="T7"/>
                  </a:cxn>
                  <a:cxn ang="T14">
                    <a:pos x="T8" y="T9"/>
                  </a:cxn>
                </a:cxnLst>
                <a:rect l="T15" t="T16" r="T17" b="T18"/>
                <a:pathLst>
                  <a:path w="600" h="803">
                    <a:moveTo>
                      <a:pt x="0" y="380"/>
                    </a:moveTo>
                    <a:cubicBezTo>
                      <a:pt x="56" y="190"/>
                      <a:pt x="113" y="0"/>
                      <a:pt x="160" y="0"/>
                    </a:cubicBezTo>
                    <a:cubicBezTo>
                      <a:pt x="207" y="0"/>
                      <a:pt x="240" y="247"/>
                      <a:pt x="280" y="380"/>
                    </a:cubicBezTo>
                    <a:cubicBezTo>
                      <a:pt x="320" y="513"/>
                      <a:pt x="347" y="797"/>
                      <a:pt x="400" y="800"/>
                    </a:cubicBezTo>
                    <a:cubicBezTo>
                      <a:pt x="453" y="803"/>
                      <a:pt x="567" y="467"/>
                      <a:pt x="600" y="40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Freeform 48">
                <a:extLst>
                  <a:ext uri="{FF2B5EF4-FFF2-40B4-BE49-F238E27FC236}">
                    <a16:creationId xmlns:a16="http://schemas.microsoft.com/office/drawing/2014/main" id="{6D104F62-D984-80DA-8480-59A24C85BCAD}"/>
                  </a:ext>
                </a:extLst>
              </p:cNvPr>
              <p:cNvSpPr>
                <a:spLocks/>
              </p:cNvSpPr>
              <p:nvPr/>
            </p:nvSpPr>
            <p:spPr bwMode="auto">
              <a:xfrm>
                <a:off x="3420" y="1359"/>
                <a:ext cx="207" cy="595"/>
              </a:xfrm>
              <a:custGeom>
                <a:avLst/>
                <a:gdLst>
                  <a:gd name="T0" fmla="*/ 0 w 600"/>
                  <a:gd name="T1" fmla="*/ 155 h 803"/>
                  <a:gd name="T2" fmla="*/ 7 w 600"/>
                  <a:gd name="T3" fmla="*/ 0 h 803"/>
                  <a:gd name="T4" fmla="*/ 11 w 600"/>
                  <a:gd name="T5" fmla="*/ 155 h 803"/>
                  <a:gd name="T6" fmla="*/ 17 w 600"/>
                  <a:gd name="T7" fmla="*/ 325 h 803"/>
                  <a:gd name="T8" fmla="*/ 24 w 600"/>
                  <a:gd name="T9" fmla="*/ 162 h 803"/>
                  <a:gd name="T10" fmla="*/ 0 60000 65536"/>
                  <a:gd name="T11" fmla="*/ 0 60000 65536"/>
                  <a:gd name="T12" fmla="*/ 0 60000 65536"/>
                  <a:gd name="T13" fmla="*/ 0 60000 65536"/>
                  <a:gd name="T14" fmla="*/ 0 60000 65536"/>
                  <a:gd name="T15" fmla="*/ 0 w 600"/>
                  <a:gd name="T16" fmla="*/ 0 h 803"/>
                  <a:gd name="T17" fmla="*/ 600 w 600"/>
                  <a:gd name="T18" fmla="*/ 803 h 803"/>
                </a:gdLst>
                <a:ahLst/>
                <a:cxnLst>
                  <a:cxn ang="T10">
                    <a:pos x="T0" y="T1"/>
                  </a:cxn>
                  <a:cxn ang="T11">
                    <a:pos x="T2" y="T3"/>
                  </a:cxn>
                  <a:cxn ang="T12">
                    <a:pos x="T4" y="T5"/>
                  </a:cxn>
                  <a:cxn ang="T13">
                    <a:pos x="T6" y="T7"/>
                  </a:cxn>
                  <a:cxn ang="T14">
                    <a:pos x="T8" y="T9"/>
                  </a:cxn>
                </a:cxnLst>
                <a:rect l="T15" t="T16" r="T17" b="T18"/>
                <a:pathLst>
                  <a:path w="600" h="803">
                    <a:moveTo>
                      <a:pt x="0" y="380"/>
                    </a:moveTo>
                    <a:cubicBezTo>
                      <a:pt x="56" y="190"/>
                      <a:pt x="113" y="0"/>
                      <a:pt x="160" y="0"/>
                    </a:cubicBezTo>
                    <a:cubicBezTo>
                      <a:pt x="207" y="0"/>
                      <a:pt x="240" y="247"/>
                      <a:pt x="280" y="380"/>
                    </a:cubicBezTo>
                    <a:cubicBezTo>
                      <a:pt x="320" y="513"/>
                      <a:pt x="347" y="797"/>
                      <a:pt x="400" y="800"/>
                    </a:cubicBezTo>
                    <a:cubicBezTo>
                      <a:pt x="453" y="803"/>
                      <a:pt x="567" y="467"/>
                      <a:pt x="600" y="40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49">
                <a:extLst>
                  <a:ext uri="{FF2B5EF4-FFF2-40B4-BE49-F238E27FC236}">
                    <a16:creationId xmlns:a16="http://schemas.microsoft.com/office/drawing/2014/main" id="{7D029F6B-B56B-1D97-E1AB-AA3EE0B6AD09}"/>
                  </a:ext>
                </a:extLst>
              </p:cNvPr>
              <p:cNvSpPr>
                <a:spLocks/>
              </p:cNvSpPr>
              <p:nvPr/>
            </p:nvSpPr>
            <p:spPr bwMode="auto">
              <a:xfrm>
                <a:off x="3627" y="1359"/>
                <a:ext cx="207" cy="595"/>
              </a:xfrm>
              <a:custGeom>
                <a:avLst/>
                <a:gdLst>
                  <a:gd name="T0" fmla="*/ 0 w 600"/>
                  <a:gd name="T1" fmla="*/ 155 h 803"/>
                  <a:gd name="T2" fmla="*/ 7 w 600"/>
                  <a:gd name="T3" fmla="*/ 0 h 803"/>
                  <a:gd name="T4" fmla="*/ 11 w 600"/>
                  <a:gd name="T5" fmla="*/ 155 h 803"/>
                  <a:gd name="T6" fmla="*/ 17 w 600"/>
                  <a:gd name="T7" fmla="*/ 325 h 803"/>
                  <a:gd name="T8" fmla="*/ 24 w 600"/>
                  <a:gd name="T9" fmla="*/ 162 h 803"/>
                  <a:gd name="T10" fmla="*/ 0 60000 65536"/>
                  <a:gd name="T11" fmla="*/ 0 60000 65536"/>
                  <a:gd name="T12" fmla="*/ 0 60000 65536"/>
                  <a:gd name="T13" fmla="*/ 0 60000 65536"/>
                  <a:gd name="T14" fmla="*/ 0 60000 65536"/>
                  <a:gd name="T15" fmla="*/ 0 w 600"/>
                  <a:gd name="T16" fmla="*/ 0 h 803"/>
                  <a:gd name="T17" fmla="*/ 600 w 600"/>
                  <a:gd name="T18" fmla="*/ 803 h 803"/>
                </a:gdLst>
                <a:ahLst/>
                <a:cxnLst>
                  <a:cxn ang="T10">
                    <a:pos x="T0" y="T1"/>
                  </a:cxn>
                  <a:cxn ang="T11">
                    <a:pos x="T2" y="T3"/>
                  </a:cxn>
                  <a:cxn ang="T12">
                    <a:pos x="T4" y="T5"/>
                  </a:cxn>
                  <a:cxn ang="T13">
                    <a:pos x="T6" y="T7"/>
                  </a:cxn>
                  <a:cxn ang="T14">
                    <a:pos x="T8" y="T9"/>
                  </a:cxn>
                </a:cxnLst>
                <a:rect l="T15" t="T16" r="T17" b="T18"/>
                <a:pathLst>
                  <a:path w="600" h="803">
                    <a:moveTo>
                      <a:pt x="0" y="380"/>
                    </a:moveTo>
                    <a:cubicBezTo>
                      <a:pt x="56" y="190"/>
                      <a:pt x="113" y="0"/>
                      <a:pt x="160" y="0"/>
                    </a:cubicBezTo>
                    <a:cubicBezTo>
                      <a:pt x="207" y="0"/>
                      <a:pt x="240" y="247"/>
                      <a:pt x="280" y="380"/>
                    </a:cubicBezTo>
                    <a:cubicBezTo>
                      <a:pt x="320" y="513"/>
                      <a:pt x="347" y="797"/>
                      <a:pt x="400" y="800"/>
                    </a:cubicBezTo>
                    <a:cubicBezTo>
                      <a:pt x="453" y="803"/>
                      <a:pt x="567" y="467"/>
                      <a:pt x="600" y="40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Freeform 50">
                <a:extLst>
                  <a:ext uri="{FF2B5EF4-FFF2-40B4-BE49-F238E27FC236}">
                    <a16:creationId xmlns:a16="http://schemas.microsoft.com/office/drawing/2014/main" id="{90BF732E-09D2-7CED-5952-E09B1B5F9126}"/>
                  </a:ext>
                </a:extLst>
              </p:cNvPr>
              <p:cNvSpPr>
                <a:spLocks/>
              </p:cNvSpPr>
              <p:nvPr/>
            </p:nvSpPr>
            <p:spPr bwMode="auto">
              <a:xfrm>
                <a:off x="3846" y="1359"/>
                <a:ext cx="207" cy="595"/>
              </a:xfrm>
              <a:custGeom>
                <a:avLst/>
                <a:gdLst>
                  <a:gd name="T0" fmla="*/ 0 w 600"/>
                  <a:gd name="T1" fmla="*/ 155 h 803"/>
                  <a:gd name="T2" fmla="*/ 7 w 600"/>
                  <a:gd name="T3" fmla="*/ 0 h 803"/>
                  <a:gd name="T4" fmla="*/ 11 w 600"/>
                  <a:gd name="T5" fmla="*/ 155 h 803"/>
                  <a:gd name="T6" fmla="*/ 17 w 600"/>
                  <a:gd name="T7" fmla="*/ 325 h 803"/>
                  <a:gd name="T8" fmla="*/ 24 w 600"/>
                  <a:gd name="T9" fmla="*/ 162 h 803"/>
                  <a:gd name="T10" fmla="*/ 0 60000 65536"/>
                  <a:gd name="T11" fmla="*/ 0 60000 65536"/>
                  <a:gd name="T12" fmla="*/ 0 60000 65536"/>
                  <a:gd name="T13" fmla="*/ 0 60000 65536"/>
                  <a:gd name="T14" fmla="*/ 0 60000 65536"/>
                  <a:gd name="T15" fmla="*/ 0 w 600"/>
                  <a:gd name="T16" fmla="*/ 0 h 803"/>
                  <a:gd name="T17" fmla="*/ 600 w 600"/>
                  <a:gd name="T18" fmla="*/ 803 h 803"/>
                </a:gdLst>
                <a:ahLst/>
                <a:cxnLst>
                  <a:cxn ang="T10">
                    <a:pos x="T0" y="T1"/>
                  </a:cxn>
                  <a:cxn ang="T11">
                    <a:pos x="T2" y="T3"/>
                  </a:cxn>
                  <a:cxn ang="T12">
                    <a:pos x="T4" y="T5"/>
                  </a:cxn>
                  <a:cxn ang="T13">
                    <a:pos x="T6" y="T7"/>
                  </a:cxn>
                  <a:cxn ang="T14">
                    <a:pos x="T8" y="T9"/>
                  </a:cxn>
                </a:cxnLst>
                <a:rect l="T15" t="T16" r="T17" b="T18"/>
                <a:pathLst>
                  <a:path w="600" h="803">
                    <a:moveTo>
                      <a:pt x="0" y="380"/>
                    </a:moveTo>
                    <a:cubicBezTo>
                      <a:pt x="56" y="190"/>
                      <a:pt x="113" y="0"/>
                      <a:pt x="160" y="0"/>
                    </a:cubicBezTo>
                    <a:cubicBezTo>
                      <a:pt x="207" y="0"/>
                      <a:pt x="240" y="247"/>
                      <a:pt x="280" y="380"/>
                    </a:cubicBezTo>
                    <a:cubicBezTo>
                      <a:pt x="320" y="513"/>
                      <a:pt x="347" y="797"/>
                      <a:pt x="400" y="800"/>
                    </a:cubicBezTo>
                    <a:cubicBezTo>
                      <a:pt x="453" y="803"/>
                      <a:pt x="567" y="467"/>
                      <a:pt x="600" y="40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Freeform 51">
                <a:extLst>
                  <a:ext uri="{FF2B5EF4-FFF2-40B4-BE49-F238E27FC236}">
                    <a16:creationId xmlns:a16="http://schemas.microsoft.com/office/drawing/2014/main" id="{9BCA57D1-C3FE-A209-21BF-D0B52C7D597F}"/>
                  </a:ext>
                </a:extLst>
              </p:cNvPr>
              <p:cNvSpPr>
                <a:spLocks/>
              </p:cNvSpPr>
              <p:nvPr/>
            </p:nvSpPr>
            <p:spPr bwMode="auto">
              <a:xfrm>
                <a:off x="4053" y="1388"/>
                <a:ext cx="207" cy="596"/>
              </a:xfrm>
              <a:custGeom>
                <a:avLst/>
                <a:gdLst>
                  <a:gd name="T0" fmla="*/ 0 w 600"/>
                  <a:gd name="T1" fmla="*/ 155 h 803"/>
                  <a:gd name="T2" fmla="*/ 7 w 600"/>
                  <a:gd name="T3" fmla="*/ 0 h 803"/>
                  <a:gd name="T4" fmla="*/ 11 w 600"/>
                  <a:gd name="T5" fmla="*/ 155 h 803"/>
                  <a:gd name="T6" fmla="*/ 17 w 600"/>
                  <a:gd name="T7" fmla="*/ 327 h 803"/>
                  <a:gd name="T8" fmla="*/ 24 w 600"/>
                  <a:gd name="T9" fmla="*/ 163 h 803"/>
                  <a:gd name="T10" fmla="*/ 0 60000 65536"/>
                  <a:gd name="T11" fmla="*/ 0 60000 65536"/>
                  <a:gd name="T12" fmla="*/ 0 60000 65536"/>
                  <a:gd name="T13" fmla="*/ 0 60000 65536"/>
                  <a:gd name="T14" fmla="*/ 0 60000 65536"/>
                  <a:gd name="T15" fmla="*/ 0 w 600"/>
                  <a:gd name="T16" fmla="*/ 0 h 803"/>
                  <a:gd name="T17" fmla="*/ 600 w 600"/>
                  <a:gd name="T18" fmla="*/ 803 h 803"/>
                </a:gdLst>
                <a:ahLst/>
                <a:cxnLst>
                  <a:cxn ang="T10">
                    <a:pos x="T0" y="T1"/>
                  </a:cxn>
                  <a:cxn ang="T11">
                    <a:pos x="T2" y="T3"/>
                  </a:cxn>
                  <a:cxn ang="T12">
                    <a:pos x="T4" y="T5"/>
                  </a:cxn>
                  <a:cxn ang="T13">
                    <a:pos x="T6" y="T7"/>
                  </a:cxn>
                  <a:cxn ang="T14">
                    <a:pos x="T8" y="T9"/>
                  </a:cxn>
                </a:cxnLst>
                <a:rect l="T15" t="T16" r="T17" b="T18"/>
                <a:pathLst>
                  <a:path w="600" h="803">
                    <a:moveTo>
                      <a:pt x="0" y="380"/>
                    </a:moveTo>
                    <a:cubicBezTo>
                      <a:pt x="56" y="190"/>
                      <a:pt x="113" y="0"/>
                      <a:pt x="160" y="0"/>
                    </a:cubicBezTo>
                    <a:cubicBezTo>
                      <a:pt x="207" y="0"/>
                      <a:pt x="240" y="247"/>
                      <a:pt x="280" y="380"/>
                    </a:cubicBezTo>
                    <a:cubicBezTo>
                      <a:pt x="320" y="513"/>
                      <a:pt x="347" y="797"/>
                      <a:pt x="400" y="800"/>
                    </a:cubicBezTo>
                    <a:cubicBezTo>
                      <a:pt x="453" y="803"/>
                      <a:pt x="567" y="467"/>
                      <a:pt x="600" y="40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Freeform 52">
                <a:extLst>
                  <a:ext uri="{FF2B5EF4-FFF2-40B4-BE49-F238E27FC236}">
                    <a16:creationId xmlns:a16="http://schemas.microsoft.com/office/drawing/2014/main" id="{CA183FAE-7BD5-C7F7-42D5-27E1D9854FC6}"/>
                  </a:ext>
                </a:extLst>
              </p:cNvPr>
              <p:cNvSpPr>
                <a:spLocks/>
              </p:cNvSpPr>
              <p:nvPr/>
            </p:nvSpPr>
            <p:spPr bwMode="auto">
              <a:xfrm>
                <a:off x="4260" y="1388"/>
                <a:ext cx="207" cy="596"/>
              </a:xfrm>
              <a:custGeom>
                <a:avLst/>
                <a:gdLst>
                  <a:gd name="T0" fmla="*/ 0 w 600"/>
                  <a:gd name="T1" fmla="*/ 155 h 803"/>
                  <a:gd name="T2" fmla="*/ 7 w 600"/>
                  <a:gd name="T3" fmla="*/ 0 h 803"/>
                  <a:gd name="T4" fmla="*/ 11 w 600"/>
                  <a:gd name="T5" fmla="*/ 155 h 803"/>
                  <a:gd name="T6" fmla="*/ 17 w 600"/>
                  <a:gd name="T7" fmla="*/ 327 h 803"/>
                  <a:gd name="T8" fmla="*/ 24 w 600"/>
                  <a:gd name="T9" fmla="*/ 163 h 803"/>
                  <a:gd name="T10" fmla="*/ 0 60000 65536"/>
                  <a:gd name="T11" fmla="*/ 0 60000 65536"/>
                  <a:gd name="T12" fmla="*/ 0 60000 65536"/>
                  <a:gd name="T13" fmla="*/ 0 60000 65536"/>
                  <a:gd name="T14" fmla="*/ 0 60000 65536"/>
                  <a:gd name="T15" fmla="*/ 0 w 600"/>
                  <a:gd name="T16" fmla="*/ 0 h 803"/>
                  <a:gd name="T17" fmla="*/ 600 w 600"/>
                  <a:gd name="T18" fmla="*/ 803 h 803"/>
                </a:gdLst>
                <a:ahLst/>
                <a:cxnLst>
                  <a:cxn ang="T10">
                    <a:pos x="T0" y="T1"/>
                  </a:cxn>
                  <a:cxn ang="T11">
                    <a:pos x="T2" y="T3"/>
                  </a:cxn>
                  <a:cxn ang="T12">
                    <a:pos x="T4" y="T5"/>
                  </a:cxn>
                  <a:cxn ang="T13">
                    <a:pos x="T6" y="T7"/>
                  </a:cxn>
                  <a:cxn ang="T14">
                    <a:pos x="T8" y="T9"/>
                  </a:cxn>
                </a:cxnLst>
                <a:rect l="T15" t="T16" r="T17" b="T18"/>
                <a:pathLst>
                  <a:path w="600" h="803">
                    <a:moveTo>
                      <a:pt x="0" y="380"/>
                    </a:moveTo>
                    <a:cubicBezTo>
                      <a:pt x="56" y="190"/>
                      <a:pt x="113" y="0"/>
                      <a:pt x="160" y="0"/>
                    </a:cubicBezTo>
                    <a:cubicBezTo>
                      <a:pt x="207" y="0"/>
                      <a:pt x="240" y="247"/>
                      <a:pt x="280" y="380"/>
                    </a:cubicBezTo>
                    <a:cubicBezTo>
                      <a:pt x="320" y="513"/>
                      <a:pt x="347" y="797"/>
                      <a:pt x="400" y="800"/>
                    </a:cubicBezTo>
                    <a:cubicBezTo>
                      <a:pt x="453" y="803"/>
                      <a:pt x="567" y="467"/>
                      <a:pt x="600" y="40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Freeform 53">
                <a:extLst>
                  <a:ext uri="{FF2B5EF4-FFF2-40B4-BE49-F238E27FC236}">
                    <a16:creationId xmlns:a16="http://schemas.microsoft.com/office/drawing/2014/main" id="{D5288118-64B2-3052-09FD-D14D0FD0BF3D}"/>
                  </a:ext>
                </a:extLst>
              </p:cNvPr>
              <p:cNvSpPr>
                <a:spLocks/>
              </p:cNvSpPr>
              <p:nvPr/>
            </p:nvSpPr>
            <p:spPr bwMode="auto">
              <a:xfrm>
                <a:off x="4467" y="1403"/>
                <a:ext cx="207" cy="596"/>
              </a:xfrm>
              <a:custGeom>
                <a:avLst/>
                <a:gdLst>
                  <a:gd name="T0" fmla="*/ 0 w 600"/>
                  <a:gd name="T1" fmla="*/ 155 h 803"/>
                  <a:gd name="T2" fmla="*/ 7 w 600"/>
                  <a:gd name="T3" fmla="*/ 0 h 803"/>
                  <a:gd name="T4" fmla="*/ 11 w 600"/>
                  <a:gd name="T5" fmla="*/ 155 h 803"/>
                  <a:gd name="T6" fmla="*/ 17 w 600"/>
                  <a:gd name="T7" fmla="*/ 327 h 803"/>
                  <a:gd name="T8" fmla="*/ 24 w 600"/>
                  <a:gd name="T9" fmla="*/ 163 h 803"/>
                  <a:gd name="T10" fmla="*/ 0 60000 65536"/>
                  <a:gd name="T11" fmla="*/ 0 60000 65536"/>
                  <a:gd name="T12" fmla="*/ 0 60000 65536"/>
                  <a:gd name="T13" fmla="*/ 0 60000 65536"/>
                  <a:gd name="T14" fmla="*/ 0 60000 65536"/>
                  <a:gd name="T15" fmla="*/ 0 w 600"/>
                  <a:gd name="T16" fmla="*/ 0 h 803"/>
                  <a:gd name="T17" fmla="*/ 600 w 600"/>
                  <a:gd name="T18" fmla="*/ 803 h 803"/>
                </a:gdLst>
                <a:ahLst/>
                <a:cxnLst>
                  <a:cxn ang="T10">
                    <a:pos x="T0" y="T1"/>
                  </a:cxn>
                  <a:cxn ang="T11">
                    <a:pos x="T2" y="T3"/>
                  </a:cxn>
                  <a:cxn ang="T12">
                    <a:pos x="T4" y="T5"/>
                  </a:cxn>
                  <a:cxn ang="T13">
                    <a:pos x="T6" y="T7"/>
                  </a:cxn>
                  <a:cxn ang="T14">
                    <a:pos x="T8" y="T9"/>
                  </a:cxn>
                </a:cxnLst>
                <a:rect l="T15" t="T16" r="T17" b="T18"/>
                <a:pathLst>
                  <a:path w="600" h="803">
                    <a:moveTo>
                      <a:pt x="0" y="380"/>
                    </a:moveTo>
                    <a:cubicBezTo>
                      <a:pt x="56" y="190"/>
                      <a:pt x="113" y="0"/>
                      <a:pt x="160" y="0"/>
                    </a:cubicBezTo>
                    <a:cubicBezTo>
                      <a:pt x="207" y="0"/>
                      <a:pt x="240" y="247"/>
                      <a:pt x="280" y="380"/>
                    </a:cubicBezTo>
                    <a:cubicBezTo>
                      <a:pt x="320" y="513"/>
                      <a:pt x="347" y="797"/>
                      <a:pt x="400" y="800"/>
                    </a:cubicBezTo>
                    <a:cubicBezTo>
                      <a:pt x="453" y="803"/>
                      <a:pt x="567" y="467"/>
                      <a:pt x="600" y="40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6" name="Freeform 54">
            <a:extLst>
              <a:ext uri="{FF2B5EF4-FFF2-40B4-BE49-F238E27FC236}">
                <a16:creationId xmlns:a16="http://schemas.microsoft.com/office/drawing/2014/main" id="{93552430-8FE6-3613-57BC-C4AD9D438AE4}"/>
              </a:ext>
            </a:extLst>
          </p:cNvPr>
          <p:cNvSpPr>
            <a:spLocks/>
          </p:cNvSpPr>
          <p:nvPr/>
        </p:nvSpPr>
        <p:spPr bwMode="auto">
          <a:xfrm>
            <a:off x="5119992" y="3786716"/>
            <a:ext cx="2359025" cy="730250"/>
          </a:xfrm>
          <a:custGeom>
            <a:avLst/>
            <a:gdLst>
              <a:gd name="T0" fmla="*/ 0 w 2300"/>
              <a:gd name="T1" fmla="*/ 2147483646 h 753"/>
              <a:gd name="T2" fmla="*/ 2147483646 w 2300"/>
              <a:gd name="T3" fmla="*/ 2147483646 h 753"/>
              <a:gd name="T4" fmla="*/ 2147483646 w 2300"/>
              <a:gd name="T5" fmla="*/ 2147483646 h 753"/>
              <a:gd name="T6" fmla="*/ 2147483646 w 2300"/>
              <a:gd name="T7" fmla="*/ 2147483646 h 753"/>
              <a:gd name="T8" fmla="*/ 0 60000 65536"/>
              <a:gd name="T9" fmla="*/ 0 60000 65536"/>
              <a:gd name="T10" fmla="*/ 0 60000 65536"/>
              <a:gd name="T11" fmla="*/ 0 60000 65536"/>
              <a:gd name="T12" fmla="*/ 0 w 2300"/>
              <a:gd name="T13" fmla="*/ 0 h 753"/>
              <a:gd name="T14" fmla="*/ 2300 w 2300"/>
              <a:gd name="T15" fmla="*/ 753 h 753"/>
            </a:gdLst>
            <a:ahLst/>
            <a:cxnLst>
              <a:cxn ang="T8">
                <a:pos x="T0" y="T1"/>
              </a:cxn>
              <a:cxn ang="T9">
                <a:pos x="T2" y="T3"/>
              </a:cxn>
              <a:cxn ang="T10">
                <a:pos x="T4" y="T5"/>
              </a:cxn>
              <a:cxn ang="T11">
                <a:pos x="T6" y="T7"/>
              </a:cxn>
            </a:cxnLst>
            <a:rect l="T12" t="T13" r="T14" b="T15"/>
            <a:pathLst>
              <a:path w="2300" h="753">
                <a:moveTo>
                  <a:pt x="0" y="343"/>
                </a:moveTo>
                <a:cubicBezTo>
                  <a:pt x="235" y="548"/>
                  <a:pt x="470" y="753"/>
                  <a:pt x="720" y="703"/>
                </a:cubicBezTo>
                <a:cubicBezTo>
                  <a:pt x="970" y="653"/>
                  <a:pt x="1237" y="86"/>
                  <a:pt x="1500" y="43"/>
                </a:cubicBezTo>
                <a:cubicBezTo>
                  <a:pt x="1763" y="0"/>
                  <a:pt x="2031" y="221"/>
                  <a:pt x="2300" y="443"/>
                </a:cubicBezTo>
              </a:path>
            </a:pathLst>
          </a:custGeom>
          <a:noFill/>
          <a:ln w="38100">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Line 57">
            <a:extLst>
              <a:ext uri="{FF2B5EF4-FFF2-40B4-BE49-F238E27FC236}">
                <a16:creationId xmlns:a16="http://schemas.microsoft.com/office/drawing/2014/main" id="{76D3D4C9-7545-C914-2218-F9EA29E94ACA}"/>
              </a:ext>
            </a:extLst>
          </p:cNvPr>
          <p:cNvSpPr>
            <a:spLocks noChangeShapeType="1"/>
          </p:cNvSpPr>
          <p:nvPr/>
        </p:nvSpPr>
        <p:spPr bwMode="auto">
          <a:xfrm flipV="1">
            <a:off x="5977242" y="4137554"/>
            <a:ext cx="0" cy="282575"/>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58">
            <a:extLst>
              <a:ext uri="{FF2B5EF4-FFF2-40B4-BE49-F238E27FC236}">
                <a16:creationId xmlns:a16="http://schemas.microsoft.com/office/drawing/2014/main" id="{4C8647CC-1B59-AC97-8592-9DE74EC39E94}"/>
              </a:ext>
            </a:extLst>
          </p:cNvPr>
          <p:cNvSpPr>
            <a:spLocks noChangeShapeType="1"/>
          </p:cNvSpPr>
          <p:nvPr/>
        </p:nvSpPr>
        <p:spPr bwMode="auto">
          <a:xfrm flipV="1">
            <a:off x="5707367" y="4137554"/>
            <a:ext cx="0" cy="352425"/>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59">
            <a:extLst>
              <a:ext uri="{FF2B5EF4-FFF2-40B4-BE49-F238E27FC236}">
                <a16:creationId xmlns:a16="http://schemas.microsoft.com/office/drawing/2014/main" id="{03C2E570-5DA8-9355-F082-C2F62EF5D788}"/>
              </a:ext>
            </a:extLst>
          </p:cNvPr>
          <p:cNvSpPr>
            <a:spLocks noChangeShapeType="1"/>
          </p:cNvSpPr>
          <p:nvPr/>
        </p:nvSpPr>
        <p:spPr bwMode="auto">
          <a:xfrm flipV="1">
            <a:off x="5416855" y="4137554"/>
            <a:ext cx="0" cy="187325"/>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60">
            <a:extLst>
              <a:ext uri="{FF2B5EF4-FFF2-40B4-BE49-F238E27FC236}">
                <a16:creationId xmlns:a16="http://schemas.microsoft.com/office/drawing/2014/main" id="{3368FF7A-AB98-B8EC-1A9A-060AF724E56D}"/>
              </a:ext>
            </a:extLst>
          </p:cNvPr>
          <p:cNvSpPr>
            <a:spLocks noChangeShapeType="1"/>
          </p:cNvSpPr>
          <p:nvPr/>
        </p:nvSpPr>
        <p:spPr bwMode="auto">
          <a:xfrm flipV="1">
            <a:off x="6286805" y="4113741"/>
            <a:ext cx="0" cy="23813"/>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61">
            <a:extLst>
              <a:ext uri="{FF2B5EF4-FFF2-40B4-BE49-F238E27FC236}">
                <a16:creationId xmlns:a16="http://schemas.microsoft.com/office/drawing/2014/main" id="{185FC939-EA1D-086A-002B-76AC51CB9538}"/>
              </a:ext>
            </a:extLst>
          </p:cNvPr>
          <p:cNvSpPr>
            <a:spLocks noChangeShapeType="1"/>
          </p:cNvSpPr>
          <p:nvPr/>
        </p:nvSpPr>
        <p:spPr bwMode="auto">
          <a:xfrm flipH="1">
            <a:off x="6513817" y="3901016"/>
            <a:ext cx="0" cy="236538"/>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62">
            <a:extLst>
              <a:ext uri="{FF2B5EF4-FFF2-40B4-BE49-F238E27FC236}">
                <a16:creationId xmlns:a16="http://schemas.microsoft.com/office/drawing/2014/main" id="{1D9E8CDA-1B8E-B1C2-E4B7-EA307AC4A555}"/>
              </a:ext>
            </a:extLst>
          </p:cNvPr>
          <p:cNvSpPr>
            <a:spLocks noChangeShapeType="1"/>
          </p:cNvSpPr>
          <p:nvPr/>
        </p:nvSpPr>
        <p:spPr bwMode="auto">
          <a:xfrm>
            <a:off x="7156755" y="3972454"/>
            <a:ext cx="0" cy="165100"/>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63">
            <a:extLst>
              <a:ext uri="{FF2B5EF4-FFF2-40B4-BE49-F238E27FC236}">
                <a16:creationId xmlns:a16="http://schemas.microsoft.com/office/drawing/2014/main" id="{4601EAD9-F068-4FFE-DF59-268B82B80610}"/>
              </a:ext>
            </a:extLst>
          </p:cNvPr>
          <p:cNvSpPr>
            <a:spLocks noChangeShapeType="1"/>
          </p:cNvSpPr>
          <p:nvPr/>
        </p:nvSpPr>
        <p:spPr bwMode="auto">
          <a:xfrm>
            <a:off x="6867830" y="3853391"/>
            <a:ext cx="0" cy="284163"/>
          </a:xfrm>
          <a:prstGeom prst="line">
            <a:avLst/>
          </a:prstGeom>
          <a:noFill/>
          <a:ln w="38100">
            <a:solidFill>
              <a:srgbClr val="FF0066"/>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74" name="Rectangle 66">
            <a:extLst>
              <a:ext uri="{FF2B5EF4-FFF2-40B4-BE49-F238E27FC236}">
                <a16:creationId xmlns:a16="http://schemas.microsoft.com/office/drawing/2014/main" id="{53EB0D96-6833-5FB9-AEBD-7D012B4C9E95}"/>
              </a:ext>
            </a:extLst>
          </p:cNvPr>
          <p:cNvSpPr txBox="1">
            <a:spLocks noChangeArrowheads="1"/>
          </p:cNvSpPr>
          <p:nvPr/>
        </p:nvSpPr>
        <p:spPr>
          <a:xfrm>
            <a:off x="400061" y="5679721"/>
            <a:ext cx="8182096" cy="100329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lnSpc>
                <a:spcPct val="120000"/>
              </a:lnSpc>
            </a:pPr>
            <a:r>
              <a:rPr lang="zh-CN" altLang="en-US" sz="2800" b="0" kern="0" dirty="0">
                <a:solidFill>
                  <a:schemeClr val="tx1"/>
                </a:solidFill>
                <a:latin typeface="+mn-ea"/>
                <a:ea typeface="+mn-ea"/>
              </a:rPr>
              <a:t>从给定的一组采样值中得到两种不同频率的正弦波称作</a:t>
            </a:r>
            <a:r>
              <a:rPr lang="zh-CN" altLang="en-US" sz="2800" kern="0" dirty="0">
                <a:solidFill>
                  <a:srgbClr val="C00000"/>
                </a:solidFill>
                <a:latin typeface="+mn-ea"/>
                <a:ea typeface="+mn-ea"/>
              </a:rPr>
              <a:t>混叠</a:t>
            </a:r>
            <a:r>
              <a:rPr lang="en-US" altLang="zh-CN" sz="2800" kern="0" dirty="0">
                <a:solidFill>
                  <a:srgbClr val="C00000"/>
                </a:solidFill>
                <a:latin typeface="+mn-ea"/>
                <a:ea typeface="+mn-ea"/>
              </a:rPr>
              <a:t>(alias)</a:t>
            </a:r>
            <a:r>
              <a:rPr lang="zh-CN" altLang="en-US" sz="2800" b="0" kern="0" dirty="0">
                <a:solidFill>
                  <a:schemeClr val="tx1"/>
                </a:solidFill>
                <a:latin typeface="+mn-ea"/>
                <a:ea typeface="+mn-ea"/>
              </a:rPr>
              <a:t>。混叠将导致模糊和失真。</a:t>
            </a:r>
          </a:p>
        </p:txBody>
      </p:sp>
    </p:spTree>
    <p:extLst>
      <p:ext uri="{BB962C8B-B14F-4D97-AF65-F5344CB8AC3E}">
        <p14:creationId xmlns:p14="http://schemas.microsoft.com/office/powerpoint/2010/main" val="223092096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2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20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20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2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up)">
                                      <p:cBhvr>
                                        <p:cTn id="52" dur="2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up)">
                                      <p:cBhvr>
                                        <p:cTn id="57" dur="20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20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20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wipe(down)">
                                      <p:cBhvr>
                                        <p:cTn id="72" dur="500"/>
                                        <p:tgtEl>
                                          <p:spTgt spid="67"/>
                                        </p:tgtEl>
                                      </p:cBhvr>
                                    </p:animEffect>
                                  </p:childTnLst>
                                </p:cTn>
                              </p:par>
                              <p:par>
                                <p:cTn id="73" presetID="22" presetClass="entr" presetSubtype="4"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wipe(down)">
                                      <p:cBhvr>
                                        <p:cTn id="75" dur="500"/>
                                        <p:tgtEl>
                                          <p:spTgt spid="69"/>
                                        </p:tgtEl>
                                      </p:cBhvr>
                                    </p:animEffect>
                                  </p:childTnLst>
                                </p:cTn>
                              </p:par>
                              <p:par>
                                <p:cTn id="76" presetID="22" presetClass="entr" presetSubtype="4" fill="hold" nodeType="withEffect">
                                  <p:stCondLst>
                                    <p:cond delay="0"/>
                                  </p:stCondLst>
                                  <p:childTnLst>
                                    <p:set>
                                      <p:cBhvr>
                                        <p:cTn id="77" dur="1" fill="hold">
                                          <p:stCondLst>
                                            <p:cond delay="0"/>
                                          </p:stCondLst>
                                        </p:cTn>
                                        <p:tgtEl>
                                          <p:spTgt spid="70"/>
                                        </p:tgtEl>
                                        <p:attrNameLst>
                                          <p:attrName>style.visibility</p:attrName>
                                        </p:attrNameLst>
                                      </p:cBhvr>
                                      <p:to>
                                        <p:strVal val="visible"/>
                                      </p:to>
                                    </p:set>
                                    <p:animEffect transition="in" filter="wipe(down)">
                                      <p:cBhvr>
                                        <p:cTn id="78" dur="500"/>
                                        <p:tgtEl>
                                          <p:spTgt spid="70"/>
                                        </p:tgtEl>
                                      </p:cBhvr>
                                    </p:animEffect>
                                  </p:childTnLst>
                                </p:cTn>
                              </p:par>
                              <p:par>
                                <p:cTn id="79" presetID="22" presetClass="entr" presetSubtype="4"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wipe(down)">
                                      <p:cBhvr>
                                        <p:cTn id="81" dur="500"/>
                                        <p:tgtEl>
                                          <p:spTgt spid="71"/>
                                        </p:tgtEl>
                                      </p:cBhvr>
                                    </p:animEffect>
                                  </p:childTnLst>
                                </p:cTn>
                              </p:par>
                              <p:par>
                                <p:cTn id="82" presetID="22" presetClass="entr" presetSubtype="4" fill="hold" nodeType="with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wipe(down)">
                                      <p:cBhvr>
                                        <p:cTn id="84" dur="500"/>
                                        <p:tgtEl>
                                          <p:spTgt spid="72"/>
                                        </p:tgtEl>
                                      </p:cBhvr>
                                    </p:animEffect>
                                  </p:childTnLst>
                                </p:cTn>
                              </p:par>
                              <p:par>
                                <p:cTn id="85" presetID="22" presetClass="entr" presetSubtype="4"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wipe(down)">
                                      <p:cBhvr>
                                        <p:cTn id="87" dur="500"/>
                                        <p:tgtEl>
                                          <p:spTgt spid="68"/>
                                        </p:tgtEl>
                                      </p:cBhvr>
                                    </p:animEffect>
                                  </p:childTnLst>
                                </p:cTn>
                              </p:par>
                              <p:par>
                                <p:cTn id="88" presetID="22" presetClass="entr" presetSubtype="4"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down)">
                                      <p:cBhvr>
                                        <p:cTn id="90" dur="500"/>
                                        <p:tgtEl>
                                          <p:spTgt spid="7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wipe(left)">
                                      <p:cBhvr>
                                        <p:cTn id="95" dur="2000"/>
                                        <p:tgtEl>
                                          <p:spTgt spid="6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wipe(left)">
                                      <p:cBhvr>
                                        <p:cTn id="100" dur="2000"/>
                                        <p:tgtEl>
                                          <p:spTgt spid="2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74"/>
                                        </p:tgtEl>
                                        <p:attrNameLst>
                                          <p:attrName>style.visibility</p:attrName>
                                        </p:attrNameLst>
                                      </p:cBhvr>
                                      <p:to>
                                        <p:strVal val="visible"/>
                                      </p:to>
                                    </p:set>
                                    <p:animEffect transition="in" filter="wipe(up)">
                                      <p:cBhvr>
                                        <p:cTn id="105"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p:bldP spid="17" grpId="0" animBg="1"/>
      <p:bldP spid="20" grpId="0"/>
      <p:bldP spid="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典型的采样保持电路</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graphicFrame>
        <p:nvGraphicFramePr>
          <p:cNvPr id="76" name="对象 75">
            <a:extLst>
              <a:ext uri="{FF2B5EF4-FFF2-40B4-BE49-F238E27FC236}">
                <a16:creationId xmlns:a16="http://schemas.microsoft.com/office/drawing/2014/main" id="{2880A15A-56B9-BBD3-72D8-23BA8FB44FCF}"/>
              </a:ext>
            </a:extLst>
          </p:cNvPr>
          <p:cNvGraphicFramePr>
            <a:graphicFrameLocks noChangeAspect="1"/>
          </p:cNvGraphicFramePr>
          <p:nvPr>
            <p:extLst>
              <p:ext uri="{D42A27DB-BD31-4B8C-83A1-F6EECF244321}">
                <p14:modId xmlns:p14="http://schemas.microsoft.com/office/powerpoint/2010/main" val="3170728622"/>
              </p:ext>
            </p:extLst>
          </p:nvPr>
        </p:nvGraphicFramePr>
        <p:xfrm>
          <a:off x="187510" y="919592"/>
          <a:ext cx="4353179" cy="2364948"/>
        </p:xfrm>
        <a:graphic>
          <a:graphicData uri="http://schemas.openxmlformats.org/presentationml/2006/ole">
            <mc:AlternateContent xmlns:mc="http://schemas.openxmlformats.org/markup-compatibility/2006">
              <mc:Choice xmlns:v="urn:schemas-microsoft-com:vml" Requires="v">
                <p:oleObj spid="_x0000_s15377" name="Visio" r:id="rId4" imgW="6185698" imgH="3348580" progId="Visio.Drawing.11">
                  <p:embed/>
                </p:oleObj>
              </mc:Choice>
              <mc:Fallback>
                <p:oleObj name="Visio" r:id="rId4" imgW="6185698" imgH="334858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510" y="919592"/>
                        <a:ext cx="4353179" cy="2364948"/>
                      </a:xfrm>
                      <a:prstGeom prst="rect">
                        <a:avLst/>
                      </a:prstGeom>
                      <a:noFill/>
                    </p:spPr>
                  </p:pic>
                </p:oleObj>
              </mc:Fallback>
            </mc:AlternateContent>
          </a:graphicData>
        </a:graphic>
      </p:graphicFrame>
      <p:graphicFrame>
        <p:nvGraphicFramePr>
          <p:cNvPr id="78" name="对象 77">
            <a:extLst>
              <a:ext uri="{FF2B5EF4-FFF2-40B4-BE49-F238E27FC236}">
                <a16:creationId xmlns:a16="http://schemas.microsoft.com/office/drawing/2014/main" id="{70659DCB-AF09-58D0-7E03-1DE6C4178518}"/>
              </a:ext>
            </a:extLst>
          </p:cNvPr>
          <p:cNvGraphicFramePr>
            <a:graphicFrameLocks noChangeAspect="1"/>
          </p:cNvGraphicFramePr>
          <p:nvPr>
            <p:extLst>
              <p:ext uri="{D42A27DB-BD31-4B8C-83A1-F6EECF244321}">
                <p14:modId xmlns:p14="http://schemas.microsoft.com/office/powerpoint/2010/main" val="2370929991"/>
              </p:ext>
            </p:extLst>
          </p:nvPr>
        </p:nvGraphicFramePr>
        <p:xfrm>
          <a:off x="3867150" y="1963860"/>
          <a:ext cx="5276850" cy="2743200"/>
        </p:xfrm>
        <a:graphic>
          <a:graphicData uri="http://schemas.openxmlformats.org/presentationml/2006/ole">
            <mc:AlternateContent xmlns:mc="http://schemas.openxmlformats.org/markup-compatibility/2006">
              <mc:Choice xmlns:v="urn:schemas-microsoft-com:vml" Requires="v">
                <p:oleObj spid="_x0000_s15378" name="Visio" r:id="rId6" imgW="6934237" imgH="3604176" progId="Visio.Drawing.11">
                  <p:embed/>
                </p:oleObj>
              </mc:Choice>
              <mc:Fallback>
                <p:oleObj name="Visio" r:id="rId6" imgW="6934237" imgH="3604176" progId="Visio.Drawing.11">
                  <p:embed/>
                  <p:pic>
                    <p:nvPicPr>
                      <p:cNvPr id="0" name="Object 3"/>
                      <p:cNvPicPr>
                        <a:picLocks noChangeAspect="1" noChangeArrowheads="1"/>
                      </p:cNvPicPr>
                      <p:nvPr/>
                    </p:nvPicPr>
                    <p:blipFill>
                      <a:blip r:embed="rId7"/>
                      <a:srcRect/>
                      <a:stretch>
                        <a:fillRect/>
                      </a:stretch>
                    </p:blipFill>
                    <p:spPr bwMode="auto">
                      <a:xfrm>
                        <a:off x="3867150" y="1963860"/>
                        <a:ext cx="5276850" cy="2743200"/>
                      </a:xfrm>
                      <a:prstGeom prst="rect">
                        <a:avLst/>
                      </a:prstGeom>
                      <a:noFill/>
                    </p:spPr>
                  </p:pic>
                </p:oleObj>
              </mc:Fallback>
            </mc:AlternateContent>
          </a:graphicData>
        </a:graphic>
      </p:graphicFrame>
      <p:graphicFrame>
        <p:nvGraphicFramePr>
          <p:cNvPr id="80" name="对象 79">
            <a:extLst>
              <a:ext uri="{FF2B5EF4-FFF2-40B4-BE49-F238E27FC236}">
                <a16:creationId xmlns:a16="http://schemas.microsoft.com/office/drawing/2014/main" id="{6DFCF440-FE80-9B45-B8CC-DDA405ECAA89}"/>
              </a:ext>
            </a:extLst>
          </p:cNvPr>
          <p:cNvGraphicFramePr>
            <a:graphicFrameLocks noChangeAspect="1"/>
          </p:cNvGraphicFramePr>
          <p:nvPr>
            <p:extLst>
              <p:ext uri="{D42A27DB-BD31-4B8C-83A1-F6EECF244321}">
                <p14:modId xmlns:p14="http://schemas.microsoft.com/office/powerpoint/2010/main" val="2406432417"/>
              </p:ext>
            </p:extLst>
          </p:nvPr>
        </p:nvGraphicFramePr>
        <p:xfrm>
          <a:off x="240369" y="3797210"/>
          <a:ext cx="4109681" cy="2951498"/>
        </p:xfrm>
        <a:graphic>
          <a:graphicData uri="http://schemas.openxmlformats.org/presentationml/2006/ole">
            <mc:AlternateContent xmlns:mc="http://schemas.openxmlformats.org/markup-compatibility/2006">
              <mc:Choice xmlns:v="urn:schemas-microsoft-com:vml" Requires="v">
                <p:oleObj spid="_x0000_s15379" name="Visio" r:id="rId8" imgW="5227411" imgH="3749112" progId="Visio.Drawing.11">
                  <p:embed/>
                </p:oleObj>
              </mc:Choice>
              <mc:Fallback>
                <p:oleObj name="Visio" r:id="rId8" imgW="5227411" imgH="3749112" progId="Visio.Drawing.11">
                  <p:embed/>
                  <p:pic>
                    <p:nvPicPr>
                      <p:cNvPr id="0" name="Object 5"/>
                      <p:cNvPicPr>
                        <a:picLocks noChangeAspect="1" noChangeArrowheads="1"/>
                      </p:cNvPicPr>
                      <p:nvPr/>
                    </p:nvPicPr>
                    <p:blipFill>
                      <a:blip r:embed="rId9"/>
                      <a:srcRect/>
                      <a:stretch>
                        <a:fillRect/>
                      </a:stretch>
                    </p:blipFill>
                    <p:spPr bwMode="auto">
                      <a:xfrm>
                        <a:off x="240369" y="3797210"/>
                        <a:ext cx="4109681" cy="2951498"/>
                      </a:xfrm>
                      <a:prstGeom prst="rect">
                        <a:avLst/>
                      </a:prstGeom>
                      <a:noFill/>
                    </p:spPr>
                  </p:pic>
                </p:oleObj>
              </mc:Fallback>
            </mc:AlternateContent>
          </a:graphicData>
        </a:graphic>
      </p:graphicFrame>
    </p:spTree>
    <p:extLst>
      <p:ext uri="{BB962C8B-B14F-4D97-AF65-F5344CB8AC3E}">
        <p14:creationId xmlns:p14="http://schemas.microsoft.com/office/powerpoint/2010/main" val="145572582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几个基本概念</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91886" y="750744"/>
            <a:ext cx="8511744" cy="159448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en-US" altLang="zh-CN" sz="2800" dirty="0">
                <a:solidFill>
                  <a:srgbClr val="800000"/>
                </a:solidFill>
              </a:rPr>
              <a:t>3 </a:t>
            </a:r>
            <a:r>
              <a:rPr lang="zh-CN" altLang="en-US" sz="2800" dirty="0">
                <a:solidFill>
                  <a:srgbClr val="800000"/>
                </a:solidFill>
              </a:rPr>
              <a:t>量化 </a:t>
            </a:r>
            <a:r>
              <a:rPr kumimoji="1" lang="zh-CN" altLang="en-US" sz="2600" b="0" dirty="0">
                <a:solidFill>
                  <a:srgbClr val="000066"/>
                </a:solidFill>
                <a:latin typeface="+mn-ea"/>
              </a:rPr>
              <a:t>数字信号在数值上是离散的。采样</a:t>
            </a:r>
            <a:r>
              <a:rPr kumimoji="1" lang="en-US" altLang="zh-CN" sz="2600" b="0" dirty="0">
                <a:solidFill>
                  <a:srgbClr val="000066"/>
                </a:solidFill>
                <a:latin typeface="+mn-ea"/>
              </a:rPr>
              <a:t>–</a:t>
            </a:r>
            <a:r>
              <a:rPr kumimoji="1" lang="zh-CN" altLang="en-US" sz="2600" b="0" dirty="0">
                <a:solidFill>
                  <a:srgbClr val="000066"/>
                </a:solidFill>
                <a:latin typeface="+mn-ea"/>
              </a:rPr>
              <a:t>保持电路的输出电压需按某种近似方式归化到与之相应的离散电平上，任何数字量只能是某个最小数量单位的</a:t>
            </a:r>
            <a:r>
              <a:rPr kumimoji="1" lang="zh-CN" altLang="en-US" sz="2600" dirty="0">
                <a:solidFill>
                  <a:srgbClr val="FF0000"/>
                </a:solidFill>
                <a:latin typeface="+mn-ea"/>
              </a:rPr>
              <a:t>整数倍</a:t>
            </a:r>
            <a:r>
              <a:rPr kumimoji="1" lang="zh-CN" altLang="en-US" sz="2600" b="0" dirty="0">
                <a:solidFill>
                  <a:srgbClr val="000066"/>
                </a:solidFill>
                <a:latin typeface="+mn-ea"/>
              </a:rPr>
              <a:t>。</a:t>
            </a:r>
            <a:endParaRPr lang="zh-CN" altLang="en-US" sz="2600" b="0" dirty="0"/>
          </a:p>
          <a:p>
            <a:pPr eaLnBrk="1" hangingPunct="1">
              <a:lnSpc>
                <a:spcPct val="120000"/>
              </a:lnSpc>
              <a:spcBef>
                <a:spcPts val="300"/>
              </a:spcBef>
              <a:spcAft>
                <a:spcPts val="100"/>
              </a:spcAft>
              <a:buClr>
                <a:srgbClr val="000099"/>
              </a:buClr>
            </a:pPr>
            <a:endParaRPr lang="zh-CN" altLang="en-US" sz="2600" b="0" dirty="0">
              <a:latin typeface="+mn-ea"/>
            </a:endParaRPr>
          </a:p>
        </p:txBody>
      </p:sp>
      <p:sp>
        <p:nvSpPr>
          <p:cNvPr id="75" name="Rectangle 3">
            <a:extLst>
              <a:ext uri="{FF2B5EF4-FFF2-40B4-BE49-F238E27FC236}">
                <a16:creationId xmlns:a16="http://schemas.microsoft.com/office/drawing/2014/main" id="{E856752B-5FE7-E6B9-C13A-D178DCA81D41}"/>
              </a:ext>
            </a:extLst>
          </p:cNvPr>
          <p:cNvSpPr txBox="1">
            <a:spLocks noChangeArrowheads="1"/>
          </p:cNvSpPr>
          <p:nvPr/>
        </p:nvSpPr>
        <p:spPr>
          <a:xfrm>
            <a:off x="391886" y="2298730"/>
            <a:ext cx="8511744" cy="159448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en-US" altLang="zh-CN" sz="2800" dirty="0">
                <a:solidFill>
                  <a:srgbClr val="800000"/>
                </a:solidFill>
              </a:rPr>
              <a:t>4 </a:t>
            </a:r>
            <a:r>
              <a:rPr lang="zh-CN" altLang="en-US" sz="2800" dirty="0">
                <a:solidFill>
                  <a:srgbClr val="800000"/>
                </a:solidFill>
              </a:rPr>
              <a:t>编码 </a:t>
            </a:r>
            <a:r>
              <a:rPr kumimoji="1" lang="zh-CN" altLang="en-US" sz="2600" b="0" dirty="0">
                <a:solidFill>
                  <a:srgbClr val="000066"/>
                </a:solidFill>
                <a:latin typeface="+mn-ea"/>
              </a:rPr>
              <a:t>量化后的数值最后还需通过编码过程用一个代码表示出来。经编码后得到的代码就是</a:t>
            </a:r>
            <a:r>
              <a:rPr kumimoji="1" lang="en-US" altLang="zh-CN" sz="2600" b="0" dirty="0">
                <a:solidFill>
                  <a:srgbClr val="000066"/>
                </a:solidFill>
                <a:latin typeface="+mn-ea"/>
              </a:rPr>
              <a:t>A/D</a:t>
            </a:r>
            <a:r>
              <a:rPr kumimoji="1" lang="zh-CN" altLang="en-US" sz="2600" b="0" dirty="0">
                <a:solidFill>
                  <a:srgbClr val="000066"/>
                </a:solidFill>
                <a:latin typeface="+mn-ea"/>
              </a:rPr>
              <a:t>转换器输出的数字量。</a:t>
            </a:r>
            <a:endParaRPr lang="zh-CN" altLang="en-US" sz="2600" b="0" dirty="0">
              <a:latin typeface="+mn-ea"/>
            </a:endParaRPr>
          </a:p>
        </p:txBody>
      </p:sp>
      <p:sp>
        <p:nvSpPr>
          <p:cNvPr id="76" name="Rectangle 3">
            <a:extLst>
              <a:ext uri="{FF2B5EF4-FFF2-40B4-BE49-F238E27FC236}">
                <a16:creationId xmlns:a16="http://schemas.microsoft.com/office/drawing/2014/main" id="{DE69C882-BD2C-09A4-D90B-8C90E36AC752}"/>
              </a:ext>
            </a:extLst>
          </p:cNvPr>
          <p:cNvSpPr txBox="1">
            <a:spLocks noChangeArrowheads="1"/>
          </p:cNvSpPr>
          <p:nvPr/>
        </p:nvSpPr>
        <p:spPr>
          <a:xfrm>
            <a:off x="316128" y="3921072"/>
            <a:ext cx="8511744" cy="282763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en-US" altLang="zh-CN" sz="2800" dirty="0">
                <a:solidFill>
                  <a:srgbClr val="800000"/>
                </a:solidFill>
              </a:rPr>
              <a:t>5 </a:t>
            </a:r>
            <a:r>
              <a:rPr lang="zh-CN" altLang="en-US" sz="2800" dirty="0">
                <a:solidFill>
                  <a:srgbClr val="800000"/>
                </a:solidFill>
              </a:rPr>
              <a:t>量化误差 </a:t>
            </a:r>
            <a:r>
              <a:rPr kumimoji="1" lang="zh-CN" altLang="en-US" sz="2600" b="0" dirty="0">
                <a:solidFill>
                  <a:srgbClr val="000066"/>
                </a:solidFill>
                <a:latin typeface="+mn-ea"/>
              </a:rPr>
              <a:t>量化前的电压与量化后的电压差。在量化过程中由于所采样电压不一定能整除，所以量化前后一定存在误差，此误差我们称之为</a:t>
            </a:r>
            <a:r>
              <a:rPr kumimoji="1" lang="zh-CN" altLang="en-US" sz="2600" dirty="0">
                <a:solidFill>
                  <a:srgbClr val="FF0000"/>
                </a:solidFill>
                <a:latin typeface="+mn-ea"/>
              </a:rPr>
              <a:t>量化误差</a:t>
            </a:r>
            <a:r>
              <a:rPr kumimoji="1" lang="zh-CN" altLang="en-US" sz="2600" b="0" dirty="0">
                <a:solidFill>
                  <a:srgbClr val="000066"/>
                </a:solidFill>
                <a:latin typeface="+mn-ea"/>
              </a:rPr>
              <a:t>，用</a:t>
            </a:r>
            <a:r>
              <a:rPr kumimoji="1" lang="zh-CN" altLang="en-US" sz="2600" dirty="0">
                <a:solidFill>
                  <a:srgbClr val="FF0000"/>
                </a:solidFill>
                <a:latin typeface="+mn-ea"/>
                <a:sym typeface="Symbol" panose="05050102010706020507" pitchFamily="18" charset="2"/>
              </a:rPr>
              <a:t></a:t>
            </a:r>
            <a:r>
              <a:rPr kumimoji="1" lang="zh-CN" altLang="en-US" sz="2600" b="0" dirty="0">
                <a:solidFill>
                  <a:srgbClr val="000066"/>
                </a:solidFill>
                <a:latin typeface="+mn-ea"/>
              </a:rPr>
              <a:t>表示。量化误差属</a:t>
            </a:r>
            <a:r>
              <a:rPr kumimoji="1" lang="zh-CN" altLang="en-US" sz="2600" dirty="0">
                <a:solidFill>
                  <a:srgbClr val="FF0000"/>
                </a:solidFill>
                <a:latin typeface="+mn-ea"/>
              </a:rPr>
              <a:t>原理误差</a:t>
            </a:r>
            <a:r>
              <a:rPr kumimoji="1" lang="zh-CN" altLang="en-US" sz="2600" b="0" dirty="0">
                <a:solidFill>
                  <a:srgbClr val="FF0000"/>
                </a:solidFill>
                <a:latin typeface="+mn-ea"/>
              </a:rPr>
              <a:t>，</a:t>
            </a:r>
            <a:r>
              <a:rPr kumimoji="1" lang="zh-CN" altLang="en-US" sz="2600" b="0" dirty="0">
                <a:solidFill>
                  <a:srgbClr val="000066"/>
                </a:solidFill>
                <a:latin typeface="+mn-ea"/>
              </a:rPr>
              <a:t>它是无法消除的。</a:t>
            </a:r>
            <a:r>
              <a:rPr kumimoji="1" lang="en-US" altLang="zh-CN" sz="2600" b="0" dirty="0">
                <a:solidFill>
                  <a:srgbClr val="000066"/>
                </a:solidFill>
                <a:latin typeface="+mn-ea"/>
              </a:rPr>
              <a:t>A/D</a:t>
            </a:r>
            <a:r>
              <a:rPr kumimoji="1" lang="zh-CN" altLang="en-US" sz="2600" b="0" dirty="0">
                <a:solidFill>
                  <a:srgbClr val="000066"/>
                </a:solidFill>
                <a:latin typeface="+mn-ea"/>
              </a:rPr>
              <a:t>转换器的位数越</a:t>
            </a:r>
            <a:r>
              <a:rPr kumimoji="1" lang="zh-CN" altLang="en-US" sz="2600" dirty="0">
                <a:solidFill>
                  <a:srgbClr val="FF0000"/>
                </a:solidFill>
                <a:latin typeface="+mn-ea"/>
              </a:rPr>
              <a:t>多</a:t>
            </a:r>
            <a:r>
              <a:rPr kumimoji="1" lang="zh-CN" altLang="en-US" sz="2600" b="0" dirty="0">
                <a:solidFill>
                  <a:srgbClr val="000066"/>
                </a:solidFill>
                <a:latin typeface="+mn-ea"/>
              </a:rPr>
              <a:t>，各离散电平之间的差值越</a:t>
            </a:r>
            <a:r>
              <a:rPr kumimoji="1" lang="zh-CN" altLang="en-US" sz="2600" dirty="0">
                <a:solidFill>
                  <a:srgbClr val="FF0000"/>
                </a:solidFill>
                <a:latin typeface="+mn-ea"/>
              </a:rPr>
              <a:t>小</a:t>
            </a:r>
            <a:r>
              <a:rPr kumimoji="1" lang="zh-CN" altLang="en-US" sz="2600" b="0" dirty="0">
                <a:solidFill>
                  <a:srgbClr val="000066"/>
                </a:solidFill>
                <a:latin typeface="+mn-ea"/>
              </a:rPr>
              <a:t>，量化误差越</a:t>
            </a:r>
            <a:r>
              <a:rPr kumimoji="1" lang="zh-CN" altLang="en-US" sz="2600" dirty="0">
                <a:solidFill>
                  <a:srgbClr val="FF0000"/>
                </a:solidFill>
                <a:latin typeface="+mn-ea"/>
              </a:rPr>
              <a:t>小</a:t>
            </a:r>
            <a:r>
              <a:rPr kumimoji="1" lang="zh-CN" altLang="en-US" sz="2600" b="0" dirty="0">
                <a:solidFill>
                  <a:srgbClr val="000066"/>
                </a:solidFill>
                <a:latin typeface="+mn-ea"/>
              </a:rPr>
              <a:t>。  </a:t>
            </a:r>
          </a:p>
          <a:p>
            <a:pPr eaLnBrk="1" hangingPunct="1">
              <a:lnSpc>
                <a:spcPct val="120000"/>
              </a:lnSpc>
              <a:spcBef>
                <a:spcPts val="300"/>
              </a:spcBef>
              <a:spcAft>
                <a:spcPts val="100"/>
              </a:spcAft>
              <a:buClr>
                <a:srgbClr val="000099"/>
              </a:buClr>
            </a:pPr>
            <a:endParaRPr kumimoji="1" lang="zh-CN" altLang="en-US" sz="2800" dirty="0">
              <a:solidFill>
                <a:srgbClr val="000066"/>
              </a:solidFill>
              <a:latin typeface="Times New Roman" panose="02020603050405020304" pitchFamily="18" charset="0"/>
              <a:ea typeface="楷体_GB2312" pitchFamily="49" charset="-122"/>
            </a:endParaRPr>
          </a:p>
          <a:p>
            <a:pPr eaLnBrk="1" hangingPunct="1">
              <a:lnSpc>
                <a:spcPct val="120000"/>
              </a:lnSpc>
              <a:spcBef>
                <a:spcPts val="300"/>
              </a:spcBef>
              <a:spcAft>
                <a:spcPts val="100"/>
              </a:spcAft>
              <a:buClr>
                <a:srgbClr val="000099"/>
              </a:buClr>
            </a:pPr>
            <a:endParaRPr lang="zh-CN" altLang="en-US" sz="2800" b="0" dirty="0"/>
          </a:p>
          <a:p>
            <a:pPr eaLnBrk="1" hangingPunct="1">
              <a:lnSpc>
                <a:spcPct val="120000"/>
              </a:lnSpc>
              <a:spcBef>
                <a:spcPts val="300"/>
              </a:spcBef>
              <a:spcAft>
                <a:spcPts val="100"/>
              </a:spcAft>
              <a:buClr>
                <a:srgbClr val="000099"/>
              </a:buClr>
            </a:pPr>
            <a:endParaRPr lang="zh-CN" altLang="en-US" sz="2600" b="0" dirty="0">
              <a:latin typeface="+mn-ea"/>
            </a:endParaRPr>
          </a:p>
        </p:txBody>
      </p:sp>
    </p:spTree>
    <p:extLst>
      <p:ext uri="{BB962C8B-B14F-4D97-AF65-F5344CB8AC3E}">
        <p14:creationId xmlns:p14="http://schemas.microsoft.com/office/powerpoint/2010/main" val="32415249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5">
                                            <p:txEl>
                                              <p:pRg st="0" end="0"/>
                                            </p:txEl>
                                          </p:spTgt>
                                        </p:tgtEl>
                                        <p:attrNameLst>
                                          <p:attrName>style.visibility</p:attrName>
                                        </p:attrNameLst>
                                      </p:cBhvr>
                                      <p:to>
                                        <p:strVal val="visible"/>
                                      </p:to>
                                    </p:set>
                                    <p:animEffect transition="in" filter="wipe(up)">
                                      <p:cBhvr>
                                        <p:cTn id="12" dur="2000"/>
                                        <p:tgtEl>
                                          <p:spTgt spid="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6">
                                            <p:txEl>
                                              <p:pRg st="0" end="0"/>
                                            </p:txEl>
                                          </p:spTgt>
                                        </p:tgtEl>
                                        <p:attrNameLst>
                                          <p:attrName>style.visibility</p:attrName>
                                        </p:attrNameLst>
                                      </p:cBhvr>
                                      <p:to>
                                        <p:strVal val="visible"/>
                                      </p:to>
                                    </p:set>
                                    <p:animEffect transition="in" filter="wipe(up)">
                                      <p:cBhvr>
                                        <p:cTn id="17" dur="2000"/>
                                        <p:tgtEl>
                                          <p:spTgt spid="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5" grpId="0" build="p"/>
      <p:bldP spid="7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0369" y="947820"/>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量化方法</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16128" y="1632541"/>
            <a:ext cx="8076252" cy="429635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ts val="0"/>
              </a:spcBef>
              <a:spcAft>
                <a:spcPts val="600"/>
              </a:spcAft>
              <a:buClr>
                <a:srgbClr val="000099"/>
              </a:buClr>
              <a:buNone/>
            </a:pPr>
            <a:r>
              <a:rPr lang="zh-CN" altLang="en-US" sz="2800" b="0" dirty="0">
                <a:latin typeface="+mn-ea"/>
              </a:rPr>
              <a:t>    如果把数字量的最低有效位的</a:t>
            </a:r>
            <a:r>
              <a:rPr lang="en-US" altLang="zh-CN" sz="2800" b="0" dirty="0">
                <a:latin typeface="+mn-ea"/>
              </a:rPr>
              <a:t>1</a:t>
            </a:r>
            <a:r>
              <a:rPr lang="zh-CN" altLang="en-US" sz="2800" b="0" dirty="0">
                <a:latin typeface="+mn-ea"/>
              </a:rPr>
              <a:t>所代表的模拟量大小叫做量化单位，用</a:t>
            </a:r>
            <a:r>
              <a:rPr lang="en-US" altLang="zh-CN" sz="2800" dirty="0">
                <a:latin typeface="+mn-ea"/>
              </a:rPr>
              <a:t>Δ</a:t>
            </a:r>
            <a:r>
              <a:rPr lang="zh-CN" altLang="en-US" sz="2800" b="0" dirty="0">
                <a:latin typeface="+mn-ea"/>
              </a:rPr>
              <a:t>表示，则：</a:t>
            </a:r>
            <a:endParaRPr kumimoji="1" lang="en-US" altLang="zh-CN" sz="2800" b="0" dirty="0">
              <a:solidFill>
                <a:srgbClr val="FF0000"/>
              </a:solidFill>
              <a:latin typeface="+mn-ea"/>
            </a:endParaRPr>
          </a:p>
          <a:p>
            <a:pPr eaLnBrk="1" hangingPunct="1">
              <a:lnSpc>
                <a:spcPct val="120000"/>
              </a:lnSpc>
              <a:spcBef>
                <a:spcPts val="0"/>
              </a:spcBef>
              <a:spcAft>
                <a:spcPts val="600"/>
              </a:spcAft>
              <a:buClr>
                <a:srgbClr val="000099"/>
              </a:buClr>
            </a:pPr>
            <a:r>
              <a:rPr kumimoji="1" lang="zh-CN" altLang="en-US" sz="2800" dirty="0">
                <a:solidFill>
                  <a:srgbClr val="FF0000"/>
                </a:solidFill>
                <a:latin typeface="+mn-ea"/>
              </a:rPr>
              <a:t>只舍不入</a:t>
            </a:r>
            <a:r>
              <a:rPr kumimoji="1" lang="zh-CN" altLang="en-US" sz="2800" dirty="0">
                <a:solidFill>
                  <a:srgbClr val="000066"/>
                </a:solidFill>
                <a:latin typeface="+mn-ea"/>
              </a:rPr>
              <a:t>量化</a:t>
            </a:r>
            <a:r>
              <a:rPr kumimoji="1" lang="zh-CN" altLang="en-US" sz="2800">
                <a:solidFill>
                  <a:srgbClr val="000066"/>
                </a:solidFill>
                <a:latin typeface="+mn-ea"/>
              </a:rPr>
              <a:t>方式：</a:t>
            </a:r>
            <a:endParaRPr kumimoji="1" lang="en-US" altLang="zh-CN" sz="2800">
              <a:solidFill>
                <a:srgbClr val="000066"/>
              </a:solidFill>
              <a:latin typeface="+mn-ea"/>
            </a:endParaRPr>
          </a:p>
          <a:p>
            <a:pPr marL="0" indent="0" eaLnBrk="1" hangingPunct="1">
              <a:lnSpc>
                <a:spcPct val="120000"/>
              </a:lnSpc>
              <a:spcBef>
                <a:spcPts val="0"/>
              </a:spcBef>
              <a:spcAft>
                <a:spcPts val="600"/>
              </a:spcAft>
              <a:buClr>
                <a:srgbClr val="000099"/>
              </a:buClr>
              <a:buNone/>
            </a:pPr>
            <a:r>
              <a:rPr kumimoji="1" lang="en-US" altLang="zh-CN" sz="2800" b="0">
                <a:solidFill>
                  <a:srgbClr val="000066"/>
                </a:solidFill>
                <a:latin typeface="+mn-ea"/>
              </a:rPr>
              <a:t>    </a:t>
            </a:r>
            <a:r>
              <a:rPr lang="zh-CN" altLang="en-US" sz="2800" b="0">
                <a:latin typeface="+mn-ea"/>
              </a:rPr>
              <a:t>将</a:t>
            </a:r>
            <a:r>
              <a:rPr lang="zh-CN" altLang="en-US" sz="2800" b="0" dirty="0">
                <a:latin typeface="+mn-ea"/>
              </a:rPr>
              <a:t>不够量化单位</a:t>
            </a:r>
            <a:r>
              <a:rPr lang="en-US" altLang="zh-CN" sz="2800" dirty="0">
                <a:latin typeface="+mn-ea"/>
              </a:rPr>
              <a:t>Δ</a:t>
            </a:r>
            <a:r>
              <a:rPr lang="zh-CN" altLang="en-US" sz="2800" b="0" dirty="0">
                <a:latin typeface="+mn-ea"/>
              </a:rPr>
              <a:t>的值舍掉。</a:t>
            </a:r>
            <a:endParaRPr kumimoji="1" lang="en-US" altLang="zh-CN" sz="2800" b="0" dirty="0">
              <a:solidFill>
                <a:srgbClr val="000066"/>
              </a:solidFill>
              <a:latin typeface="+mn-ea"/>
            </a:endParaRPr>
          </a:p>
          <a:p>
            <a:pPr eaLnBrk="1" hangingPunct="1">
              <a:lnSpc>
                <a:spcPct val="120000"/>
              </a:lnSpc>
              <a:spcBef>
                <a:spcPts val="0"/>
              </a:spcBef>
              <a:spcAft>
                <a:spcPts val="600"/>
              </a:spcAft>
              <a:buFont typeface="Arial" panose="020B0604020202020204" pitchFamily="34" charset="0"/>
              <a:buChar char="•"/>
            </a:pPr>
            <a:r>
              <a:rPr kumimoji="1" lang="zh-CN" altLang="en-US" sz="2800" dirty="0">
                <a:solidFill>
                  <a:srgbClr val="FF0000"/>
                </a:solidFill>
                <a:latin typeface="+mn-ea"/>
              </a:rPr>
              <a:t>有舍有入（四舍五入）</a:t>
            </a:r>
            <a:r>
              <a:rPr kumimoji="1" lang="zh-CN" altLang="en-US" sz="2800" dirty="0">
                <a:solidFill>
                  <a:srgbClr val="000066"/>
                </a:solidFill>
                <a:latin typeface="+mn-ea"/>
              </a:rPr>
              <a:t>量化</a:t>
            </a:r>
            <a:r>
              <a:rPr kumimoji="1" lang="zh-CN" altLang="en-US" sz="2800">
                <a:solidFill>
                  <a:srgbClr val="000066"/>
                </a:solidFill>
                <a:latin typeface="+mn-ea"/>
              </a:rPr>
              <a:t>方式：</a:t>
            </a:r>
            <a:endParaRPr kumimoji="1" lang="en-US" altLang="zh-CN" sz="2800">
              <a:solidFill>
                <a:srgbClr val="000066"/>
              </a:solidFill>
              <a:latin typeface="+mn-ea"/>
            </a:endParaRPr>
          </a:p>
          <a:p>
            <a:pPr marL="0" indent="0" eaLnBrk="1" hangingPunct="1">
              <a:lnSpc>
                <a:spcPct val="120000"/>
              </a:lnSpc>
              <a:spcBef>
                <a:spcPts val="0"/>
              </a:spcBef>
              <a:spcAft>
                <a:spcPts val="600"/>
              </a:spcAft>
              <a:buNone/>
            </a:pPr>
            <a:r>
              <a:rPr kumimoji="1" lang="en-US" altLang="zh-CN" sz="2800" b="0">
                <a:solidFill>
                  <a:srgbClr val="000066"/>
                </a:solidFill>
                <a:latin typeface="+mn-ea"/>
              </a:rPr>
              <a:t>    </a:t>
            </a:r>
            <a:r>
              <a:rPr lang="zh-CN" altLang="en-US" sz="2800" b="0">
                <a:latin typeface="+mn-ea"/>
              </a:rPr>
              <a:t>将</a:t>
            </a:r>
            <a:r>
              <a:rPr lang="zh-CN" altLang="en-US" sz="2800" b="0" dirty="0">
                <a:latin typeface="+mn-ea"/>
              </a:rPr>
              <a:t>小于</a:t>
            </a:r>
            <a:r>
              <a:rPr lang="en-US" altLang="zh-CN" sz="2800" dirty="0">
                <a:latin typeface="+mn-ea"/>
              </a:rPr>
              <a:t>Δ/2</a:t>
            </a:r>
            <a:r>
              <a:rPr lang="zh-CN" altLang="en-US" sz="2800" b="0" dirty="0">
                <a:latin typeface="+mn-ea"/>
              </a:rPr>
              <a:t>的值舍去，小于</a:t>
            </a:r>
            <a:r>
              <a:rPr lang="en-US" altLang="zh-CN" sz="2800" dirty="0">
                <a:latin typeface="+mn-ea"/>
              </a:rPr>
              <a:t>Δ</a:t>
            </a:r>
            <a:r>
              <a:rPr lang="zh-CN" altLang="en-US" sz="2800" b="0" dirty="0">
                <a:latin typeface="+mn-ea"/>
              </a:rPr>
              <a:t>而大于</a:t>
            </a:r>
            <a:r>
              <a:rPr lang="en-US" altLang="zh-CN" sz="2800" dirty="0">
                <a:latin typeface="+mn-ea"/>
              </a:rPr>
              <a:t>Δ/2</a:t>
            </a:r>
            <a:r>
              <a:rPr lang="zh-CN" altLang="en-US" sz="2800" b="0" dirty="0">
                <a:latin typeface="+mn-ea"/>
              </a:rPr>
              <a:t>的值视为数字量</a:t>
            </a:r>
            <a:r>
              <a:rPr lang="en-US" altLang="zh-CN" sz="2800" dirty="0">
                <a:latin typeface="+mn-ea"/>
              </a:rPr>
              <a:t>Δ</a:t>
            </a:r>
            <a:r>
              <a:rPr lang="zh-CN" altLang="en-US" sz="2800" dirty="0">
                <a:latin typeface="+mn-ea"/>
              </a:rPr>
              <a:t>。</a:t>
            </a:r>
            <a:endParaRPr lang="en-US" altLang="zh-CN" sz="2800" dirty="0">
              <a:latin typeface="+mn-ea"/>
            </a:endParaRPr>
          </a:p>
          <a:p>
            <a:pPr marL="0" indent="0" eaLnBrk="1" hangingPunct="1">
              <a:lnSpc>
                <a:spcPct val="120000"/>
              </a:lnSpc>
              <a:spcBef>
                <a:spcPts val="0"/>
              </a:spcBef>
              <a:spcAft>
                <a:spcPts val="600"/>
              </a:spcAft>
              <a:buNone/>
            </a:pPr>
            <a:r>
              <a:rPr lang="zh-CN" altLang="en-US" sz="2800" b="0">
                <a:latin typeface="+mn-ea"/>
              </a:rPr>
              <a:t>    只</a:t>
            </a:r>
            <a:r>
              <a:rPr lang="zh-CN" altLang="en-US" sz="2800" b="0" dirty="0">
                <a:latin typeface="+mn-ea"/>
              </a:rPr>
              <a:t>舍不入法的量化误差为</a:t>
            </a:r>
            <a:r>
              <a:rPr lang="en-US" altLang="zh-CN" sz="2800" b="0" dirty="0">
                <a:latin typeface="+mn-ea"/>
              </a:rPr>
              <a:t>Δ</a:t>
            </a:r>
            <a:r>
              <a:rPr lang="zh-CN" altLang="en-US" sz="2800" b="0" dirty="0">
                <a:latin typeface="+mn-ea"/>
              </a:rPr>
              <a:t>；而有舍有入法的量化误差为</a:t>
            </a:r>
            <a:r>
              <a:rPr lang="en-US" altLang="zh-CN" sz="2800" b="0" dirty="0">
                <a:latin typeface="+mn-ea"/>
              </a:rPr>
              <a:t>Δ/2</a:t>
            </a:r>
            <a:r>
              <a:rPr lang="zh-CN" altLang="en-US" sz="2800" b="0" dirty="0">
                <a:latin typeface="+mn-ea"/>
              </a:rPr>
              <a:t>。</a:t>
            </a:r>
          </a:p>
          <a:p>
            <a:pPr eaLnBrk="1" hangingPunct="1">
              <a:lnSpc>
                <a:spcPct val="120000"/>
              </a:lnSpc>
              <a:spcBef>
                <a:spcPts val="0"/>
              </a:spcBef>
              <a:spcAft>
                <a:spcPts val="600"/>
              </a:spcAft>
              <a:buFont typeface="Arial" panose="020B0604020202020204" pitchFamily="34" charset="0"/>
              <a:buChar char="•"/>
            </a:pPr>
            <a:endParaRPr lang="zh-CN" altLang="en-US" sz="2600" dirty="0">
              <a:latin typeface="+mn-ea"/>
            </a:endParaRPr>
          </a:p>
        </p:txBody>
      </p:sp>
    </p:spTree>
    <p:extLst>
      <p:ext uri="{BB962C8B-B14F-4D97-AF65-F5344CB8AC3E}">
        <p14:creationId xmlns:p14="http://schemas.microsoft.com/office/powerpoint/2010/main" val="40708142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up)">
                                      <p:cBhvr>
                                        <p:cTn id="27" dur="2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up)">
                                      <p:cBhvr>
                                        <p:cTn id="32"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43010" name="日期占位符 2">
            <a:extLst>
              <a:ext uri="{FF2B5EF4-FFF2-40B4-BE49-F238E27FC236}">
                <a16:creationId xmlns:a16="http://schemas.microsoft.com/office/drawing/2014/main" id="{0FCF49DA-D3E2-4FDA-AA95-0CE6EB8C5A4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fld id="{13353B19-D141-4475-A32C-B881915DCDB7}" type="datetime1">
              <a:rPr kumimoji="1" lang="zh-CN" altLang="en-US" sz="1400" b="0" smtClean="0">
                <a:solidFill>
                  <a:srgbClr val="7030A0"/>
                </a:solidFill>
              </a:rPr>
              <a:pPr>
                <a:lnSpc>
                  <a:spcPct val="100000"/>
                </a:lnSpc>
                <a:spcBef>
                  <a:spcPct val="0"/>
                </a:spcBef>
                <a:buFontTx/>
                <a:buNone/>
              </a:pPr>
              <a:t>2023/12/12</a:t>
            </a:fld>
            <a:endParaRPr kumimoji="1" lang="en-US" altLang="zh-CN" sz="1400" b="0">
              <a:solidFill>
                <a:srgbClr val="7030A0"/>
              </a:solidFill>
            </a:endParaRPr>
          </a:p>
        </p:txBody>
      </p:sp>
      <p:sp>
        <p:nvSpPr>
          <p:cNvPr id="43012" name="Text Box 2">
            <a:extLst>
              <a:ext uri="{FF2B5EF4-FFF2-40B4-BE49-F238E27FC236}">
                <a16:creationId xmlns:a16="http://schemas.microsoft.com/office/drawing/2014/main" id="{B55D1309-9C26-4DF6-B4F8-B5D5FFBBF143}"/>
              </a:ext>
            </a:extLst>
          </p:cNvPr>
          <p:cNvSpPr txBox="1">
            <a:spLocks noChangeArrowheads="1"/>
          </p:cNvSpPr>
          <p:nvPr/>
        </p:nvSpPr>
        <p:spPr bwMode="auto">
          <a:xfrm>
            <a:off x="612775" y="1219200"/>
            <a:ext cx="954088"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0" tIns="190800"/>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zh-CN" altLang="en-US" sz="2400" i="0">
                <a:solidFill>
                  <a:srgbClr val="7030A0"/>
                </a:solidFill>
              </a:rPr>
              <a:t>编码</a:t>
            </a:r>
          </a:p>
        </p:txBody>
      </p:sp>
      <p:sp>
        <p:nvSpPr>
          <p:cNvPr id="43013" name="Text Box 3">
            <a:extLst>
              <a:ext uri="{FF2B5EF4-FFF2-40B4-BE49-F238E27FC236}">
                <a16:creationId xmlns:a16="http://schemas.microsoft.com/office/drawing/2014/main" id="{47DE511D-36C2-490B-9AC9-F065BBB81195}"/>
              </a:ext>
            </a:extLst>
          </p:cNvPr>
          <p:cNvSpPr txBox="1">
            <a:spLocks noChangeArrowheads="1"/>
          </p:cNvSpPr>
          <p:nvPr/>
        </p:nvSpPr>
        <p:spPr bwMode="auto">
          <a:xfrm>
            <a:off x="952500" y="5160963"/>
            <a:ext cx="34671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0" tIns="190800"/>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solidFill>
                  <a:srgbClr val="7030A0"/>
                </a:solidFill>
              </a:rPr>
              <a:t>(a)</a:t>
            </a:r>
            <a:r>
              <a:rPr lang="zh-CN" altLang="en-US" sz="2400" i="0">
                <a:solidFill>
                  <a:srgbClr val="7030A0"/>
                </a:solidFill>
              </a:rPr>
              <a:t>最大误差为</a:t>
            </a:r>
            <a:r>
              <a:rPr lang="en-US" altLang="zh-CN" sz="2400" i="0">
                <a:solidFill>
                  <a:srgbClr val="7030A0"/>
                </a:solidFill>
              </a:rPr>
              <a:t>1/2LSB</a:t>
            </a:r>
          </a:p>
        </p:txBody>
      </p:sp>
      <p:sp>
        <p:nvSpPr>
          <p:cNvPr id="43014" name="Text Box 4">
            <a:extLst>
              <a:ext uri="{FF2B5EF4-FFF2-40B4-BE49-F238E27FC236}">
                <a16:creationId xmlns:a16="http://schemas.microsoft.com/office/drawing/2014/main" id="{55EB4942-2AD9-4833-8525-882148962246}"/>
              </a:ext>
            </a:extLst>
          </p:cNvPr>
          <p:cNvSpPr txBox="1">
            <a:spLocks noChangeArrowheads="1"/>
          </p:cNvSpPr>
          <p:nvPr/>
        </p:nvSpPr>
        <p:spPr bwMode="auto">
          <a:xfrm>
            <a:off x="5251450" y="5141913"/>
            <a:ext cx="31623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0" tIns="190800"/>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solidFill>
                  <a:srgbClr val="7030A0"/>
                </a:solidFill>
              </a:rPr>
              <a:t>(b)</a:t>
            </a:r>
            <a:r>
              <a:rPr lang="zh-CN" altLang="en-US" sz="2400" i="0">
                <a:solidFill>
                  <a:srgbClr val="7030A0"/>
                </a:solidFill>
              </a:rPr>
              <a:t>最大误差为</a:t>
            </a:r>
            <a:r>
              <a:rPr lang="en-US" altLang="zh-CN" sz="2400" i="0">
                <a:solidFill>
                  <a:srgbClr val="7030A0"/>
                </a:solidFill>
              </a:rPr>
              <a:t>LSB</a:t>
            </a:r>
          </a:p>
        </p:txBody>
      </p:sp>
      <p:sp>
        <p:nvSpPr>
          <p:cNvPr id="43015" name="Text Box 5">
            <a:extLst>
              <a:ext uri="{FF2B5EF4-FFF2-40B4-BE49-F238E27FC236}">
                <a16:creationId xmlns:a16="http://schemas.microsoft.com/office/drawing/2014/main" id="{51574B2E-AC68-409B-A44A-EC308E52C9E4}"/>
              </a:ext>
            </a:extLst>
          </p:cNvPr>
          <p:cNvSpPr txBox="1">
            <a:spLocks noChangeArrowheads="1"/>
          </p:cNvSpPr>
          <p:nvPr/>
        </p:nvSpPr>
        <p:spPr bwMode="auto">
          <a:xfrm>
            <a:off x="1466850" y="5740400"/>
            <a:ext cx="62468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0" tIns="190800"/>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zh-CN" altLang="en-US" sz="2400" i="0">
                <a:solidFill>
                  <a:srgbClr val="7030A0"/>
                </a:solidFill>
              </a:rPr>
              <a:t>图</a:t>
            </a:r>
            <a:r>
              <a:rPr lang="en-US" altLang="zh-CN" sz="2400" i="0">
                <a:solidFill>
                  <a:srgbClr val="7030A0"/>
                </a:solidFill>
              </a:rPr>
              <a:t>8-10</a:t>
            </a:r>
            <a:r>
              <a:rPr lang="zh-CN" altLang="en-US" sz="2400" i="0">
                <a:solidFill>
                  <a:srgbClr val="7030A0"/>
                </a:solidFill>
              </a:rPr>
              <a:t>三位标准二进制</a:t>
            </a:r>
            <a:r>
              <a:rPr lang="en-US" altLang="zh-CN" sz="2400" i="0">
                <a:solidFill>
                  <a:srgbClr val="7030A0"/>
                </a:solidFill>
              </a:rPr>
              <a:t>ADC</a:t>
            </a:r>
            <a:r>
              <a:rPr lang="zh-CN" altLang="en-US" sz="2400" i="0">
                <a:solidFill>
                  <a:srgbClr val="7030A0"/>
                </a:solidFill>
              </a:rPr>
              <a:t>的输出电压特性</a:t>
            </a:r>
          </a:p>
        </p:txBody>
      </p:sp>
      <p:sp>
        <p:nvSpPr>
          <p:cNvPr id="43016" name="AutoShape 7">
            <a:extLst>
              <a:ext uri="{FF2B5EF4-FFF2-40B4-BE49-F238E27FC236}">
                <a16:creationId xmlns:a16="http://schemas.microsoft.com/office/drawing/2014/main" id="{9034BE80-8E8B-4CBC-8E35-0F675CBBA129}"/>
              </a:ext>
            </a:extLst>
          </p:cNvPr>
          <p:cNvSpPr>
            <a:spLocks noChangeArrowheads="1"/>
          </p:cNvSpPr>
          <p:nvPr/>
        </p:nvSpPr>
        <p:spPr bwMode="auto">
          <a:xfrm>
            <a:off x="120650" y="242888"/>
            <a:ext cx="1611313" cy="827087"/>
          </a:xfrm>
          <a:prstGeom prst="wedgeRoundRectCallout">
            <a:avLst>
              <a:gd name="adj1" fmla="val -29407"/>
              <a:gd name="adj2" fmla="val 145394"/>
              <a:gd name="adj3" fmla="val 16667"/>
            </a:avLst>
          </a:prstGeom>
          <a:solidFill>
            <a:srgbClr val="CC3399"/>
          </a:solidFill>
          <a:ln w="9525">
            <a:solidFill>
              <a:srgbClr val="000000"/>
            </a:solidFill>
            <a:miter lim="800000"/>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400">
                <a:solidFill>
                  <a:srgbClr val="FFFF00"/>
                </a:solidFill>
              </a:rPr>
              <a:t>代表的模拟电压</a:t>
            </a:r>
          </a:p>
        </p:txBody>
      </p:sp>
      <p:sp>
        <p:nvSpPr>
          <p:cNvPr id="43017" name="Text Box 8">
            <a:extLst>
              <a:ext uri="{FF2B5EF4-FFF2-40B4-BE49-F238E27FC236}">
                <a16:creationId xmlns:a16="http://schemas.microsoft.com/office/drawing/2014/main" id="{57D8A29E-E609-4BBD-BE66-4963F89019C1}"/>
              </a:ext>
            </a:extLst>
          </p:cNvPr>
          <p:cNvSpPr txBox="1">
            <a:spLocks noChangeArrowheads="1"/>
          </p:cNvSpPr>
          <p:nvPr/>
        </p:nvSpPr>
        <p:spPr bwMode="auto">
          <a:xfrm>
            <a:off x="4697413" y="1258888"/>
            <a:ext cx="9540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0" tIns="190800"/>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zh-CN" altLang="en-US" sz="2400" i="0">
                <a:solidFill>
                  <a:srgbClr val="7030A0"/>
                </a:solidFill>
              </a:rPr>
              <a:t>编码</a:t>
            </a:r>
          </a:p>
        </p:txBody>
      </p:sp>
      <p:sp>
        <p:nvSpPr>
          <p:cNvPr id="43018" name="AutoShape 9">
            <a:extLst>
              <a:ext uri="{FF2B5EF4-FFF2-40B4-BE49-F238E27FC236}">
                <a16:creationId xmlns:a16="http://schemas.microsoft.com/office/drawing/2014/main" id="{23B7753E-1AB0-4E9B-9831-E650CA822389}"/>
              </a:ext>
            </a:extLst>
          </p:cNvPr>
          <p:cNvSpPr>
            <a:spLocks noChangeArrowheads="1"/>
          </p:cNvSpPr>
          <p:nvPr/>
        </p:nvSpPr>
        <p:spPr bwMode="auto">
          <a:xfrm>
            <a:off x="4179888" y="244475"/>
            <a:ext cx="1611312" cy="827088"/>
          </a:xfrm>
          <a:prstGeom prst="wedgeRoundRectCallout">
            <a:avLst>
              <a:gd name="adj1" fmla="val -22120"/>
              <a:gd name="adj2" fmla="val 145394"/>
              <a:gd name="adj3" fmla="val 16667"/>
            </a:avLst>
          </a:prstGeom>
          <a:solidFill>
            <a:srgbClr val="CC3399"/>
          </a:solidFill>
          <a:ln w="9525">
            <a:solidFill>
              <a:srgbClr val="000000"/>
            </a:solidFill>
            <a:miter lim="800000"/>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400">
                <a:solidFill>
                  <a:srgbClr val="FFFF00"/>
                </a:solidFill>
              </a:rPr>
              <a:t>代表的模拟电压</a:t>
            </a:r>
          </a:p>
        </p:txBody>
      </p:sp>
      <p:pic>
        <p:nvPicPr>
          <p:cNvPr id="4" name="图片 3">
            <a:extLst>
              <a:ext uri="{FF2B5EF4-FFF2-40B4-BE49-F238E27FC236}">
                <a16:creationId xmlns:a16="http://schemas.microsoft.com/office/drawing/2014/main" id="{BFC88A54-8970-49EE-9938-19C751BF6E65}"/>
              </a:ext>
            </a:extLst>
          </p:cNvPr>
          <p:cNvPicPr>
            <a:picLocks noChangeAspect="1"/>
          </p:cNvPicPr>
          <p:nvPr/>
        </p:nvPicPr>
        <p:blipFill>
          <a:blip r:embed="rId6">
            <a:duotone>
              <a:prstClr val="black"/>
              <a:schemeClr val="accent4">
                <a:tint val="45000"/>
                <a:satMod val="400000"/>
              </a:schemeClr>
            </a:duotone>
          </a:blip>
          <a:stretch>
            <a:fillRect/>
          </a:stretch>
        </p:blipFill>
        <p:spPr>
          <a:xfrm>
            <a:off x="237600" y="1851025"/>
            <a:ext cx="8748000" cy="3511600"/>
          </a:xfrm>
          <a:prstGeom prst="rect">
            <a:avLst/>
          </a:prstGeom>
        </p:spPr>
      </p:pic>
    </p:spTree>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12" name="对象 11">
            <a:extLst>
              <a:ext uri="{FF2B5EF4-FFF2-40B4-BE49-F238E27FC236}">
                <a16:creationId xmlns:a16="http://schemas.microsoft.com/office/drawing/2014/main" id="{E9869DA0-022B-E3D9-32CA-C61832947FF9}"/>
              </a:ext>
            </a:extLst>
          </p:cNvPr>
          <p:cNvGraphicFramePr>
            <a:graphicFrameLocks noChangeAspect="1"/>
          </p:cNvGraphicFramePr>
          <p:nvPr>
            <p:extLst>
              <p:ext uri="{D42A27DB-BD31-4B8C-83A1-F6EECF244321}">
                <p14:modId xmlns:p14="http://schemas.microsoft.com/office/powerpoint/2010/main" val="285250112"/>
              </p:ext>
            </p:extLst>
          </p:nvPr>
        </p:nvGraphicFramePr>
        <p:xfrm>
          <a:off x="1140317" y="590550"/>
          <a:ext cx="7931121" cy="6267450"/>
        </p:xfrm>
        <a:graphic>
          <a:graphicData uri="http://schemas.openxmlformats.org/presentationml/2006/ole">
            <mc:AlternateContent xmlns:mc="http://schemas.openxmlformats.org/markup-compatibility/2006">
              <mc:Choice xmlns:v="urn:schemas-microsoft-com:vml" Requires="v">
                <p:oleObj spid="_x0000_s16391" name="Visio" r:id="rId5" imgW="7505627" imgH="5928336" progId="Visio.Drawing.11">
                  <p:embed/>
                </p:oleObj>
              </mc:Choice>
              <mc:Fallback>
                <p:oleObj name="Visio" r:id="rId5" imgW="7505627" imgH="5928336" progId="Visio.Drawing.11">
                  <p:embed/>
                  <p:pic>
                    <p:nvPicPr>
                      <p:cNvPr id="0" name=""/>
                      <p:cNvPicPr>
                        <a:picLocks noChangeAspect="1" noChangeArrowheads="1"/>
                      </p:cNvPicPr>
                      <p:nvPr/>
                    </p:nvPicPr>
                    <p:blipFill>
                      <a:blip r:embed="rId6"/>
                      <a:srcRect/>
                      <a:stretch>
                        <a:fillRect/>
                      </a:stretch>
                    </p:blipFill>
                    <p:spPr bwMode="auto">
                      <a:xfrm>
                        <a:off x="1140317" y="590550"/>
                        <a:ext cx="7931121" cy="6267450"/>
                      </a:xfrm>
                      <a:prstGeom prst="rect">
                        <a:avLst/>
                      </a:prstGeom>
                      <a:noFill/>
                    </p:spPr>
                  </p:pic>
                </p:oleObj>
              </mc:Fallback>
            </mc:AlternateContent>
          </a:graphicData>
        </a:graphic>
      </p:graphicFrame>
      <p:sp>
        <p:nvSpPr>
          <p:cNvPr id="13" name="矩形 12">
            <a:extLst>
              <a:ext uri="{FF2B5EF4-FFF2-40B4-BE49-F238E27FC236}">
                <a16:creationId xmlns:a16="http://schemas.microsoft.com/office/drawing/2014/main" id="{A5549B65-DE7B-E26B-78E1-F0DCB6AC0DC2}"/>
              </a:ext>
            </a:extLst>
          </p:cNvPr>
          <p:cNvSpPr/>
          <p:nvPr/>
        </p:nvSpPr>
        <p:spPr>
          <a:xfrm>
            <a:off x="9940" y="0"/>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并行比较</a:t>
            </a:r>
            <a:r>
              <a:rPr kumimoji="1" lang="en-US" altLang="zh-CN" sz="3200" dirty="0">
                <a:solidFill>
                  <a:srgbClr val="0000CC"/>
                </a:solidFill>
                <a:latin typeface="+mn-lt"/>
                <a:ea typeface="+mn-ea"/>
                <a:cs typeface="+mn-ea"/>
              </a:rPr>
              <a:t>ADC</a:t>
            </a:r>
            <a:endParaRPr kumimoji="1" lang="zh-CN" altLang="en-US" sz="3200" dirty="0">
              <a:solidFill>
                <a:srgbClr val="0000CC"/>
              </a:solidFill>
              <a:latin typeface="+mn-lt"/>
              <a:ea typeface="+mn-ea"/>
              <a:cs typeface="+mn-ea"/>
              <a:sym typeface="+mn-lt"/>
            </a:endParaRPr>
          </a:p>
        </p:txBody>
      </p:sp>
      <p:sp>
        <p:nvSpPr>
          <p:cNvPr id="15" name="AutoShape 8">
            <a:extLst>
              <a:ext uri="{FF2B5EF4-FFF2-40B4-BE49-F238E27FC236}">
                <a16:creationId xmlns:a16="http://schemas.microsoft.com/office/drawing/2014/main" id="{0018B07B-7B50-D752-0627-19CBC474105D}"/>
              </a:ext>
            </a:extLst>
          </p:cNvPr>
          <p:cNvSpPr>
            <a:spLocks noChangeArrowheads="1"/>
          </p:cNvSpPr>
          <p:nvPr/>
        </p:nvSpPr>
        <p:spPr bwMode="auto">
          <a:xfrm>
            <a:off x="5231275" y="5364636"/>
            <a:ext cx="2268538" cy="593725"/>
          </a:xfrm>
          <a:prstGeom prst="wedgeEllipseCallout">
            <a:avLst>
              <a:gd name="adj1" fmla="val -145176"/>
              <a:gd name="adj2" fmla="val -39523"/>
            </a:avLst>
          </a:prstGeom>
          <a:solidFill>
            <a:schemeClr val="accent5"/>
          </a:solidFill>
          <a:ln w="6350">
            <a:solidFill>
              <a:schemeClr val="accent1"/>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CC"/>
                </a:solidFill>
                <a:latin typeface="+mn-ea"/>
                <a:ea typeface="+mn-ea"/>
              </a:rPr>
              <a:t>电压比较器</a:t>
            </a:r>
          </a:p>
        </p:txBody>
      </p:sp>
      <p:sp>
        <p:nvSpPr>
          <p:cNvPr id="16" name="AutoShape 9">
            <a:extLst>
              <a:ext uri="{FF2B5EF4-FFF2-40B4-BE49-F238E27FC236}">
                <a16:creationId xmlns:a16="http://schemas.microsoft.com/office/drawing/2014/main" id="{95C21892-D685-59A1-ACDC-E6CE3286C8C5}"/>
              </a:ext>
            </a:extLst>
          </p:cNvPr>
          <p:cNvSpPr>
            <a:spLocks noChangeArrowheads="1"/>
          </p:cNvSpPr>
          <p:nvPr/>
        </p:nvSpPr>
        <p:spPr bwMode="auto">
          <a:xfrm>
            <a:off x="-33130" y="2241257"/>
            <a:ext cx="1447800" cy="984250"/>
          </a:xfrm>
          <a:prstGeom prst="wedgeEllipseCallout">
            <a:avLst>
              <a:gd name="adj1" fmla="val 62171"/>
              <a:gd name="adj2" fmla="val -76118"/>
            </a:avLst>
          </a:prstGeom>
          <a:solidFill>
            <a:schemeClr val="accent5"/>
          </a:solidFill>
          <a:ln w="6350">
            <a:solidFill>
              <a:schemeClr val="accent1"/>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CC"/>
                </a:solidFill>
                <a:latin typeface="+mn-ea"/>
                <a:ea typeface="+mn-ea"/>
              </a:rPr>
              <a:t>输入模拟电压</a:t>
            </a:r>
          </a:p>
        </p:txBody>
      </p:sp>
      <p:sp>
        <p:nvSpPr>
          <p:cNvPr id="17" name="AutoShape 10">
            <a:extLst>
              <a:ext uri="{FF2B5EF4-FFF2-40B4-BE49-F238E27FC236}">
                <a16:creationId xmlns:a16="http://schemas.microsoft.com/office/drawing/2014/main" id="{6249F212-417C-743D-639D-7B7773393AB6}"/>
              </a:ext>
            </a:extLst>
          </p:cNvPr>
          <p:cNvSpPr>
            <a:spLocks noChangeArrowheads="1"/>
          </p:cNvSpPr>
          <p:nvPr/>
        </p:nvSpPr>
        <p:spPr bwMode="auto">
          <a:xfrm>
            <a:off x="-65674" y="4834411"/>
            <a:ext cx="1512887" cy="827088"/>
          </a:xfrm>
          <a:prstGeom prst="wedgeEllipseCallout">
            <a:avLst>
              <a:gd name="adj1" fmla="val 71828"/>
              <a:gd name="adj2" fmla="val 26937"/>
            </a:avLst>
          </a:prstGeom>
          <a:solidFill>
            <a:schemeClr val="accent5"/>
          </a:solidFill>
          <a:ln w="6350">
            <a:solidFill>
              <a:schemeClr val="accent1"/>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50000"/>
              </a:spcBef>
              <a:buFontTx/>
              <a:buNone/>
            </a:pPr>
            <a:r>
              <a:rPr kumimoji="1" lang="zh-CN" altLang="en-US" sz="1800" b="1" dirty="0">
                <a:solidFill>
                  <a:srgbClr val="0000CC"/>
                </a:solidFill>
                <a:latin typeface="+mn-ea"/>
                <a:ea typeface="+mn-ea"/>
              </a:rPr>
              <a:t>精密电阻网络</a:t>
            </a:r>
          </a:p>
        </p:txBody>
      </p:sp>
      <p:sp>
        <p:nvSpPr>
          <p:cNvPr id="18" name="AutoShape 11">
            <a:extLst>
              <a:ext uri="{FF2B5EF4-FFF2-40B4-BE49-F238E27FC236}">
                <a16:creationId xmlns:a16="http://schemas.microsoft.com/office/drawing/2014/main" id="{64B4B3A3-89CB-BDEF-8BC9-820548832240}"/>
              </a:ext>
            </a:extLst>
          </p:cNvPr>
          <p:cNvSpPr>
            <a:spLocks noChangeArrowheads="1"/>
          </p:cNvSpPr>
          <p:nvPr/>
        </p:nvSpPr>
        <p:spPr bwMode="auto">
          <a:xfrm>
            <a:off x="2740017" y="500509"/>
            <a:ext cx="1571625" cy="827088"/>
          </a:xfrm>
          <a:prstGeom prst="wedgeEllipseCallout">
            <a:avLst>
              <a:gd name="adj1" fmla="val -85151"/>
              <a:gd name="adj2" fmla="val -6382"/>
            </a:avLst>
          </a:prstGeom>
          <a:solidFill>
            <a:schemeClr val="accent5"/>
          </a:solidFill>
          <a:ln w="6350">
            <a:solidFill>
              <a:schemeClr val="accent1"/>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50000"/>
              </a:spcBef>
              <a:buFontTx/>
              <a:buNone/>
            </a:pPr>
            <a:r>
              <a:rPr kumimoji="1" lang="zh-CN" altLang="en-US" sz="1800" b="1" dirty="0">
                <a:solidFill>
                  <a:srgbClr val="0000CC"/>
                </a:solidFill>
                <a:latin typeface="+mn-ea"/>
                <a:ea typeface="+mn-ea"/>
              </a:rPr>
              <a:t>精密参考电压</a:t>
            </a:r>
          </a:p>
        </p:txBody>
      </p:sp>
      <p:sp>
        <p:nvSpPr>
          <p:cNvPr id="19" name="AutoShape 20">
            <a:extLst>
              <a:ext uri="{FF2B5EF4-FFF2-40B4-BE49-F238E27FC236}">
                <a16:creationId xmlns:a16="http://schemas.microsoft.com/office/drawing/2014/main" id="{F23533CE-3605-159C-E378-4F21B0BAF718}"/>
              </a:ext>
            </a:extLst>
          </p:cNvPr>
          <p:cNvSpPr>
            <a:spLocks noChangeArrowheads="1"/>
          </p:cNvSpPr>
          <p:nvPr/>
        </p:nvSpPr>
        <p:spPr bwMode="auto">
          <a:xfrm>
            <a:off x="7920702" y="1520241"/>
            <a:ext cx="1009650" cy="984250"/>
          </a:xfrm>
          <a:prstGeom prst="wedgeEllipseCallout">
            <a:avLst>
              <a:gd name="adj1" fmla="val 36320"/>
              <a:gd name="adj2" fmla="val 156810"/>
            </a:avLst>
          </a:prstGeom>
          <a:solidFill>
            <a:schemeClr val="accent5"/>
          </a:solidFill>
          <a:ln w="6350">
            <a:solidFill>
              <a:schemeClr val="accent1"/>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CC"/>
                </a:solidFill>
                <a:latin typeface="+mn-ea"/>
                <a:ea typeface="+mn-ea"/>
              </a:rPr>
              <a:t>输出数字量</a:t>
            </a:r>
          </a:p>
        </p:txBody>
      </p:sp>
    </p:spTree>
    <p:extLst>
      <p:ext uri="{BB962C8B-B14F-4D97-AF65-F5344CB8AC3E}">
        <p14:creationId xmlns:p14="http://schemas.microsoft.com/office/powerpoint/2010/main" val="28931664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P spid="17" grpId="0" animBg="1" autoUpdateAnimBg="0"/>
      <p:bldP spid="18" grpId="0" animBg="1" autoUpdateAnimBg="0"/>
      <p:bldP spid="1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9708" y="1156972"/>
            <a:ext cx="8227770"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a:solidFill>
                  <a:srgbClr val="0000CC"/>
                </a:solidFill>
                <a:latin typeface="+mn-ea"/>
                <a:ea typeface="+mn-ea"/>
                <a:cs typeface="+mn-ea"/>
              </a:rPr>
              <a:t>模数转换</a:t>
            </a:r>
            <a:r>
              <a:rPr kumimoji="1" lang="en-US" altLang="zh-CN" sz="3200">
                <a:solidFill>
                  <a:srgbClr val="0000CC"/>
                </a:solidFill>
                <a:latin typeface="+mn-ea"/>
                <a:ea typeface="+mn-ea"/>
                <a:cs typeface="+mn-ea"/>
              </a:rPr>
              <a:t>(A/D)</a:t>
            </a:r>
            <a:r>
              <a:rPr kumimoji="1" lang="zh-CN" altLang="en-US" sz="3200">
                <a:solidFill>
                  <a:srgbClr val="0000CC"/>
                </a:solidFill>
                <a:latin typeface="+mn-ea"/>
                <a:ea typeface="+mn-ea"/>
                <a:cs typeface="+mn-ea"/>
              </a:rPr>
              <a:t>和数模转换</a:t>
            </a:r>
            <a:r>
              <a:rPr kumimoji="1" lang="en-US" altLang="zh-CN" sz="3200">
                <a:solidFill>
                  <a:srgbClr val="0000CC"/>
                </a:solidFill>
                <a:latin typeface="+mn-ea"/>
                <a:ea typeface="+mn-ea"/>
                <a:cs typeface="+mn-ea"/>
              </a:rPr>
              <a:t>(D/A)</a:t>
            </a:r>
            <a:endParaRPr kumimoji="1" lang="zh-CN" altLang="en-US" sz="3200" dirty="0">
              <a:solidFill>
                <a:srgbClr val="0000CC"/>
              </a:solidFill>
              <a:latin typeface="+mn-ea"/>
              <a:ea typeface="+mn-ea"/>
              <a:cs typeface="+mn-ea"/>
              <a:sym typeface="+mn-lt"/>
            </a:endParaRPr>
          </a:p>
        </p:txBody>
      </p:sp>
      <p:grpSp>
        <p:nvGrpSpPr>
          <p:cNvPr id="27" name="Group 68"/>
          <p:cNvGrpSpPr>
            <a:grpSpLocks/>
          </p:cNvGrpSpPr>
          <p:nvPr/>
        </p:nvGrpSpPr>
        <p:grpSpPr bwMode="auto">
          <a:xfrm>
            <a:off x="1945015" y="3660457"/>
            <a:ext cx="2144076" cy="765175"/>
            <a:chOff x="1425" y="1134"/>
            <a:chExt cx="1220" cy="482"/>
          </a:xfrm>
        </p:grpSpPr>
        <p:sp>
          <p:nvSpPr>
            <p:cNvPr id="28" name="Line 69"/>
            <p:cNvSpPr>
              <a:spLocks noChangeShapeType="1"/>
            </p:cNvSpPr>
            <p:nvPr/>
          </p:nvSpPr>
          <p:spPr bwMode="auto">
            <a:xfrm>
              <a:off x="1425" y="1396"/>
              <a:ext cx="19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 name="Group 70"/>
            <p:cNvGrpSpPr>
              <a:grpSpLocks/>
            </p:cNvGrpSpPr>
            <p:nvPr/>
          </p:nvGrpSpPr>
          <p:grpSpPr bwMode="auto">
            <a:xfrm>
              <a:off x="1606" y="1134"/>
              <a:ext cx="1039" cy="482"/>
              <a:chOff x="1563" y="1581"/>
              <a:chExt cx="1039" cy="482"/>
            </a:xfrm>
          </p:grpSpPr>
          <p:sp>
            <p:nvSpPr>
              <p:cNvPr id="30" name="Freeform 71"/>
              <p:cNvSpPr>
                <a:spLocks/>
              </p:cNvSpPr>
              <p:nvPr/>
            </p:nvSpPr>
            <p:spPr bwMode="auto">
              <a:xfrm>
                <a:off x="1563" y="1814"/>
                <a:ext cx="152" cy="40"/>
              </a:xfrm>
              <a:custGeom>
                <a:avLst/>
                <a:gdLst>
                  <a:gd name="T0" fmla="*/ 0 w 152"/>
                  <a:gd name="T1" fmla="*/ 40 h 40"/>
                  <a:gd name="T2" fmla="*/ 0 w 152"/>
                  <a:gd name="T3" fmla="*/ 0 h 40"/>
                  <a:gd name="T4" fmla="*/ 152 w 152"/>
                  <a:gd name="T5" fmla="*/ 19 h 40"/>
                  <a:gd name="T6" fmla="*/ 0 w 152"/>
                  <a:gd name="T7" fmla="*/ 40 h 40"/>
                  <a:gd name="T8" fmla="*/ 0 60000 65536"/>
                  <a:gd name="T9" fmla="*/ 0 60000 65536"/>
                  <a:gd name="T10" fmla="*/ 0 60000 65536"/>
                  <a:gd name="T11" fmla="*/ 0 60000 65536"/>
                  <a:gd name="T12" fmla="*/ 0 w 152"/>
                  <a:gd name="T13" fmla="*/ 0 h 40"/>
                  <a:gd name="T14" fmla="*/ 152 w 152"/>
                  <a:gd name="T15" fmla="*/ 40 h 40"/>
                </a:gdLst>
                <a:ahLst/>
                <a:cxnLst>
                  <a:cxn ang="T8">
                    <a:pos x="T0" y="T1"/>
                  </a:cxn>
                  <a:cxn ang="T9">
                    <a:pos x="T2" y="T3"/>
                  </a:cxn>
                  <a:cxn ang="T10">
                    <a:pos x="T4" y="T5"/>
                  </a:cxn>
                  <a:cxn ang="T11">
                    <a:pos x="T6" y="T7"/>
                  </a:cxn>
                </a:cxnLst>
                <a:rect l="T12" t="T13" r="T14" b="T15"/>
                <a:pathLst>
                  <a:path w="152" h="40">
                    <a:moveTo>
                      <a:pt x="0" y="40"/>
                    </a:moveTo>
                    <a:lnTo>
                      <a:pt x="0" y="0"/>
                    </a:lnTo>
                    <a:lnTo>
                      <a:pt x="152" y="19"/>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72"/>
              <p:cNvSpPr>
                <a:spLocks/>
              </p:cNvSpPr>
              <p:nvPr/>
            </p:nvSpPr>
            <p:spPr bwMode="auto">
              <a:xfrm>
                <a:off x="1563" y="1814"/>
                <a:ext cx="152" cy="40"/>
              </a:xfrm>
              <a:custGeom>
                <a:avLst/>
                <a:gdLst>
                  <a:gd name="T0" fmla="*/ 0 w 152"/>
                  <a:gd name="T1" fmla="*/ 40 h 40"/>
                  <a:gd name="T2" fmla="*/ 0 w 152"/>
                  <a:gd name="T3" fmla="*/ 0 h 40"/>
                  <a:gd name="T4" fmla="*/ 152 w 152"/>
                  <a:gd name="T5" fmla="*/ 19 h 40"/>
                  <a:gd name="T6" fmla="*/ 0 w 152"/>
                  <a:gd name="T7" fmla="*/ 40 h 40"/>
                  <a:gd name="T8" fmla="*/ 0 60000 65536"/>
                  <a:gd name="T9" fmla="*/ 0 60000 65536"/>
                  <a:gd name="T10" fmla="*/ 0 60000 65536"/>
                  <a:gd name="T11" fmla="*/ 0 60000 65536"/>
                  <a:gd name="T12" fmla="*/ 0 w 152"/>
                  <a:gd name="T13" fmla="*/ 0 h 40"/>
                  <a:gd name="T14" fmla="*/ 152 w 152"/>
                  <a:gd name="T15" fmla="*/ 40 h 40"/>
                </a:gdLst>
                <a:ahLst/>
                <a:cxnLst>
                  <a:cxn ang="T8">
                    <a:pos x="T0" y="T1"/>
                  </a:cxn>
                  <a:cxn ang="T9">
                    <a:pos x="T2" y="T3"/>
                  </a:cxn>
                  <a:cxn ang="T10">
                    <a:pos x="T4" y="T5"/>
                  </a:cxn>
                  <a:cxn ang="T11">
                    <a:pos x="T6" y="T7"/>
                  </a:cxn>
                </a:cxnLst>
                <a:rect l="T12" t="T13" r="T14" b="T15"/>
                <a:pathLst>
                  <a:path w="152" h="40">
                    <a:moveTo>
                      <a:pt x="0" y="40"/>
                    </a:moveTo>
                    <a:lnTo>
                      <a:pt x="0" y="0"/>
                    </a:lnTo>
                    <a:lnTo>
                      <a:pt x="152" y="19"/>
                    </a:lnTo>
                    <a:lnTo>
                      <a:pt x="0" y="4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Rectangle 73"/>
              <p:cNvSpPr>
                <a:spLocks noChangeArrowheads="1"/>
              </p:cNvSpPr>
              <p:nvPr/>
            </p:nvSpPr>
            <p:spPr bwMode="auto">
              <a:xfrm>
                <a:off x="1703" y="1581"/>
                <a:ext cx="607" cy="4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33" name="Rectangle 74"/>
              <p:cNvSpPr>
                <a:spLocks noChangeArrowheads="1"/>
              </p:cNvSpPr>
              <p:nvPr/>
            </p:nvSpPr>
            <p:spPr bwMode="auto">
              <a:xfrm>
                <a:off x="1703" y="1581"/>
                <a:ext cx="607" cy="482"/>
              </a:xfrm>
              <a:prstGeom prst="rect">
                <a:avLst/>
              </a:prstGeom>
              <a:noFill/>
              <a:ln w="4762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34" name="Rectangle 75"/>
              <p:cNvSpPr>
                <a:spLocks noChangeArrowheads="1"/>
              </p:cNvSpPr>
              <p:nvPr/>
            </p:nvSpPr>
            <p:spPr bwMode="auto">
              <a:xfrm>
                <a:off x="1851" y="1635"/>
                <a:ext cx="3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dirty="0">
                    <a:solidFill>
                      <a:srgbClr val="000099"/>
                    </a:solidFill>
                    <a:latin typeface="楷体_GB2312" pitchFamily="49" charset="-122"/>
                    <a:ea typeface="楷体_GB2312" pitchFamily="49" charset="-122"/>
                  </a:rPr>
                  <a:t>A/D</a:t>
                </a:r>
              </a:p>
            </p:txBody>
          </p:sp>
          <p:sp>
            <p:nvSpPr>
              <p:cNvPr id="35" name="Rectangle 76"/>
              <p:cNvSpPr>
                <a:spLocks noChangeArrowheads="1"/>
              </p:cNvSpPr>
              <p:nvPr/>
            </p:nvSpPr>
            <p:spPr bwMode="auto">
              <a:xfrm>
                <a:off x="2135" y="1635"/>
                <a:ext cx="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36" name="Rectangle 77"/>
              <p:cNvSpPr>
                <a:spLocks noChangeArrowheads="1"/>
              </p:cNvSpPr>
              <p:nvPr/>
            </p:nvSpPr>
            <p:spPr bwMode="auto">
              <a:xfrm>
                <a:off x="1787" y="1821"/>
                <a:ext cx="41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dirty="0">
                    <a:solidFill>
                      <a:srgbClr val="000099"/>
                    </a:solidFill>
                    <a:latin typeface="楷体_GB2312" pitchFamily="49" charset="-122"/>
                    <a:ea typeface="楷体_GB2312" pitchFamily="49" charset="-122"/>
                  </a:rPr>
                  <a:t>转换器</a:t>
                </a:r>
              </a:p>
            </p:txBody>
          </p:sp>
          <p:sp>
            <p:nvSpPr>
              <p:cNvPr id="37" name="Rectangle 78"/>
              <p:cNvSpPr>
                <a:spLocks noChangeArrowheads="1"/>
              </p:cNvSpPr>
              <p:nvPr/>
            </p:nvSpPr>
            <p:spPr bwMode="auto">
              <a:xfrm>
                <a:off x="2228" y="1817"/>
                <a:ext cx="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38" name="Freeform 79"/>
              <p:cNvSpPr>
                <a:spLocks/>
              </p:cNvSpPr>
              <p:nvPr/>
            </p:nvSpPr>
            <p:spPr bwMode="auto">
              <a:xfrm>
                <a:off x="2450" y="1814"/>
                <a:ext cx="152" cy="40"/>
              </a:xfrm>
              <a:custGeom>
                <a:avLst/>
                <a:gdLst>
                  <a:gd name="T0" fmla="*/ 0 w 152"/>
                  <a:gd name="T1" fmla="*/ 40 h 40"/>
                  <a:gd name="T2" fmla="*/ 0 w 152"/>
                  <a:gd name="T3" fmla="*/ 0 h 40"/>
                  <a:gd name="T4" fmla="*/ 152 w 152"/>
                  <a:gd name="T5" fmla="*/ 19 h 40"/>
                  <a:gd name="T6" fmla="*/ 0 w 152"/>
                  <a:gd name="T7" fmla="*/ 40 h 40"/>
                  <a:gd name="T8" fmla="*/ 0 60000 65536"/>
                  <a:gd name="T9" fmla="*/ 0 60000 65536"/>
                  <a:gd name="T10" fmla="*/ 0 60000 65536"/>
                  <a:gd name="T11" fmla="*/ 0 60000 65536"/>
                  <a:gd name="T12" fmla="*/ 0 w 152"/>
                  <a:gd name="T13" fmla="*/ 0 h 40"/>
                  <a:gd name="T14" fmla="*/ 152 w 152"/>
                  <a:gd name="T15" fmla="*/ 40 h 40"/>
                </a:gdLst>
                <a:ahLst/>
                <a:cxnLst>
                  <a:cxn ang="T8">
                    <a:pos x="T0" y="T1"/>
                  </a:cxn>
                  <a:cxn ang="T9">
                    <a:pos x="T2" y="T3"/>
                  </a:cxn>
                  <a:cxn ang="T10">
                    <a:pos x="T4" y="T5"/>
                  </a:cxn>
                  <a:cxn ang="T11">
                    <a:pos x="T6" y="T7"/>
                  </a:cxn>
                </a:cxnLst>
                <a:rect l="T12" t="T13" r="T14" b="T15"/>
                <a:pathLst>
                  <a:path w="152" h="40">
                    <a:moveTo>
                      <a:pt x="0" y="40"/>
                    </a:moveTo>
                    <a:lnTo>
                      <a:pt x="0" y="0"/>
                    </a:lnTo>
                    <a:lnTo>
                      <a:pt x="152" y="19"/>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80"/>
              <p:cNvSpPr>
                <a:spLocks/>
              </p:cNvSpPr>
              <p:nvPr/>
            </p:nvSpPr>
            <p:spPr bwMode="auto">
              <a:xfrm>
                <a:off x="2450" y="1814"/>
                <a:ext cx="152" cy="40"/>
              </a:xfrm>
              <a:custGeom>
                <a:avLst/>
                <a:gdLst>
                  <a:gd name="T0" fmla="*/ 0 w 152"/>
                  <a:gd name="T1" fmla="*/ 40 h 40"/>
                  <a:gd name="T2" fmla="*/ 0 w 152"/>
                  <a:gd name="T3" fmla="*/ 0 h 40"/>
                  <a:gd name="T4" fmla="*/ 152 w 152"/>
                  <a:gd name="T5" fmla="*/ 19 h 40"/>
                  <a:gd name="T6" fmla="*/ 0 w 152"/>
                  <a:gd name="T7" fmla="*/ 40 h 40"/>
                  <a:gd name="T8" fmla="*/ 0 60000 65536"/>
                  <a:gd name="T9" fmla="*/ 0 60000 65536"/>
                  <a:gd name="T10" fmla="*/ 0 60000 65536"/>
                  <a:gd name="T11" fmla="*/ 0 60000 65536"/>
                  <a:gd name="T12" fmla="*/ 0 w 152"/>
                  <a:gd name="T13" fmla="*/ 0 h 40"/>
                  <a:gd name="T14" fmla="*/ 152 w 152"/>
                  <a:gd name="T15" fmla="*/ 40 h 40"/>
                </a:gdLst>
                <a:ahLst/>
                <a:cxnLst>
                  <a:cxn ang="T8">
                    <a:pos x="T0" y="T1"/>
                  </a:cxn>
                  <a:cxn ang="T9">
                    <a:pos x="T2" y="T3"/>
                  </a:cxn>
                  <a:cxn ang="T10">
                    <a:pos x="T4" y="T5"/>
                  </a:cxn>
                  <a:cxn ang="T11">
                    <a:pos x="T6" y="T7"/>
                  </a:cxn>
                </a:cxnLst>
                <a:rect l="T12" t="T13" r="T14" b="T15"/>
                <a:pathLst>
                  <a:path w="152" h="40">
                    <a:moveTo>
                      <a:pt x="0" y="40"/>
                    </a:moveTo>
                    <a:lnTo>
                      <a:pt x="0" y="0"/>
                    </a:lnTo>
                    <a:lnTo>
                      <a:pt x="152" y="19"/>
                    </a:lnTo>
                    <a:lnTo>
                      <a:pt x="0" y="4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Line 81"/>
              <p:cNvSpPr>
                <a:spLocks noChangeShapeType="1"/>
              </p:cNvSpPr>
              <p:nvPr/>
            </p:nvSpPr>
            <p:spPr bwMode="auto">
              <a:xfrm>
                <a:off x="2303" y="1833"/>
                <a:ext cx="19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1" name="Group 82"/>
          <p:cNvGrpSpPr>
            <a:grpSpLocks/>
          </p:cNvGrpSpPr>
          <p:nvPr/>
        </p:nvGrpSpPr>
        <p:grpSpPr bwMode="auto">
          <a:xfrm>
            <a:off x="5265738" y="3642995"/>
            <a:ext cx="2030412" cy="765175"/>
            <a:chOff x="3381" y="1581"/>
            <a:chExt cx="1186" cy="482"/>
          </a:xfrm>
        </p:grpSpPr>
        <p:sp>
          <p:nvSpPr>
            <p:cNvPr id="42" name="Freeform 83"/>
            <p:cNvSpPr>
              <a:spLocks/>
            </p:cNvSpPr>
            <p:nvPr/>
          </p:nvSpPr>
          <p:spPr bwMode="auto">
            <a:xfrm>
              <a:off x="3528" y="1814"/>
              <a:ext cx="152" cy="40"/>
            </a:xfrm>
            <a:custGeom>
              <a:avLst/>
              <a:gdLst>
                <a:gd name="T0" fmla="*/ 0 w 152"/>
                <a:gd name="T1" fmla="*/ 40 h 40"/>
                <a:gd name="T2" fmla="*/ 0 w 152"/>
                <a:gd name="T3" fmla="*/ 0 h 40"/>
                <a:gd name="T4" fmla="*/ 152 w 152"/>
                <a:gd name="T5" fmla="*/ 19 h 40"/>
                <a:gd name="T6" fmla="*/ 0 w 152"/>
                <a:gd name="T7" fmla="*/ 40 h 40"/>
                <a:gd name="T8" fmla="*/ 0 60000 65536"/>
                <a:gd name="T9" fmla="*/ 0 60000 65536"/>
                <a:gd name="T10" fmla="*/ 0 60000 65536"/>
                <a:gd name="T11" fmla="*/ 0 60000 65536"/>
                <a:gd name="T12" fmla="*/ 0 w 152"/>
                <a:gd name="T13" fmla="*/ 0 h 40"/>
                <a:gd name="T14" fmla="*/ 152 w 152"/>
                <a:gd name="T15" fmla="*/ 40 h 40"/>
              </a:gdLst>
              <a:ahLst/>
              <a:cxnLst>
                <a:cxn ang="T8">
                  <a:pos x="T0" y="T1"/>
                </a:cxn>
                <a:cxn ang="T9">
                  <a:pos x="T2" y="T3"/>
                </a:cxn>
                <a:cxn ang="T10">
                  <a:pos x="T4" y="T5"/>
                </a:cxn>
                <a:cxn ang="T11">
                  <a:pos x="T6" y="T7"/>
                </a:cxn>
              </a:cxnLst>
              <a:rect l="T12" t="T13" r="T14" b="T15"/>
              <a:pathLst>
                <a:path w="152" h="40">
                  <a:moveTo>
                    <a:pt x="0" y="40"/>
                  </a:moveTo>
                  <a:lnTo>
                    <a:pt x="0" y="0"/>
                  </a:lnTo>
                  <a:lnTo>
                    <a:pt x="152" y="19"/>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84"/>
            <p:cNvSpPr>
              <a:spLocks/>
            </p:cNvSpPr>
            <p:nvPr/>
          </p:nvSpPr>
          <p:spPr bwMode="auto">
            <a:xfrm>
              <a:off x="3528" y="1814"/>
              <a:ext cx="152" cy="40"/>
            </a:xfrm>
            <a:custGeom>
              <a:avLst/>
              <a:gdLst>
                <a:gd name="T0" fmla="*/ 0 w 152"/>
                <a:gd name="T1" fmla="*/ 40 h 40"/>
                <a:gd name="T2" fmla="*/ 0 w 152"/>
                <a:gd name="T3" fmla="*/ 0 h 40"/>
                <a:gd name="T4" fmla="*/ 152 w 152"/>
                <a:gd name="T5" fmla="*/ 19 h 40"/>
                <a:gd name="T6" fmla="*/ 0 w 152"/>
                <a:gd name="T7" fmla="*/ 40 h 40"/>
                <a:gd name="T8" fmla="*/ 0 60000 65536"/>
                <a:gd name="T9" fmla="*/ 0 60000 65536"/>
                <a:gd name="T10" fmla="*/ 0 60000 65536"/>
                <a:gd name="T11" fmla="*/ 0 60000 65536"/>
                <a:gd name="T12" fmla="*/ 0 w 152"/>
                <a:gd name="T13" fmla="*/ 0 h 40"/>
                <a:gd name="T14" fmla="*/ 152 w 152"/>
                <a:gd name="T15" fmla="*/ 40 h 40"/>
              </a:gdLst>
              <a:ahLst/>
              <a:cxnLst>
                <a:cxn ang="T8">
                  <a:pos x="T0" y="T1"/>
                </a:cxn>
                <a:cxn ang="T9">
                  <a:pos x="T2" y="T3"/>
                </a:cxn>
                <a:cxn ang="T10">
                  <a:pos x="T4" y="T5"/>
                </a:cxn>
                <a:cxn ang="T11">
                  <a:pos x="T6" y="T7"/>
                </a:cxn>
              </a:cxnLst>
              <a:rect l="T12" t="T13" r="T14" b="T15"/>
              <a:pathLst>
                <a:path w="152" h="40">
                  <a:moveTo>
                    <a:pt x="0" y="40"/>
                  </a:moveTo>
                  <a:lnTo>
                    <a:pt x="0" y="0"/>
                  </a:lnTo>
                  <a:lnTo>
                    <a:pt x="152" y="19"/>
                  </a:lnTo>
                  <a:lnTo>
                    <a:pt x="0" y="4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Line 85"/>
            <p:cNvSpPr>
              <a:spLocks noChangeShapeType="1"/>
            </p:cNvSpPr>
            <p:nvPr/>
          </p:nvSpPr>
          <p:spPr bwMode="auto">
            <a:xfrm>
              <a:off x="3381" y="1833"/>
              <a:ext cx="19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 name="Group 86"/>
            <p:cNvGrpSpPr>
              <a:grpSpLocks/>
            </p:cNvGrpSpPr>
            <p:nvPr/>
          </p:nvGrpSpPr>
          <p:grpSpPr bwMode="auto">
            <a:xfrm>
              <a:off x="3675" y="1581"/>
              <a:ext cx="607" cy="482"/>
              <a:chOff x="3675" y="1581"/>
              <a:chExt cx="607" cy="482"/>
            </a:xfrm>
          </p:grpSpPr>
          <p:sp>
            <p:nvSpPr>
              <p:cNvPr id="49" name="Rectangle 87"/>
              <p:cNvSpPr>
                <a:spLocks noChangeArrowheads="1"/>
              </p:cNvSpPr>
              <p:nvPr/>
            </p:nvSpPr>
            <p:spPr bwMode="auto">
              <a:xfrm>
                <a:off x="3675" y="1581"/>
                <a:ext cx="607" cy="4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50" name="Rectangle 88"/>
              <p:cNvSpPr>
                <a:spLocks noChangeArrowheads="1"/>
              </p:cNvSpPr>
              <p:nvPr/>
            </p:nvSpPr>
            <p:spPr bwMode="auto">
              <a:xfrm>
                <a:off x="3675" y="1581"/>
                <a:ext cx="607" cy="482"/>
              </a:xfrm>
              <a:prstGeom prst="rect">
                <a:avLst/>
              </a:prstGeom>
              <a:noFill/>
              <a:ln w="4762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51" name="Rectangle 89"/>
              <p:cNvSpPr>
                <a:spLocks noChangeArrowheads="1"/>
              </p:cNvSpPr>
              <p:nvPr/>
            </p:nvSpPr>
            <p:spPr bwMode="auto">
              <a:xfrm>
                <a:off x="3853" y="1635"/>
                <a:ext cx="2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99"/>
                    </a:solidFill>
                    <a:latin typeface="楷体_GB2312" pitchFamily="49" charset="-122"/>
                    <a:ea typeface="楷体_GB2312" pitchFamily="49" charset="-122"/>
                  </a:rPr>
                  <a:t>D/A</a:t>
                </a:r>
              </a:p>
            </p:txBody>
          </p:sp>
          <p:sp>
            <p:nvSpPr>
              <p:cNvPr id="52" name="Rectangle 90"/>
              <p:cNvSpPr>
                <a:spLocks noChangeArrowheads="1"/>
              </p:cNvSpPr>
              <p:nvPr/>
            </p:nvSpPr>
            <p:spPr bwMode="auto">
              <a:xfrm>
                <a:off x="4105" y="1635"/>
                <a:ext cx="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53" name="Rectangle 91"/>
              <p:cNvSpPr>
                <a:spLocks noChangeArrowheads="1"/>
              </p:cNvSpPr>
              <p:nvPr/>
            </p:nvSpPr>
            <p:spPr bwMode="auto">
              <a:xfrm>
                <a:off x="3759" y="1821"/>
                <a:ext cx="4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转换器</a:t>
                </a:r>
              </a:p>
            </p:txBody>
          </p:sp>
          <p:sp>
            <p:nvSpPr>
              <p:cNvPr id="54" name="Rectangle 92"/>
              <p:cNvSpPr>
                <a:spLocks noChangeArrowheads="1"/>
              </p:cNvSpPr>
              <p:nvPr/>
            </p:nvSpPr>
            <p:spPr bwMode="auto">
              <a:xfrm>
                <a:off x="4200" y="1817"/>
                <a:ext cx="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grpSp>
        <p:sp>
          <p:nvSpPr>
            <p:cNvPr id="46" name="Freeform 93"/>
            <p:cNvSpPr>
              <a:spLocks/>
            </p:cNvSpPr>
            <p:nvPr/>
          </p:nvSpPr>
          <p:spPr bwMode="auto">
            <a:xfrm>
              <a:off x="4417" y="1814"/>
              <a:ext cx="150" cy="40"/>
            </a:xfrm>
            <a:custGeom>
              <a:avLst/>
              <a:gdLst>
                <a:gd name="T0" fmla="*/ 0 w 150"/>
                <a:gd name="T1" fmla="*/ 40 h 40"/>
                <a:gd name="T2" fmla="*/ 0 w 150"/>
                <a:gd name="T3" fmla="*/ 0 h 40"/>
                <a:gd name="T4" fmla="*/ 150 w 150"/>
                <a:gd name="T5" fmla="*/ 19 h 40"/>
                <a:gd name="T6" fmla="*/ 0 w 150"/>
                <a:gd name="T7" fmla="*/ 40 h 40"/>
                <a:gd name="T8" fmla="*/ 0 60000 65536"/>
                <a:gd name="T9" fmla="*/ 0 60000 65536"/>
                <a:gd name="T10" fmla="*/ 0 60000 65536"/>
                <a:gd name="T11" fmla="*/ 0 60000 65536"/>
                <a:gd name="T12" fmla="*/ 0 w 150"/>
                <a:gd name="T13" fmla="*/ 0 h 40"/>
                <a:gd name="T14" fmla="*/ 150 w 150"/>
                <a:gd name="T15" fmla="*/ 40 h 40"/>
              </a:gdLst>
              <a:ahLst/>
              <a:cxnLst>
                <a:cxn ang="T8">
                  <a:pos x="T0" y="T1"/>
                </a:cxn>
                <a:cxn ang="T9">
                  <a:pos x="T2" y="T3"/>
                </a:cxn>
                <a:cxn ang="T10">
                  <a:pos x="T4" y="T5"/>
                </a:cxn>
                <a:cxn ang="T11">
                  <a:pos x="T6" y="T7"/>
                </a:cxn>
              </a:cxnLst>
              <a:rect l="T12" t="T13" r="T14" b="T15"/>
              <a:pathLst>
                <a:path w="150" h="40">
                  <a:moveTo>
                    <a:pt x="0" y="40"/>
                  </a:moveTo>
                  <a:lnTo>
                    <a:pt x="0" y="0"/>
                  </a:lnTo>
                  <a:lnTo>
                    <a:pt x="150" y="19"/>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94"/>
            <p:cNvSpPr>
              <a:spLocks/>
            </p:cNvSpPr>
            <p:nvPr/>
          </p:nvSpPr>
          <p:spPr bwMode="auto">
            <a:xfrm>
              <a:off x="4417" y="1814"/>
              <a:ext cx="150" cy="40"/>
            </a:xfrm>
            <a:custGeom>
              <a:avLst/>
              <a:gdLst>
                <a:gd name="T0" fmla="*/ 0 w 150"/>
                <a:gd name="T1" fmla="*/ 40 h 40"/>
                <a:gd name="T2" fmla="*/ 0 w 150"/>
                <a:gd name="T3" fmla="*/ 0 h 40"/>
                <a:gd name="T4" fmla="*/ 150 w 150"/>
                <a:gd name="T5" fmla="*/ 19 h 40"/>
                <a:gd name="T6" fmla="*/ 0 w 150"/>
                <a:gd name="T7" fmla="*/ 40 h 40"/>
                <a:gd name="T8" fmla="*/ 0 60000 65536"/>
                <a:gd name="T9" fmla="*/ 0 60000 65536"/>
                <a:gd name="T10" fmla="*/ 0 60000 65536"/>
                <a:gd name="T11" fmla="*/ 0 60000 65536"/>
                <a:gd name="T12" fmla="*/ 0 w 150"/>
                <a:gd name="T13" fmla="*/ 0 h 40"/>
                <a:gd name="T14" fmla="*/ 150 w 150"/>
                <a:gd name="T15" fmla="*/ 40 h 40"/>
              </a:gdLst>
              <a:ahLst/>
              <a:cxnLst>
                <a:cxn ang="T8">
                  <a:pos x="T0" y="T1"/>
                </a:cxn>
                <a:cxn ang="T9">
                  <a:pos x="T2" y="T3"/>
                </a:cxn>
                <a:cxn ang="T10">
                  <a:pos x="T4" y="T5"/>
                </a:cxn>
                <a:cxn ang="T11">
                  <a:pos x="T6" y="T7"/>
                </a:cxn>
              </a:cxnLst>
              <a:rect l="T12" t="T13" r="T14" b="T15"/>
              <a:pathLst>
                <a:path w="150" h="40">
                  <a:moveTo>
                    <a:pt x="0" y="40"/>
                  </a:moveTo>
                  <a:lnTo>
                    <a:pt x="0" y="0"/>
                  </a:lnTo>
                  <a:lnTo>
                    <a:pt x="150" y="19"/>
                  </a:lnTo>
                  <a:lnTo>
                    <a:pt x="0" y="4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Line 95"/>
            <p:cNvSpPr>
              <a:spLocks noChangeShapeType="1"/>
            </p:cNvSpPr>
            <p:nvPr/>
          </p:nvSpPr>
          <p:spPr bwMode="auto">
            <a:xfrm>
              <a:off x="4268" y="1833"/>
              <a:ext cx="19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 name="Group 96"/>
          <p:cNvGrpSpPr>
            <a:grpSpLocks/>
          </p:cNvGrpSpPr>
          <p:nvPr/>
        </p:nvGrpSpPr>
        <p:grpSpPr bwMode="auto">
          <a:xfrm>
            <a:off x="7324725" y="3642995"/>
            <a:ext cx="1231900" cy="765175"/>
            <a:chOff x="4550" y="1581"/>
            <a:chExt cx="607" cy="482"/>
          </a:xfrm>
        </p:grpSpPr>
        <p:sp>
          <p:nvSpPr>
            <p:cNvPr id="56" name="Rectangle 97"/>
            <p:cNvSpPr>
              <a:spLocks noChangeArrowheads="1"/>
            </p:cNvSpPr>
            <p:nvPr/>
          </p:nvSpPr>
          <p:spPr bwMode="auto">
            <a:xfrm>
              <a:off x="4550" y="1581"/>
              <a:ext cx="607" cy="4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57" name="Rectangle 98"/>
            <p:cNvSpPr>
              <a:spLocks noChangeArrowheads="1"/>
            </p:cNvSpPr>
            <p:nvPr/>
          </p:nvSpPr>
          <p:spPr bwMode="auto">
            <a:xfrm>
              <a:off x="4550" y="1581"/>
              <a:ext cx="607" cy="482"/>
            </a:xfrm>
            <a:prstGeom prst="rect">
              <a:avLst/>
            </a:prstGeom>
            <a:noFill/>
            <a:ln w="4762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58" name="Rectangle 99"/>
            <p:cNvSpPr>
              <a:spLocks noChangeArrowheads="1"/>
            </p:cNvSpPr>
            <p:nvPr/>
          </p:nvSpPr>
          <p:spPr bwMode="auto">
            <a:xfrm>
              <a:off x="4672" y="1653"/>
              <a:ext cx="2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模拟</a:t>
              </a:r>
            </a:p>
          </p:txBody>
        </p:sp>
        <p:sp>
          <p:nvSpPr>
            <p:cNvPr id="59" name="Rectangle 100"/>
            <p:cNvSpPr>
              <a:spLocks noChangeArrowheads="1"/>
            </p:cNvSpPr>
            <p:nvPr/>
          </p:nvSpPr>
          <p:spPr bwMode="auto">
            <a:xfrm>
              <a:off x="5038" y="1649"/>
              <a:ext cx="5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60" name="Rectangle 101"/>
            <p:cNvSpPr>
              <a:spLocks noChangeArrowheads="1"/>
            </p:cNvSpPr>
            <p:nvPr/>
          </p:nvSpPr>
          <p:spPr bwMode="auto">
            <a:xfrm>
              <a:off x="4634" y="1842"/>
              <a:ext cx="3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控制器</a:t>
              </a:r>
              <a:endParaRPr kumimoji="1" lang="zh-CN" altLang="en-US" sz="2400" b="1">
                <a:solidFill>
                  <a:srgbClr val="000099"/>
                </a:solidFill>
                <a:latin typeface="楷体_GB2312" pitchFamily="49" charset="-122"/>
                <a:ea typeface="楷体_GB2312" pitchFamily="49" charset="-122"/>
              </a:endParaRPr>
            </a:p>
          </p:txBody>
        </p:sp>
        <p:sp>
          <p:nvSpPr>
            <p:cNvPr id="61" name="Rectangle 102"/>
            <p:cNvSpPr>
              <a:spLocks noChangeArrowheads="1"/>
            </p:cNvSpPr>
            <p:nvPr/>
          </p:nvSpPr>
          <p:spPr bwMode="auto">
            <a:xfrm>
              <a:off x="5076" y="1838"/>
              <a:ext cx="5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grpSp>
      <p:grpSp>
        <p:nvGrpSpPr>
          <p:cNvPr id="62" name="Group 103"/>
          <p:cNvGrpSpPr>
            <a:grpSpLocks/>
          </p:cNvGrpSpPr>
          <p:nvPr/>
        </p:nvGrpSpPr>
        <p:grpSpPr bwMode="auto">
          <a:xfrm>
            <a:off x="3365500" y="5076508"/>
            <a:ext cx="2544763" cy="488950"/>
            <a:chOff x="2184" y="2484"/>
            <a:chExt cx="1603" cy="308"/>
          </a:xfrm>
        </p:grpSpPr>
        <p:sp>
          <p:nvSpPr>
            <p:cNvPr id="63" name="Rectangle 104"/>
            <p:cNvSpPr>
              <a:spLocks noChangeArrowheads="1"/>
            </p:cNvSpPr>
            <p:nvPr/>
          </p:nvSpPr>
          <p:spPr bwMode="auto">
            <a:xfrm>
              <a:off x="2184" y="2484"/>
              <a:ext cx="1603" cy="308"/>
            </a:xfrm>
            <a:prstGeom prst="rect">
              <a:avLst/>
            </a:prstGeom>
            <a:solidFill>
              <a:srgbClr val="FFFFFF"/>
            </a:solidFill>
            <a:ln w="9525">
              <a:solidFill>
                <a:schemeClr val="accent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64" name="Rectangle 105"/>
            <p:cNvSpPr>
              <a:spLocks noChangeArrowheads="1"/>
            </p:cNvSpPr>
            <p:nvPr/>
          </p:nvSpPr>
          <p:spPr bwMode="auto">
            <a:xfrm>
              <a:off x="2184" y="2484"/>
              <a:ext cx="1603" cy="308"/>
            </a:xfrm>
            <a:prstGeom prst="rect">
              <a:avLst/>
            </a:prstGeom>
            <a:noFill/>
            <a:ln w="4762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65" name="Rectangle 106"/>
            <p:cNvSpPr>
              <a:spLocks noChangeArrowheads="1"/>
            </p:cNvSpPr>
            <p:nvPr/>
          </p:nvSpPr>
          <p:spPr bwMode="auto">
            <a:xfrm>
              <a:off x="2256" y="2514"/>
              <a:ext cx="14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工业生产过程控制对象</a:t>
              </a:r>
              <a:endParaRPr kumimoji="1" lang="zh-CN" altLang="en-US" sz="2400" b="1">
                <a:solidFill>
                  <a:srgbClr val="000099"/>
                </a:solidFill>
                <a:latin typeface="楷体_GB2312" pitchFamily="49" charset="-122"/>
                <a:ea typeface="楷体_GB2312" pitchFamily="49" charset="-122"/>
              </a:endParaRPr>
            </a:p>
          </p:txBody>
        </p:sp>
      </p:grpSp>
      <p:grpSp>
        <p:nvGrpSpPr>
          <p:cNvPr id="66" name="Group 108"/>
          <p:cNvGrpSpPr>
            <a:grpSpLocks/>
          </p:cNvGrpSpPr>
          <p:nvPr/>
        </p:nvGrpSpPr>
        <p:grpSpPr bwMode="auto">
          <a:xfrm>
            <a:off x="946150" y="3612834"/>
            <a:ext cx="1137968" cy="965200"/>
            <a:chOff x="753" y="1562"/>
            <a:chExt cx="673" cy="608"/>
          </a:xfrm>
        </p:grpSpPr>
        <p:sp>
          <p:nvSpPr>
            <p:cNvPr id="67" name="Rectangle 109"/>
            <p:cNvSpPr>
              <a:spLocks noChangeArrowheads="1"/>
            </p:cNvSpPr>
            <p:nvPr/>
          </p:nvSpPr>
          <p:spPr bwMode="auto">
            <a:xfrm>
              <a:off x="753" y="1562"/>
              <a:ext cx="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6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68" name="Rectangle 110"/>
            <p:cNvSpPr>
              <a:spLocks noChangeArrowheads="1"/>
            </p:cNvSpPr>
            <p:nvPr/>
          </p:nvSpPr>
          <p:spPr bwMode="auto">
            <a:xfrm>
              <a:off x="819" y="1573"/>
              <a:ext cx="607" cy="4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69" name="Rectangle 111"/>
            <p:cNvSpPr>
              <a:spLocks noChangeArrowheads="1"/>
            </p:cNvSpPr>
            <p:nvPr/>
          </p:nvSpPr>
          <p:spPr bwMode="auto">
            <a:xfrm>
              <a:off x="811" y="1581"/>
              <a:ext cx="607" cy="482"/>
            </a:xfrm>
            <a:prstGeom prst="rect">
              <a:avLst/>
            </a:prstGeom>
            <a:noFill/>
            <a:ln w="4762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70" name="Rectangle 112"/>
            <p:cNvSpPr>
              <a:spLocks noChangeArrowheads="1"/>
            </p:cNvSpPr>
            <p:nvPr/>
          </p:nvSpPr>
          <p:spPr bwMode="auto">
            <a:xfrm>
              <a:off x="895" y="1653"/>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模</a:t>
              </a:r>
              <a:endParaRPr kumimoji="1" lang="zh-CN" altLang="en-US" sz="2400" b="1">
                <a:solidFill>
                  <a:srgbClr val="000099"/>
                </a:solidFill>
                <a:latin typeface="楷体_GB2312" pitchFamily="49" charset="-122"/>
                <a:ea typeface="楷体_GB2312" pitchFamily="49" charset="-122"/>
              </a:endParaRPr>
            </a:p>
          </p:txBody>
        </p:sp>
        <p:sp>
          <p:nvSpPr>
            <p:cNvPr id="71" name="Rectangle 113"/>
            <p:cNvSpPr>
              <a:spLocks noChangeArrowheads="1"/>
            </p:cNvSpPr>
            <p:nvPr/>
          </p:nvSpPr>
          <p:spPr bwMode="auto">
            <a:xfrm>
              <a:off x="1042" y="1649"/>
              <a:ext cx="13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72" name="Rectangle 114"/>
            <p:cNvSpPr>
              <a:spLocks noChangeArrowheads="1"/>
            </p:cNvSpPr>
            <p:nvPr/>
          </p:nvSpPr>
          <p:spPr bwMode="auto">
            <a:xfrm>
              <a:off x="1189" y="1653"/>
              <a:ext cx="1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拟</a:t>
              </a:r>
            </a:p>
          </p:txBody>
        </p:sp>
        <p:sp>
          <p:nvSpPr>
            <p:cNvPr id="73" name="Rectangle 115"/>
            <p:cNvSpPr>
              <a:spLocks noChangeArrowheads="1"/>
            </p:cNvSpPr>
            <p:nvPr/>
          </p:nvSpPr>
          <p:spPr bwMode="auto">
            <a:xfrm>
              <a:off x="1337" y="1649"/>
              <a:ext cx="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74" name="Rectangle 116"/>
            <p:cNvSpPr>
              <a:spLocks noChangeArrowheads="1"/>
            </p:cNvSpPr>
            <p:nvPr/>
          </p:nvSpPr>
          <p:spPr bwMode="auto">
            <a:xfrm>
              <a:off x="895" y="1842"/>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传感器</a:t>
              </a:r>
              <a:endParaRPr kumimoji="1" lang="zh-CN" altLang="en-US" sz="2400" b="1">
                <a:solidFill>
                  <a:srgbClr val="000099"/>
                </a:solidFill>
                <a:latin typeface="楷体_GB2312" pitchFamily="49" charset="-122"/>
                <a:ea typeface="楷体_GB2312" pitchFamily="49" charset="-122"/>
              </a:endParaRPr>
            </a:p>
          </p:txBody>
        </p:sp>
        <p:sp>
          <p:nvSpPr>
            <p:cNvPr id="75" name="Rectangle 117"/>
            <p:cNvSpPr>
              <a:spLocks noChangeArrowheads="1"/>
            </p:cNvSpPr>
            <p:nvPr/>
          </p:nvSpPr>
          <p:spPr bwMode="auto">
            <a:xfrm>
              <a:off x="1337" y="1838"/>
              <a:ext cx="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77" name="Freeform 119"/>
            <p:cNvSpPr>
              <a:spLocks/>
            </p:cNvSpPr>
            <p:nvPr/>
          </p:nvSpPr>
          <p:spPr bwMode="auto">
            <a:xfrm>
              <a:off x="1145" y="2068"/>
              <a:ext cx="135" cy="102"/>
            </a:xfrm>
            <a:custGeom>
              <a:avLst/>
              <a:gdLst>
                <a:gd name="T0" fmla="*/ 135 w 135"/>
                <a:gd name="T1" fmla="*/ 72 h 102"/>
                <a:gd name="T2" fmla="*/ 112 w 135"/>
                <a:gd name="T3" fmla="*/ 102 h 102"/>
                <a:gd name="T4" fmla="*/ 0 w 135"/>
                <a:gd name="T5" fmla="*/ 0 h 102"/>
                <a:gd name="T6" fmla="*/ 135 w 135"/>
                <a:gd name="T7" fmla="*/ 72 h 102"/>
                <a:gd name="T8" fmla="*/ 0 60000 65536"/>
                <a:gd name="T9" fmla="*/ 0 60000 65536"/>
                <a:gd name="T10" fmla="*/ 0 60000 65536"/>
                <a:gd name="T11" fmla="*/ 0 60000 65536"/>
                <a:gd name="T12" fmla="*/ 0 w 135"/>
                <a:gd name="T13" fmla="*/ 0 h 102"/>
                <a:gd name="T14" fmla="*/ 135 w 135"/>
                <a:gd name="T15" fmla="*/ 102 h 102"/>
              </a:gdLst>
              <a:ahLst/>
              <a:cxnLst>
                <a:cxn ang="T8">
                  <a:pos x="T0" y="T1"/>
                </a:cxn>
                <a:cxn ang="T9">
                  <a:pos x="T2" y="T3"/>
                </a:cxn>
                <a:cxn ang="T10">
                  <a:pos x="T4" y="T5"/>
                </a:cxn>
                <a:cxn ang="T11">
                  <a:pos x="T6" y="T7"/>
                </a:cxn>
              </a:cxnLst>
              <a:rect l="T12" t="T13" r="T14" b="T15"/>
              <a:pathLst>
                <a:path w="135" h="102">
                  <a:moveTo>
                    <a:pt x="135" y="72"/>
                  </a:moveTo>
                  <a:lnTo>
                    <a:pt x="112" y="102"/>
                  </a:lnTo>
                  <a:lnTo>
                    <a:pt x="0" y="0"/>
                  </a:lnTo>
                  <a:lnTo>
                    <a:pt x="135"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9" name="Group 121"/>
          <p:cNvGrpSpPr>
            <a:grpSpLocks/>
          </p:cNvGrpSpPr>
          <p:nvPr/>
        </p:nvGrpSpPr>
        <p:grpSpPr bwMode="auto">
          <a:xfrm>
            <a:off x="5921375" y="4411345"/>
            <a:ext cx="1724025" cy="962025"/>
            <a:chOff x="3794" y="2065"/>
            <a:chExt cx="1086" cy="606"/>
          </a:xfrm>
        </p:grpSpPr>
        <p:sp>
          <p:nvSpPr>
            <p:cNvPr id="80" name="Line 122"/>
            <p:cNvSpPr>
              <a:spLocks noChangeShapeType="1"/>
            </p:cNvSpPr>
            <p:nvPr/>
          </p:nvSpPr>
          <p:spPr bwMode="auto">
            <a:xfrm flipV="1">
              <a:off x="3892" y="2065"/>
              <a:ext cx="988" cy="53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Freeform 123"/>
            <p:cNvSpPr>
              <a:spLocks/>
            </p:cNvSpPr>
            <p:nvPr/>
          </p:nvSpPr>
          <p:spPr bwMode="auto">
            <a:xfrm>
              <a:off x="3794" y="2568"/>
              <a:ext cx="136" cy="103"/>
            </a:xfrm>
            <a:custGeom>
              <a:avLst/>
              <a:gdLst>
                <a:gd name="T0" fmla="*/ 136 w 136"/>
                <a:gd name="T1" fmla="*/ 30 h 103"/>
                <a:gd name="T2" fmla="*/ 112 w 136"/>
                <a:gd name="T3" fmla="*/ 0 h 103"/>
                <a:gd name="T4" fmla="*/ 0 w 136"/>
                <a:gd name="T5" fmla="*/ 103 h 103"/>
                <a:gd name="T6" fmla="*/ 136 w 136"/>
                <a:gd name="T7" fmla="*/ 30 h 103"/>
                <a:gd name="T8" fmla="*/ 0 60000 65536"/>
                <a:gd name="T9" fmla="*/ 0 60000 65536"/>
                <a:gd name="T10" fmla="*/ 0 60000 65536"/>
                <a:gd name="T11" fmla="*/ 0 60000 65536"/>
                <a:gd name="T12" fmla="*/ 0 w 136"/>
                <a:gd name="T13" fmla="*/ 0 h 103"/>
                <a:gd name="T14" fmla="*/ 136 w 136"/>
                <a:gd name="T15" fmla="*/ 103 h 103"/>
              </a:gdLst>
              <a:ahLst/>
              <a:cxnLst>
                <a:cxn ang="T8">
                  <a:pos x="T0" y="T1"/>
                </a:cxn>
                <a:cxn ang="T9">
                  <a:pos x="T2" y="T3"/>
                </a:cxn>
                <a:cxn ang="T10">
                  <a:pos x="T4" y="T5"/>
                </a:cxn>
                <a:cxn ang="T11">
                  <a:pos x="T6" y="T7"/>
                </a:cxn>
              </a:cxnLst>
              <a:rect l="T12" t="T13" r="T14" b="T15"/>
              <a:pathLst>
                <a:path w="136" h="103">
                  <a:moveTo>
                    <a:pt x="136" y="30"/>
                  </a:moveTo>
                  <a:lnTo>
                    <a:pt x="112" y="0"/>
                  </a:lnTo>
                  <a:lnTo>
                    <a:pt x="0" y="103"/>
                  </a:lnTo>
                  <a:lnTo>
                    <a:pt x="1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Freeform 124"/>
            <p:cNvSpPr>
              <a:spLocks/>
            </p:cNvSpPr>
            <p:nvPr/>
          </p:nvSpPr>
          <p:spPr bwMode="auto">
            <a:xfrm>
              <a:off x="3794" y="2568"/>
              <a:ext cx="136" cy="103"/>
            </a:xfrm>
            <a:custGeom>
              <a:avLst/>
              <a:gdLst>
                <a:gd name="T0" fmla="*/ 136 w 136"/>
                <a:gd name="T1" fmla="*/ 30 h 103"/>
                <a:gd name="T2" fmla="*/ 112 w 136"/>
                <a:gd name="T3" fmla="*/ 0 h 103"/>
                <a:gd name="T4" fmla="*/ 0 w 136"/>
                <a:gd name="T5" fmla="*/ 103 h 103"/>
                <a:gd name="T6" fmla="*/ 136 w 136"/>
                <a:gd name="T7" fmla="*/ 30 h 103"/>
                <a:gd name="T8" fmla="*/ 0 60000 65536"/>
                <a:gd name="T9" fmla="*/ 0 60000 65536"/>
                <a:gd name="T10" fmla="*/ 0 60000 65536"/>
                <a:gd name="T11" fmla="*/ 0 60000 65536"/>
                <a:gd name="T12" fmla="*/ 0 w 136"/>
                <a:gd name="T13" fmla="*/ 0 h 103"/>
                <a:gd name="T14" fmla="*/ 136 w 136"/>
                <a:gd name="T15" fmla="*/ 103 h 103"/>
              </a:gdLst>
              <a:ahLst/>
              <a:cxnLst>
                <a:cxn ang="T8">
                  <a:pos x="T0" y="T1"/>
                </a:cxn>
                <a:cxn ang="T9">
                  <a:pos x="T2" y="T3"/>
                </a:cxn>
                <a:cxn ang="T10">
                  <a:pos x="T4" y="T5"/>
                </a:cxn>
                <a:cxn ang="T11">
                  <a:pos x="T6" y="T7"/>
                </a:cxn>
              </a:cxnLst>
              <a:rect l="T12" t="T13" r="T14" b="T15"/>
              <a:pathLst>
                <a:path w="136" h="103">
                  <a:moveTo>
                    <a:pt x="136" y="30"/>
                  </a:moveTo>
                  <a:lnTo>
                    <a:pt x="112" y="0"/>
                  </a:lnTo>
                  <a:lnTo>
                    <a:pt x="0" y="103"/>
                  </a:lnTo>
                  <a:lnTo>
                    <a:pt x="136" y="3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3" name="Rectangle 125"/>
          <p:cNvSpPr>
            <a:spLocks noChangeArrowheads="1"/>
          </p:cNvSpPr>
          <p:nvPr/>
        </p:nvSpPr>
        <p:spPr bwMode="auto">
          <a:xfrm>
            <a:off x="963613" y="5932170"/>
            <a:ext cx="7635875" cy="45720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tabLst>
                <a:tab pos="5130800" algn="r"/>
                <a:tab pos="5221288" algn="r"/>
              </a:tabLst>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tabLst>
                <a:tab pos="5130800" algn="r"/>
                <a:tab pos="5221288" algn="r"/>
              </a:tabLst>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5130800" algn="r"/>
                <a:tab pos="5221288" algn="r"/>
              </a:tabLst>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5130800" algn="r"/>
                <a:tab pos="5221288" algn="r"/>
              </a:tabLst>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5130800" algn="r"/>
                <a:tab pos="5221288" algn="r"/>
              </a:tabLst>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5130800" algn="r"/>
                <a:tab pos="5221288" algn="r"/>
              </a:tabLs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5130800" algn="r"/>
                <a:tab pos="5221288" algn="r"/>
              </a:tabLs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5130800" algn="r"/>
                <a:tab pos="5221288" algn="r"/>
              </a:tabLs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5130800" algn="r"/>
                <a:tab pos="5221288" algn="r"/>
              </a:tabLst>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000066"/>
                </a:solidFill>
                <a:latin typeface="Times New Roman" panose="02020603050405020304" pitchFamily="18" charset="0"/>
                <a:ea typeface="楷体_GB2312" pitchFamily="49" charset="-122"/>
              </a:rPr>
              <a:t>ADC</a:t>
            </a:r>
            <a:r>
              <a:rPr lang="zh-CN" altLang="en-US" sz="2400" b="1">
                <a:solidFill>
                  <a:srgbClr val="000066"/>
                </a:solidFill>
                <a:latin typeface="Times New Roman" panose="02020603050405020304" pitchFamily="18" charset="0"/>
                <a:ea typeface="楷体_GB2312" pitchFamily="49" charset="-122"/>
              </a:rPr>
              <a:t>和</a:t>
            </a:r>
            <a:r>
              <a:rPr lang="en-US" altLang="zh-CN" sz="2400" b="1">
                <a:solidFill>
                  <a:srgbClr val="000066"/>
                </a:solidFill>
                <a:latin typeface="Times New Roman" panose="02020603050405020304" pitchFamily="18" charset="0"/>
                <a:ea typeface="楷体_GB2312" pitchFamily="49" charset="-122"/>
              </a:rPr>
              <a:t>DAC</a:t>
            </a:r>
            <a:r>
              <a:rPr lang="zh-CN" altLang="en-US" sz="2400" b="1">
                <a:solidFill>
                  <a:srgbClr val="000066"/>
                </a:solidFill>
                <a:latin typeface="楷体_GB2312" pitchFamily="49" charset="-122"/>
                <a:ea typeface="楷体_GB2312" pitchFamily="49" charset="-122"/>
              </a:rPr>
              <a:t>已成为计算机系统中不可缺少的接口电路。</a:t>
            </a:r>
          </a:p>
        </p:txBody>
      </p:sp>
      <p:sp>
        <p:nvSpPr>
          <p:cNvPr id="84" name="AutoShape 126"/>
          <p:cNvSpPr>
            <a:spLocks noChangeArrowheads="1"/>
          </p:cNvSpPr>
          <p:nvPr/>
        </p:nvSpPr>
        <p:spPr bwMode="auto">
          <a:xfrm>
            <a:off x="558800" y="2088833"/>
            <a:ext cx="2552700" cy="1201737"/>
          </a:xfrm>
          <a:prstGeom prst="wedgeRoundRectCallout">
            <a:avLst>
              <a:gd name="adj1" fmla="val -3792"/>
              <a:gd name="adj2" fmla="val 78403"/>
              <a:gd name="adj3" fmla="val 16667"/>
            </a:avLst>
          </a:prstGeom>
          <a:solidFill>
            <a:schemeClr val="bg2">
              <a:alpha val="16862"/>
            </a:schemeClr>
          </a:solidFill>
          <a:ln w="9525">
            <a:solidFill>
              <a:schemeClr val="accent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000099"/>
                </a:solidFill>
                <a:latin typeface="楷体_GB2312" pitchFamily="49" charset="-122"/>
                <a:ea typeface="楷体_GB2312" pitchFamily="49" charset="-122"/>
              </a:rPr>
              <a:t>将温度、压力、流量、应力等物理量转换为模拟电量。</a:t>
            </a:r>
          </a:p>
        </p:txBody>
      </p:sp>
      <p:sp>
        <p:nvSpPr>
          <p:cNvPr id="85" name="AutoShape 127"/>
          <p:cNvSpPr>
            <a:spLocks noChangeArrowheads="1"/>
          </p:cNvSpPr>
          <p:nvPr/>
        </p:nvSpPr>
        <p:spPr bwMode="auto">
          <a:xfrm>
            <a:off x="3840163" y="2109470"/>
            <a:ext cx="2520950" cy="1036638"/>
          </a:xfrm>
          <a:prstGeom prst="wedgeRoundRectCallout">
            <a:avLst>
              <a:gd name="adj1" fmla="val -20968"/>
              <a:gd name="adj2" fmla="val 89509"/>
              <a:gd name="adj3" fmla="val 16667"/>
            </a:avLst>
          </a:prstGeom>
          <a:solidFill>
            <a:schemeClr val="bg2">
              <a:alpha val="16862"/>
            </a:schemeClr>
          </a:solidFill>
          <a:ln w="9525" algn="ctr">
            <a:solidFill>
              <a:schemeClr val="accent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000099"/>
                </a:solidFill>
                <a:latin typeface="楷体_GB2312" pitchFamily="49" charset="-122"/>
                <a:ea typeface="楷体_GB2312" pitchFamily="49" charset="-122"/>
              </a:rPr>
              <a:t>计算机进行数字处理（如计算、滤波）、保存等</a:t>
            </a:r>
          </a:p>
        </p:txBody>
      </p:sp>
      <p:sp>
        <p:nvSpPr>
          <p:cNvPr id="86" name="AutoShape 128"/>
          <p:cNvSpPr>
            <a:spLocks noChangeArrowheads="1"/>
          </p:cNvSpPr>
          <p:nvPr/>
        </p:nvSpPr>
        <p:spPr bwMode="auto">
          <a:xfrm>
            <a:off x="6918325" y="2109470"/>
            <a:ext cx="1982788" cy="1036638"/>
          </a:xfrm>
          <a:prstGeom prst="wedgeRoundRectCallout">
            <a:avLst>
              <a:gd name="adj1" fmla="val -4282"/>
              <a:gd name="adj2" fmla="val 95634"/>
              <a:gd name="adj3" fmla="val 16667"/>
            </a:avLst>
          </a:prstGeom>
          <a:solidFill>
            <a:schemeClr val="bg2">
              <a:alpha val="16862"/>
            </a:schemeClr>
          </a:solidFill>
          <a:ln w="9525" algn="ctr">
            <a:solidFill>
              <a:schemeClr val="accent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000099"/>
                </a:solidFill>
                <a:latin typeface="楷体_GB2312" pitchFamily="49" charset="-122"/>
                <a:ea typeface="楷体_GB2312" pitchFamily="49" charset="-122"/>
              </a:rPr>
              <a:t>用模拟量作为控制信号</a:t>
            </a:r>
          </a:p>
        </p:txBody>
      </p:sp>
      <p:grpSp>
        <p:nvGrpSpPr>
          <p:cNvPr id="87" name="Group 129"/>
          <p:cNvGrpSpPr>
            <a:grpSpLocks/>
          </p:cNvGrpSpPr>
          <p:nvPr/>
        </p:nvGrpSpPr>
        <p:grpSpPr bwMode="auto">
          <a:xfrm>
            <a:off x="4038600" y="3617595"/>
            <a:ext cx="1419225" cy="1060450"/>
            <a:chOff x="2437" y="1160"/>
            <a:chExt cx="894" cy="668"/>
          </a:xfrm>
        </p:grpSpPr>
        <p:grpSp>
          <p:nvGrpSpPr>
            <p:cNvPr id="88" name="Group 130"/>
            <p:cNvGrpSpPr>
              <a:grpSpLocks/>
            </p:cNvGrpSpPr>
            <p:nvPr/>
          </p:nvGrpSpPr>
          <p:grpSpPr bwMode="auto">
            <a:xfrm>
              <a:off x="2437" y="1160"/>
              <a:ext cx="770" cy="482"/>
              <a:chOff x="2609" y="1581"/>
              <a:chExt cx="770" cy="482"/>
            </a:xfrm>
          </p:grpSpPr>
          <p:sp>
            <p:nvSpPr>
              <p:cNvPr id="90" name="Rectangle 131"/>
              <p:cNvSpPr>
                <a:spLocks noChangeArrowheads="1"/>
              </p:cNvSpPr>
              <p:nvPr/>
            </p:nvSpPr>
            <p:spPr bwMode="auto">
              <a:xfrm>
                <a:off x="2609" y="1581"/>
                <a:ext cx="770" cy="4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91" name="Rectangle 132"/>
              <p:cNvSpPr>
                <a:spLocks noChangeArrowheads="1"/>
              </p:cNvSpPr>
              <p:nvPr/>
            </p:nvSpPr>
            <p:spPr bwMode="auto">
              <a:xfrm>
                <a:off x="2609" y="1581"/>
                <a:ext cx="770" cy="482"/>
              </a:xfrm>
              <a:prstGeom prst="rect">
                <a:avLst/>
              </a:prstGeom>
              <a:noFill/>
              <a:ln w="4762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p>
            </p:txBody>
          </p:sp>
          <p:sp>
            <p:nvSpPr>
              <p:cNvPr id="92" name="Rectangle 133"/>
              <p:cNvSpPr>
                <a:spLocks noChangeArrowheads="1"/>
              </p:cNvSpPr>
              <p:nvPr/>
            </p:nvSpPr>
            <p:spPr bwMode="auto">
              <a:xfrm>
                <a:off x="2700" y="1653"/>
                <a:ext cx="5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数字控制</a:t>
                </a:r>
                <a:endParaRPr kumimoji="1" lang="zh-CN" altLang="en-US" sz="2400" b="1">
                  <a:solidFill>
                    <a:srgbClr val="000099"/>
                  </a:solidFill>
                  <a:latin typeface="楷体_GB2312" pitchFamily="49" charset="-122"/>
                  <a:ea typeface="楷体_GB2312" pitchFamily="49" charset="-122"/>
                </a:endParaRPr>
              </a:p>
            </p:txBody>
          </p:sp>
          <p:sp>
            <p:nvSpPr>
              <p:cNvPr id="93" name="Rectangle 134"/>
              <p:cNvSpPr>
                <a:spLocks noChangeArrowheads="1"/>
              </p:cNvSpPr>
              <p:nvPr/>
            </p:nvSpPr>
            <p:spPr bwMode="auto">
              <a:xfrm>
                <a:off x="3285" y="1649"/>
                <a:ext cx="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94" name="Rectangle 135"/>
              <p:cNvSpPr>
                <a:spLocks noChangeArrowheads="1"/>
              </p:cNvSpPr>
              <p:nvPr/>
            </p:nvSpPr>
            <p:spPr bwMode="auto">
              <a:xfrm>
                <a:off x="2847" y="1838"/>
                <a:ext cx="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sp>
            <p:nvSpPr>
              <p:cNvPr id="95" name="Rectangle 136"/>
              <p:cNvSpPr>
                <a:spLocks noChangeArrowheads="1"/>
              </p:cNvSpPr>
              <p:nvPr/>
            </p:nvSpPr>
            <p:spPr bwMode="auto">
              <a:xfrm>
                <a:off x="3285" y="1838"/>
                <a:ext cx="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0000"/>
                    </a:solidFill>
                    <a:latin typeface="楷体_GB2312" pitchFamily="49" charset="-122"/>
                    <a:ea typeface="楷体_GB2312" pitchFamily="49" charset="-122"/>
                  </a:rPr>
                  <a:t> </a:t>
                </a:r>
                <a:endParaRPr kumimoji="1" lang="en-US" altLang="zh-CN" sz="2400" b="1">
                  <a:solidFill>
                    <a:srgbClr val="FF0000"/>
                  </a:solidFill>
                  <a:latin typeface="楷体_GB2312" pitchFamily="49" charset="-122"/>
                  <a:ea typeface="楷体_GB2312" pitchFamily="49" charset="-122"/>
                </a:endParaRPr>
              </a:p>
            </p:txBody>
          </p:sp>
        </p:grpSp>
        <p:sp>
          <p:nvSpPr>
            <p:cNvPr id="89" name="Rectangle 137"/>
            <p:cNvSpPr>
              <a:spLocks noChangeArrowheads="1"/>
            </p:cNvSpPr>
            <p:nvPr/>
          </p:nvSpPr>
          <p:spPr bwMode="auto">
            <a:xfrm>
              <a:off x="2554" y="1395"/>
              <a:ext cx="777"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solidFill>
                    <a:srgbClr val="000099"/>
                  </a:solidFill>
                  <a:latin typeface="楷体_GB2312" pitchFamily="49" charset="-122"/>
                  <a:ea typeface="楷体_GB2312" pitchFamily="49" charset="-122"/>
                </a:rPr>
                <a:t>计算机</a:t>
              </a:r>
              <a:endParaRPr kumimoji="1" lang="zh-CN" altLang="en-US" sz="2400" b="1">
                <a:solidFill>
                  <a:srgbClr val="000099"/>
                </a:solidFill>
                <a:latin typeface="楷体_GB2312" pitchFamily="49" charset="-122"/>
                <a:ea typeface="楷体_GB2312" pitchFamily="49" charset="-122"/>
              </a:endParaRPr>
            </a:p>
            <a:p>
              <a:pPr eaLnBrk="1" hangingPunct="1">
                <a:spcBef>
                  <a:spcPct val="50000"/>
                </a:spcBef>
                <a:buFontTx/>
                <a:buNone/>
              </a:pPr>
              <a:endParaRPr kumimoji="1" lang="en-US" altLang="zh-CN" sz="1800" b="1">
                <a:solidFill>
                  <a:srgbClr val="000099"/>
                </a:solidFill>
                <a:latin typeface="楷体_GB2312" pitchFamily="49" charset="-122"/>
                <a:ea typeface="楷体_GB2312" pitchFamily="49" charset="-122"/>
              </a:endParaRPr>
            </a:p>
          </p:txBody>
        </p:sp>
      </p:grpSp>
      <p:sp>
        <p:nvSpPr>
          <p:cNvPr id="96" name="Line 118">
            <a:extLst>
              <a:ext uri="{FF2B5EF4-FFF2-40B4-BE49-F238E27FC236}">
                <a16:creationId xmlns:a16="http://schemas.microsoft.com/office/drawing/2014/main" id="{F7E494E0-B9F7-48F2-BCF9-53D1AAFAE1C0}"/>
              </a:ext>
            </a:extLst>
          </p:cNvPr>
          <p:cNvSpPr>
            <a:spLocks noChangeShapeType="1"/>
          </p:cNvSpPr>
          <p:nvPr/>
        </p:nvSpPr>
        <p:spPr bwMode="auto">
          <a:xfrm rot="271537">
            <a:off x="1701977" y="4571685"/>
            <a:ext cx="1658762" cy="7604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Freeform 120">
            <a:extLst>
              <a:ext uri="{FF2B5EF4-FFF2-40B4-BE49-F238E27FC236}">
                <a16:creationId xmlns:a16="http://schemas.microsoft.com/office/drawing/2014/main" id="{C6C1689B-B2B8-415E-97E8-AC7A06D37F70}"/>
              </a:ext>
            </a:extLst>
          </p:cNvPr>
          <p:cNvSpPr>
            <a:spLocks/>
          </p:cNvSpPr>
          <p:nvPr/>
        </p:nvSpPr>
        <p:spPr bwMode="auto">
          <a:xfrm rot="271537">
            <a:off x="1608978" y="4416110"/>
            <a:ext cx="228270" cy="161925"/>
          </a:xfrm>
          <a:custGeom>
            <a:avLst/>
            <a:gdLst>
              <a:gd name="T0" fmla="*/ 135 w 135"/>
              <a:gd name="T1" fmla="*/ 72 h 102"/>
              <a:gd name="T2" fmla="*/ 112 w 135"/>
              <a:gd name="T3" fmla="*/ 102 h 102"/>
              <a:gd name="T4" fmla="*/ 0 w 135"/>
              <a:gd name="T5" fmla="*/ 0 h 102"/>
              <a:gd name="T6" fmla="*/ 135 w 135"/>
              <a:gd name="T7" fmla="*/ 72 h 102"/>
              <a:gd name="T8" fmla="*/ 0 60000 65536"/>
              <a:gd name="T9" fmla="*/ 0 60000 65536"/>
              <a:gd name="T10" fmla="*/ 0 60000 65536"/>
              <a:gd name="T11" fmla="*/ 0 60000 65536"/>
              <a:gd name="T12" fmla="*/ 0 w 135"/>
              <a:gd name="T13" fmla="*/ 0 h 102"/>
              <a:gd name="T14" fmla="*/ 135 w 135"/>
              <a:gd name="T15" fmla="*/ 102 h 102"/>
            </a:gdLst>
            <a:ahLst/>
            <a:cxnLst>
              <a:cxn ang="T8">
                <a:pos x="T0" y="T1"/>
              </a:cxn>
              <a:cxn ang="T9">
                <a:pos x="T2" y="T3"/>
              </a:cxn>
              <a:cxn ang="T10">
                <a:pos x="T4" y="T5"/>
              </a:cxn>
              <a:cxn ang="T11">
                <a:pos x="T6" y="T7"/>
              </a:cxn>
            </a:cxnLst>
            <a:rect l="T12" t="T13" r="T14" b="T15"/>
            <a:pathLst>
              <a:path w="135" h="102">
                <a:moveTo>
                  <a:pt x="135" y="72"/>
                </a:moveTo>
                <a:lnTo>
                  <a:pt x="112" y="102"/>
                </a:lnTo>
                <a:lnTo>
                  <a:pt x="0" y="0"/>
                </a:lnTo>
                <a:lnTo>
                  <a:pt x="135" y="72"/>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227765259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down)">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up)">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wipe(up)">
                                      <p:cBhvr>
                                        <p:cTn id="22" dur="500"/>
                                        <p:tgtEl>
                                          <p:spTgt spid="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wipe(up)">
                                      <p:cBhvr>
                                        <p:cTn id="27" dur="500"/>
                                        <p:tgtEl>
                                          <p:spTgt spid="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left)">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wipe(up)">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randombar(horizontal)">
                                      <p:cBhvr>
                                        <p:cTn id="42" dur="500"/>
                                        <p:tgtEl>
                                          <p:spTgt spid="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up)">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strips(downRight)">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blinds(horizontal)">
                                      <p:cBhvr>
                                        <p:cTn id="6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autoUpdateAnimBg="0"/>
      <p:bldP spid="84" grpId="0" animBg="1" autoUpdateAnimBg="0"/>
      <p:bldP spid="85" grpId="0" animBg="1" autoUpdateAnimBg="0"/>
      <p:bldP spid="86" grpId="0" animBg="1" autoUpdateAnimBg="0"/>
      <p:bldP spid="9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0369" y="1119477"/>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并行比较</a:t>
            </a:r>
            <a:r>
              <a:rPr kumimoji="1" lang="en-US" altLang="zh-CN" sz="3200" dirty="0">
                <a:solidFill>
                  <a:srgbClr val="0000CC"/>
                </a:solidFill>
                <a:latin typeface="+mn-lt"/>
                <a:ea typeface="+mn-ea"/>
                <a:cs typeface="+mn-ea"/>
              </a:rPr>
              <a:t>ADC</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91886" y="1896973"/>
            <a:ext cx="8463122" cy="429635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lnSpc>
                <a:spcPct val="110000"/>
              </a:lnSpc>
            </a:pPr>
            <a:r>
              <a:rPr kumimoji="1" lang="zh-CN" altLang="en-US" sz="2800" b="0">
                <a:latin typeface="+mn-ea"/>
              </a:rPr>
              <a:t>单片集成并行比较型</a:t>
            </a:r>
            <a:r>
              <a:rPr kumimoji="1" lang="en-US" altLang="zh-CN" sz="2800" b="0">
                <a:latin typeface="+mn-ea"/>
              </a:rPr>
              <a:t>A/D</a:t>
            </a:r>
            <a:r>
              <a:rPr kumimoji="1" lang="zh-CN" altLang="en-US" sz="2800" b="0">
                <a:latin typeface="+mn-ea"/>
              </a:rPr>
              <a:t>转换器的产品很多，如</a:t>
            </a:r>
            <a:r>
              <a:rPr kumimoji="1" lang="en-US" altLang="zh-CN" sz="2800" b="0">
                <a:latin typeface="+mn-ea"/>
              </a:rPr>
              <a:t>AD</a:t>
            </a:r>
            <a:r>
              <a:rPr kumimoji="1" lang="zh-CN" altLang="en-US" sz="2800" b="0">
                <a:latin typeface="+mn-ea"/>
              </a:rPr>
              <a:t>公司的</a:t>
            </a:r>
            <a:r>
              <a:rPr kumimoji="1" lang="en-US" altLang="zh-CN" sz="2800">
                <a:solidFill>
                  <a:srgbClr val="800000"/>
                </a:solidFill>
                <a:latin typeface="+mn-ea"/>
              </a:rPr>
              <a:t>AD9012</a:t>
            </a:r>
            <a:r>
              <a:rPr kumimoji="1" lang="en-US" altLang="zh-CN" sz="2800" b="0">
                <a:latin typeface="+mn-ea"/>
              </a:rPr>
              <a:t> (TTL</a:t>
            </a:r>
            <a:r>
              <a:rPr kumimoji="1" lang="zh-CN" altLang="en-US" sz="2800" b="0">
                <a:latin typeface="+mn-ea"/>
              </a:rPr>
              <a:t>工艺</a:t>
            </a:r>
            <a:r>
              <a:rPr kumimoji="1" lang="en-US" altLang="zh-CN" sz="2800" b="0">
                <a:latin typeface="+mn-ea"/>
              </a:rPr>
              <a:t>8</a:t>
            </a:r>
            <a:r>
              <a:rPr kumimoji="1" lang="zh-CN" altLang="en-US" sz="2800" b="0">
                <a:latin typeface="+mn-ea"/>
              </a:rPr>
              <a:t>位</a:t>
            </a:r>
            <a:r>
              <a:rPr kumimoji="1" lang="en-US" altLang="zh-CN" sz="2800" b="0">
                <a:latin typeface="+mn-ea"/>
              </a:rPr>
              <a:t>)</a:t>
            </a:r>
            <a:r>
              <a:rPr kumimoji="1" lang="zh-CN" altLang="en-US" sz="2800" b="0">
                <a:latin typeface="+mn-ea"/>
              </a:rPr>
              <a:t>、</a:t>
            </a:r>
            <a:r>
              <a:rPr kumimoji="1" lang="en-US" altLang="zh-CN" sz="2800">
                <a:solidFill>
                  <a:srgbClr val="800000"/>
                </a:solidFill>
                <a:latin typeface="+mn-ea"/>
              </a:rPr>
              <a:t>AD9002 </a:t>
            </a:r>
            <a:r>
              <a:rPr kumimoji="1" lang="en-US" altLang="zh-CN" sz="2800" b="0">
                <a:latin typeface="+mn-ea"/>
              </a:rPr>
              <a:t>(ECL</a:t>
            </a:r>
            <a:r>
              <a:rPr kumimoji="1" lang="zh-CN" altLang="en-US" sz="2800" b="0">
                <a:latin typeface="+mn-ea"/>
              </a:rPr>
              <a:t>工艺，</a:t>
            </a:r>
            <a:r>
              <a:rPr kumimoji="1" lang="en-US" altLang="zh-CN" sz="2800" b="0">
                <a:latin typeface="+mn-ea"/>
              </a:rPr>
              <a:t>8</a:t>
            </a:r>
            <a:r>
              <a:rPr kumimoji="1" lang="zh-CN" altLang="en-US" sz="2800" b="0">
                <a:latin typeface="+mn-ea"/>
              </a:rPr>
              <a:t>位</a:t>
            </a:r>
            <a:r>
              <a:rPr kumimoji="1" lang="en-US" altLang="zh-CN" sz="2800" b="0">
                <a:latin typeface="+mn-ea"/>
              </a:rPr>
              <a:t>)</a:t>
            </a:r>
            <a:r>
              <a:rPr kumimoji="1" lang="zh-CN" altLang="en-US" sz="2800" b="0">
                <a:latin typeface="+mn-ea"/>
              </a:rPr>
              <a:t>、</a:t>
            </a:r>
            <a:r>
              <a:rPr kumimoji="1" lang="en-US" altLang="zh-CN" sz="2800">
                <a:solidFill>
                  <a:srgbClr val="800000"/>
                </a:solidFill>
                <a:latin typeface="+mn-ea"/>
              </a:rPr>
              <a:t>AD9020 </a:t>
            </a:r>
            <a:r>
              <a:rPr kumimoji="1" lang="en-US" altLang="zh-CN" sz="2800" b="0">
                <a:latin typeface="+mn-ea"/>
              </a:rPr>
              <a:t>(TTL</a:t>
            </a:r>
            <a:r>
              <a:rPr kumimoji="1" lang="zh-CN" altLang="en-US" sz="2800" b="0">
                <a:latin typeface="+mn-ea"/>
              </a:rPr>
              <a:t>工艺，</a:t>
            </a:r>
            <a:r>
              <a:rPr kumimoji="1" lang="en-US" altLang="zh-CN" sz="2800" b="0">
                <a:latin typeface="+mn-ea"/>
              </a:rPr>
              <a:t>10</a:t>
            </a:r>
            <a:r>
              <a:rPr kumimoji="1" lang="zh-CN" altLang="en-US" sz="2800" b="0">
                <a:latin typeface="+mn-ea"/>
              </a:rPr>
              <a:t>位</a:t>
            </a:r>
            <a:r>
              <a:rPr kumimoji="1" lang="en-US" altLang="zh-CN" sz="2800" b="0">
                <a:latin typeface="+mn-ea"/>
              </a:rPr>
              <a:t>)</a:t>
            </a:r>
            <a:r>
              <a:rPr kumimoji="1" lang="zh-CN" altLang="en-US" sz="2800" b="0">
                <a:latin typeface="+mn-ea"/>
              </a:rPr>
              <a:t>等。</a:t>
            </a:r>
            <a:endParaRPr kumimoji="1" lang="en-US" altLang="zh-CN" sz="2800" b="0">
              <a:latin typeface="+mn-ea"/>
            </a:endParaRPr>
          </a:p>
          <a:p>
            <a:pPr algn="just" eaLnBrk="1" hangingPunct="1">
              <a:lnSpc>
                <a:spcPct val="110000"/>
              </a:lnSpc>
            </a:pPr>
            <a:r>
              <a:rPr lang="zh-CN" altLang="en-US" sz="2800" b="0"/>
              <a:t>并行</a:t>
            </a:r>
            <a:r>
              <a:rPr lang="zh-CN" altLang="en-US" sz="2800" b="0" dirty="0"/>
              <a:t>比较</a:t>
            </a:r>
            <a:r>
              <a:rPr lang="en-US" altLang="zh-CN" sz="2800" b="0" dirty="0"/>
              <a:t>ADC</a:t>
            </a:r>
            <a:r>
              <a:rPr lang="zh-CN" altLang="en-US" sz="2800" b="0" dirty="0"/>
              <a:t>的优点是</a:t>
            </a:r>
            <a:r>
              <a:rPr lang="zh-CN" altLang="en-US" sz="2800" dirty="0"/>
              <a:t>转换速度快</a:t>
            </a:r>
            <a:r>
              <a:rPr lang="zh-CN" altLang="en-US" sz="2800" b="0" dirty="0"/>
              <a:t>，精度取决于</a:t>
            </a:r>
            <a:r>
              <a:rPr lang="zh-CN" altLang="en-US" sz="2800" dirty="0"/>
              <a:t>电平的划分</a:t>
            </a:r>
            <a:r>
              <a:rPr lang="zh-CN" altLang="en-US" sz="2800" b="0" dirty="0"/>
              <a:t>。</a:t>
            </a:r>
          </a:p>
          <a:p>
            <a:pPr algn="just" eaLnBrk="1" hangingPunct="1">
              <a:lnSpc>
                <a:spcPct val="110000"/>
              </a:lnSpc>
            </a:pPr>
            <a:r>
              <a:rPr lang="en-US" altLang="zh-CN" sz="2800" i="1"/>
              <a:t>n</a:t>
            </a:r>
            <a:r>
              <a:rPr lang="zh-CN" altLang="en-US" sz="2800" b="0" dirty="0"/>
              <a:t>位并行比较</a:t>
            </a:r>
            <a:r>
              <a:rPr lang="en-US" altLang="zh-CN" sz="2800" b="0" dirty="0"/>
              <a:t>ADC</a:t>
            </a:r>
            <a:r>
              <a:rPr lang="zh-CN" altLang="en-US" sz="2800" b="0" dirty="0"/>
              <a:t>所用比较器的个数为</a:t>
            </a:r>
            <a:r>
              <a:rPr lang="en-US" altLang="zh-CN" sz="2800" dirty="0"/>
              <a:t>2</a:t>
            </a:r>
            <a:r>
              <a:rPr lang="en-US" altLang="zh-CN" sz="2800" baseline="30000" dirty="0"/>
              <a:t>n</a:t>
            </a:r>
            <a:r>
              <a:rPr lang="en-US" altLang="zh-CN" sz="2800" dirty="0"/>
              <a:t>-1</a:t>
            </a:r>
            <a:r>
              <a:rPr lang="zh-CN" altLang="en-US" sz="2800" b="0" dirty="0"/>
              <a:t>个，所以位数每增加一位，比较器的个数就要增加</a:t>
            </a:r>
            <a:r>
              <a:rPr lang="zh-CN" altLang="en-US" sz="2800" b="0"/>
              <a:t>一倍。这使并行</a:t>
            </a:r>
            <a:r>
              <a:rPr lang="en-US" altLang="zh-CN" sz="2800" b="0"/>
              <a:t>ADC</a:t>
            </a:r>
            <a:r>
              <a:rPr lang="zh-CN" altLang="en-US" sz="2800" b="0" dirty="0"/>
              <a:t>电路很</a:t>
            </a:r>
            <a:r>
              <a:rPr lang="zh-CN" altLang="en-US" sz="2800" b="0"/>
              <a:t>复杂。</a:t>
            </a:r>
            <a:endParaRPr lang="zh-CN" altLang="en-US" sz="2600" dirty="0">
              <a:latin typeface="+mn-ea"/>
            </a:endParaRPr>
          </a:p>
        </p:txBody>
      </p:sp>
    </p:spTree>
    <p:extLst>
      <p:ext uri="{BB962C8B-B14F-4D97-AF65-F5344CB8AC3E}">
        <p14:creationId xmlns:p14="http://schemas.microsoft.com/office/powerpoint/2010/main" val="250517063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428625" y="3965258"/>
            <a:ext cx="8526462" cy="2667000"/>
            <a:chOff x="389" y="2118"/>
            <a:chExt cx="5371" cy="1680"/>
          </a:xfrm>
        </p:grpSpPr>
        <p:sp>
          <p:nvSpPr>
            <p:cNvPr id="33826" name="Line 6"/>
            <p:cNvSpPr>
              <a:spLocks noChangeShapeType="1"/>
            </p:cNvSpPr>
            <p:nvPr/>
          </p:nvSpPr>
          <p:spPr bwMode="auto">
            <a:xfrm>
              <a:off x="389" y="2170"/>
              <a:ext cx="53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prstClr val="black"/>
                </a:solidFill>
                <a:latin typeface="Arial" panose="020B0604020202020204" pitchFamily="34" charset="0"/>
              </a:endParaRPr>
            </a:p>
          </p:txBody>
        </p:sp>
        <p:sp>
          <p:nvSpPr>
            <p:cNvPr id="33827" name="Text Box 7"/>
            <p:cNvSpPr txBox="1">
              <a:spLocks noChangeArrowheads="1"/>
            </p:cNvSpPr>
            <p:nvPr/>
          </p:nvSpPr>
          <p:spPr bwMode="auto">
            <a:xfrm>
              <a:off x="1168" y="2124"/>
              <a:ext cx="67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a:solidFill>
                    <a:srgbClr val="003300"/>
                  </a:solidFill>
                  <a:latin typeface="微软雅黑" panose="020B0503020204020204" pitchFamily="34" charset="-122"/>
                  <a:ea typeface="微软雅黑" panose="020B0503020204020204" pitchFamily="34" charset="-122"/>
                </a:rPr>
                <a:t>所加砝码重量</a:t>
              </a:r>
            </a:p>
          </p:txBody>
        </p:sp>
        <p:sp>
          <p:nvSpPr>
            <p:cNvPr id="33828" name="Text Box 8"/>
            <p:cNvSpPr txBox="1">
              <a:spLocks noChangeArrowheads="1"/>
            </p:cNvSpPr>
            <p:nvPr/>
          </p:nvSpPr>
          <p:spPr bwMode="auto">
            <a:xfrm>
              <a:off x="4811" y="2179"/>
              <a:ext cx="9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spcBef>
                  <a:spcPct val="50000"/>
                </a:spcBef>
                <a:buFontTx/>
                <a:buNone/>
                <a:defRPr kumimoji="1" sz="1800">
                  <a:solidFill>
                    <a:srgbClr val="003300"/>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atin typeface="Calibri" panose="020F0502020204030204" pitchFamily="34" charset="0"/>
                </a:defRPr>
              </a:lvl2pPr>
              <a:lvl3pPr marL="1143000" indent="-228600">
                <a:spcBef>
                  <a:spcPct val="20000"/>
                </a:spcBef>
                <a:buFont typeface="Arial" panose="020B0604020202020204" pitchFamily="34" charset="0"/>
                <a:buChar char="•"/>
                <a:defRPr>
                  <a:latin typeface="Calibri" panose="020F0502020204030204" pitchFamily="34" charset="0"/>
                </a:defRPr>
              </a:lvl3pPr>
              <a:lvl4pPr marL="1600200" indent="-228600">
                <a:spcBef>
                  <a:spcPct val="20000"/>
                </a:spcBef>
                <a:buFont typeface="Arial" panose="020B0604020202020204" pitchFamily="34" charset="0"/>
                <a:buChar char="–"/>
                <a:defRPr sz="2000">
                  <a:latin typeface="Calibri" panose="020F0502020204030204" pitchFamily="34" charset="0"/>
                </a:defRPr>
              </a:lvl4pPr>
              <a:lvl5pPr marL="2057400" indent="-22860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r>
                <a:rPr lang="en-US" altLang="zh-CN"/>
                <a:t>      </a:t>
              </a:r>
              <a:r>
                <a:rPr lang="zh-CN" altLang="en-US"/>
                <a:t>结果</a:t>
              </a:r>
            </a:p>
          </p:txBody>
        </p:sp>
        <p:sp>
          <p:nvSpPr>
            <p:cNvPr id="33829" name="Line 9"/>
            <p:cNvSpPr>
              <a:spLocks noChangeShapeType="1"/>
            </p:cNvSpPr>
            <p:nvPr/>
          </p:nvSpPr>
          <p:spPr bwMode="auto">
            <a:xfrm>
              <a:off x="4805" y="2170"/>
              <a:ext cx="0" cy="16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prstClr val="black"/>
                </a:solidFill>
                <a:latin typeface="Arial" panose="020B0604020202020204" pitchFamily="34" charset="0"/>
              </a:endParaRPr>
            </a:p>
          </p:txBody>
        </p:sp>
        <p:sp>
          <p:nvSpPr>
            <p:cNvPr id="33830" name="Line 10"/>
            <p:cNvSpPr>
              <a:spLocks noChangeShapeType="1"/>
            </p:cNvSpPr>
            <p:nvPr/>
          </p:nvSpPr>
          <p:spPr bwMode="auto">
            <a:xfrm>
              <a:off x="1791" y="2179"/>
              <a:ext cx="0" cy="16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prstClr val="black"/>
                </a:solidFill>
                <a:latin typeface="Arial" panose="020B0604020202020204" pitchFamily="34" charset="0"/>
              </a:endParaRPr>
            </a:p>
          </p:txBody>
        </p:sp>
        <p:sp>
          <p:nvSpPr>
            <p:cNvPr id="33831" name="Line 11"/>
            <p:cNvSpPr>
              <a:spLocks noChangeShapeType="1"/>
            </p:cNvSpPr>
            <p:nvPr/>
          </p:nvSpPr>
          <p:spPr bwMode="auto">
            <a:xfrm>
              <a:off x="1106" y="2179"/>
              <a:ext cx="0" cy="16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prstClr val="black"/>
                </a:solidFill>
                <a:latin typeface="Arial" panose="020B0604020202020204" pitchFamily="34" charset="0"/>
              </a:endParaRPr>
            </a:p>
          </p:txBody>
        </p:sp>
        <p:sp>
          <p:nvSpPr>
            <p:cNvPr id="33832" name="Text Box 12"/>
            <p:cNvSpPr txBox="1">
              <a:spLocks noChangeArrowheads="1"/>
            </p:cNvSpPr>
            <p:nvPr/>
          </p:nvSpPr>
          <p:spPr bwMode="auto">
            <a:xfrm>
              <a:off x="1739" y="2118"/>
              <a:ext cx="30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0">
                  <a:solidFill>
                    <a:srgbClr val="800080"/>
                  </a:solidFill>
                  <a:latin typeface="Times New Roman" panose="02020603050405020304" pitchFamily="18" charset="0"/>
                  <a:ea typeface="楷体_GB2312" pitchFamily="49" charset="-122"/>
                </a:rPr>
                <a:t>            </a:t>
              </a:r>
            </a:p>
          </p:txBody>
        </p:sp>
      </p:grpSp>
      <p:sp>
        <p:nvSpPr>
          <p:cNvPr id="425998" name="Text Box 14"/>
          <p:cNvSpPr txBox="1">
            <a:spLocks noChangeArrowheads="1"/>
          </p:cNvSpPr>
          <p:nvPr/>
        </p:nvSpPr>
        <p:spPr bwMode="auto">
          <a:xfrm>
            <a:off x="470693" y="2168052"/>
            <a:ext cx="5011104"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400">
                <a:latin typeface="Times New Roman" panose="02020603050405020304" pitchFamily="18" charset="0"/>
                <a:ea typeface="楷体_GB2312" pitchFamily="49" charset="-122"/>
              </a:rPr>
              <a:t>逐次逼近转换过程与用天平称物重非常相似 。</a:t>
            </a:r>
          </a:p>
        </p:txBody>
      </p:sp>
      <p:grpSp>
        <p:nvGrpSpPr>
          <p:cNvPr id="3" name="Group 15"/>
          <p:cNvGrpSpPr>
            <a:grpSpLocks/>
          </p:cNvGrpSpPr>
          <p:nvPr/>
        </p:nvGrpSpPr>
        <p:grpSpPr bwMode="auto">
          <a:xfrm>
            <a:off x="428625" y="4554220"/>
            <a:ext cx="8429625" cy="523875"/>
            <a:chOff x="389" y="2487"/>
            <a:chExt cx="5310" cy="330"/>
          </a:xfrm>
        </p:grpSpPr>
        <p:sp>
          <p:nvSpPr>
            <p:cNvPr id="33819" name="Line 16"/>
            <p:cNvSpPr>
              <a:spLocks noChangeShapeType="1"/>
            </p:cNvSpPr>
            <p:nvPr/>
          </p:nvSpPr>
          <p:spPr bwMode="auto">
            <a:xfrm>
              <a:off x="389" y="2487"/>
              <a:ext cx="52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srgbClr val="002060"/>
                </a:solidFill>
                <a:latin typeface="微软雅黑" panose="020B0503020204020204" pitchFamily="34" charset="-122"/>
                <a:ea typeface="微软雅黑" panose="020B0503020204020204" pitchFamily="34" charset="-122"/>
              </a:endParaRPr>
            </a:p>
          </p:txBody>
        </p:sp>
        <p:sp>
          <p:nvSpPr>
            <p:cNvPr id="33820" name="Text Box 17"/>
            <p:cNvSpPr txBox="1">
              <a:spLocks noChangeArrowheads="1"/>
            </p:cNvSpPr>
            <p:nvPr/>
          </p:nvSpPr>
          <p:spPr bwMode="auto">
            <a:xfrm>
              <a:off x="447" y="2529"/>
              <a:ext cx="8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第一次</a:t>
              </a:r>
            </a:p>
          </p:txBody>
        </p:sp>
        <p:sp>
          <p:nvSpPr>
            <p:cNvPr id="33821" name="Line 18"/>
            <p:cNvSpPr>
              <a:spLocks noChangeShapeType="1"/>
            </p:cNvSpPr>
            <p:nvPr/>
          </p:nvSpPr>
          <p:spPr bwMode="auto">
            <a:xfrm>
              <a:off x="394" y="2817"/>
              <a:ext cx="530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srgbClr val="002060"/>
                </a:solidFill>
                <a:latin typeface="微软雅黑" panose="020B0503020204020204" pitchFamily="34" charset="-122"/>
                <a:ea typeface="微软雅黑" panose="020B0503020204020204" pitchFamily="34" charset="-122"/>
              </a:endParaRPr>
            </a:p>
          </p:txBody>
        </p:sp>
        <p:sp>
          <p:nvSpPr>
            <p:cNvPr id="33822" name="Text Box 19"/>
            <p:cNvSpPr txBox="1">
              <a:spLocks noChangeArrowheads="1"/>
            </p:cNvSpPr>
            <p:nvPr/>
          </p:nvSpPr>
          <p:spPr bwMode="auto">
            <a:xfrm>
              <a:off x="1192" y="2541"/>
              <a:ext cx="6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0">
                  <a:solidFill>
                    <a:srgbClr val="002060"/>
                  </a:solidFill>
                  <a:latin typeface="微软雅黑" panose="020B0503020204020204" pitchFamily="34" charset="-122"/>
                  <a:ea typeface="微软雅黑" panose="020B0503020204020204" pitchFamily="34" charset="-122"/>
                </a:rPr>
                <a:t>8   </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sp>
          <p:nvSpPr>
            <p:cNvPr id="33823" name="Text Box 20"/>
            <p:cNvSpPr txBox="1">
              <a:spLocks noChangeArrowheads="1"/>
            </p:cNvSpPr>
            <p:nvPr/>
          </p:nvSpPr>
          <p:spPr bwMode="auto">
            <a:xfrm>
              <a:off x="1802" y="2515"/>
              <a:ext cx="29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砝码总重 </a:t>
              </a:r>
              <a:r>
                <a:rPr kumimoji="1" lang="en-US" altLang="zh-CN" sz="2000" b="0">
                  <a:solidFill>
                    <a:srgbClr val="002060"/>
                  </a:solidFill>
                  <a:latin typeface="微软雅黑" panose="020B0503020204020204" pitchFamily="34" charset="-122"/>
                  <a:ea typeface="微软雅黑" panose="020B0503020204020204" pitchFamily="34" charset="-122"/>
                </a:rPr>
                <a:t>&lt; </a:t>
              </a:r>
              <a:r>
                <a:rPr kumimoji="1" lang="zh-CN" altLang="en-US" sz="2000" b="0">
                  <a:solidFill>
                    <a:srgbClr val="002060"/>
                  </a:solidFill>
                  <a:latin typeface="微软雅黑" panose="020B0503020204020204" pitchFamily="34" charset="-122"/>
                  <a:ea typeface="微软雅黑" panose="020B0503020204020204" pitchFamily="34" charset="-122"/>
                </a:rPr>
                <a:t>待测重量</a:t>
              </a:r>
              <a:r>
                <a:rPr kumimoji="1" lang="en-US" altLang="zh-CN" sz="2000" b="0" i="1">
                  <a:solidFill>
                    <a:srgbClr val="002060"/>
                  </a:solidFill>
                  <a:latin typeface="微软雅黑" panose="020B0503020204020204" pitchFamily="34" charset="-122"/>
                  <a:ea typeface="微软雅黑" panose="020B0503020204020204" pitchFamily="34" charset="-122"/>
                </a:rPr>
                <a:t>W</a:t>
              </a:r>
              <a:r>
                <a:rPr kumimoji="1" lang="en-US" altLang="zh-CN" sz="2000" b="0" i="1" baseline="-25000">
                  <a:solidFill>
                    <a:srgbClr val="002060"/>
                  </a:solidFill>
                  <a:latin typeface="微软雅黑" panose="020B0503020204020204" pitchFamily="34" charset="-122"/>
                  <a:ea typeface="微软雅黑" panose="020B0503020204020204" pitchFamily="34" charset="-122"/>
                </a:rPr>
                <a:t>x</a:t>
              </a:r>
              <a:r>
                <a:rPr kumimoji="1" lang="en-US" altLang="zh-CN" sz="2000" b="0">
                  <a:solidFill>
                    <a:srgbClr val="002060"/>
                  </a:solidFill>
                  <a:latin typeface="微软雅黑" panose="020B0503020204020204" pitchFamily="34" charset="-122"/>
                  <a:ea typeface="微软雅黑" panose="020B0503020204020204" pitchFamily="34" charset="-122"/>
                </a:rPr>
                <a:t> </a:t>
              </a:r>
              <a:r>
                <a:rPr kumimoji="1" lang="zh-CN" altLang="en-US" sz="2000" b="0">
                  <a:solidFill>
                    <a:srgbClr val="002060"/>
                  </a:solidFill>
                  <a:latin typeface="微软雅黑" panose="020B0503020204020204" pitchFamily="34" charset="-122"/>
                  <a:ea typeface="微软雅黑" panose="020B0503020204020204" pitchFamily="34" charset="-122"/>
                </a:rPr>
                <a:t>，</a:t>
              </a:r>
              <a:r>
                <a:rPr kumimoji="1" lang="en-US" altLang="zh-CN" sz="2000" b="0">
                  <a:solidFill>
                    <a:srgbClr val="002060"/>
                  </a:solidFill>
                  <a:latin typeface="微软雅黑" panose="020B0503020204020204" pitchFamily="34" charset="-122"/>
                  <a:ea typeface="微软雅黑" panose="020B0503020204020204" pitchFamily="34" charset="-122"/>
                </a:rPr>
                <a:t>8</a:t>
              </a:r>
              <a:r>
                <a:rPr kumimoji="1" lang="zh-CN" altLang="en-US" sz="2000" b="0">
                  <a:solidFill>
                    <a:srgbClr val="002060"/>
                  </a:solidFill>
                  <a:latin typeface="微软雅黑" panose="020B0503020204020204" pitchFamily="34" charset="-122"/>
                  <a:ea typeface="微软雅黑" panose="020B0503020204020204" pitchFamily="34" charset="-122"/>
                </a:rPr>
                <a:t>克砝码保留</a:t>
              </a:r>
            </a:p>
          </p:txBody>
        </p:sp>
        <p:sp>
          <p:nvSpPr>
            <p:cNvPr id="33824" name="Text Box 21"/>
            <p:cNvSpPr txBox="1">
              <a:spLocks noChangeArrowheads="1"/>
            </p:cNvSpPr>
            <p:nvPr/>
          </p:nvSpPr>
          <p:spPr bwMode="auto">
            <a:xfrm>
              <a:off x="4953" y="2524"/>
              <a:ext cx="6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0">
                  <a:solidFill>
                    <a:srgbClr val="002060"/>
                  </a:solidFill>
                  <a:latin typeface="微软雅黑" panose="020B0503020204020204" pitchFamily="34" charset="-122"/>
                  <a:ea typeface="微软雅黑" panose="020B0503020204020204" pitchFamily="34" charset="-122"/>
                </a:rPr>
                <a:t>8    </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grpSp>
      <p:grpSp>
        <p:nvGrpSpPr>
          <p:cNvPr id="4" name="Group 22"/>
          <p:cNvGrpSpPr>
            <a:grpSpLocks/>
          </p:cNvGrpSpPr>
          <p:nvPr/>
        </p:nvGrpSpPr>
        <p:grpSpPr bwMode="auto">
          <a:xfrm>
            <a:off x="414337" y="5122545"/>
            <a:ext cx="8434388" cy="466725"/>
            <a:chOff x="380" y="2845"/>
            <a:chExt cx="5313" cy="294"/>
          </a:xfrm>
        </p:grpSpPr>
        <p:sp>
          <p:nvSpPr>
            <p:cNvPr id="33814" name="Line 23"/>
            <p:cNvSpPr>
              <a:spLocks noChangeShapeType="1"/>
            </p:cNvSpPr>
            <p:nvPr/>
          </p:nvSpPr>
          <p:spPr bwMode="auto">
            <a:xfrm>
              <a:off x="380" y="3139"/>
              <a:ext cx="53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srgbClr val="002060"/>
                </a:solidFill>
                <a:latin typeface="微软雅黑" panose="020B0503020204020204" pitchFamily="34" charset="-122"/>
                <a:ea typeface="微软雅黑" panose="020B0503020204020204" pitchFamily="34" charset="-122"/>
              </a:endParaRPr>
            </a:p>
          </p:txBody>
        </p:sp>
        <p:sp>
          <p:nvSpPr>
            <p:cNvPr id="33815" name="Text Box 24"/>
            <p:cNvSpPr txBox="1">
              <a:spLocks noChangeArrowheads="1"/>
            </p:cNvSpPr>
            <p:nvPr/>
          </p:nvSpPr>
          <p:spPr bwMode="auto">
            <a:xfrm>
              <a:off x="448" y="2845"/>
              <a:ext cx="8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第二次</a:t>
              </a:r>
            </a:p>
          </p:txBody>
        </p:sp>
        <p:sp>
          <p:nvSpPr>
            <p:cNvPr id="33816" name="Text Box 25"/>
            <p:cNvSpPr txBox="1">
              <a:spLocks noChangeArrowheads="1"/>
            </p:cNvSpPr>
            <p:nvPr/>
          </p:nvSpPr>
          <p:spPr bwMode="auto">
            <a:xfrm>
              <a:off x="1107" y="2847"/>
              <a:ext cx="72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再加</a:t>
              </a:r>
              <a:r>
                <a:rPr kumimoji="1" lang="en-US" altLang="zh-CN" sz="2000" b="0">
                  <a:solidFill>
                    <a:srgbClr val="002060"/>
                  </a:solidFill>
                  <a:latin typeface="微软雅黑" panose="020B0503020204020204" pitchFamily="34" charset="-122"/>
                  <a:ea typeface="微软雅黑" panose="020B0503020204020204" pitchFamily="34" charset="-122"/>
                </a:rPr>
                <a:t>4</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sp>
          <p:nvSpPr>
            <p:cNvPr id="33817" name="Text Box 26"/>
            <p:cNvSpPr txBox="1">
              <a:spLocks noChangeArrowheads="1"/>
            </p:cNvSpPr>
            <p:nvPr/>
          </p:nvSpPr>
          <p:spPr bwMode="auto">
            <a:xfrm>
              <a:off x="1807" y="2845"/>
              <a:ext cx="31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砝码总重仍 </a:t>
              </a:r>
              <a:r>
                <a:rPr kumimoji="1" lang="en-US" altLang="zh-CN" sz="2000" b="0">
                  <a:solidFill>
                    <a:srgbClr val="002060"/>
                  </a:solidFill>
                  <a:latin typeface="微软雅黑" panose="020B0503020204020204" pitchFamily="34" charset="-122"/>
                  <a:ea typeface="微软雅黑" panose="020B0503020204020204" pitchFamily="34" charset="-122"/>
                </a:rPr>
                <a:t>&lt;</a:t>
              </a:r>
              <a:r>
                <a:rPr kumimoji="1" lang="zh-CN" altLang="en-US" sz="2000" b="0">
                  <a:solidFill>
                    <a:srgbClr val="002060"/>
                  </a:solidFill>
                  <a:latin typeface="微软雅黑" panose="020B0503020204020204" pitchFamily="34" charset="-122"/>
                  <a:ea typeface="微软雅黑" panose="020B0503020204020204" pitchFamily="34" charset="-122"/>
                </a:rPr>
                <a:t>待测重量</a:t>
              </a:r>
              <a:r>
                <a:rPr kumimoji="1" lang="en-US" altLang="zh-CN" sz="2000" b="0" i="1">
                  <a:solidFill>
                    <a:srgbClr val="002060"/>
                  </a:solidFill>
                  <a:latin typeface="微软雅黑" panose="020B0503020204020204" pitchFamily="34" charset="-122"/>
                  <a:ea typeface="微软雅黑" panose="020B0503020204020204" pitchFamily="34" charset="-122"/>
                </a:rPr>
                <a:t>W</a:t>
              </a:r>
              <a:r>
                <a:rPr kumimoji="1" lang="en-US" altLang="zh-CN" sz="2000" b="0" i="1" baseline="-25000">
                  <a:solidFill>
                    <a:srgbClr val="002060"/>
                  </a:solidFill>
                  <a:latin typeface="微软雅黑" panose="020B0503020204020204" pitchFamily="34" charset="-122"/>
                  <a:ea typeface="微软雅黑" panose="020B0503020204020204" pitchFamily="34" charset="-122"/>
                </a:rPr>
                <a:t>x</a:t>
              </a:r>
              <a:r>
                <a:rPr kumimoji="1" lang="en-US" altLang="zh-CN" sz="2000" b="0">
                  <a:solidFill>
                    <a:srgbClr val="002060"/>
                  </a:solidFill>
                  <a:latin typeface="微软雅黑" panose="020B0503020204020204" pitchFamily="34" charset="-122"/>
                  <a:ea typeface="微软雅黑" panose="020B0503020204020204" pitchFamily="34" charset="-122"/>
                </a:rPr>
                <a:t> </a:t>
              </a:r>
              <a:r>
                <a:rPr kumimoji="1" lang="zh-CN" altLang="en-US" sz="2000" b="0">
                  <a:solidFill>
                    <a:srgbClr val="002060"/>
                  </a:solidFill>
                  <a:latin typeface="微软雅黑" panose="020B0503020204020204" pitchFamily="34" charset="-122"/>
                  <a:ea typeface="微软雅黑" panose="020B0503020204020204" pitchFamily="34" charset="-122"/>
                </a:rPr>
                <a:t>，</a:t>
              </a:r>
              <a:r>
                <a:rPr kumimoji="1" lang="en-US" altLang="zh-CN" sz="2000" b="0">
                  <a:solidFill>
                    <a:srgbClr val="002060"/>
                  </a:solidFill>
                  <a:latin typeface="微软雅黑" panose="020B0503020204020204" pitchFamily="34" charset="-122"/>
                  <a:ea typeface="微软雅黑" panose="020B0503020204020204" pitchFamily="34" charset="-122"/>
                </a:rPr>
                <a:t>4</a:t>
              </a:r>
              <a:r>
                <a:rPr kumimoji="1" lang="zh-CN" altLang="en-US" sz="2000" b="0">
                  <a:solidFill>
                    <a:srgbClr val="002060"/>
                  </a:solidFill>
                  <a:latin typeface="微软雅黑" panose="020B0503020204020204" pitchFamily="34" charset="-122"/>
                  <a:ea typeface="微软雅黑" panose="020B0503020204020204" pitchFamily="34" charset="-122"/>
                </a:rPr>
                <a:t>克砝码保留</a:t>
              </a:r>
            </a:p>
          </p:txBody>
        </p:sp>
        <p:sp>
          <p:nvSpPr>
            <p:cNvPr id="33818" name="Text Box 27"/>
            <p:cNvSpPr txBox="1">
              <a:spLocks noChangeArrowheads="1"/>
            </p:cNvSpPr>
            <p:nvPr/>
          </p:nvSpPr>
          <p:spPr bwMode="auto">
            <a:xfrm>
              <a:off x="4907" y="2854"/>
              <a:ext cx="6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0">
                  <a:solidFill>
                    <a:srgbClr val="002060"/>
                  </a:solidFill>
                  <a:latin typeface="微软雅黑" panose="020B0503020204020204" pitchFamily="34" charset="-122"/>
                  <a:ea typeface="微软雅黑" panose="020B0503020204020204" pitchFamily="34" charset="-122"/>
                </a:rPr>
                <a:t>12   </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grpSp>
      <p:grpSp>
        <p:nvGrpSpPr>
          <p:cNvPr id="5" name="Group 28"/>
          <p:cNvGrpSpPr>
            <a:grpSpLocks/>
          </p:cNvGrpSpPr>
          <p:nvPr/>
        </p:nvGrpSpPr>
        <p:grpSpPr bwMode="auto">
          <a:xfrm>
            <a:off x="428625" y="5617840"/>
            <a:ext cx="8420100" cy="485774"/>
            <a:chOff x="389" y="3157"/>
            <a:chExt cx="5304" cy="306"/>
          </a:xfrm>
        </p:grpSpPr>
        <p:sp>
          <p:nvSpPr>
            <p:cNvPr id="33809" name="Line 29"/>
            <p:cNvSpPr>
              <a:spLocks noChangeShapeType="1"/>
            </p:cNvSpPr>
            <p:nvPr/>
          </p:nvSpPr>
          <p:spPr bwMode="auto">
            <a:xfrm>
              <a:off x="389" y="3463"/>
              <a:ext cx="53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srgbClr val="002060"/>
                </a:solidFill>
                <a:latin typeface="微软雅黑" panose="020B0503020204020204" pitchFamily="34" charset="-122"/>
                <a:ea typeface="微软雅黑" panose="020B0503020204020204" pitchFamily="34" charset="-122"/>
              </a:endParaRPr>
            </a:p>
          </p:txBody>
        </p:sp>
        <p:sp>
          <p:nvSpPr>
            <p:cNvPr id="33810" name="Text Box 30"/>
            <p:cNvSpPr txBox="1">
              <a:spLocks noChangeArrowheads="1"/>
            </p:cNvSpPr>
            <p:nvPr/>
          </p:nvSpPr>
          <p:spPr bwMode="auto">
            <a:xfrm>
              <a:off x="453" y="3166"/>
              <a:ext cx="8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第三次</a:t>
              </a:r>
            </a:p>
          </p:txBody>
        </p:sp>
        <p:sp>
          <p:nvSpPr>
            <p:cNvPr id="33811" name="Text Box 31"/>
            <p:cNvSpPr txBox="1">
              <a:spLocks noChangeArrowheads="1"/>
            </p:cNvSpPr>
            <p:nvPr/>
          </p:nvSpPr>
          <p:spPr bwMode="auto">
            <a:xfrm>
              <a:off x="1085" y="3157"/>
              <a:ext cx="7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再加</a:t>
              </a:r>
              <a:r>
                <a:rPr kumimoji="1" lang="en-US" altLang="zh-CN" sz="2000" b="0">
                  <a:solidFill>
                    <a:srgbClr val="002060"/>
                  </a:solidFill>
                  <a:latin typeface="微软雅黑" panose="020B0503020204020204" pitchFamily="34" charset="-122"/>
                  <a:ea typeface="微软雅黑" panose="020B0503020204020204" pitchFamily="34" charset="-122"/>
                </a:rPr>
                <a:t>2</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sp>
          <p:nvSpPr>
            <p:cNvPr id="33812" name="Text Box 32"/>
            <p:cNvSpPr txBox="1">
              <a:spLocks noChangeArrowheads="1"/>
            </p:cNvSpPr>
            <p:nvPr/>
          </p:nvSpPr>
          <p:spPr bwMode="auto">
            <a:xfrm>
              <a:off x="1804" y="3175"/>
              <a:ext cx="31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砝码总重 </a:t>
              </a:r>
              <a:r>
                <a:rPr kumimoji="1" lang="en-US" altLang="zh-CN" sz="2000" b="0">
                  <a:solidFill>
                    <a:srgbClr val="002060"/>
                  </a:solidFill>
                  <a:latin typeface="微软雅黑" panose="020B0503020204020204" pitchFamily="34" charset="-122"/>
                  <a:ea typeface="微软雅黑" panose="020B0503020204020204" pitchFamily="34" charset="-122"/>
                </a:rPr>
                <a:t>&gt; </a:t>
              </a:r>
              <a:r>
                <a:rPr kumimoji="1" lang="zh-CN" altLang="en-US" sz="2000" b="0">
                  <a:solidFill>
                    <a:srgbClr val="002060"/>
                  </a:solidFill>
                  <a:latin typeface="微软雅黑" panose="020B0503020204020204" pitchFamily="34" charset="-122"/>
                  <a:ea typeface="微软雅黑" panose="020B0503020204020204" pitchFamily="34" charset="-122"/>
                </a:rPr>
                <a:t>待测重量</a:t>
              </a:r>
              <a:r>
                <a:rPr kumimoji="1" lang="en-US" altLang="zh-CN" sz="2000" b="0" i="1">
                  <a:solidFill>
                    <a:srgbClr val="002060"/>
                  </a:solidFill>
                  <a:latin typeface="微软雅黑" panose="020B0503020204020204" pitchFamily="34" charset="-122"/>
                  <a:ea typeface="微软雅黑" panose="020B0503020204020204" pitchFamily="34" charset="-122"/>
                </a:rPr>
                <a:t>W</a:t>
              </a:r>
              <a:r>
                <a:rPr kumimoji="1" lang="en-US" altLang="zh-CN" sz="2000" b="0" i="1" baseline="-25000">
                  <a:solidFill>
                    <a:srgbClr val="002060"/>
                  </a:solidFill>
                  <a:latin typeface="微软雅黑" panose="020B0503020204020204" pitchFamily="34" charset="-122"/>
                  <a:ea typeface="微软雅黑" panose="020B0503020204020204" pitchFamily="34" charset="-122"/>
                </a:rPr>
                <a:t>x</a:t>
              </a:r>
              <a:r>
                <a:rPr kumimoji="1" lang="en-US" altLang="zh-CN" sz="2000" b="0">
                  <a:solidFill>
                    <a:srgbClr val="002060"/>
                  </a:solidFill>
                  <a:latin typeface="微软雅黑" panose="020B0503020204020204" pitchFamily="34" charset="-122"/>
                  <a:ea typeface="微软雅黑" panose="020B0503020204020204" pitchFamily="34" charset="-122"/>
                </a:rPr>
                <a:t> </a:t>
              </a:r>
              <a:r>
                <a:rPr kumimoji="1" lang="zh-CN" altLang="en-US" sz="2000" b="0">
                  <a:solidFill>
                    <a:srgbClr val="002060"/>
                  </a:solidFill>
                  <a:latin typeface="微软雅黑" panose="020B0503020204020204" pitchFamily="34" charset="-122"/>
                  <a:ea typeface="微软雅黑" panose="020B0503020204020204" pitchFamily="34" charset="-122"/>
                </a:rPr>
                <a:t>， </a:t>
              </a:r>
              <a:r>
                <a:rPr kumimoji="1" lang="en-US" altLang="zh-CN" sz="2000" b="0">
                  <a:solidFill>
                    <a:srgbClr val="002060"/>
                  </a:solidFill>
                  <a:latin typeface="微软雅黑" panose="020B0503020204020204" pitchFamily="34" charset="-122"/>
                  <a:ea typeface="微软雅黑" panose="020B0503020204020204" pitchFamily="34" charset="-122"/>
                </a:rPr>
                <a:t>2</a:t>
              </a:r>
              <a:r>
                <a:rPr kumimoji="1" lang="zh-CN" altLang="en-US" sz="2000" b="0">
                  <a:solidFill>
                    <a:srgbClr val="002060"/>
                  </a:solidFill>
                  <a:latin typeface="微软雅黑" panose="020B0503020204020204" pitchFamily="34" charset="-122"/>
                  <a:ea typeface="微软雅黑" panose="020B0503020204020204" pitchFamily="34" charset="-122"/>
                </a:rPr>
                <a:t>克砝码撤除</a:t>
              </a:r>
            </a:p>
          </p:txBody>
        </p:sp>
        <p:sp>
          <p:nvSpPr>
            <p:cNvPr id="33813" name="Text Box 33"/>
            <p:cNvSpPr txBox="1">
              <a:spLocks noChangeArrowheads="1"/>
            </p:cNvSpPr>
            <p:nvPr/>
          </p:nvSpPr>
          <p:spPr bwMode="auto">
            <a:xfrm>
              <a:off x="4912" y="3184"/>
              <a:ext cx="6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0">
                  <a:solidFill>
                    <a:srgbClr val="002060"/>
                  </a:solidFill>
                  <a:latin typeface="微软雅黑" panose="020B0503020204020204" pitchFamily="34" charset="-122"/>
                  <a:ea typeface="微软雅黑" panose="020B0503020204020204" pitchFamily="34" charset="-122"/>
                </a:rPr>
                <a:t>12   </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grpSp>
      <p:grpSp>
        <p:nvGrpSpPr>
          <p:cNvPr id="6" name="Group 34"/>
          <p:cNvGrpSpPr>
            <a:grpSpLocks/>
          </p:cNvGrpSpPr>
          <p:nvPr/>
        </p:nvGrpSpPr>
        <p:grpSpPr bwMode="auto">
          <a:xfrm>
            <a:off x="428625" y="6141720"/>
            <a:ext cx="8420100" cy="490538"/>
            <a:chOff x="389" y="3487"/>
            <a:chExt cx="5304" cy="309"/>
          </a:xfrm>
        </p:grpSpPr>
        <p:sp>
          <p:nvSpPr>
            <p:cNvPr id="33804" name="Line 35"/>
            <p:cNvSpPr>
              <a:spLocks noChangeShapeType="1"/>
            </p:cNvSpPr>
            <p:nvPr/>
          </p:nvSpPr>
          <p:spPr bwMode="auto">
            <a:xfrm>
              <a:off x="389" y="3796"/>
              <a:ext cx="53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0">
                <a:solidFill>
                  <a:srgbClr val="002060"/>
                </a:solidFill>
                <a:latin typeface="微软雅黑" panose="020B0503020204020204" pitchFamily="34" charset="-122"/>
                <a:ea typeface="微软雅黑" panose="020B0503020204020204" pitchFamily="34" charset="-122"/>
              </a:endParaRPr>
            </a:p>
          </p:txBody>
        </p:sp>
        <p:sp>
          <p:nvSpPr>
            <p:cNvPr id="33805" name="Text Box 36"/>
            <p:cNvSpPr txBox="1">
              <a:spLocks noChangeArrowheads="1"/>
            </p:cNvSpPr>
            <p:nvPr/>
          </p:nvSpPr>
          <p:spPr bwMode="auto">
            <a:xfrm>
              <a:off x="459" y="3487"/>
              <a:ext cx="8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第四次</a:t>
              </a:r>
            </a:p>
          </p:txBody>
        </p:sp>
        <p:sp>
          <p:nvSpPr>
            <p:cNvPr id="33806" name="Text Box 37"/>
            <p:cNvSpPr txBox="1">
              <a:spLocks noChangeArrowheads="1"/>
            </p:cNvSpPr>
            <p:nvPr/>
          </p:nvSpPr>
          <p:spPr bwMode="auto">
            <a:xfrm>
              <a:off x="1082" y="3488"/>
              <a:ext cx="6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再加</a:t>
              </a:r>
              <a:r>
                <a:rPr kumimoji="1" lang="en-US" altLang="zh-CN" sz="2000" b="0">
                  <a:solidFill>
                    <a:srgbClr val="002060"/>
                  </a:solidFill>
                  <a:latin typeface="微软雅黑" panose="020B0503020204020204" pitchFamily="34" charset="-122"/>
                  <a:ea typeface="微软雅黑" panose="020B0503020204020204" pitchFamily="34" charset="-122"/>
                </a:rPr>
                <a:t>1</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sp>
          <p:nvSpPr>
            <p:cNvPr id="33807" name="Text Box 38"/>
            <p:cNvSpPr txBox="1">
              <a:spLocks noChangeArrowheads="1"/>
            </p:cNvSpPr>
            <p:nvPr/>
          </p:nvSpPr>
          <p:spPr bwMode="auto">
            <a:xfrm>
              <a:off x="1802" y="3496"/>
              <a:ext cx="31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0">
                  <a:solidFill>
                    <a:srgbClr val="002060"/>
                  </a:solidFill>
                  <a:latin typeface="微软雅黑" panose="020B0503020204020204" pitchFamily="34" charset="-122"/>
                  <a:ea typeface="微软雅黑" panose="020B0503020204020204" pitchFamily="34" charset="-122"/>
                </a:rPr>
                <a:t>砝码总重 ＝ 待测重量</a:t>
              </a:r>
              <a:r>
                <a:rPr kumimoji="1" lang="en-US" altLang="zh-CN" sz="2000" b="0" i="1">
                  <a:solidFill>
                    <a:srgbClr val="002060"/>
                  </a:solidFill>
                  <a:latin typeface="微软雅黑" panose="020B0503020204020204" pitchFamily="34" charset="-122"/>
                  <a:ea typeface="微软雅黑" panose="020B0503020204020204" pitchFamily="34" charset="-122"/>
                </a:rPr>
                <a:t>W</a:t>
              </a:r>
              <a:r>
                <a:rPr kumimoji="1" lang="en-US" altLang="zh-CN" sz="2000" b="0" i="1" baseline="-25000">
                  <a:solidFill>
                    <a:srgbClr val="002060"/>
                  </a:solidFill>
                  <a:latin typeface="微软雅黑" panose="020B0503020204020204" pitchFamily="34" charset="-122"/>
                  <a:ea typeface="微软雅黑" panose="020B0503020204020204" pitchFamily="34" charset="-122"/>
                </a:rPr>
                <a:t>x</a:t>
              </a:r>
              <a:r>
                <a:rPr kumimoji="1" lang="en-US" altLang="zh-CN" sz="2000" b="0">
                  <a:solidFill>
                    <a:srgbClr val="002060"/>
                  </a:solidFill>
                  <a:latin typeface="微软雅黑" panose="020B0503020204020204" pitchFamily="34" charset="-122"/>
                  <a:ea typeface="微软雅黑" panose="020B0503020204020204" pitchFamily="34" charset="-122"/>
                </a:rPr>
                <a:t> </a:t>
              </a:r>
              <a:r>
                <a:rPr kumimoji="1" lang="zh-CN" altLang="en-US" sz="2000" b="0">
                  <a:solidFill>
                    <a:srgbClr val="002060"/>
                  </a:solidFill>
                  <a:latin typeface="微软雅黑" panose="020B0503020204020204" pitchFamily="34" charset="-122"/>
                  <a:ea typeface="微软雅黑" panose="020B0503020204020204" pitchFamily="34" charset="-122"/>
                </a:rPr>
                <a:t>， </a:t>
              </a:r>
              <a:r>
                <a:rPr kumimoji="1" lang="en-US" altLang="zh-CN" sz="2000" b="0">
                  <a:solidFill>
                    <a:srgbClr val="002060"/>
                  </a:solidFill>
                  <a:latin typeface="微软雅黑" panose="020B0503020204020204" pitchFamily="34" charset="-122"/>
                  <a:ea typeface="微软雅黑" panose="020B0503020204020204" pitchFamily="34" charset="-122"/>
                </a:rPr>
                <a:t>1</a:t>
              </a:r>
              <a:r>
                <a:rPr kumimoji="1" lang="zh-CN" altLang="en-US" sz="2000" b="0">
                  <a:solidFill>
                    <a:srgbClr val="002060"/>
                  </a:solidFill>
                  <a:latin typeface="微软雅黑" panose="020B0503020204020204" pitchFamily="34" charset="-122"/>
                  <a:ea typeface="微软雅黑" panose="020B0503020204020204" pitchFamily="34" charset="-122"/>
                </a:rPr>
                <a:t>克砝码保留</a:t>
              </a:r>
            </a:p>
          </p:txBody>
        </p:sp>
        <p:sp>
          <p:nvSpPr>
            <p:cNvPr id="33808" name="Text Box 39"/>
            <p:cNvSpPr txBox="1">
              <a:spLocks noChangeArrowheads="1"/>
            </p:cNvSpPr>
            <p:nvPr/>
          </p:nvSpPr>
          <p:spPr bwMode="auto">
            <a:xfrm>
              <a:off x="4918" y="3496"/>
              <a:ext cx="6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0">
                  <a:solidFill>
                    <a:srgbClr val="002060"/>
                  </a:solidFill>
                  <a:latin typeface="微软雅黑" panose="020B0503020204020204" pitchFamily="34" charset="-122"/>
                  <a:ea typeface="微软雅黑" panose="020B0503020204020204" pitchFamily="34" charset="-122"/>
                </a:rPr>
                <a:t>13   </a:t>
              </a:r>
              <a:r>
                <a:rPr kumimoji="1" lang="zh-CN" altLang="en-US" sz="2000" b="0">
                  <a:solidFill>
                    <a:srgbClr val="002060"/>
                  </a:solidFill>
                  <a:latin typeface="微软雅黑" panose="020B0503020204020204" pitchFamily="34" charset="-122"/>
                  <a:ea typeface="微软雅黑" panose="020B0503020204020204" pitchFamily="34" charset="-122"/>
                </a:rPr>
                <a:t>克</a:t>
              </a:r>
            </a:p>
          </p:txBody>
        </p:sp>
      </p:grpSp>
      <p:sp>
        <p:nvSpPr>
          <p:cNvPr id="426024" name="Rectangle 40"/>
          <p:cNvSpPr>
            <a:spLocks noChangeArrowheads="1"/>
          </p:cNvSpPr>
          <p:nvPr/>
        </p:nvSpPr>
        <p:spPr bwMode="auto">
          <a:xfrm>
            <a:off x="490855" y="1646062"/>
            <a:ext cx="45897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solidFill>
                  <a:srgbClr val="800000"/>
                </a:solidFill>
                <a:latin typeface="微软雅黑" panose="020B0503020204020204" pitchFamily="34" charset="-122"/>
                <a:ea typeface="微软雅黑" panose="020B0503020204020204" pitchFamily="34" charset="-122"/>
              </a:rPr>
              <a:t>逐次比较型</a:t>
            </a:r>
            <a:r>
              <a:rPr lang="en-US" altLang="zh-CN" sz="2400">
                <a:solidFill>
                  <a:srgbClr val="800000"/>
                </a:solidFill>
                <a:latin typeface="微软雅黑" panose="020B0503020204020204" pitchFamily="34" charset="-122"/>
                <a:ea typeface="微软雅黑" panose="020B0503020204020204" pitchFamily="34" charset="-122"/>
              </a:rPr>
              <a:t>A/D</a:t>
            </a:r>
            <a:r>
              <a:rPr lang="zh-CN" altLang="en-US" sz="2400">
                <a:solidFill>
                  <a:srgbClr val="800000"/>
                </a:solidFill>
                <a:latin typeface="微软雅黑" panose="020B0503020204020204" pitchFamily="34" charset="-122"/>
                <a:ea typeface="微软雅黑" panose="020B0503020204020204" pitchFamily="34" charset="-122"/>
              </a:rPr>
              <a:t>转换器</a:t>
            </a:r>
            <a:r>
              <a:rPr lang="zh-CN" altLang="en-US" sz="2400">
                <a:solidFill>
                  <a:srgbClr val="002060"/>
                </a:solidFill>
                <a:latin typeface="微软雅黑" panose="020B0503020204020204" pitchFamily="34" charset="-122"/>
                <a:ea typeface="微软雅黑" panose="020B0503020204020204" pitchFamily="34" charset="-122"/>
              </a:rPr>
              <a:t>转换原理 </a:t>
            </a:r>
          </a:p>
        </p:txBody>
      </p:sp>
      <p:sp>
        <p:nvSpPr>
          <p:cNvPr id="426025" name="Rectangle 41"/>
          <p:cNvSpPr>
            <a:spLocks noChangeArrowheads="1"/>
          </p:cNvSpPr>
          <p:nvPr/>
        </p:nvSpPr>
        <p:spPr bwMode="auto">
          <a:xfrm>
            <a:off x="428943" y="3114353"/>
            <a:ext cx="551785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ea typeface="楷体_GB2312" pitchFamily="49" charset="-122"/>
              </a:rPr>
              <a:t>所用砝码重量：</a:t>
            </a:r>
            <a:r>
              <a:rPr kumimoji="1" lang="en-US" altLang="zh-CN" sz="2400">
                <a:latin typeface="Times New Roman" panose="02020603050405020304" pitchFamily="18" charset="0"/>
                <a:ea typeface="楷体_GB2312" pitchFamily="49" charset="-122"/>
              </a:rPr>
              <a:t>8</a:t>
            </a:r>
            <a:r>
              <a:rPr kumimoji="1" lang="zh-CN" altLang="en-US" sz="2400">
                <a:latin typeface="Times New Roman" panose="02020603050405020304" pitchFamily="18" charset="0"/>
                <a:ea typeface="楷体_GB2312" pitchFamily="49" charset="-122"/>
              </a:rPr>
              <a:t>克、</a:t>
            </a:r>
            <a:r>
              <a:rPr kumimoji="1" lang="en-US" altLang="zh-CN" sz="2400">
                <a:latin typeface="Times New Roman" panose="02020603050405020304" pitchFamily="18" charset="0"/>
                <a:ea typeface="楷体_GB2312" pitchFamily="49" charset="-122"/>
              </a:rPr>
              <a:t>4</a:t>
            </a:r>
            <a:r>
              <a:rPr kumimoji="1" lang="zh-CN" altLang="en-US" sz="2400">
                <a:latin typeface="Times New Roman" panose="02020603050405020304" pitchFamily="18" charset="0"/>
                <a:ea typeface="楷体_GB2312" pitchFamily="49" charset="-122"/>
              </a:rPr>
              <a:t>克、</a:t>
            </a:r>
            <a:r>
              <a:rPr kumimoji="1" lang="en-US" altLang="zh-CN" sz="2400">
                <a:latin typeface="Times New Roman" panose="02020603050405020304" pitchFamily="18" charset="0"/>
                <a:ea typeface="楷体_GB2312" pitchFamily="49" charset="-122"/>
              </a:rPr>
              <a:t>2</a:t>
            </a:r>
            <a:r>
              <a:rPr kumimoji="1" lang="zh-CN" altLang="en-US" sz="2400">
                <a:latin typeface="Times New Roman" panose="02020603050405020304" pitchFamily="18" charset="0"/>
                <a:ea typeface="楷体_GB2312" pitchFamily="49" charset="-122"/>
              </a:rPr>
              <a:t>克和</a:t>
            </a:r>
            <a:r>
              <a:rPr kumimoji="1" lang="en-US" altLang="zh-CN" sz="2400">
                <a:latin typeface="Times New Roman" panose="02020603050405020304" pitchFamily="18" charset="0"/>
                <a:ea typeface="楷体_GB2312" pitchFamily="49" charset="-122"/>
              </a:rPr>
              <a:t>1</a:t>
            </a:r>
            <a:r>
              <a:rPr kumimoji="1" lang="zh-CN" altLang="en-US" sz="2400">
                <a:latin typeface="Times New Roman" panose="02020603050405020304" pitchFamily="18" charset="0"/>
                <a:ea typeface="楷体_GB2312" pitchFamily="49" charset="-122"/>
              </a:rPr>
              <a:t>克。</a:t>
            </a:r>
          </a:p>
          <a:p>
            <a:pPr eaLnBrk="1" hangingPunct="1">
              <a:lnSpc>
                <a:spcPct val="125000"/>
              </a:lnSpc>
              <a:spcBef>
                <a:spcPct val="0"/>
              </a:spcBef>
              <a:buFontTx/>
              <a:buNone/>
            </a:pPr>
            <a:r>
              <a:rPr kumimoji="1" lang="zh-CN" altLang="en-US" sz="2400">
                <a:latin typeface="Times New Roman" panose="02020603050405020304" pitchFamily="18" charset="0"/>
                <a:ea typeface="楷体_GB2312" pitchFamily="49" charset="-122"/>
              </a:rPr>
              <a:t>设待秤重量</a:t>
            </a:r>
            <a:r>
              <a:rPr kumimoji="1" lang="en-US" altLang="zh-CN" sz="2400" i="1">
                <a:latin typeface="Times New Roman" panose="02020603050405020304" pitchFamily="18" charset="0"/>
                <a:ea typeface="楷体_GB2312" pitchFamily="49" charset="-122"/>
              </a:rPr>
              <a:t>Wx </a:t>
            </a:r>
            <a:r>
              <a:rPr kumimoji="1" lang="en-US" altLang="zh-CN" sz="2400">
                <a:latin typeface="Times New Roman" panose="02020603050405020304" pitchFamily="18" charset="0"/>
                <a:ea typeface="楷体_GB2312" pitchFamily="49" charset="-122"/>
              </a:rPr>
              <a:t>= 13</a:t>
            </a:r>
            <a:r>
              <a:rPr kumimoji="1" lang="zh-CN" altLang="en-US" sz="2400">
                <a:latin typeface="Times New Roman" panose="02020603050405020304" pitchFamily="18" charset="0"/>
                <a:ea typeface="楷体_GB2312" pitchFamily="49" charset="-122"/>
              </a:rPr>
              <a:t>克。</a:t>
            </a:r>
          </a:p>
        </p:txBody>
      </p:sp>
      <p:pic>
        <p:nvPicPr>
          <p:cNvPr id="33803"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354" y="1991990"/>
            <a:ext cx="3279883" cy="173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矩形 40"/>
          <p:cNvSpPr/>
          <p:nvPr/>
        </p:nvSpPr>
        <p:spPr>
          <a:xfrm>
            <a:off x="128609" y="137785"/>
            <a:ext cx="8227770"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a:solidFill>
                  <a:srgbClr val="0000CC"/>
                </a:solidFill>
                <a:latin typeface="微软雅黑" panose="020B0503020204020204" pitchFamily="34" charset="-122"/>
                <a:ea typeface="微软雅黑" panose="020B0503020204020204" pitchFamily="34" charset="-122"/>
                <a:cs typeface="+mn-ea"/>
              </a:rPr>
              <a:t>反馈比较式</a:t>
            </a:r>
            <a:r>
              <a:rPr kumimoji="1" lang="en-US" altLang="zh-CN" sz="3200">
                <a:solidFill>
                  <a:srgbClr val="0000CC"/>
                </a:solidFill>
                <a:latin typeface="微软雅黑" panose="020B0503020204020204" pitchFamily="34" charset="-122"/>
                <a:ea typeface="微软雅黑" panose="020B0503020204020204" pitchFamily="34" charset="-122"/>
                <a:cs typeface="+mn-ea"/>
              </a:rPr>
              <a:t>ADC</a:t>
            </a:r>
            <a:endParaRPr kumimoji="1" lang="zh-CN" altLang="en-US" sz="3200" dirty="0">
              <a:solidFill>
                <a:srgbClr val="0000CC"/>
              </a:solidFill>
              <a:latin typeface="微软雅黑" panose="020B0503020204020204" pitchFamily="34" charset="-122"/>
              <a:ea typeface="微软雅黑" panose="020B0503020204020204" pitchFamily="34" charset="-122"/>
              <a:cs typeface="+mn-ea"/>
              <a:sym typeface="+mn-lt"/>
            </a:endParaRPr>
          </a:p>
        </p:txBody>
      </p:sp>
      <p:sp>
        <p:nvSpPr>
          <p:cNvPr id="7" name="矩形 6"/>
          <p:cNvSpPr/>
          <p:nvPr/>
        </p:nvSpPr>
        <p:spPr>
          <a:xfrm>
            <a:off x="470693" y="835336"/>
            <a:ext cx="8235157" cy="830997"/>
          </a:xfrm>
          <a:prstGeom prst="rect">
            <a:avLst/>
          </a:prstGeom>
        </p:spPr>
        <p:txBody>
          <a:bodyPr wrap="square">
            <a:spAutoFit/>
          </a:bodyPr>
          <a:lstStyle/>
          <a:p>
            <a:r>
              <a:rPr lang="zh-CN" altLang="en-US" b="0">
                <a:latin typeface="微软雅黑" panose="020B0503020204020204" pitchFamily="34" charset="-122"/>
                <a:ea typeface="微软雅黑" panose="020B0503020204020204" pitchFamily="34" charset="-122"/>
              </a:rPr>
              <a:t>反馈比较式</a:t>
            </a:r>
            <a:r>
              <a:rPr lang="en-US" altLang="zh-CN" b="0">
                <a:latin typeface="微软雅黑" panose="020B0503020204020204" pitchFamily="34" charset="-122"/>
                <a:ea typeface="微软雅黑" panose="020B0503020204020204" pitchFamily="34" charset="-122"/>
              </a:rPr>
              <a:t>ADC</a:t>
            </a:r>
            <a:r>
              <a:rPr lang="zh-CN" altLang="en-US" b="0">
                <a:latin typeface="微软雅黑" panose="020B0503020204020204" pitchFamily="34" charset="-122"/>
                <a:ea typeface="微软雅黑" panose="020B0503020204020204" pitchFamily="34" charset="-122"/>
              </a:rPr>
              <a:t>有</a:t>
            </a:r>
            <a:r>
              <a:rPr lang="zh-CN" altLang="en-US">
                <a:latin typeface="微软雅黑" panose="020B0503020204020204" pitchFamily="34" charset="-122"/>
                <a:ea typeface="微软雅黑" panose="020B0503020204020204" pitchFamily="34" charset="-122"/>
              </a:rPr>
              <a:t>计数型</a:t>
            </a:r>
            <a:r>
              <a:rPr lang="en-US" altLang="zh-CN">
                <a:latin typeface="微软雅黑" panose="020B0503020204020204" pitchFamily="34" charset="-122"/>
                <a:ea typeface="微软雅黑" panose="020B0503020204020204" pitchFamily="34" charset="-122"/>
              </a:rPr>
              <a:t>A/D</a:t>
            </a:r>
            <a:r>
              <a:rPr lang="zh-CN" altLang="en-US">
                <a:latin typeface="微软雅黑" panose="020B0503020204020204" pitchFamily="34" charset="-122"/>
                <a:ea typeface="微软雅黑" panose="020B0503020204020204" pitchFamily="34" charset="-122"/>
              </a:rPr>
              <a:t>转换</a:t>
            </a:r>
            <a:r>
              <a:rPr lang="zh-CN" altLang="en-US" b="0">
                <a:latin typeface="微软雅黑" panose="020B0503020204020204" pitchFamily="34" charset="-122"/>
                <a:ea typeface="微软雅黑" panose="020B0503020204020204" pitchFamily="34" charset="-122"/>
              </a:rPr>
              <a:t>（基本不使用）和</a:t>
            </a:r>
            <a:r>
              <a:rPr lang="zh-CN" altLang="en-US">
                <a:solidFill>
                  <a:srgbClr val="800000"/>
                </a:solidFill>
                <a:latin typeface="微软雅黑" panose="020B0503020204020204" pitchFamily="34" charset="-122"/>
                <a:ea typeface="微软雅黑" panose="020B0503020204020204" pitchFamily="34" charset="-122"/>
              </a:rPr>
              <a:t>逐次逼近型</a:t>
            </a:r>
            <a:r>
              <a:rPr lang="en-US" altLang="zh-CN">
                <a:solidFill>
                  <a:srgbClr val="800000"/>
                </a:solidFill>
                <a:latin typeface="微软雅黑" panose="020B0503020204020204" pitchFamily="34" charset="-122"/>
                <a:ea typeface="微软雅黑" panose="020B0503020204020204" pitchFamily="34" charset="-122"/>
              </a:rPr>
              <a:t>A/D</a:t>
            </a:r>
            <a:r>
              <a:rPr lang="zh-CN" altLang="en-US">
                <a:solidFill>
                  <a:srgbClr val="800000"/>
                </a:solidFill>
                <a:latin typeface="微软雅黑" panose="020B0503020204020204" pitchFamily="34" charset="-122"/>
                <a:ea typeface="微软雅黑" panose="020B0503020204020204" pitchFamily="34" charset="-122"/>
              </a:rPr>
              <a:t>转换</a:t>
            </a:r>
            <a:r>
              <a:rPr lang="zh-CN" altLang="en-US" b="0">
                <a:latin typeface="微软雅黑" panose="020B0503020204020204" pitchFamily="34" charset="-122"/>
                <a:ea typeface="微软雅黑" panose="020B0503020204020204" pitchFamily="34" charset="-122"/>
              </a:rPr>
              <a:t>（重点介绍）</a:t>
            </a:r>
          </a:p>
        </p:txBody>
      </p:sp>
    </p:spTree>
    <p:extLst>
      <p:ext uri="{BB962C8B-B14F-4D97-AF65-F5344CB8AC3E}">
        <p14:creationId xmlns:p14="http://schemas.microsoft.com/office/powerpoint/2010/main" val="11107523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nodeType="clickEffect">
                                  <p:stCondLst>
                                    <p:cond delay="0"/>
                                  </p:stCondLst>
                                  <p:childTnLst>
                                    <p:set>
                                      <p:cBhvr>
                                        <p:cTn id="10" dur="1" fill="hold">
                                          <p:stCondLst>
                                            <p:cond delay="0"/>
                                          </p:stCondLst>
                                        </p:cTn>
                                        <p:tgtEl>
                                          <p:spTgt spid="426024"/>
                                        </p:tgtEl>
                                        <p:attrNameLst>
                                          <p:attrName>style.visibility</p:attrName>
                                        </p:attrNameLst>
                                      </p:cBhvr>
                                      <p:to>
                                        <p:strVal val="visible"/>
                                      </p:to>
                                    </p:set>
                                    <p:animEffect transition="in" filter="strips(downRight)">
                                      <p:cBhvr>
                                        <p:cTn id="11" dur="500"/>
                                        <p:tgtEl>
                                          <p:spTgt spid="4260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425998"/>
                                        </p:tgtEl>
                                        <p:attrNameLst>
                                          <p:attrName>style.visibility</p:attrName>
                                        </p:attrNameLst>
                                      </p:cBhvr>
                                      <p:to>
                                        <p:strVal val="visible"/>
                                      </p:to>
                                    </p:set>
                                    <p:animEffect transition="in" filter="strips(downRight)">
                                      <p:cBhvr>
                                        <p:cTn id="16" dur="500"/>
                                        <p:tgtEl>
                                          <p:spTgt spid="4259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38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426025"/>
                                        </p:tgtEl>
                                        <p:attrNameLst>
                                          <p:attrName>style.visibility</p:attrName>
                                        </p:attrNameLst>
                                      </p:cBhvr>
                                      <p:to>
                                        <p:strVal val="visible"/>
                                      </p:to>
                                    </p:set>
                                    <p:animEffect transition="in" filter="strips(downRight)">
                                      <p:cBhvr>
                                        <p:cTn id="25" dur="500"/>
                                        <p:tgtEl>
                                          <p:spTgt spid="42602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strips(downRight)">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strips(downRight)">
                                      <p:cBhvr>
                                        <p:cTn id="40" dur="500"/>
                                        <p:tgtEl>
                                          <p:spTgt spid="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strips(downRight)">
                                      <p:cBhvr>
                                        <p:cTn id="45" dur="500"/>
                                        <p:tgtEl>
                                          <p:spTgt spid="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strips(downRight)">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8" grpId="0" autoUpdateAnimBg="0"/>
      <p:bldP spid="426024" grpId="0" autoUpdateAnimBg="0"/>
      <p:bldP spid="42602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17"/>
          <p:cNvGrpSpPr>
            <a:grpSpLocks/>
          </p:cNvGrpSpPr>
          <p:nvPr/>
        </p:nvGrpSpPr>
        <p:grpSpPr bwMode="auto">
          <a:xfrm>
            <a:off x="752475" y="1944688"/>
            <a:ext cx="7856538" cy="3944937"/>
            <a:chOff x="474" y="1225"/>
            <a:chExt cx="4949" cy="2485"/>
          </a:xfrm>
        </p:grpSpPr>
        <p:graphicFrame>
          <p:nvGraphicFramePr>
            <p:cNvPr id="34820" name="Object 2"/>
            <p:cNvGraphicFramePr>
              <a:graphicFrameLocks noChangeAspect="1"/>
            </p:cNvGraphicFramePr>
            <p:nvPr/>
          </p:nvGraphicFramePr>
          <p:xfrm>
            <a:off x="513" y="1225"/>
            <a:ext cx="4910" cy="2485"/>
          </p:xfrm>
          <a:graphic>
            <a:graphicData uri="http://schemas.openxmlformats.org/presentationml/2006/ole">
              <mc:AlternateContent xmlns:mc="http://schemas.openxmlformats.org/markup-compatibility/2006">
                <mc:Choice xmlns:v="urn:schemas-microsoft-com:vml" Requires="v">
                  <p:oleObj spid="_x0000_s17420" name="图片" r:id="rId3" imgW="4744212" imgH="2400300" progId="Word.Picture.8">
                    <p:embed/>
                  </p:oleObj>
                </mc:Choice>
                <mc:Fallback>
                  <p:oleObj name="图片" r:id="rId3" imgW="4744212" imgH="24003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 y="1225"/>
                          <a:ext cx="4910" cy="2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1" name="Oval 6"/>
            <p:cNvSpPr>
              <a:spLocks noChangeArrowheads="1"/>
            </p:cNvSpPr>
            <p:nvPr/>
          </p:nvSpPr>
          <p:spPr bwMode="auto">
            <a:xfrm>
              <a:off x="1490" y="2316"/>
              <a:ext cx="397" cy="327"/>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prstClr val="black"/>
                </a:solidFill>
                <a:latin typeface="Times New Roman" panose="02020603050405020304" pitchFamily="18" charset="0"/>
                <a:cs typeface="Times New Roman" panose="02020603050405020304" pitchFamily="18" charset="0"/>
              </a:endParaRPr>
            </a:p>
          </p:txBody>
        </p:sp>
        <p:sp>
          <p:nvSpPr>
            <p:cNvPr id="34822" name="Text Box 7"/>
            <p:cNvSpPr txBox="1">
              <a:spLocks noChangeArrowheads="1"/>
            </p:cNvSpPr>
            <p:nvPr/>
          </p:nvSpPr>
          <p:spPr bwMode="auto">
            <a:xfrm>
              <a:off x="3049" y="1620"/>
              <a:ext cx="10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solidFill>
                    <a:srgbClr val="FF0000"/>
                  </a:solidFill>
                  <a:latin typeface="Times New Roman" panose="02020603050405020304" pitchFamily="18" charset="0"/>
                  <a:cs typeface="Times New Roman" panose="02020603050405020304" pitchFamily="18" charset="0"/>
                </a:rPr>
                <a:t>1 0  0 </a:t>
              </a:r>
              <a:r>
                <a:rPr lang="en-US" altLang="zh-CN" sz="1600" baseline="30000">
                  <a:solidFill>
                    <a:srgbClr val="FF0000"/>
                  </a:solidFill>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0 </a:t>
              </a:r>
            </a:p>
          </p:txBody>
        </p:sp>
        <p:sp>
          <p:nvSpPr>
            <p:cNvPr id="34823" name="Text Box 8"/>
            <p:cNvSpPr txBox="1">
              <a:spLocks noChangeArrowheads="1"/>
            </p:cNvSpPr>
            <p:nvPr/>
          </p:nvSpPr>
          <p:spPr bwMode="auto">
            <a:xfrm>
              <a:off x="3049" y="2102"/>
              <a:ext cx="10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solidFill>
                    <a:srgbClr val="FF0000"/>
                  </a:solidFill>
                  <a:latin typeface="Times New Roman" panose="02020603050405020304" pitchFamily="18" charset="0"/>
                  <a:cs typeface="Times New Roman" panose="02020603050405020304" pitchFamily="18" charset="0"/>
                </a:rPr>
                <a:t>1 0  0 </a:t>
              </a:r>
              <a:r>
                <a:rPr lang="en-US" altLang="zh-CN" sz="1600" baseline="30000">
                  <a:solidFill>
                    <a:srgbClr val="FF0000"/>
                  </a:solidFill>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0 </a:t>
              </a:r>
            </a:p>
          </p:txBody>
        </p:sp>
        <p:graphicFrame>
          <p:nvGraphicFramePr>
            <p:cNvPr id="34824" name="Object 3"/>
            <p:cNvGraphicFramePr>
              <a:graphicFrameLocks noChangeAspect="1"/>
            </p:cNvGraphicFramePr>
            <p:nvPr/>
          </p:nvGraphicFramePr>
          <p:xfrm>
            <a:off x="3972" y="3460"/>
            <a:ext cx="367" cy="192"/>
          </p:xfrm>
          <a:graphic>
            <a:graphicData uri="http://schemas.openxmlformats.org/presentationml/2006/ole">
              <mc:AlternateContent xmlns:mc="http://schemas.openxmlformats.org/markup-compatibility/2006">
                <mc:Choice xmlns:v="urn:schemas-microsoft-com:vml" Requires="v">
                  <p:oleObj spid="_x0000_s17421" name="Equation" r:id="rId5" imgW="342603" imgH="177646" progId="Equation.DSMT4">
                    <p:embed/>
                  </p:oleObj>
                </mc:Choice>
                <mc:Fallback>
                  <p:oleObj name="Equation" r:id="rId5" imgW="342603"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2" y="3460"/>
                          <a:ext cx="367" cy="192"/>
                        </a:xfrm>
                        <a:prstGeom prst="rect">
                          <a:avLst/>
                        </a:prstGeom>
                        <a:solidFill>
                          <a:srgbClr val="FFFFCC"/>
                        </a:solidFill>
                        <a:ln w="9525">
                          <a:solidFill>
                            <a:srgbClr val="FF0000"/>
                          </a:solidFill>
                          <a:miter lim="800000"/>
                          <a:headEnd/>
                          <a:tailEnd/>
                        </a:ln>
                      </p:spPr>
                    </p:pic>
                  </p:oleObj>
                </mc:Fallback>
              </mc:AlternateContent>
            </a:graphicData>
          </a:graphic>
        </p:graphicFrame>
        <p:sp>
          <p:nvSpPr>
            <p:cNvPr id="34825" name="Rectangle 10"/>
            <p:cNvSpPr>
              <a:spLocks noChangeArrowheads="1"/>
            </p:cNvSpPr>
            <p:nvPr/>
          </p:nvSpPr>
          <p:spPr bwMode="auto">
            <a:xfrm>
              <a:off x="474" y="2234"/>
              <a:ext cx="587" cy="252"/>
            </a:xfrm>
            <a:prstGeom prst="rect">
              <a:avLst/>
            </a:prstGeom>
            <a:solidFill>
              <a:srgbClr val="99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i="1">
                  <a:solidFill>
                    <a:prstClr val="blac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aseline="-25000">
                  <a:solidFill>
                    <a:prstClr val="black"/>
                  </a:solidFill>
                  <a:latin typeface="Times New Roman" panose="02020603050405020304" pitchFamily="18" charset="0"/>
                  <a:cs typeface="Times New Roman" panose="02020603050405020304" pitchFamily="18" charset="0"/>
                </a:rPr>
                <a:t>I</a:t>
              </a:r>
              <a:r>
                <a:rPr lang="en-US" altLang="zh-CN" sz="2000">
                  <a:solidFill>
                    <a:prstClr val="black"/>
                  </a:solidFill>
                  <a:latin typeface="Times New Roman" panose="02020603050405020304" pitchFamily="18" charset="0"/>
                  <a:cs typeface="Times New Roman" panose="02020603050405020304" pitchFamily="18" charset="0"/>
                </a:rPr>
                <a:t> </a:t>
              </a:r>
              <a:r>
                <a:rPr lang="en-US" altLang="zh-CN" sz="2000" i="1">
                  <a:solidFill>
                    <a:prstClr val="blac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i="1">
                  <a:solidFill>
                    <a:prstClr val="black"/>
                  </a:solidFill>
                  <a:latin typeface="Times New Roman" panose="02020603050405020304" pitchFamily="18" charset="0"/>
                  <a:cs typeface="Times New Roman" panose="02020603050405020304" pitchFamily="18" charset="0"/>
                  <a:sym typeface="Symbol" panose="05050102010706020507" pitchFamily="18" charset="2"/>
                </a:rPr>
                <a:t>5V</a:t>
              </a:r>
              <a:r>
                <a:rPr lang="en-US" altLang="zh-CN" sz="1800">
                  <a:solidFill>
                    <a:prstClr val="black"/>
                  </a:solidFill>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34826" name="Oval 11"/>
            <p:cNvSpPr>
              <a:spLocks noChangeArrowheads="1"/>
            </p:cNvSpPr>
            <p:nvPr/>
          </p:nvSpPr>
          <p:spPr bwMode="auto">
            <a:xfrm>
              <a:off x="4835" y="2178"/>
              <a:ext cx="216" cy="273"/>
            </a:xfrm>
            <a:prstGeom prst="ellipse">
              <a:avLst/>
            </a:prstGeom>
            <a:solidFill>
              <a:srgbClr val="99CCFF"/>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400">
                  <a:solidFill>
                    <a:prstClr val="black"/>
                  </a:solidFill>
                  <a:latin typeface="Times New Roman" panose="02020603050405020304" pitchFamily="18" charset="0"/>
                  <a:cs typeface="Times New Roman" panose="02020603050405020304" pitchFamily="18" charset="0"/>
                </a:rPr>
                <a:t>1</a:t>
              </a:r>
            </a:p>
          </p:txBody>
        </p:sp>
        <p:sp>
          <p:nvSpPr>
            <p:cNvPr id="34827" name="Rectangle 12"/>
            <p:cNvSpPr>
              <a:spLocks noChangeArrowheads="1"/>
            </p:cNvSpPr>
            <p:nvPr/>
          </p:nvSpPr>
          <p:spPr bwMode="auto">
            <a:xfrm>
              <a:off x="476" y="1705"/>
              <a:ext cx="711" cy="233"/>
            </a:xfrm>
            <a:prstGeom prst="rect">
              <a:avLst/>
            </a:prstGeom>
            <a:solidFill>
              <a:srgbClr val="FFFFCC"/>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aseline="-25000">
                  <a:solidFill>
                    <a:srgbClr val="0000CC"/>
                  </a:solidFill>
                  <a:latin typeface="Times New Roman" panose="02020603050405020304" pitchFamily="18" charset="0"/>
                  <a:cs typeface="Times New Roman" panose="02020603050405020304" pitchFamily="18" charset="0"/>
                </a:rPr>
                <a:t>A</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6.84</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p>
          </p:txBody>
        </p:sp>
        <p:sp>
          <p:nvSpPr>
            <p:cNvPr id="34828" name="Rectangle 13"/>
            <p:cNvSpPr>
              <a:spLocks noChangeArrowheads="1"/>
            </p:cNvSpPr>
            <p:nvPr/>
          </p:nvSpPr>
          <p:spPr bwMode="auto">
            <a:xfrm>
              <a:off x="2458" y="3398"/>
              <a:ext cx="732" cy="233"/>
            </a:xfrm>
            <a:prstGeom prst="rect">
              <a:avLst/>
            </a:prstGeom>
            <a:solidFill>
              <a:srgbClr val="FFFFCC"/>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1800" baseline="-250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REF</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10</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p>
          </p:txBody>
        </p:sp>
      </p:grpSp>
      <p:sp>
        <p:nvSpPr>
          <p:cNvPr id="34819" name="Rectangle 15"/>
          <p:cNvSpPr>
            <a:spLocks noChangeArrowheads="1"/>
          </p:cNvSpPr>
          <p:nvPr/>
        </p:nvSpPr>
        <p:spPr bwMode="auto">
          <a:xfrm>
            <a:off x="1476375" y="1268413"/>
            <a:ext cx="2614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a:solidFill>
                  <a:srgbClr val="000099"/>
                </a:solidFill>
                <a:latin typeface="Times New Roman" panose="02020603050405020304" pitchFamily="18" charset="0"/>
                <a:ea typeface="楷体_GB2312" pitchFamily="49" charset="-122"/>
                <a:cs typeface="Times New Roman" panose="02020603050405020304" pitchFamily="18" charset="0"/>
              </a:rPr>
              <a:t>第一个</a:t>
            </a:r>
            <a:r>
              <a:rPr lang="en-US" altLang="zh-CN" sz="2400">
                <a:solidFill>
                  <a:srgbClr val="000099"/>
                </a:solidFill>
                <a:latin typeface="Times New Roman" panose="02020603050405020304" pitchFamily="18" charset="0"/>
                <a:ea typeface="楷体_GB2312" pitchFamily="49" charset="-122"/>
                <a:cs typeface="Times New Roman" panose="02020603050405020304" pitchFamily="18" charset="0"/>
              </a:rPr>
              <a:t>CP</a:t>
            </a:r>
            <a:r>
              <a:rPr lang="zh-CN" altLang="en-US" sz="2400">
                <a:solidFill>
                  <a:srgbClr val="000099"/>
                </a:solidFill>
                <a:latin typeface="Times New Roman" panose="02020603050405020304" pitchFamily="18" charset="0"/>
                <a:ea typeface="楷体_GB2312" pitchFamily="49" charset="-122"/>
                <a:cs typeface="Times New Roman" panose="02020603050405020304" pitchFamily="18" charset="0"/>
              </a:rPr>
              <a:t>：</a:t>
            </a:r>
          </a:p>
        </p:txBody>
      </p:sp>
      <p:sp>
        <p:nvSpPr>
          <p:cNvPr id="13" name="Rectangle 40"/>
          <p:cNvSpPr>
            <a:spLocks noChangeArrowheads="1"/>
          </p:cNvSpPr>
          <p:nvPr/>
        </p:nvSpPr>
        <p:spPr bwMode="auto">
          <a:xfrm>
            <a:off x="250570" y="306071"/>
            <a:ext cx="57855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indent="-457200" eaLnBrk="1" hangingPunct="1">
              <a:spcBef>
                <a:spcPct val="0"/>
              </a:spcBef>
              <a:buFont typeface="Wingdings" panose="05000000000000000000" pitchFamily="2" charset="2"/>
              <a:buChar char="l"/>
            </a:pPr>
            <a:r>
              <a:rPr lang="zh-CN" altLang="en-US" sz="2800">
                <a:solidFill>
                  <a:srgbClr val="0000CC"/>
                </a:solidFill>
                <a:latin typeface="微软雅黑" panose="020B0503020204020204" pitchFamily="34" charset="-122"/>
                <a:ea typeface="微软雅黑" panose="020B0503020204020204" pitchFamily="34" charset="-122"/>
              </a:rPr>
              <a:t>逐次比较型</a:t>
            </a:r>
            <a:r>
              <a:rPr lang="en-US" altLang="zh-CN" sz="2800">
                <a:solidFill>
                  <a:srgbClr val="0000CC"/>
                </a:solidFill>
                <a:latin typeface="微软雅黑" panose="020B0503020204020204" pitchFamily="34" charset="-122"/>
                <a:ea typeface="微软雅黑" panose="020B0503020204020204" pitchFamily="34" charset="-122"/>
              </a:rPr>
              <a:t>A/D</a:t>
            </a:r>
            <a:r>
              <a:rPr lang="zh-CN" altLang="en-US" sz="2800">
                <a:solidFill>
                  <a:srgbClr val="0000CC"/>
                </a:solidFill>
                <a:latin typeface="微软雅黑" panose="020B0503020204020204" pitchFamily="34" charset="-122"/>
                <a:ea typeface="微软雅黑" panose="020B0503020204020204" pitchFamily="34" charset="-122"/>
              </a:rPr>
              <a:t>转换器原理电路 </a:t>
            </a:r>
          </a:p>
        </p:txBody>
      </p:sp>
    </p:spTree>
    <p:extLst>
      <p:ext uri="{BB962C8B-B14F-4D97-AF65-F5344CB8AC3E}">
        <p14:creationId xmlns:p14="http://schemas.microsoft.com/office/powerpoint/2010/main" val="25938356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47" name="Rectangle 15"/>
          <p:cNvSpPr>
            <a:spLocks noChangeArrowheads="1"/>
          </p:cNvSpPr>
          <p:nvPr/>
        </p:nvSpPr>
        <p:spPr bwMode="auto">
          <a:xfrm>
            <a:off x="998538" y="1177925"/>
            <a:ext cx="2643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a:solidFill>
                  <a:srgbClr val="000099"/>
                </a:solidFill>
                <a:latin typeface="Times New Roman" panose="02020603050405020304" pitchFamily="18" charset="0"/>
                <a:ea typeface="楷体_GB2312" pitchFamily="49" charset="-122"/>
                <a:cs typeface="Times New Roman" panose="02020603050405020304" pitchFamily="18" charset="0"/>
              </a:rPr>
              <a:t>第二个</a:t>
            </a:r>
            <a:r>
              <a:rPr lang="en-US" altLang="zh-CN" sz="2400">
                <a:solidFill>
                  <a:srgbClr val="000099"/>
                </a:solidFill>
                <a:latin typeface="Times New Roman" panose="02020603050405020304" pitchFamily="18" charset="0"/>
                <a:ea typeface="楷体_GB2312" pitchFamily="49" charset="-122"/>
                <a:cs typeface="Times New Roman" panose="02020603050405020304" pitchFamily="18" charset="0"/>
              </a:rPr>
              <a:t>CP</a:t>
            </a:r>
            <a:r>
              <a:rPr lang="zh-CN" altLang="en-US" sz="240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35843" name="Group 18"/>
          <p:cNvGrpSpPr>
            <a:grpSpLocks/>
          </p:cNvGrpSpPr>
          <p:nvPr/>
        </p:nvGrpSpPr>
        <p:grpSpPr bwMode="auto">
          <a:xfrm>
            <a:off x="285750" y="1885950"/>
            <a:ext cx="8323263" cy="4037013"/>
            <a:chOff x="357" y="1188"/>
            <a:chExt cx="5066" cy="2543"/>
          </a:xfrm>
        </p:grpSpPr>
        <p:graphicFrame>
          <p:nvGraphicFramePr>
            <p:cNvPr id="35844" name="Object 2"/>
            <p:cNvGraphicFramePr>
              <a:graphicFrameLocks noChangeAspect="1"/>
            </p:cNvGraphicFramePr>
            <p:nvPr/>
          </p:nvGraphicFramePr>
          <p:xfrm>
            <a:off x="513" y="1226"/>
            <a:ext cx="4910" cy="2485"/>
          </p:xfrm>
          <a:graphic>
            <a:graphicData uri="http://schemas.openxmlformats.org/presentationml/2006/ole">
              <mc:AlternateContent xmlns:mc="http://schemas.openxmlformats.org/markup-compatibility/2006">
                <mc:Choice xmlns:v="urn:schemas-microsoft-com:vml" Requires="v">
                  <p:oleObj spid="_x0000_s18444" name="图片" r:id="rId3" imgW="4744212" imgH="2400300" progId="Word.Picture.8">
                    <p:embed/>
                  </p:oleObj>
                </mc:Choice>
                <mc:Fallback>
                  <p:oleObj name="图片" r:id="rId3" imgW="4744212" imgH="24003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 y="1226"/>
                          <a:ext cx="4910" cy="2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5" name="Text Box 8"/>
            <p:cNvSpPr txBox="1">
              <a:spLocks noChangeArrowheads="1"/>
            </p:cNvSpPr>
            <p:nvPr/>
          </p:nvSpPr>
          <p:spPr bwMode="auto">
            <a:xfrm>
              <a:off x="2836" y="1689"/>
              <a:ext cx="19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solidFill>
                    <a:srgbClr val="FF0000"/>
                  </a:solidFill>
                  <a:latin typeface="Times New Roman" panose="02020603050405020304" pitchFamily="18" charset="0"/>
                  <a:cs typeface="Times New Roman" panose="02020603050405020304" pitchFamily="18" charset="0"/>
                </a:rPr>
                <a:t>0 1  0 </a:t>
              </a:r>
              <a:r>
                <a:rPr lang="en-US" altLang="zh-CN" sz="1600" baseline="30000">
                  <a:solidFill>
                    <a:srgbClr val="FF0000"/>
                  </a:solidFill>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0 </a:t>
              </a:r>
            </a:p>
          </p:txBody>
        </p:sp>
        <p:sp>
          <p:nvSpPr>
            <p:cNvPr id="35846" name="Text Box 9"/>
            <p:cNvSpPr txBox="1">
              <a:spLocks noChangeArrowheads="1"/>
            </p:cNvSpPr>
            <p:nvPr/>
          </p:nvSpPr>
          <p:spPr bwMode="auto">
            <a:xfrm>
              <a:off x="3161" y="2153"/>
              <a:ext cx="13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solidFill>
                    <a:srgbClr val="FF0000"/>
                  </a:solidFill>
                  <a:latin typeface="Times New Roman" panose="02020603050405020304" pitchFamily="18" charset="0"/>
                  <a:cs typeface="Times New Roman" panose="02020603050405020304" pitchFamily="18" charset="0"/>
                </a:rPr>
                <a:t>1 1  0 </a:t>
              </a:r>
              <a:r>
                <a:rPr lang="en-US" altLang="zh-CN" sz="1600" baseline="30000">
                  <a:solidFill>
                    <a:srgbClr val="FF0000"/>
                  </a:solidFill>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0 </a:t>
              </a:r>
            </a:p>
          </p:txBody>
        </p:sp>
        <p:graphicFrame>
          <p:nvGraphicFramePr>
            <p:cNvPr id="35847" name="Object 3"/>
            <p:cNvGraphicFramePr>
              <a:graphicFrameLocks noChangeAspect="1"/>
            </p:cNvGraphicFramePr>
            <p:nvPr/>
          </p:nvGraphicFramePr>
          <p:xfrm>
            <a:off x="3969" y="3521"/>
            <a:ext cx="540" cy="210"/>
          </p:xfrm>
          <a:graphic>
            <a:graphicData uri="http://schemas.openxmlformats.org/presentationml/2006/ole">
              <mc:AlternateContent xmlns:mc="http://schemas.openxmlformats.org/markup-compatibility/2006">
                <mc:Choice xmlns:v="urn:schemas-microsoft-com:vml" Requires="v">
                  <p:oleObj spid="_x0000_s18445" name="Equation" r:id="rId5" imgW="457002" imgH="177723" progId="Equation.DSMT4">
                    <p:embed/>
                  </p:oleObj>
                </mc:Choice>
                <mc:Fallback>
                  <p:oleObj name="Equation" r:id="rId5" imgW="457002" imgH="17772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9" y="3521"/>
                          <a:ext cx="540" cy="210"/>
                        </a:xfrm>
                        <a:prstGeom prst="rect">
                          <a:avLst/>
                        </a:prstGeom>
                        <a:solidFill>
                          <a:srgbClr val="FFFFCC"/>
                        </a:solidFill>
                        <a:ln w="9525">
                          <a:solidFill>
                            <a:srgbClr val="FF0000"/>
                          </a:solidFill>
                          <a:miter lim="800000"/>
                          <a:headEnd/>
                          <a:tailEnd/>
                        </a:ln>
                      </p:spPr>
                    </p:pic>
                  </p:oleObj>
                </mc:Fallback>
              </mc:AlternateContent>
            </a:graphicData>
          </a:graphic>
        </p:graphicFrame>
        <p:sp>
          <p:nvSpPr>
            <p:cNvPr id="35848" name="Oval 11"/>
            <p:cNvSpPr>
              <a:spLocks noChangeArrowheads="1"/>
            </p:cNvSpPr>
            <p:nvPr/>
          </p:nvSpPr>
          <p:spPr bwMode="auto">
            <a:xfrm>
              <a:off x="4898" y="2152"/>
              <a:ext cx="170" cy="273"/>
            </a:xfrm>
            <a:prstGeom prst="ellipse">
              <a:avLst/>
            </a:prstGeom>
            <a:solidFill>
              <a:srgbClr val="99CCFF"/>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400">
                  <a:solidFill>
                    <a:prstClr val="black"/>
                  </a:solidFill>
                  <a:latin typeface="Times New Roman" panose="02020603050405020304" pitchFamily="18" charset="0"/>
                  <a:cs typeface="Times New Roman" panose="02020603050405020304" pitchFamily="18" charset="0"/>
                </a:rPr>
                <a:t>1</a:t>
              </a:r>
            </a:p>
          </p:txBody>
        </p:sp>
        <p:sp>
          <p:nvSpPr>
            <p:cNvPr id="35849" name="Oval 12"/>
            <p:cNvSpPr>
              <a:spLocks noChangeArrowheads="1"/>
            </p:cNvSpPr>
            <p:nvPr/>
          </p:nvSpPr>
          <p:spPr bwMode="auto">
            <a:xfrm>
              <a:off x="4916" y="2375"/>
              <a:ext cx="170" cy="273"/>
            </a:xfrm>
            <a:prstGeom prst="ellipse">
              <a:avLst/>
            </a:prstGeom>
            <a:solidFill>
              <a:srgbClr val="FFCCFF"/>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400">
                  <a:solidFill>
                    <a:prstClr val="black"/>
                  </a:solidFill>
                  <a:latin typeface="Times New Roman" panose="02020603050405020304" pitchFamily="18" charset="0"/>
                  <a:cs typeface="Times New Roman" panose="02020603050405020304" pitchFamily="18" charset="0"/>
                </a:rPr>
                <a:t>0</a:t>
              </a:r>
            </a:p>
          </p:txBody>
        </p:sp>
        <p:sp>
          <p:nvSpPr>
            <p:cNvPr id="35850" name="Rectangle 13"/>
            <p:cNvSpPr>
              <a:spLocks noChangeArrowheads="1"/>
            </p:cNvSpPr>
            <p:nvPr/>
          </p:nvSpPr>
          <p:spPr bwMode="auto">
            <a:xfrm>
              <a:off x="357" y="2022"/>
              <a:ext cx="686" cy="231"/>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i="1">
                  <a:solidFill>
                    <a:prstClr val="blac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aseline="-25000">
                  <a:solidFill>
                    <a:prstClr val="black"/>
                  </a:solidFill>
                  <a:latin typeface="Times New Roman" panose="02020603050405020304" pitchFamily="18" charset="0"/>
                  <a:cs typeface="Times New Roman" panose="02020603050405020304" pitchFamily="18" charset="0"/>
                </a:rPr>
                <a:t>I</a:t>
              </a:r>
              <a:r>
                <a:rPr lang="en-US" altLang="zh-CN" sz="1800">
                  <a:solidFill>
                    <a:prstClr val="black"/>
                  </a:solidFill>
                  <a:latin typeface="Times New Roman" panose="02020603050405020304" pitchFamily="18" charset="0"/>
                  <a:cs typeface="Times New Roman" panose="02020603050405020304" pitchFamily="18" charset="0"/>
                </a:rPr>
                <a:t> </a:t>
              </a:r>
              <a:r>
                <a:rPr lang="en-US" altLang="zh-CN" sz="1800" i="1">
                  <a:solidFill>
                    <a:prstClr val="black"/>
                  </a:solidFill>
                  <a:latin typeface="Times New Roman" panose="02020603050405020304" pitchFamily="18" charset="0"/>
                  <a:cs typeface="Times New Roman" panose="02020603050405020304" pitchFamily="18" charset="0"/>
                  <a:sym typeface="Symbol" panose="05050102010706020507" pitchFamily="18" charset="2"/>
                </a:rPr>
                <a:t>&lt;</a:t>
              </a:r>
              <a:r>
                <a:rPr lang="en-US" altLang="zh-CN" sz="1800">
                  <a:solidFill>
                    <a:prstClr val="black"/>
                  </a:solidFill>
                  <a:latin typeface="Times New Roman" panose="02020603050405020304" pitchFamily="18" charset="0"/>
                  <a:cs typeface="Times New Roman" panose="02020603050405020304" pitchFamily="18" charset="0"/>
                  <a:sym typeface="Symbol" panose="05050102010706020507" pitchFamily="18" charset="2"/>
                </a:rPr>
                <a:t>7.5V </a:t>
              </a:r>
            </a:p>
          </p:txBody>
        </p:sp>
        <p:sp>
          <p:nvSpPr>
            <p:cNvPr id="35851" name="Oval 14"/>
            <p:cNvSpPr>
              <a:spLocks noChangeArrowheads="1"/>
            </p:cNvSpPr>
            <p:nvPr/>
          </p:nvSpPr>
          <p:spPr bwMode="auto">
            <a:xfrm>
              <a:off x="2521" y="1318"/>
              <a:ext cx="397" cy="327"/>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prstClr val="black"/>
                </a:solidFill>
                <a:latin typeface="Times New Roman" panose="02020603050405020304" pitchFamily="18" charset="0"/>
                <a:cs typeface="Times New Roman" panose="02020603050405020304" pitchFamily="18" charset="0"/>
              </a:endParaRPr>
            </a:p>
          </p:txBody>
        </p:sp>
        <p:sp>
          <p:nvSpPr>
            <p:cNvPr id="35852" name="Rectangle 16"/>
            <p:cNvSpPr>
              <a:spLocks noChangeArrowheads="1"/>
            </p:cNvSpPr>
            <p:nvPr/>
          </p:nvSpPr>
          <p:spPr bwMode="auto">
            <a:xfrm>
              <a:off x="455" y="1188"/>
              <a:ext cx="674" cy="233"/>
            </a:xfrm>
            <a:prstGeom prst="rect">
              <a:avLst/>
            </a:prstGeom>
            <a:solidFill>
              <a:srgbClr val="FFFFCC"/>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aseline="-25000">
                  <a:solidFill>
                    <a:srgbClr val="0000CC"/>
                  </a:solidFill>
                  <a:latin typeface="Times New Roman" panose="02020603050405020304" pitchFamily="18" charset="0"/>
                  <a:cs typeface="Times New Roman" panose="02020603050405020304" pitchFamily="18" charset="0"/>
                </a:rPr>
                <a:t>I</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6.84</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p>
          </p:txBody>
        </p:sp>
        <p:sp>
          <p:nvSpPr>
            <p:cNvPr id="35853" name="Rectangle 17"/>
            <p:cNvSpPr>
              <a:spLocks noChangeArrowheads="1"/>
            </p:cNvSpPr>
            <p:nvPr/>
          </p:nvSpPr>
          <p:spPr bwMode="auto">
            <a:xfrm>
              <a:off x="2182" y="3363"/>
              <a:ext cx="732" cy="233"/>
            </a:xfrm>
            <a:prstGeom prst="rect">
              <a:avLst/>
            </a:prstGeom>
            <a:solidFill>
              <a:srgbClr val="FFFFCC"/>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1800" baseline="-250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REF</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10</a:t>
              </a:r>
              <a:r>
                <a:rPr lang="en-US" altLang="zh-CN" sz="18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p>
          </p:txBody>
        </p:sp>
      </p:grpSp>
      <p:sp>
        <p:nvSpPr>
          <p:cNvPr id="14" name="Rectangle 40"/>
          <p:cNvSpPr>
            <a:spLocks noChangeArrowheads="1"/>
          </p:cNvSpPr>
          <p:nvPr/>
        </p:nvSpPr>
        <p:spPr bwMode="auto">
          <a:xfrm>
            <a:off x="250570" y="306071"/>
            <a:ext cx="57855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indent="-457200" eaLnBrk="1" hangingPunct="1">
              <a:spcBef>
                <a:spcPct val="0"/>
              </a:spcBef>
              <a:buFont typeface="Wingdings" panose="05000000000000000000" pitchFamily="2" charset="2"/>
              <a:buChar char="l"/>
            </a:pPr>
            <a:r>
              <a:rPr lang="zh-CN" altLang="en-US" sz="2800">
                <a:solidFill>
                  <a:srgbClr val="0000CC"/>
                </a:solidFill>
                <a:latin typeface="微软雅黑" panose="020B0503020204020204" pitchFamily="34" charset="-122"/>
                <a:ea typeface="微软雅黑" panose="020B0503020204020204" pitchFamily="34" charset="-122"/>
              </a:rPr>
              <a:t>逐次比较型</a:t>
            </a:r>
            <a:r>
              <a:rPr lang="en-US" altLang="zh-CN" sz="2800">
                <a:solidFill>
                  <a:srgbClr val="0000CC"/>
                </a:solidFill>
                <a:latin typeface="微软雅黑" panose="020B0503020204020204" pitchFamily="34" charset="-122"/>
                <a:ea typeface="微软雅黑" panose="020B0503020204020204" pitchFamily="34" charset="-122"/>
              </a:rPr>
              <a:t>A/D</a:t>
            </a:r>
            <a:r>
              <a:rPr lang="zh-CN" altLang="en-US" sz="2800">
                <a:solidFill>
                  <a:srgbClr val="0000CC"/>
                </a:solidFill>
                <a:latin typeface="微软雅黑" panose="020B0503020204020204" pitchFamily="34" charset="-122"/>
                <a:ea typeface="微软雅黑" panose="020B0503020204020204" pitchFamily="34" charset="-122"/>
              </a:rPr>
              <a:t>转换器原理电路 </a:t>
            </a:r>
          </a:p>
        </p:txBody>
      </p:sp>
    </p:spTree>
    <p:extLst>
      <p:ext uri="{BB962C8B-B14F-4D97-AF65-F5344CB8AC3E}">
        <p14:creationId xmlns:p14="http://schemas.microsoft.com/office/powerpoint/2010/main" val="19563823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28047"/>
                                        </p:tgtEl>
                                        <p:attrNameLst>
                                          <p:attrName>style.visibility</p:attrName>
                                        </p:attrNameLst>
                                      </p:cBhvr>
                                      <p:to>
                                        <p:strVal val="visible"/>
                                      </p:to>
                                    </p:set>
                                    <p:animEffect transition="in" filter="strips(downRight)">
                                      <p:cBhvr>
                                        <p:cTn id="7" dur="500"/>
                                        <p:tgtEl>
                                          <p:spTgt spid="428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47" grpId="0" autoUpdateAnimBg="0"/>
      <p:bldP spid="1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72" name="Rectangle 16"/>
          <p:cNvSpPr>
            <a:spLocks noChangeArrowheads="1"/>
          </p:cNvSpPr>
          <p:nvPr/>
        </p:nvSpPr>
        <p:spPr bwMode="auto">
          <a:xfrm>
            <a:off x="658813" y="1141413"/>
            <a:ext cx="2541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第三个</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CP</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a:t>
            </a:r>
          </a:p>
        </p:txBody>
      </p:sp>
      <p:grpSp>
        <p:nvGrpSpPr>
          <p:cNvPr id="36867" name="Group 19"/>
          <p:cNvGrpSpPr>
            <a:grpSpLocks/>
          </p:cNvGrpSpPr>
          <p:nvPr/>
        </p:nvGrpSpPr>
        <p:grpSpPr bwMode="auto">
          <a:xfrm>
            <a:off x="323850" y="1827213"/>
            <a:ext cx="8285163" cy="4068762"/>
            <a:chOff x="204" y="1151"/>
            <a:chExt cx="5219" cy="2563"/>
          </a:xfrm>
        </p:grpSpPr>
        <p:graphicFrame>
          <p:nvGraphicFramePr>
            <p:cNvPr id="36868" name="Object 2"/>
            <p:cNvGraphicFramePr>
              <a:graphicFrameLocks noChangeAspect="1"/>
            </p:cNvGraphicFramePr>
            <p:nvPr/>
          </p:nvGraphicFramePr>
          <p:xfrm>
            <a:off x="513" y="1226"/>
            <a:ext cx="4910" cy="2485"/>
          </p:xfrm>
          <a:graphic>
            <a:graphicData uri="http://schemas.openxmlformats.org/presentationml/2006/ole">
              <mc:AlternateContent xmlns:mc="http://schemas.openxmlformats.org/markup-compatibility/2006">
                <mc:Choice xmlns:v="urn:schemas-microsoft-com:vml" Requires="v">
                  <p:oleObj spid="_x0000_s19468" name="图片" r:id="rId3" imgW="4744212" imgH="2400300" progId="Word.Picture.8">
                    <p:embed/>
                  </p:oleObj>
                </mc:Choice>
                <mc:Fallback>
                  <p:oleObj name="图片" r:id="rId3" imgW="4744212" imgH="24003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 y="1226"/>
                          <a:ext cx="4910" cy="2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9" name="Oval 8"/>
            <p:cNvSpPr>
              <a:spLocks noChangeArrowheads="1"/>
            </p:cNvSpPr>
            <p:nvPr/>
          </p:nvSpPr>
          <p:spPr bwMode="auto">
            <a:xfrm>
              <a:off x="2507" y="1151"/>
              <a:ext cx="397" cy="327"/>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prstClr val="black"/>
                </a:solidFill>
                <a:latin typeface="Times New Roman" panose="02020603050405020304" pitchFamily="18" charset="0"/>
                <a:cs typeface="Times New Roman" panose="02020603050405020304" pitchFamily="18" charset="0"/>
              </a:endParaRPr>
            </a:p>
          </p:txBody>
        </p:sp>
        <p:sp>
          <p:nvSpPr>
            <p:cNvPr id="36870" name="Text Box 9"/>
            <p:cNvSpPr txBox="1">
              <a:spLocks noChangeArrowheads="1"/>
            </p:cNvSpPr>
            <p:nvPr/>
          </p:nvSpPr>
          <p:spPr bwMode="auto">
            <a:xfrm>
              <a:off x="3081" y="1664"/>
              <a:ext cx="13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solidFill>
                    <a:srgbClr val="000066"/>
                  </a:solidFill>
                  <a:latin typeface="Times New Roman" panose="02020603050405020304" pitchFamily="18" charset="0"/>
                  <a:ea typeface="楷体_GB2312" pitchFamily="49" charset="-122"/>
                  <a:cs typeface="Times New Roman" panose="02020603050405020304" pitchFamily="18" charset="0"/>
                </a:rPr>
                <a:t>0 0 1 </a:t>
              </a:r>
              <a:r>
                <a:rPr lang="en-US" altLang="zh-CN" sz="1600" baseline="30000">
                  <a:solidFill>
                    <a:srgbClr val="000066"/>
                  </a:solidFill>
                  <a:latin typeface="Times New Roman" panose="02020603050405020304" pitchFamily="18" charset="0"/>
                  <a:ea typeface="楷体_GB2312" pitchFamily="49" charset="-122"/>
                  <a:cs typeface="Times New Roman" panose="02020603050405020304" pitchFamily="18" charset="0"/>
                </a:rPr>
                <a:t>…                           </a:t>
              </a:r>
              <a:r>
                <a:rPr lang="en-US" altLang="zh-CN" sz="1600">
                  <a:solidFill>
                    <a:srgbClr val="000066"/>
                  </a:solidFill>
                  <a:latin typeface="Times New Roman" panose="02020603050405020304" pitchFamily="18" charset="0"/>
                  <a:ea typeface="楷体_GB2312" pitchFamily="49" charset="-122"/>
                  <a:cs typeface="Times New Roman" panose="02020603050405020304" pitchFamily="18" charset="0"/>
                </a:rPr>
                <a:t>0 </a:t>
              </a:r>
            </a:p>
          </p:txBody>
        </p:sp>
        <p:sp>
          <p:nvSpPr>
            <p:cNvPr id="36871" name="Text Box 10"/>
            <p:cNvSpPr txBox="1">
              <a:spLocks noChangeArrowheads="1"/>
            </p:cNvSpPr>
            <p:nvPr/>
          </p:nvSpPr>
          <p:spPr bwMode="auto">
            <a:xfrm>
              <a:off x="3162" y="2117"/>
              <a:ext cx="12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solidFill>
                    <a:srgbClr val="000066"/>
                  </a:solidFill>
                  <a:latin typeface="Times New Roman" panose="02020603050405020304" pitchFamily="18" charset="0"/>
                  <a:ea typeface="楷体_GB2312" pitchFamily="49" charset="-122"/>
                  <a:cs typeface="Times New Roman" panose="02020603050405020304" pitchFamily="18" charset="0"/>
                </a:rPr>
                <a:t>1 0  1 </a:t>
              </a:r>
              <a:r>
                <a:rPr lang="en-US" altLang="zh-CN" sz="1600" baseline="30000">
                  <a:solidFill>
                    <a:srgbClr val="000066"/>
                  </a:solidFill>
                  <a:latin typeface="Times New Roman" panose="02020603050405020304" pitchFamily="18" charset="0"/>
                  <a:ea typeface="楷体_GB2312" pitchFamily="49" charset="-122"/>
                  <a:cs typeface="Times New Roman" panose="02020603050405020304" pitchFamily="18" charset="0"/>
                </a:rPr>
                <a:t>…                           </a:t>
              </a:r>
              <a:r>
                <a:rPr lang="en-US" altLang="zh-CN" sz="1600">
                  <a:solidFill>
                    <a:srgbClr val="000066"/>
                  </a:solidFill>
                  <a:latin typeface="Times New Roman" panose="02020603050405020304" pitchFamily="18" charset="0"/>
                  <a:ea typeface="楷体_GB2312" pitchFamily="49" charset="-122"/>
                  <a:cs typeface="Times New Roman" panose="02020603050405020304" pitchFamily="18" charset="0"/>
                </a:rPr>
                <a:t>0  </a:t>
              </a:r>
            </a:p>
          </p:txBody>
        </p:sp>
        <p:graphicFrame>
          <p:nvGraphicFramePr>
            <p:cNvPr id="36872" name="Object 3"/>
            <p:cNvGraphicFramePr>
              <a:graphicFrameLocks noChangeAspect="1"/>
            </p:cNvGraphicFramePr>
            <p:nvPr/>
          </p:nvGraphicFramePr>
          <p:xfrm>
            <a:off x="3952" y="3496"/>
            <a:ext cx="649" cy="218"/>
          </p:xfrm>
          <a:graphic>
            <a:graphicData uri="http://schemas.openxmlformats.org/presentationml/2006/ole">
              <mc:AlternateContent xmlns:mc="http://schemas.openxmlformats.org/markup-compatibility/2006">
                <mc:Choice xmlns:v="urn:schemas-microsoft-com:vml" Requires="v">
                  <p:oleObj spid="_x0000_s19469" name="Equation" r:id="rId5" imgW="532937" imgH="177646" progId="Equation.DSMT4">
                    <p:embed/>
                  </p:oleObj>
                </mc:Choice>
                <mc:Fallback>
                  <p:oleObj name="Equation" r:id="rId5" imgW="532937"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 y="3496"/>
                          <a:ext cx="649" cy="218"/>
                        </a:xfrm>
                        <a:prstGeom prst="rect">
                          <a:avLst/>
                        </a:prstGeom>
                        <a:solidFill>
                          <a:srgbClr val="FFFFCC"/>
                        </a:solidFill>
                        <a:ln w="9525">
                          <a:solidFill>
                            <a:srgbClr val="FF0000"/>
                          </a:solidFill>
                          <a:miter lim="800000"/>
                          <a:headEnd/>
                          <a:tailEnd/>
                        </a:ln>
                      </p:spPr>
                    </p:pic>
                  </p:oleObj>
                </mc:Fallback>
              </mc:AlternateContent>
            </a:graphicData>
          </a:graphic>
        </p:graphicFrame>
        <p:sp>
          <p:nvSpPr>
            <p:cNvPr id="36873" name="Rectangle 12"/>
            <p:cNvSpPr>
              <a:spLocks noChangeArrowheads="1"/>
            </p:cNvSpPr>
            <p:nvPr/>
          </p:nvSpPr>
          <p:spPr bwMode="auto">
            <a:xfrm>
              <a:off x="204" y="2024"/>
              <a:ext cx="812" cy="252"/>
            </a:xfrm>
            <a:prstGeom prst="rect">
              <a:avLst/>
            </a:prstGeom>
            <a:solidFill>
              <a:srgbClr val="99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i="1">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2000" baseline="-25000">
                  <a:solidFill>
                    <a:srgbClr val="000066"/>
                  </a:solidFill>
                  <a:latin typeface="Times New Roman" panose="02020603050405020304" pitchFamily="18" charset="0"/>
                  <a:ea typeface="楷体_GB2312" pitchFamily="49" charset="-122"/>
                  <a:cs typeface="Times New Roman" panose="02020603050405020304" pitchFamily="18" charset="0"/>
                </a:rPr>
                <a:t>I</a:t>
              </a: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 </a:t>
              </a:r>
              <a:r>
                <a:rPr lang="en-US" altLang="zh-CN" sz="2000" i="1">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6.25V </a:t>
              </a:r>
            </a:p>
          </p:txBody>
        </p:sp>
        <p:sp>
          <p:nvSpPr>
            <p:cNvPr id="36874" name="Oval 13"/>
            <p:cNvSpPr>
              <a:spLocks noChangeArrowheads="1"/>
            </p:cNvSpPr>
            <p:nvPr/>
          </p:nvSpPr>
          <p:spPr bwMode="auto">
            <a:xfrm>
              <a:off x="4979" y="2179"/>
              <a:ext cx="170" cy="273"/>
            </a:xfrm>
            <a:prstGeom prst="ellipse">
              <a:avLst/>
            </a:prstGeom>
            <a:solidFill>
              <a:srgbClr val="99CCFF"/>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6875" name="Oval 14"/>
            <p:cNvSpPr>
              <a:spLocks noChangeArrowheads="1"/>
            </p:cNvSpPr>
            <p:nvPr/>
          </p:nvSpPr>
          <p:spPr bwMode="auto">
            <a:xfrm>
              <a:off x="4988" y="2405"/>
              <a:ext cx="170" cy="273"/>
            </a:xfrm>
            <a:prstGeom prst="ellipse">
              <a:avLst/>
            </a:prstGeom>
            <a:solidFill>
              <a:srgbClr val="FFCCFF"/>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36876" name="Oval 15"/>
            <p:cNvSpPr>
              <a:spLocks noChangeArrowheads="1"/>
            </p:cNvSpPr>
            <p:nvPr/>
          </p:nvSpPr>
          <p:spPr bwMode="auto">
            <a:xfrm>
              <a:off x="4980" y="2576"/>
              <a:ext cx="170" cy="273"/>
            </a:xfrm>
            <a:prstGeom prst="ellipse">
              <a:avLst/>
            </a:prstGeom>
            <a:solidFill>
              <a:srgbClr val="99CCFF"/>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6877" name="Rectangle 17"/>
            <p:cNvSpPr>
              <a:spLocks noChangeArrowheads="1"/>
            </p:cNvSpPr>
            <p:nvPr/>
          </p:nvSpPr>
          <p:spPr bwMode="auto">
            <a:xfrm>
              <a:off x="448" y="1194"/>
              <a:ext cx="792" cy="300"/>
            </a:xfrm>
            <a:prstGeom prst="rect">
              <a:avLst/>
            </a:prstGeom>
            <a:solidFill>
              <a:srgbClr val="FFFFCC"/>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2000" baseline="-25000">
                  <a:solidFill>
                    <a:srgbClr val="000066"/>
                  </a:solidFill>
                  <a:latin typeface="Times New Roman" panose="02020603050405020304" pitchFamily="18" charset="0"/>
                  <a:ea typeface="楷体_GB2312" pitchFamily="49" charset="-122"/>
                  <a:cs typeface="Times New Roman" panose="02020603050405020304" pitchFamily="18" charset="0"/>
                </a:rPr>
                <a:t>A</a:t>
              </a:r>
              <a:r>
                <a:rPr lang="en-US" altLang="zh-CN" sz="2000" i="1">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6.84</a:t>
              </a:r>
              <a:r>
                <a:rPr lang="en-US" altLang="zh-CN" sz="2000" i="1">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V</a:t>
              </a:r>
            </a:p>
          </p:txBody>
        </p:sp>
        <p:sp>
          <p:nvSpPr>
            <p:cNvPr id="36878" name="Rectangle 18"/>
            <p:cNvSpPr>
              <a:spLocks noChangeArrowheads="1"/>
            </p:cNvSpPr>
            <p:nvPr/>
          </p:nvSpPr>
          <p:spPr bwMode="auto">
            <a:xfrm>
              <a:off x="2149" y="3200"/>
              <a:ext cx="732" cy="233"/>
            </a:xfrm>
            <a:prstGeom prst="rect">
              <a:avLst/>
            </a:prstGeom>
            <a:solidFill>
              <a:srgbClr val="FFFFCC"/>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i="1">
                  <a:solidFill>
                    <a:srgbClr val="000066"/>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1800" baseline="-25000">
                  <a:solidFill>
                    <a:srgbClr val="000066"/>
                  </a:solidFill>
                  <a:latin typeface="Times New Roman" panose="02020603050405020304" pitchFamily="18" charset="0"/>
                  <a:cs typeface="Times New Roman" panose="02020603050405020304" pitchFamily="18" charset="0"/>
                  <a:sym typeface="Symbol" panose="05050102010706020507" pitchFamily="18" charset="2"/>
                </a:rPr>
                <a:t>REF</a:t>
              </a:r>
              <a:r>
                <a:rPr lang="en-US" altLang="zh-CN" sz="1800" i="1">
                  <a:solidFill>
                    <a:srgbClr val="000066"/>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a:solidFill>
                    <a:srgbClr val="000066"/>
                  </a:solidFill>
                  <a:latin typeface="Times New Roman" panose="02020603050405020304" pitchFamily="18" charset="0"/>
                  <a:cs typeface="Times New Roman" panose="02020603050405020304" pitchFamily="18" charset="0"/>
                  <a:sym typeface="Symbol" panose="05050102010706020507" pitchFamily="18" charset="2"/>
                </a:rPr>
                <a:t>10</a:t>
              </a:r>
              <a:r>
                <a:rPr lang="en-US" altLang="zh-CN" sz="1800" i="1">
                  <a:solidFill>
                    <a:srgbClr val="000066"/>
                  </a:solidFill>
                  <a:latin typeface="Times New Roman" panose="02020603050405020304" pitchFamily="18" charset="0"/>
                  <a:cs typeface="Times New Roman" panose="02020603050405020304" pitchFamily="18" charset="0"/>
                  <a:sym typeface="Symbol" panose="05050102010706020507" pitchFamily="18" charset="2"/>
                </a:rPr>
                <a:t>V</a:t>
              </a:r>
            </a:p>
          </p:txBody>
        </p:sp>
      </p:grpSp>
      <p:sp>
        <p:nvSpPr>
          <p:cNvPr id="15" name="Rectangle 40"/>
          <p:cNvSpPr>
            <a:spLocks noChangeArrowheads="1"/>
          </p:cNvSpPr>
          <p:nvPr/>
        </p:nvSpPr>
        <p:spPr bwMode="auto">
          <a:xfrm>
            <a:off x="250570" y="306071"/>
            <a:ext cx="57855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indent="-457200" eaLnBrk="1" hangingPunct="1">
              <a:spcBef>
                <a:spcPct val="0"/>
              </a:spcBef>
              <a:buFont typeface="Wingdings" panose="05000000000000000000" pitchFamily="2" charset="2"/>
              <a:buChar char="l"/>
            </a:pPr>
            <a:r>
              <a:rPr lang="zh-CN" altLang="en-US" sz="2800">
                <a:solidFill>
                  <a:srgbClr val="0000CC"/>
                </a:solidFill>
                <a:latin typeface="微软雅黑" panose="020B0503020204020204" pitchFamily="34" charset="-122"/>
                <a:ea typeface="微软雅黑" panose="020B0503020204020204" pitchFamily="34" charset="-122"/>
              </a:rPr>
              <a:t>逐次比较型</a:t>
            </a:r>
            <a:r>
              <a:rPr lang="en-US" altLang="zh-CN" sz="2800">
                <a:solidFill>
                  <a:srgbClr val="0000CC"/>
                </a:solidFill>
                <a:latin typeface="微软雅黑" panose="020B0503020204020204" pitchFamily="34" charset="-122"/>
                <a:ea typeface="微软雅黑" panose="020B0503020204020204" pitchFamily="34" charset="-122"/>
              </a:rPr>
              <a:t>A/D</a:t>
            </a:r>
            <a:r>
              <a:rPr lang="zh-CN" altLang="en-US" sz="2800">
                <a:solidFill>
                  <a:srgbClr val="0000CC"/>
                </a:solidFill>
                <a:latin typeface="微软雅黑" panose="020B0503020204020204" pitchFamily="34" charset="-122"/>
                <a:ea typeface="微软雅黑" panose="020B0503020204020204" pitchFamily="34" charset="-122"/>
              </a:rPr>
              <a:t>转换器原理电路 </a:t>
            </a:r>
          </a:p>
        </p:txBody>
      </p:sp>
    </p:spTree>
    <p:extLst>
      <p:ext uri="{BB962C8B-B14F-4D97-AF65-F5344CB8AC3E}">
        <p14:creationId xmlns:p14="http://schemas.microsoft.com/office/powerpoint/2010/main" val="3236482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29072"/>
                                        </p:tgtEl>
                                        <p:attrNameLst>
                                          <p:attrName>style.visibility</p:attrName>
                                        </p:attrNameLst>
                                      </p:cBhvr>
                                      <p:to>
                                        <p:strVal val="visible"/>
                                      </p:to>
                                    </p:set>
                                    <p:animEffect transition="in" filter="strips(downRight)">
                                      <p:cBhvr>
                                        <p:cTn id="7" dur="500"/>
                                        <p:tgtEl>
                                          <p:spTgt spid="429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72" grpId="0" autoUpdateAnimBg="0"/>
      <p:bldP spid="1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40"/>
          <p:cNvGrpSpPr>
            <a:grpSpLocks/>
          </p:cNvGrpSpPr>
          <p:nvPr/>
        </p:nvGrpSpPr>
        <p:grpSpPr bwMode="auto">
          <a:xfrm>
            <a:off x="277178" y="665798"/>
            <a:ext cx="8367712" cy="6027737"/>
            <a:chOff x="868" y="349"/>
            <a:chExt cx="4808" cy="3797"/>
          </a:xfrm>
        </p:grpSpPr>
        <p:graphicFrame>
          <p:nvGraphicFramePr>
            <p:cNvPr id="37891" name="Object 2"/>
            <p:cNvGraphicFramePr>
              <a:graphicFrameLocks noChangeAspect="1"/>
            </p:cNvGraphicFramePr>
            <p:nvPr/>
          </p:nvGraphicFramePr>
          <p:xfrm>
            <a:off x="868" y="349"/>
            <a:ext cx="4676" cy="3797"/>
          </p:xfrm>
          <a:graphic>
            <a:graphicData uri="http://schemas.openxmlformats.org/presentationml/2006/ole">
              <mc:AlternateContent xmlns:mc="http://schemas.openxmlformats.org/markup-compatibility/2006">
                <mc:Choice xmlns:v="urn:schemas-microsoft-com:vml" Requires="v">
                  <p:oleObj spid="_x0000_s20487" name="图片" r:id="rId3" imgW="4381500" imgH="4477512" progId="Word.Picture.8">
                    <p:embed/>
                  </p:oleObj>
                </mc:Choice>
                <mc:Fallback>
                  <p:oleObj name="图片" r:id="rId3" imgW="4381500" imgH="44775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 y="349"/>
                          <a:ext cx="4676" cy="37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2" name="Rectangle 6"/>
            <p:cNvSpPr>
              <a:spLocks noChangeArrowheads="1"/>
            </p:cNvSpPr>
            <p:nvPr/>
          </p:nvSpPr>
          <p:spPr bwMode="auto">
            <a:xfrm>
              <a:off x="1607" y="894"/>
              <a:ext cx="331"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893" name="Rectangle 7"/>
            <p:cNvSpPr>
              <a:spLocks noChangeArrowheads="1"/>
            </p:cNvSpPr>
            <p:nvPr/>
          </p:nvSpPr>
          <p:spPr bwMode="auto">
            <a:xfrm>
              <a:off x="1967" y="1121"/>
              <a:ext cx="304"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894" name="Rectangle 8"/>
            <p:cNvSpPr>
              <a:spLocks noChangeArrowheads="1"/>
            </p:cNvSpPr>
            <p:nvPr/>
          </p:nvSpPr>
          <p:spPr bwMode="auto">
            <a:xfrm>
              <a:off x="2316" y="1328"/>
              <a:ext cx="313"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895" name="Rectangle 9"/>
            <p:cNvSpPr>
              <a:spLocks noChangeArrowheads="1"/>
            </p:cNvSpPr>
            <p:nvPr/>
          </p:nvSpPr>
          <p:spPr bwMode="auto">
            <a:xfrm>
              <a:off x="2647" y="1546"/>
              <a:ext cx="341"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896" name="Rectangle 10"/>
            <p:cNvSpPr>
              <a:spLocks noChangeArrowheads="1"/>
            </p:cNvSpPr>
            <p:nvPr/>
          </p:nvSpPr>
          <p:spPr bwMode="auto">
            <a:xfrm>
              <a:off x="3006" y="1736"/>
              <a:ext cx="341"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897" name="Rectangle 11"/>
            <p:cNvSpPr>
              <a:spLocks noChangeArrowheads="1"/>
            </p:cNvSpPr>
            <p:nvPr/>
          </p:nvSpPr>
          <p:spPr bwMode="auto">
            <a:xfrm>
              <a:off x="3337" y="1963"/>
              <a:ext cx="342"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898" name="Rectangle 12"/>
            <p:cNvSpPr>
              <a:spLocks noChangeArrowheads="1"/>
            </p:cNvSpPr>
            <p:nvPr/>
          </p:nvSpPr>
          <p:spPr bwMode="auto">
            <a:xfrm>
              <a:off x="3695" y="2163"/>
              <a:ext cx="332"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899" name="Rectangle 13"/>
            <p:cNvSpPr>
              <a:spLocks noChangeArrowheads="1"/>
            </p:cNvSpPr>
            <p:nvPr/>
          </p:nvSpPr>
          <p:spPr bwMode="auto">
            <a:xfrm>
              <a:off x="4018" y="2371"/>
              <a:ext cx="371" cy="233"/>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latin typeface="Times New Roman" panose="02020603050405020304" pitchFamily="18" charset="0"/>
                <a:cs typeface="Times New Roman" panose="02020603050405020304" pitchFamily="18" charset="0"/>
              </a:endParaRPr>
            </a:p>
          </p:txBody>
        </p:sp>
        <p:sp>
          <p:nvSpPr>
            <p:cNvPr id="37900" name="Text Box 14"/>
            <p:cNvSpPr txBox="1">
              <a:spLocks noChangeArrowheads="1"/>
            </p:cNvSpPr>
            <p:nvPr/>
          </p:nvSpPr>
          <p:spPr bwMode="auto">
            <a:xfrm>
              <a:off x="1607" y="894"/>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p:txBody>
        </p:sp>
        <p:sp>
          <p:nvSpPr>
            <p:cNvPr id="37901" name="Line 15"/>
            <p:cNvSpPr>
              <a:spLocks noChangeShapeType="1"/>
            </p:cNvSpPr>
            <p:nvPr/>
          </p:nvSpPr>
          <p:spPr bwMode="auto">
            <a:xfrm>
              <a:off x="1608" y="3252"/>
              <a:ext cx="341"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2" name="Line 16"/>
            <p:cNvSpPr>
              <a:spLocks noChangeShapeType="1"/>
            </p:cNvSpPr>
            <p:nvPr/>
          </p:nvSpPr>
          <p:spPr bwMode="auto">
            <a:xfrm>
              <a:off x="1930" y="2948"/>
              <a:ext cx="341"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3" name="Line 17"/>
            <p:cNvSpPr>
              <a:spLocks noChangeShapeType="1"/>
            </p:cNvSpPr>
            <p:nvPr/>
          </p:nvSpPr>
          <p:spPr bwMode="auto">
            <a:xfrm>
              <a:off x="2288" y="3102"/>
              <a:ext cx="341"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4" name="Line 18"/>
            <p:cNvSpPr>
              <a:spLocks noChangeShapeType="1"/>
            </p:cNvSpPr>
            <p:nvPr/>
          </p:nvSpPr>
          <p:spPr bwMode="auto">
            <a:xfrm>
              <a:off x="2640" y="3033"/>
              <a:ext cx="341"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5" name="Line 19"/>
            <p:cNvSpPr>
              <a:spLocks noChangeShapeType="1"/>
            </p:cNvSpPr>
            <p:nvPr/>
          </p:nvSpPr>
          <p:spPr bwMode="auto">
            <a:xfrm>
              <a:off x="3008" y="3073"/>
              <a:ext cx="341"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6" name="Line 20"/>
            <p:cNvSpPr>
              <a:spLocks noChangeShapeType="1"/>
            </p:cNvSpPr>
            <p:nvPr/>
          </p:nvSpPr>
          <p:spPr bwMode="auto">
            <a:xfrm>
              <a:off x="3340" y="3071"/>
              <a:ext cx="341"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7" name="Line 21"/>
            <p:cNvSpPr>
              <a:spLocks noChangeShapeType="1"/>
            </p:cNvSpPr>
            <p:nvPr/>
          </p:nvSpPr>
          <p:spPr bwMode="auto">
            <a:xfrm>
              <a:off x="3689" y="3054"/>
              <a:ext cx="341"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8" name="Line 22"/>
            <p:cNvSpPr>
              <a:spLocks noChangeShapeType="1"/>
            </p:cNvSpPr>
            <p:nvPr/>
          </p:nvSpPr>
          <p:spPr bwMode="auto">
            <a:xfrm>
              <a:off x="3973" y="3041"/>
              <a:ext cx="447" cy="1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37909" name="Rectangle 23"/>
            <p:cNvSpPr>
              <a:spLocks noChangeArrowheads="1"/>
            </p:cNvSpPr>
            <p:nvPr/>
          </p:nvSpPr>
          <p:spPr bwMode="auto">
            <a:xfrm>
              <a:off x="4879" y="3203"/>
              <a:ext cx="797" cy="252"/>
            </a:xfrm>
            <a:prstGeom prst="rect">
              <a:avLst/>
            </a:prstGeom>
            <a:solidFill>
              <a:srgbClr val="FFFFFF"/>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aseline="-25000">
                  <a:solidFill>
                    <a:srgbClr val="0000CC"/>
                  </a:solidFill>
                  <a:latin typeface="Times New Roman" panose="02020603050405020304" pitchFamily="18" charset="0"/>
                  <a:cs typeface="Times New Roman" panose="02020603050405020304" pitchFamily="18" charset="0"/>
                </a:rPr>
                <a:t>A</a:t>
              </a:r>
              <a:r>
                <a:rPr lang="en-US" altLang="zh-CN" sz="20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6.84</a:t>
              </a:r>
              <a:r>
                <a:rPr lang="en-US" altLang="zh-CN" sz="20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p>
          </p:txBody>
        </p:sp>
        <p:sp>
          <p:nvSpPr>
            <p:cNvPr id="37910" name="Rectangle 24"/>
            <p:cNvSpPr>
              <a:spLocks noChangeArrowheads="1"/>
            </p:cNvSpPr>
            <p:nvPr/>
          </p:nvSpPr>
          <p:spPr bwMode="auto">
            <a:xfrm>
              <a:off x="4851" y="2702"/>
              <a:ext cx="821" cy="252"/>
            </a:xfrm>
            <a:prstGeom prst="rect">
              <a:avLst/>
            </a:prstGeom>
            <a:solidFill>
              <a:srgbClr val="FFFFFF"/>
            </a:solidFill>
            <a:ln w="19050" algn="ctr">
              <a:solidFill>
                <a:srgbClr val="FF00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2000" baseline="-250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REF</a:t>
              </a:r>
              <a:r>
                <a:rPr lang="en-US" altLang="zh-CN" sz="20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a:solidFill>
                    <a:srgbClr val="0000CC"/>
                  </a:solidFill>
                  <a:latin typeface="Times New Roman" panose="02020603050405020304" pitchFamily="18" charset="0"/>
                  <a:cs typeface="Times New Roman" panose="02020603050405020304" pitchFamily="18" charset="0"/>
                  <a:sym typeface="Symbol" panose="05050102010706020507" pitchFamily="18" charset="2"/>
                </a:rPr>
                <a:t>10</a:t>
              </a:r>
              <a:r>
                <a:rPr lang="en-US" altLang="zh-CN" sz="2000" i="1">
                  <a:solidFill>
                    <a:srgbClr val="0000CC"/>
                  </a:solidFill>
                  <a:latin typeface="Times New Roman" panose="02020603050405020304" pitchFamily="18" charset="0"/>
                  <a:cs typeface="Times New Roman" panose="02020603050405020304" pitchFamily="18" charset="0"/>
                  <a:sym typeface="Symbol" panose="05050102010706020507" pitchFamily="18" charset="2"/>
                </a:rPr>
                <a:t>V</a:t>
              </a:r>
            </a:p>
          </p:txBody>
        </p:sp>
        <p:sp>
          <p:nvSpPr>
            <p:cNvPr id="37911" name="Oval 25"/>
            <p:cNvSpPr>
              <a:spLocks noChangeArrowheads="1"/>
            </p:cNvSpPr>
            <p:nvPr/>
          </p:nvSpPr>
          <p:spPr bwMode="auto">
            <a:xfrm>
              <a:off x="4927" y="914"/>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37912" name="Oval 26"/>
            <p:cNvSpPr>
              <a:spLocks noChangeArrowheads="1"/>
            </p:cNvSpPr>
            <p:nvPr/>
          </p:nvSpPr>
          <p:spPr bwMode="auto">
            <a:xfrm>
              <a:off x="4936" y="1096"/>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0</a:t>
              </a:r>
            </a:p>
          </p:txBody>
        </p:sp>
        <p:sp>
          <p:nvSpPr>
            <p:cNvPr id="37913" name="Oval 27"/>
            <p:cNvSpPr>
              <a:spLocks noChangeArrowheads="1"/>
            </p:cNvSpPr>
            <p:nvPr/>
          </p:nvSpPr>
          <p:spPr bwMode="auto">
            <a:xfrm>
              <a:off x="4944" y="1307"/>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37914" name="Oval 28"/>
            <p:cNvSpPr>
              <a:spLocks noChangeArrowheads="1"/>
            </p:cNvSpPr>
            <p:nvPr/>
          </p:nvSpPr>
          <p:spPr bwMode="auto">
            <a:xfrm>
              <a:off x="4952" y="1490"/>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0</a:t>
              </a:r>
            </a:p>
          </p:txBody>
        </p:sp>
        <p:sp>
          <p:nvSpPr>
            <p:cNvPr id="37915" name="Oval 29"/>
            <p:cNvSpPr>
              <a:spLocks noChangeArrowheads="1"/>
            </p:cNvSpPr>
            <p:nvPr/>
          </p:nvSpPr>
          <p:spPr bwMode="auto">
            <a:xfrm>
              <a:off x="4954" y="1756"/>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37916" name="Oval 30"/>
            <p:cNvSpPr>
              <a:spLocks noChangeArrowheads="1"/>
            </p:cNvSpPr>
            <p:nvPr/>
          </p:nvSpPr>
          <p:spPr bwMode="auto">
            <a:xfrm>
              <a:off x="4972" y="1975"/>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37917" name="Oval 31"/>
            <p:cNvSpPr>
              <a:spLocks noChangeArrowheads="1"/>
            </p:cNvSpPr>
            <p:nvPr/>
          </p:nvSpPr>
          <p:spPr bwMode="auto">
            <a:xfrm>
              <a:off x="4954" y="2159"/>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37918" name="Oval 32"/>
            <p:cNvSpPr>
              <a:spLocks noChangeArrowheads="1"/>
            </p:cNvSpPr>
            <p:nvPr/>
          </p:nvSpPr>
          <p:spPr bwMode="auto">
            <a:xfrm>
              <a:off x="4954" y="2370"/>
              <a:ext cx="198" cy="170"/>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37919" name="Text Box 33"/>
            <p:cNvSpPr txBox="1">
              <a:spLocks noChangeArrowheads="1"/>
            </p:cNvSpPr>
            <p:nvPr/>
          </p:nvSpPr>
          <p:spPr bwMode="auto">
            <a:xfrm>
              <a:off x="1931" y="903"/>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p:txBody>
        </p:sp>
        <p:sp>
          <p:nvSpPr>
            <p:cNvPr id="37920" name="Text Box 34"/>
            <p:cNvSpPr txBox="1">
              <a:spLocks noChangeArrowheads="1"/>
            </p:cNvSpPr>
            <p:nvPr/>
          </p:nvSpPr>
          <p:spPr bwMode="auto">
            <a:xfrm>
              <a:off x="2262" y="894"/>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p:txBody>
        </p:sp>
        <p:sp>
          <p:nvSpPr>
            <p:cNvPr id="37921" name="Text Box 35"/>
            <p:cNvSpPr txBox="1">
              <a:spLocks noChangeArrowheads="1"/>
            </p:cNvSpPr>
            <p:nvPr/>
          </p:nvSpPr>
          <p:spPr bwMode="auto">
            <a:xfrm>
              <a:off x="2639" y="895"/>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p:txBody>
        </p:sp>
        <p:sp>
          <p:nvSpPr>
            <p:cNvPr id="37922" name="Text Box 36"/>
            <p:cNvSpPr txBox="1">
              <a:spLocks noChangeArrowheads="1"/>
            </p:cNvSpPr>
            <p:nvPr/>
          </p:nvSpPr>
          <p:spPr bwMode="auto">
            <a:xfrm>
              <a:off x="2969" y="903"/>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p:txBody>
        </p:sp>
        <p:sp>
          <p:nvSpPr>
            <p:cNvPr id="37923" name="Text Box 37"/>
            <p:cNvSpPr txBox="1">
              <a:spLocks noChangeArrowheads="1"/>
            </p:cNvSpPr>
            <p:nvPr/>
          </p:nvSpPr>
          <p:spPr bwMode="auto">
            <a:xfrm>
              <a:off x="3297" y="895"/>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p:txBody>
        </p:sp>
        <p:sp>
          <p:nvSpPr>
            <p:cNvPr id="37924" name="Text Box 38"/>
            <p:cNvSpPr txBox="1">
              <a:spLocks noChangeArrowheads="1"/>
            </p:cNvSpPr>
            <p:nvPr/>
          </p:nvSpPr>
          <p:spPr bwMode="auto">
            <a:xfrm>
              <a:off x="3662" y="904"/>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p:txBody>
        </p:sp>
        <p:sp>
          <p:nvSpPr>
            <p:cNvPr id="37925" name="Text Box 39"/>
            <p:cNvSpPr txBox="1">
              <a:spLocks noChangeArrowheads="1"/>
            </p:cNvSpPr>
            <p:nvPr/>
          </p:nvSpPr>
          <p:spPr bwMode="auto">
            <a:xfrm>
              <a:off x="4028" y="905"/>
              <a:ext cx="369" cy="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0</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a:p>
              <a:pPr eaLnBrk="1" hangingPunct="1">
                <a:lnSpc>
                  <a:spcPct val="70000"/>
                </a:lnSpc>
                <a:spcBef>
                  <a:spcPct val="50000"/>
                </a:spcBef>
                <a:buFontTx/>
                <a:buNone/>
              </a:pPr>
              <a:r>
                <a:rPr lang="en-US" altLang="zh-CN" sz="1800" b="0">
                  <a:solidFill>
                    <a:prstClr val="black"/>
                  </a:solidFill>
                  <a:latin typeface="Times New Roman" panose="02020603050405020304" pitchFamily="18" charset="0"/>
                  <a:cs typeface="Times New Roman" panose="02020603050405020304" pitchFamily="18" charset="0"/>
                </a:rPr>
                <a:t>1</a:t>
              </a:r>
            </a:p>
          </p:txBody>
        </p:sp>
      </p:grpSp>
      <p:sp>
        <p:nvSpPr>
          <p:cNvPr id="38" name="Rectangle 40"/>
          <p:cNvSpPr>
            <a:spLocks noChangeArrowheads="1"/>
          </p:cNvSpPr>
          <p:nvPr/>
        </p:nvSpPr>
        <p:spPr bwMode="auto">
          <a:xfrm>
            <a:off x="131578" y="57319"/>
            <a:ext cx="53190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indent="-457200" eaLnBrk="1" hangingPunct="1">
              <a:spcBef>
                <a:spcPct val="0"/>
              </a:spcBef>
              <a:buFont typeface="Wingdings" panose="05000000000000000000" pitchFamily="2" charset="2"/>
              <a:buChar char="l"/>
            </a:pPr>
            <a:r>
              <a:rPr lang="zh-CN" altLang="en-US" sz="2800">
                <a:solidFill>
                  <a:srgbClr val="0000CC"/>
                </a:solidFill>
                <a:latin typeface="微软雅黑" panose="020B0503020204020204" pitchFamily="34" charset="-122"/>
                <a:ea typeface="微软雅黑" panose="020B0503020204020204" pitchFamily="34" charset="-122"/>
              </a:rPr>
              <a:t>逐次比较型</a:t>
            </a:r>
            <a:r>
              <a:rPr lang="en-US" altLang="zh-CN" sz="2800">
                <a:solidFill>
                  <a:srgbClr val="0000CC"/>
                </a:solidFill>
                <a:latin typeface="微软雅黑" panose="020B0503020204020204" pitchFamily="34" charset="-122"/>
                <a:ea typeface="微软雅黑" panose="020B0503020204020204" pitchFamily="34" charset="-122"/>
              </a:rPr>
              <a:t>A/D</a:t>
            </a:r>
            <a:r>
              <a:rPr lang="zh-CN" altLang="en-US" sz="2800">
                <a:solidFill>
                  <a:srgbClr val="0000CC"/>
                </a:solidFill>
                <a:latin typeface="微软雅黑" panose="020B0503020204020204" pitchFamily="34" charset="-122"/>
                <a:ea typeface="微软雅黑" panose="020B0503020204020204" pitchFamily="34" charset="-122"/>
              </a:rPr>
              <a:t>转换器波形图</a:t>
            </a:r>
          </a:p>
        </p:txBody>
      </p:sp>
    </p:spTree>
    <p:extLst>
      <p:ext uri="{BB962C8B-B14F-4D97-AF65-F5344CB8AC3E}">
        <p14:creationId xmlns:p14="http://schemas.microsoft.com/office/powerpoint/2010/main" val="133146038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0369" y="1119477"/>
            <a:ext cx="8227770"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a:solidFill>
                  <a:srgbClr val="0000CC"/>
                </a:solidFill>
                <a:latin typeface="微软雅黑" panose="020B0503020204020204" pitchFamily="34" charset="-122"/>
                <a:ea typeface="微软雅黑" panose="020B0503020204020204" pitchFamily="34" charset="-122"/>
              </a:rPr>
              <a:t>逐次比较型</a:t>
            </a:r>
            <a:r>
              <a:rPr kumimoji="1" lang="en-US" altLang="zh-CN" sz="3200">
                <a:solidFill>
                  <a:srgbClr val="0000CC"/>
                </a:solidFill>
                <a:latin typeface="Arial"/>
                <a:ea typeface="微软雅黑"/>
                <a:cs typeface="+mn-ea"/>
              </a:rPr>
              <a:t>ADC</a:t>
            </a:r>
            <a:r>
              <a:rPr kumimoji="1" lang="zh-CN" altLang="en-US" sz="3200">
                <a:solidFill>
                  <a:srgbClr val="0000CC"/>
                </a:solidFill>
                <a:latin typeface="Arial"/>
                <a:ea typeface="微软雅黑"/>
                <a:cs typeface="+mn-ea"/>
              </a:rPr>
              <a:t>特点</a:t>
            </a:r>
            <a:endParaRPr kumimoji="1" lang="zh-CN" altLang="en-US" sz="3200" dirty="0">
              <a:solidFill>
                <a:srgbClr val="0000CC"/>
              </a:solidFill>
              <a:latin typeface="Arial"/>
              <a:ea typeface="微软雅黑"/>
              <a:cs typeface="+mn-ea"/>
              <a:sym typeface="+mn-lt"/>
            </a:endParaRPr>
          </a:p>
        </p:txBody>
      </p:sp>
      <p:sp>
        <p:nvSpPr>
          <p:cNvPr id="7" name="Rectangle 3"/>
          <p:cNvSpPr txBox="1">
            <a:spLocks noChangeArrowheads="1"/>
          </p:cNvSpPr>
          <p:nvPr/>
        </p:nvSpPr>
        <p:spPr>
          <a:xfrm>
            <a:off x="391886" y="1896973"/>
            <a:ext cx="8463122" cy="429635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lnSpc>
                <a:spcPct val="110000"/>
              </a:lnSpc>
              <a:buClr>
                <a:srgbClr val="0000CC"/>
              </a:buClr>
            </a:pPr>
            <a:r>
              <a:rPr lang="en-US" altLang="zh-CN" sz="2800" b="0"/>
              <a:t>⒈</a:t>
            </a:r>
            <a:r>
              <a:rPr lang="zh-CN" altLang="en-US" sz="2800" b="0"/>
              <a:t>具有较高的转换速度。逐次比较型</a:t>
            </a:r>
            <a:r>
              <a:rPr lang="en-US" altLang="zh-CN" sz="2800" b="0"/>
              <a:t>ADC</a:t>
            </a:r>
            <a:r>
              <a:rPr lang="zh-CN" altLang="en-US" sz="2800" b="0"/>
              <a:t>完成一次转换所需时间与其位数</a:t>
            </a:r>
            <a:r>
              <a:rPr lang="en-US" altLang="zh-CN" sz="2800" b="0"/>
              <a:t>n</a:t>
            </a:r>
            <a:r>
              <a:rPr lang="zh-CN" altLang="en-US" sz="2800" b="0"/>
              <a:t>和时钟脉冲频率有关，位数愈少，时钟频率越高，转换所需时间越短</a:t>
            </a:r>
          </a:p>
          <a:p>
            <a:pPr algn="ctr" eaLnBrk="1" hangingPunct="1">
              <a:lnSpc>
                <a:spcPct val="125000"/>
              </a:lnSpc>
              <a:buClr>
                <a:srgbClr val="0000CC"/>
              </a:buClr>
              <a:buFont typeface="Wingdings" panose="05000000000000000000" pitchFamily="2" charset="2"/>
              <a:buNone/>
            </a:pPr>
            <a:r>
              <a:rPr lang="en-US" altLang="zh-CN" sz="2800" b="0" i="1"/>
              <a:t>t</a:t>
            </a:r>
            <a:r>
              <a:rPr lang="en-US" altLang="zh-CN" sz="2800" b="0"/>
              <a:t>=(</a:t>
            </a:r>
            <a:r>
              <a:rPr lang="en-US" altLang="zh-CN" sz="2800" b="0" i="1"/>
              <a:t>n</a:t>
            </a:r>
            <a:r>
              <a:rPr lang="en-US" altLang="zh-CN" sz="2800" b="0"/>
              <a:t>+2)</a:t>
            </a:r>
            <a:r>
              <a:rPr lang="en-US" altLang="zh-CN" sz="2800" b="0" i="1"/>
              <a:t>T</a:t>
            </a:r>
            <a:r>
              <a:rPr lang="en-US" altLang="zh-CN" sz="2800" b="0" baseline="-30000"/>
              <a:t>C </a:t>
            </a:r>
            <a:r>
              <a:rPr lang="zh-CN" altLang="en-US" sz="2800" b="0"/>
              <a:t>，</a:t>
            </a:r>
            <a:r>
              <a:rPr lang="zh-CN" altLang="en-US" sz="2800" b="0" baseline="-30000"/>
              <a:t> </a:t>
            </a:r>
            <a:r>
              <a:rPr lang="zh-CN" altLang="en-US" sz="2800" b="0"/>
              <a:t>其中</a:t>
            </a:r>
            <a:r>
              <a:rPr lang="en-US" altLang="zh-CN" sz="2800" b="0" i="1"/>
              <a:t>T</a:t>
            </a:r>
            <a:r>
              <a:rPr lang="en-US" altLang="zh-CN" sz="2800" b="0" baseline="-30000"/>
              <a:t>C</a:t>
            </a:r>
            <a:r>
              <a:rPr lang="zh-CN" altLang="en-US" sz="2800" b="0"/>
              <a:t>为时钟周期。</a:t>
            </a:r>
            <a:endParaRPr lang="en-US" altLang="zh-CN" sz="2800" b="0"/>
          </a:p>
          <a:p>
            <a:pPr algn="ctr" eaLnBrk="1" hangingPunct="1">
              <a:lnSpc>
                <a:spcPct val="125000"/>
              </a:lnSpc>
              <a:buClr>
                <a:srgbClr val="0000CC"/>
              </a:buClr>
              <a:buFont typeface="Arial" panose="020B0604020202020204" pitchFamily="34" charset="0"/>
              <a:buChar char="•"/>
            </a:pPr>
            <a:r>
              <a:rPr lang="zh-CN" altLang="en-US" sz="2800" b="0"/>
              <a:t>⒉转换精度主要取决于比较器的灵敏度和</a:t>
            </a:r>
            <a:r>
              <a:rPr lang="en-US" altLang="zh-CN" sz="2800" b="0"/>
              <a:t>DAC</a:t>
            </a:r>
            <a:r>
              <a:rPr lang="zh-CN" altLang="en-US" sz="2800" b="0"/>
              <a:t>的精度，</a:t>
            </a:r>
            <a:r>
              <a:rPr lang="zh-CN" altLang="en-US" sz="2800"/>
              <a:t>输出数字量的位数越多转换精度越高。</a:t>
            </a:r>
            <a:endParaRPr lang="zh-CN" altLang="en-US" sz="2800" b="0"/>
          </a:p>
          <a:p>
            <a:pPr algn="just" eaLnBrk="1" hangingPunct="1">
              <a:lnSpc>
                <a:spcPct val="125000"/>
              </a:lnSpc>
              <a:buClr>
                <a:srgbClr val="0000CC"/>
              </a:buClr>
            </a:pPr>
            <a:r>
              <a:rPr lang="zh-CN" altLang="en-US" sz="2800" b="0"/>
              <a:t>⒊转换的抗干扰特性较差。</a:t>
            </a:r>
          </a:p>
        </p:txBody>
      </p:sp>
    </p:spTree>
    <p:extLst>
      <p:ext uri="{BB962C8B-B14F-4D97-AF65-F5344CB8AC3E}">
        <p14:creationId xmlns:p14="http://schemas.microsoft.com/office/powerpoint/2010/main" val="421446623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p:cNvGraphicFramePr>
            <a:graphicFrameLocks/>
          </p:cNvGraphicFramePr>
          <p:nvPr>
            <p:extLst>
              <p:ext uri="{D42A27DB-BD31-4B8C-83A1-F6EECF244321}">
                <p14:modId xmlns:p14="http://schemas.microsoft.com/office/powerpoint/2010/main" val="3370565984"/>
              </p:ext>
            </p:extLst>
          </p:nvPr>
        </p:nvGraphicFramePr>
        <p:xfrm>
          <a:off x="857885" y="2095184"/>
          <a:ext cx="7605713" cy="4589463"/>
        </p:xfrm>
        <a:graphic>
          <a:graphicData uri="http://schemas.openxmlformats.org/presentationml/2006/ole">
            <mc:AlternateContent xmlns:mc="http://schemas.openxmlformats.org/markup-compatibility/2006">
              <mc:Choice xmlns:v="urn:schemas-microsoft-com:vml" Requires="v">
                <p:oleObj spid="_x0000_s21511" name="图片" r:id="rId4" imgW="6736080" imgH="4081272" progId="Word.Picture.8">
                  <p:embed/>
                </p:oleObj>
              </mc:Choice>
              <mc:Fallback>
                <p:oleObj name="图片" r:id="rId4" imgW="6736080" imgH="4081272" progId="Word.Picture.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885" y="2095184"/>
                        <a:ext cx="7605713"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6470" name="Rectangle 6"/>
          <p:cNvSpPr>
            <a:spLocks noChangeArrowheads="1"/>
          </p:cNvSpPr>
          <p:nvPr/>
        </p:nvSpPr>
        <p:spPr bwMode="auto">
          <a:xfrm>
            <a:off x="5666423" y="2166622"/>
            <a:ext cx="1665287" cy="1738312"/>
          </a:xfrm>
          <a:prstGeom prst="rect">
            <a:avLst/>
          </a:prstGeom>
          <a:solidFill>
            <a:srgbClr val="CCECFF">
              <a:alpha val="54117"/>
            </a:srgbClr>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46471" name="Rectangle 7"/>
          <p:cNvSpPr>
            <a:spLocks noChangeArrowheads="1"/>
          </p:cNvSpPr>
          <p:nvPr/>
        </p:nvSpPr>
        <p:spPr bwMode="auto">
          <a:xfrm>
            <a:off x="913448" y="3966847"/>
            <a:ext cx="6313487" cy="2879725"/>
          </a:xfrm>
          <a:prstGeom prst="rect">
            <a:avLst/>
          </a:prstGeom>
          <a:solidFill>
            <a:schemeClr val="accent1">
              <a:alpha val="38823"/>
            </a:schemeClr>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46472" name="Rectangle 8"/>
          <p:cNvSpPr>
            <a:spLocks noChangeArrowheads="1"/>
          </p:cNvSpPr>
          <p:nvPr/>
        </p:nvSpPr>
        <p:spPr bwMode="auto">
          <a:xfrm>
            <a:off x="7395210" y="3966847"/>
            <a:ext cx="576263" cy="2736850"/>
          </a:xfrm>
          <a:prstGeom prst="rect">
            <a:avLst/>
          </a:prstGeom>
          <a:solidFill>
            <a:srgbClr val="FFFF66">
              <a:alpha val="50195"/>
            </a:srgbClr>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46473" name="Rectangle 9"/>
          <p:cNvSpPr>
            <a:spLocks noChangeArrowheads="1"/>
          </p:cNvSpPr>
          <p:nvPr/>
        </p:nvSpPr>
        <p:spPr bwMode="auto">
          <a:xfrm>
            <a:off x="842010" y="2095184"/>
            <a:ext cx="4770438" cy="1846263"/>
          </a:xfrm>
          <a:prstGeom prst="rect">
            <a:avLst/>
          </a:prstGeom>
          <a:solidFill>
            <a:srgbClr val="FF7C80">
              <a:alpha val="36862"/>
            </a:srgbClr>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3015" name="Line 17"/>
          <p:cNvSpPr>
            <a:spLocks noChangeShapeType="1"/>
          </p:cNvSpPr>
          <p:nvPr/>
        </p:nvSpPr>
        <p:spPr bwMode="auto">
          <a:xfrm>
            <a:off x="7708900" y="198438"/>
            <a:ext cx="10588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p>
            <a:endParaRPr lang="zh-CN" altLang="en-US" sz="1800" b="0">
              <a:solidFill>
                <a:prstClr val="black"/>
              </a:solidFill>
              <a:latin typeface="Arial" panose="020B0604020202020204" pitchFamily="34" charset="0"/>
            </a:endParaRPr>
          </a:p>
        </p:txBody>
      </p:sp>
      <p:grpSp>
        <p:nvGrpSpPr>
          <p:cNvPr id="2" name="Group 18"/>
          <p:cNvGrpSpPr>
            <a:grpSpLocks/>
          </p:cNvGrpSpPr>
          <p:nvPr/>
        </p:nvGrpSpPr>
        <p:grpSpPr bwMode="auto">
          <a:xfrm>
            <a:off x="7395210" y="2239647"/>
            <a:ext cx="1006475" cy="1358900"/>
            <a:chOff x="4577" y="759"/>
            <a:chExt cx="634" cy="856"/>
          </a:xfrm>
        </p:grpSpPr>
        <p:sp>
          <p:nvSpPr>
            <p:cNvPr id="43020" name="Line 19"/>
            <p:cNvSpPr>
              <a:spLocks noChangeShapeType="1"/>
            </p:cNvSpPr>
            <p:nvPr/>
          </p:nvSpPr>
          <p:spPr bwMode="auto">
            <a:xfrm>
              <a:off x="4680" y="1280"/>
              <a:ext cx="43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43021" name="Line 20"/>
            <p:cNvSpPr>
              <a:spLocks noChangeShapeType="1"/>
            </p:cNvSpPr>
            <p:nvPr/>
          </p:nvSpPr>
          <p:spPr bwMode="auto">
            <a:xfrm>
              <a:off x="4845" y="866"/>
              <a:ext cx="0" cy="7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43022" name="Line 21"/>
            <p:cNvSpPr>
              <a:spLocks noChangeShapeType="1"/>
            </p:cNvSpPr>
            <p:nvPr/>
          </p:nvSpPr>
          <p:spPr bwMode="auto">
            <a:xfrm>
              <a:off x="4946" y="1606"/>
              <a:ext cx="21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43023" name="Line 22"/>
            <p:cNvSpPr>
              <a:spLocks noChangeShapeType="1"/>
            </p:cNvSpPr>
            <p:nvPr/>
          </p:nvSpPr>
          <p:spPr bwMode="auto">
            <a:xfrm>
              <a:off x="4577" y="988"/>
              <a:ext cx="21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43024" name="Line 23"/>
            <p:cNvSpPr>
              <a:spLocks noChangeShapeType="1"/>
            </p:cNvSpPr>
            <p:nvPr/>
          </p:nvSpPr>
          <p:spPr bwMode="auto">
            <a:xfrm>
              <a:off x="4784" y="988"/>
              <a:ext cx="145" cy="6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43025" name="Line 24"/>
            <p:cNvSpPr>
              <a:spLocks noChangeShapeType="1"/>
            </p:cNvSpPr>
            <p:nvPr/>
          </p:nvSpPr>
          <p:spPr bwMode="auto">
            <a:xfrm flipV="1">
              <a:off x="4845" y="759"/>
              <a:ext cx="0" cy="11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
          <p:nvSpPr>
            <p:cNvPr id="43026" name="Line 25"/>
            <p:cNvSpPr>
              <a:spLocks noChangeShapeType="1"/>
            </p:cNvSpPr>
            <p:nvPr/>
          </p:nvSpPr>
          <p:spPr bwMode="auto">
            <a:xfrm>
              <a:off x="5110" y="1270"/>
              <a:ext cx="101" cy="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grpSp>
      <p:sp>
        <p:nvSpPr>
          <p:cNvPr id="446490" name="Rectangle 26"/>
          <p:cNvSpPr>
            <a:spLocks noChangeArrowheads="1"/>
          </p:cNvSpPr>
          <p:nvPr/>
        </p:nvSpPr>
        <p:spPr bwMode="auto">
          <a:xfrm>
            <a:off x="3695541" y="1665925"/>
            <a:ext cx="1677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a:solidFill>
                  <a:srgbClr val="800000"/>
                </a:solidFill>
                <a:latin typeface="微软雅黑" panose="020B0503020204020204" pitchFamily="34" charset="-122"/>
                <a:ea typeface="微软雅黑" panose="020B0503020204020204" pitchFamily="34" charset="-122"/>
              </a:rPr>
              <a:t>电路组成</a:t>
            </a:r>
          </a:p>
        </p:txBody>
      </p:sp>
      <p:sp>
        <p:nvSpPr>
          <p:cNvPr id="19" name="矩形 18"/>
          <p:cNvSpPr/>
          <p:nvPr/>
        </p:nvSpPr>
        <p:spPr>
          <a:xfrm>
            <a:off x="98668" y="21906"/>
            <a:ext cx="8227770"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a:solidFill>
                  <a:srgbClr val="0000CC"/>
                </a:solidFill>
                <a:latin typeface="微软雅黑" panose="020B0503020204020204" pitchFamily="34" charset="-122"/>
                <a:ea typeface="微软雅黑" panose="020B0503020204020204" pitchFamily="34" charset="-122"/>
              </a:rPr>
              <a:t>双积分</a:t>
            </a:r>
            <a:r>
              <a:rPr lang="en-US" altLang="zh-CN" sz="3200">
                <a:solidFill>
                  <a:srgbClr val="0000CC"/>
                </a:solidFill>
                <a:latin typeface="微软雅黑" panose="020B0503020204020204" pitchFamily="34" charset="-122"/>
                <a:ea typeface="微软雅黑" panose="020B0503020204020204" pitchFamily="34" charset="-122"/>
              </a:rPr>
              <a:t>ADC</a:t>
            </a:r>
            <a:endParaRPr lang="zh-CN" altLang="en-US" sz="3200" dirty="0">
              <a:solidFill>
                <a:srgbClr val="0000CC"/>
              </a:solidFill>
              <a:latin typeface="微软雅黑" panose="020B0503020204020204" pitchFamily="34" charset="-122"/>
              <a:ea typeface="微软雅黑" panose="020B0503020204020204" pitchFamily="34" charset="-122"/>
              <a:sym typeface="+mn-lt"/>
            </a:endParaRPr>
          </a:p>
        </p:txBody>
      </p:sp>
      <p:sp>
        <p:nvSpPr>
          <p:cNvPr id="22" name="Rectangle 3"/>
          <p:cNvSpPr txBox="1">
            <a:spLocks noChangeArrowheads="1"/>
          </p:cNvSpPr>
          <p:nvPr/>
        </p:nvSpPr>
        <p:spPr>
          <a:xfrm>
            <a:off x="252571" y="584634"/>
            <a:ext cx="8463122" cy="101937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lnSpc>
                <a:spcPct val="110000"/>
              </a:lnSpc>
              <a:buClr>
                <a:srgbClr val="0000CC"/>
              </a:buClr>
            </a:pPr>
            <a:r>
              <a:rPr lang="zh-CN" altLang="en-US" sz="2600" b="0">
                <a:solidFill>
                  <a:srgbClr val="000000"/>
                </a:solidFill>
                <a:latin typeface="微软雅黑"/>
                <a:ea typeface="微软雅黑"/>
              </a:rPr>
              <a:t>双积分</a:t>
            </a:r>
            <a:r>
              <a:rPr lang="en-US" altLang="zh-CN" sz="2600" b="0">
                <a:solidFill>
                  <a:srgbClr val="000000"/>
                </a:solidFill>
                <a:latin typeface="微软雅黑"/>
                <a:ea typeface="微软雅黑"/>
              </a:rPr>
              <a:t>ADC</a:t>
            </a:r>
            <a:r>
              <a:rPr lang="zh-CN" altLang="en-US" sz="2600" b="0">
                <a:solidFill>
                  <a:srgbClr val="000000"/>
                </a:solidFill>
                <a:latin typeface="微软雅黑"/>
                <a:ea typeface="微软雅黑"/>
              </a:rPr>
              <a:t>是一种间接的转换方法，</a:t>
            </a:r>
            <a:r>
              <a:rPr lang="zh-CN" altLang="en-US" sz="2600">
                <a:solidFill>
                  <a:srgbClr val="000000"/>
                </a:solidFill>
                <a:latin typeface="微软雅黑"/>
                <a:ea typeface="微软雅黑"/>
              </a:rPr>
              <a:t>模拟电压首先被转换为时间间隔</a:t>
            </a:r>
            <a:r>
              <a:rPr lang="zh-CN" altLang="en-US" sz="2600" b="0">
                <a:solidFill>
                  <a:srgbClr val="000000"/>
                </a:solidFill>
                <a:latin typeface="微软雅黑"/>
                <a:ea typeface="微软雅黑"/>
              </a:rPr>
              <a:t>，然后通过计数器转换为数字量</a:t>
            </a:r>
            <a:endParaRPr lang="en-US" altLang="zh-CN" sz="2600" b="0">
              <a:solidFill>
                <a:srgbClr val="000000"/>
              </a:solidFill>
              <a:latin typeface="微软雅黑"/>
              <a:ea typeface="微软雅黑"/>
            </a:endParaRPr>
          </a:p>
        </p:txBody>
      </p:sp>
      <p:sp>
        <p:nvSpPr>
          <p:cNvPr id="33" name="AutoShape 8">
            <a:extLst>
              <a:ext uri="{FF2B5EF4-FFF2-40B4-BE49-F238E27FC236}">
                <a16:creationId xmlns:a16="http://schemas.microsoft.com/office/drawing/2014/main" id="{0018B07B-7B50-D752-0627-19CBC474105D}"/>
              </a:ext>
            </a:extLst>
          </p:cNvPr>
          <p:cNvSpPr>
            <a:spLocks noChangeArrowheads="1"/>
          </p:cNvSpPr>
          <p:nvPr/>
        </p:nvSpPr>
        <p:spPr bwMode="auto">
          <a:xfrm>
            <a:off x="8073334" y="3904934"/>
            <a:ext cx="1088245" cy="1373008"/>
          </a:xfrm>
          <a:prstGeom prst="wedgeEllipseCallout">
            <a:avLst>
              <a:gd name="adj1" fmla="val -75171"/>
              <a:gd name="adj2" fmla="val 35909"/>
            </a:avLst>
          </a:prstGeom>
          <a:solidFill>
            <a:srgbClr val="DAEDEF"/>
          </a:solidFill>
          <a:ln w="6350">
            <a:solidFill>
              <a:srgbClr val="BBE0E3"/>
            </a:solidFill>
            <a:miter lim="800000"/>
            <a:headEnd/>
            <a:tailEnd/>
          </a:ln>
        </p:spPr>
        <p:txBody>
          <a:bodyPr wrap="square"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0" i="0" u="none" strike="noStrike" kern="0" cap="none" spc="0" normalizeH="0" baseline="0" noProof="0">
                <a:ln>
                  <a:noFill/>
                </a:ln>
                <a:solidFill>
                  <a:srgbClr val="0000CC"/>
                </a:solidFill>
                <a:effectLst/>
                <a:uLnTx/>
                <a:uFillTx/>
                <a:latin typeface="微软雅黑"/>
                <a:ea typeface="微软雅黑"/>
              </a:rPr>
              <a:t>计数脉冲控制电路</a:t>
            </a:r>
          </a:p>
        </p:txBody>
      </p:sp>
      <p:sp>
        <p:nvSpPr>
          <p:cNvPr id="34" name="AutoShape 9">
            <a:extLst>
              <a:ext uri="{FF2B5EF4-FFF2-40B4-BE49-F238E27FC236}">
                <a16:creationId xmlns:a16="http://schemas.microsoft.com/office/drawing/2014/main" id="{95C21892-D685-59A1-ACDC-E6CE3286C8C5}"/>
              </a:ext>
            </a:extLst>
          </p:cNvPr>
          <p:cNvSpPr>
            <a:spLocks noChangeArrowheads="1"/>
          </p:cNvSpPr>
          <p:nvPr/>
        </p:nvSpPr>
        <p:spPr bwMode="auto">
          <a:xfrm>
            <a:off x="424467" y="1693216"/>
            <a:ext cx="1447800" cy="593982"/>
          </a:xfrm>
          <a:prstGeom prst="wedgeEllipseCallout">
            <a:avLst>
              <a:gd name="adj1" fmla="val 112697"/>
              <a:gd name="adj2" fmla="val 105193"/>
            </a:avLst>
          </a:prstGeom>
          <a:solidFill>
            <a:srgbClr val="DAEDEF"/>
          </a:solidFill>
          <a:ln w="6350">
            <a:solidFill>
              <a:srgbClr val="BBE0E3"/>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i="0" u="none" strike="noStrike" kern="0" cap="none" spc="0" normalizeH="0" baseline="0" noProof="0">
                <a:ln>
                  <a:noFill/>
                </a:ln>
                <a:solidFill>
                  <a:srgbClr val="0000CC"/>
                </a:solidFill>
                <a:effectLst/>
                <a:uLnTx/>
                <a:uFillTx/>
                <a:latin typeface="微软雅黑"/>
                <a:ea typeface="微软雅黑"/>
              </a:rPr>
              <a:t>积分器</a:t>
            </a:r>
          </a:p>
        </p:txBody>
      </p:sp>
      <p:sp>
        <p:nvSpPr>
          <p:cNvPr id="35" name="AutoShape 10">
            <a:extLst>
              <a:ext uri="{FF2B5EF4-FFF2-40B4-BE49-F238E27FC236}">
                <a16:creationId xmlns:a16="http://schemas.microsoft.com/office/drawing/2014/main" id="{6249F212-417C-743D-639D-7B7773393AB6}"/>
              </a:ext>
            </a:extLst>
          </p:cNvPr>
          <p:cNvSpPr>
            <a:spLocks noChangeArrowheads="1"/>
          </p:cNvSpPr>
          <p:nvPr/>
        </p:nvSpPr>
        <p:spPr bwMode="auto">
          <a:xfrm>
            <a:off x="0" y="5920054"/>
            <a:ext cx="1512887" cy="516079"/>
          </a:xfrm>
          <a:prstGeom prst="wedgeEllipseCallout">
            <a:avLst>
              <a:gd name="adj1" fmla="val 78544"/>
              <a:gd name="adj2" fmla="val -171901"/>
            </a:avLst>
          </a:prstGeom>
          <a:solidFill>
            <a:srgbClr val="DAEDEF"/>
          </a:solidFill>
          <a:ln w="6350">
            <a:solidFill>
              <a:srgbClr val="BBE0E3"/>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80000"/>
              </a:lnSpc>
              <a:spcBef>
                <a:spcPct val="50000"/>
              </a:spcBef>
              <a:spcAft>
                <a:spcPts val="0"/>
              </a:spcAft>
              <a:buClrTx/>
              <a:buSzTx/>
              <a:buFontTx/>
              <a:buNone/>
              <a:tabLst/>
              <a:defRPr/>
            </a:pPr>
            <a:r>
              <a:rPr kumimoji="1" lang="zh-CN" altLang="en-US" sz="1800" i="0" u="none" strike="noStrike" kern="0" cap="none" spc="0" normalizeH="0" baseline="0" noProof="0">
                <a:ln>
                  <a:noFill/>
                </a:ln>
                <a:solidFill>
                  <a:srgbClr val="0000CC"/>
                </a:solidFill>
                <a:effectLst/>
                <a:uLnTx/>
                <a:uFillTx/>
                <a:latin typeface="微软雅黑"/>
                <a:ea typeface="微软雅黑"/>
              </a:rPr>
              <a:t>计数器</a:t>
            </a:r>
            <a:endParaRPr kumimoji="1" lang="zh-CN" altLang="en-US" sz="1800" i="0" u="none" strike="noStrike" kern="0" cap="none" spc="0" normalizeH="0" baseline="0" noProof="0" dirty="0">
              <a:ln>
                <a:noFill/>
              </a:ln>
              <a:solidFill>
                <a:srgbClr val="0000CC"/>
              </a:solidFill>
              <a:effectLst/>
              <a:uLnTx/>
              <a:uFillTx/>
              <a:latin typeface="微软雅黑"/>
              <a:ea typeface="微软雅黑"/>
            </a:endParaRPr>
          </a:p>
        </p:txBody>
      </p:sp>
      <p:sp>
        <p:nvSpPr>
          <p:cNvPr id="37" name="AutoShape 20">
            <a:extLst>
              <a:ext uri="{FF2B5EF4-FFF2-40B4-BE49-F238E27FC236}">
                <a16:creationId xmlns:a16="http://schemas.microsoft.com/office/drawing/2014/main" id="{F23533CE-3605-159C-E378-4F21B0BAF718}"/>
              </a:ext>
            </a:extLst>
          </p:cNvPr>
          <p:cNvSpPr>
            <a:spLocks noChangeArrowheads="1"/>
          </p:cNvSpPr>
          <p:nvPr/>
        </p:nvSpPr>
        <p:spPr bwMode="auto">
          <a:xfrm>
            <a:off x="7920702" y="1715375"/>
            <a:ext cx="1009650" cy="593982"/>
          </a:xfrm>
          <a:prstGeom prst="wedgeEllipseCallout">
            <a:avLst>
              <a:gd name="adj1" fmla="val -188083"/>
              <a:gd name="adj2" fmla="val 74229"/>
            </a:avLst>
          </a:prstGeom>
          <a:solidFill>
            <a:srgbClr val="DAEDEF"/>
          </a:solidFill>
          <a:ln w="6350">
            <a:solidFill>
              <a:srgbClr val="BBE0E3"/>
            </a:solidFill>
            <a:miter lim="800000"/>
            <a:headEnd/>
            <a:tailEnd/>
          </a:ln>
        </p:spPr>
        <p:txBody>
          <a:bodyPr lIns="0" tIns="72000" rIns="0" bIns="7200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i="0" u="none" strike="noStrike" kern="0" cap="none" spc="0" normalizeH="0" baseline="0" noProof="0">
                <a:ln>
                  <a:noFill/>
                </a:ln>
                <a:solidFill>
                  <a:srgbClr val="0000CC"/>
                </a:solidFill>
                <a:effectLst/>
                <a:uLnTx/>
                <a:uFillTx/>
                <a:latin typeface="微软雅黑"/>
                <a:ea typeface="微软雅黑"/>
              </a:rPr>
              <a:t>比较器</a:t>
            </a:r>
          </a:p>
        </p:txBody>
      </p:sp>
    </p:spTree>
    <p:extLst>
      <p:ext uri="{BB962C8B-B14F-4D97-AF65-F5344CB8AC3E}">
        <p14:creationId xmlns:p14="http://schemas.microsoft.com/office/powerpoint/2010/main" val="35871340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up)">
                                      <p:cBhvr>
                                        <p:cTn id="7" dur="20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46490"/>
                                        </p:tgtEl>
                                        <p:attrNameLst>
                                          <p:attrName>style.visibility</p:attrName>
                                        </p:attrNameLst>
                                      </p:cBhvr>
                                      <p:to>
                                        <p:strVal val="visible"/>
                                      </p:to>
                                    </p:set>
                                    <p:animEffect transition="in" filter="strips(downRight)">
                                      <p:cBhvr>
                                        <p:cTn id="12" dur="500"/>
                                        <p:tgtEl>
                                          <p:spTgt spid="44649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0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46473"/>
                                        </p:tgtEl>
                                        <p:attrNameLst>
                                          <p:attrName>style.visibility</p:attrName>
                                        </p:attrNameLst>
                                      </p:cBhvr>
                                      <p:to>
                                        <p:strVal val="visible"/>
                                      </p:to>
                                    </p:set>
                                    <p:animEffect transition="in" filter="box(in)">
                                      <p:cBhvr>
                                        <p:cTn id="21" dur="500"/>
                                        <p:tgtEl>
                                          <p:spTgt spid="446473"/>
                                        </p:tgtEl>
                                      </p:cBhvr>
                                    </p:animEffect>
                                  </p:childTnLst>
                                  <p:subTnLst>
                                    <p:set>
                                      <p:cBhvr override="childStyle">
                                        <p:cTn dur="1" fill="hold" display="0" masterRel="nextClick" afterEffect="1"/>
                                        <p:tgtEl>
                                          <p:spTgt spid="446473"/>
                                        </p:tgtEl>
                                        <p:attrNameLst>
                                          <p:attrName>style.visibility</p:attrName>
                                        </p:attrNameLst>
                                      </p:cBhvr>
                                      <p:to>
                                        <p:strVal val="hidden"/>
                                      </p:to>
                                    </p:set>
                                  </p:subTnLst>
                                </p:cTn>
                              </p:par>
                              <p:par>
                                <p:cTn id="22" presetID="9" presetClass="entr" presetSubtype="0"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3" name="CHIMES.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446470"/>
                                        </p:tgtEl>
                                        <p:attrNameLst>
                                          <p:attrName>style.visibility</p:attrName>
                                        </p:attrNameLst>
                                      </p:cBhvr>
                                      <p:to>
                                        <p:strVal val="visible"/>
                                      </p:to>
                                    </p:set>
                                    <p:animEffect transition="in" filter="box(in)">
                                      <p:cBhvr>
                                        <p:cTn id="29" dur="500"/>
                                        <p:tgtEl>
                                          <p:spTgt spid="446470"/>
                                        </p:tgtEl>
                                      </p:cBhvr>
                                    </p:animEffect>
                                  </p:childTnLst>
                                  <p:subTnLst>
                                    <p:set>
                                      <p:cBhvr override="childStyle">
                                        <p:cTn dur="1" fill="hold" display="0" masterRel="nextClick" afterEffect="1"/>
                                        <p:tgtEl>
                                          <p:spTgt spid="446470"/>
                                        </p:tgtEl>
                                        <p:attrNameLst>
                                          <p:attrName>style.visibility</p:attrName>
                                        </p:attrNameLst>
                                      </p:cBhvr>
                                      <p:to>
                                        <p:strVal val="hidden"/>
                                      </p:to>
                                    </p:set>
                                  </p:subTnLst>
                                </p:cTn>
                              </p:par>
                              <p:par>
                                <p:cTn id="30" presetID="9"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dissolve">
                                      <p:cBhvr>
                                        <p:cTn id="3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46472"/>
                                        </p:tgtEl>
                                        <p:attrNameLst>
                                          <p:attrName>style.visibility</p:attrName>
                                        </p:attrNameLst>
                                      </p:cBhvr>
                                      <p:to>
                                        <p:strVal val="visible"/>
                                      </p:to>
                                    </p:set>
                                    <p:animEffect transition="in" filter="box(in)">
                                      <p:cBhvr>
                                        <p:cTn id="42" dur="500"/>
                                        <p:tgtEl>
                                          <p:spTgt spid="446472"/>
                                        </p:tgtEl>
                                      </p:cBhvr>
                                    </p:animEffect>
                                  </p:childTnLst>
                                  <p:subTnLst>
                                    <p:set>
                                      <p:cBhvr override="childStyle">
                                        <p:cTn dur="1" fill="hold" display="0" masterRel="nextClick" afterEffect="1"/>
                                        <p:tgtEl>
                                          <p:spTgt spid="446472"/>
                                        </p:tgtEl>
                                        <p:attrNameLst>
                                          <p:attrName>style.visibility</p:attrName>
                                        </p:attrNameLst>
                                      </p:cBhvr>
                                      <p:to>
                                        <p:strVal val="hidden"/>
                                      </p:to>
                                    </p:set>
                                  </p:subTnLst>
                                </p:cTn>
                              </p:par>
                              <p:par>
                                <p:cTn id="43" presetID="9"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dissolve">
                                      <p:cBhvr>
                                        <p:cTn id="4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audio>
                                      <p:cMediaNode>
                                        <p:cTn display="0" masterRel="sameClick">
                                          <p:stCondLst>
                                            <p:cond evt="begin" delay="0">
                                              <p:tn val="43"/>
                                            </p:cond>
                                          </p:stCondLst>
                                          <p:endCondLst>
                                            <p:cond evt="onStopAudio" delay="0">
                                              <p:tgtEl>
                                                <p:sldTgt/>
                                              </p:tgtEl>
                                            </p:cond>
                                          </p:endCondLst>
                                        </p:cTn>
                                        <p:tgtEl>
                                          <p:sndTgt r:embed="rId3" name="CHIMES.WAV"/>
                                        </p:tgtEl>
                                      </p:cMediaNode>
                                    </p:audio>
                                  </p:sub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446471"/>
                                        </p:tgtEl>
                                        <p:attrNameLst>
                                          <p:attrName>style.visibility</p:attrName>
                                        </p:attrNameLst>
                                      </p:cBhvr>
                                      <p:to>
                                        <p:strVal val="visible"/>
                                      </p:to>
                                    </p:set>
                                    <p:animEffect transition="in" filter="box(in)">
                                      <p:cBhvr>
                                        <p:cTn id="50" dur="500"/>
                                        <p:tgtEl>
                                          <p:spTgt spid="446471"/>
                                        </p:tgtEl>
                                      </p:cBhvr>
                                    </p:animEffect>
                                  </p:childTnLst>
                                  <p:subTnLst>
                                    <p:set>
                                      <p:cBhvr override="childStyle">
                                        <p:cTn dur="1" fill="hold" display="0" masterRel="nextClick" afterEffect="1"/>
                                        <p:tgtEl>
                                          <p:spTgt spid="446471"/>
                                        </p:tgtEl>
                                        <p:attrNameLst>
                                          <p:attrName>style.visibility</p:attrName>
                                        </p:attrNameLst>
                                      </p:cBhvr>
                                      <p:to>
                                        <p:strVal val="hidden"/>
                                      </p:to>
                                    </p:set>
                                  </p:subTnLst>
                                </p:cTn>
                              </p:par>
                              <p:par>
                                <p:cTn id="51" presetID="9"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dissolve">
                                      <p:cBhvr>
                                        <p:cTn id="53"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70" grpId="0" animBg="1"/>
      <p:bldP spid="446471" grpId="0" animBg="1"/>
      <p:bldP spid="446472" grpId="0" animBg="1"/>
      <p:bldP spid="446473" grpId="0" animBg="1"/>
      <p:bldP spid="446490" grpId="0" autoUpdateAnimBg="0"/>
      <p:bldP spid="22" grpId="0" build="p"/>
      <p:bldP spid="33" grpId="0" animBg="1" autoUpdateAnimBg="0"/>
      <p:bldP spid="34" grpId="0" animBg="1" autoUpdateAnimBg="0"/>
      <p:bldP spid="35" grpId="0" animBg="1" autoUpdateAnimBg="0"/>
      <p:bldP spid="37"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p:cNvGraphicFramePr>
          <p:nvPr/>
        </p:nvGraphicFramePr>
        <p:xfrm>
          <a:off x="323850" y="1123950"/>
          <a:ext cx="7605713" cy="4589463"/>
        </p:xfrm>
        <a:graphic>
          <a:graphicData uri="http://schemas.openxmlformats.org/presentationml/2006/ole">
            <mc:AlternateContent xmlns:mc="http://schemas.openxmlformats.org/markup-compatibility/2006">
              <mc:Choice xmlns:v="urn:schemas-microsoft-com:vml" Requires="v">
                <p:oleObj spid="_x0000_s22535" name="图片" r:id="rId3" imgW="6736080" imgH="4081272" progId="Word.Picture.8">
                  <p:embed/>
                </p:oleObj>
              </mc:Choice>
              <mc:Fallback>
                <p:oleObj name="图片" r:id="rId3" imgW="6736080" imgH="4081272" progId="Word.Picture.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123950"/>
                        <a:ext cx="7605713"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4181" name="Oval 5"/>
          <p:cNvSpPr>
            <a:spLocks noChangeArrowheads="1"/>
          </p:cNvSpPr>
          <p:nvPr/>
        </p:nvSpPr>
        <p:spPr bwMode="auto">
          <a:xfrm>
            <a:off x="900113" y="4868863"/>
            <a:ext cx="269875" cy="269875"/>
          </a:xfrm>
          <a:prstGeom prst="ellipse">
            <a:avLst/>
          </a:prstGeom>
          <a:solidFill>
            <a:srgbClr val="00009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黑体" panose="02010609060101010101" pitchFamily="49" charset="-122"/>
                <a:ea typeface="黑体" panose="02010609060101010101" pitchFamily="49" charset="-122"/>
              </a:rPr>
              <a:t>0</a:t>
            </a:r>
          </a:p>
        </p:txBody>
      </p:sp>
      <p:grpSp>
        <p:nvGrpSpPr>
          <p:cNvPr id="2" name="Group 6"/>
          <p:cNvGrpSpPr>
            <a:grpSpLocks/>
          </p:cNvGrpSpPr>
          <p:nvPr/>
        </p:nvGrpSpPr>
        <p:grpSpPr bwMode="auto">
          <a:xfrm>
            <a:off x="900113" y="3429000"/>
            <a:ext cx="4895850" cy="346075"/>
            <a:chOff x="697" y="2188"/>
            <a:chExt cx="3402" cy="170"/>
          </a:xfrm>
        </p:grpSpPr>
        <p:sp>
          <p:nvSpPr>
            <p:cNvPr id="44042" name="Oval 7"/>
            <p:cNvSpPr>
              <a:spLocks noChangeArrowheads="1"/>
            </p:cNvSpPr>
            <p:nvPr/>
          </p:nvSpPr>
          <p:spPr bwMode="auto">
            <a:xfrm>
              <a:off x="697" y="2188"/>
              <a:ext cx="170" cy="170"/>
            </a:xfrm>
            <a:prstGeom prst="ellipse">
              <a:avLst/>
            </a:prstGeom>
            <a:solidFill>
              <a:srgbClr val="00009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黑体" panose="02010609060101010101" pitchFamily="49" charset="-122"/>
                  <a:ea typeface="黑体" panose="02010609060101010101" pitchFamily="49" charset="-122"/>
                </a:rPr>
                <a:t>0</a:t>
              </a:r>
            </a:p>
          </p:txBody>
        </p:sp>
        <p:sp>
          <p:nvSpPr>
            <p:cNvPr id="44043" name="Oval 8"/>
            <p:cNvSpPr>
              <a:spLocks noChangeArrowheads="1"/>
            </p:cNvSpPr>
            <p:nvPr/>
          </p:nvSpPr>
          <p:spPr bwMode="auto">
            <a:xfrm>
              <a:off x="1803" y="2188"/>
              <a:ext cx="170" cy="170"/>
            </a:xfrm>
            <a:prstGeom prst="ellipse">
              <a:avLst/>
            </a:prstGeom>
            <a:solidFill>
              <a:srgbClr val="00009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黑体" panose="02010609060101010101" pitchFamily="49" charset="-122"/>
                  <a:ea typeface="黑体" panose="02010609060101010101" pitchFamily="49" charset="-122"/>
                </a:rPr>
                <a:t>0</a:t>
              </a:r>
            </a:p>
          </p:txBody>
        </p:sp>
        <p:sp>
          <p:nvSpPr>
            <p:cNvPr id="44044" name="Oval 9"/>
            <p:cNvSpPr>
              <a:spLocks noChangeArrowheads="1"/>
            </p:cNvSpPr>
            <p:nvPr/>
          </p:nvSpPr>
          <p:spPr bwMode="auto">
            <a:xfrm>
              <a:off x="2993" y="2188"/>
              <a:ext cx="170" cy="170"/>
            </a:xfrm>
            <a:prstGeom prst="ellipse">
              <a:avLst/>
            </a:prstGeom>
            <a:solidFill>
              <a:srgbClr val="00009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黑体" panose="02010609060101010101" pitchFamily="49" charset="-122"/>
                  <a:ea typeface="黑体" panose="02010609060101010101" pitchFamily="49" charset="-122"/>
                </a:rPr>
                <a:t>0</a:t>
              </a:r>
            </a:p>
          </p:txBody>
        </p:sp>
        <p:sp>
          <p:nvSpPr>
            <p:cNvPr id="44045" name="Oval 10"/>
            <p:cNvSpPr>
              <a:spLocks noChangeArrowheads="1"/>
            </p:cNvSpPr>
            <p:nvPr/>
          </p:nvSpPr>
          <p:spPr bwMode="auto">
            <a:xfrm>
              <a:off x="3929" y="2188"/>
              <a:ext cx="170" cy="170"/>
            </a:xfrm>
            <a:prstGeom prst="ellipse">
              <a:avLst/>
            </a:prstGeom>
            <a:solidFill>
              <a:srgbClr val="00009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0">
                  <a:solidFill>
                    <a:prstClr val="white"/>
                  </a:solidFill>
                  <a:latin typeface="黑体" panose="02010609060101010101" pitchFamily="49" charset="-122"/>
                  <a:ea typeface="黑体" panose="02010609060101010101" pitchFamily="49" charset="-122"/>
                </a:rPr>
                <a:t>0</a:t>
              </a:r>
            </a:p>
          </p:txBody>
        </p:sp>
      </p:grpSp>
      <p:sp>
        <p:nvSpPr>
          <p:cNvPr id="434187" name="Arc 11"/>
          <p:cNvSpPr>
            <a:spLocks/>
          </p:cNvSpPr>
          <p:nvPr/>
        </p:nvSpPr>
        <p:spPr bwMode="auto">
          <a:xfrm flipH="1" flipV="1">
            <a:off x="2860675" y="1138238"/>
            <a:ext cx="66675" cy="422275"/>
          </a:xfrm>
          <a:custGeom>
            <a:avLst/>
            <a:gdLst>
              <a:gd name="T0" fmla="*/ 1608432362 w 21600"/>
              <a:gd name="T1" fmla="*/ 2147483646 h 40590"/>
              <a:gd name="T2" fmla="*/ 892365081 w 21600"/>
              <a:gd name="T3" fmla="*/ 0 h 40590"/>
              <a:gd name="T4" fmla="*/ 1696473755 w 21600"/>
              <a:gd name="T5" fmla="*/ 2147483646 h 40590"/>
              <a:gd name="T6" fmla="*/ 0 60000 65536"/>
              <a:gd name="T7" fmla="*/ 0 60000 65536"/>
              <a:gd name="T8" fmla="*/ 0 60000 65536"/>
              <a:gd name="T9" fmla="*/ 0 w 21600"/>
              <a:gd name="T10" fmla="*/ 0 h 40590"/>
              <a:gd name="T11" fmla="*/ 21600 w 21600"/>
              <a:gd name="T12" fmla="*/ 40590 h 40590"/>
            </a:gdLst>
            <a:ahLst/>
            <a:cxnLst>
              <a:cxn ang="T6">
                <a:pos x="T0" y="T1"/>
              </a:cxn>
              <a:cxn ang="T7">
                <a:pos x="T2" y="T3"/>
              </a:cxn>
              <a:cxn ang="T8">
                <a:pos x="T4" y="T5"/>
              </a:cxn>
            </a:cxnLst>
            <a:rect l="T9" t="T10" r="T11" b="T12"/>
            <a:pathLst>
              <a:path w="21600" h="40590" fill="none" extrusionOk="0">
                <a:moveTo>
                  <a:pt x="20479" y="40589"/>
                </a:moveTo>
                <a:cubicBezTo>
                  <a:pt x="9000" y="39993"/>
                  <a:pt x="0" y="30512"/>
                  <a:pt x="0" y="19019"/>
                </a:cubicBezTo>
                <a:cubicBezTo>
                  <a:pt x="-1" y="11071"/>
                  <a:pt x="4364" y="3766"/>
                  <a:pt x="11361" y="-1"/>
                </a:cubicBezTo>
              </a:path>
              <a:path w="21600" h="40590" stroke="0" extrusionOk="0">
                <a:moveTo>
                  <a:pt x="20479" y="40589"/>
                </a:moveTo>
                <a:cubicBezTo>
                  <a:pt x="9000" y="39993"/>
                  <a:pt x="0" y="30512"/>
                  <a:pt x="0" y="19019"/>
                </a:cubicBezTo>
                <a:cubicBezTo>
                  <a:pt x="-1" y="11071"/>
                  <a:pt x="4364" y="3766"/>
                  <a:pt x="11361" y="-1"/>
                </a:cubicBezTo>
                <a:lnTo>
                  <a:pt x="21600" y="19019"/>
                </a:lnTo>
                <a:lnTo>
                  <a:pt x="20479" y="40589"/>
                </a:lnTo>
                <a:close/>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sz="1800" b="0">
              <a:solidFill>
                <a:prstClr val="black"/>
              </a:solidFill>
              <a:latin typeface="Arial" panose="020B0604020202020204" pitchFamily="34" charset="0"/>
            </a:endParaRPr>
          </a:p>
        </p:txBody>
      </p:sp>
      <p:sp>
        <p:nvSpPr>
          <p:cNvPr id="434188" name="Arc 12"/>
          <p:cNvSpPr>
            <a:spLocks/>
          </p:cNvSpPr>
          <p:nvPr/>
        </p:nvSpPr>
        <p:spPr bwMode="auto">
          <a:xfrm flipH="1" flipV="1">
            <a:off x="2770188" y="1138238"/>
            <a:ext cx="66675" cy="422275"/>
          </a:xfrm>
          <a:custGeom>
            <a:avLst/>
            <a:gdLst>
              <a:gd name="T0" fmla="*/ 1608432362 w 21600"/>
              <a:gd name="T1" fmla="*/ 2147483646 h 40590"/>
              <a:gd name="T2" fmla="*/ 892365081 w 21600"/>
              <a:gd name="T3" fmla="*/ 0 h 40590"/>
              <a:gd name="T4" fmla="*/ 1696473755 w 21600"/>
              <a:gd name="T5" fmla="*/ 2147483646 h 40590"/>
              <a:gd name="T6" fmla="*/ 0 60000 65536"/>
              <a:gd name="T7" fmla="*/ 0 60000 65536"/>
              <a:gd name="T8" fmla="*/ 0 60000 65536"/>
              <a:gd name="T9" fmla="*/ 0 w 21600"/>
              <a:gd name="T10" fmla="*/ 0 h 40590"/>
              <a:gd name="T11" fmla="*/ 21600 w 21600"/>
              <a:gd name="T12" fmla="*/ 40590 h 40590"/>
            </a:gdLst>
            <a:ahLst/>
            <a:cxnLst>
              <a:cxn ang="T6">
                <a:pos x="T0" y="T1"/>
              </a:cxn>
              <a:cxn ang="T7">
                <a:pos x="T2" y="T3"/>
              </a:cxn>
              <a:cxn ang="T8">
                <a:pos x="T4" y="T5"/>
              </a:cxn>
            </a:cxnLst>
            <a:rect l="T9" t="T10" r="T11" b="T12"/>
            <a:pathLst>
              <a:path w="21600" h="40590" fill="none" extrusionOk="0">
                <a:moveTo>
                  <a:pt x="20479" y="40589"/>
                </a:moveTo>
                <a:cubicBezTo>
                  <a:pt x="9000" y="39993"/>
                  <a:pt x="0" y="30512"/>
                  <a:pt x="0" y="19019"/>
                </a:cubicBezTo>
                <a:cubicBezTo>
                  <a:pt x="-1" y="11071"/>
                  <a:pt x="4364" y="3766"/>
                  <a:pt x="11361" y="-1"/>
                </a:cubicBezTo>
              </a:path>
              <a:path w="21600" h="40590" stroke="0" extrusionOk="0">
                <a:moveTo>
                  <a:pt x="20479" y="40589"/>
                </a:moveTo>
                <a:cubicBezTo>
                  <a:pt x="9000" y="39993"/>
                  <a:pt x="0" y="30512"/>
                  <a:pt x="0" y="19019"/>
                </a:cubicBezTo>
                <a:cubicBezTo>
                  <a:pt x="-1" y="11071"/>
                  <a:pt x="4364" y="3766"/>
                  <a:pt x="11361" y="-1"/>
                </a:cubicBezTo>
                <a:lnTo>
                  <a:pt x="21600" y="19019"/>
                </a:lnTo>
                <a:lnTo>
                  <a:pt x="20479" y="40589"/>
                </a:lnTo>
                <a:close/>
              </a:path>
            </a:pathLst>
          </a:custGeom>
          <a:noFill/>
          <a:ln w="190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sz="1800" b="0">
              <a:solidFill>
                <a:prstClr val="black"/>
              </a:solidFill>
              <a:latin typeface="Arial" panose="020B0604020202020204" pitchFamily="34" charset="0"/>
            </a:endParaRPr>
          </a:p>
        </p:txBody>
      </p:sp>
      <p:sp>
        <p:nvSpPr>
          <p:cNvPr id="434189" name="Rectangle 13"/>
          <p:cNvSpPr>
            <a:spLocks noChangeArrowheads="1"/>
          </p:cNvSpPr>
          <p:nvPr/>
        </p:nvSpPr>
        <p:spPr bwMode="auto">
          <a:xfrm>
            <a:off x="350838" y="5710238"/>
            <a:ext cx="8518525" cy="850900"/>
          </a:xfrm>
          <a:prstGeom prst="rect">
            <a:avLst/>
          </a:prstGeom>
          <a:solidFill>
            <a:srgbClr val="FFFFFF"/>
          </a:solidFill>
          <a:ln w="28575" algn="ctr">
            <a:solidFill>
              <a:schemeClr val="accent1"/>
            </a:solidFill>
            <a:miter lim="800000"/>
            <a:headEnd/>
            <a:tailEnd/>
          </a:ln>
        </p:spPr>
        <p:txBody>
          <a:bodyPr anchor="ct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a:solidFill>
                  <a:srgbClr val="000099"/>
                </a:solidFill>
                <a:latin typeface="Times New Roman" panose="02020603050405020304" pitchFamily="18" charset="0"/>
                <a:ea typeface="楷体_GB2312" pitchFamily="49" charset="-122"/>
              </a:rPr>
              <a:t>Cr</a:t>
            </a:r>
            <a:r>
              <a:rPr kumimoji="1" lang="zh-CN" altLang="en-US" sz="2400">
                <a:solidFill>
                  <a:srgbClr val="000099"/>
                </a:solidFill>
                <a:latin typeface="Times New Roman" panose="02020603050405020304" pitchFamily="18" charset="0"/>
                <a:ea typeface="楷体_GB2312" pitchFamily="49" charset="-122"/>
              </a:rPr>
              <a:t>信号将计数器清零；开关</a:t>
            </a:r>
            <a:r>
              <a:rPr kumimoji="1" lang="en-US" altLang="zh-CN" sz="2400">
                <a:solidFill>
                  <a:srgbClr val="000099"/>
                </a:solidFill>
                <a:latin typeface="Times New Roman" panose="02020603050405020304" pitchFamily="18" charset="0"/>
                <a:ea typeface="楷体_GB2312" pitchFamily="49" charset="-122"/>
              </a:rPr>
              <a:t>S</a:t>
            </a:r>
            <a:r>
              <a:rPr kumimoji="1" lang="en-US" altLang="zh-CN" sz="2400" baseline="-25000">
                <a:solidFill>
                  <a:srgbClr val="000099"/>
                </a:solidFill>
                <a:latin typeface="Times New Roman" panose="02020603050405020304" pitchFamily="18" charset="0"/>
                <a:ea typeface="楷体_GB2312" pitchFamily="49" charset="-122"/>
              </a:rPr>
              <a:t>2</a:t>
            </a:r>
            <a:r>
              <a:rPr kumimoji="1" lang="zh-CN" altLang="en-US" sz="2400">
                <a:solidFill>
                  <a:srgbClr val="000099"/>
                </a:solidFill>
                <a:latin typeface="Times New Roman" panose="02020603050405020304" pitchFamily="18" charset="0"/>
                <a:ea typeface="楷体_GB2312" pitchFamily="49" charset="-122"/>
              </a:rPr>
              <a:t>闭合，待积分电容放电完毕后，断开</a:t>
            </a:r>
            <a:r>
              <a:rPr kumimoji="1" lang="en-US" altLang="zh-CN" sz="2400">
                <a:solidFill>
                  <a:srgbClr val="000099"/>
                </a:solidFill>
                <a:latin typeface="Times New Roman" panose="02020603050405020304" pitchFamily="18" charset="0"/>
                <a:ea typeface="楷体_GB2312" pitchFamily="49" charset="-122"/>
              </a:rPr>
              <a:t>S</a:t>
            </a:r>
            <a:r>
              <a:rPr kumimoji="1" lang="en-US" altLang="zh-CN" sz="2400" baseline="-25000">
                <a:solidFill>
                  <a:srgbClr val="000099"/>
                </a:solidFill>
                <a:latin typeface="Times New Roman" panose="02020603050405020304" pitchFamily="18" charset="0"/>
                <a:ea typeface="楷体_GB2312" pitchFamily="49" charset="-122"/>
              </a:rPr>
              <a:t>2 </a:t>
            </a:r>
            <a:r>
              <a:rPr kumimoji="1" lang="zh-CN" altLang="en-US" sz="2400">
                <a:solidFill>
                  <a:srgbClr val="000099"/>
                </a:solidFill>
                <a:latin typeface="Times New Roman" panose="02020603050405020304" pitchFamily="18" charset="0"/>
                <a:ea typeface="楷体_GB2312" pitchFamily="49" charset="-122"/>
              </a:rPr>
              <a:t>使电容的初始电压为</a:t>
            </a:r>
            <a:r>
              <a:rPr kumimoji="1" lang="en-US" altLang="zh-CN" sz="2400">
                <a:solidFill>
                  <a:srgbClr val="000099"/>
                </a:solidFill>
                <a:latin typeface="Times New Roman" panose="02020603050405020304" pitchFamily="18" charset="0"/>
                <a:ea typeface="楷体_GB2312" pitchFamily="49" charset="-122"/>
              </a:rPr>
              <a:t>0</a:t>
            </a:r>
            <a:r>
              <a:rPr kumimoji="1" lang="zh-CN" altLang="en-US" sz="2400">
                <a:solidFill>
                  <a:srgbClr val="000099"/>
                </a:solidFill>
                <a:latin typeface="Times New Roman" panose="02020603050405020304" pitchFamily="18" charset="0"/>
                <a:ea typeface="楷体_GB2312" pitchFamily="49" charset="-122"/>
              </a:rPr>
              <a:t>。</a:t>
            </a:r>
          </a:p>
        </p:txBody>
      </p:sp>
      <p:sp>
        <p:nvSpPr>
          <p:cNvPr id="44040" name="Rectangle 14"/>
          <p:cNvSpPr>
            <a:spLocks noChangeArrowheads="1"/>
          </p:cNvSpPr>
          <p:nvPr/>
        </p:nvSpPr>
        <p:spPr bwMode="auto">
          <a:xfrm>
            <a:off x="97615" y="276225"/>
            <a:ext cx="1792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a:solidFill>
                  <a:srgbClr val="800000"/>
                </a:solidFill>
                <a:latin typeface="微软雅黑" panose="020B0503020204020204" pitchFamily="34" charset="-122"/>
                <a:ea typeface="微软雅黑" panose="020B0503020204020204" pitchFamily="34" charset="-122"/>
              </a:rPr>
              <a:t>工作原理</a:t>
            </a:r>
            <a:endParaRPr lang="en-GB" altLang="zh-CN" sz="2800">
              <a:solidFill>
                <a:srgbClr val="800000"/>
              </a:solidFill>
              <a:latin typeface="微软雅黑" panose="020B0503020204020204" pitchFamily="34" charset="-122"/>
              <a:ea typeface="微软雅黑" panose="020B0503020204020204" pitchFamily="34" charset="-122"/>
            </a:endParaRPr>
          </a:p>
        </p:txBody>
      </p:sp>
      <p:sp>
        <p:nvSpPr>
          <p:cNvPr id="44041" name="Rectangle 15"/>
          <p:cNvSpPr>
            <a:spLocks noChangeArrowheads="1"/>
          </p:cNvSpPr>
          <p:nvPr/>
        </p:nvSpPr>
        <p:spPr bwMode="auto">
          <a:xfrm>
            <a:off x="3789363" y="652463"/>
            <a:ext cx="316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a:solidFill>
                  <a:srgbClr val="000099"/>
                </a:solidFill>
                <a:latin typeface="楷体_GB2312" pitchFamily="49" charset="-122"/>
                <a:ea typeface="楷体_GB2312" pitchFamily="49" charset="-122"/>
              </a:rPr>
              <a:t>①</a:t>
            </a:r>
            <a:r>
              <a:rPr lang="zh-CN" altLang="en-US" sz="2400">
                <a:solidFill>
                  <a:srgbClr val="000099"/>
                </a:solidFill>
                <a:latin typeface="Times New Roman" panose="02020603050405020304" pitchFamily="18" charset="0"/>
                <a:ea typeface="楷体_GB2312" pitchFamily="49" charset="-122"/>
              </a:rPr>
              <a:t>准备阶段：</a:t>
            </a:r>
          </a:p>
        </p:txBody>
      </p:sp>
    </p:spTree>
    <p:extLst>
      <p:ext uri="{BB962C8B-B14F-4D97-AF65-F5344CB8AC3E}">
        <p14:creationId xmlns:p14="http://schemas.microsoft.com/office/powerpoint/2010/main" val="9371077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434181"/>
                                        </p:tgtEl>
                                        <p:attrNameLst>
                                          <p:attrName>style.visibility</p:attrName>
                                        </p:attrNameLst>
                                      </p:cBhvr>
                                      <p:to>
                                        <p:strVal val="visible"/>
                                      </p:to>
                                    </p:set>
                                    <p:animEffect transition="in" filter="wheel(4)">
                                      <p:cBhvr>
                                        <p:cTn id="7" dur="500"/>
                                        <p:tgtEl>
                                          <p:spTgt spid="434181"/>
                                        </p:tgtEl>
                                      </p:cBhvr>
                                    </p:animEffect>
                                  </p:childTnLst>
                                  <p:subTnLst>
                                    <p:set>
                                      <p:cBhvr override="childStyle">
                                        <p:cTn dur="1" fill="hold" display="0" masterRel="nextClick" afterEffect="1"/>
                                        <p:tgtEl>
                                          <p:spTgt spid="434181"/>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434187"/>
                                        </p:tgtEl>
                                        <p:attrNameLst>
                                          <p:attrName>style.visibility</p:attrName>
                                        </p:attrNameLst>
                                      </p:cBhvr>
                                      <p:to>
                                        <p:strVal val="visible"/>
                                      </p:to>
                                    </p:set>
                                    <p:animEffect transition="in" filter="strips(upRight)">
                                      <p:cBhvr>
                                        <p:cTn id="17" dur="500"/>
                                        <p:tgtEl>
                                          <p:spTgt spid="434187"/>
                                        </p:tgtEl>
                                      </p:cBhvr>
                                    </p:animEffect>
                                  </p:childTnLst>
                                  <p:subTnLst>
                                    <p:set>
                                      <p:cBhvr override="childStyle">
                                        <p:cTn dur="1" fill="hold" display="0" masterRel="nextClick" afterEffect="1"/>
                                        <p:tgtEl>
                                          <p:spTgt spid="434187"/>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434188"/>
                                        </p:tgtEl>
                                        <p:attrNameLst>
                                          <p:attrName>style.visibility</p:attrName>
                                        </p:attrNameLst>
                                      </p:cBhvr>
                                      <p:to>
                                        <p:strVal val="visible"/>
                                      </p:to>
                                    </p:set>
                                    <p:animEffect transition="in" filter="strips(upRight)">
                                      <p:cBhvr>
                                        <p:cTn id="22" dur="500"/>
                                        <p:tgtEl>
                                          <p:spTgt spid="434188"/>
                                        </p:tgtEl>
                                      </p:cBhvr>
                                    </p:animEffect>
                                  </p:childTnLst>
                                  <p:subTnLst>
                                    <p:set>
                                      <p:cBhvr override="childStyle">
                                        <p:cTn dur="1" fill="hold" display="0" masterRel="nextClick" afterEffect="1"/>
                                        <p:tgtEl>
                                          <p:spTgt spid="434188"/>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434189"/>
                                        </p:tgtEl>
                                        <p:attrNameLst>
                                          <p:attrName>style.visibility</p:attrName>
                                        </p:attrNameLst>
                                      </p:cBhvr>
                                      <p:to>
                                        <p:strVal val="visible"/>
                                      </p:to>
                                    </p:set>
                                    <p:animEffect transition="in" filter="strips(downRight)">
                                      <p:cBhvr>
                                        <p:cTn id="27" dur="500"/>
                                        <p:tgtEl>
                                          <p:spTgt spid="434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1" grpId="0" animBg="1" autoUpdateAnimBg="0"/>
      <p:bldP spid="434187" grpId="0" animBg="1"/>
      <p:bldP spid="434188" grpId="0" animBg="1"/>
      <p:bldP spid="434189"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0" y="2616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graphicFrame>
        <p:nvGraphicFramePr>
          <p:cNvPr id="435207" name="Object 2"/>
          <p:cNvGraphicFramePr>
            <a:graphicFrameLocks noChangeAspect="1"/>
          </p:cNvGraphicFramePr>
          <p:nvPr/>
        </p:nvGraphicFramePr>
        <p:xfrm>
          <a:off x="1804988" y="2589213"/>
          <a:ext cx="1846262" cy="466725"/>
        </p:xfrm>
        <a:graphic>
          <a:graphicData uri="http://schemas.openxmlformats.org/presentationml/2006/ole">
            <mc:AlternateContent xmlns:mc="http://schemas.openxmlformats.org/markup-compatibility/2006">
              <mc:Choice xmlns:v="urn:schemas-microsoft-com:vml" Requires="v">
                <p:oleObj spid="_x0000_s23569" name="Microsoft Equation 3.0" r:id="rId3" imgW="1002865" imgH="406224" progId="Equation.3">
                  <p:embed/>
                </p:oleObj>
              </mc:Choice>
              <mc:Fallback>
                <p:oleObj name="Microsoft Equation 3.0" r:id="rId3" imgW="1002865"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2589213"/>
                        <a:ext cx="1846262" cy="466725"/>
                      </a:xfrm>
                      <a:prstGeom prst="rect">
                        <a:avLst/>
                      </a:prstGeom>
                      <a:solidFill>
                        <a:schemeClr val="bg1"/>
                      </a:solidFill>
                      <a:ln>
                        <a:noFill/>
                      </a:ln>
                      <a:extLst>
                        <a:ext uri="{91240B29-F687-4F45-9708-019B960494DF}">
                          <a14:hiddenLine xmlns:a14="http://schemas.microsoft.com/office/drawing/2010/main" w="38100">
                            <a:solidFill>
                              <a:srgbClr val="FF0000"/>
                            </a:solidFill>
                            <a:prstDash val="dash"/>
                            <a:miter lim="800000"/>
                            <a:headEnd/>
                            <a:tailEnd/>
                          </a14:hiddenLine>
                        </a:ext>
                      </a:extLst>
                    </p:spPr>
                  </p:pic>
                </p:oleObj>
              </mc:Fallback>
            </mc:AlternateContent>
          </a:graphicData>
        </a:graphic>
      </p:graphicFrame>
      <p:grpSp>
        <p:nvGrpSpPr>
          <p:cNvPr id="2" name="Group 13"/>
          <p:cNvGrpSpPr>
            <a:grpSpLocks/>
          </p:cNvGrpSpPr>
          <p:nvPr/>
        </p:nvGrpSpPr>
        <p:grpSpPr bwMode="auto">
          <a:xfrm>
            <a:off x="2684463" y="5167313"/>
            <a:ext cx="3273425" cy="622300"/>
            <a:chOff x="4439" y="3577"/>
            <a:chExt cx="964" cy="398"/>
          </a:xfrm>
        </p:grpSpPr>
        <p:sp>
          <p:nvSpPr>
            <p:cNvPr id="45067" name="AutoShape 14"/>
            <p:cNvSpPr>
              <a:spLocks/>
            </p:cNvSpPr>
            <p:nvPr/>
          </p:nvSpPr>
          <p:spPr bwMode="auto">
            <a:xfrm rot="-5400000">
              <a:off x="4864" y="3152"/>
              <a:ext cx="114" cy="964"/>
            </a:xfrm>
            <a:prstGeom prst="leftBrace">
              <a:avLst>
                <a:gd name="adj1" fmla="val 70468"/>
                <a:gd name="adj2" fmla="val 50000"/>
              </a:avLst>
            </a:prstGeom>
            <a:noFill/>
            <a:ln w="28575">
              <a:solidFill>
                <a:srgbClr val="00CC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5068" name="Text Box 15" descr="50%"/>
            <p:cNvSpPr txBox="1">
              <a:spLocks noChangeArrowheads="1"/>
            </p:cNvSpPr>
            <p:nvPr/>
          </p:nvSpPr>
          <p:spPr bwMode="auto">
            <a:xfrm>
              <a:off x="4666" y="3719"/>
              <a:ext cx="510" cy="256"/>
            </a:xfrm>
            <a:prstGeom prst="rect">
              <a:avLst/>
            </a:prstGeom>
            <a:blipFill dpi="0" rotWithShape="0">
              <a:blip r:embed="rId5"/>
              <a:srcRect/>
              <a:tile tx="0" ty="0" sx="100000" sy="100000" flip="none" algn="tl"/>
            </a:blipFill>
            <a:ln w="19050" algn="ctr">
              <a:solidFill>
                <a:srgbClr val="00CC66"/>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a:solidFill>
                    <a:srgbClr val="000066"/>
                  </a:solidFill>
                  <a:latin typeface="Times New Roman" panose="02020603050405020304" pitchFamily="18" charset="0"/>
                  <a:ea typeface="楷体_GB2312" pitchFamily="49" charset="-122"/>
                </a:rPr>
                <a:t>经过</a:t>
              </a:r>
              <a:r>
                <a:rPr lang="en-US" altLang="zh-CN" sz="2000">
                  <a:solidFill>
                    <a:srgbClr val="000066"/>
                  </a:solidFill>
                  <a:latin typeface="Times New Roman" panose="02020603050405020304" pitchFamily="18" charset="0"/>
                  <a:ea typeface="楷体_GB2312" pitchFamily="49" charset="-122"/>
                </a:rPr>
                <a:t>2</a:t>
              </a:r>
              <a:r>
                <a:rPr lang="en-US" altLang="zh-CN" sz="2000" baseline="30000">
                  <a:solidFill>
                    <a:srgbClr val="000066"/>
                  </a:solidFill>
                  <a:latin typeface="Times New Roman" panose="02020603050405020304" pitchFamily="18" charset="0"/>
                  <a:ea typeface="楷体_GB2312" pitchFamily="49" charset="-122"/>
                </a:rPr>
                <a:t>n</a:t>
              </a:r>
              <a:r>
                <a:rPr lang="zh-CN" altLang="en-US" sz="2000">
                  <a:solidFill>
                    <a:srgbClr val="000066"/>
                  </a:solidFill>
                  <a:latin typeface="Times New Roman" panose="02020603050405020304" pitchFamily="18" charset="0"/>
                  <a:ea typeface="楷体_GB2312" pitchFamily="49" charset="-122"/>
                </a:rPr>
                <a:t>个</a:t>
              </a:r>
              <a:r>
                <a:rPr lang="en-US" altLang="zh-CN" sz="2000">
                  <a:solidFill>
                    <a:srgbClr val="000066"/>
                  </a:solidFill>
                  <a:latin typeface="Times New Roman" panose="02020603050405020304" pitchFamily="18" charset="0"/>
                  <a:ea typeface="楷体_GB2312" pitchFamily="49" charset="-122"/>
                </a:rPr>
                <a:t>CP</a:t>
              </a:r>
            </a:p>
          </p:txBody>
        </p:sp>
      </p:grpSp>
      <p:graphicFrame>
        <p:nvGraphicFramePr>
          <p:cNvPr id="435239" name="Object 3"/>
          <p:cNvGraphicFramePr>
            <a:graphicFrameLocks noChangeAspect="1"/>
          </p:cNvGraphicFramePr>
          <p:nvPr/>
        </p:nvGraphicFramePr>
        <p:xfrm>
          <a:off x="3587750" y="2449513"/>
          <a:ext cx="1501775" cy="581025"/>
        </p:xfrm>
        <a:graphic>
          <a:graphicData uri="http://schemas.openxmlformats.org/presentationml/2006/ole">
            <mc:AlternateContent xmlns:mc="http://schemas.openxmlformats.org/markup-compatibility/2006">
              <mc:Choice xmlns:v="urn:schemas-microsoft-com:vml" Requires="v">
                <p:oleObj spid="_x0000_s23570" name="Equation" r:id="rId6" imgW="736280" imgH="393529" progId="Equation.DSMT4">
                  <p:embed/>
                </p:oleObj>
              </mc:Choice>
              <mc:Fallback>
                <p:oleObj name="Equation" r:id="rId6" imgW="736280" imgH="39352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7750" y="2449513"/>
                        <a:ext cx="1501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Rectangle 135"/>
          <p:cNvSpPr>
            <a:spLocks noChangeArrowheads="1"/>
          </p:cNvSpPr>
          <p:nvPr/>
        </p:nvSpPr>
        <p:spPr bwMode="auto">
          <a:xfrm>
            <a:off x="900113" y="549275"/>
            <a:ext cx="2947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a:solidFill>
                  <a:srgbClr val="000099"/>
                </a:solidFill>
                <a:latin typeface="Times New Roman" panose="02020603050405020304" pitchFamily="18" charset="0"/>
                <a:ea typeface="楷体_GB2312" pitchFamily="49" charset="-122"/>
              </a:rPr>
              <a:t>② </a:t>
            </a:r>
            <a:r>
              <a:rPr lang="zh-CN" altLang="en-US" sz="2400">
                <a:solidFill>
                  <a:srgbClr val="000099"/>
                </a:solidFill>
                <a:latin typeface="Times New Roman" panose="02020603050405020304" pitchFamily="18" charset="0"/>
                <a:ea typeface="楷体_GB2312" pitchFamily="49" charset="-122"/>
              </a:rPr>
              <a:t>第一次积分：</a:t>
            </a:r>
          </a:p>
        </p:txBody>
      </p:sp>
      <p:grpSp>
        <p:nvGrpSpPr>
          <p:cNvPr id="3" name="Group 136"/>
          <p:cNvGrpSpPr>
            <a:grpSpLocks/>
          </p:cNvGrpSpPr>
          <p:nvPr/>
        </p:nvGrpSpPr>
        <p:grpSpPr bwMode="auto">
          <a:xfrm>
            <a:off x="455613" y="5702300"/>
            <a:ext cx="8437562" cy="922338"/>
            <a:chOff x="0" y="277"/>
            <a:chExt cx="5093" cy="581"/>
          </a:xfrm>
        </p:grpSpPr>
        <p:sp>
          <p:nvSpPr>
            <p:cNvPr id="45065" name="Rectangle 137"/>
            <p:cNvSpPr>
              <a:spLocks noChangeArrowheads="1"/>
            </p:cNvSpPr>
            <p:nvPr/>
          </p:nvSpPr>
          <p:spPr bwMode="auto">
            <a:xfrm>
              <a:off x="0" y="277"/>
              <a:ext cx="5093" cy="233"/>
            </a:xfrm>
            <a:prstGeom prst="rect">
              <a:avLst/>
            </a:prstGeom>
            <a:solidFill>
              <a:schemeClr val="bg1">
                <a:alpha val="50195"/>
              </a:schemeClr>
            </a:solidFill>
            <a:ln w="9525">
              <a:solidFill>
                <a:schemeClr val="accent1"/>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prstClr val="black"/>
                </a:solidFill>
              </a:endParaRPr>
            </a:p>
          </p:txBody>
        </p:sp>
        <p:sp>
          <p:nvSpPr>
            <p:cNvPr id="45066" name="Rectangle 138"/>
            <p:cNvSpPr>
              <a:spLocks noChangeArrowheads="1"/>
            </p:cNvSpPr>
            <p:nvPr/>
          </p:nvSpPr>
          <p:spPr bwMode="auto">
            <a:xfrm>
              <a:off x="92" y="335"/>
              <a:ext cx="4800" cy="5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i="1">
                  <a:solidFill>
                    <a:srgbClr val="000099"/>
                  </a:solidFill>
                  <a:latin typeface="Times New Roman" panose="02020603050405020304" pitchFamily="18" charset="0"/>
                  <a:ea typeface="楷体_GB2312" pitchFamily="49" charset="-122"/>
                </a:rPr>
                <a:t>t</a:t>
              </a:r>
              <a:r>
                <a:rPr kumimoji="1" lang="en-US" altLang="zh-CN" sz="2400">
                  <a:solidFill>
                    <a:srgbClr val="000099"/>
                  </a:solidFill>
                  <a:latin typeface="Times New Roman" panose="02020603050405020304" pitchFamily="18" charset="0"/>
                  <a:ea typeface="楷体_GB2312" pitchFamily="49" charset="-122"/>
                </a:rPr>
                <a:t> = </a:t>
              </a:r>
              <a:r>
                <a:rPr kumimoji="1" lang="en-US" altLang="zh-CN" sz="2400" i="1">
                  <a:solidFill>
                    <a:srgbClr val="000099"/>
                  </a:solidFill>
                  <a:latin typeface="Times New Roman" panose="02020603050405020304" pitchFamily="18" charset="0"/>
                  <a:ea typeface="楷体_GB2312" pitchFamily="49" charset="-122"/>
                </a:rPr>
                <a:t>t</a:t>
              </a:r>
              <a:r>
                <a:rPr kumimoji="1" lang="en-US" altLang="zh-CN" sz="2400" baseline="-25000">
                  <a:solidFill>
                    <a:srgbClr val="000099"/>
                  </a:solidFill>
                  <a:latin typeface="Times New Roman" panose="02020603050405020304" pitchFamily="18" charset="0"/>
                  <a:ea typeface="楷体_GB2312" pitchFamily="49" charset="-122"/>
                </a:rPr>
                <a:t>0</a:t>
              </a:r>
              <a:r>
                <a:rPr kumimoji="1" lang="zh-CN" altLang="en-US" sz="2400">
                  <a:solidFill>
                    <a:srgbClr val="000099"/>
                  </a:solidFill>
                  <a:latin typeface="Times New Roman" panose="02020603050405020304" pitchFamily="18" charset="0"/>
                  <a:ea typeface="楷体_GB2312" pitchFamily="49" charset="-122"/>
                </a:rPr>
                <a:t>时，开关</a:t>
              </a:r>
              <a:r>
                <a:rPr kumimoji="1" lang="en-US" altLang="zh-CN" sz="2400">
                  <a:solidFill>
                    <a:srgbClr val="000099"/>
                  </a:solidFill>
                  <a:latin typeface="Times New Roman" panose="02020603050405020304" pitchFamily="18" charset="0"/>
                  <a:ea typeface="楷体_GB2312" pitchFamily="49" charset="-122"/>
                </a:rPr>
                <a:t>S</a:t>
              </a:r>
              <a:r>
                <a:rPr kumimoji="1" lang="en-US" altLang="zh-CN" sz="2400" baseline="-25000">
                  <a:solidFill>
                    <a:srgbClr val="000099"/>
                  </a:solidFill>
                  <a:latin typeface="Times New Roman" panose="02020603050405020304" pitchFamily="18" charset="0"/>
                  <a:ea typeface="楷体_GB2312" pitchFamily="49" charset="-122"/>
                </a:rPr>
                <a:t>1</a:t>
              </a:r>
              <a:r>
                <a:rPr kumimoji="1" lang="zh-CN" altLang="en-US" sz="2400">
                  <a:solidFill>
                    <a:srgbClr val="000099"/>
                  </a:solidFill>
                  <a:latin typeface="Times New Roman" panose="02020603050405020304" pitchFamily="18" charset="0"/>
                  <a:ea typeface="楷体_GB2312" pitchFamily="49" charset="-122"/>
                </a:rPr>
                <a:t>与</a:t>
              </a:r>
              <a:r>
                <a:rPr kumimoji="1" lang="en-US" altLang="zh-CN" sz="2400">
                  <a:solidFill>
                    <a:srgbClr val="000099"/>
                  </a:solidFill>
                  <a:latin typeface="Times New Roman" panose="02020603050405020304" pitchFamily="18" charset="0"/>
                  <a:ea typeface="楷体_GB2312" pitchFamily="49" charset="-122"/>
                </a:rPr>
                <a:t>A</a:t>
              </a:r>
              <a:r>
                <a:rPr kumimoji="1" lang="zh-CN" altLang="en-US" sz="2400">
                  <a:solidFill>
                    <a:srgbClr val="000099"/>
                  </a:solidFill>
                  <a:latin typeface="Times New Roman" panose="02020603050405020304" pitchFamily="18" charset="0"/>
                  <a:ea typeface="楷体_GB2312" pitchFamily="49" charset="-122"/>
                </a:rPr>
                <a:t>端相接，积分器开始对</a:t>
              </a:r>
              <a:r>
                <a:rPr kumimoji="1" lang="zh-CN" altLang="en-US" sz="2400">
                  <a:solidFill>
                    <a:srgbClr val="000099"/>
                  </a:solidFill>
                  <a:latin typeface="Times New Roman" panose="02020603050405020304" pitchFamily="18" charset="0"/>
                  <a:ea typeface="楷体_GB2312" pitchFamily="49" charset="-122"/>
                  <a:sym typeface="Symbol" panose="05050102010706020507" pitchFamily="18" charset="2"/>
                </a:rPr>
                <a:t></a:t>
              </a:r>
              <a:r>
                <a:rPr kumimoji="1" lang="en-US" altLang="zh-CN" sz="2400" baseline="-25000">
                  <a:solidFill>
                    <a:srgbClr val="000099"/>
                  </a:solidFill>
                  <a:latin typeface="Times New Roman" panose="02020603050405020304" pitchFamily="18" charset="0"/>
                  <a:ea typeface="楷体_GB2312" pitchFamily="49" charset="-122"/>
                </a:rPr>
                <a:t>I</a:t>
              </a:r>
              <a:r>
                <a:rPr kumimoji="1" lang="zh-CN" altLang="en-US" sz="2400">
                  <a:solidFill>
                    <a:srgbClr val="000099"/>
                  </a:solidFill>
                  <a:latin typeface="Times New Roman" panose="02020603050405020304" pitchFamily="18" charset="0"/>
                  <a:ea typeface="楷体_GB2312" pitchFamily="49" charset="-122"/>
                </a:rPr>
                <a:t>积分。</a:t>
              </a:r>
            </a:p>
            <a:p>
              <a:pPr eaLnBrk="1" hangingPunct="1">
                <a:spcBef>
                  <a:spcPct val="0"/>
                </a:spcBef>
                <a:buFontTx/>
                <a:buNone/>
              </a:pPr>
              <a:r>
                <a:rPr kumimoji="1" lang="zh-CN" altLang="en-US" sz="2400">
                  <a:solidFill>
                    <a:srgbClr val="000099"/>
                  </a:solidFill>
                  <a:latin typeface="Times New Roman" panose="02020603050405020304" pitchFamily="18" charset="0"/>
                  <a:ea typeface="楷体_GB2312" pitchFamily="49" charset="-122"/>
                </a:rPr>
                <a:t>经</a:t>
              </a:r>
              <a:r>
                <a:rPr kumimoji="1" lang="en-US" altLang="zh-CN" sz="2400">
                  <a:solidFill>
                    <a:srgbClr val="000099"/>
                  </a:solidFill>
                  <a:latin typeface="Times New Roman" panose="02020603050405020304" pitchFamily="18" charset="0"/>
                  <a:ea typeface="楷体_GB2312" pitchFamily="49" charset="-122"/>
                </a:rPr>
                <a:t>2</a:t>
              </a:r>
              <a:r>
                <a:rPr kumimoji="1" lang="en-US" altLang="zh-CN" sz="2400" baseline="30000">
                  <a:solidFill>
                    <a:srgbClr val="000099"/>
                  </a:solidFill>
                  <a:latin typeface="Times New Roman" panose="02020603050405020304" pitchFamily="18" charset="0"/>
                  <a:ea typeface="楷体_GB2312" pitchFamily="49" charset="-122"/>
                </a:rPr>
                <a:t>n</a:t>
              </a:r>
              <a:r>
                <a:rPr kumimoji="1" lang="zh-CN" altLang="en-US" sz="2400">
                  <a:solidFill>
                    <a:srgbClr val="000099"/>
                  </a:solidFill>
                  <a:latin typeface="Times New Roman" panose="02020603050405020304" pitchFamily="18" charset="0"/>
                  <a:ea typeface="楷体_GB2312" pitchFamily="49" charset="-122"/>
                </a:rPr>
                <a:t>个</a:t>
              </a:r>
              <a:r>
                <a:rPr kumimoji="1" lang="en-US" altLang="zh-CN" sz="2400">
                  <a:solidFill>
                    <a:srgbClr val="000099"/>
                  </a:solidFill>
                  <a:latin typeface="Times New Roman" panose="02020603050405020304" pitchFamily="18" charset="0"/>
                  <a:ea typeface="楷体_GB2312" pitchFamily="49" charset="-122"/>
                </a:rPr>
                <a:t>CP</a:t>
              </a:r>
              <a:r>
                <a:rPr kumimoji="1" lang="zh-CN" altLang="en-US" sz="2400">
                  <a:solidFill>
                    <a:srgbClr val="000099"/>
                  </a:solidFill>
                  <a:latin typeface="Times New Roman" panose="02020603050405020304" pitchFamily="18" charset="0"/>
                  <a:ea typeface="楷体_GB2312" pitchFamily="49" charset="-122"/>
                </a:rPr>
                <a:t>后</a:t>
              </a:r>
              <a:r>
                <a:rPr kumimoji="1" lang="en-US" altLang="zh-CN" sz="2400">
                  <a:solidFill>
                    <a:srgbClr val="000099"/>
                  </a:solidFill>
                  <a:latin typeface="Times New Roman" panose="02020603050405020304" pitchFamily="18" charset="0"/>
                  <a:ea typeface="楷体_GB2312" pitchFamily="49" charset="-122"/>
                </a:rPr>
                <a:t>,</a:t>
              </a:r>
              <a:r>
                <a:rPr kumimoji="1" lang="zh-CN" altLang="en-US" sz="2400">
                  <a:solidFill>
                    <a:srgbClr val="000099"/>
                  </a:solidFill>
                  <a:latin typeface="Times New Roman" panose="02020603050405020304" pitchFamily="18" charset="0"/>
                  <a:ea typeface="楷体_GB2312" pitchFamily="49" charset="-122"/>
                </a:rPr>
                <a:t>开关切换到</a:t>
              </a:r>
              <a:r>
                <a:rPr kumimoji="1" lang="en-US" altLang="zh-CN" sz="2400">
                  <a:solidFill>
                    <a:srgbClr val="000099"/>
                  </a:solidFill>
                  <a:latin typeface="Times New Roman" panose="02020603050405020304" pitchFamily="18" charset="0"/>
                  <a:ea typeface="楷体_GB2312" pitchFamily="49" charset="-122"/>
                </a:rPr>
                <a:t>B</a:t>
              </a:r>
              <a:r>
                <a:rPr kumimoji="1" lang="zh-CN" altLang="en-US" sz="2400">
                  <a:solidFill>
                    <a:srgbClr val="000099"/>
                  </a:solidFill>
                  <a:latin typeface="Times New Roman" panose="02020603050405020304" pitchFamily="18" charset="0"/>
                  <a:ea typeface="楷体_GB2312" pitchFamily="49" charset="-122"/>
                </a:rPr>
                <a:t>，</a:t>
              </a:r>
              <a:r>
                <a:rPr kumimoji="1" lang="zh-CN" altLang="en-US" sz="2400">
                  <a:solidFill>
                    <a:srgbClr val="000099"/>
                  </a:solidFill>
                  <a:latin typeface="Times New Roman" panose="02020603050405020304" pitchFamily="18" charset="0"/>
                  <a:ea typeface="楷体_GB2312" pitchFamily="49" charset="-122"/>
                  <a:sym typeface="Symbol" panose="05050102010706020507" pitchFamily="18" charset="2"/>
                </a:rPr>
                <a:t></a:t>
              </a:r>
              <a:r>
                <a:rPr kumimoji="1" lang="zh-CN" altLang="en-US" sz="2400" baseline="30000">
                  <a:solidFill>
                    <a:srgbClr val="000099"/>
                  </a:solidFill>
                  <a:latin typeface="Times New Roman" panose="02020603050405020304" pitchFamily="18" charset="0"/>
                  <a:ea typeface="楷体_GB2312" pitchFamily="49" charset="-122"/>
                  <a:sym typeface="Symbol" panose="05050102010706020507" pitchFamily="18" charset="2"/>
                </a:rPr>
                <a:t>，</a:t>
              </a:r>
              <a:r>
                <a:rPr kumimoji="1" lang="en-US" altLang="zh-CN" sz="2400">
                  <a:solidFill>
                    <a:srgbClr val="000099"/>
                  </a:solidFill>
                  <a:latin typeface="Times New Roman" panose="02020603050405020304" pitchFamily="18" charset="0"/>
                  <a:ea typeface="楷体_GB2312" pitchFamily="49" charset="-122"/>
                </a:rPr>
                <a:t>=V</a:t>
              </a:r>
              <a:r>
                <a:rPr kumimoji="1" lang="en-US" altLang="zh-CN" sz="2400" baseline="-25000">
                  <a:solidFill>
                    <a:srgbClr val="000099"/>
                  </a:solidFill>
                  <a:latin typeface="Times New Roman" panose="02020603050405020304" pitchFamily="18" charset="0"/>
                  <a:ea typeface="楷体_GB2312" pitchFamily="49" charset="-122"/>
                </a:rPr>
                <a:t>P</a:t>
              </a:r>
              <a:r>
                <a:rPr kumimoji="1" lang="zh-CN" altLang="en-US" sz="2400" baseline="-25000">
                  <a:solidFill>
                    <a:srgbClr val="000099"/>
                  </a:solidFill>
                  <a:latin typeface="Times New Roman" panose="02020603050405020304" pitchFamily="18" charset="0"/>
                  <a:ea typeface="楷体_GB2312" pitchFamily="49" charset="-122"/>
                </a:rPr>
                <a:t>。</a:t>
              </a:r>
              <a:r>
                <a:rPr kumimoji="1" lang="zh-CN" altLang="en-US" sz="2400">
                  <a:solidFill>
                    <a:srgbClr val="000099"/>
                  </a:solidFill>
                  <a:latin typeface="Times New Roman" panose="02020603050405020304" pitchFamily="18" charset="0"/>
                  <a:ea typeface="楷体_GB2312" pitchFamily="49" charset="-122"/>
                </a:rPr>
                <a:t>第一积分时间为</a:t>
              </a:r>
              <a:r>
                <a:rPr lang="en-US" altLang="zh-CN" sz="2000">
                  <a:solidFill>
                    <a:srgbClr val="000099"/>
                  </a:solidFill>
                  <a:latin typeface="Times New Roman" panose="02020603050405020304" pitchFamily="18" charset="0"/>
                  <a:ea typeface="楷体_GB2312" pitchFamily="49" charset="-122"/>
                </a:rPr>
                <a:t>2</a:t>
              </a:r>
              <a:r>
                <a:rPr lang="en-US" altLang="zh-CN" sz="2000" baseline="30000">
                  <a:solidFill>
                    <a:srgbClr val="000099"/>
                  </a:solidFill>
                  <a:latin typeface="Times New Roman" panose="02020603050405020304" pitchFamily="18" charset="0"/>
                  <a:ea typeface="楷体_GB2312" pitchFamily="49" charset="-122"/>
                </a:rPr>
                <a:t>n</a:t>
              </a:r>
              <a:r>
                <a:rPr lang="en-US" altLang="zh-CN" sz="2000">
                  <a:solidFill>
                    <a:srgbClr val="000099"/>
                  </a:solidFill>
                  <a:latin typeface="Times New Roman" panose="02020603050405020304" pitchFamily="18" charset="0"/>
                  <a:ea typeface="楷体_GB2312" pitchFamily="49" charset="-122"/>
                </a:rPr>
                <a:t>T</a:t>
              </a:r>
              <a:r>
                <a:rPr lang="en-US" altLang="zh-CN" sz="2000" baseline="-25000">
                  <a:solidFill>
                    <a:srgbClr val="000099"/>
                  </a:solidFill>
                  <a:latin typeface="Times New Roman" panose="02020603050405020304" pitchFamily="18" charset="0"/>
                  <a:ea typeface="楷体_GB2312" pitchFamily="49" charset="-122"/>
                </a:rPr>
                <a:t>C</a:t>
              </a:r>
            </a:p>
          </p:txBody>
        </p:sp>
      </p:grpSp>
      <p:graphicFrame>
        <p:nvGraphicFramePr>
          <p:cNvPr id="45064" name="Object 4"/>
          <p:cNvGraphicFramePr>
            <a:graphicFrameLocks/>
          </p:cNvGraphicFramePr>
          <p:nvPr/>
        </p:nvGraphicFramePr>
        <p:xfrm>
          <a:off x="466725" y="1123950"/>
          <a:ext cx="7605713" cy="4060825"/>
        </p:xfrm>
        <a:graphic>
          <a:graphicData uri="http://schemas.openxmlformats.org/presentationml/2006/ole">
            <mc:AlternateContent xmlns:mc="http://schemas.openxmlformats.org/markup-compatibility/2006">
              <mc:Choice xmlns:v="urn:schemas-microsoft-com:vml" Requires="v">
                <p:oleObj spid="_x0000_s23571" name="图片" r:id="rId8" imgW="6736080" imgH="3611880" progId="Word.Picture.8">
                  <p:embed/>
                </p:oleObj>
              </mc:Choice>
              <mc:Fallback>
                <p:oleObj name="图片" r:id="rId8" imgW="6736080" imgH="3611880" progId="Word.Picture.8">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725" y="1123950"/>
                        <a:ext cx="7605713"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4018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35207"/>
                                        </p:tgtEl>
                                        <p:attrNameLst>
                                          <p:attrName>style.visibility</p:attrName>
                                        </p:attrNameLst>
                                      </p:cBhvr>
                                      <p:to>
                                        <p:strVal val="visible"/>
                                      </p:to>
                                    </p:set>
                                    <p:animEffect transition="in" filter="slide(fromBottom)">
                                      <p:cBhvr>
                                        <p:cTn id="7" dur="500"/>
                                        <p:tgtEl>
                                          <p:spTgt spid="4352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5239"/>
                                        </p:tgtEl>
                                        <p:attrNameLst>
                                          <p:attrName>style.visibility</p:attrName>
                                        </p:attrNameLst>
                                      </p:cBhvr>
                                      <p:to>
                                        <p:strVal val="visible"/>
                                      </p:to>
                                    </p:set>
                                    <p:animEffect transition="in" filter="wipe(up)">
                                      <p:cBhvr>
                                        <p:cTn id="12" dur="500"/>
                                        <p:tgtEl>
                                          <p:spTgt spid="4352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Bottom)">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Righ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1335302"/>
          </a:xfrm>
          <a:prstGeom prst="rect">
            <a:avLst/>
          </a:prstGeom>
          <a:solidFill>
            <a:schemeClr val="bg1"/>
          </a:solidFill>
        </p:spPr>
        <p:txBody>
          <a:bodyPr wrap="square">
            <a:spAutoFit/>
          </a:bodyPr>
          <a:lstStyle/>
          <a:p>
            <a:pPr fontAlgn="auto">
              <a:lnSpc>
                <a:spcPct val="120000"/>
              </a:lnSpc>
              <a:spcBef>
                <a:spcPts val="600"/>
              </a:spcBef>
              <a:spcAft>
                <a:spcPts val="300"/>
              </a:spcAft>
            </a:pPr>
            <a:r>
              <a:rPr kumimoji="1" lang="en-US" altLang="zh-CN" sz="3200" dirty="0">
                <a:solidFill>
                  <a:srgbClr val="0000CC"/>
                </a:solidFill>
                <a:latin typeface="+mn-lt"/>
                <a:ea typeface="+mn-ea"/>
                <a:cs typeface="+mn-ea"/>
              </a:rPr>
              <a:t>1. </a:t>
            </a:r>
            <a:r>
              <a:rPr kumimoji="1" lang="zh-CN" altLang="en-US" sz="3200" dirty="0">
                <a:solidFill>
                  <a:srgbClr val="0000CC"/>
                </a:solidFill>
                <a:latin typeface="+mn-lt"/>
                <a:ea typeface="+mn-ea"/>
                <a:cs typeface="+mn-ea"/>
              </a:rPr>
              <a:t>数模转换器</a:t>
            </a:r>
            <a:r>
              <a:rPr kumimoji="1" lang="en-US" altLang="zh-CN" sz="3200" dirty="0">
                <a:solidFill>
                  <a:srgbClr val="0000CC"/>
                </a:solidFill>
                <a:latin typeface="+mn-lt"/>
                <a:ea typeface="+mn-ea"/>
                <a:cs typeface="+mn-ea"/>
              </a:rPr>
              <a:t>(DAC</a:t>
            </a:r>
            <a:r>
              <a:rPr kumimoji="1" lang="zh-CN" altLang="en-US" sz="3200" dirty="0">
                <a:solidFill>
                  <a:srgbClr val="0000CC"/>
                </a:solidFill>
                <a:latin typeface="+mn-lt"/>
                <a:ea typeface="+mn-ea"/>
                <a:cs typeface="+mn-ea"/>
              </a:rPr>
              <a:t>）</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43083" y="788844"/>
            <a:ext cx="8593199"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600" b="0" dirty="0">
                <a:latin typeface="+mn-ea"/>
              </a:rPr>
              <a:t>将数字量转换为与之</a:t>
            </a:r>
            <a:r>
              <a:rPr lang="zh-CN" altLang="en-US" sz="2600" dirty="0">
                <a:latin typeface="+mn-ea"/>
              </a:rPr>
              <a:t>成正比</a:t>
            </a:r>
            <a:r>
              <a:rPr lang="zh-CN" altLang="en-US" sz="2600" b="0" dirty="0">
                <a:latin typeface="+mn-ea"/>
              </a:rPr>
              <a:t>模拟量的过程称作数</a:t>
            </a:r>
            <a:r>
              <a:rPr lang="en-US" altLang="zh-CN" sz="2600" b="0" dirty="0">
                <a:latin typeface="+mn-ea"/>
              </a:rPr>
              <a:t>/</a:t>
            </a:r>
            <a:r>
              <a:rPr lang="zh-CN" altLang="en-US" sz="2600" b="0" dirty="0">
                <a:latin typeface="+mn-ea"/>
              </a:rPr>
              <a:t>模转换</a:t>
            </a:r>
            <a:r>
              <a:rPr lang="en-US" altLang="zh-CN" sz="2600" b="0" dirty="0">
                <a:latin typeface="+mn-ea"/>
              </a:rPr>
              <a:t>(</a:t>
            </a:r>
            <a:r>
              <a:rPr lang="en-US" altLang="zh-CN" sz="2600" dirty="0">
                <a:solidFill>
                  <a:srgbClr val="800000"/>
                </a:solidFill>
                <a:latin typeface="+mn-ea"/>
              </a:rPr>
              <a:t>D/A</a:t>
            </a:r>
            <a:r>
              <a:rPr lang="en-US" altLang="zh-CN" sz="2600" b="0" dirty="0">
                <a:latin typeface="+mn-ea"/>
              </a:rPr>
              <a:t>)，</a:t>
            </a:r>
            <a:r>
              <a:rPr lang="zh-CN" altLang="en-US" sz="2600" b="0" dirty="0">
                <a:latin typeface="+mn-ea"/>
              </a:rPr>
              <a:t>实现该过程的电路叫</a:t>
            </a:r>
            <a:r>
              <a:rPr lang="zh-CN" altLang="en-US" sz="2600" dirty="0">
                <a:latin typeface="+mn-ea"/>
              </a:rPr>
              <a:t>数模转换器</a:t>
            </a:r>
            <a:r>
              <a:rPr lang="zh-CN" altLang="en-US" sz="2600" b="0" dirty="0">
                <a:latin typeface="+mn-ea"/>
              </a:rPr>
              <a:t>，简称</a:t>
            </a:r>
            <a:r>
              <a:rPr lang="en-US" altLang="zh-CN" sz="2600" dirty="0">
                <a:solidFill>
                  <a:srgbClr val="800000"/>
                </a:solidFill>
                <a:latin typeface="+mn-ea"/>
              </a:rPr>
              <a:t>DAC</a:t>
            </a:r>
            <a:r>
              <a:rPr lang="zh-CN" altLang="en-US" sz="2600" b="0" dirty="0">
                <a:latin typeface="+mn-ea"/>
              </a:rPr>
              <a:t>（</a:t>
            </a:r>
            <a:r>
              <a:rPr lang="en-US" altLang="zh-CN" sz="2600" b="0" dirty="0">
                <a:latin typeface="+mn-ea"/>
              </a:rPr>
              <a:t>Digital to Analog Converter</a:t>
            </a:r>
            <a:r>
              <a:rPr lang="zh-CN" altLang="en-US" sz="2600" b="0" dirty="0">
                <a:latin typeface="+mn-ea"/>
              </a:rPr>
              <a:t>）。</a:t>
            </a:r>
          </a:p>
          <a:p>
            <a:pPr algn="just" eaLnBrk="1" hangingPunct="1">
              <a:lnSpc>
                <a:spcPct val="125000"/>
              </a:lnSpc>
            </a:pPr>
            <a:r>
              <a:rPr lang="en-US" altLang="zh-CN" sz="2600" dirty="0">
                <a:latin typeface="+mn-ea"/>
              </a:rPr>
              <a:t>DAC</a:t>
            </a:r>
            <a:r>
              <a:rPr lang="zh-CN" altLang="en-US" sz="2600" b="0" dirty="0">
                <a:latin typeface="+mn-ea"/>
              </a:rPr>
              <a:t>的输入是数字信号。它可以是任何一种编码，常用的是二进制码。输入可以是正数，也可以是负数，通常是无符号的二进制数。如图为</a:t>
            </a:r>
            <a:r>
              <a:rPr lang="en-US" altLang="zh-CN" sz="2600" b="0" dirty="0">
                <a:latin typeface="+mn-ea"/>
              </a:rPr>
              <a:t>D/A</a:t>
            </a:r>
            <a:r>
              <a:rPr lang="zh-CN" altLang="en-US" sz="2600" b="0" dirty="0">
                <a:latin typeface="+mn-ea"/>
              </a:rPr>
              <a:t>转换框图。</a:t>
            </a:r>
          </a:p>
        </p:txBody>
      </p:sp>
      <p:grpSp>
        <p:nvGrpSpPr>
          <p:cNvPr id="12" name="Group 4">
            <a:extLst>
              <a:ext uri="{FF2B5EF4-FFF2-40B4-BE49-F238E27FC236}">
                <a16:creationId xmlns:a16="http://schemas.microsoft.com/office/drawing/2014/main" id="{D3AE73AE-115C-41F1-93B4-DFC4CFBA2366}"/>
              </a:ext>
            </a:extLst>
          </p:cNvPr>
          <p:cNvGrpSpPr>
            <a:grpSpLocks/>
          </p:cNvGrpSpPr>
          <p:nvPr/>
        </p:nvGrpSpPr>
        <p:grpSpPr bwMode="auto">
          <a:xfrm>
            <a:off x="3450648" y="4153724"/>
            <a:ext cx="2784475" cy="2425700"/>
            <a:chOff x="432" y="2392"/>
            <a:chExt cx="1754" cy="1528"/>
          </a:xfrm>
        </p:grpSpPr>
        <p:sp>
          <p:nvSpPr>
            <p:cNvPr id="13" name="Rectangle 5">
              <a:extLst>
                <a:ext uri="{FF2B5EF4-FFF2-40B4-BE49-F238E27FC236}">
                  <a16:creationId xmlns:a16="http://schemas.microsoft.com/office/drawing/2014/main" id="{5BFDFBF5-7FA3-4661-832C-D4B0CE3F8362}"/>
                </a:ext>
              </a:extLst>
            </p:cNvPr>
            <p:cNvSpPr>
              <a:spLocks noChangeArrowheads="1"/>
            </p:cNvSpPr>
            <p:nvPr/>
          </p:nvSpPr>
          <p:spPr bwMode="auto">
            <a:xfrm>
              <a:off x="962" y="2476"/>
              <a:ext cx="620" cy="1062"/>
            </a:xfrm>
            <a:prstGeom prst="rect">
              <a:avLst/>
            </a:prstGeom>
            <a:noFill/>
            <a:ln w="28575">
              <a:solidFill>
                <a:schemeClr val="accent5">
                  <a:lumMod val="25000"/>
                </a:schemeClr>
              </a:solidFill>
              <a:miter lim="800000"/>
              <a:headEnd/>
              <a:tailEnd/>
            </a:ln>
            <a:extLst>
              <a:ext uri="{909E8E84-426E-40DD-AFC4-6F175D3DCCD1}">
                <a14:hiddenFill xmlns:a14="http://schemas.microsoft.com/office/drawing/2010/main">
                  <a:solidFill>
                    <a:srgbClr val="FFFFFF"/>
                  </a:solidFill>
                </a14:hiddenFill>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002060"/>
                </a:solidFill>
              </a:endParaRPr>
            </a:p>
          </p:txBody>
        </p:sp>
        <p:sp>
          <p:nvSpPr>
            <p:cNvPr id="14" name="Line 6">
              <a:extLst>
                <a:ext uri="{FF2B5EF4-FFF2-40B4-BE49-F238E27FC236}">
                  <a16:creationId xmlns:a16="http://schemas.microsoft.com/office/drawing/2014/main" id="{51D521F9-7EBD-498D-B373-4D6ED1D955F4}"/>
                </a:ext>
              </a:extLst>
            </p:cNvPr>
            <p:cNvSpPr>
              <a:spLocks noChangeShapeType="1"/>
            </p:cNvSpPr>
            <p:nvPr/>
          </p:nvSpPr>
          <p:spPr bwMode="auto">
            <a:xfrm flipH="1">
              <a:off x="704" y="2577"/>
              <a:ext cx="258" cy="0"/>
            </a:xfrm>
            <a:prstGeom prst="line">
              <a:avLst/>
            </a:prstGeom>
            <a:noFill/>
            <a:ln w="28575">
              <a:solidFill>
                <a:schemeClr val="accent5">
                  <a:lumMod val="25000"/>
                </a:schemeClr>
              </a:solidFill>
              <a:round/>
              <a:headEnd/>
              <a:tailEnd/>
            </a:ln>
            <a:extLst>
              <a:ext uri="{909E8E84-426E-40DD-AFC4-6F175D3DCCD1}">
                <a14:hiddenFill xmlns:a14="http://schemas.microsoft.com/office/drawing/2010/main">
                  <a:noFill/>
                </a14:hiddenFill>
              </a:ext>
            </a:extLst>
          </p:spPr>
          <p:txBody>
            <a:bodyPr lIns="162000" tIns="82800"/>
            <a:lstStyle/>
            <a:p>
              <a:endParaRPr lang="zh-CN" altLang="en-US">
                <a:solidFill>
                  <a:srgbClr val="002060"/>
                </a:solidFill>
              </a:endParaRPr>
            </a:p>
          </p:txBody>
        </p:sp>
        <p:sp>
          <p:nvSpPr>
            <p:cNvPr id="15" name="Line 7">
              <a:extLst>
                <a:ext uri="{FF2B5EF4-FFF2-40B4-BE49-F238E27FC236}">
                  <a16:creationId xmlns:a16="http://schemas.microsoft.com/office/drawing/2014/main" id="{F461AA77-F4EE-4665-99DB-61211AC3A6FE}"/>
                </a:ext>
              </a:extLst>
            </p:cNvPr>
            <p:cNvSpPr>
              <a:spLocks noChangeShapeType="1"/>
            </p:cNvSpPr>
            <p:nvPr/>
          </p:nvSpPr>
          <p:spPr bwMode="auto">
            <a:xfrm flipH="1">
              <a:off x="704" y="2877"/>
              <a:ext cx="258" cy="0"/>
            </a:xfrm>
            <a:prstGeom prst="line">
              <a:avLst/>
            </a:prstGeom>
            <a:noFill/>
            <a:ln w="28575">
              <a:solidFill>
                <a:schemeClr val="accent5">
                  <a:lumMod val="25000"/>
                </a:schemeClr>
              </a:solidFill>
              <a:round/>
              <a:headEnd/>
              <a:tailEnd/>
            </a:ln>
            <a:extLst>
              <a:ext uri="{909E8E84-426E-40DD-AFC4-6F175D3DCCD1}">
                <a14:hiddenFill xmlns:a14="http://schemas.microsoft.com/office/drawing/2010/main">
                  <a:noFill/>
                </a14:hiddenFill>
              </a:ext>
            </a:extLst>
          </p:spPr>
          <p:txBody>
            <a:bodyPr lIns="162000" tIns="82800"/>
            <a:lstStyle/>
            <a:p>
              <a:endParaRPr lang="zh-CN" altLang="en-US">
                <a:solidFill>
                  <a:srgbClr val="002060"/>
                </a:solidFill>
              </a:endParaRPr>
            </a:p>
          </p:txBody>
        </p:sp>
        <p:sp>
          <p:nvSpPr>
            <p:cNvPr id="16" name="Line 8">
              <a:extLst>
                <a:ext uri="{FF2B5EF4-FFF2-40B4-BE49-F238E27FC236}">
                  <a16:creationId xmlns:a16="http://schemas.microsoft.com/office/drawing/2014/main" id="{B9EDCF6D-D7D8-4E0E-80A3-76D09CCB4E6E}"/>
                </a:ext>
              </a:extLst>
            </p:cNvPr>
            <p:cNvSpPr>
              <a:spLocks noChangeShapeType="1"/>
            </p:cNvSpPr>
            <p:nvPr/>
          </p:nvSpPr>
          <p:spPr bwMode="auto">
            <a:xfrm flipH="1">
              <a:off x="704" y="3170"/>
              <a:ext cx="258" cy="0"/>
            </a:xfrm>
            <a:prstGeom prst="line">
              <a:avLst/>
            </a:prstGeom>
            <a:noFill/>
            <a:ln w="28575">
              <a:solidFill>
                <a:schemeClr val="accent5">
                  <a:lumMod val="25000"/>
                </a:schemeClr>
              </a:solidFill>
              <a:round/>
              <a:headEnd/>
              <a:tailEnd/>
            </a:ln>
            <a:extLst>
              <a:ext uri="{909E8E84-426E-40DD-AFC4-6F175D3DCCD1}">
                <a14:hiddenFill xmlns:a14="http://schemas.microsoft.com/office/drawing/2010/main">
                  <a:noFill/>
                </a14:hiddenFill>
              </a:ext>
            </a:extLst>
          </p:spPr>
          <p:txBody>
            <a:bodyPr lIns="162000" tIns="82800"/>
            <a:lstStyle/>
            <a:p>
              <a:endParaRPr lang="zh-CN" altLang="en-US">
                <a:solidFill>
                  <a:srgbClr val="002060"/>
                </a:solidFill>
              </a:endParaRPr>
            </a:p>
          </p:txBody>
        </p:sp>
        <p:sp>
          <p:nvSpPr>
            <p:cNvPr id="18" name="Line 9">
              <a:extLst>
                <a:ext uri="{FF2B5EF4-FFF2-40B4-BE49-F238E27FC236}">
                  <a16:creationId xmlns:a16="http://schemas.microsoft.com/office/drawing/2014/main" id="{8D2A5B80-DF1A-4780-AEA2-8EF940400A57}"/>
                </a:ext>
              </a:extLst>
            </p:cNvPr>
            <p:cNvSpPr>
              <a:spLocks noChangeShapeType="1"/>
            </p:cNvSpPr>
            <p:nvPr/>
          </p:nvSpPr>
          <p:spPr bwMode="auto">
            <a:xfrm flipH="1">
              <a:off x="704" y="3437"/>
              <a:ext cx="258" cy="0"/>
            </a:xfrm>
            <a:prstGeom prst="line">
              <a:avLst/>
            </a:prstGeom>
            <a:noFill/>
            <a:ln w="28575">
              <a:solidFill>
                <a:schemeClr val="accent5">
                  <a:lumMod val="25000"/>
                </a:schemeClr>
              </a:solidFill>
              <a:round/>
              <a:headEnd/>
              <a:tailEnd/>
            </a:ln>
            <a:extLst>
              <a:ext uri="{909E8E84-426E-40DD-AFC4-6F175D3DCCD1}">
                <a14:hiddenFill xmlns:a14="http://schemas.microsoft.com/office/drawing/2010/main">
                  <a:noFill/>
                </a14:hiddenFill>
              </a:ext>
            </a:extLst>
          </p:spPr>
          <p:txBody>
            <a:bodyPr lIns="162000" tIns="82800"/>
            <a:lstStyle/>
            <a:p>
              <a:endParaRPr lang="zh-CN" altLang="en-US">
                <a:solidFill>
                  <a:srgbClr val="002060"/>
                </a:solidFill>
              </a:endParaRPr>
            </a:p>
          </p:txBody>
        </p:sp>
        <p:sp>
          <p:nvSpPr>
            <p:cNvPr id="19" name="Text Box 10">
              <a:extLst>
                <a:ext uri="{FF2B5EF4-FFF2-40B4-BE49-F238E27FC236}">
                  <a16:creationId xmlns:a16="http://schemas.microsoft.com/office/drawing/2014/main" id="{7DEAE951-81A1-4A13-BBFE-E339650A78BE}"/>
                </a:ext>
              </a:extLst>
            </p:cNvPr>
            <p:cNvSpPr txBox="1">
              <a:spLocks noChangeArrowheads="1"/>
            </p:cNvSpPr>
            <p:nvPr/>
          </p:nvSpPr>
          <p:spPr bwMode="auto">
            <a:xfrm>
              <a:off x="462" y="2392"/>
              <a:ext cx="34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solidFill>
                    <a:srgbClr val="002060"/>
                  </a:solidFill>
                </a:rPr>
                <a:t>d</a:t>
              </a:r>
              <a:r>
                <a:rPr lang="en-US" altLang="zh-CN" sz="2400" i="0" baseline="-25000">
                  <a:solidFill>
                    <a:srgbClr val="002060"/>
                  </a:solidFill>
                </a:rPr>
                <a:t>0</a:t>
              </a:r>
              <a:endParaRPr lang="en-US" altLang="zh-CN" sz="2400" i="0">
                <a:solidFill>
                  <a:srgbClr val="002060"/>
                </a:solidFill>
              </a:endParaRPr>
            </a:p>
          </p:txBody>
        </p:sp>
        <p:sp>
          <p:nvSpPr>
            <p:cNvPr id="20" name="Text Box 11">
              <a:extLst>
                <a:ext uri="{FF2B5EF4-FFF2-40B4-BE49-F238E27FC236}">
                  <a16:creationId xmlns:a16="http://schemas.microsoft.com/office/drawing/2014/main" id="{5A5ED5E1-4A78-4EA6-9EC5-7E1047BF9C09}"/>
                </a:ext>
              </a:extLst>
            </p:cNvPr>
            <p:cNvSpPr txBox="1">
              <a:spLocks noChangeArrowheads="1"/>
            </p:cNvSpPr>
            <p:nvPr/>
          </p:nvSpPr>
          <p:spPr bwMode="auto">
            <a:xfrm>
              <a:off x="447" y="2658"/>
              <a:ext cx="348"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solidFill>
                    <a:srgbClr val="002060"/>
                  </a:solidFill>
                </a:rPr>
                <a:t>d</a:t>
              </a:r>
              <a:r>
                <a:rPr lang="en-US" altLang="zh-CN" sz="2400" i="0" baseline="-25000">
                  <a:solidFill>
                    <a:srgbClr val="002060"/>
                  </a:solidFill>
                </a:rPr>
                <a:t>1</a:t>
              </a:r>
              <a:endParaRPr lang="en-US" altLang="zh-CN" sz="2400" i="0">
                <a:solidFill>
                  <a:srgbClr val="002060"/>
                </a:solidFill>
              </a:endParaRPr>
            </a:p>
          </p:txBody>
        </p:sp>
        <p:sp>
          <p:nvSpPr>
            <p:cNvPr id="21" name="Text Box 12">
              <a:extLst>
                <a:ext uri="{FF2B5EF4-FFF2-40B4-BE49-F238E27FC236}">
                  <a16:creationId xmlns:a16="http://schemas.microsoft.com/office/drawing/2014/main" id="{56B0654F-D193-4D4D-AFBE-03D500B97D0C}"/>
                </a:ext>
              </a:extLst>
            </p:cNvPr>
            <p:cNvSpPr txBox="1">
              <a:spLocks noChangeArrowheads="1"/>
            </p:cNvSpPr>
            <p:nvPr/>
          </p:nvSpPr>
          <p:spPr bwMode="auto">
            <a:xfrm>
              <a:off x="432" y="2951"/>
              <a:ext cx="348"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solidFill>
                    <a:srgbClr val="002060"/>
                  </a:solidFill>
                </a:rPr>
                <a:t>d</a:t>
              </a:r>
              <a:r>
                <a:rPr lang="en-US" altLang="zh-CN" sz="2400" i="0" baseline="-25000">
                  <a:solidFill>
                    <a:srgbClr val="002060"/>
                  </a:solidFill>
                </a:rPr>
                <a:t>2</a:t>
              </a:r>
              <a:endParaRPr lang="en-US" altLang="zh-CN" sz="2400" i="0">
                <a:solidFill>
                  <a:srgbClr val="002060"/>
                </a:solidFill>
              </a:endParaRPr>
            </a:p>
          </p:txBody>
        </p:sp>
        <p:sp>
          <p:nvSpPr>
            <p:cNvPr id="22" name="Text Box 13">
              <a:extLst>
                <a:ext uri="{FF2B5EF4-FFF2-40B4-BE49-F238E27FC236}">
                  <a16:creationId xmlns:a16="http://schemas.microsoft.com/office/drawing/2014/main" id="{355DB0E4-A5BB-49FA-8F73-7E1D77509660}"/>
                </a:ext>
              </a:extLst>
            </p:cNvPr>
            <p:cNvSpPr txBox="1">
              <a:spLocks noChangeArrowheads="1"/>
            </p:cNvSpPr>
            <p:nvPr/>
          </p:nvSpPr>
          <p:spPr bwMode="auto">
            <a:xfrm>
              <a:off x="447" y="3235"/>
              <a:ext cx="348"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solidFill>
                    <a:srgbClr val="002060"/>
                  </a:solidFill>
                </a:rPr>
                <a:t>d</a:t>
              </a:r>
              <a:r>
                <a:rPr lang="en-US" altLang="zh-CN" sz="2400" i="0" baseline="-25000">
                  <a:solidFill>
                    <a:srgbClr val="002060"/>
                  </a:solidFill>
                </a:rPr>
                <a:t>3</a:t>
              </a:r>
              <a:endParaRPr lang="en-US" altLang="zh-CN" sz="2400" i="0">
                <a:solidFill>
                  <a:srgbClr val="002060"/>
                </a:solidFill>
              </a:endParaRPr>
            </a:p>
          </p:txBody>
        </p:sp>
        <p:sp>
          <p:nvSpPr>
            <p:cNvPr id="23" name="Text Box 14">
              <a:extLst>
                <a:ext uri="{FF2B5EF4-FFF2-40B4-BE49-F238E27FC236}">
                  <a16:creationId xmlns:a16="http://schemas.microsoft.com/office/drawing/2014/main" id="{CF942EE5-F4AE-40D3-9B7F-2F219CBEF430}"/>
                </a:ext>
              </a:extLst>
            </p:cNvPr>
            <p:cNvSpPr txBox="1">
              <a:spLocks noChangeArrowheads="1"/>
            </p:cNvSpPr>
            <p:nvPr/>
          </p:nvSpPr>
          <p:spPr bwMode="auto">
            <a:xfrm>
              <a:off x="962" y="2813"/>
              <a:ext cx="62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dirty="0">
                  <a:solidFill>
                    <a:srgbClr val="002060"/>
                  </a:solidFill>
                </a:rPr>
                <a:t>DAC</a:t>
              </a:r>
            </a:p>
          </p:txBody>
        </p:sp>
        <p:sp>
          <p:nvSpPr>
            <p:cNvPr id="24" name="Line 15">
              <a:extLst>
                <a:ext uri="{FF2B5EF4-FFF2-40B4-BE49-F238E27FC236}">
                  <a16:creationId xmlns:a16="http://schemas.microsoft.com/office/drawing/2014/main" id="{A0090BFD-0A86-4602-97B6-F2F1869AD0E8}"/>
                </a:ext>
              </a:extLst>
            </p:cNvPr>
            <p:cNvSpPr>
              <a:spLocks noChangeShapeType="1"/>
            </p:cNvSpPr>
            <p:nvPr/>
          </p:nvSpPr>
          <p:spPr bwMode="auto">
            <a:xfrm>
              <a:off x="1582" y="2982"/>
              <a:ext cx="273" cy="0"/>
            </a:xfrm>
            <a:prstGeom prst="line">
              <a:avLst/>
            </a:prstGeom>
            <a:noFill/>
            <a:ln w="28575">
              <a:solidFill>
                <a:schemeClr val="accent5">
                  <a:lumMod val="25000"/>
                </a:schemeClr>
              </a:solidFill>
              <a:round/>
              <a:headEnd/>
              <a:tailEnd/>
            </a:ln>
            <a:extLst>
              <a:ext uri="{909E8E84-426E-40DD-AFC4-6F175D3DCCD1}">
                <a14:hiddenFill xmlns:a14="http://schemas.microsoft.com/office/drawing/2010/main">
                  <a:noFill/>
                </a14:hiddenFill>
              </a:ext>
            </a:extLst>
          </p:spPr>
          <p:txBody>
            <a:bodyPr lIns="162000" tIns="82800"/>
            <a:lstStyle/>
            <a:p>
              <a:endParaRPr lang="zh-CN" altLang="en-US">
                <a:solidFill>
                  <a:srgbClr val="002060"/>
                </a:solidFill>
              </a:endParaRPr>
            </a:p>
          </p:txBody>
        </p:sp>
        <p:sp>
          <p:nvSpPr>
            <p:cNvPr id="25" name="Text Box 16">
              <a:extLst>
                <a:ext uri="{FF2B5EF4-FFF2-40B4-BE49-F238E27FC236}">
                  <a16:creationId xmlns:a16="http://schemas.microsoft.com/office/drawing/2014/main" id="{5FEA86F1-AFFE-4E88-8DAD-1ED9906048AC}"/>
                </a:ext>
              </a:extLst>
            </p:cNvPr>
            <p:cNvSpPr txBox="1">
              <a:spLocks noChangeArrowheads="1"/>
            </p:cNvSpPr>
            <p:nvPr/>
          </p:nvSpPr>
          <p:spPr bwMode="auto">
            <a:xfrm>
              <a:off x="1804" y="2811"/>
              <a:ext cx="38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dirty="0" err="1">
                  <a:solidFill>
                    <a:srgbClr val="002060"/>
                  </a:solidFill>
                </a:rPr>
                <a:t>v</a:t>
              </a:r>
              <a:r>
                <a:rPr lang="en-US" altLang="zh-CN" sz="2400" i="0" baseline="-25000" dirty="0" err="1">
                  <a:solidFill>
                    <a:srgbClr val="002060"/>
                  </a:solidFill>
                </a:rPr>
                <a:t>O</a:t>
              </a:r>
              <a:endParaRPr lang="en-US" altLang="zh-CN" sz="2400" i="0" dirty="0">
                <a:solidFill>
                  <a:srgbClr val="002060"/>
                </a:solidFill>
              </a:endParaRPr>
            </a:p>
          </p:txBody>
        </p:sp>
        <p:sp>
          <p:nvSpPr>
            <p:cNvPr id="26" name="Text Box 17">
              <a:extLst>
                <a:ext uri="{FF2B5EF4-FFF2-40B4-BE49-F238E27FC236}">
                  <a16:creationId xmlns:a16="http://schemas.microsoft.com/office/drawing/2014/main" id="{258BE193-524D-4F1D-BFD1-888FF9FE2F96}"/>
                </a:ext>
              </a:extLst>
            </p:cNvPr>
            <p:cNvSpPr txBox="1">
              <a:spLocks noChangeArrowheads="1"/>
            </p:cNvSpPr>
            <p:nvPr/>
          </p:nvSpPr>
          <p:spPr bwMode="auto">
            <a:xfrm>
              <a:off x="671" y="3612"/>
              <a:ext cx="109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82800"/>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solidFill>
                    <a:srgbClr val="002060"/>
                  </a:solidFill>
                </a:rPr>
                <a:t>DAC</a:t>
              </a:r>
              <a:r>
                <a:rPr lang="zh-CN" altLang="en-US" sz="2400" i="0">
                  <a:solidFill>
                    <a:srgbClr val="002060"/>
                  </a:solidFill>
                </a:rPr>
                <a:t>框图</a:t>
              </a:r>
            </a:p>
          </p:txBody>
        </p:sp>
      </p:grpSp>
    </p:spTree>
    <p:extLst>
      <p:ext uri="{BB962C8B-B14F-4D97-AF65-F5344CB8AC3E}">
        <p14:creationId xmlns:p14="http://schemas.microsoft.com/office/powerpoint/2010/main" val="25831160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0" name="Rectangle 6"/>
          <p:cNvSpPr>
            <a:spLocks noChangeArrowheads="1"/>
          </p:cNvSpPr>
          <p:nvPr/>
        </p:nvSpPr>
        <p:spPr bwMode="auto">
          <a:xfrm>
            <a:off x="444500" y="5462588"/>
            <a:ext cx="8520113" cy="1206500"/>
          </a:xfrm>
          <a:prstGeom prst="rect">
            <a:avLst/>
          </a:prstGeom>
          <a:solidFill>
            <a:schemeClr val="bg1">
              <a:alpha val="50195"/>
            </a:schemeClr>
          </a:solidFill>
          <a:ln w="19050" algn="ctr">
            <a:solidFill>
              <a:srgbClr val="66FF33"/>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0" i="1">
                <a:solidFill>
                  <a:srgbClr val="000099"/>
                </a:solidFill>
                <a:latin typeface="Times New Roman" panose="02020603050405020304" pitchFamily="18" charset="0"/>
                <a:ea typeface="楷体_GB2312" pitchFamily="49" charset="-122"/>
              </a:rPr>
              <a:t>V</a:t>
            </a:r>
            <a:r>
              <a:rPr kumimoji="1" lang="en-US" altLang="zh-CN" sz="2400" b="0" baseline="-25000">
                <a:solidFill>
                  <a:srgbClr val="000099"/>
                </a:solidFill>
                <a:latin typeface="Times New Roman" panose="02020603050405020304" pitchFamily="18" charset="0"/>
                <a:ea typeface="楷体_GB2312" pitchFamily="49" charset="-122"/>
              </a:rPr>
              <a:t>REF</a:t>
            </a:r>
            <a:r>
              <a:rPr kumimoji="1" lang="zh-CN" altLang="en-US" sz="2400" b="0">
                <a:solidFill>
                  <a:srgbClr val="000099"/>
                </a:solidFill>
                <a:latin typeface="Times New Roman" panose="02020603050405020304" pitchFamily="18" charset="0"/>
                <a:ea typeface="楷体_GB2312" pitchFamily="49" charset="-122"/>
              </a:rPr>
              <a:t>加到积分器的输入端，积分器反方向进行第二次积分；当</a:t>
            </a:r>
            <a:r>
              <a:rPr kumimoji="1" lang="en-US" altLang="zh-CN" sz="2400" b="0" i="1">
                <a:solidFill>
                  <a:srgbClr val="000099"/>
                </a:solidFill>
                <a:latin typeface="Times New Roman" panose="02020603050405020304" pitchFamily="18" charset="0"/>
                <a:ea typeface="楷体_GB2312" pitchFamily="49" charset="-122"/>
              </a:rPr>
              <a:t>t</a:t>
            </a:r>
            <a:r>
              <a:rPr kumimoji="1" lang="en-US" altLang="zh-CN" sz="2400" b="0">
                <a:solidFill>
                  <a:srgbClr val="000099"/>
                </a:solidFill>
                <a:latin typeface="Times New Roman" panose="02020603050405020304" pitchFamily="18" charset="0"/>
                <a:ea typeface="楷体_GB2312" pitchFamily="49" charset="-122"/>
              </a:rPr>
              <a:t>=</a:t>
            </a:r>
            <a:r>
              <a:rPr kumimoji="1" lang="en-US" altLang="zh-CN" sz="2400" b="0" i="1">
                <a:solidFill>
                  <a:srgbClr val="000099"/>
                </a:solidFill>
                <a:latin typeface="Times New Roman" panose="02020603050405020304" pitchFamily="18" charset="0"/>
                <a:ea typeface="楷体_GB2312" pitchFamily="49" charset="-122"/>
              </a:rPr>
              <a:t>t</a:t>
            </a:r>
            <a:r>
              <a:rPr kumimoji="1" lang="en-US" altLang="zh-CN" sz="2400" b="0" baseline="-25000">
                <a:solidFill>
                  <a:srgbClr val="000099"/>
                </a:solidFill>
                <a:latin typeface="Times New Roman" panose="02020603050405020304" pitchFamily="18" charset="0"/>
                <a:ea typeface="楷体_GB2312" pitchFamily="49" charset="-122"/>
              </a:rPr>
              <a:t>2</a:t>
            </a:r>
            <a:r>
              <a:rPr kumimoji="1" lang="zh-CN" altLang="en-US" sz="2400" b="0">
                <a:solidFill>
                  <a:srgbClr val="000099"/>
                </a:solidFill>
                <a:latin typeface="Times New Roman" panose="02020603050405020304" pitchFamily="18" charset="0"/>
                <a:ea typeface="楷体_GB2312" pitchFamily="49" charset="-122"/>
              </a:rPr>
              <a:t>时积分器输出电压</a:t>
            </a:r>
            <a:r>
              <a:rPr kumimoji="1" lang="zh-CN" altLang="en-US" sz="2400" b="0">
                <a:solidFill>
                  <a:srgbClr val="000099"/>
                </a:solidFill>
                <a:latin typeface="Times New Roman" panose="02020603050405020304" pitchFamily="18" charset="0"/>
                <a:ea typeface="楷体_GB2312" pitchFamily="49" charset="-122"/>
                <a:sym typeface="Symbol" panose="05050102010706020507" pitchFamily="18" charset="2"/>
              </a:rPr>
              <a:t></a:t>
            </a:r>
            <a:r>
              <a:rPr kumimoji="1" lang="en-US" altLang="zh-CN" sz="2400" b="0" baseline="-25000">
                <a:solidFill>
                  <a:srgbClr val="000099"/>
                </a:solidFill>
                <a:latin typeface="Times New Roman" panose="02020603050405020304" pitchFamily="18" charset="0"/>
                <a:ea typeface="楷体_GB2312" pitchFamily="49" charset="-122"/>
              </a:rPr>
              <a:t>O</a:t>
            </a:r>
            <a:r>
              <a:rPr kumimoji="1" lang="en-US" altLang="zh-CN" sz="2400" b="0">
                <a:solidFill>
                  <a:srgbClr val="000099"/>
                </a:solidFill>
                <a:latin typeface="Times New Roman" panose="02020603050405020304" pitchFamily="18" charset="0"/>
                <a:ea typeface="楷体_GB2312" pitchFamily="49" charset="-122"/>
              </a:rPr>
              <a:t>≥0</a:t>
            </a:r>
            <a:r>
              <a:rPr kumimoji="1" lang="zh-CN" altLang="en-US" sz="2400" b="0">
                <a:solidFill>
                  <a:srgbClr val="000099"/>
                </a:solidFill>
                <a:latin typeface="Times New Roman" panose="02020603050405020304" pitchFamily="18" charset="0"/>
                <a:ea typeface="楷体_GB2312" pitchFamily="49" charset="-122"/>
              </a:rPr>
              <a:t>，比较器输出</a:t>
            </a:r>
            <a:r>
              <a:rPr kumimoji="1" lang="zh-CN" altLang="en-US" sz="2400" b="0">
                <a:solidFill>
                  <a:srgbClr val="000099"/>
                </a:solidFill>
                <a:latin typeface="Times New Roman" panose="02020603050405020304" pitchFamily="18" charset="0"/>
                <a:ea typeface="楷体_GB2312" pitchFamily="49" charset="-122"/>
                <a:sym typeface="Symbol" panose="05050102010706020507" pitchFamily="18" charset="2"/>
              </a:rPr>
              <a:t></a:t>
            </a:r>
            <a:r>
              <a:rPr kumimoji="1" lang="en-US" altLang="zh-CN" sz="2400" b="0" baseline="-25000">
                <a:solidFill>
                  <a:srgbClr val="000099"/>
                </a:solidFill>
                <a:latin typeface="Times New Roman" panose="02020603050405020304" pitchFamily="18" charset="0"/>
                <a:ea typeface="楷体_GB2312" pitchFamily="49" charset="-122"/>
              </a:rPr>
              <a:t>C</a:t>
            </a:r>
            <a:r>
              <a:rPr kumimoji="1" lang="en-US" altLang="zh-CN" sz="2400" b="0">
                <a:solidFill>
                  <a:srgbClr val="000099"/>
                </a:solidFill>
                <a:latin typeface="Times New Roman" panose="02020603050405020304" pitchFamily="18" charset="0"/>
                <a:ea typeface="楷体_GB2312" pitchFamily="49" charset="-122"/>
              </a:rPr>
              <a:t>=0</a:t>
            </a:r>
            <a:r>
              <a:rPr kumimoji="1" lang="zh-CN" altLang="en-US" sz="2400" b="0">
                <a:solidFill>
                  <a:srgbClr val="000099"/>
                </a:solidFill>
                <a:latin typeface="Times New Roman" panose="02020603050405020304" pitchFamily="18" charset="0"/>
                <a:ea typeface="楷体_GB2312" pitchFamily="49" charset="-122"/>
              </a:rPr>
              <a:t>，时钟脉冲控制门</a:t>
            </a:r>
            <a:r>
              <a:rPr kumimoji="1" lang="en-US" altLang="zh-CN" sz="2400" b="0">
                <a:solidFill>
                  <a:srgbClr val="000099"/>
                </a:solidFill>
                <a:latin typeface="Times New Roman" panose="02020603050405020304" pitchFamily="18" charset="0"/>
                <a:ea typeface="楷体_GB2312" pitchFamily="49" charset="-122"/>
              </a:rPr>
              <a:t>G</a:t>
            </a:r>
            <a:r>
              <a:rPr kumimoji="1" lang="zh-CN" altLang="en-US" sz="2400" b="0">
                <a:solidFill>
                  <a:srgbClr val="000099"/>
                </a:solidFill>
                <a:latin typeface="Times New Roman" panose="02020603050405020304" pitchFamily="18" charset="0"/>
                <a:ea typeface="楷体_GB2312" pitchFamily="49" charset="-122"/>
              </a:rPr>
              <a:t>被关闭，计数停止。</a:t>
            </a:r>
            <a:endParaRPr lang="zh-CN" altLang="en-US" sz="2400" b="0">
              <a:solidFill>
                <a:srgbClr val="000099"/>
              </a:solidFill>
              <a:latin typeface="Times New Roman" panose="02020603050405020304" pitchFamily="18" charset="0"/>
              <a:ea typeface="楷体_GB2312" pitchFamily="49" charset="-122"/>
            </a:endParaRPr>
          </a:p>
        </p:txBody>
      </p:sp>
      <p:sp>
        <p:nvSpPr>
          <p:cNvPr id="46083" name="Rectangle 36"/>
          <p:cNvSpPr>
            <a:spLocks noChangeArrowheads="1"/>
          </p:cNvSpPr>
          <p:nvPr/>
        </p:nvSpPr>
        <p:spPr bwMode="auto">
          <a:xfrm>
            <a:off x="509588" y="492125"/>
            <a:ext cx="30448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200">
                <a:solidFill>
                  <a:srgbClr val="000099"/>
                </a:solidFill>
                <a:latin typeface="楷体_GB2312" pitchFamily="49" charset="-122"/>
                <a:ea typeface="楷体_GB2312" pitchFamily="49" charset="-122"/>
              </a:rPr>
              <a:t>③ </a:t>
            </a:r>
            <a:r>
              <a:rPr lang="zh-CN" altLang="en-US" sz="2200">
                <a:solidFill>
                  <a:srgbClr val="000099"/>
                </a:solidFill>
                <a:latin typeface="楷体_GB2312" pitchFamily="49" charset="-122"/>
                <a:ea typeface="楷体_GB2312" pitchFamily="49" charset="-122"/>
              </a:rPr>
              <a:t>第二次积分：</a:t>
            </a:r>
          </a:p>
        </p:txBody>
      </p:sp>
      <p:graphicFrame>
        <p:nvGraphicFramePr>
          <p:cNvPr id="46084" name="Object 2"/>
          <p:cNvGraphicFramePr>
            <a:graphicFrameLocks/>
          </p:cNvGraphicFramePr>
          <p:nvPr/>
        </p:nvGraphicFramePr>
        <p:xfrm>
          <a:off x="755650" y="1268413"/>
          <a:ext cx="7605713" cy="4060825"/>
        </p:xfrm>
        <a:graphic>
          <a:graphicData uri="http://schemas.openxmlformats.org/presentationml/2006/ole">
            <mc:AlternateContent xmlns:mc="http://schemas.openxmlformats.org/markup-compatibility/2006">
              <mc:Choice xmlns:v="urn:schemas-microsoft-com:vml" Requires="v">
                <p:oleObj spid="_x0000_s24583" name="图片" r:id="rId3" imgW="6736080" imgH="3611880" progId="Word.Picture.8">
                  <p:embed/>
                </p:oleObj>
              </mc:Choice>
              <mc:Fallback>
                <p:oleObj name="图片" r:id="rId3" imgW="6736080" imgH="3611880" progId="Word.Picture.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268413"/>
                        <a:ext cx="7605713"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23152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36230"/>
                                        </p:tgtEl>
                                        <p:attrNameLst>
                                          <p:attrName>style.visibility</p:attrName>
                                        </p:attrNameLst>
                                      </p:cBhvr>
                                      <p:to>
                                        <p:strVal val="visible"/>
                                      </p:to>
                                    </p:set>
                                    <p:animEffect transition="in" filter="strips(downRight)">
                                      <p:cBhvr>
                                        <p:cTn id="7" dur="500"/>
                                        <p:tgtEl>
                                          <p:spTgt spid="436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0"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28575" y="80963"/>
            <a:ext cx="5400675" cy="6119812"/>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37253" name="Rectangle 5"/>
          <p:cNvSpPr>
            <a:spLocks noChangeArrowheads="1"/>
          </p:cNvSpPr>
          <p:nvPr/>
        </p:nvSpPr>
        <p:spPr bwMode="auto">
          <a:xfrm>
            <a:off x="585788" y="546100"/>
            <a:ext cx="1709737" cy="5265738"/>
          </a:xfrm>
          <a:prstGeom prst="rect">
            <a:avLst/>
          </a:prstGeom>
          <a:solidFill>
            <a:srgbClr val="FFFF99">
              <a:alpha val="50195"/>
            </a:srgbClr>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7108" name="Rectangle 6"/>
          <p:cNvSpPr>
            <a:spLocks noChangeArrowheads="1"/>
          </p:cNvSpPr>
          <p:nvPr/>
        </p:nvSpPr>
        <p:spPr bwMode="auto">
          <a:xfrm>
            <a:off x="0" y="1604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graphicFrame>
        <p:nvGraphicFramePr>
          <p:cNvPr id="47109" name="Object 2"/>
          <p:cNvGraphicFramePr>
            <a:graphicFrameLocks noChangeAspect="1"/>
          </p:cNvGraphicFramePr>
          <p:nvPr/>
        </p:nvGraphicFramePr>
        <p:xfrm>
          <a:off x="138113" y="7938"/>
          <a:ext cx="4949825" cy="6121400"/>
        </p:xfrm>
        <a:graphic>
          <a:graphicData uri="http://schemas.openxmlformats.org/presentationml/2006/ole">
            <mc:AlternateContent xmlns:mc="http://schemas.openxmlformats.org/markup-compatibility/2006">
              <mc:Choice xmlns:v="urn:schemas-microsoft-com:vml" Requires="v">
                <p:oleObj spid="_x0000_s25637" name="Picture" r:id="rId3" imgW="2695956" imgH="3649980" progId="Word.Picture.8">
                  <p:embed/>
                </p:oleObj>
              </mc:Choice>
              <mc:Fallback>
                <p:oleObj name="Picture" r:id="rId3" imgW="2695956" imgH="36499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13" y="7938"/>
                        <a:ext cx="4949825"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7256" name="AutoShape 8"/>
          <p:cNvSpPr>
            <a:spLocks noChangeArrowheads="1"/>
          </p:cNvSpPr>
          <p:nvPr/>
        </p:nvSpPr>
        <p:spPr bwMode="auto">
          <a:xfrm>
            <a:off x="3175" y="2301875"/>
            <a:ext cx="1125538" cy="361950"/>
          </a:xfrm>
          <a:prstGeom prst="wedgeRoundRectCallout">
            <a:avLst>
              <a:gd name="adj1" fmla="val 69889"/>
              <a:gd name="adj2" fmla="val 98685"/>
              <a:gd name="adj3" fmla="val 16667"/>
            </a:avLst>
          </a:prstGeom>
          <a:solidFill>
            <a:srgbClr val="FFFFFF"/>
          </a:solidFill>
          <a:ln w="19050" algn="ctr">
            <a:solidFill>
              <a:schemeClr val="accent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b="0">
                <a:solidFill>
                  <a:prstClr val="black"/>
                </a:solidFill>
                <a:latin typeface="Times New Roman" panose="02020603050405020304" pitchFamily="18" charset="0"/>
              </a:rPr>
              <a:t>T</a:t>
            </a:r>
            <a:r>
              <a:rPr lang="en-US" altLang="zh-CN" sz="1800" b="0" baseline="-25000">
                <a:solidFill>
                  <a:prstClr val="black"/>
                </a:solidFill>
                <a:latin typeface="Times New Roman" panose="02020603050405020304" pitchFamily="18" charset="0"/>
              </a:rPr>
              <a:t>1</a:t>
            </a:r>
            <a:r>
              <a:rPr lang="en-US" altLang="zh-CN" sz="1800" b="0">
                <a:solidFill>
                  <a:prstClr val="black"/>
                </a:solidFill>
                <a:latin typeface="Times New Roman" panose="02020603050405020304" pitchFamily="18" charset="0"/>
              </a:rPr>
              <a:t>=2</a:t>
            </a:r>
            <a:r>
              <a:rPr lang="en-US" altLang="zh-CN" sz="1800" b="0" baseline="30000">
                <a:solidFill>
                  <a:prstClr val="black"/>
                </a:solidFill>
                <a:latin typeface="Times New Roman" panose="02020603050405020304" pitchFamily="18" charset="0"/>
              </a:rPr>
              <a:t>n</a:t>
            </a:r>
            <a:r>
              <a:rPr lang="en-US" altLang="zh-CN" sz="1800" b="0">
                <a:solidFill>
                  <a:prstClr val="black"/>
                </a:solidFill>
                <a:latin typeface="Times New Roman" panose="02020603050405020304" pitchFamily="18" charset="0"/>
              </a:rPr>
              <a:t>T</a:t>
            </a:r>
            <a:r>
              <a:rPr lang="en-US" altLang="zh-CN" sz="1800" b="0" baseline="-25000">
                <a:solidFill>
                  <a:prstClr val="black"/>
                </a:solidFill>
                <a:latin typeface="Times New Roman" panose="02020603050405020304" pitchFamily="18" charset="0"/>
              </a:rPr>
              <a:t>C</a:t>
            </a:r>
          </a:p>
          <a:p>
            <a:pPr eaLnBrk="1" hangingPunct="1">
              <a:spcBef>
                <a:spcPct val="50000"/>
              </a:spcBef>
              <a:buFontTx/>
              <a:buNone/>
            </a:pPr>
            <a:endParaRPr lang="en-US" altLang="zh-CN" sz="1800" b="0">
              <a:solidFill>
                <a:prstClr val="black"/>
              </a:solidFill>
              <a:latin typeface="Times New Roman" panose="02020603050405020304" pitchFamily="18" charset="0"/>
            </a:endParaRPr>
          </a:p>
        </p:txBody>
      </p:sp>
      <p:graphicFrame>
        <p:nvGraphicFramePr>
          <p:cNvPr id="437257" name="Object 3" descr="画布"/>
          <p:cNvGraphicFramePr>
            <a:graphicFrameLocks noChangeAspect="1"/>
          </p:cNvGraphicFramePr>
          <p:nvPr/>
        </p:nvGraphicFramePr>
        <p:xfrm>
          <a:off x="5561013" y="1125538"/>
          <a:ext cx="2800350" cy="833437"/>
        </p:xfrm>
        <a:graphic>
          <a:graphicData uri="http://schemas.openxmlformats.org/presentationml/2006/ole">
            <mc:AlternateContent xmlns:mc="http://schemas.openxmlformats.org/markup-compatibility/2006">
              <mc:Choice xmlns:v="urn:schemas-microsoft-com:vml" Requires="v">
                <p:oleObj spid="_x0000_s25638" name="Equation" r:id="rId5" imgW="1397000" imgH="419100" progId="Equation.DSMT4">
                  <p:embed/>
                </p:oleObj>
              </mc:Choice>
              <mc:Fallback>
                <p:oleObj name="Equation" r:id="rId5" imgW="13970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1013" y="1125538"/>
                        <a:ext cx="2800350" cy="833437"/>
                      </a:xfrm>
                      <a:prstGeom prst="rect">
                        <a:avLst/>
                      </a:prstGeom>
                      <a:noFill/>
                      <a:ln>
                        <a:noFill/>
                      </a:ln>
                      <a:extLst>
                        <a:ext uri="{909E8E84-426E-40DD-AFC4-6F175D3DCCD1}">
                          <a14:hiddenFill xmlns:a14="http://schemas.microsoft.com/office/drawing/2010/main">
                            <a:blipFill dpi="0" rotWithShape="1">
                              <a:blip r:embed="rId7"/>
                              <a:srcRect/>
                              <a:tile tx="0" ty="0" sx="100000" sy="100000" flip="none" algn="tl"/>
                            </a:blipFill>
                          </a14:hiddenFill>
                        </a:ext>
                        <a:ext uri="{91240B29-F687-4F45-9708-019B960494DF}">
                          <a14:hiddenLine xmlns:a14="http://schemas.microsoft.com/office/drawing/2010/main" w="38100">
                            <a:solidFill>
                              <a:srgbClr val="FF0000"/>
                            </a:solidFill>
                            <a:prstDash val="dash"/>
                            <a:miter lim="800000"/>
                            <a:headEnd/>
                            <a:tailEnd/>
                          </a14:hiddenLine>
                        </a:ext>
                      </a:extLst>
                    </p:spPr>
                  </p:pic>
                </p:oleObj>
              </mc:Fallback>
            </mc:AlternateContent>
          </a:graphicData>
        </a:graphic>
      </p:graphicFrame>
      <p:graphicFrame>
        <p:nvGraphicFramePr>
          <p:cNvPr id="437258" name="Object 4"/>
          <p:cNvGraphicFramePr>
            <a:graphicFrameLocks noChangeAspect="1"/>
          </p:cNvGraphicFramePr>
          <p:nvPr/>
        </p:nvGraphicFramePr>
        <p:xfrm>
          <a:off x="5400675" y="236538"/>
          <a:ext cx="2084388" cy="869950"/>
        </p:xfrm>
        <a:graphic>
          <a:graphicData uri="http://schemas.openxmlformats.org/presentationml/2006/ole">
            <mc:AlternateContent xmlns:mc="http://schemas.openxmlformats.org/markup-compatibility/2006">
              <mc:Choice xmlns:v="urn:schemas-microsoft-com:vml" Requires="v">
                <p:oleObj spid="_x0000_s25639" name="Equation" r:id="rId8" imgW="939392" imgH="393529" progId="Equation.DSMT4">
                  <p:embed/>
                </p:oleObj>
              </mc:Choice>
              <mc:Fallback>
                <p:oleObj name="Equation" r:id="rId8" imgW="939392" imgH="393529"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0675" y="236538"/>
                        <a:ext cx="2084388"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7262" name="Line 14"/>
          <p:cNvSpPr>
            <a:spLocks noChangeShapeType="1"/>
          </p:cNvSpPr>
          <p:nvPr/>
        </p:nvSpPr>
        <p:spPr bwMode="auto">
          <a:xfrm flipV="1">
            <a:off x="2322513" y="3248025"/>
            <a:ext cx="900112" cy="76517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graphicFrame>
        <p:nvGraphicFramePr>
          <p:cNvPr id="437263" name="Object 5"/>
          <p:cNvGraphicFramePr>
            <a:graphicFrameLocks noChangeAspect="1"/>
          </p:cNvGraphicFramePr>
          <p:nvPr/>
        </p:nvGraphicFramePr>
        <p:xfrm>
          <a:off x="5367338" y="2120900"/>
          <a:ext cx="3776662" cy="819150"/>
        </p:xfrm>
        <a:graphic>
          <a:graphicData uri="http://schemas.openxmlformats.org/presentationml/2006/ole">
            <mc:AlternateContent xmlns:mc="http://schemas.openxmlformats.org/markup-compatibility/2006">
              <mc:Choice xmlns:v="urn:schemas-microsoft-com:vml" Requires="v">
                <p:oleObj spid="_x0000_s25640" name="Equation" r:id="rId10" imgW="1955800" imgH="393700" progId="Equation.DSMT4">
                  <p:embed/>
                </p:oleObj>
              </mc:Choice>
              <mc:Fallback>
                <p:oleObj name="Equation" r:id="rId10" imgW="1955800" imgH="3937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7338" y="2120900"/>
                        <a:ext cx="37766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5" name="Rectangle 1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graphicFrame>
        <p:nvGraphicFramePr>
          <p:cNvPr id="437265" name="Object 6"/>
          <p:cNvGraphicFramePr>
            <a:graphicFrameLocks noChangeAspect="1"/>
          </p:cNvGraphicFramePr>
          <p:nvPr/>
        </p:nvGraphicFramePr>
        <p:xfrm>
          <a:off x="5473700" y="2974975"/>
          <a:ext cx="2179638" cy="889000"/>
        </p:xfrm>
        <a:graphic>
          <a:graphicData uri="http://schemas.openxmlformats.org/presentationml/2006/ole">
            <mc:AlternateContent xmlns:mc="http://schemas.openxmlformats.org/markup-compatibility/2006">
              <mc:Choice xmlns:v="urn:schemas-microsoft-com:vml" Requires="v">
                <p:oleObj spid="_x0000_s25641" name="Equation" r:id="rId12" imgW="1016000" imgH="419100" progId="Equation.DSMT4">
                  <p:embed/>
                </p:oleObj>
              </mc:Choice>
              <mc:Fallback>
                <p:oleObj name="Equation" r:id="rId12" imgW="1016000" imgH="4191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73700" y="2974975"/>
                        <a:ext cx="2179638"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7" name="Rectangle 18"/>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graphicFrame>
        <p:nvGraphicFramePr>
          <p:cNvPr id="437267" name="Object 7"/>
          <p:cNvGraphicFramePr>
            <a:graphicFrameLocks noChangeAspect="1"/>
          </p:cNvGraphicFramePr>
          <p:nvPr/>
        </p:nvGraphicFramePr>
        <p:xfrm>
          <a:off x="5605463" y="3836988"/>
          <a:ext cx="1574800" cy="941387"/>
        </p:xfrm>
        <a:graphic>
          <a:graphicData uri="http://schemas.openxmlformats.org/presentationml/2006/ole">
            <mc:AlternateContent xmlns:mc="http://schemas.openxmlformats.org/markup-compatibility/2006">
              <mc:Choice xmlns:v="urn:schemas-microsoft-com:vml" Requires="v">
                <p:oleObj spid="_x0000_s25642" name="Equation" r:id="rId14" imgW="762000" imgH="457200" progId="Equation.DSMT4">
                  <p:embed/>
                </p:oleObj>
              </mc:Choice>
              <mc:Fallback>
                <p:oleObj name="Equation" r:id="rId14" imgW="762000" imgH="4572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05463" y="3836988"/>
                        <a:ext cx="15748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7268" name="Rectangle 20"/>
          <p:cNvSpPr>
            <a:spLocks noChangeArrowheads="1"/>
          </p:cNvSpPr>
          <p:nvPr/>
        </p:nvSpPr>
        <p:spPr bwMode="auto">
          <a:xfrm>
            <a:off x="3738563" y="5038725"/>
            <a:ext cx="1260475" cy="385763"/>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0">
                <a:solidFill>
                  <a:prstClr val="black"/>
                </a:solidFill>
              </a:rPr>
              <a:t> </a:t>
            </a:r>
            <a:r>
              <a:rPr lang="en-US" altLang="zh-CN" sz="1800" b="0">
                <a:solidFill>
                  <a:prstClr val="black"/>
                </a:solidFill>
                <a:latin typeface="Times New Roman" panose="02020603050405020304" pitchFamily="18" charset="0"/>
              </a:rPr>
              <a:t>T</a:t>
            </a:r>
            <a:r>
              <a:rPr lang="en-US" altLang="zh-CN" sz="1800" b="0" baseline="-25000">
                <a:solidFill>
                  <a:prstClr val="black"/>
                </a:solidFill>
                <a:latin typeface="Times New Roman" panose="02020603050405020304" pitchFamily="18" charset="0"/>
              </a:rPr>
              <a:t>2</a:t>
            </a:r>
            <a:r>
              <a:rPr lang="en-US" altLang="zh-CN" sz="1800" b="0">
                <a:solidFill>
                  <a:prstClr val="black"/>
                </a:solidFill>
                <a:latin typeface="Times New Roman" panose="02020603050405020304" pitchFamily="18" charset="0"/>
              </a:rPr>
              <a:t>=</a:t>
            </a:r>
            <a:r>
              <a:rPr lang="en-US" altLang="zh-CN" sz="1800" b="0">
                <a:solidFill>
                  <a:prstClr val="black"/>
                </a:solidFill>
                <a:latin typeface="Times New Roman" panose="02020603050405020304" pitchFamily="18" charset="0"/>
                <a:sym typeface="Symbol" panose="05050102010706020507" pitchFamily="18" charset="2"/>
              </a:rPr>
              <a:t></a:t>
            </a:r>
            <a:r>
              <a:rPr lang="en-US" altLang="zh-CN" sz="1800" b="0">
                <a:solidFill>
                  <a:prstClr val="black"/>
                </a:solidFill>
                <a:latin typeface="Times New Roman" panose="02020603050405020304" pitchFamily="18" charset="0"/>
              </a:rPr>
              <a:t>T</a:t>
            </a:r>
            <a:r>
              <a:rPr lang="en-US" altLang="zh-CN" sz="1800" b="0" baseline="-25000">
                <a:solidFill>
                  <a:prstClr val="black"/>
                </a:solidFill>
                <a:latin typeface="Times New Roman" panose="02020603050405020304" pitchFamily="18" charset="0"/>
                <a:sym typeface="Symbol" panose="05050102010706020507" pitchFamily="18" charset="2"/>
              </a:rPr>
              <a:t>c</a:t>
            </a:r>
            <a:r>
              <a:rPr lang="en-US" altLang="zh-CN" sz="1800" b="0">
                <a:solidFill>
                  <a:prstClr val="black"/>
                </a:solidFill>
                <a:latin typeface="Times New Roman" panose="02020603050405020304" pitchFamily="18" charset="0"/>
                <a:sym typeface="Symbol" panose="05050102010706020507" pitchFamily="18" charset="2"/>
              </a:rPr>
              <a:t> </a:t>
            </a:r>
          </a:p>
        </p:txBody>
      </p:sp>
      <p:graphicFrame>
        <p:nvGraphicFramePr>
          <p:cNvPr id="437269" name="Object 8"/>
          <p:cNvGraphicFramePr>
            <a:graphicFrameLocks noChangeAspect="1"/>
          </p:cNvGraphicFramePr>
          <p:nvPr/>
        </p:nvGraphicFramePr>
        <p:xfrm>
          <a:off x="5724525" y="4733925"/>
          <a:ext cx="2057400" cy="960438"/>
        </p:xfrm>
        <a:graphic>
          <a:graphicData uri="http://schemas.openxmlformats.org/presentationml/2006/ole">
            <mc:AlternateContent xmlns:mc="http://schemas.openxmlformats.org/markup-compatibility/2006">
              <mc:Choice xmlns:v="urn:schemas-microsoft-com:vml" Requires="v">
                <p:oleObj spid="_x0000_s25643" name="Equation" r:id="rId16" imgW="990600" imgH="457200" progId="Equation.DSMT4">
                  <p:embed/>
                </p:oleObj>
              </mc:Choice>
              <mc:Fallback>
                <p:oleObj name="Equation" r:id="rId16" imgW="990600" imgH="4572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24525" y="4733925"/>
                        <a:ext cx="2057400" cy="960438"/>
                      </a:xfrm>
                      <a:prstGeom prst="rect">
                        <a:avLst/>
                      </a:prstGeom>
                      <a:solidFill>
                        <a:srgbClr val="FFFFCC"/>
                      </a:solidFill>
                      <a:ln w="9525">
                        <a:solidFill>
                          <a:srgbClr val="FF0000"/>
                        </a:solidFill>
                        <a:miter lim="800000"/>
                        <a:headEnd/>
                        <a:tailEnd/>
                      </a:ln>
                    </p:spPr>
                  </p:pic>
                </p:oleObj>
              </mc:Fallback>
            </mc:AlternateContent>
          </a:graphicData>
        </a:graphic>
      </p:graphicFrame>
      <p:sp>
        <p:nvSpPr>
          <p:cNvPr id="437270" name="Oval 22"/>
          <p:cNvSpPr>
            <a:spLocks noChangeArrowheads="1"/>
          </p:cNvSpPr>
          <p:nvPr/>
        </p:nvSpPr>
        <p:spPr bwMode="auto">
          <a:xfrm>
            <a:off x="3152775" y="3157538"/>
            <a:ext cx="134938" cy="134937"/>
          </a:xfrm>
          <a:prstGeom prst="ellipse">
            <a:avLst/>
          </a:prstGeom>
          <a:solidFill>
            <a:schemeClr val="accent1"/>
          </a:solidFill>
          <a:ln>
            <a:noFill/>
          </a:ln>
          <a:extLst>
            <a:ext uri="{91240B29-F687-4F45-9708-019B960494DF}">
              <a14:hiddenLine xmlns:a14="http://schemas.microsoft.com/office/drawing/2010/main" w="19050" algn="ctr">
                <a:solidFill>
                  <a:srgbClr val="000000"/>
                </a:solidFill>
                <a:round/>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37271" name="Rectangle 23"/>
          <p:cNvSpPr>
            <a:spLocks noChangeArrowheads="1"/>
          </p:cNvSpPr>
          <p:nvPr/>
        </p:nvSpPr>
        <p:spPr bwMode="auto">
          <a:xfrm>
            <a:off x="3873500" y="2527300"/>
            <a:ext cx="1081088" cy="385763"/>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0">
                <a:solidFill>
                  <a:prstClr val="black"/>
                </a:solidFill>
                <a:latin typeface="Times New Roman" panose="02020603050405020304" pitchFamily="18" charset="0"/>
              </a:rPr>
              <a:t>T</a:t>
            </a:r>
            <a:r>
              <a:rPr lang="en-US" altLang="zh-CN" sz="1800" b="0" baseline="-25000">
                <a:solidFill>
                  <a:prstClr val="black"/>
                </a:solidFill>
                <a:latin typeface="Times New Roman" panose="02020603050405020304" pitchFamily="18" charset="0"/>
              </a:rPr>
              <a:t>2</a:t>
            </a:r>
            <a:r>
              <a:rPr lang="en-US" altLang="zh-CN" sz="1800" b="0">
                <a:solidFill>
                  <a:prstClr val="black"/>
                </a:solidFill>
                <a:latin typeface="Times New Roman" panose="02020603050405020304" pitchFamily="18" charset="0"/>
              </a:rPr>
              <a:t>=</a:t>
            </a:r>
            <a:r>
              <a:rPr lang="en-US" altLang="zh-CN" sz="1800" b="0" i="1">
                <a:solidFill>
                  <a:prstClr val="black"/>
                </a:solidFill>
                <a:latin typeface="Times New Roman" panose="02020603050405020304" pitchFamily="18" charset="0"/>
              </a:rPr>
              <a:t>t</a:t>
            </a:r>
            <a:r>
              <a:rPr lang="en-US" altLang="zh-CN" sz="1800" b="0" baseline="-25000">
                <a:solidFill>
                  <a:prstClr val="black"/>
                </a:solidFill>
                <a:latin typeface="Times New Roman" panose="02020603050405020304" pitchFamily="18" charset="0"/>
              </a:rPr>
              <a:t>1</a:t>
            </a:r>
            <a:r>
              <a:rPr lang="en-US" altLang="zh-CN" sz="1800" b="0">
                <a:solidFill>
                  <a:prstClr val="black"/>
                </a:solidFill>
                <a:latin typeface="Times New Roman" panose="02020603050405020304" pitchFamily="18" charset="0"/>
              </a:rPr>
              <a:t> </a:t>
            </a:r>
            <a:r>
              <a:rPr lang="en-US" altLang="zh-CN" sz="1800" b="0">
                <a:solidFill>
                  <a:prstClr val="black"/>
                </a:solidFill>
                <a:latin typeface="Times New Roman" panose="02020603050405020304" pitchFamily="18" charset="0"/>
                <a:sym typeface="Symbol" panose="05050102010706020507" pitchFamily="18" charset="2"/>
              </a:rPr>
              <a:t></a:t>
            </a:r>
            <a:r>
              <a:rPr lang="en-US" altLang="zh-CN" sz="1800" b="0" i="1">
                <a:solidFill>
                  <a:prstClr val="black"/>
                </a:solidFill>
                <a:latin typeface="Times New Roman" panose="02020603050405020304" pitchFamily="18" charset="0"/>
              </a:rPr>
              <a:t>t</a:t>
            </a:r>
            <a:r>
              <a:rPr lang="en-US" altLang="zh-CN" sz="1800" b="0" baseline="-25000">
                <a:solidFill>
                  <a:prstClr val="black"/>
                </a:solidFill>
                <a:latin typeface="Times New Roman" panose="02020603050405020304" pitchFamily="18" charset="0"/>
                <a:sym typeface="Symbol" panose="05050102010706020507" pitchFamily="18" charset="2"/>
              </a:rPr>
              <a:t>2</a:t>
            </a:r>
            <a:r>
              <a:rPr lang="en-US" altLang="zh-CN" sz="1800" b="0">
                <a:solidFill>
                  <a:prstClr val="black"/>
                </a:solidFill>
                <a:latin typeface="Times New Roman" panose="02020603050405020304" pitchFamily="18" charset="0"/>
                <a:sym typeface="Symbol" panose="05050102010706020507" pitchFamily="18" charset="2"/>
              </a:rPr>
              <a:t> </a:t>
            </a:r>
          </a:p>
        </p:txBody>
      </p:sp>
      <p:sp>
        <p:nvSpPr>
          <p:cNvPr id="437272" name="Rectangle 24"/>
          <p:cNvSpPr>
            <a:spLocks noChangeArrowheads="1"/>
          </p:cNvSpPr>
          <p:nvPr/>
        </p:nvSpPr>
        <p:spPr bwMode="auto">
          <a:xfrm>
            <a:off x="0" y="6261100"/>
            <a:ext cx="9144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a:solidFill>
                  <a:srgbClr val="000099"/>
                </a:solidFill>
                <a:latin typeface="Times New Roman" panose="02020603050405020304" pitchFamily="18" charset="0"/>
                <a:ea typeface="楷体_GB2312" pitchFamily="49" charset="-122"/>
              </a:rPr>
              <a:t>在计数器所计的数</a:t>
            </a:r>
            <a:r>
              <a:rPr kumimoji="1" lang="zh-CN" altLang="en-US" sz="2400">
                <a:solidFill>
                  <a:srgbClr val="000099"/>
                </a:solidFill>
                <a:latin typeface="Times New Roman" panose="02020603050405020304" pitchFamily="18" charset="0"/>
                <a:ea typeface="楷体_GB2312" pitchFamily="49" charset="-122"/>
                <a:sym typeface="Symbol" panose="05050102010706020507" pitchFamily="18" charset="2"/>
              </a:rPr>
              <a:t></a:t>
            </a:r>
            <a:r>
              <a:rPr kumimoji="1" lang="en-US" altLang="zh-CN" sz="2400">
                <a:solidFill>
                  <a:srgbClr val="000099"/>
                </a:solidFill>
                <a:latin typeface="Times New Roman" panose="02020603050405020304" pitchFamily="18" charset="0"/>
                <a:ea typeface="楷体_GB2312" pitchFamily="49" charset="-122"/>
              </a:rPr>
              <a:t>=</a:t>
            </a:r>
            <a:r>
              <a:rPr kumimoji="1" lang="en-US" altLang="zh-CN" sz="2400" i="1">
                <a:solidFill>
                  <a:srgbClr val="000099"/>
                </a:solidFill>
                <a:latin typeface="Times New Roman" panose="02020603050405020304" pitchFamily="18" charset="0"/>
                <a:ea typeface="楷体_GB2312" pitchFamily="49" charset="-122"/>
              </a:rPr>
              <a:t>Q</a:t>
            </a:r>
            <a:r>
              <a:rPr kumimoji="1" lang="en-US" altLang="zh-CN" sz="2400" baseline="-25000">
                <a:solidFill>
                  <a:srgbClr val="000099"/>
                </a:solidFill>
                <a:latin typeface="Times New Roman" panose="02020603050405020304" pitchFamily="18" charset="0"/>
                <a:ea typeface="楷体_GB2312" pitchFamily="49" charset="-122"/>
              </a:rPr>
              <a:t>n-1</a:t>
            </a:r>
            <a:r>
              <a:rPr kumimoji="1" lang="en-US" altLang="zh-CN" sz="2400">
                <a:solidFill>
                  <a:srgbClr val="000099"/>
                </a:solidFill>
                <a:latin typeface="Times New Roman" panose="02020603050405020304" pitchFamily="18" charset="0"/>
                <a:ea typeface="楷体_GB2312" pitchFamily="49" charset="-122"/>
              </a:rPr>
              <a:t>…</a:t>
            </a:r>
            <a:r>
              <a:rPr kumimoji="1" lang="en-US" altLang="zh-CN" sz="2400" i="1">
                <a:solidFill>
                  <a:srgbClr val="000099"/>
                </a:solidFill>
                <a:latin typeface="Times New Roman" panose="02020603050405020304" pitchFamily="18" charset="0"/>
                <a:ea typeface="楷体_GB2312" pitchFamily="49" charset="-122"/>
              </a:rPr>
              <a:t>Q</a:t>
            </a:r>
            <a:r>
              <a:rPr kumimoji="1" lang="en-US" altLang="zh-CN" sz="2400" baseline="-25000">
                <a:solidFill>
                  <a:srgbClr val="000099"/>
                </a:solidFill>
                <a:latin typeface="Times New Roman" panose="02020603050405020304" pitchFamily="18" charset="0"/>
                <a:ea typeface="楷体_GB2312" pitchFamily="49" charset="-122"/>
              </a:rPr>
              <a:t>1</a:t>
            </a:r>
            <a:r>
              <a:rPr kumimoji="1" lang="en-US" altLang="zh-CN" sz="2400" i="1">
                <a:solidFill>
                  <a:srgbClr val="000099"/>
                </a:solidFill>
                <a:latin typeface="Times New Roman" panose="02020603050405020304" pitchFamily="18" charset="0"/>
                <a:ea typeface="楷体_GB2312" pitchFamily="49" charset="-122"/>
              </a:rPr>
              <a:t>Q</a:t>
            </a:r>
            <a:r>
              <a:rPr kumimoji="1" lang="en-US" altLang="zh-CN" sz="2400" baseline="-25000">
                <a:solidFill>
                  <a:srgbClr val="000099"/>
                </a:solidFill>
                <a:latin typeface="Times New Roman" panose="02020603050405020304" pitchFamily="18" charset="0"/>
                <a:ea typeface="楷体_GB2312" pitchFamily="49" charset="-122"/>
              </a:rPr>
              <a:t>0</a:t>
            </a:r>
            <a:r>
              <a:rPr kumimoji="1" lang="zh-CN" altLang="en-US" sz="2400">
                <a:solidFill>
                  <a:srgbClr val="000099"/>
                </a:solidFill>
                <a:latin typeface="Times New Roman" panose="02020603050405020304" pitchFamily="18" charset="0"/>
                <a:ea typeface="楷体_GB2312" pitchFamily="49" charset="-122"/>
              </a:rPr>
              <a:t>，</a:t>
            </a:r>
            <a:r>
              <a:rPr kumimoji="1" lang="zh-CN" altLang="en-US" sz="2400">
                <a:solidFill>
                  <a:srgbClr val="000099"/>
                </a:solidFill>
                <a:latin typeface="Times New Roman" panose="02020603050405020304" pitchFamily="18" charset="0"/>
                <a:ea typeface="楷体_GB2312" pitchFamily="49" charset="-122"/>
                <a:sym typeface="Symbol" panose="05050102010706020507" pitchFamily="18" charset="2"/>
              </a:rPr>
              <a:t></a:t>
            </a:r>
            <a:r>
              <a:rPr kumimoji="1" lang="zh-CN" altLang="en-US" sz="2400">
                <a:solidFill>
                  <a:srgbClr val="000099"/>
                </a:solidFill>
                <a:latin typeface="Times New Roman" panose="02020603050405020304" pitchFamily="18" charset="0"/>
                <a:ea typeface="楷体_GB2312" pitchFamily="49" charset="-122"/>
              </a:rPr>
              <a:t>就是</a:t>
            </a:r>
            <a:r>
              <a:rPr kumimoji="1" lang="en-US" altLang="zh-CN" sz="2400">
                <a:solidFill>
                  <a:srgbClr val="000099"/>
                </a:solidFill>
                <a:latin typeface="Times New Roman" panose="02020603050405020304" pitchFamily="18" charset="0"/>
                <a:ea typeface="楷体_GB2312" pitchFamily="49" charset="-122"/>
              </a:rPr>
              <a:t>A/D</a:t>
            </a:r>
            <a:r>
              <a:rPr kumimoji="1" lang="zh-CN" altLang="en-US" sz="2400">
                <a:solidFill>
                  <a:srgbClr val="000099"/>
                </a:solidFill>
                <a:latin typeface="Times New Roman" panose="02020603050405020304" pitchFamily="18" charset="0"/>
                <a:ea typeface="楷体_GB2312" pitchFamily="49" charset="-122"/>
              </a:rPr>
              <a:t>转换器得到的结果。</a:t>
            </a:r>
          </a:p>
        </p:txBody>
      </p:sp>
      <p:sp>
        <p:nvSpPr>
          <p:cNvPr id="437273" name="Rectangle 25"/>
          <p:cNvSpPr>
            <a:spLocks noChangeArrowheads="1"/>
          </p:cNvSpPr>
          <p:nvPr/>
        </p:nvSpPr>
        <p:spPr bwMode="auto">
          <a:xfrm>
            <a:off x="2327275" y="561975"/>
            <a:ext cx="942975" cy="5240338"/>
          </a:xfrm>
          <a:prstGeom prst="rect">
            <a:avLst/>
          </a:prstGeom>
          <a:solidFill>
            <a:schemeClr val="accent1">
              <a:alpha val="2784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0">
              <a:solidFill>
                <a:prstClr val="black"/>
              </a:solidFill>
            </a:endParaRPr>
          </a:p>
        </p:txBody>
      </p:sp>
      <p:sp>
        <p:nvSpPr>
          <p:cNvPr id="437274" name="Line 26"/>
          <p:cNvSpPr>
            <a:spLocks noChangeShapeType="1"/>
          </p:cNvSpPr>
          <p:nvPr/>
        </p:nvSpPr>
        <p:spPr bwMode="auto">
          <a:xfrm>
            <a:off x="566738" y="3265488"/>
            <a:ext cx="1738312" cy="712787"/>
          </a:xfrm>
          <a:prstGeom prst="line">
            <a:avLst/>
          </a:prstGeom>
          <a:noFill/>
          <a:ln w="38100">
            <a:solidFill>
              <a:srgbClr val="FF33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b="0">
              <a:solidFill>
                <a:prstClr val="black"/>
              </a:solidFill>
              <a:latin typeface="Arial" panose="020B0604020202020204" pitchFamily="34" charset="0"/>
            </a:endParaRPr>
          </a:p>
        </p:txBody>
      </p:sp>
    </p:spTree>
    <p:extLst>
      <p:ext uri="{BB962C8B-B14F-4D97-AF65-F5344CB8AC3E}">
        <p14:creationId xmlns:p14="http://schemas.microsoft.com/office/powerpoint/2010/main" val="236724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7253"/>
                                        </p:tgtEl>
                                        <p:attrNameLst>
                                          <p:attrName>style.visibility</p:attrName>
                                        </p:attrNameLst>
                                      </p:cBhvr>
                                      <p:to>
                                        <p:strVal val="visible"/>
                                      </p:to>
                                    </p:set>
                                    <p:animEffect transition="in" filter="box(in)">
                                      <p:cBhvr>
                                        <p:cTn id="7" dur="500"/>
                                        <p:tgtEl>
                                          <p:spTgt spid="437253"/>
                                        </p:tgtEl>
                                      </p:cBhvr>
                                    </p:animEffect>
                                  </p:childTnLst>
                                  <p:subTnLst>
                                    <p:set>
                                      <p:cBhvr override="childStyle">
                                        <p:cTn dur="1" fill="hold" display="0" masterRel="nextClick" afterEffect="1"/>
                                        <p:tgtEl>
                                          <p:spTgt spid="43725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7274"/>
                                        </p:tgtEl>
                                        <p:attrNameLst>
                                          <p:attrName>style.visibility</p:attrName>
                                        </p:attrNameLst>
                                      </p:cBhvr>
                                      <p:to>
                                        <p:strVal val="visible"/>
                                      </p:to>
                                    </p:set>
                                    <p:animEffect transition="in" filter="wipe(up)">
                                      <p:cBhvr>
                                        <p:cTn id="12" dur="500"/>
                                        <p:tgtEl>
                                          <p:spTgt spid="4372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437256"/>
                                        </p:tgtEl>
                                        <p:attrNameLst>
                                          <p:attrName>style.visibility</p:attrName>
                                        </p:attrNameLst>
                                      </p:cBhvr>
                                      <p:to>
                                        <p:strVal val="visible"/>
                                      </p:to>
                                    </p:set>
                                    <p:animEffect transition="in" filter="randombar(horizontal)">
                                      <p:cBhvr>
                                        <p:cTn id="17" dur="500"/>
                                        <p:tgtEl>
                                          <p:spTgt spid="4372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37258"/>
                                        </p:tgtEl>
                                        <p:attrNameLst>
                                          <p:attrName>style.visibility</p:attrName>
                                        </p:attrNameLst>
                                      </p:cBhvr>
                                      <p:to>
                                        <p:strVal val="visible"/>
                                      </p:to>
                                    </p:set>
                                    <p:animEffect transition="in" filter="dissolve">
                                      <p:cBhvr>
                                        <p:cTn id="22" dur="500"/>
                                        <p:tgtEl>
                                          <p:spTgt spid="4372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437257"/>
                                        </p:tgtEl>
                                        <p:attrNameLst>
                                          <p:attrName>style.visibility</p:attrName>
                                        </p:attrNameLst>
                                      </p:cBhvr>
                                      <p:to>
                                        <p:strVal val="visible"/>
                                      </p:to>
                                    </p:set>
                                    <p:animEffect transition="in" filter="slide(fromBottom)">
                                      <p:cBhvr>
                                        <p:cTn id="27" dur="500"/>
                                        <p:tgtEl>
                                          <p:spTgt spid="4372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37273"/>
                                        </p:tgtEl>
                                        <p:attrNameLst>
                                          <p:attrName>style.visibility</p:attrName>
                                        </p:attrNameLst>
                                      </p:cBhvr>
                                      <p:to>
                                        <p:strVal val="visible"/>
                                      </p:to>
                                    </p:set>
                                    <p:animEffect transition="in" filter="wipe(up)">
                                      <p:cBhvr>
                                        <p:cTn id="32" dur="500"/>
                                        <p:tgtEl>
                                          <p:spTgt spid="437273"/>
                                        </p:tgtEl>
                                      </p:cBhvr>
                                    </p:animEffect>
                                  </p:childTnLst>
                                  <p:subTnLst>
                                    <p:set>
                                      <p:cBhvr override="childStyle">
                                        <p:cTn dur="1" fill="hold" display="0" masterRel="nextClick" afterEffect="1"/>
                                        <p:tgtEl>
                                          <p:spTgt spid="437273"/>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437262"/>
                                        </p:tgtEl>
                                        <p:attrNameLst>
                                          <p:attrName>style.visibility</p:attrName>
                                        </p:attrNameLst>
                                      </p:cBhvr>
                                      <p:to>
                                        <p:strVal val="visible"/>
                                      </p:to>
                                    </p:set>
                                    <p:animEffect transition="in" filter="strips(upRight)">
                                      <p:cBhvr>
                                        <p:cTn id="37" dur="500"/>
                                        <p:tgtEl>
                                          <p:spTgt spid="4372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437263"/>
                                        </p:tgtEl>
                                        <p:attrNameLst>
                                          <p:attrName>style.visibility</p:attrName>
                                        </p:attrNameLst>
                                      </p:cBhvr>
                                      <p:to>
                                        <p:strVal val="visible"/>
                                      </p:to>
                                    </p:set>
                                    <p:animEffect transition="in" filter="randombar(horizontal)">
                                      <p:cBhvr>
                                        <p:cTn id="42" dur="500"/>
                                        <p:tgtEl>
                                          <p:spTgt spid="437263"/>
                                        </p:tgtEl>
                                      </p:cBhvr>
                                    </p:animEffect>
                                  </p:childTnLst>
                                </p:cTn>
                              </p:par>
                            </p:childTnLst>
                          </p:cTn>
                        </p:par>
                        <p:par>
                          <p:cTn id="43" fill="hold" nodeType="afterGroup">
                            <p:stCondLst>
                              <p:cond delay="500"/>
                            </p:stCondLst>
                            <p:childTnLst>
                              <p:par>
                                <p:cTn id="44" presetID="12" presetClass="entr" presetSubtype="4" fill="hold" nodeType="afterEffect">
                                  <p:stCondLst>
                                    <p:cond delay="0"/>
                                  </p:stCondLst>
                                  <p:childTnLst>
                                    <p:set>
                                      <p:cBhvr>
                                        <p:cTn id="45" dur="1" fill="hold">
                                          <p:stCondLst>
                                            <p:cond delay="0"/>
                                          </p:stCondLst>
                                        </p:cTn>
                                        <p:tgtEl>
                                          <p:spTgt spid="437270"/>
                                        </p:tgtEl>
                                        <p:attrNameLst>
                                          <p:attrName>style.visibility</p:attrName>
                                        </p:attrNameLst>
                                      </p:cBhvr>
                                      <p:to>
                                        <p:strVal val="visible"/>
                                      </p:to>
                                    </p:set>
                                    <p:animEffect transition="in" filter="slide(fromBottom)">
                                      <p:cBhvr>
                                        <p:cTn id="46" dur="500"/>
                                        <p:tgtEl>
                                          <p:spTgt spid="43727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437271"/>
                                        </p:tgtEl>
                                        <p:attrNameLst>
                                          <p:attrName>style.visibility</p:attrName>
                                        </p:attrNameLst>
                                      </p:cBhvr>
                                      <p:to>
                                        <p:strVal val="visible"/>
                                      </p:to>
                                    </p:set>
                                    <p:animEffect transition="in" filter="checkerboard(across)">
                                      <p:cBhvr>
                                        <p:cTn id="51" dur="500"/>
                                        <p:tgtEl>
                                          <p:spTgt spid="43727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4" presetClass="entr" presetSubtype="10" fill="hold" nodeType="clickEffect">
                                  <p:stCondLst>
                                    <p:cond delay="0"/>
                                  </p:stCondLst>
                                  <p:childTnLst>
                                    <p:set>
                                      <p:cBhvr>
                                        <p:cTn id="55" dur="1" fill="hold">
                                          <p:stCondLst>
                                            <p:cond delay="0"/>
                                          </p:stCondLst>
                                        </p:cTn>
                                        <p:tgtEl>
                                          <p:spTgt spid="437265"/>
                                        </p:tgtEl>
                                        <p:attrNameLst>
                                          <p:attrName>style.visibility</p:attrName>
                                        </p:attrNameLst>
                                      </p:cBhvr>
                                      <p:to>
                                        <p:strVal val="visible"/>
                                      </p:to>
                                    </p:set>
                                    <p:animEffect transition="in" filter="randombar(horizontal)">
                                      <p:cBhvr>
                                        <p:cTn id="56" dur="500"/>
                                        <p:tgtEl>
                                          <p:spTgt spid="43726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4" presetClass="entr" presetSubtype="10" fill="hold" nodeType="clickEffect">
                                  <p:stCondLst>
                                    <p:cond delay="0"/>
                                  </p:stCondLst>
                                  <p:childTnLst>
                                    <p:set>
                                      <p:cBhvr>
                                        <p:cTn id="60" dur="1" fill="hold">
                                          <p:stCondLst>
                                            <p:cond delay="0"/>
                                          </p:stCondLst>
                                        </p:cTn>
                                        <p:tgtEl>
                                          <p:spTgt spid="437267"/>
                                        </p:tgtEl>
                                        <p:attrNameLst>
                                          <p:attrName>style.visibility</p:attrName>
                                        </p:attrNameLst>
                                      </p:cBhvr>
                                      <p:to>
                                        <p:strVal val="visible"/>
                                      </p:to>
                                    </p:set>
                                    <p:animEffect transition="in" filter="randombar(horizontal)">
                                      <p:cBhvr>
                                        <p:cTn id="61" dur="500"/>
                                        <p:tgtEl>
                                          <p:spTgt spid="43726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nodeType="clickEffect">
                                  <p:stCondLst>
                                    <p:cond delay="0"/>
                                  </p:stCondLst>
                                  <p:childTnLst>
                                    <p:set>
                                      <p:cBhvr>
                                        <p:cTn id="65" dur="1" fill="hold">
                                          <p:stCondLst>
                                            <p:cond delay="0"/>
                                          </p:stCondLst>
                                        </p:cTn>
                                        <p:tgtEl>
                                          <p:spTgt spid="437268"/>
                                        </p:tgtEl>
                                        <p:attrNameLst>
                                          <p:attrName>style.visibility</p:attrName>
                                        </p:attrNameLst>
                                      </p:cBhvr>
                                      <p:to>
                                        <p:strVal val="visible"/>
                                      </p:to>
                                    </p:set>
                                    <p:animEffect transition="in" filter="checkerboard(across)">
                                      <p:cBhvr>
                                        <p:cTn id="66" dur="500"/>
                                        <p:tgtEl>
                                          <p:spTgt spid="43726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4" presetClass="entr" presetSubtype="10" fill="hold" nodeType="clickEffect">
                                  <p:stCondLst>
                                    <p:cond delay="0"/>
                                  </p:stCondLst>
                                  <p:childTnLst>
                                    <p:set>
                                      <p:cBhvr>
                                        <p:cTn id="70" dur="1" fill="hold">
                                          <p:stCondLst>
                                            <p:cond delay="0"/>
                                          </p:stCondLst>
                                        </p:cTn>
                                        <p:tgtEl>
                                          <p:spTgt spid="437269"/>
                                        </p:tgtEl>
                                        <p:attrNameLst>
                                          <p:attrName>style.visibility</p:attrName>
                                        </p:attrNameLst>
                                      </p:cBhvr>
                                      <p:to>
                                        <p:strVal val="visible"/>
                                      </p:to>
                                    </p:set>
                                    <p:animEffect transition="in" filter="randombar(horizontal)">
                                      <p:cBhvr>
                                        <p:cTn id="71" dur="500"/>
                                        <p:tgtEl>
                                          <p:spTgt spid="43726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8" presetClass="entr" presetSubtype="6" fill="hold" nodeType="clickEffect">
                                  <p:stCondLst>
                                    <p:cond delay="0"/>
                                  </p:stCondLst>
                                  <p:childTnLst>
                                    <p:set>
                                      <p:cBhvr>
                                        <p:cTn id="75" dur="1" fill="hold">
                                          <p:stCondLst>
                                            <p:cond delay="0"/>
                                          </p:stCondLst>
                                        </p:cTn>
                                        <p:tgtEl>
                                          <p:spTgt spid="437272"/>
                                        </p:tgtEl>
                                        <p:attrNameLst>
                                          <p:attrName>style.visibility</p:attrName>
                                        </p:attrNameLst>
                                      </p:cBhvr>
                                      <p:to>
                                        <p:strVal val="visible"/>
                                      </p:to>
                                    </p:set>
                                    <p:animEffect transition="in" filter="strips(downRight)">
                                      <p:cBhvr>
                                        <p:cTn id="76" dur="500"/>
                                        <p:tgtEl>
                                          <p:spTgt spid="437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3" grpId="0" animBg="1"/>
      <p:bldP spid="437256" grpId="0" animBg="1" autoUpdateAnimBg="0"/>
      <p:bldP spid="437262" grpId="0" animBg="1"/>
      <p:bldP spid="437268" grpId="0" animBg="1" autoUpdateAnimBg="0"/>
      <p:bldP spid="437270" grpId="0" animBg="1"/>
      <p:bldP spid="437271" grpId="0" animBg="1" autoUpdateAnimBg="0"/>
      <p:bldP spid="437272" grpId="0" animBg="1" autoUpdateAnimBg="0"/>
      <p:bldP spid="437273" grpId="0" animBg="1"/>
      <p:bldP spid="43727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0369" y="1119477"/>
            <a:ext cx="8227770"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a:solidFill>
                  <a:srgbClr val="0000CC"/>
                </a:solidFill>
                <a:latin typeface="Arial"/>
                <a:ea typeface="微软雅黑"/>
                <a:cs typeface="+mn-ea"/>
              </a:rPr>
              <a:t>双积分</a:t>
            </a:r>
            <a:r>
              <a:rPr kumimoji="1" lang="en-US" altLang="zh-CN" sz="3200">
                <a:solidFill>
                  <a:srgbClr val="0000CC"/>
                </a:solidFill>
                <a:latin typeface="Arial"/>
                <a:ea typeface="微软雅黑"/>
                <a:cs typeface="+mn-ea"/>
              </a:rPr>
              <a:t>ADC</a:t>
            </a:r>
            <a:r>
              <a:rPr kumimoji="1" lang="zh-CN" altLang="en-US" sz="3200">
                <a:solidFill>
                  <a:srgbClr val="0000CC"/>
                </a:solidFill>
                <a:latin typeface="Arial"/>
                <a:ea typeface="微软雅黑"/>
                <a:cs typeface="+mn-ea"/>
              </a:rPr>
              <a:t>特点</a:t>
            </a:r>
            <a:endParaRPr kumimoji="1" lang="zh-CN" altLang="en-US" sz="3200" dirty="0">
              <a:solidFill>
                <a:srgbClr val="0000CC"/>
              </a:solidFill>
              <a:latin typeface="Arial"/>
              <a:ea typeface="微软雅黑"/>
              <a:cs typeface="+mn-ea"/>
              <a:sym typeface="+mn-lt"/>
            </a:endParaRPr>
          </a:p>
        </p:txBody>
      </p:sp>
      <p:sp>
        <p:nvSpPr>
          <p:cNvPr id="7" name="Rectangle 3"/>
          <p:cNvSpPr txBox="1">
            <a:spLocks noChangeArrowheads="1"/>
          </p:cNvSpPr>
          <p:nvPr/>
        </p:nvSpPr>
        <p:spPr>
          <a:xfrm>
            <a:off x="391886" y="1896973"/>
            <a:ext cx="8463122" cy="383326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5000"/>
              </a:lnSpc>
              <a:buClr>
                <a:srgbClr val="0000CC"/>
              </a:buClr>
              <a:buFont typeface="Wingdings" panose="05000000000000000000" pitchFamily="2" charset="2"/>
              <a:buNone/>
            </a:pPr>
            <a:r>
              <a:rPr lang="en-US" altLang="zh-CN" sz="2800" b="0">
                <a:latin typeface="+mn-ea"/>
              </a:rPr>
              <a:t>⒈</a:t>
            </a:r>
            <a:r>
              <a:rPr lang="zh-CN" altLang="en-US" sz="2800" b="0">
                <a:latin typeface="+mn-ea"/>
              </a:rPr>
              <a:t>具有</a:t>
            </a:r>
            <a:r>
              <a:rPr lang="zh-CN" altLang="en-US" sz="2800">
                <a:latin typeface="+mn-ea"/>
              </a:rPr>
              <a:t>很强的抑制交流干扰信号</a:t>
            </a:r>
            <a:r>
              <a:rPr lang="zh-CN" altLang="en-US" sz="2800" b="0">
                <a:latin typeface="+mn-ea"/>
              </a:rPr>
              <a:t>的能力。</a:t>
            </a:r>
            <a:endParaRPr lang="en-US" altLang="zh-CN" sz="2800" b="0">
              <a:latin typeface="+mn-ea"/>
            </a:endParaRPr>
          </a:p>
          <a:p>
            <a:pPr eaLnBrk="1" hangingPunct="1">
              <a:lnSpc>
                <a:spcPct val="125000"/>
              </a:lnSpc>
              <a:buClr>
                <a:srgbClr val="0000CC"/>
              </a:buClr>
              <a:buFont typeface="Wingdings" panose="05000000000000000000" pitchFamily="2" charset="2"/>
              <a:buNone/>
            </a:pPr>
            <a:r>
              <a:rPr lang="zh-CN" altLang="en-US" sz="2800" b="0">
                <a:latin typeface="+mn-ea"/>
              </a:rPr>
              <a:t>⒉工作性能稳定。转换精度只与</a:t>
            </a:r>
            <a:r>
              <a:rPr lang="en-US" altLang="zh-CN" sz="2800" b="0" i="1">
                <a:latin typeface="+mn-ea"/>
              </a:rPr>
              <a:t>V</a:t>
            </a:r>
            <a:r>
              <a:rPr lang="en-US" altLang="zh-CN" sz="2800" b="0" baseline="-30000">
                <a:latin typeface="+mn-ea"/>
              </a:rPr>
              <a:t>REF</a:t>
            </a:r>
            <a:r>
              <a:rPr lang="zh-CN" altLang="en-US" sz="2800" b="0">
                <a:latin typeface="+mn-ea"/>
              </a:rPr>
              <a:t>有关，</a:t>
            </a:r>
            <a:r>
              <a:rPr lang="en-US" altLang="zh-CN" sz="2800" b="0" i="1">
                <a:latin typeface="+mn-ea"/>
              </a:rPr>
              <a:t>V</a:t>
            </a:r>
            <a:r>
              <a:rPr lang="en-US" altLang="zh-CN" sz="2800" b="0" baseline="-30000">
                <a:latin typeface="+mn-ea"/>
              </a:rPr>
              <a:t>REF</a:t>
            </a:r>
            <a:r>
              <a:rPr lang="zh-CN" altLang="en-US" sz="2800" b="0">
                <a:latin typeface="+mn-ea"/>
              </a:rPr>
              <a:t>稳定，就能保证转换精度。</a:t>
            </a:r>
            <a:endParaRPr lang="en-US" altLang="zh-CN" sz="2800" b="0">
              <a:latin typeface="+mn-ea"/>
            </a:endParaRPr>
          </a:p>
          <a:p>
            <a:pPr eaLnBrk="1" hangingPunct="1">
              <a:lnSpc>
                <a:spcPct val="125000"/>
              </a:lnSpc>
              <a:buClr>
                <a:srgbClr val="0000CC"/>
              </a:buClr>
              <a:buFont typeface="Wingdings" panose="05000000000000000000" pitchFamily="2" charset="2"/>
              <a:buNone/>
            </a:pPr>
            <a:r>
              <a:rPr lang="en-US" altLang="zh-CN" sz="2800">
                <a:solidFill>
                  <a:srgbClr val="800000"/>
                </a:solidFill>
                <a:latin typeface="+mn-ea"/>
              </a:rPr>
              <a:t>⒊</a:t>
            </a:r>
            <a:r>
              <a:rPr lang="zh-CN" altLang="en-US" sz="2800">
                <a:solidFill>
                  <a:srgbClr val="800000"/>
                </a:solidFill>
                <a:latin typeface="+mn-ea"/>
              </a:rPr>
              <a:t>工作速度低。</a:t>
            </a:r>
            <a:endParaRPr lang="en-US" altLang="zh-CN" sz="2800">
              <a:solidFill>
                <a:srgbClr val="800000"/>
              </a:solidFill>
              <a:latin typeface="+mn-ea"/>
            </a:endParaRPr>
          </a:p>
          <a:p>
            <a:pPr eaLnBrk="1" hangingPunct="1">
              <a:lnSpc>
                <a:spcPct val="125000"/>
              </a:lnSpc>
              <a:buClr>
                <a:srgbClr val="0000CC"/>
              </a:buClr>
              <a:buFont typeface="Wingdings" panose="05000000000000000000" pitchFamily="2" charset="2"/>
              <a:buNone/>
            </a:pPr>
            <a:r>
              <a:rPr lang="zh-CN" altLang="en-US" sz="2800" b="0">
                <a:latin typeface="+mn-ea"/>
              </a:rPr>
              <a:t>⒋由于转换的是</a:t>
            </a:r>
            <a:r>
              <a:rPr lang="en-US" altLang="zh-CN" sz="2800" b="0" i="1">
                <a:latin typeface="+mn-ea"/>
              </a:rPr>
              <a:t>v</a:t>
            </a:r>
            <a:r>
              <a:rPr lang="en-US" altLang="zh-CN" sz="2800" b="0" baseline="-30000">
                <a:latin typeface="+mn-ea"/>
              </a:rPr>
              <a:t>I</a:t>
            </a:r>
            <a:r>
              <a:rPr lang="zh-CN" altLang="en-US" sz="2800" b="0">
                <a:latin typeface="+mn-ea"/>
              </a:rPr>
              <a:t>的平均值，所以这种</a:t>
            </a:r>
            <a:r>
              <a:rPr lang="en-US" altLang="zh-CN" sz="2800" b="0">
                <a:latin typeface="+mn-ea"/>
              </a:rPr>
              <a:t>ADC</a:t>
            </a:r>
            <a:r>
              <a:rPr lang="zh-CN" altLang="en-US" sz="2800" b="0">
                <a:latin typeface="+mn-ea"/>
              </a:rPr>
              <a:t>只适用于对直流或变化缓慢的电压进行转换。</a:t>
            </a:r>
          </a:p>
        </p:txBody>
      </p:sp>
    </p:spTree>
    <p:extLst>
      <p:ext uri="{BB962C8B-B14F-4D97-AF65-F5344CB8AC3E}">
        <p14:creationId xmlns:p14="http://schemas.microsoft.com/office/powerpoint/2010/main" val="32506919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ADC</a:t>
            </a:r>
            <a:r>
              <a:rPr kumimoji="1" lang="zh-CN" altLang="en-US" sz="3200" dirty="0">
                <a:solidFill>
                  <a:srgbClr val="0000CC"/>
                </a:solidFill>
                <a:latin typeface="+mn-lt"/>
                <a:ea typeface="+mn-ea"/>
                <a:cs typeface="+mn-ea"/>
              </a:rPr>
              <a:t>的主要技术指标</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75" name="Rectangle 3">
            <a:extLst>
              <a:ext uri="{FF2B5EF4-FFF2-40B4-BE49-F238E27FC236}">
                <a16:creationId xmlns:a16="http://schemas.microsoft.com/office/drawing/2014/main" id="{E856752B-5FE7-E6B9-C13A-D178DCA81D41}"/>
              </a:ext>
            </a:extLst>
          </p:cNvPr>
          <p:cNvSpPr txBox="1">
            <a:spLocks noChangeArrowheads="1"/>
          </p:cNvSpPr>
          <p:nvPr/>
        </p:nvSpPr>
        <p:spPr>
          <a:xfrm>
            <a:off x="391887" y="665748"/>
            <a:ext cx="8511744" cy="159448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30000"/>
              </a:lnSpc>
            </a:pPr>
            <a:r>
              <a:rPr lang="en-US" altLang="zh-CN" sz="2800" dirty="0">
                <a:solidFill>
                  <a:srgbClr val="C00000"/>
                </a:solidFill>
              </a:rPr>
              <a:t>⒈</a:t>
            </a:r>
            <a:r>
              <a:rPr lang="zh-CN" altLang="en-US" sz="2800" dirty="0">
                <a:solidFill>
                  <a:srgbClr val="C00000"/>
                </a:solidFill>
              </a:rPr>
              <a:t>转换时间</a:t>
            </a:r>
            <a:r>
              <a:rPr lang="zh-CN" altLang="en-US" sz="2800" b="0" dirty="0"/>
              <a:t>：完成一次</a:t>
            </a:r>
            <a:r>
              <a:rPr lang="en-US" altLang="zh-CN" sz="2800" b="0" dirty="0"/>
              <a:t>A/D</a:t>
            </a:r>
            <a:r>
              <a:rPr lang="zh-CN" altLang="en-US" sz="2800" b="0" dirty="0"/>
              <a:t>转换所需的时间。或每秒转换的次数。例如，某</a:t>
            </a:r>
            <a:r>
              <a:rPr lang="en-US" altLang="zh-CN" sz="2800" b="0" dirty="0"/>
              <a:t>ADC</a:t>
            </a:r>
            <a:r>
              <a:rPr lang="zh-CN" altLang="en-US" sz="2800" b="0" dirty="0"/>
              <a:t>的转换时间</a:t>
            </a:r>
            <a:r>
              <a:rPr lang="en-US" altLang="zh-CN" sz="2800" b="0" dirty="0"/>
              <a:t>T</a:t>
            </a:r>
            <a:r>
              <a:rPr lang="zh-CN" altLang="en-US" sz="2800" b="0" dirty="0"/>
              <a:t>为</a:t>
            </a:r>
            <a:r>
              <a:rPr lang="en-US" altLang="zh-CN" sz="2800" b="0" dirty="0"/>
              <a:t>1ms</a:t>
            </a:r>
            <a:r>
              <a:rPr lang="zh-CN" altLang="en-US" sz="2800" b="0" dirty="0"/>
              <a:t>，则该</a:t>
            </a:r>
            <a:r>
              <a:rPr lang="en-US" altLang="zh-CN" sz="2800" b="0" dirty="0"/>
              <a:t>A/D</a:t>
            </a:r>
            <a:r>
              <a:rPr lang="zh-CN" altLang="en-US" sz="2800" b="0" dirty="0"/>
              <a:t>转换器的转换速度为</a:t>
            </a:r>
            <a:r>
              <a:rPr lang="en-US" altLang="zh-CN" sz="2800" b="0" dirty="0"/>
              <a:t>1/T=1000</a:t>
            </a:r>
            <a:r>
              <a:rPr lang="zh-CN" altLang="en-US" sz="2800" b="0" dirty="0"/>
              <a:t>次</a:t>
            </a:r>
            <a:r>
              <a:rPr lang="en-US" altLang="zh-CN" sz="2800" b="0" dirty="0"/>
              <a:t>/s</a:t>
            </a:r>
            <a:r>
              <a:rPr lang="zh-CN" altLang="en-US" sz="2800" b="0" dirty="0"/>
              <a:t>。</a:t>
            </a:r>
          </a:p>
        </p:txBody>
      </p:sp>
      <p:sp>
        <p:nvSpPr>
          <p:cNvPr id="6" name="Text Box 6">
            <a:extLst>
              <a:ext uri="{FF2B5EF4-FFF2-40B4-BE49-F238E27FC236}">
                <a16:creationId xmlns:a16="http://schemas.microsoft.com/office/drawing/2014/main" id="{D8ABCAA7-A51B-FC49-A6B2-6B6F77BB2841}"/>
              </a:ext>
            </a:extLst>
          </p:cNvPr>
          <p:cNvSpPr txBox="1">
            <a:spLocks noChangeArrowheads="1"/>
          </p:cNvSpPr>
          <p:nvPr/>
        </p:nvSpPr>
        <p:spPr bwMode="auto">
          <a:xfrm>
            <a:off x="1091904" y="4783847"/>
            <a:ext cx="7116762"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Char char="•"/>
            </a:pPr>
            <a:r>
              <a:rPr kumimoji="1" lang="zh-CN" altLang="en-US" sz="2600" dirty="0">
                <a:solidFill>
                  <a:srgbClr val="000066"/>
                </a:solidFill>
                <a:latin typeface="+mn-ea"/>
                <a:ea typeface="+mn-ea"/>
              </a:rPr>
              <a:t>并行比较</a:t>
            </a:r>
            <a:r>
              <a:rPr kumimoji="1" lang="en-US" altLang="zh-CN" sz="2600" dirty="0">
                <a:solidFill>
                  <a:srgbClr val="000066"/>
                </a:solidFill>
                <a:latin typeface="+mn-ea"/>
                <a:ea typeface="+mn-ea"/>
              </a:rPr>
              <a:t>A/D</a:t>
            </a:r>
            <a:r>
              <a:rPr kumimoji="1" lang="zh-CN" altLang="en-US" sz="2600" dirty="0">
                <a:solidFill>
                  <a:srgbClr val="000066"/>
                </a:solidFill>
                <a:latin typeface="+mn-ea"/>
                <a:ea typeface="+mn-ea"/>
              </a:rPr>
              <a:t>转换器的转换速度最高 </a:t>
            </a:r>
            <a:r>
              <a:rPr kumimoji="1" lang="en-US" altLang="zh-CN" sz="2600" dirty="0">
                <a:solidFill>
                  <a:srgbClr val="000066"/>
                </a:solidFill>
                <a:latin typeface="+mn-ea"/>
                <a:ea typeface="+mn-ea"/>
              </a:rPr>
              <a:t>,</a:t>
            </a:r>
          </a:p>
          <a:p>
            <a:pPr eaLnBrk="1" hangingPunct="1">
              <a:spcBef>
                <a:spcPct val="50000"/>
              </a:spcBef>
              <a:buFontTx/>
              <a:buChar char="•"/>
            </a:pPr>
            <a:r>
              <a:rPr kumimoji="1" lang="zh-CN" altLang="en-US" sz="2600" dirty="0">
                <a:solidFill>
                  <a:srgbClr val="000066"/>
                </a:solidFill>
                <a:latin typeface="+mn-ea"/>
                <a:ea typeface="+mn-ea"/>
              </a:rPr>
              <a:t>逐次比较型</a:t>
            </a:r>
            <a:r>
              <a:rPr kumimoji="1" lang="en-US" altLang="zh-CN" sz="2600" dirty="0">
                <a:solidFill>
                  <a:srgbClr val="000066"/>
                </a:solidFill>
                <a:latin typeface="+mn-ea"/>
                <a:ea typeface="+mn-ea"/>
              </a:rPr>
              <a:t>A/D</a:t>
            </a:r>
            <a:r>
              <a:rPr kumimoji="1" lang="zh-CN" altLang="en-US" sz="2600" dirty="0">
                <a:solidFill>
                  <a:srgbClr val="000066"/>
                </a:solidFill>
                <a:latin typeface="+mn-ea"/>
                <a:ea typeface="+mn-ea"/>
              </a:rPr>
              <a:t>转换器次之 </a:t>
            </a:r>
            <a:r>
              <a:rPr kumimoji="1" lang="en-US" altLang="zh-CN" sz="2600" dirty="0">
                <a:solidFill>
                  <a:srgbClr val="000066"/>
                </a:solidFill>
                <a:latin typeface="+mn-ea"/>
                <a:ea typeface="+mn-ea"/>
              </a:rPr>
              <a:t>,</a:t>
            </a:r>
          </a:p>
          <a:p>
            <a:pPr eaLnBrk="1" hangingPunct="1">
              <a:spcBef>
                <a:spcPct val="50000"/>
              </a:spcBef>
              <a:buFontTx/>
              <a:buChar char="•"/>
            </a:pPr>
            <a:r>
              <a:rPr kumimoji="1" lang="zh-CN" altLang="en-US" sz="2600" dirty="0">
                <a:solidFill>
                  <a:srgbClr val="000066"/>
                </a:solidFill>
                <a:latin typeface="+mn-ea"/>
                <a:ea typeface="+mn-ea"/>
              </a:rPr>
              <a:t>间接</a:t>
            </a:r>
            <a:r>
              <a:rPr kumimoji="1" lang="en-US" altLang="zh-CN" sz="2600" dirty="0">
                <a:solidFill>
                  <a:srgbClr val="000066"/>
                </a:solidFill>
                <a:latin typeface="+mn-ea"/>
                <a:ea typeface="+mn-ea"/>
              </a:rPr>
              <a:t>A/D</a:t>
            </a:r>
            <a:r>
              <a:rPr kumimoji="1" lang="zh-CN" altLang="en-US" sz="2600" dirty="0">
                <a:solidFill>
                  <a:srgbClr val="000066"/>
                </a:solidFill>
                <a:latin typeface="+mn-ea"/>
                <a:ea typeface="+mn-ea"/>
              </a:rPr>
              <a:t>转换器</a:t>
            </a:r>
            <a:r>
              <a:rPr kumimoji="1" lang="en-US" altLang="zh-CN" sz="2600" dirty="0">
                <a:solidFill>
                  <a:srgbClr val="000066"/>
                </a:solidFill>
                <a:latin typeface="+mn-ea"/>
                <a:ea typeface="+mn-ea"/>
              </a:rPr>
              <a:t>(</a:t>
            </a:r>
            <a:r>
              <a:rPr kumimoji="1" lang="zh-CN" altLang="en-US" sz="2600" dirty="0">
                <a:solidFill>
                  <a:srgbClr val="000066"/>
                </a:solidFill>
                <a:latin typeface="+mn-ea"/>
                <a:ea typeface="+mn-ea"/>
              </a:rPr>
              <a:t>如双积分</a:t>
            </a:r>
            <a:r>
              <a:rPr kumimoji="1" lang="en-US" altLang="zh-CN" sz="2600" dirty="0">
                <a:solidFill>
                  <a:srgbClr val="000066"/>
                </a:solidFill>
                <a:latin typeface="+mn-ea"/>
                <a:ea typeface="+mn-ea"/>
              </a:rPr>
              <a:t>A/D)</a:t>
            </a:r>
            <a:r>
              <a:rPr kumimoji="1" lang="zh-CN" altLang="en-US" sz="2600" dirty="0">
                <a:solidFill>
                  <a:srgbClr val="000066"/>
                </a:solidFill>
                <a:latin typeface="+mn-ea"/>
                <a:ea typeface="+mn-ea"/>
              </a:rPr>
              <a:t>的速度最慢。</a:t>
            </a:r>
          </a:p>
        </p:txBody>
      </p:sp>
      <p:grpSp>
        <p:nvGrpSpPr>
          <p:cNvPr id="9" name="Group 7">
            <a:extLst>
              <a:ext uri="{FF2B5EF4-FFF2-40B4-BE49-F238E27FC236}">
                <a16:creationId xmlns:a16="http://schemas.microsoft.com/office/drawing/2014/main" id="{F6023ECE-F238-0F5A-880E-033EA6F64926}"/>
              </a:ext>
            </a:extLst>
          </p:cNvPr>
          <p:cNvGrpSpPr>
            <a:grpSpLocks/>
          </p:cNvGrpSpPr>
          <p:nvPr/>
        </p:nvGrpSpPr>
        <p:grpSpPr bwMode="auto">
          <a:xfrm>
            <a:off x="1420554" y="2536526"/>
            <a:ext cx="6613525" cy="2009776"/>
            <a:chOff x="1028" y="2527"/>
            <a:chExt cx="4166" cy="1266"/>
          </a:xfrm>
        </p:grpSpPr>
        <p:sp>
          <p:nvSpPr>
            <p:cNvPr id="10" name="Rectangle 8">
              <a:extLst>
                <a:ext uri="{FF2B5EF4-FFF2-40B4-BE49-F238E27FC236}">
                  <a16:creationId xmlns:a16="http://schemas.microsoft.com/office/drawing/2014/main" id="{9A1C22A1-C046-EB6F-D295-A29AB2F48C84}"/>
                </a:ext>
              </a:extLst>
            </p:cNvPr>
            <p:cNvSpPr>
              <a:spLocks noChangeArrowheads="1"/>
            </p:cNvSpPr>
            <p:nvPr/>
          </p:nvSpPr>
          <p:spPr bwMode="auto">
            <a:xfrm>
              <a:off x="1078" y="2558"/>
              <a:ext cx="27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600" dirty="0">
                  <a:solidFill>
                    <a:srgbClr val="000066"/>
                  </a:solidFill>
                  <a:latin typeface="+mn-ea"/>
                  <a:ea typeface="+mn-ea"/>
                </a:rPr>
                <a:t>  </a:t>
              </a:r>
              <a:r>
                <a:rPr lang="zh-CN" altLang="en-US" sz="2600" dirty="0">
                  <a:solidFill>
                    <a:srgbClr val="000066"/>
                  </a:solidFill>
                  <a:latin typeface="+mn-ea"/>
                  <a:ea typeface="+mn-ea"/>
                </a:rPr>
                <a:t>并行比较</a:t>
              </a:r>
              <a:r>
                <a:rPr lang="en-US" altLang="zh-CN" sz="2600" dirty="0">
                  <a:solidFill>
                    <a:srgbClr val="000066"/>
                  </a:solidFill>
                  <a:latin typeface="+mn-ea"/>
                  <a:ea typeface="+mn-ea"/>
                </a:rPr>
                <a:t>A/D</a:t>
              </a:r>
              <a:r>
                <a:rPr lang="zh-CN" altLang="en-US" sz="2600" dirty="0">
                  <a:solidFill>
                    <a:srgbClr val="000066"/>
                  </a:solidFill>
                  <a:latin typeface="+mn-ea"/>
                  <a:ea typeface="+mn-ea"/>
                </a:rPr>
                <a:t>转换器</a:t>
              </a:r>
              <a:r>
                <a:rPr lang="en-US" altLang="zh-CN" sz="2600" dirty="0">
                  <a:solidFill>
                    <a:srgbClr val="000066"/>
                  </a:solidFill>
                  <a:latin typeface="+mn-ea"/>
                  <a:ea typeface="+mn-ea"/>
                </a:rPr>
                <a:t>(8</a:t>
              </a:r>
              <a:r>
                <a:rPr lang="zh-CN" altLang="en-US" sz="2600" dirty="0">
                  <a:solidFill>
                    <a:srgbClr val="000066"/>
                  </a:solidFill>
                  <a:latin typeface="+mn-ea"/>
                  <a:ea typeface="+mn-ea"/>
                </a:rPr>
                <a:t>位）</a:t>
              </a:r>
            </a:p>
          </p:txBody>
        </p:sp>
        <p:sp>
          <p:nvSpPr>
            <p:cNvPr id="11" name="Rectangle 9">
              <a:extLst>
                <a:ext uri="{FF2B5EF4-FFF2-40B4-BE49-F238E27FC236}">
                  <a16:creationId xmlns:a16="http://schemas.microsoft.com/office/drawing/2014/main" id="{73477A76-B7D6-A2F0-C1BD-5F0E1C5D7091}"/>
                </a:ext>
              </a:extLst>
            </p:cNvPr>
            <p:cNvSpPr>
              <a:spLocks noChangeArrowheads="1"/>
            </p:cNvSpPr>
            <p:nvPr/>
          </p:nvSpPr>
          <p:spPr bwMode="auto">
            <a:xfrm>
              <a:off x="1054" y="2988"/>
              <a:ext cx="240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600">
                  <a:solidFill>
                    <a:srgbClr val="000066"/>
                  </a:solidFill>
                  <a:latin typeface="+mn-ea"/>
                  <a:ea typeface="+mn-ea"/>
                </a:rPr>
                <a:t>   </a:t>
              </a:r>
              <a:r>
                <a:rPr lang="zh-CN" altLang="en-US" sz="2600">
                  <a:solidFill>
                    <a:srgbClr val="000066"/>
                  </a:solidFill>
                  <a:latin typeface="+mn-ea"/>
                  <a:ea typeface="+mn-ea"/>
                </a:rPr>
                <a:t>逐次比较型</a:t>
              </a:r>
              <a:r>
                <a:rPr lang="en-US" altLang="zh-CN" sz="2600">
                  <a:solidFill>
                    <a:srgbClr val="000066"/>
                  </a:solidFill>
                  <a:latin typeface="+mn-ea"/>
                  <a:ea typeface="+mn-ea"/>
                </a:rPr>
                <a:t>A/D</a:t>
              </a:r>
              <a:r>
                <a:rPr lang="zh-CN" altLang="en-US" sz="2600">
                  <a:solidFill>
                    <a:srgbClr val="000066"/>
                  </a:solidFill>
                  <a:latin typeface="+mn-ea"/>
                  <a:ea typeface="+mn-ea"/>
                </a:rPr>
                <a:t>转换器</a:t>
              </a:r>
            </a:p>
          </p:txBody>
        </p:sp>
        <p:sp>
          <p:nvSpPr>
            <p:cNvPr id="12" name="Rectangle 10">
              <a:extLst>
                <a:ext uri="{FF2B5EF4-FFF2-40B4-BE49-F238E27FC236}">
                  <a16:creationId xmlns:a16="http://schemas.microsoft.com/office/drawing/2014/main" id="{1659ED03-BA4B-B24C-CF38-5B77B5561530}"/>
                </a:ext>
              </a:extLst>
            </p:cNvPr>
            <p:cNvSpPr>
              <a:spLocks noChangeArrowheads="1"/>
            </p:cNvSpPr>
            <p:nvPr/>
          </p:nvSpPr>
          <p:spPr bwMode="auto">
            <a:xfrm>
              <a:off x="1028" y="3441"/>
              <a:ext cx="18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600">
                  <a:solidFill>
                    <a:srgbClr val="000066"/>
                  </a:solidFill>
                  <a:latin typeface="+mn-ea"/>
                  <a:ea typeface="+mn-ea"/>
                </a:rPr>
                <a:t>    </a:t>
              </a:r>
              <a:r>
                <a:rPr lang="zh-CN" altLang="en-US" sz="2600">
                  <a:solidFill>
                    <a:srgbClr val="000066"/>
                  </a:solidFill>
                  <a:latin typeface="+mn-ea"/>
                  <a:ea typeface="+mn-ea"/>
                </a:rPr>
                <a:t>间接</a:t>
              </a:r>
              <a:r>
                <a:rPr lang="en-US" altLang="zh-CN" sz="2600">
                  <a:solidFill>
                    <a:srgbClr val="000066"/>
                  </a:solidFill>
                  <a:latin typeface="+mn-ea"/>
                  <a:ea typeface="+mn-ea"/>
                </a:rPr>
                <a:t>A/D</a:t>
              </a:r>
              <a:r>
                <a:rPr lang="zh-CN" altLang="en-US" sz="2600">
                  <a:solidFill>
                    <a:srgbClr val="000066"/>
                  </a:solidFill>
                  <a:latin typeface="+mn-ea"/>
                  <a:ea typeface="+mn-ea"/>
                </a:rPr>
                <a:t>转换器</a:t>
              </a:r>
            </a:p>
          </p:txBody>
        </p:sp>
        <p:sp>
          <p:nvSpPr>
            <p:cNvPr id="13" name="Rectangle 11">
              <a:extLst>
                <a:ext uri="{FF2B5EF4-FFF2-40B4-BE49-F238E27FC236}">
                  <a16:creationId xmlns:a16="http://schemas.microsoft.com/office/drawing/2014/main" id="{669CE060-F39D-8E70-67F2-AB083FC377E6}"/>
                </a:ext>
              </a:extLst>
            </p:cNvPr>
            <p:cNvSpPr>
              <a:spLocks noChangeArrowheads="1"/>
            </p:cNvSpPr>
            <p:nvPr/>
          </p:nvSpPr>
          <p:spPr bwMode="auto">
            <a:xfrm>
              <a:off x="3788" y="3017"/>
              <a:ext cx="101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600" dirty="0">
                  <a:solidFill>
                    <a:srgbClr val="800000"/>
                  </a:solidFill>
                  <a:latin typeface="+mn-ea"/>
                  <a:ea typeface="+mn-ea"/>
                </a:rPr>
                <a:t>10~50</a:t>
              </a:r>
              <a:r>
                <a:rPr lang="en-US" altLang="zh-CN" sz="2600" dirty="0">
                  <a:solidFill>
                    <a:srgbClr val="800000"/>
                  </a:solidFill>
                  <a:latin typeface="+mn-ea"/>
                  <a:ea typeface="+mn-ea"/>
                  <a:sym typeface="Symbol" panose="05050102010706020507" pitchFamily="18" charset="2"/>
                </a:rPr>
                <a:t></a:t>
              </a:r>
              <a:r>
                <a:rPr lang="en-US" altLang="zh-CN" sz="2600" dirty="0">
                  <a:solidFill>
                    <a:srgbClr val="800000"/>
                  </a:solidFill>
                  <a:latin typeface="+mn-ea"/>
                  <a:ea typeface="+mn-ea"/>
                </a:rPr>
                <a:t>s</a:t>
              </a:r>
            </a:p>
          </p:txBody>
        </p:sp>
        <p:sp>
          <p:nvSpPr>
            <p:cNvPr id="14" name="Rectangle 12">
              <a:extLst>
                <a:ext uri="{FF2B5EF4-FFF2-40B4-BE49-F238E27FC236}">
                  <a16:creationId xmlns:a16="http://schemas.microsoft.com/office/drawing/2014/main" id="{D9FB5617-E1CC-8280-1261-958A089F7781}"/>
                </a:ext>
              </a:extLst>
            </p:cNvPr>
            <p:cNvSpPr>
              <a:spLocks noChangeArrowheads="1"/>
            </p:cNvSpPr>
            <p:nvPr/>
          </p:nvSpPr>
          <p:spPr bwMode="auto">
            <a:xfrm>
              <a:off x="3920" y="2586"/>
              <a:ext cx="7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600" dirty="0">
                  <a:solidFill>
                    <a:srgbClr val="800000"/>
                  </a:solidFill>
                  <a:latin typeface="+mn-ea"/>
                  <a:ea typeface="+mn-ea"/>
                </a:rPr>
                <a:t>&lt;50ns</a:t>
              </a:r>
            </a:p>
          </p:txBody>
        </p:sp>
        <p:sp>
          <p:nvSpPr>
            <p:cNvPr id="15" name="Rectangle 13">
              <a:extLst>
                <a:ext uri="{FF2B5EF4-FFF2-40B4-BE49-F238E27FC236}">
                  <a16:creationId xmlns:a16="http://schemas.microsoft.com/office/drawing/2014/main" id="{BEF3E2D2-AA2E-CA40-2F79-5B314213939D}"/>
                </a:ext>
              </a:extLst>
            </p:cNvPr>
            <p:cNvSpPr>
              <a:spLocks noChangeArrowheads="1"/>
            </p:cNvSpPr>
            <p:nvPr/>
          </p:nvSpPr>
          <p:spPr bwMode="auto">
            <a:xfrm>
              <a:off x="3642" y="3441"/>
              <a:ext cx="15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dirty="0">
                  <a:solidFill>
                    <a:srgbClr val="800000"/>
                  </a:solidFill>
                  <a:latin typeface="+mn-ea"/>
                  <a:ea typeface="+mn-ea"/>
                </a:rPr>
                <a:t>10ms~1000ms</a:t>
              </a:r>
            </a:p>
          </p:txBody>
        </p:sp>
        <p:sp>
          <p:nvSpPr>
            <p:cNvPr id="16" name="Line 14">
              <a:extLst>
                <a:ext uri="{FF2B5EF4-FFF2-40B4-BE49-F238E27FC236}">
                  <a16:creationId xmlns:a16="http://schemas.microsoft.com/office/drawing/2014/main" id="{BC455474-FC1E-7743-67AE-CE444A233C10}"/>
                </a:ext>
              </a:extLst>
            </p:cNvPr>
            <p:cNvSpPr>
              <a:spLocks noChangeShapeType="1"/>
            </p:cNvSpPr>
            <p:nvPr/>
          </p:nvSpPr>
          <p:spPr bwMode="auto">
            <a:xfrm>
              <a:off x="3672" y="2534"/>
              <a:ext cx="0" cy="1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2600" b="0">
                <a:solidFill>
                  <a:prstClr val="black"/>
                </a:solidFill>
                <a:latin typeface="+mn-ea"/>
                <a:ea typeface="+mn-ea"/>
              </a:endParaRPr>
            </a:p>
          </p:txBody>
        </p:sp>
        <p:sp>
          <p:nvSpPr>
            <p:cNvPr id="17" name="Line 15">
              <a:extLst>
                <a:ext uri="{FF2B5EF4-FFF2-40B4-BE49-F238E27FC236}">
                  <a16:creationId xmlns:a16="http://schemas.microsoft.com/office/drawing/2014/main" id="{CB72DB3A-F354-1577-6250-57877497399E}"/>
                </a:ext>
              </a:extLst>
            </p:cNvPr>
            <p:cNvSpPr>
              <a:spLocks noChangeShapeType="1"/>
            </p:cNvSpPr>
            <p:nvPr/>
          </p:nvSpPr>
          <p:spPr bwMode="auto">
            <a:xfrm flipV="1">
              <a:off x="1185" y="3776"/>
              <a:ext cx="3926"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2600" b="0">
                <a:solidFill>
                  <a:prstClr val="black"/>
                </a:solidFill>
                <a:latin typeface="+mn-ea"/>
                <a:ea typeface="+mn-ea"/>
              </a:endParaRPr>
            </a:p>
          </p:txBody>
        </p:sp>
        <p:sp>
          <p:nvSpPr>
            <p:cNvPr id="18" name="Line 16">
              <a:extLst>
                <a:ext uri="{FF2B5EF4-FFF2-40B4-BE49-F238E27FC236}">
                  <a16:creationId xmlns:a16="http://schemas.microsoft.com/office/drawing/2014/main" id="{7B2E4C5F-9D20-3AFF-55BC-464C8B3DDBEA}"/>
                </a:ext>
              </a:extLst>
            </p:cNvPr>
            <p:cNvSpPr>
              <a:spLocks noChangeShapeType="1"/>
            </p:cNvSpPr>
            <p:nvPr/>
          </p:nvSpPr>
          <p:spPr bwMode="auto">
            <a:xfrm flipV="1">
              <a:off x="1185" y="3350"/>
              <a:ext cx="3937"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2600" b="0">
                <a:solidFill>
                  <a:prstClr val="black"/>
                </a:solidFill>
                <a:latin typeface="+mn-ea"/>
                <a:ea typeface="+mn-ea"/>
              </a:endParaRPr>
            </a:p>
          </p:txBody>
        </p:sp>
        <p:sp>
          <p:nvSpPr>
            <p:cNvPr id="19" name="Line 17">
              <a:extLst>
                <a:ext uri="{FF2B5EF4-FFF2-40B4-BE49-F238E27FC236}">
                  <a16:creationId xmlns:a16="http://schemas.microsoft.com/office/drawing/2014/main" id="{508611A1-B4BC-C79F-10E8-D00F89D37A07}"/>
                </a:ext>
              </a:extLst>
            </p:cNvPr>
            <p:cNvSpPr>
              <a:spLocks noChangeShapeType="1"/>
            </p:cNvSpPr>
            <p:nvPr/>
          </p:nvSpPr>
          <p:spPr bwMode="auto">
            <a:xfrm flipV="1">
              <a:off x="1214" y="2930"/>
              <a:ext cx="3897"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2600" b="0">
                <a:solidFill>
                  <a:prstClr val="black"/>
                </a:solidFill>
                <a:latin typeface="+mn-ea"/>
                <a:ea typeface="+mn-ea"/>
              </a:endParaRPr>
            </a:p>
          </p:txBody>
        </p:sp>
        <p:sp>
          <p:nvSpPr>
            <p:cNvPr id="20" name="Line 18">
              <a:extLst>
                <a:ext uri="{FF2B5EF4-FFF2-40B4-BE49-F238E27FC236}">
                  <a16:creationId xmlns:a16="http://schemas.microsoft.com/office/drawing/2014/main" id="{F497F4D3-7A9E-C5D8-C51E-940E7FFCFC75}"/>
                </a:ext>
              </a:extLst>
            </p:cNvPr>
            <p:cNvSpPr>
              <a:spLocks noChangeShapeType="1"/>
            </p:cNvSpPr>
            <p:nvPr/>
          </p:nvSpPr>
          <p:spPr bwMode="auto">
            <a:xfrm flipV="1">
              <a:off x="1185" y="2527"/>
              <a:ext cx="3926" cy="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sz="2600" b="0">
                <a:solidFill>
                  <a:prstClr val="black"/>
                </a:solidFill>
                <a:latin typeface="+mn-ea"/>
                <a:ea typeface="+mn-ea"/>
              </a:endParaRPr>
            </a:p>
          </p:txBody>
        </p:sp>
        <p:sp>
          <p:nvSpPr>
            <p:cNvPr id="21" name="Line 19">
              <a:extLst>
                <a:ext uri="{FF2B5EF4-FFF2-40B4-BE49-F238E27FC236}">
                  <a16:creationId xmlns:a16="http://schemas.microsoft.com/office/drawing/2014/main" id="{1D9AE4BC-80D7-5CC7-1370-07B3F32F2C97}"/>
                </a:ext>
              </a:extLst>
            </p:cNvPr>
            <p:cNvSpPr>
              <a:spLocks noChangeShapeType="1"/>
            </p:cNvSpPr>
            <p:nvPr/>
          </p:nvSpPr>
          <p:spPr bwMode="auto">
            <a:xfrm>
              <a:off x="1185" y="2534"/>
              <a:ext cx="0" cy="1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2600" b="0">
                <a:solidFill>
                  <a:prstClr val="black"/>
                </a:solidFill>
                <a:latin typeface="+mn-ea"/>
                <a:ea typeface="+mn-ea"/>
              </a:endParaRPr>
            </a:p>
          </p:txBody>
        </p:sp>
        <p:sp>
          <p:nvSpPr>
            <p:cNvPr id="22" name="Line 20">
              <a:extLst>
                <a:ext uri="{FF2B5EF4-FFF2-40B4-BE49-F238E27FC236}">
                  <a16:creationId xmlns:a16="http://schemas.microsoft.com/office/drawing/2014/main" id="{E2A5BBFC-9A35-5DFC-B204-53F9897B1D41}"/>
                </a:ext>
              </a:extLst>
            </p:cNvPr>
            <p:cNvSpPr>
              <a:spLocks noChangeShapeType="1"/>
            </p:cNvSpPr>
            <p:nvPr/>
          </p:nvSpPr>
          <p:spPr bwMode="auto">
            <a:xfrm>
              <a:off x="5122" y="2546"/>
              <a:ext cx="0" cy="1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2600" b="0">
                <a:solidFill>
                  <a:prstClr val="black"/>
                </a:solidFill>
                <a:latin typeface="+mn-ea"/>
                <a:ea typeface="+mn-ea"/>
              </a:endParaRPr>
            </a:p>
          </p:txBody>
        </p:sp>
      </p:grpSp>
    </p:spTree>
    <p:extLst>
      <p:ext uri="{BB962C8B-B14F-4D97-AF65-F5344CB8AC3E}">
        <p14:creationId xmlns:p14="http://schemas.microsoft.com/office/powerpoint/2010/main" val="334611033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wipe(up)">
                                      <p:cBhvr>
                                        <p:cTn id="7" dur="2000"/>
                                        <p:tgtEl>
                                          <p:spTgt spid="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build="p"/>
      <p:bldP spid="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ADC</a:t>
            </a:r>
            <a:r>
              <a:rPr kumimoji="1" lang="zh-CN" altLang="en-US" sz="3200" dirty="0">
                <a:solidFill>
                  <a:srgbClr val="0000CC"/>
                </a:solidFill>
                <a:latin typeface="+mn-lt"/>
                <a:ea typeface="+mn-ea"/>
                <a:cs typeface="+mn-ea"/>
              </a:rPr>
              <a:t>的主要技术指标</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2" name="Rectangle 3">
            <a:extLst>
              <a:ext uri="{FF2B5EF4-FFF2-40B4-BE49-F238E27FC236}">
                <a16:creationId xmlns:a16="http://schemas.microsoft.com/office/drawing/2014/main" id="{353F1EC1-5400-BFFE-B2BD-9076C850ED09}"/>
              </a:ext>
            </a:extLst>
          </p:cNvPr>
          <p:cNvSpPr>
            <a:spLocks noGrp="1" noChangeArrowheads="1"/>
          </p:cNvSpPr>
          <p:nvPr>
            <p:ph type="body" idx="1"/>
          </p:nvPr>
        </p:nvSpPr>
        <p:spPr>
          <a:xfrm>
            <a:off x="284817" y="840171"/>
            <a:ext cx="8511744" cy="4867275"/>
          </a:xfrm>
        </p:spPr>
        <p:txBody>
          <a:bodyPr/>
          <a:lstStyle/>
          <a:p>
            <a:pPr eaLnBrk="1" hangingPunct="1">
              <a:lnSpc>
                <a:spcPct val="130000"/>
              </a:lnSpc>
            </a:pPr>
            <a:r>
              <a:rPr lang="en-US" altLang="zh-CN" sz="2800" b="1" dirty="0">
                <a:solidFill>
                  <a:srgbClr val="C00000"/>
                </a:solidFill>
              </a:rPr>
              <a:t>⒉</a:t>
            </a:r>
            <a:r>
              <a:rPr lang="zh-CN" altLang="en-US" sz="2800" b="1" dirty="0">
                <a:solidFill>
                  <a:srgbClr val="C00000"/>
                </a:solidFill>
              </a:rPr>
              <a:t>分解度亦称分辨率。</a:t>
            </a:r>
            <a:r>
              <a:rPr lang="zh-CN" altLang="en-US" sz="2800" dirty="0"/>
              <a:t>分解度是指输出数字量最低有效位为</a:t>
            </a:r>
            <a:r>
              <a:rPr lang="en-US" altLang="zh-CN" sz="2800" dirty="0"/>
              <a:t>1</a:t>
            </a:r>
            <a:r>
              <a:rPr lang="zh-CN" altLang="en-US" sz="2800" dirty="0"/>
              <a:t>所需的模拟输入电压。常常用输出数字量的位数表示。</a:t>
            </a:r>
            <a:endParaRPr lang="en-US" altLang="zh-CN" sz="2800" dirty="0"/>
          </a:p>
          <a:p>
            <a:pPr eaLnBrk="1" hangingPunct="1">
              <a:lnSpc>
                <a:spcPct val="130000"/>
              </a:lnSpc>
            </a:pPr>
            <a:r>
              <a:rPr lang="zh-CN" altLang="en-US" sz="2800" dirty="0"/>
              <a:t>例如，一个八位</a:t>
            </a:r>
            <a:r>
              <a:rPr lang="en-US" altLang="zh-CN" sz="2800" dirty="0"/>
              <a:t>ADC</a:t>
            </a:r>
            <a:r>
              <a:rPr lang="zh-CN" altLang="en-US" sz="2800" dirty="0"/>
              <a:t>满量程输入模拟电压为</a:t>
            </a:r>
            <a:r>
              <a:rPr lang="en-US" altLang="zh-CN" sz="2800" dirty="0"/>
              <a:t>5V</a:t>
            </a:r>
            <a:r>
              <a:rPr lang="zh-CN" altLang="en-US" sz="2800" dirty="0"/>
              <a:t>，该</a:t>
            </a:r>
            <a:r>
              <a:rPr lang="en-US" altLang="zh-CN" sz="2800" dirty="0"/>
              <a:t>ADC</a:t>
            </a:r>
            <a:r>
              <a:rPr lang="zh-CN" altLang="en-US" sz="2800" dirty="0"/>
              <a:t>能分辨的输入电压为</a:t>
            </a:r>
            <a:r>
              <a:rPr lang="en-US" altLang="zh-CN" sz="2800" dirty="0"/>
              <a:t>5/2</a:t>
            </a:r>
            <a:r>
              <a:rPr lang="en-US" altLang="zh-CN" sz="2800" baseline="30000" dirty="0"/>
              <a:t>8</a:t>
            </a:r>
            <a:r>
              <a:rPr lang="en-US" altLang="zh-CN" sz="2800" dirty="0"/>
              <a:t>=19.53mV</a:t>
            </a:r>
            <a:r>
              <a:rPr lang="zh-CN" altLang="en-US" sz="2800" dirty="0"/>
              <a:t>，十位</a:t>
            </a:r>
            <a:r>
              <a:rPr lang="en-US" altLang="zh-CN" sz="2800" dirty="0"/>
              <a:t>ADC</a:t>
            </a:r>
            <a:r>
              <a:rPr lang="zh-CN" altLang="en-US" sz="2800" dirty="0"/>
              <a:t>可以分辨的最小电压</a:t>
            </a:r>
            <a:r>
              <a:rPr lang="en-US" altLang="zh-CN" sz="2800" dirty="0"/>
              <a:t>5/2</a:t>
            </a:r>
            <a:r>
              <a:rPr lang="en-US" altLang="zh-CN" sz="2800" baseline="30000" dirty="0"/>
              <a:t>10</a:t>
            </a:r>
            <a:r>
              <a:rPr lang="en-US" altLang="zh-CN" sz="2800" dirty="0"/>
              <a:t>=4.88mV</a:t>
            </a:r>
            <a:r>
              <a:rPr lang="zh-CN" altLang="en-US" sz="2800" dirty="0"/>
              <a:t>。可见，在最大输入电压相同的情况下，</a:t>
            </a:r>
            <a:r>
              <a:rPr lang="en-US" altLang="zh-CN" sz="2800" dirty="0"/>
              <a:t>ADC</a:t>
            </a:r>
            <a:r>
              <a:rPr lang="zh-CN" altLang="en-US" sz="2800" dirty="0"/>
              <a:t>的位数越多，所能分辨的电压越小，分解度越高。</a:t>
            </a:r>
          </a:p>
        </p:txBody>
      </p:sp>
    </p:spTree>
    <p:extLst>
      <p:ext uri="{BB962C8B-B14F-4D97-AF65-F5344CB8AC3E}">
        <p14:creationId xmlns:p14="http://schemas.microsoft.com/office/powerpoint/2010/main" val="109217768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ADC</a:t>
            </a:r>
            <a:r>
              <a:rPr kumimoji="1" lang="zh-CN" altLang="en-US" sz="3200" dirty="0">
                <a:solidFill>
                  <a:srgbClr val="0000CC"/>
                </a:solidFill>
                <a:latin typeface="+mn-lt"/>
                <a:ea typeface="+mn-ea"/>
                <a:cs typeface="+mn-ea"/>
              </a:rPr>
              <a:t>的主要技术指标</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2" name="Rectangle 3">
            <a:extLst>
              <a:ext uri="{FF2B5EF4-FFF2-40B4-BE49-F238E27FC236}">
                <a16:creationId xmlns:a16="http://schemas.microsoft.com/office/drawing/2014/main" id="{353F1EC1-5400-BFFE-B2BD-9076C850ED09}"/>
              </a:ext>
            </a:extLst>
          </p:cNvPr>
          <p:cNvSpPr>
            <a:spLocks noGrp="1" noChangeArrowheads="1"/>
          </p:cNvSpPr>
          <p:nvPr>
            <p:ph type="body" idx="1"/>
          </p:nvPr>
        </p:nvSpPr>
        <p:spPr>
          <a:xfrm>
            <a:off x="284817" y="840171"/>
            <a:ext cx="8511744" cy="5908537"/>
          </a:xfrm>
        </p:spPr>
        <p:txBody>
          <a:bodyPr/>
          <a:lstStyle/>
          <a:p>
            <a:pPr eaLnBrk="1" hangingPunct="1">
              <a:lnSpc>
                <a:spcPct val="130000"/>
              </a:lnSpc>
            </a:pPr>
            <a:r>
              <a:rPr lang="en-US" altLang="zh-CN" sz="2800" b="1" dirty="0">
                <a:solidFill>
                  <a:srgbClr val="C00000"/>
                </a:solidFill>
              </a:rPr>
              <a:t>⒊</a:t>
            </a:r>
            <a:r>
              <a:rPr lang="zh-CN" altLang="en-US" sz="2800" b="1" dirty="0">
                <a:solidFill>
                  <a:srgbClr val="C00000"/>
                </a:solidFill>
              </a:rPr>
              <a:t>量化误差</a:t>
            </a:r>
            <a:r>
              <a:rPr lang="zh-CN" altLang="en-US" sz="2800" dirty="0"/>
              <a:t>：是指量化产生的误差。如采用有舍有入量化法的理想转换器的量化误差为</a:t>
            </a:r>
            <a:r>
              <a:rPr lang="en-US" altLang="zh-CN" sz="2800" dirty="0"/>
              <a:t>±(1/2) LSB</a:t>
            </a:r>
            <a:r>
              <a:rPr lang="zh-CN" altLang="en-US" sz="2800" dirty="0"/>
              <a:t>。</a:t>
            </a:r>
          </a:p>
          <a:p>
            <a:pPr eaLnBrk="1" hangingPunct="1">
              <a:lnSpc>
                <a:spcPct val="130000"/>
              </a:lnSpc>
            </a:pPr>
            <a:r>
              <a:rPr lang="zh-CN" altLang="en-US" sz="2800" b="1" dirty="0">
                <a:solidFill>
                  <a:srgbClr val="C00000"/>
                </a:solidFill>
              </a:rPr>
              <a:t>⒋精度</a:t>
            </a:r>
            <a:r>
              <a:rPr lang="zh-CN" altLang="en-US" sz="2800" dirty="0"/>
              <a:t>：指产生一个给定的数字量输出所需模拟电压的理想值与实际值之间总的误差，其中包括量化误差、零点误差及非线性等产生的误差。</a:t>
            </a:r>
            <a:endParaRPr lang="en-US" altLang="zh-CN" sz="2800" dirty="0"/>
          </a:p>
          <a:p>
            <a:pPr eaLnBrk="1" hangingPunct="1">
              <a:lnSpc>
                <a:spcPct val="130000"/>
              </a:lnSpc>
            </a:pPr>
            <a:r>
              <a:rPr lang="en-US" altLang="zh-CN" sz="2800" b="1" dirty="0">
                <a:solidFill>
                  <a:srgbClr val="C00000"/>
                </a:solidFill>
              </a:rPr>
              <a:t>⒌</a:t>
            </a:r>
            <a:r>
              <a:rPr lang="zh-CN" altLang="en-US" sz="2800" b="1" dirty="0">
                <a:solidFill>
                  <a:srgbClr val="C00000"/>
                </a:solidFill>
              </a:rPr>
              <a:t>输入模拟电压范围</a:t>
            </a:r>
            <a:r>
              <a:rPr lang="zh-CN" altLang="en-US" sz="2800" dirty="0"/>
              <a:t>：指</a:t>
            </a:r>
            <a:r>
              <a:rPr lang="en-US" altLang="zh-CN" sz="2800" dirty="0"/>
              <a:t>ADC</a:t>
            </a:r>
            <a:r>
              <a:rPr lang="zh-CN" altLang="en-US" sz="2800" dirty="0"/>
              <a:t>允许输入电压范围。超过这个范围，</a:t>
            </a:r>
            <a:r>
              <a:rPr lang="en-US" altLang="zh-CN" sz="2800" dirty="0"/>
              <a:t>A/D</a:t>
            </a:r>
            <a:r>
              <a:rPr lang="zh-CN" altLang="en-US" sz="2800" dirty="0"/>
              <a:t>转换器将不能正常工作。</a:t>
            </a:r>
          </a:p>
          <a:p>
            <a:pPr eaLnBrk="1" hangingPunct="1">
              <a:lnSpc>
                <a:spcPct val="130000"/>
              </a:lnSpc>
            </a:pPr>
            <a:r>
              <a:rPr lang="zh-CN" altLang="en-US" sz="2800" dirty="0"/>
              <a:t>例如</a:t>
            </a:r>
            <a:r>
              <a:rPr lang="en-US" altLang="zh-CN" sz="2800" dirty="0"/>
              <a:t>AD571JD</a:t>
            </a:r>
            <a:r>
              <a:rPr lang="zh-CN" altLang="en-US" sz="2800" dirty="0"/>
              <a:t>输入电压范围是：单极性</a:t>
            </a:r>
            <a:r>
              <a:rPr lang="en-US" altLang="zh-CN" sz="2800" dirty="0"/>
              <a:t>0V</a:t>
            </a:r>
            <a:r>
              <a:rPr lang="zh-CN" altLang="en-US" sz="2800" dirty="0"/>
              <a:t>～</a:t>
            </a:r>
            <a:r>
              <a:rPr lang="en-US" altLang="zh-CN" sz="2800" dirty="0"/>
              <a:t>10V</a:t>
            </a:r>
            <a:r>
              <a:rPr lang="zh-CN" altLang="en-US" sz="2800" dirty="0"/>
              <a:t>，双极性</a:t>
            </a:r>
            <a:r>
              <a:rPr lang="en-US" altLang="zh-CN" sz="2800" dirty="0"/>
              <a:t>-5V</a:t>
            </a:r>
            <a:r>
              <a:rPr lang="zh-CN" altLang="en-US" sz="2800" dirty="0"/>
              <a:t>～</a:t>
            </a:r>
            <a:r>
              <a:rPr lang="en-US" altLang="zh-CN" sz="2800" dirty="0"/>
              <a:t>+5V</a:t>
            </a:r>
            <a:r>
              <a:rPr lang="zh-CN" altLang="en-US" sz="2800" dirty="0"/>
              <a:t>。 </a:t>
            </a:r>
          </a:p>
          <a:p>
            <a:pPr eaLnBrk="1" hangingPunct="1">
              <a:lnSpc>
                <a:spcPct val="130000"/>
              </a:lnSpc>
            </a:pPr>
            <a:endParaRPr lang="zh-CN" altLang="en-US" sz="2800" dirty="0"/>
          </a:p>
        </p:txBody>
      </p:sp>
    </p:spTree>
    <p:extLst>
      <p:ext uri="{BB962C8B-B14F-4D97-AF65-F5344CB8AC3E}">
        <p14:creationId xmlns:p14="http://schemas.microsoft.com/office/powerpoint/2010/main" val="125609213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集成</a:t>
            </a:r>
            <a:r>
              <a:rPr kumimoji="1" lang="en-US" altLang="zh-CN" sz="3200" dirty="0">
                <a:solidFill>
                  <a:srgbClr val="0000CC"/>
                </a:solidFill>
                <a:latin typeface="+mn-lt"/>
                <a:ea typeface="+mn-ea"/>
                <a:cs typeface="+mn-ea"/>
              </a:rPr>
              <a:t>ADC</a:t>
            </a:r>
            <a:r>
              <a:rPr kumimoji="1" lang="zh-CN" altLang="en-US" sz="3200" dirty="0">
                <a:solidFill>
                  <a:srgbClr val="0000CC"/>
                </a:solidFill>
                <a:latin typeface="+mn-lt"/>
                <a:ea typeface="+mn-ea"/>
                <a:cs typeface="+mn-ea"/>
              </a:rPr>
              <a:t>（ </a:t>
            </a:r>
            <a:r>
              <a:rPr kumimoji="1" lang="en-US" altLang="zh-CN" sz="3200" dirty="0">
                <a:solidFill>
                  <a:srgbClr val="0000CC"/>
                </a:solidFill>
                <a:latin typeface="+mn-lt"/>
                <a:ea typeface="+mn-ea"/>
                <a:cs typeface="+mn-ea"/>
              </a:rPr>
              <a:t>ADC0801</a:t>
            </a:r>
            <a:r>
              <a:rPr kumimoji="1" lang="zh-CN" altLang="en-US" sz="3200" dirty="0">
                <a:solidFill>
                  <a:srgbClr val="0000CC"/>
                </a:solidFill>
                <a:latin typeface="+mn-lt"/>
                <a:ea typeface="+mn-ea"/>
                <a:cs typeface="+mn-ea"/>
              </a:rPr>
              <a:t>）</a:t>
            </a:r>
            <a:endParaRPr kumimoji="1" lang="zh-CN" altLang="en-US" sz="3200" dirty="0">
              <a:solidFill>
                <a:srgbClr val="0000CC"/>
              </a:solidFill>
              <a:latin typeface="+mn-lt"/>
              <a:ea typeface="+mn-ea"/>
              <a:cs typeface="+mn-ea"/>
              <a:sym typeface="+mn-lt"/>
            </a:endParaRPr>
          </a:p>
        </p:txBody>
      </p:sp>
      <p:pic>
        <p:nvPicPr>
          <p:cNvPr id="7" name="图片 6">
            <a:extLst>
              <a:ext uri="{FF2B5EF4-FFF2-40B4-BE49-F238E27FC236}">
                <a16:creationId xmlns:a16="http://schemas.microsoft.com/office/drawing/2014/main" id="{DFB3E8C5-8E11-D9D1-41BB-35E64AFA9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9" y="1377348"/>
            <a:ext cx="4743845" cy="4407667"/>
          </a:xfrm>
          <a:prstGeom prst="rect">
            <a:avLst/>
          </a:prstGeom>
        </p:spPr>
      </p:pic>
      <p:grpSp>
        <p:nvGrpSpPr>
          <p:cNvPr id="9" name="Group 4">
            <a:extLst>
              <a:ext uri="{FF2B5EF4-FFF2-40B4-BE49-F238E27FC236}">
                <a16:creationId xmlns:a16="http://schemas.microsoft.com/office/drawing/2014/main" id="{5DB36CFE-4EC0-F4EF-543F-8C18D4A26326}"/>
              </a:ext>
            </a:extLst>
          </p:cNvPr>
          <p:cNvGrpSpPr>
            <a:grpSpLocks/>
          </p:cNvGrpSpPr>
          <p:nvPr/>
        </p:nvGrpSpPr>
        <p:grpSpPr bwMode="auto">
          <a:xfrm>
            <a:off x="4072376" y="884762"/>
            <a:ext cx="4994277" cy="5634173"/>
            <a:chOff x="2687" y="807"/>
            <a:chExt cx="3146" cy="3134"/>
          </a:xfrm>
        </p:grpSpPr>
        <p:sp>
          <p:nvSpPr>
            <p:cNvPr id="11" name="Rectangle 6">
              <a:extLst>
                <a:ext uri="{FF2B5EF4-FFF2-40B4-BE49-F238E27FC236}">
                  <a16:creationId xmlns:a16="http://schemas.microsoft.com/office/drawing/2014/main" id="{D52F6857-E18B-A975-46D1-92A4366BFE00}"/>
                </a:ext>
              </a:extLst>
            </p:cNvPr>
            <p:cNvSpPr>
              <a:spLocks noChangeArrowheads="1"/>
            </p:cNvSpPr>
            <p:nvPr/>
          </p:nvSpPr>
          <p:spPr bwMode="auto">
            <a:xfrm>
              <a:off x="2687" y="2697"/>
              <a:ext cx="314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squar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000" dirty="0">
                  <a:solidFill>
                    <a:srgbClr val="800000"/>
                  </a:solidFill>
                  <a:latin typeface="+mn-ea"/>
                  <a:ea typeface="+mn-ea"/>
                </a:rPr>
                <a:t>        </a:t>
              </a:r>
              <a:r>
                <a:rPr kumimoji="1" lang="en-US" altLang="zh-CN" sz="2400" dirty="0">
                  <a:solidFill>
                    <a:srgbClr val="800000"/>
                  </a:solidFill>
                  <a:latin typeface="+mn-ea"/>
                  <a:ea typeface="+mn-ea"/>
                </a:rPr>
                <a:t>V</a:t>
              </a:r>
              <a:r>
                <a:rPr kumimoji="1" lang="en-US" altLang="zh-CN" sz="2400" baseline="-25000" dirty="0">
                  <a:solidFill>
                    <a:srgbClr val="800000"/>
                  </a:solidFill>
                  <a:latin typeface="+mn-ea"/>
                  <a:ea typeface="+mn-ea"/>
                </a:rPr>
                <a:t>IN</a:t>
              </a:r>
              <a:r>
                <a:rPr kumimoji="1" lang="en-US" altLang="zh-CN" sz="2400" dirty="0">
                  <a:solidFill>
                    <a:srgbClr val="800000"/>
                  </a:solidFill>
                  <a:latin typeface="+mn-ea"/>
                  <a:ea typeface="+mn-ea"/>
                </a:rPr>
                <a:t>(+)</a:t>
              </a:r>
              <a:r>
                <a:rPr kumimoji="1" lang="zh-CN" altLang="en-US" sz="2400" dirty="0">
                  <a:solidFill>
                    <a:srgbClr val="800000"/>
                  </a:solidFill>
                  <a:latin typeface="+mn-ea"/>
                  <a:ea typeface="+mn-ea"/>
                </a:rPr>
                <a:t>、</a:t>
              </a:r>
              <a:r>
                <a:rPr kumimoji="1" lang="en-US" altLang="zh-CN" sz="2400" dirty="0">
                  <a:solidFill>
                    <a:srgbClr val="800000"/>
                  </a:solidFill>
                  <a:latin typeface="+mn-ea"/>
                  <a:ea typeface="+mn-ea"/>
                </a:rPr>
                <a:t>V</a:t>
              </a:r>
              <a:r>
                <a:rPr kumimoji="1" lang="en-US" altLang="zh-CN" sz="2400" baseline="-25000" dirty="0">
                  <a:solidFill>
                    <a:srgbClr val="800000"/>
                  </a:solidFill>
                  <a:latin typeface="+mn-ea"/>
                  <a:ea typeface="+mn-ea"/>
                </a:rPr>
                <a:t>IN</a:t>
              </a:r>
              <a:r>
                <a:rPr kumimoji="1" lang="en-US" altLang="zh-CN" sz="2400" dirty="0">
                  <a:solidFill>
                    <a:srgbClr val="800000"/>
                  </a:solidFill>
                  <a:latin typeface="+mn-ea"/>
                  <a:ea typeface="+mn-ea"/>
                </a:rPr>
                <a:t>(-)</a:t>
              </a:r>
              <a:r>
                <a:rPr kumimoji="1" lang="zh-CN" altLang="en-US" sz="2400" dirty="0">
                  <a:solidFill>
                    <a:srgbClr val="800000"/>
                  </a:solidFill>
                  <a:latin typeface="+mn-ea"/>
                  <a:ea typeface="+mn-ea"/>
                </a:rPr>
                <a:t>：模拟量</a:t>
              </a:r>
              <a:r>
                <a:rPr kumimoji="1" lang="zh-CN" altLang="zh-CN" sz="2400" dirty="0">
                  <a:solidFill>
                    <a:srgbClr val="800000"/>
                  </a:solidFill>
                  <a:latin typeface="+mn-ea"/>
                  <a:ea typeface="+mn-ea"/>
                </a:rPr>
                <a:t>输</a:t>
              </a:r>
              <a:r>
                <a:rPr kumimoji="1" lang="zh-CN" altLang="en-US" sz="2400" dirty="0">
                  <a:solidFill>
                    <a:srgbClr val="800000"/>
                  </a:solidFill>
                  <a:latin typeface="+mn-ea"/>
                  <a:ea typeface="+mn-ea"/>
                </a:rPr>
                <a:t>入</a:t>
              </a:r>
              <a:r>
                <a:rPr kumimoji="1" lang="zh-CN" altLang="zh-CN" sz="2400" dirty="0">
                  <a:solidFill>
                    <a:srgbClr val="800000"/>
                  </a:solidFill>
                  <a:latin typeface="+mn-ea"/>
                  <a:ea typeface="+mn-ea"/>
                </a:rPr>
                <a:t>端</a:t>
              </a:r>
              <a:endParaRPr kumimoji="1" lang="zh-CN" altLang="en-US" sz="2400" baseline="-25000" dirty="0">
                <a:solidFill>
                  <a:srgbClr val="800000"/>
                </a:solidFill>
                <a:latin typeface="+mn-ea"/>
                <a:ea typeface="+mn-ea"/>
              </a:endParaRPr>
            </a:p>
          </p:txBody>
        </p:sp>
        <p:grpSp>
          <p:nvGrpSpPr>
            <p:cNvPr id="12" name="Group 7">
              <a:extLst>
                <a:ext uri="{FF2B5EF4-FFF2-40B4-BE49-F238E27FC236}">
                  <a16:creationId xmlns:a16="http://schemas.microsoft.com/office/drawing/2014/main" id="{D033166C-2426-6D9C-40AA-DE8E01B11B9B}"/>
                </a:ext>
              </a:extLst>
            </p:cNvPr>
            <p:cNvGrpSpPr>
              <a:grpSpLocks/>
            </p:cNvGrpSpPr>
            <p:nvPr/>
          </p:nvGrpSpPr>
          <p:grpSpPr bwMode="auto">
            <a:xfrm>
              <a:off x="2982" y="807"/>
              <a:ext cx="2811" cy="3134"/>
              <a:chOff x="3204" y="718"/>
              <a:chExt cx="2811" cy="3134"/>
            </a:xfrm>
          </p:grpSpPr>
          <p:sp>
            <p:nvSpPr>
              <p:cNvPr id="13" name="Text Box 8">
                <a:extLst>
                  <a:ext uri="{FF2B5EF4-FFF2-40B4-BE49-F238E27FC236}">
                    <a16:creationId xmlns:a16="http://schemas.microsoft.com/office/drawing/2014/main" id="{8B4E8690-CA30-5358-2D96-D162C2BC5063}"/>
                  </a:ext>
                </a:extLst>
              </p:cNvPr>
              <p:cNvSpPr txBox="1">
                <a:spLocks noChangeArrowheads="1"/>
              </p:cNvSpPr>
              <p:nvPr/>
            </p:nvSpPr>
            <p:spPr bwMode="auto">
              <a:xfrm>
                <a:off x="3250" y="718"/>
                <a:ext cx="276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chemeClr val="accent2">
                        <a:lumMod val="50000"/>
                      </a:schemeClr>
                    </a:solidFill>
                    <a:latin typeface="+mn-ea"/>
                    <a:ea typeface="+mn-ea"/>
                  </a:rPr>
                  <a:t>D</a:t>
                </a:r>
                <a:r>
                  <a:rPr kumimoji="1" lang="en-US" altLang="zh-CN" sz="2400" baseline="-25000" dirty="0">
                    <a:solidFill>
                      <a:schemeClr val="accent2">
                        <a:lumMod val="50000"/>
                      </a:schemeClr>
                    </a:solidFill>
                    <a:latin typeface="+mn-ea"/>
                    <a:ea typeface="+mn-ea"/>
                  </a:rPr>
                  <a:t>0 </a:t>
                </a:r>
                <a:r>
                  <a:rPr kumimoji="1" lang="en-US" altLang="zh-CN" sz="2400" dirty="0">
                    <a:solidFill>
                      <a:schemeClr val="accent2">
                        <a:lumMod val="50000"/>
                      </a:schemeClr>
                    </a:solidFill>
                    <a:latin typeface="+mn-ea"/>
                    <a:ea typeface="+mn-ea"/>
                  </a:rPr>
                  <a:t>~ D</a:t>
                </a:r>
                <a:r>
                  <a:rPr kumimoji="1" lang="en-US" altLang="zh-CN" sz="2400" baseline="-25000" dirty="0">
                    <a:solidFill>
                      <a:schemeClr val="accent2">
                        <a:lumMod val="50000"/>
                      </a:schemeClr>
                    </a:solidFill>
                    <a:latin typeface="+mn-ea"/>
                    <a:ea typeface="+mn-ea"/>
                  </a:rPr>
                  <a:t>7</a:t>
                </a:r>
                <a:r>
                  <a:rPr kumimoji="1" lang="zh-CN" altLang="en-US" sz="2400" dirty="0">
                    <a:solidFill>
                      <a:schemeClr val="accent2">
                        <a:lumMod val="50000"/>
                      </a:schemeClr>
                    </a:solidFill>
                    <a:latin typeface="+mn-ea"/>
                    <a:ea typeface="+mn-ea"/>
                  </a:rPr>
                  <a:t>：八位数字信号输出端</a:t>
                </a:r>
                <a:endParaRPr kumimoji="1" lang="zh-CN" altLang="en-US" sz="2400" baseline="-25000" dirty="0">
                  <a:solidFill>
                    <a:schemeClr val="accent2">
                      <a:lumMod val="50000"/>
                    </a:schemeClr>
                  </a:solidFill>
                  <a:latin typeface="+mn-ea"/>
                  <a:ea typeface="+mn-ea"/>
                </a:endParaRPr>
              </a:p>
            </p:txBody>
          </p:sp>
          <p:sp>
            <p:nvSpPr>
              <p:cNvPr id="14" name="Text Box 9">
                <a:extLst>
                  <a:ext uri="{FF2B5EF4-FFF2-40B4-BE49-F238E27FC236}">
                    <a16:creationId xmlns:a16="http://schemas.microsoft.com/office/drawing/2014/main" id="{FCAB5CC2-269B-1527-6E1E-15B1DB069667}"/>
                  </a:ext>
                </a:extLst>
              </p:cNvPr>
              <p:cNvSpPr txBox="1">
                <a:spLocks noChangeArrowheads="1"/>
              </p:cNvSpPr>
              <p:nvPr/>
            </p:nvSpPr>
            <p:spPr bwMode="auto">
              <a:xfrm>
                <a:off x="3204" y="1322"/>
                <a:ext cx="241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squar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chemeClr val="accent2">
                        <a:lumMod val="50000"/>
                      </a:schemeClr>
                    </a:solidFill>
                    <a:latin typeface="+mn-ea"/>
                    <a:ea typeface="+mn-ea"/>
                  </a:rPr>
                  <a:t>V</a:t>
                </a:r>
                <a:r>
                  <a:rPr kumimoji="1" lang="en-US" altLang="zh-CN" sz="2400" baseline="-25000" dirty="0">
                    <a:solidFill>
                      <a:schemeClr val="accent2">
                        <a:lumMod val="50000"/>
                      </a:schemeClr>
                    </a:solidFill>
                    <a:latin typeface="+mn-ea"/>
                    <a:ea typeface="+mn-ea"/>
                  </a:rPr>
                  <a:t>CC</a:t>
                </a:r>
                <a:r>
                  <a:rPr kumimoji="1" lang="zh-CN" altLang="en-US" sz="2400" dirty="0">
                    <a:solidFill>
                      <a:schemeClr val="accent2">
                        <a:lumMod val="50000"/>
                      </a:schemeClr>
                    </a:solidFill>
                    <a:latin typeface="+mn-ea"/>
                    <a:ea typeface="+mn-ea"/>
                  </a:rPr>
                  <a:t>：</a:t>
                </a:r>
                <a:r>
                  <a:rPr kumimoji="1" lang="zh-CN" altLang="zh-CN" sz="2400" dirty="0">
                    <a:solidFill>
                      <a:schemeClr val="accent2">
                        <a:lumMod val="50000"/>
                      </a:schemeClr>
                    </a:solidFill>
                    <a:latin typeface="+mn-ea"/>
                    <a:ea typeface="+mn-ea"/>
                  </a:rPr>
                  <a:t>电源端， </a:t>
                </a:r>
                <a:r>
                  <a:rPr kumimoji="1" lang="en-US" altLang="zh-CN" sz="2400" dirty="0">
                    <a:solidFill>
                      <a:schemeClr val="accent2">
                        <a:lumMod val="50000"/>
                      </a:schemeClr>
                    </a:solidFill>
                    <a:latin typeface="+mn-ea"/>
                    <a:ea typeface="+mn-ea"/>
                  </a:rPr>
                  <a:t>V</a:t>
                </a:r>
                <a:r>
                  <a:rPr kumimoji="1" lang="en-US" altLang="zh-CN" sz="2400" baseline="-25000" dirty="0">
                    <a:solidFill>
                      <a:schemeClr val="accent2">
                        <a:lumMod val="50000"/>
                      </a:schemeClr>
                    </a:solidFill>
                    <a:latin typeface="+mn-ea"/>
                    <a:ea typeface="+mn-ea"/>
                  </a:rPr>
                  <a:t>CC</a:t>
                </a:r>
                <a:r>
                  <a:rPr kumimoji="1" lang="zh-CN" altLang="zh-CN" sz="2400" dirty="0">
                    <a:solidFill>
                      <a:schemeClr val="accent2">
                        <a:lumMod val="50000"/>
                      </a:schemeClr>
                    </a:solidFill>
                    <a:latin typeface="+mn-ea"/>
                    <a:ea typeface="+mn-ea"/>
                  </a:rPr>
                  <a:t> </a:t>
                </a:r>
                <a:r>
                  <a:rPr kumimoji="1" lang="en-US" altLang="zh-CN" sz="2400" dirty="0">
                    <a:solidFill>
                      <a:schemeClr val="accent2">
                        <a:lumMod val="50000"/>
                      </a:schemeClr>
                    </a:solidFill>
                    <a:latin typeface="+mn-ea"/>
                    <a:ea typeface="+mn-ea"/>
                  </a:rPr>
                  <a:t>=</a:t>
                </a:r>
                <a:r>
                  <a:rPr kumimoji="1" lang="zh-CN" altLang="zh-CN" sz="2400" dirty="0">
                    <a:solidFill>
                      <a:schemeClr val="accent2">
                        <a:lumMod val="50000"/>
                      </a:schemeClr>
                    </a:solidFill>
                    <a:latin typeface="+mn-ea"/>
                    <a:ea typeface="+mn-ea"/>
                  </a:rPr>
                  <a:t>5</a:t>
                </a:r>
                <a:r>
                  <a:rPr kumimoji="1" lang="en-US" altLang="zh-CN" sz="2400" dirty="0">
                    <a:solidFill>
                      <a:schemeClr val="accent2">
                        <a:lumMod val="50000"/>
                      </a:schemeClr>
                    </a:solidFill>
                    <a:latin typeface="+mn-ea"/>
                    <a:ea typeface="+mn-ea"/>
                  </a:rPr>
                  <a:t>V</a:t>
                </a:r>
              </a:p>
            </p:txBody>
          </p:sp>
          <p:sp>
            <p:nvSpPr>
              <p:cNvPr id="15" name="Text Box 10">
                <a:extLst>
                  <a:ext uri="{FF2B5EF4-FFF2-40B4-BE49-F238E27FC236}">
                    <a16:creationId xmlns:a16="http://schemas.microsoft.com/office/drawing/2014/main" id="{E882E6DE-3881-C862-5006-D67E84315908}"/>
                  </a:ext>
                </a:extLst>
              </p:cNvPr>
              <p:cNvSpPr txBox="1">
                <a:spLocks noChangeArrowheads="1"/>
              </p:cNvSpPr>
              <p:nvPr/>
            </p:nvSpPr>
            <p:spPr bwMode="auto">
              <a:xfrm>
                <a:off x="3303" y="1864"/>
                <a:ext cx="170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chemeClr val="accent2">
                        <a:lumMod val="50000"/>
                      </a:schemeClr>
                    </a:solidFill>
                    <a:latin typeface="+mn-ea"/>
                    <a:ea typeface="+mn-ea"/>
                  </a:rPr>
                  <a:t>DGND</a:t>
                </a:r>
                <a:r>
                  <a:rPr kumimoji="1" lang="zh-CN" altLang="en-US" sz="2400" dirty="0">
                    <a:solidFill>
                      <a:schemeClr val="accent2">
                        <a:lumMod val="50000"/>
                      </a:schemeClr>
                    </a:solidFill>
                    <a:latin typeface="+mn-ea"/>
                    <a:ea typeface="+mn-ea"/>
                  </a:rPr>
                  <a:t>：</a:t>
                </a:r>
                <a:r>
                  <a:rPr kumimoji="1" lang="zh-CN" altLang="zh-CN" sz="2400" dirty="0">
                    <a:solidFill>
                      <a:schemeClr val="accent2">
                        <a:lumMod val="50000"/>
                      </a:schemeClr>
                    </a:solidFill>
                    <a:latin typeface="+mn-ea"/>
                    <a:ea typeface="+mn-ea"/>
                  </a:rPr>
                  <a:t>数字地端</a:t>
                </a:r>
                <a:endParaRPr kumimoji="1" lang="zh-CN" altLang="en-US" sz="2400" dirty="0">
                  <a:solidFill>
                    <a:schemeClr val="accent2">
                      <a:lumMod val="50000"/>
                    </a:schemeClr>
                  </a:solidFill>
                  <a:latin typeface="+mn-ea"/>
                  <a:ea typeface="+mn-ea"/>
                </a:endParaRPr>
              </a:p>
            </p:txBody>
          </p:sp>
          <p:sp>
            <p:nvSpPr>
              <p:cNvPr id="16" name="Rectangle 11">
                <a:extLst>
                  <a:ext uri="{FF2B5EF4-FFF2-40B4-BE49-F238E27FC236}">
                    <a16:creationId xmlns:a16="http://schemas.microsoft.com/office/drawing/2014/main" id="{FCF14D53-B356-9AEC-BA64-6737B87A181A}"/>
                  </a:ext>
                </a:extLst>
              </p:cNvPr>
              <p:cNvSpPr>
                <a:spLocks noChangeArrowheads="1"/>
              </p:cNvSpPr>
              <p:nvPr/>
            </p:nvSpPr>
            <p:spPr bwMode="auto">
              <a:xfrm>
                <a:off x="3287" y="1585"/>
                <a:ext cx="169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rgbClr val="800000"/>
                    </a:solidFill>
                    <a:latin typeface="+mn-ea"/>
                    <a:ea typeface="+mn-ea"/>
                  </a:rPr>
                  <a:t>AGND</a:t>
                </a:r>
                <a:r>
                  <a:rPr kumimoji="1" lang="zh-CN" altLang="en-US" sz="2400" dirty="0">
                    <a:solidFill>
                      <a:srgbClr val="800000"/>
                    </a:solidFill>
                    <a:latin typeface="+mn-ea"/>
                    <a:ea typeface="+mn-ea"/>
                  </a:rPr>
                  <a:t>：</a:t>
                </a:r>
                <a:r>
                  <a:rPr kumimoji="1" lang="zh-CN" altLang="zh-CN" sz="2400" dirty="0">
                    <a:solidFill>
                      <a:srgbClr val="800000"/>
                    </a:solidFill>
                    <a:latin typeface="+mn-ea"/>
                    <a:ea typeface="+mn-ea"/>
                  </a:rPr>
                  <a:t>模拟地端</a:t>
                </a:r>
                <a:endParaRPr kumimoji="1" lang="zh-CN" altLang="en-US" sz="2800" dirty="0">
                  <a:solidFill>
                    <a:srgbClr val="800000"/>
                  </a:solidFill>
                  <a:latin typeface="+mn-ea"/>
                  <a:ea typeface="+mn-ea"/>
                </a:endParaRPr>
              </a:p>
            </p:txBody>
          </p:sp>
          <p:grpSp>
            <p:nvGrpSpPr>
              <p:cNvPr id="17" name="Group 12">
                <a:extLst>
                  <a:ext uri="{FF2B5EF4-FFF2-40B4-BE49-F238E27FC236}">
                    <a16:creationId xmlns:a16="http://schemas.microsoft.com/office/drawing/2014/main" id="{4CFB5DC4-9DC7-3676-462F-3952C2261240}"/>
                  </a:ext>
                </a:extLst>
              </p:cNvPr>
              <p:cNvGrpSpPr>
                <a:grpSpLocks/>
              </p:cNvGrpSpPr>
              <p:nvPr/>
            </p:nvGrpSpPr>
            <p:grpSpPr bwMode="auto">
              <a:xfrm>
                <a:off x="3304" y="3579"/>
                <a:ext cx="2508" cy="273"/>
                <a:chOff x="3183" y="3627"/>
                <a:chExt cx="2508" cy="273"/>
              </a:xfrm>
            </p:grpSpPr>
            <p:sp>
              <p:nvSpPr>
                <p:cNvPr id="29" name="Text Box 13">
                  <a:extLst>
                    <a:ext uri="{FF2B5EF4-FFF2-40B4-BE49-F238E27FC236}">
                      <a16:creationId xmlns:a16="http://schemas.microsoft.com/office/drawing/2014/main" id="{540F4403-2F73-2159-AAFD-3213ED673418}"/>
                    </a:ext>
                  </a:extLst>
                </p:cNvPr>
                <p:cNvSpPr txBox="1">
                  <a:spLocks noChangeArrowheads="1"/>
                </p:cNvSpPr>
                <p:nvPr/>
              </p:nvSpPr>
              <p:spPr bwMode="auto">
                <a:xfrm>
                  <a:off x="3183" y="3643"/>
                  <a:ext cx="250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chemeClr val="accent2">
                          <a:lumMod val="50000"/>
                        </a:schemeClr>
                      </a:solidFill>
                      <a:latin typeface="+mn-ea"/>
                      <a:ea typeface="+mn-ea"/>
                    </a:rPr>
                    <a:t>CS</a:t>
                  </a:r>
                  <a:r>
                    <a:rPr kumimoji="1" lang="zh-CN" altLang="en-US" sz="2400" dirty="0">
                      <a:solidFill>
                        <a:schemeClr val="accent2">
                          <a:lumMod val="50000"/>
                        </a:schemeClr>
                      </a:solidFill>
                      <a:latin typeface="+mn-ea"/>
                      <a:ea typeface="+mn-ea"/>
                    </a:rPr>
                    <a:t>：片选信号，低电平有效</a:t>
                  </a:r>
                </a:p>
              </p:txBody>
            </p:sp>
            <p:sp>
              <p:nvSpPr>
                <p:cNvPr id="30" name="Line 14">
                  <a:extLst>
                    <a:ext uri="{FF2B5EF4-FFF2-40B4-BE49-F238E27FC236}">
                      <a16:creationId xmlns:a16="http://schemas.microsoft.com/office/drawing/2014/main" id="{B374F2BB-535B-FEA6-265F-9E384C269C58}"/>
                    </a:ext>
                  </a:extLst>
                </p:cNvPr>
                <p:cNvSpPr>
                  <a:spLocks noChangeShapeType="1"/>
                </p:cNvSpPr>
                <p:nvPr/>
              </p:nvSpPr>
              <p:spPr bwMode="auto">
                <a:xfrm>
                  <a:off x="3294" y="3627"/>
                  <a:ext cx="204"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latin typeface="+mn-ea"/>
                    <a:ea typeface="+mn-ea"/>
                  </a:endParaRPr>
                </a:p>
              </p:txBody>
            </p:sp>
          </p:grpSp>
          <p:grpSp>
            <p:nvGrpSpPr>
              <p:cNvPr id="18" name="Group 15">
                <a:extLst>
                  <a:ext uri="{FF2B5EF4-FFF2-40B4-BE49-F238E27FC236}">
                    <a16:creationId xmlns:a16="http://schemas.microsoft.com/office/drawing/2014/main" id="{2E0ADED8-C893-9978-FAAC-3B1F851AC2D5}"/>
                  </a:ext>
                </a:extLst>
              </p:cNvPr>
              <p:cNvGrpSpPr>
                <a:grpSpLocks/>
              </p:cNvGrpSpPr>
              <p:nvPr/>
            </p:nvGrpSpPr>
            <p:grpSpPr bwMode="auto">
              <a:xfrm>
                <a:off x="3325" y="2903"/>
                <a:ext cx="2537" cy="257"/>
                <a:chOff x="3133" y="2855"/>
                <a:chExt cx="2537" cy="257"/>
              </a:xfrm>
            </p:grpSpPr>
            <p:sp>
              <p:nvSpPr>
                <p:cNvPr id="27" name="Text Box 16">
                  <a:extLst>
                    <a:ext uri="{FF2B5EF4-FFF2-40B4-BE49-F238E27FC236}">
                      <a16:creationId xmlns:a16="http://schemas.microsoft.com/office/drawing/2014/main" id="{C99EC70F-B767-DB0C-3ED3-4F8946779118}"/>
                    </a:ext>
                  </a:extLst>
                </p:cNvPr>
                <p:cNvSpPr txBox="1">
                  <a:spLocks noChangeArrowheads="1"/>
                </p:cNvSpPr>
                <p:nvPr/>
              </p:nvSpPr>
              <p:spPr bwMode="auto">
                <a:xfrm>
                  <a:off x="3133" y="2855"/>
                  <a:ext cx="253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squar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chemeClr val="accent2">
                          <a:lumMod val="50000"/>
                        </a:schemeClr>
                      </a:solidFill>
                      <a:latin typeface="+mn-ea"/>
                      <a:ea typeface="+mn-ea"/>
                    </a:rPr>
                    <a:t>RD</a:t>
                  </a:r>
                  <a:r>
                    <a:rPr kumimoji="1" lang="zh-CN" altLang="en-US" sz="2400" dirty="0">
                      <a:solidFill>
                        <a:schemeClr val="accent2">
                          <a:lumMod val="50000"/>
                        </a:schemeClr>
                      </a:solidFill>
                      <a:latin typeface="+mn-ea"/>
                      <a:ea typeface="+mn-ea"/>
                    </a:rPr>
                    <a:t>：输出使能，</a:t>
                  </a:r>
                  <a:r>
                    <a:rPr kumimoji="1" lang="zh-CN" altLang="zh-CN" sz="2400" dirty="0">
                      <a:solidFill>
                        <a:schemeClr val="accent2">
                          <a:lumMod val="50000"/>
                        </a:schemeClr>
                      </a:solidFill>
                      <a:latin typeface="+mn-ea"/>
                      <a:ea typeface="+mn-ea"/>
                    </a:rPr>
                    <a:t>低电平有效</a:t>
                  </a:r>
                  <a:endParaRPr kumimoji="1" lang="zh-CN" altLang="en-US" sz="2400" dirty="0">
                    <a:solidFill>
                      <a:schemeClr val="accent2">
                        <a:lumMod val="50000"/>
                      </a:schemeClr>
                    </a:solidFill>
                    <a:latin typeface="+mn-ea"/>
                    <a:ea typeface="+mn-ea"/>
                  </a:endParaRPr>
                </a:p>
              </p:txBody>
            </p:sp>
            <p:sp>
              <p:nvSpPr>
                <p:cNvPr id="28" name="Line 17">
                  <a:extLst>
                    <a:ext uri="{FF2B5EF4-FFF2-40B4-BE49-F238E27FC236}">
                      <a16:creationId xmlns:a16="http://schemas.microsoft.com/office/drawing/2014/main" id="{1E54F999-B928-DBA8-E5FD-92429F5E9636}"/>
                    </a:ext>
                  </a:extLst>
                </p:cNvPr>
                <p:cNvSpPr>
                  <a:spLocks noChangeShapeType="1"/>
                </p:cNvSpPr>
                <p:nvPr/>
              </p:nvSpPr>
              <p:spPr bwMode="auto">
                <a:xfrm>
                  <a:off x="3207" y="2869"/>
                  <a:ext cx="249"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latin typeface="+mn-ea"/>
                    <a:ea typeface="+mn-ea"/>
                  </a:endParaRPr>
                </a:p>
              </p:txBody>
            </p:sp>
          </p:grpSp>
          <p:grpSp>
            <p:nvGrpSpPr>
              <p:cNvPr id="19" name="Group 18">
                <a:extLst>
                  <a:ext uri="{FF2B5EF4-FFF2-40B4-BE49-F238E27FC236}">
                    <a16:creationId xmlns:a16="http://schemas.microsoft.com/office/drawing/2014/main" id="{A7D52AB7-6290-A859-9063-BD56311EA8C6}"/>
                  </a:ext>
                </a:extLst>
              </p:cNvPr>
              <p:cNvGrpSpPr>
                <a:grpSpLocks/>
              </p:cNvGrpSpPr>
              <p:nvPr/>
            </p:nvGrpSpPr>
            <p:grpSpPr bwMode="auto">
              <a:xfrm>
                <a:off x="3275" y="3228"/>
                <a:ext cx="2399" cy="262"/>
                <a:chOff x="3169" y="3171"/>
                <a:chExt cx="2399" cy="262"/>
              </a:xfrm>
            </p:grpSpPr>
            <p:sp>
              <p:nvSpPr>
                <p:cNvPr id="25" name="Text Box 19">
                  <a:extLst>
                    <a:ext uri="{FF2B5EF4-FFF2-40B4-BE49-F238E27FC236}">
                      <a16:creationId xmlns:a16="http://schemas.microsoft.com/office/drawing/2014/main" id="{7E10CD57-C330-B8E1-9BB0-89C5C0544ECA}"/>
                    </a:ext>
                  </a:extLst>
                </p:cNvPr>
                <p:cNvSpPr txBox="1">
                  <a:spLocks noChangeArrowheads="1"/>
                </p:cNvSpPr>
                <p:nvPr/>
              </p:nvSpPr>
              <p:spPr bwMode="auto">
                <a:xfrm>
                  <a:off x="3169" y="3176"/>
                  <a:ext cx="239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rgbClr val="800000"/>
                      </a:solidFill>
                      <a:latin typeface="+mn-ea"/>
                      <a:ea typeface="+mn-ea"/>
                    </a:rPr>
                    <a:t>WD</a:t>
                  </a:r>
                  <a:r>
                    <a:rPr kumimoji="1" lang="zh-CN" altLang="en-US" sz="2400" dirty="0">
                      <a:solidFill>
                        <a:srgbClr val="800000"/>
                      </a:solidFill>
                      <a:latin typeface="+mn-ea"/>
                      <a:ea typeface="+mn-ea"/>
                    </a:rPr>
                    <a:t>：启动端，</a:t>
                  </a:r>
                  <a:r>
                    <a:rPr kumimoji="1" lang="zh-CN" altLang="zh-CN" sz="2400" dirty="0">
                      <a:solidFill>
                        <a:srgbClr val="800000"/>
                      </a:solidFill>
                      <a:latin typeface="+mn-ea"/>
                      <a:ea typeface="+mn-ea"/>
                    </a:rPr>
                    <a:t>低电平有效</a:t>
                  </a:r>
                  <a:endParaRPr kumimoji="1" lang="zh-CN" altLang="en-US" sz="2400" dirty="0">
                    <a:solidFill>
                      <a:srgbClr val="800000"/>
                    </a:solidFill>
                    <a:latin typeface="+mn-ea"/>
                    <a:ea typeface="+mn-ea"/>
                  </a:endParaRPr>
                </a:p>
              </p:txBody>
            </p:sp>
            <p:sp>
              <p:nvSpPr>
                <p:cNvPr id="26" name="Line 20">
                  <a:extLst>
                    <a:ext uri="{FF2B5EF4-FFF2-40B4-BE49-F238E27FC236}">
                      <a16:creationId xmlns:a16="http://schemas.microsoft.com/office/drawing/2014/main" id="{62E5492D-97E3-1CB6-3100-5326CE24FBE0}"/>
                    </a:ext>
                  </a:extLst>
                </p:cNvPr>
                <p:cNvSpPr>
                  <a:spLocks noChangeShapeType="1"/>
                </p:cNvSpPr>
                <p:nvPr/>
              </p:nvSpPr>
              <p:spPr bwMode="auto">
                <a:xfrm>
                  <a:off x="3273" y="3171"/>
                  <a:ext cx="240"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sz="2800">
                    <a:latin typeface="+mn-ea"/>
                    <a:ea typeface="+mn-ea"/>
                  </a:endParaRPr>
                </a:p>
              </p:txBody>
            </p:sp>
          </p:grpSp>
          <p:sp>
            <p:nvSpPr>
              <p:cNvPr id="20" name="Text Box 21">
                <a:extLst>
                  <a:ext uri="{FF2B5EF4-FFF2-40B4-BE49-F238E27FC236}">
                    <a16:creationId xmlns:a16="http://schemas.microsoft.com/office/drawing/2014/main" id="{A42E1C5E-448C-6D31-13D6-C75CDDA5C2CF}"/>
                  </a:ext>
                </a:extLst>
              </p:cNvPr>
              <p:cNvSpPr txBox="1">
                <a:spLocks noChangeArrowheads="1"/>
              </p:cNvSpPr>
              <p:nvPr/>
            </p:nvSpPr>
            <p:spPr bwMode="auto">
              <a:xfrm>
                <a:off x="3289" y="2119"/>
                <a:ext cx="265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1">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dirty="0">
                    <a:solidFill>
                      <a:srgbClr val="800000"/>
                    </a:solidFill>
                    <a:latin typeface="+mn-ea"/>
                    <a:ea typeface="+mn-ea"/>
                  </a:rPr>
                  <a:t>CLKIN</a:t>
                </a:r>
                <a:r>
                  <a:rPr kumimoji="1" lang="zh-CN" altLang="en-US" sz="2400" dirty="0">
                    <a:solidFill>
                      <a:srgbClr val="800000"/>
                    </a:solidFill>
                    <a:latin typeface="+mn-ea"/>
                    <a:ea typeface="+mn-ea"/>
                  </a:rPr>
                  <a:t>：外部时钟脉冲输入端</a:t>
                </a:r>
              </a:p>
            </p:txBody>
          </p:sp>
          <p:sp>
            <p:nvSpPr>
              <p:cNvPr id="21" name="Text Box 22">
                <a:extLst>
                  <a:ext uri="{FF2B5EF4-FFF2-40B4-BE49-F238E27FC236}">
                    <a16:creationId xmlns:a16="http://schemas.microsoft.com/office/drawing/2014/main" id="{2D433B84-9190-2EAF-3ADF-BC319CB54DB5}"/>
                  </a:ext>
                </a:extLst>
              </p:cNvPr>
              <p:cNvSpPr txBox="1">
                <a:spLocks noChangeArrowheads="1"/>
              </p:cNvSpPr>
              <p:nvPr/>
            </p:nvSpPr>
            <p:spPr bwMode="auto">
              <a:xfrm>
                <a:off x="3304" y="2364"/>
                <a:ext cx="217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1">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dirty="0">
                    <a:solidFill>
                      <a:schemeClr val="accent2">
                        <a:lumMod val="50000"/>
                      </a:schemeClr>
                    </a:solidFill>
                    <a:latin typeface="+mn-ea"/>
                    <a:ea typeface="+mn-ea"/>
                  </a:rPr>
                  <a:t>CLKR</a:t>
                </a:r>
                <a:r>
                  <a:rPr kumimoji="1" lang="zh-CN" altLang="en-US" sz="2400" dirty="0">
                    <a:solidFill>
                      <a:schemeClr val="accent2">
                        <a:lumMod val="50000"/>
                      </a:schemeClr>
                    </a:solidFill>
                    <a:latin typeface="+mn-ea"/>
                    <a:ea typeface="+mn-ea"/>
                  </a:rPr>
                  <a:t>：内部时钟脉冲端</a:t>
                </a:r>
              </a:p>
            </p:txBody>
          </p:sp>
          <p:grpSp>
            <p:nvGrpSpPr>
              <p:cNvPr id="22" name="Group 23">
                <a:extLst>
                  <a:ext uri="{FF2B5EF4-FFF2-40B4-BE49-F238E27FC236}">
                    <a16:creationId xmlns:a16="http://schemas.microsoft.com/office/drawing/2014/main" id="{875E8D93-14E5-B338-CA5A-36EE2FF433CD}"/>
                  </a:ext>
                </a:extLst>
              </p:cNvPr>
              <p:cNvGrpSpPr>
                <a:grpSpLocks/>
              </p:cNvGrpSpPr>
              <p:nvPr/>
            </p:nvGrpSpPr>
            <p:grpSpPr bwMode="auto">
              <a:xfrm>
                <a:off x="3369" y="1038"/>
                <a:ext cx="1765" cy="257"/>
                <a:chOff x="3321" y="2574"/>
                <a:chExt cx="1765" cy="257"/>
              </a:xfrm>
            </p:grpSpPr>
            <p:sp>
              <p:nvSpPr>
                <p:cNvPr id="23" name="Rectangle 24">
                  <a:extLst>
                    <a:ext uri="{FF2B5EF4-FFF2-40B4-BE49-F238E27FC236}">
                      <a16:creationId xmlns:a16="http://schemas.microsoft.com/office/drawing/2014/main" id="{CECFDCA6-0644-A13B-3AA5-2603CC7D7714}"/>
                    </a:ext>
                  </a:extLst>
                </p:cNvPr>
                <p:cNvSpPr>
                  <a:spLocks noChangeArrowheads="1"/>
                </p:cNvSpPr>
                <p:nvPr/>
              </p:nvSpPr>
              <p:spPr bwMode="auto">
                <a:xfrm>
                  <a:off x="3321" y="2574"/>
                  <a:ext cx="176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FontTx/>
                    <a:buNone/>
                  </a:pPr>
                  <a:r>
                    <a:rPr kumimoji="1" lang="en-US" altLang="zh-CN" sz="2400" dirty="0">
                      <a:solidFill>
                        <a:srgbClr val="800000"/>
                      </a:solidFill>
                      <a:latin typeface="+mn-ea"/>
                      <a:ea typeface="+mn-ea"/>
                    </a:rPr>
                    <a:t>INTR</a:t>
                  </a:r>
                  <a:r>
                    <a:rPr kumimoji="1" lang="zh-CN" altLang="en-US" sz="2400" dirty="0">
                      <a:solidFill>
                        <a:srgbClr val="800000"/>
                      </a:solidFill>
                      <a:latin typeface="+mn-ea"/>
                      <a:ea typeface="+mn-ea"/>
                    </a:rPr>
                    <a:t>：输出控制端</a:t>
                  </a:r>
                </a:p>
              </p:txBody>
            </p:sp>
            <p:sp>
              <p:nvSpPr>
                <p:cNvPr id="24" name="Line 25">
                  <a:extLst>
                    <a:ext uri="{FF2B5EF4-FFF2-40B4-BE49-F238E27FC236}">
                      <a16:creationId xmlns:a16="http://schemas.microsoft.com/office/drawing/2014/main" id="{F7A41875-7A0B-10EC-71F2-11CD52DDD7BD}"/>
                    </a:ext>
                  </a:extLst>
                </p:cNvPr>
                <p:cNvSpPr>
                  <a:spLocks noChangeShapeType="1"/>
                </p:cNvSpPr>
                <p:nvPr/>
              </p:nvSpPr>
              <p:spPr bwMode="auto">
                <a:xfrm>
                  <a:off x="3408" y="2626"/>
                  <a:ext cx="384"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wrap="none" anchor="ctr" anchorCtr="1">
                  <a:spAutoFit/>
                </a:bodyPr>
                <a:lstStyle/>
                <a:p>
                  <a:endParaRPr lang="zh-CN" altLang="en-US" sz="2800">
                    <a:latin typeface="+mn-ea"/>
                    <a:ea typeface="+mn-ea"/>
                  </a:endParaRPr>
                </a:p>
              </p:txBody>
            </p:sp>
          </p:grpSp>
        </p:grpSp>
      </p:grpSp>
    </p:spTree>
    <p:extLst>
      <p:ext uri="{BB962C8B-B14F-4D97-AF65-F5344CB8AC3E}">
        <p14:creationId xmlns:p14="http://schemas.microsoft.com/office/powerpoint/2010/main" val="393184838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ADC0801</a:t>
            </a:r>
            <a:r>
              <a:rPr kumimoji="1" lang="zh-CN" altLang="en-US" sz="3200" dirty="0">
                <a:solidFill>
                  <a:srgbClr val="0000CC"/>
                </a:solidFill>
                <a:latin typeface="+mn-lt"/>
                <a:ea typeface="+mn-ea"/>
                <a:cs typeface="+mn-ea"/>
              </a:rPr>
              <a:t>典型电路</a:t>
            </a:r>
            <a:endParaRPr kumimoji="1" lang="zh-CN" altLang="en-US" sz="3200" dirty="0">
              <a:solidFill>
                <a:srgbClr val="0000CC"/>
              </a:solidFill>
              <a:latin typeface="+mn-lt"/>
              <a:ea typeface="+mn-ea"/>
              <a:cs typeface="+mn-ea"/>
              <a:sym typeface="+mn-lt"/>
            </a:endParaRPr>
          </a:p>
        </p:txBody>
      </p:sp>
      <p:graphicFrame>
        <p:nvGraphicFramePr>
          <p:cNvPr id="2" name="对象 1">
            <a:extLst>
              <a:ext uri="{FF2B5EF4-FFF2-40B4-BE49-F238E27FC236}">
                <a16:creationId xmlns:a16="http://schemas.microsoft.com/office/drawing/2014/main" id="{8741905E-BA04-EC5C-FBC2-75056B98621A}"/>
              </a:ext>
            </a:extLst>
          </p:cNvPr>
          <p:cNvGraphicFramePr>
            <a:graphicFrameLocks noChangeAspect="1"/>
          </p:cNvGraphicFramePr>
          <p:nvPr>
            <p:extLst>
              <p:ext uri="{D42A27DB-BD31-4B8C-83A1-F6EECF244321}">
                <p14:modId xmlns:p14="http://schemas.microsoft.com/office/powerpoint/2010/main" val="2206273275"/>
              </p:ext>
            </p:extLst>
          </p:nvPr>
        </p:nvGraphicFramePr>
        <p:xfrm>
          <a:off x="9940" y="1019175"/>
          <a:ext cx="5880870" cy="5381050"/>
        </p:xfrm>
        <a:graphic>
          <a:graphicData uri="http://schemas.openxmlformats.org/presentationml/2006/ole">
            <mc:AlternateContent xmlns:mc="http://schemas.openxmlformats.org/markup-compatibility/2006">
              <mc:Choice xmlns:v="urn:schemas-microsoft-com:vml" Requires="v">
                <p:oleObj spid="_x0000_s26631" name="Visio" r:id="rId4" imgW="6076724" imgH="5560959" progId="Visio.Drawing.11">
                  <p:embed/>
                </p:oleObj>
              </mc:Choice>
              <mc:Fallback>
                <p:oleObj name="Visio" r:id="rId4" imgW="6076724" imgH="5560959" progId="Visio.Drawing.11">
                  <p:embed/>
                  <p:pic>
                    <p:nvPicPr>
                      <p:cNvPr id="3" name="对象 2">
                        <a:extLst>
                          <a:ext uri="{FF2B5EF4-FFF2-40B4-BE49-F238E27FC236}">
                            <a16:creationId xmlns:a16="http://schemas.microsoft.com/office/drawing/2014/main" id="{E3B719B6-592D-A930-B097-5E810FD8D8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0" y="1019175"/>
                        <a:ext cx="5880870" cy="5381050"/>
                      </a:xfrm>
                      <a:prstGeom prst="rect">
                        <a:avLst/>
                      </a:prstGeom>
                      <a:noFill/>
                    </p:spPr>
                  </p:pic>
                </p:oleObj>
              </mc:Fallback>
            </mc:AlternateContent>
          </a:graphicData>
        </a:graphic>
      </p:graphicFrame>
      <p:sp>
        <p:nvSpPr>
          <p:cNvPr id="4" name="Rectangle 3">
            <a:extLst>
              <a:ext uri="{FF2B5EF4-FFF2-40B4-BE49-F238E27FC236}">
                <a16:creationId xmlns:a16="http://schemas.microsoft.com/office/drawing/2014/main" id="{4C8A4738-435C-1AB6-40F2-F2EC8D2CE8FC}"/>
              </a:ext>
            </a:extLst>
          </p:cNvPr>
          <p:cNvSpPr>
            <a:spLocks noChangeArrowheads="1"/>
          </p:cNvSpPr>
          <p:nvPr/>
        </p:nvSpPr>
        <p:spPr bwMode="auto">
          <a:xfrm>
            <a:off x="5718874" y="1119945"/>
            <a:ext cx="321945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Blip>
                <a:blip r:embed="rId6"/>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7"/>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8"/>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9"/>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Clr>
                <a:srgbClr val="0000CC"/>
              </a:buClr>
              <a:buFont typeface="Arial" panose="020B0604020202020204" pitchFamily="34" charset="0"/>
              <a:buChar char="•"/>
            </a:pPr>
            <a:r>
              <a:rPr kumimoji="1" lang="zh-CN" altLang="en-US" sz="2400" i="0" dirty="0">
                <a:solidFill>
                  <a:schemeClr val="accent2">
                    <a:lumMod val="50000"/>
                  </a:schemeClr>
                </a:solidFill>
                <a:latin typeface="+mn-lt"/>
                <a:ea typeface="+mn-ea"/>
              </a:rPr>
              <a:t>左图是</a:t>
            </a:r>
            <a:r>
              <a:rPr kumimoji="1" lang="en-US" altLang="zh-CN" sz="2400" i="0" dirty="0">
                <a:solidFill>
                  <a:schemeClr val="accent2">
                    <a:lumMod val="50000"/>
                  </a:schemeClr>
                </a:solidFill>
                <a:latin typeface="+mn-lt"/>
                <a:ea typeface="+mn-ea"/>
              </a:rPr>
              <a:t>ADC0801</a:t>
            </a:r>
            <a:r>
              <a:rPr kumimoji="1" lang="zh-CN" altLang="en-US" sz="2400" i="0" dirty="0">
                <a:solidFill>
                  <a:schemeClr val="accent2">
                    <a:lumMod val="50000"/>
                  </a:schemeClr>
                </a:solidFill>
                <a:latin typeface="+mn-lt"/>
                <a:ea typeface="+mn-ea"/>
              </a:rPr>
              <a:t>连续进行</a:t>
            </a:r>
            <a:r>
              <a:rPr kumimoji="1" lang="en-US" altLang="zh-CN" sz="2400" i="0" dirty="0">
                <a:solidFill>
                  <a:schemeClr val="accent2">
                    <a:lumMod val="50000"/>
                  </a:schemeClr>
                </a:solidFill>
                <a:latin typeface="+mn-lt"/>
                <a:ea typeface="+mn-ea"/>
              </a:rPr>
              <a:t>A/D</a:t>
            </a:r>
            <a:r>
              <a:rPr kumimoji="1" lang="zh-CN" altLang="en-US" sz="2400" i="0" dirty="0">
                <a:solidFill>
                  <a:schemeClr val="accent2">
                    <a:lumMod val="50000"/>
                  </a:schemeClr>
                </a:solidFill>
                <a:latin typeface="+mn-lt"/>
                <a:ea typeface="+mn-ea"/>
              </a:rPr>
              <a:t>转换的接线图</a:t>
            </a:r>
            <a:r>
              <a:rPr kumimoji="1" lang="en-US" altLang="zh-CN" sz="2400" i="0" dirty="0">
                <a:solidFill>
                  <a:schemeClr val="accent2">
                    <a:lumMod val="50000"/>
                  </a:schemeClr>
                </a:solidFill>
                <a:latin typeface="+mn-lt"/>
                <a:ea typeface="+mn-ea"/>
              </a:rPr>
              <a:t>.</a:t>
            </a:r>
          </a:p>
          <a:p>
            <a:pPr algn="just" eaLnBrk="1" hangingPunct="1">
              <a:lnSpc>
                <a:spcPct val="150000"/>
              </a:lnSpc>
              <a:buClr>
                <a:srgbClr val="0000CC"/>
              </a:buClr>
              <a:buFont typeface="Arial" panose="020B0604020202020204" pitchFamily="34" charset="0"/>
              <a:buChar char="•"/>
            </a:pPr>
            <a:r>
              <a:rPr kumimoji="1" lang="zh-CN" altLang="en-US" sz="2400" i="0" dirty="0">
                <a:solidFill>
                  <a:schemeClr val="accent2">
                    <a:lumMod val="50000"/>
                  </a:schemeClr>
                </a:solidFill>
                <a:latin typeface="+mn-lt"/>
                <a:ea typeface="+mn-ea"/>
              </a:rPr>
              <a:t>时钟频率由外接电阻</a:t>
            </a:r>
            <a:r>
              <a:rPr kumimoji="1" lang="en-US" altLang="zh-CN" sz="2400" i="0" dirty="0">
                <a:solidFill>
                  <a:schemeClr val="accent2">
                    <a:lumMod val="50000"/>
                  </a:schemeClr>
                </a:solidFill>
                <a:latin typeface="+mn-lt"/>
                <a:ea typeface="+mn-ea"/>
              </a:rPr>
              <a:t>R</a:t>
            </a:r>
            <a:r>
              <a:rPr kumimoji="1" lang="zh-CN" altLang="en-US" sz="2400" i="0" dirty="0">
                <a:solidFill>
                  <a:schemeClr val="accent2">
                    <a:lumMod val="50000"/>
                  </a:schemeClr>
                </a:solidFill>
                <a:latin typeface="+mn-lt"/>
                <a:ea typeface="+mn-ea"/>
              </a:rPr>
              <a:t>和电容</a:t>
            </a:r>
            <a:r>
              <a:rPr kumimoji="1" lang="en-US" altLang="zh-CN" sz="2400" i="0" dirty="0">
                <a:solidFill>
                  <a:schemeClr val="accent2">
                    <a:lumMod val="50000"/>
                  </a:schemeClr>
                </a:solidFill>
                <a:latin typeface="+mn-lt"/>
                <a:ea typeface="+mn-ea"/>
              </a:rPr>
              <a:t>C</a:t>
            </a:r>
            <a:r>
              <a:rPr kumimoji="1" lang="zh-CN" altLang="en-US" sz="2400" i="0" dirty="0">
                <a:solidFill>
                  <a:schemeClr val="accent2">
                    <a:lumMod val="50000"/>
                  </a:schemeClr>
                </a:solidFill>
                <a:latin typeface="+mn-lt"/>
                <a:ea typeface="+mn-ea"/>
              </a:rPr>
              <a:t>决定：</a:t>
            </a:r>
            <a:r>
              <a:rPr kumimoji="1" lang="en-US" altLang="zh-CN" sz="2400" i="0" dirty="0">
                <a:solidFill>
                  <a:srgbClr val="336600"/>
                </a:solidFill>
                <a:latin typeface="+mn-lt"/>
                <a:ea typeface="+mn-ea"/>
              </a:rPr>
              <a:t>f=1/(1.1RC)= 10</a:t>
            </a:r>
            <a:r>
              <a:rPr kumimoji="1" lang="en-US" altLang="zh-CN" sz="2400" i="0" baseline="30000" dirty="0">
                <a:solidFill>
                  <a:srgbClr val="336600"/>
                </a:solidFill>
                <a:latin typeface="+mn-lt"/>
                <a:ea typeface="+mn-ea"/>
              </a:rPr>
              <a:t>9</a:t>
            </a:r>
            <a:r>
              <a:rPr kumimoji="1" lang="en-US" altLang="zh-CN" sz="2400" i="0" dirty="0">
                <a:solidFill>
                  <a:srgbClr val="336600"/>
                </a:solidFill>
                <a:latin typeface="+mn-lt"/>
                <a:ea typeface="+mn-ea"/>
              </a:rPr>
              <a:t>/(1.1×150×10)     =606kHz</a:t>
            </a:r>
          </a:p>
        </p:txBody>
      </p:sp>
      <p:sp>
        <p:nvSpPr>
          <p:cNvPr id="6" name="文本框 5">
            <a:extLst>
              <a:ext uri="{FF2B5EF4-FFF2-40B4-BE49-F238E27FC236}">
                <a16:creationId xmlns:a16="http://schemas.microsoft.com/office/drawing/2014/main" id="{45C8181C-FE7D-09B8-AFD1-4B96FA7B2755}"/>
              </a:ext>
            </a:extLst>
          </p:cNvPr>
          <p:cNvSpPr txBox="1"/>
          <p:nvPr/>
        </p:nvSpPr>
        <p:spPr>
          <a:xfrm>
            <a:off x="3134211" y="6358695"/>
            <a:ext cx="5513197" cy="461665"/>
          </a:xfrm>
          <a:prstGeom prst="rect">
            <a:avLst/>
          </a:prstGeom>
          <a:noFill/>
        </p:spPr>
        <p:txBody>
          <a:bodyPr wrap="square">
            <a:spAutoFit/>
          </a:bodyPr>
          <a:lstStyle/>
          <a:p>
            <a:r>
              <a:rPr lang="en-US" altLang="zh-CN" i="0" dirty="0">
                <a:solidFill>
                  <a:srgbClr val="800000"/>
                </a:solidFill>
                <a:effectLst/>
                <a:latin typeface="Arial" panose="020B0604020202020204" pitchFamily="34" charset="0"/>
              </a:rPr>
              <a:t>7417</a:t>
            </a:r>
            <a:r>
              <a:rPr lang="zh-CN" altLang="en-US" i="0" dirty="0">
                <a:solidFill>
                  <a:srgbClr val="800000"/>
                </a:solidFill>
                <a:effectLst/>
                <a:latin typeface="Arial" panose="020B0604020202020204" pitchFamily="34" charset="0"/>
              </a:rPr>
              <a:t>：</a:t>
            </a:r>
            <a:r>
              <a:rPr lang="en-US" altLang="zh-CN" i="0" dirty="0">
                <a:solidFill>
                  <a:srgbClr val="800000"/>
                </a:solidFill>
                <a:effectLst/>
                <a:latin typeface="Arial" panose="020B0604020202020204" pitchFamily="34" charset="0"/>
              </a:rPr>
              <a:t> TTL </a:t>
            </a:r>
            <a:r>
              <a:rPr lang="zh-CN" altLang="en-US" i="0" dirty="0">
                <a:solidFill>
                  <a:srgbClr val="800000"/>
                </a:solidFill>
                <a:effectLst/>
                <a:latin typeface="Arial" panose="020B0604020202020204" pitchFamily="34" charset="0"/>
              </a:rPr>
              <a:t>开路输出同相缓冲</a:t>
            </a:r>
            <a:r>
              <a:rPr lang="en-US" altLang="zh-CN" i="0" dirty="0">
                <a:solidFill>
                  <a:srgbClr val="800000"/>
                </a:solidFill>
                <a:effectLst/>
                <a:latin typeface="Arial" panose="020B0604020202020204" pitchFamily="34" charset="0"/>
              </a:rPr>
              <a:t>/</a:t>
            </a:r>
            <a:r>
              <a:rPr lang="zh-CN" altLang="en-US" i="0" dirty="0">
                <a:solidFill>
                  <a:srgbClr val="800000"/>
                </a:solidFill>
                <a:effectLst/>
                <a:latin typeface="Arial" panose="020B0604020202020204" pitchFamily="34" charset="0"/>
              </a:rPr>
              <a:t>驱动器</a:t>
            </a:r>
            <a:endParaRPr lang="zh-CN" altLang="en-US" dirty="0">
              <a:solidFill>
                <a:srgbClr val="800000"/>
              </a:solidFill>
            </a:endParaRPr>
          </a:p>
        </p:txBody>
      </p:sp>
    </p:spTree>
    <p:extLst>
      <p:ext uri="{BB962C8B-B14F-4D97-AF65-F5344CB8AC3E}">
        <p14:creationId xmlns:p14="http://schemas.microsoft.com/office/powerpoint/2010/main" val="40261281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4164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A/D</a:t>
            </a:r>
            <a:r>
              <a:rPr kumimoji="1" lang="zh-CN" altLang="en-US" sz="3200" dirty="0">
                <a:solidFill>
                  <a:srgbClr val="0000CC"/>
                </a:solidFill>
                <a:latin typeface="+mn-lt"/>
                <a:ea typeface="+mn-ea"/>
                <a:cs typeface="+mn-ea"/>
              </a:rPr>
              <a:t>转换器应用举例</a:t>
            </a: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2" name="Rectangle 3">
            <a:extLst>
              <a:ext uri="{FF2B5EF4-FFF2-40B4-BE49-F238E27FC236}">
                <a16:creationId xmlns:a16="http://schemas.microsoft.com/office/drawing/2014/main" id="{353F1EC1-5400-BFFE-B2BD-9076C850ED09}"/>
              </a:ext>
            </a:extLst>
          </p:cNvPr>
          <p:cNvSpPr>
            <a:spLocks noGrp="1" noChangeArrowheads="1"/>
          </p:cNvSpPr>
          <p:nvPr>
            <p:ph type="body" idx="1"/>
          </p:nvPr>
        </p:nvSpPr>
        <p:spPr>
          <a:xfrm>
            <a:off x="284817" y="840171"/>
            <a:ext cx="8511744" cy="5908537"/>
          </a:xfrm>
        </p:spPr>
        <p:txBody>
          <a:bodyPr/>
          <a:lstStyle/>
          <a:p>
            <a:pPr eaLnBrk="1" hangingPunct="1">
              <a:lnSpc>
                <a:spcPct val="130000"/>
              </a:lnSpc>
            </a:pPr>
            <a:r>
              <a:rPr lang="en-US" altLang="zh-CN" sz="2800" b="1" dirty="0">
                <a:solidFill>
                  <a:srgbClr val="C00000"/>
                </a:solidFill>
              </a:rPr>
              <a:t>⒊</a:t>
            </a:r>
            <a:r>
              <a:rPr lang="zh-CN" altLang="en-US" sz="2800" b="1" dirty="0">
                <a:solidFill>
                  <a:srgbClr val="C00000"/>
                </a:solidFill>
              </a:rPr>
              <a:t>量化误差</a:t>
            </a:r>
            <a:r>
              <a:rPr lang="zh-CN" altLang="en-US" sz="2800" dirty="0"/>
              <a:t>：是指量化产生的误差。如采用有舍有入量化法的理想转换器的量化误差为</a:t>
            </a:r>
            <a:r>
              <a:rPr lang="en-US" altLang="zh-CN" sz="2800" dirty="0"/>
              <a:t>±(1/2) LSB</a:t>
            </a:r>
            <a:r>
              <a:rPr lang="zh-CN" altLang="en-US" sz="2800" dirty="0"/>
              <a:t>。</a:t>
            </a:r>
          </a:p>
          <a:p>
            <a:pPr eaLnBrk="1" hangingPunct="1">
              <a:lnSpc>
                <a:spcPct val="130000"/>
              </a:lnSpc>
            </a:pPr>
            <a:r>
              <a:rPr lang="zh-CN" altLang="en-US" sz="2800" b="1" dirty="0">
                <a:solidFill>
                  <a:srgbClr val="C00000"/>
                </a:solidFill>
              </a:rPr>
              <a:t>⒋精度</a:t>
            </a:r>
            <a:r>
              <a:rPr lang="zh-CN" altLang="en-US" sz="2800" dirty="0"/>
              <a:t>：指产生一个给定的数字量输出所需模拟电压的理想值与实际值之间总的误差，其中包括量化误差、零点误差及非线性等产生的误差。</a:t>
            </a:r>
            <a:endParaRPr lang="en-US" altLang="zh-CN" sz="2800" dirty="0"/>
          </a:p>
          <a:p>
            <a:pPr eaLnBrk="1" hangingPunct="1">
              <a:lnSpc>
                <a:spcPct val="130000"/>
              </a:lnSpc>
            </a:pPr>
            <a:r>
              <a:rPr lang="en-US" altLang="zh-CN" sz="2800" b="1" dirty="0">
                <a:solidFill>
                  <a:srgbClr val="C00000"/>
                </a:solidFill>
              </a:rPr>
              <a:t>⒌</a:t>
            </a:r>
            <a:r>
              <a:rPr lang="zh-CN" altLang="en-US" sz="2800" b="1" dirty="0">
                <a:solidFill>
                  <a:srgbClr val="C00000"/>
                </a:solidFill>
              </a:rPr>
              <a:t>输入模拟电压范围</a:t>
            </a:r>
            <a:r>
              <a:rPr lang="zh-CN" altLang="en-US" sz="2800" dirty="0"/>
              <a:t>：指</a:t>
            </a:r>
            <a:r>
              <a:rPr lang="en-US" altLang="zh-CN" sz="2800" dirty="0"/>
              <a:t>ADC</a:t>
            </a:r>
            <a:r>
              <a:rPr lang="zh-CN" altLang="en-US" sz="2800" dirty="0"/>
              <a:t>允许输入电压范围。超过这个范围，</a:t>
            </a:r>
            <a:r>
              <a:rPr lang="en-US" altLang="zh-CN" sz="2800" dirty="0"/>
              <a:t>A/D</a:t>
            </a:r>
            <a:r>
              <a:rPr lang="zh-CN" altLang="en-US" sz="2800" dirty="0"/>
              <a:t>转换器将不能正常工作。</a:t>
            </a:r>
          </a:p>
          <a:p>
            <a:pPr eaLnBrk="1" hangingPunct="1">
              <a:lnSpc>
                <a:spcPct val="130000"/>
              </a:lnSpc>
            </a:pPr>
            <a:r>
              <a:rPr lang="zh-CN" altLang="en-US" sz="2800" dirty="0"/>
              <a:t>例如</a:t>
            </a:r>
            <a:r>
              <a:rPr lang="en-US" altLang="zh-CN" sz="2800" dirty="0"/>
              <a:t>AD571JD</a:t>
            </a:r>
            <a:r>
              <a:rPr lang="zh-CN" altLang="en-US" sz="2800" dirty="0"/>
              <a:t>输入电压范围是：单极性</a:t>
            </a:r>
            <a:r>
              <a:rPr lang="en-US" altLang="zh-CN" sz="2800" dirty="0"/>
              <a:t>0V</a:t>
            </a:r>
            <a:r>
              <a:rPr lang="zh-CN" altLang="en-US" sz="2800" dirty="0"/>
              <a:t>～</a:t>
            </a:r>
            <a:r>
              <a:rPr lang="en-US" altLang="zh-CN" sz="2800" dirty="0"/>
              <a:t>10V</a:t>
            </a:r>
            <a:r>
              <a:rPr lang="zh-CN" altLang="en-US" sz="2800" dirty="0"/>
              <a:t>，双极性</a:t>
            </a:r>
            <a:r>
              <a:rPr lang="en-US" altLang="zh-CN" sz="2800" dirty="0"/>
              <a:t>-5V</a:t>
            </a:r>
            <a:r>
              <a:rPr lang="zh-CN" altLang="en-US" sz="2800" dirty="0"/>
              <a:t>～</a:t>
            </a:r>
            <a:r>
              <a:rPr lang="en-US" altLang="zh-CN" sz="2800" dirty="0"/>
              <a:t>+5V</a:t>
            </a:r>
            <a:r>
              <a:rPr lang="zh-CN" altLang="en-US" sz="2800" dirty="0"/>
              <a:t>。 </a:t>
            </a:r>
          </a:p>
          <a:p>
            <a:pPr eaLnBrk="1" hangingPunct="1">
              <a:lnSpc>
                <a:spcPct val="130000"/>
              </a:lnSpc>
            </a:pPr>
            <a:endParaRPr lang="zh-CN" altLang="en-US" sz="2800" dirty="0"/>
          </a:p>
        </p:txBody>
      </p:sp>
    </p:spTree>
    <p:extLst>
      <p:ext uri="{BB962C8B-B14F-4D97-AF65-F5344CB8AC3E}">
        <p14:creationId xmlns:p14="http://schemas.microsoft.com/office/powerpoint/2010/main" val="36007779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72562" y="0"/>
            <a:ext cx="8998876"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en-US" altLang="zh-CN" sz="3200" dirty="0">
                <a:solidFill>
                  <a:srgbClr val="000099"/>
                </a:solidFill>
                <a:latin typeface="+mn-ea"/>
                <a:ea typeface="+mn-ea"/>
              </a:rPr>
              <a:t>ADC</a:t>
            </a:r>
            <a:r>
              <a:rPr lang="zh-CN" altLang="en-US" sz="3200" dirty="0">
                <a:solidFill>
                  <a:srgbClr val="000099"/>
                </a:solidFill>
                <a:latin typeface="+mn-ea"/>
                <a:ea typeface="+mn-ea"/>
              </a:rPr>
              <a:t>应用 </a:t>
            </a:r>
            <a:r>
              <a:rPr lang="zh-CN" altLang="en-US" sz="3200" dirty="0">
                <a:solidFill>
                  <a:srgbClr val="800000"/>
                </a:solidFill>
                <a:latin typeface="+mn-ea"/>
                <a:ea typeface="+mn-ea"/>
              </a:rPr>
              <a:t>八路计算机数据采集系统（</a:t>
            </a:r>
            <a:r>
              <a:rPr lang="en-US" altLang="zh-CN" sz="3200" dirty="0">
                <a:solidFill>
                  <a:srgbClr val="800000"/>
                </a:solidFill>
                <a:latin typeface="+mn-ea"/>
                <a:ea typeface="+mn-ea"/>
              </a:rPr>
              <a:t>DAS</a:t>
            </a:r>
            <a:r>
              <a:rPr lang="zh-CN" altLang="en-US" sz="3200" dirty="0">
                <a:solidFill>
                  <a:srgbClr val="800000"/>
                </a:solidFill>
                <a:latin typeface="+mn-ea"/>
                <a:ea typeface="+mn-ea"/>
              </a:rPr>
              <a:t>）</a:t>
            </a:r>
            <a:endParaRPr kumimoji="1" lang="zh-CN" altLang="en-US" sz="3200" dirty="0">
              <a:solidFill>
                <a:srgbClr val="800000"/>
              </a:solidFill>
              <a:latin typeface="+mn-lt"/>
              <a:ea typeface="+mn-ea"/>
              <a:cs typeface="+mn-ea"/>
              <a:sym typeface="+mn-lt"/>
            </a:endParaRPr>
          </a:p>
        </p:txBody>
      </p:sp>
      <p:graphicFrame>
        <p:nvGraphicFramePr>
          <p:cNvPr id="11" name="对象 10">
            <a:extLst>
              <a:ext uri="{FF2B5EF4-FFF2-40B4-BE49-F238E27FC236}">
                <a16:creationId xmlns:a16="http://schemas.microsoft.com/office/drawing/2014/main" id="{DF4E7DB2-AFF4-A913-79B6-21F28BBD260C}"/>
              </a:ext>
            </a:extLst>
          </p:cNvPr>
          <p:cNvGraphicFramePr>
            <a:graphicFrameLocks noChangeAspect="1"/>
          </p:cNvGraphicFramePr>
          <p:nvPr>
            <p:extLst>
              <p:ext uri="{D42A27DB-BD31-4B8C-83A1-F6EECF244321}">
                <p14:modId xmlns:p14="http://schemas.microsoft.com/office/powerpoint/2010/main" val="1073424521"/>
              </p:ext>
            </p:extLst>
          </p:nvPr>
        </p:nvGraphicFramePr>
        <p:xfrm>
          <a:off x="665203" y="632353"/>
          <a:ext cx="7907297" cy="6137433"/>
        </p:xfrm>
        <a:graphic>
          <a:graphicData uri="http://schemas.openxmlformats.org/presentationml/2006/ole">
            <mc:AlternateContent xmlns:mc="http://schemas.openxmlformats.org/markup-compatibility/2006">
              <mc:Choice xmlns:v="urn:schemas-microsoft-com:vml" Requires="v">
                <p:oleObj spid="_x0000_s27655" name="Visio" r:id="rId4" imgW="8074428" imgH="6267626" progId="Visio.Drawing.11">
                  <p:embed/>
                </p:oleObj>
              </mc:Choice>
              <mc:Fallback>
                <p:oleObj name="Visio" r:id="rId4" imgW="8074428" imgH="626762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203" y="632353"/>
                        <a:ext cx="7907297" cy="6137433"/>
                      </a:xfrm>
                      <a:prstGeom prst="rect">
                        <a:avLst/>
                      </a:prstGeom>
                      <a:noFill/>
                    </p:spPr>
                  </p:pic>
                </p:oleObj>
              </mc:Fallback>
            </mc:AlternateContent>
          </a:graphicData>
        </a:graphic>
      </p:graphicFrame>
    </p:spTree>
    <p:extLst>
      <p:ext uri="{BB962C8B-B14F-4D97-AF65-F5344CB8AC3E}">
        <p14:creationId xmlns:p14="http://schemas.microsoft.com/office/powerpoint/2010/main" val="341083579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095958"/>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实现</a:t>
            </a:r>
            <a:r>
              <a:rPr kumimoji="1" lang="en-US" altLang="zh-CN" sz="3200" dirty="0">
                <a:solidFill>
                  <a:srgbClr val="0000CC"/>
                </a:solidFill>
                <a:latin typeface="+mn-lt"/>
                <a:ea typeface="+mn-ea"/>
                <a:cs typeface="+mn-ea"/>
              </a:rPr>
              <a:t>D/A</a:t>
            </a:r>
            <a:r>
              <a:rPr kumimoji="1" lang="zh-CN" altLang="en-US" sz="3200" dirty="0">
                <a:solidFill>
                  <a:srgbClr val="0000CC"/>
                </a:solidFill>
                <a:latin typeface="+mn-lt"/>
                <a:ea typeface="+mn-ea"/>
                <a:cs typeface="+mn-ea"/>
              </a:rPr>
              <a:t>转换的基本思想</a:t>
            </a: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43083" y="788844"/>
            <a:ext cx="8593199"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600" b="0" dirty="0">
                <a:latin typeface="+mn-ea"/>
              </a:rPr>
              <a:t>数字量</a:t>
            </a:r>
            <a:r>
              <a:rPr lang="en-US" altLang="zh-CN" sz="2600" b="0" dirty="0">
                <a:latin typeface="+mn-ea"/>
              </a:rPr>
              <a:t>:</a:t>
            </a:r>
            <a:r>
              <a:rPr lang="zh-CN" altLang="en-US" sz="2600" b="0" dirty="0">
                <a:latin typeface="+mn-ea"/>
              </a:rPr>
              <a:t> 对于有权码，每位代码都有一定的权值。权的大小</a:t>
            </a:r>
            <a:r>
              <a:rPr lang="en-US" altLang="zh-CN" sz="2600" b="0" dirty="0">
                <a:latin typeface="+mn-ea"/>
                <a:sym typeface="Wingdings" panose="05000000000000000000" pitchFamily="2" charset="2"/>
              </a:rPr>
              <a:t></a:t>
            </a:r>
            <a:r>
              <a:rPr lang="zh-CN" altLang="en-US" sz="2600" b="0" dirty="0">
                <a:latin typeface="+mn-ea"/>
              </a:rPr>
              <a:t>相应的模拟量</a:t>
            </a:r>
            <a:endParaRPr lang="en-US" altLang="zh-CN" sz="2600" b="0" dirty="0">
              <a:latin typeface="+mn-ea"/>
            </a:endParaRPr>
          </a:p>
          <a:p>
            <a:pPr eaLnBrk="1" hangingPunct="1">
              <a:lnSpc>
                <a:spcPct val="120000"/>
              </a:lnSpc>
              <a:spcBef>
                <a:spcPts val="300"/>
              </a:spcBef>
              <a:spcAft>
                <a:spcPts val="100"/>
              </a:spcAft>
              <a:buClr>
                <a:srgbClr val="000099"/>
              </a:buClr>
            </a:pPr>
            <a:r>
              <a:rPr lang="zh-CN" altLang="en-US" sz="2600" b="0" dirty="0">
                <a:latin typeface="+mn-ea"/>
              </a:rPr>
              <a:t>将这些模拟量相加，即可得到与数字量成正比的模拟量， 实现数字量</a:t>
            </a:r>
            <a:r>
              <a:rPr lang="en-US" altLang="zh-CN" sz="2600" b="0" dirty="0">
                <a:latin typeface="+mn-ea"/>
              </a:rPr>
              <a:t>--</a:t>
            </a:r>
            <a:r>
              <a:rPr lang="zh-CN" altLang="en-US" sz="2600" b="0" dirty="0">
                <a:latin typeface="+mn-ea"/>
              </a:rPr>
              <a:t>模拟量的转换。</a:t>
            </a:r>
          </a:p>
        </p:txBody>
      </p:sp>
      <mc:AlternateContent xmlns:mc="http://schemas.openxmlformats.org/markup-compatibility/2006" xmlns:a14="http://schemas.microsoft.com/office/drawing/2010/main">
        <mc:Choice Requires="a14">
          <p:sp>
            <p:nvSpPr>
              <p:cNvPr id="27" name="Rectangle 41"/>
              <p:cNvSpPr>
                <a:spLocks noChangeArrowheads="1"/>
              </p:cNvSpPr>
              <p:nvPr/>
            </p:nvSpPr>
            <p:spPr bwMode="auto">
              <a:xfrm>
                <a:off x="933722" y="3733112"/>
                <a:ext cx="7721545" cy="23042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tabLst>
                    <a:tab pos="5221288" algn="r"/>
                  </a:tabLst>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tabLst>
                    <a:tab pos="5221288" algn="r"/>
                  </a:tabLst>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tabLst>
                    <a:tab pos="5221288" algn="r"/>
                  </a:tabLst>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tabLst>
                    <a:tab pos="5221288" algn="r"/>
                  </a:tabLst>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tabLst>
                    <a:tab pos="5221288" algn="r"/>
                  </a:tabLst>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5221288" algn="r"/>
                  </a:tabLs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5221288" algn="r"/>
                  </a:tabLs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5221288" algn="r"/>
                  </a:tabLs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5221288" algn="r"/>
                  </a:tabLst>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kumimoji="1" lang="en-US" altLang="zh-CN" sz="2400" b="1" dirty="0">
                    <a:solidFill>
                      <a:schemeClr val="tx1"/>
                    </a:solidFill>
                    <a:latin typeface="Times New Roman" panose="02020603050405020304" pitchFamily="18" charset="0"/>
                    <a:ea typeface="楷体_GB2312" pitchFamily="49" charset="-122"/>
                  </a:rPr>
                  <a:t>     </a:t>
                </a:r>
              </a:p>
              <a:p>
                <a:pPr algn="just">
                  <a:lnSpc>
                    <a:spcPct val="120000"/>
                  </a:lnSpc>
                  <a:spcBef>
                    <a:spcPct val="0"/>
                  </a:spcBef>
                  <a:buNone/>
                </a:pPr>
                <a14:m>
                  <m:oMathPara xmlns:m="http://schemas.openxmlformats.org/officeDocument/2006/math">
                    <m:oMathParaPr>
                      <m:jc m:val="left"/>
                    </m:oMathParaPr>
                    <m:oMath xmlns:m="http://schemas.openxmlformats.org/officeDocument/2006/math">
                      <m:r>
                        <a:rPr kumimoji="1" lang="en-US" altLang="zh-CN" sz="2400" b="1" i="1" dirty="0" smtClean="0">
                          <a:solidFill>
                            <a:schemeClr val="tx1"/>
                          </a:solidFill>
                          <a:latin typeface="Cambria Math" panose="02040503050406030204" pitchFamily="18" charset="0"/>
                          <a:ea typeface="楷体_GB2312" pitchFamily="49" charset="-122"/>
                        </a:rPr>
                        <m:t>    </m:t>
                      </m:r>
                      <m:r>
                        <a:rPr kumimoji="1" lang="en-US" altLang="zh-CN" sz="2400" b="1" i="1" dirty="0" smtClean="0">
                          <a:solidFill>
                            <a:schemeClr val="tx1"/>
                          </a:solidFill>
                          <a:latin typeface="Cambria Math" panose="02040503050406030204" pitchFamily="18" charset="0"/>
                          <a:ea typeface="楷体_GB2312" pitchFamily="49" charset="-122"/>
                          <a:sym typeface="Symbol" panose="05050102010706020507" pitchFamily="18" charset="2"/>
                        </a:rPr>
                        <m:t>𝑨</m:t>
                      </m:r>
                      <m:r>
                        <a:rPr kumimoji="1" lang="en-US" altLang="zh-CN" sz="2400" b="1" i="1" baseline="-30000" dirty="0" smtClean="0">
                          <a:solidFill>
                            <a:schemeClr val="tx1"/>
                          </a:solidFill>
                          <a:latin typeface="Cambria Math" panose="02040503050406030204" pitchFamily="18" charset="0"/>
                          <a:ea typeface="楷体_GB2312" pitchFamily="49" charset="-122"/>
                        </a:rPr>
                        <m:t> </m:t>
                      </m:r>
                      <m:r>
                        <a:rPr kumimoji="1" lang="zh-CN" altLang="en-US" sz="2400" b="1" i="1" dirty="0">
                          <a:solidFill>
                            <a:schemeClr val="tx1"/>
                          </a:solidFill>
                          <a:latin typeface="Cambria Math" panose="02040503050406030204" pitchFamily="18" charset="0"/>
                          <a:ea typeface="楷体_GB2312" pitchFamily="49" charset="-122"/>
                        </a:rPr>
                        <m:t>＝</m:t>
                      </m:r>
                      <m:r>
                        <a:rPr kumimoji="1" lang="zh-CN" altLang="en-US" sz="2400" b="1" i="1" dirty="0">
                          <a:solidFill>
                            <a:schemeClr val="tx1"/>
                          </a:solidFill>
                          <a:latin typeface="Cambria Math" panose="02040503050406030204" pitchFamily="18" charset="0"/>
                          <a:ea typeface="楷体_GB2312" pitchFamily="49" charset="-122"/>
                        </a:rPr>
                        <m:t> </m:t>
                      </m:r>
                      <m:r>
                        <a:rPr kumimoji="1" lang="en-US" altLang="zh-CN" sz="2400" b="1" i="1" dirty="0" smtClean="0">
                          <a:solidFill>
                            <a:schemeClr val="tx1"/>
                          </a:solidFill>
                          <a:latin typeface="Cambria Math" panose="02040503050406030204" pitchFamily="18" charset="0"/>
                          <a:ea typeface="楷体_GB2312" pitchFamily="49" charset="-122"/>
                        </a:rPr>
                        <m:t>𝑲</m:t>
                      </m:r>
                      <m:r>
                        <a:rPr kumimoji="1" lang="en-US" altLang="zh-CN" sz="2400" b="1" i="1" dirty="0" smtClean="0">
                          <a:solidFill>
                            <a:schemeClr val="tx1"/>
                          </a:solidFill>
                          <a:latin typeface="Cambria Math" panose="02040503050406030204" pitchFamily="18" charset="0"/>
                          <a:ea typeface="Cambria Math" panose="02040503050406030204" pitchFamily="18" charset="0"/>
                        </a:rPr>
                        <m:t>∙</m:t>
                      </m:r>
                      <m:r>
                        <a:rPr kumimoji="1" lang="en-US" altLang="zh-CN" sz="2400" b="1" i="1" dirty="0" smtClean="0">
                          <a:solidFill>
                            <a:schemeClr val="tx1"/>
                          </a:solidFill>
                          <a:latin typeface="Cambria Math" panose="02040503050406030204" pitchFamily="18" charset="0"/>
                          <a:ea typeface="楷体_GB2312" pitchFamily="49" charset="-122"/>
                        </a:rPr>
                        <m:t>𝑵</m:t>
                      </m:r>
                      <m:r>
                        <a:rPr kumimoji="1" lang="en-US" altLang="zh-CN" sz="2400" b="1" i="1" baseline="-30000" dirty="0" smtClean="0">
                          <a:solidFill>
                            <a:schemeClr val="tx1"/>
                          </a:solidFill>
                          <a:latin typeface="Cambria Math" panose="02040503050406030204" pitchFamily="18" charset="0"/>
                          <a:ea typeface="楷体_GB2312" pitchFamily="49" charset="-122"/>
                        </a:rPr>
                        <m:t>𝑫</m:t>
                      </m:r>
                      <m:r>
                        <a:rPr kumimoji="1" lang="en-US" altLang="zh-CN" sz="2400" b="1" i="1" baseline="-30000" dirty="0" smtClean="0">
                          <a:solidFill>
                            <a:schemeClr val="tx1"/>
                          </a:solidFill>
                          <a:latin typeface="Cambria Math" panose="02040503050406030204" pitchFamily="18" charset="0"/>
                          <a:ea typeface="楷体_GB2312" pitchFamily="49" charset="-122"/>
                        </a:rPr>
                        <m:t> </m:t>
                      </m:r>
                    </m:oMath>
                  </m:oMathPara>
                </a14:m>
                <a:endParaRPr kumimoji="1" lang="en-US" altLang="zh-CN" sz="2400" baseline="-30000" dirty="0">
                  <a:solidFill>
                    <a:schemeClr val="tx1"/>
                  </a:solidFill>
                  <a:latin typeface="Times New Roman" panose="02020603050405020304" pitchFamily="18" charset="0"/>
                  <a:ea typeface="楷体_GB2312" pitchFamily="49" charset="-122"/>
                </a:endParaRPr>
              </a:p>
              <a:p>
                <a:pPr algn="just">
                  <a:lnSpc>
                    <a:spcPct val="120000"/>
                  </a:lnSpc>
                  <a:spcBef>
                    <a:spcPct val="0"/>
                  </a:spcBef>
                  <a:buNone/>
                </a:pPr>
                <a14:m>
                  <m:oMathPara xmlns:m="http://schemas.openxmlformats.org/officeDocument/2006/math">
                    <m:oMathParaPr>
                      <m:jc m:val="centerGroup"/>
                    </m:oMathParaPr>
                    <m:oMath xmlns:m="http://schemas.openxmlformats.org/officeDocument/2006/math">
                      <m:r>
                        <a:rPr kumimoji="1" lang="zh-CN" altLang="en-US" sz="2400" b="1" i="1" dirty="0">
                          <a:solidFill>
                            <a:schemeClr val="tx1"/>
                          </a:solidFill>
                          <a:latin typeface="Cambria Math" panose="02040503050406030204" pitchFamily="18" charset="0"/>
                          <a:ea typeface="楷体_GB2312" pitchFamily="49" charset="-122"/>
                        </a:rPr>
                        <m:t>＝</m:t>
                      </m:r>
                      <m:r>
                        <a:rPr kumimoji="1" lang="en-US" altLang="zh-CN" sz="2400" i="1" dirty="0">
                          <a:latin typeface="Cambria Math" panose="02040503050406030204" pitchFamily="18" charset="0"/>
                          <a:ea typeface="楷体_GB2312" pitchFamily="49" charset="-122"/>
                        </a:rPr>
                        <m:t>𝑲</m:t>
                      </m:r>
                      <m:r>
                        <a:rPr kumimoji="1" lang="en-US" altLang="zh-CN" sz="2400" i="1" dirty="0">
                          <a:latin typeface="Cambria Math" panose="02040503050406030204" pitchFamily="18" charset="0"/>
                          <a:ea typeface="Cambria Math" panose="02040503050406030204" pitchFamily="18" charset="0"/>
                        </a:rPr>
                        <m:t>∙</m:t>
                      </m:r>
                      <m:d>
                        <m:dPr>
                          <m:ctrlPr>
                            <a:rPr kumimoji="1" lang="en-US" altLang="zh-CN" sz="2400" b="1" i="1" dirty="0" smtClean="0">
                              <a:solidFill>
                                <a:schemeClr val="tx1"/>
                              </a:solidFill>
                              <a:latin typeface="Cambria Math" panose="02040503050406030204" pitchFamily="18" charset="0"/>
                              <a:ea typeface="Cambria Math" panose="02040503050406030204" pitchFamily="18" charset="0"/>
                            </a:rPr>
                          </m:ctrlPr>
                        </m:dPr>
                        <m:e>
                          <m:r>
                            <a:rPr kumimoji="1" lang="en-US" altLang="zh-CN" sz="2400" b="1" i="1" dirty="0" smtClean="0">
                              <a:solidFill>
                                <a:schemeClr val="tx1"/>
                              </a:solidFill>
                              <a:latin typeface="Cambria Math" panose="02040503050406030204" pitchFamily="18" charset="0"/>
                              <a:ea typeface="楷体_GB2312" pitchFamily="49" charset="-122"/>
                            </a:rPr>
                            <m:t>𝟏</m:t>
                          </m:r>
                          <m:r>
                            <a:rPr kumimoji="1" lang="en-US" altLang="zh-CN" sz="2400" b="1" i="1" dirty="0" smtClean="0">
                              <a:solidFill>
                                <a:schemeClr val="tx1"/>
                              </a:solidFill>
                              <a:latin typeface="Cambria Math" panose="02040503050406030204" pitchFamily="18" charset="0"/>
                              <a:ea typeface="楷体_GB2312" pitchFamily="49" charset="-122"/>
                            </a:rPr>
                            <m:t>×</m:t>
                          </m:r>
                          <m:r>
                            <a:rPr kumimoji="1" lang="en-US" altLang="zh-CN" sz="2400" b="1" i="1" dirty="0" smtClean="0">
                              <a:solidFill>
                                <a:schemeClr val="tx1"/>
                              </a:solidFill>
                              <a:latin typeface="Cambria Math" panose="02040503050406030204" pitchFamily="18" charset="0"/>
                              <a:ea typeface="楷体_GB2312" pitchFamily="49" charset="-122"/>
                            </a:rPr>
                            <m:t>𝟐𝟒</m:t>
                          </m:r>
                          <m:r>
                            <a:rPr kumimoji="1" lang="zh-CN" altLang="en-US" sz="2400" b="1" i="1" dirty="0">
                              <a:solidFill>
                                <a:schemeClr val="tx1"/>
                              </a:solidFill>
                              <a:latin typeface="Cambria Math" panose="02040503050406030204" pitchFamily="18" charset="0"/>
                              <a:ea typeface="楷体_GB2312" pitchFamily="49" charset="-122"/>
                            </a:rPr>
                            <m:t>＋</m:t>
                          </m:r>
                          <m:r>
                            <a:rPr kumimoji="1" lang="en-US" altLang="zh-CN" sz="2400" b="1" i="1" dirty="0">
                              <a:solidFill>
                                <a:schemeClr val="tx1"/>
                              </a:solidFill>
                              <a:latin typeface="Cambria Math" panose="02040503050406030204" pitchFamily="18" charset="0"/>
                              <a:ea typeface="楷体_GB2312" pitchFamily="49" charset="-122"/>
                            </a:rPr>
                            <m:t>𝟏</m:t>
                          </m:r>
                          <m:r>
                            <a:rPr kumimoji="1" lang="en-US" altLang="zh-CN" sz="2400" b="1" i="1" dirty="0">
                              <a:solidFill>
                                <a:schemeClr val="tx1"/>
                              </a:solidFill>
                              <a:latin typeface="Cambria Math" panose="02040503050406030204" pitchFamily="18" charset="0"/>
                              <a:ea typeface="楷体_GB2312" pitchFamily="49" charset="-122"/>
                            </a:rPr>
                            <m:t>×</m:t>
                          </m:r>
                          <m:r>
                            <a:rPr kumimoji="1" lang="en-US" altLang="zh-CN" sz="2400" b="1" i="1" dirty="0">
                              <a:solidFill>
                                <a:schemeClr val="tx1"/>
                              </a:solidFill>
                              <a:latin typeface="Cambria Math" panose="02040503050406030204" pitchFamily="18" charset="0"/>
                              <a:ea typeface="楷体_GB2312" pitchFamily="49" charset="-122"/>
                            </a:rPr>
                            <m:t>𝟐𝟑</m:t>
                          </m:r>
                          <m:r>
                            <a:rPr kumimoji="1" lang="zh-CN" altLang="en-US" sz="2400" b="1" i="1" dirty="0">
                              <a:solidFill>
                                <a:schemeClr val="tx1"/>
                              </a:solidFill>
                              <a:latin typeface="Cambria Math" panose="02040503050406030204" pitchFamily="18" charset="0"/>
                              <a:ea typeface="楷体_GB2312" pitchFamily="49" charset="-122"/>
                            </a:rPr>
                            <m:t>＋</m:t>
                          </m:r>
                          <m:r>
                            <a:rPr kumimoji="1" lang="en-US" altLang="zh-CN" sz="2400" b="1" i="1" dirty="0">
                              <a:solidFill>
                                <a:schemeClr val="tx1"/>
                              </a:solidFill>
                              <a:latin typeface="Cambria Math" panose="02040503050406030204" pitchFamily="18" charset="0"/>
                              <a:ea typeface="楷体_GB2312" pitchFamily="49" charset="-122"/>
                            </a:rPr>
                            <m:t>𝟎</m:t>
                          </m:r>
                          <m:r>
                            <a:rPr kumimoji="1" lang="en-US" altLang="zh-CN" sz="2400" b="1" i="1" dirty="0">
                              <a:solidFill>
                                <a:schemeClr val="tx1"/>
                              </a:solidFill>
                              <a:latin typeface="Cambria Math" panose="02040503050406030204" pitchFamily="18" charset="0"/>
                              <a:ea typeface="楷体_GB2312" pitchFamily="49" charset="-122"/>
                            </a:rPr>
                            <m:t>×</m:t>
                          </m:r>
                          <m:r>
                            <a:rPr kumimoji="1" lang="en-US" altLang="zh-CN" sz="2400" b="1" i="1" dirty="0">
                              <a:solidFill>
                                <a:schemeClr val="tx1"/>
                              </a:solidFill>
                              <a:latin typeface="Cambria Math" panose="02040503050406030204" pitchFamily="18" charset="0"/>
                              <a:ea typeface="楷体_GB2312" pitchFamily="49" charset="-122"/>
                            </a:rPr>
                            <m:t>𝟐𝟐</m:t>
                          </m:r>
                          <m:r>
                            <a:rPr kumimoji="1" lang="zh-CN" altLang="en-US" sz="2400" b="1" i="1" dirty="0">
                              <a:solidFill>
                                <a:schemeClr val="tx1"/>
                              </a:solidFill>
                              <a:latin typeface="Cambria Math" panose="02040503050406030204" pitchFamily="18" charset="0"/>
                              <a:ea typeface="楷体_GB2312" pitchFamily="49" charset="-122"/>
                            </a:rPr>
                            <m:t>＋</m:t>
                          </m:r>
                          <m:r>
                            <a:rPr kumimoji="1" lang="en-US" altLang="zh-CN" sz="2400" b="1" i="1" dirty="0">
                              <a:solidFill>
                                <a:schemeClr val="tx1"/>
                              </a:solidFill>
                              <a:latin typeface="Cambria Math" panose="02040503050406030204" pitchFamily="18" charset="0"/>
                              <a:ea typeface="楷体_GB2312" pitchFamily="49" charset="-122"/>
                            </a:rPr>
                            <m:t>𝟎</m:t>
                          </m:r>
                          <m:r>
                            <a:rPr kumimoji="1" lang="en-US" altLang="zh-CN" sz="2400" b="1" i="1" dirty="0">
                              <a:solidFill>
                                <a:schemeClr val="tx1"/>
                              </a:solidFill>
                              <a:latin typeface="Cambria Math" panose="02040503050406030204" pitchFamily="18" charset="0"/>
                              <a:ea typeface="楷体_GB2312" pitchFamily="49" charset="-122"/>
                            </a:rPr>
                            <m:t>×</m:t>
                          </m:r>
                          <m:r>
                            <a:rPr kumimoji="1" lang="en-US" altLang="zh-CN" sz="2400" b="1" i="1" dirty="0">
                              <a:solidFill>
                                <a:schemeClr val="tx1"/>
                              </a:solidFill>
                              <a:latin typeface="Cambria Math" panose="02040503050406030204" pitchFamily="18" charset="0"/>
                              <a:ea typeface="楷体_GB2312" pitchFamily="49" charset="-122"/>
                            </a:rPr>
                            <m:t>𝟐𝟏</m:t>
                          </m:r>
                          <m:r>
                            <a:rPr kumimoji="1" lang="zh-CN" altLang="en-US" sz="2400" b="1" i="1" dirty="0">
                              <a:solidFill>
                                <a:schemeClr val="tx1"/>
                              </a:solidFill>
                              <a:latin typeface="Cambria Math" panose="02040503050406030204" pitchFamily="18" charset="0"/>
                              <a:ea typeface="楷体_GB2312" pitchFamily="49" charset="-122"/>
                            </a:rPr>
                            <m:t>＋</m:t>
                          </m:r>
                          <m:r>
                            <a:rPr kumimoji="1" lang="en-US" altLang="zh-CN" sz="2400" b="1" i="1" dirty="0">
                              <a:solidFill>
                                <a:schemeClr val="tx1"/>
                              </a:solidFill>
                              <a:latin typeface="Cambria Math" panose="02040503050406030204" pitchFamily="18" charset="0"/>
                              <a:ea typeface="楷体_GB2312" pitchFamily="49" charset="-122"/>
                            </a:rPr>
                            <m:t>𝟏</m:t>
                          </m:r>
                          <m:r>
                            <a:rPr kumimoji="1" lang="en-US" altLang="zh-CN" sz="2400" b="1" i="1" dirty="0">
                              <a:solidFill>
                                <a:schemeClr val="tx1"/>
                              </a:solidFill>
                              <a:latin typeface="Cambria Math" panose="02040503050406030204" pitchFamily="18" charset="0"/>
                              <a:ea typeface="楷体_GB2312" pitchFamily="49" charset="-122"/>
                            </a:rPr>
                            <m:t>×</m:t>
                          </m:r>
                          <m:r>
                            <a:rPr kumimoji="1" lang="en-US" altLang="zh-CN" sz="2400" b="1" i="1" dirty="0" smtClean="0">
                              <a:solidFill>
                                <a:schemeClr val="tx1"/>
                              </a:solidFill>
                              <a:latin typeface="Cambria Math" panose="02040503050406030204" pitchFamily="18" charset="0"/>
                              <a:ea typeface="楷体_GB2312" pitchFamily="49" charset="-122"/>
                            </a:rPr>
                            <m:t>𝟐</m:t>
                          </m:r>
                          <m:r>
                            <a:rPr kumimoji="1" lang="en-US" altLang="zh-CN" sz="2400" b="1" i="1" baseline="30000" dirty="0" smtClean="0">
                              <a:solidFill>
                                <a:schemeClr val="tx1"/>
                              </a:solidFill>
                              <a:latin typeface="Cambria Math" panose="02040503050406030204" pitchFamily="18" charset="0"/>
                              <a:ea typeface="楷体_GB2312" pitchFamily="49" charset="-122"/>
                            </a:rPr>
                            <m:t>𝟎</m:t>
                          </m:r>
                        </m:e>
                      </m:d>
                    </m:oMath>
                  </m:oMathPara>
                </a14:m>
                <a:endParaRPr kumimoji="1" lang="en-US" altLang="zh-CN" sz="2400" b="1" dirty="0">
                  <a:solidFill>
                    <a:srgbClr val="000066"/>
                  </a:solidFill>
                  <a:latin typeface="Times New Roman" panose="02020603050405020304" pitchFamily="18" charset="0"/>
                  <a:ea typeface="楷体_GB2312" pitchFamily="49" charset="-122"/>
                </a:endParaRPr>
              </a:p>
              <a:p>
                <a:pPr algn="just">
                  <a:lnSpc>
                    <a:spcPct val="120000"/>
                  </a:lnSpc>
                  <a:spcBef>
                    <a:spcPct val="0"/>
                  </a:spcBef>
                  <a:buNone/>
                </a:pPr>
                <a14:m>
                  <m:oMathPara xmlns:m="http://schemas.openxmlformats.org/officeDocument/2006/math">
                    <m:oMathParaPr>
                      <m:jc m:val="left"/>
                    </m:oMathParaPr>
                    <m:oMath xmlns:m="http://schemas.openxmlformats.org/officeDocument/2006/math">
                      <m:r>
                        <a:rPr kumimoji="1" lang="en-US" altLang="zh-CN" sz="2400" b="1" i="1" dirty="0" smtClean="0">
                          <a:latin typeface="Cambria Math" panose="02040503050406030204" pitchFamily="18" charset="0"/>
                          <a:ea typeface="楷体_GB2312" pitchFamily="49" charset="-122"/>
                        </a:rPr>
                        <m:t>        </m:t>
                      </m:r>
                      <m:r>
                        <a:rPr kumimoji="1" lang="zh-CN" altLang="en-US" sz="2400" i="1" dirty="0" smtClean="0">
                          <a:latin typeface="Cambria Math" panose="02040503050406030204" pitchFamily="18" charset="0"/>
                          <a:ea typeface="楷体_GB2312" pitchFamily="49" charset="-122"/>
                        </a:rPr>
                        <m:t>＝</m:t>
                      </m:r>
                      <m:r>
                        <a:rPr kumimoji="1" lang="en-US" altLang="zh-CN" sz="2400" b="1" i="1" dirty="0" smtClean="0">
                          <a:latin typeface="Cambria Math" panose="02040503050406030204" pitchFamily="18" charset="0"/>
                          <a:ea typeface="楷体_GB2312" pitchFamily="49" charset="-122"/>
                        </a:rPr>
                        <m:t>𝟐𝟓</m:t>
                      </m:r>
                      <m:r>
                        <a:rPr kumimoji="1" lang="en-US" altLang="zh-CN" sz="2400" b="1" i="1" dirty="0" smtClean="0">
                          <a:latin typeface="Cambria Math" panose="02040503050406030204" pitchFamily="18" charset="0"/>
                          <a:ea typeface="楷体_GB2312" pitchFamily="49" charset="-122"/>
                        </a:rPr>
                        <m:t>𝑲</m:t>
                      </m:r>
                    </m:oMath>
                  </m:oMathPara>
                </a14:m>
                <a:endParaRPr kumimoji="1" lang="en-US" altLang="zh-CN" sz="2400" dirty="0">
                  <a:solidFill>
                    <a:srgbClr val="000066"/>
                  </a:solidFill>
                  <a:latin typeface="Times New Roman" panose="02020603050405020304" pitchFamily="18" charset="0"/>
                  <a:ea typeface="楷体_GB2312" pitchFamily="49" charset="-122"/>
                </a:endParaRPr>
              </a:p>
              <a:p>
                <a:pPr algn="just">
                  <a:spcBef>
                    <a:spcPts val="1200"/>
                  </a:spcBef>
                  <a:buNone/>
                </a:pPr>
                <a:r>
                  <a:rPr kumimoji="1" lang="zh-CN" altLang="en-US" sz="2400" b="0" dirty="0">
                    <a:solidFill>
                      <a:srgbClr val="000066"/>
                    </a:solidFill>
                    <a:latin typeface="+mn-ea"/>
                    <a:ea typeface="+mn-ea"/>
                  </a:rPr>
                  <a:t>其中，</a:t>
                </a:r>
                <a:r>
                  <a:rPr kumimoji="1" lang="en-US" altLang="zh-CN" sz="2400" b="0" dirty="0">
                    <a:solidFill>
                      <a:srgbClr val="000066"/>
                    </a:solidFill>
                    <a:latin typeface="+mn-ea"/>
                    <a:ea typeface="+mn-ea"/>
                  </a:rPr>
                  <a:t>K</a:t>
                </a:r>
                <a:r>
                  <a:rPr kumimoji="1" lang="zh-CN" altLang="en-US" sz="2400" b="0" dirty="0">
                    <a:solidFill>
                      <a:srgbClr val="000066"/>
                    </a:solidFill>
                    <a:latin typeface="+mn-ea"/>
                    <a:ea typeface="+mn-ea"/>
                  </a:rPr>
                  <a:t>为比例系数</a:t>
                </a:r>
                <a:endParaRPr kumimoji="1" lang="en-US" altLang="zh-CN" sz="2400" b="0" dirty="0">
                  <a:solidFill>
                    <a:srgbClr val="000066"/>
                  </a:solidFill>
                  <a:latin typeface="+mn-ea"/>
                  <a:ea typeface="+mn-ea"/>
                </a:endParaRPr>
              </a:p>
            </p:txBody>
          </p:sp>
        </mc:Choice>
        <mc:Fallback xmlns="">
          <p:sp>
            <p:nvSpPr>
              <p:cNvPr id="27" name="Rectangle 41"/>
              <p:cNvSpPr>
                <a:spLocks noRot="1" noChangeAspect="1" noMove="1" noResize="1" noEditPoints="1" noAdjustHandles="1" noChangeArrowheads="1" noChangeShapeType="1" noTextEdit="1"/>
              </p:cNvSpPr>
              <p:nvPr/>
            </p:nvSpPr>
            <p:spPr bwMode="auto">
              <a:xfrm>
                <a:off x="933722" y="3733112"/>
                <a:ext cx="7721545" cy="2304221"/>
              </a:xfrm>
              <a:prstGeom prst="rect">
                <a:avLst/>
              </a:prstGeom>
              <a:blipFill>
                <a:blip r:embed="rId3"/>
                <a:stretch>
                  <a:fillRect l="-1184" b="-50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8" name="Rectangle 42"/>
          <p:cNvSpPr>
            <a:spLocks noChangeArrowheads="1"/>
          </p:cNvSpPr>
          <p:nvPr/>
        </p:nvSpPr>
        <p:spPr bwMode="auto">
          <a:xfrm>
            <a:off x="714703" y="3398329"/>
            <a:ext cx="70823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600" b="1" dirty="0">
                <a:solidFill>
                  <a:srgbClr val="000066"/>
                </a:solidFill>
                <a:latin typeface="+mn-ea"/>
                <a:ea typeface="+mn-ea"/>
              </a:rPr>
              <a:t>例：将二进制数</a:t>
            </a:r>
            <a:r>
              <a:rPr kumimoji="1" lang="en-US" altLang="zh-CN" sz="2600" b="1" dirty="0">
                <a:solidFill>
                  <a:srgbClr val="000066"/>
                </a:solidFill>
                <a:latin typeface="+mn-ea"/>
                <a:ea typeface="+mn-ea"/>
              </a:rPr>
              <a:t>N</a:t>
            </a:r>
            <a:r>
              <a:rPr kumimoji="1" lang="en-US" altLang="zh-CN" sz="2600" b="1" baseline="-30000" dirty="0">
                <a:solidFill>
                  <a:srgbClr val="000066"/>
                </a:solidFill>
                <a:latin typeface="+mn-ea"/>
                <a:ea typeface="+mn-ea"/>
              </a:rPr>
              <a:t>D</a:t>
            </a:r>
            <a:r>
              <a:rPr kumimoji="1" lang="zh-CN" altLang="en-US" sz="2600" b="1" dirty="0">
                <a:solidFill>
                  <a:srgbClr val="000066"/>
                </a:solidFill>
                <a:latin typeface="+mn-ea"/>
                <a:ea typeface="+mn-ea"/>
              </a:rPr>
              <a:t>＝</a:t>
            </a:r>
            <a:r>
              <a:rPr kumimoji="1" lang="en-US" altLang="zh-CN" sz="2600" b="1" dirty="0">
                <a:solidFill>
                  <a:srgbClr val="000066"/>
                </a:solidFill>
                <a:latin typeface="+mn-ea"/>
                <a:ea typeface="+mn-ea"/>
              </a:rPr>
              <a:t>(11001)</a:t>
            </a:r>
            <a:r>
              <a:rPr kumimoji="1" lang="en-US" altLang="zh-CN" sz="2600" b="1" baseline="-30000" dirty="0">
                <a:solidFill>
                  <a:srgbClr val="000066"/>
                </a:solidFill>
                <a:latin typeface="+mn-ea"/>
                <a:ea typeface="+mn-ea"/>
              </a:rPr>
              <a:t>B</a:t>
            </a:r>
            <a:r>
              <a:rPr kumimoji="1" lang="zh-CN" altLang="en-US" sz="2600" b="1" dirty="0">
                <a:solidFill>
                  <a:srgbClr val="000066"/>
                </a:solidFill>
                <a:latin typeface="+mn-ea"/>
                <a:ea typeface="+mn-ea"/>
              </a:rPr>
              <a:t>转换为模拟量。</a:t>
            </a:r>
          </a:p>
        </p:txBody>
      </p:sp>
    </p:spTree>
    <p:extLst>
      <p:ext uri="{BB962C8B-B14F-4D97-AF65-F5344CB8AC3E}">
        <p14:creationId xmlns:p14="http://schemas.microsoft.com/office/powerpoint/2010/main" val="259017714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strips(downRigh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strips(downRigh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7" grpId="0" autoUpdateAnimBg="0"/>
      <p:bldP spid="2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2802306"/>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DAC</a:t>
            </a:r>
            <a:r>
              <a:rPr kumimoji="1" lang="zh-CN" altLang="en-US" sz="3200" dirty="0">
                <a:solidFill>
                  <a:srgbClr val="0000CC"/>
                </a:solidFill>
                <a:latin typeface="+mn-lt"/>
                <a:ea typeface="+mn-ea"/>
                <a:cs typeface="+mn-ea"/>
              </a:rPr>
              <a:t>的组成</a:t>
            </a:r>
            <a:endParaRPr kumimoji="1" lang="en-US" altLang="zh-CN" sz="3200" dirty="0">
              <a:solidFill>
                <a:srgbClr val="0000CC"/>
              </a:solidFill>
              <a:latin typeface="+mn-lt"/>
              <a:ea typeface="+mn-ea"/>
              <a:cs typeface="+mn-ea"/>
            </a:endParaRPr>
          </a:p>
          <a:p>
            <a:pPr marL="457200" indent="-457200" fontAlgn="auto">
              <a:lnSpc>
                <a:spcPct val="120000"/>
              </a:lnSpc>
              <a:spcBef>
                <a:spcPts val="600"/>
              </a:spcBef>
              <a:spcAft>
                <a:spcPts val="300"/>
              </a:spcAft>
              <a:buFont typeface="Wingdings" panose="05000000000000000000" pitchFamily="2" charset="2"/>
              <a:buChar char="l"/>
            </a:pPr>
            <a:endParaRPr kumimoji="1" lang="zh-CN" altLang="en-US" sz="3200" dirty="0">
              <a:solidFill>
                <a:srgbClr val="0000CC"/>
              </a:solidFill>
              <a:latin typeface="+mn-lt"/>
              <a:ea typeface="+mn-ea"/>
              <a:cs typeface="+mn-ea"/>
            </a:endParaRPr>
          </a:p>
          <a:p>
            <a:pPr fontAlgn="auto">
              <a:lnSpc>
                <a:spcPct val="120000"/>
              </a:lnSpc>
              <a:spcBef>
                <a:spcPts val="600"/>
              </a:spcBef>
              <a:spcAft>
                <a:spcPts val="300"/>
              </a:spcAft>
            </a:pPr>
            <a:endParaRPr kumimoji="1" lang="en-US" altLang="zh-CN" sz="3200" dirty="0">
              <a:solidFill>
                <a:srgbClr val="0000CC"/>
              </a:solidFill>
              <a:latin typeface="+mn-lt"/>
              <a:ea typeface="+mn-ea"/>
              <a:cs typeface="+mn-ea"/>
            </a:endParaRPr>
          </a:p>
          <a:p>
            <a:pPr fontAlgn="auto">
              <a:lnSpc>
                <a:spcPct val="120000"/>
              </a:lnSpc>
              <a:spcBef>
                <a:spcPts val="600"/>
              </a:spcBef>
              <a:spcAft>
                <a:spcPts val="300"/>
              </a:spcAft>
            </a:pPr>
            <a:endParaRPr kumimoji="1" lang="zh-CN" altLang="en-US" sz="3200" dirty="0">
              <a:solidFill>
                <a:srgbClr val="0000CC"/>
              </a:solidFill>
              <a:latin typeface="+mn-lt"/>
              <a:ea typeface="+mn-ea"/>
              <a:cs typeface="+mn-ea"/>
              <a:sym typeface="+mn-lt"/>
            </a:endParaRPr>
          </a:p>
        </p:txBody>
      </p:sp>
      <p:grpSp>
        <p:nvGrpSpPr>
          <p:cNvPr id="9" name="Group 5"/>
          <p:cNvGrpSpPr>
            <a:grpSpLocks/>
          </p:cNvGrpSpPr>
          <p:nvPr/>
        </p:nvGrpSpPr>
        <p:grpSpPr bwMode="auto">
          <a:xfrm>
            <a:off x="274638" y="1252538"/>
            <a:ext cx="8499475" cy="2557462"/>
            <a:chOff x="224" y="1213"/>
            <a:chExt cx="5354" cy="1611"/>
          </a:xfrm>
        </p:grpSpPr>
        <p:sp>
          <p:nvSpPr>
            <p:cNvPr id="10" name="AutoShape 6"/>
            <p:cNvSpPr>
              <a:spLocks noChangeArrowheads="1"/>
            </p:cNvSpPr>
            <p:nvPr/>
          </p:nvSpPr>
          <p:spPr bwMode="auto">
            <a:xfrm>
              <a:off x="224" y="1213"/>
              <a:ext cx="5354" cy="1611"/>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1" name="Object 2"/>
            <p:cNvGraphicFramePr>
              <a:graphicFrameLocks noChangeAspect="1"/>
            </p:cNvGraphicFramePr>
            <p:nvPr/>
          </p:nvGraphicFramePr>
          <p:xfrm>
            <a:off x="260" y="1268"/>
            <a:ext cx="5261" cy="1411"/>
          </p:xfrm>
          <a:graphic>
            <a:graphicData uri="http://schemas.openxmlformats.org/presentationml/2006/ole">
              <mc:AlternateContent xmlns:mc="http://schemas.openxmlformats.org/markup-compatibility/2006">
                <mc:Choice xmlns:v="urn:schemas-microsoft-com:vml" Requires="v">
                  <p:oleObj spid="_x0000_s1031" name="Picture" r:id="rId4" imgW="5169408" imgH="1231392" progId="Word.Picture.8">
                    <p:embed/>
                  </p:oleObj>
                </mc:Choice>
                <mc:Fallback>
                  <p:oleObj name="Picture" r:id="rId4" imgW="5169408" imgH="123139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63"/>
                        <a:stretch>
                          <a:fillRect/>
                        </a:stretch>
                      </p:blipFill>
                      <p:spPr bwMode="auto">
                        <a:xfrm>
                          <a:off x="260" y="1268"/>
                          <a:ext cx="5261" cy="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 name="Rectangle 8"/>
          <p:cNvSpPr>
            <a:spLocks noChangeArrowheads="1"/>
          </p:cNvSpPr>
          <p:nvPr/>
        </p:nvSpPr>
        <p:spPr bwMode="auto">
          <a:xfrm>
            <a:off x="1344613" y="5708650"/>
            <a:ext cx="656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99"/>
                </a:solidFill>
                <a:latin typeface="Times New Roman" panose="02020603050405020304" pitchFamily="18" charset="0"/>
                <a:ea typeface="楷体_GB2312" pitchFamily="49" charset="-122"/>
                <a:sym typeface="Monotype Sorts"/>
              </a:rPr>
              <a:t>DAC</a:t>
            </a:r>
            <a:r>
              <a:rPr kumimoji="1" lang="zh-CN" altLang="en-US" sz="2400" b="1">
                <a:solidFill>
                  <a:srgbClr val="000099"/>
                </a:solidFill>
                <a:latin typeface="Times New Roman" panose="02020603050405020304" pitchFamily="18" charset="0"/>
                <a:ea typeface="楷体_GB2312" pitchFamily="49" charset="-122"/>
                <a:sym typeface="Monotype Sorts"/>
              </a:rPr>
              <a:t>的数字数据可以</a:t>
            </a:r>
            <a:r>
              <a:rPr kumimoji="1" lang="zh-CN" altLang="en-US" sz="2400" b="1">
                <a:solidFill>
                  <a:srgbClr val="FF0000"/>
                </a:solidFill>
                <a:latin typeface="Times New Roman" panose="02020603050405020304" pitchFamily="18" charset="0"/>
                <a:ea typeface="楷体_GB2312" pitchFamily="49" charset="-122"/>
                <a:sym typeface="Monotype Sorts"/>
              </a:rPr>
              <a:t>并行输入</a:t>
            </a:r>
            <a:r>
              <a:rPr kumimoji="1" lang="zh-CN" altLang="en-US" sz="2400" b="1">
                <a:solidFill>
                  <a:srgbClr val="000099"/>
                </a:solidFill>
                <a:latin typeface="Times New Roman" panose="02020603050405020304" pitchFamily="18" charset="0"/>
                <a:ea typeface="楷体_GB2312" pitchFamily="49" charset="-122"/>
                <a:sym typeface="Monotype Sorts"/>
              </a:rPr>
              <a:t>也可</a:t>
            </a:r>
            <a:r>
              <a:rPr kumimoji="1" lang="zh-CN" altLang="en-US" sz="2400" b="1">
                <a:solidFill>
                  <a:srgbClr val="FF0000"/>
                </a:solidFill>
                <a:latin typeface="Times New Roman" panose="02020603050405020304" pitchFamily="18" charset="0"/>
                <a:ea typeface="楷体_GB2312" pitchFamily="49" charset="-122"/>
                <a:sym typeface="Monotype Sorts"/>
              </a:rPr>
              <a:t>串行输入</a:t>
            </a:r>
          </a:p>
        </p:txBody>
      </p:sp>
      <p:sp>
        <p:nvSpPr>
          <p:cNvPr id="13" name="AutoShape 9"/>
          <p:cNvSpPr>
            <a:spLocks noChangeArrowheads="1"/>
          </p:cNvSpPr>
          <p:nvPr/>
        </p:nvSpPr>
        <p:spPr bwMode="auto">
          <a:xfrm>
            <a:off x="0" y="3579812"/>
            <a:ext cx="2060575" cy="1123712"/>
          </a:xfrm>
          <a:prstGeom prst="wedgeRoundRectCallout">
            <a:avLst>
              <a:gd name="adj1" fmla="val 76347"/>
              <a:gd name="adj2" fmla="val -69213"/>
              <a:gd name="adj3" fmla="val 16667"/>
            </a:avLst>
          </a:prstGeom>
          <a:solidFill>
            <a:srgbClr val="FFFF00">
              <a:alpha val="12157"/>
            </a:srgbClr>
          </a:solidFill>
          <a:ln w="9525">
            <a:solidFill>
              <a:srgbClr val="002060"/>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dirty="0">
                <a:solidFill>
                  <a:srgbClr val="000066"/>
                </a:solidFill>
                <a:latin typeface="Times New Roman" panose="02020603050405020304" pitchFamily="18" charset="0"/>
                <a:ea typeface="楷体_GB2312" pitchFamily="49" charset="-122"/>
              </a:rPr>
              <a:t>存放在数字寄存器中的数字量的各位数码</a:t>
            </a:r>
          </a:p>
        </p:txBody>
      </p:sp>
      <p:sp>
        <p:nvSpPr>
          <p:cNvPr id="14" name="AutoShape 10"/>
          <p:cNvSpPr>
            <a:spLocks noChangeArrowheads="1"/>
          </p:cNvSpPr>
          <p:nvPr/>
        </p:nvSpPr>
        <p:spPr bwMode="auto">
          <a:xfrm>
            <a:off x="2306638" y="4310063"/>
            <a:ext cx="2060575" cy="782637"/>
          </a:xfrm>
          <a:prstGeom prst="wedgeRoundRectCallout">
            <a:avLst>
              <a:gd name="adj1" fmla="val 39676"/>
              <a:gd name="adj2" fmla="val -137028"/>
              <a:gd name="adj3" fmla="val 16667"/>
            </a:avLst>
          </a:prstGeom>
          <a:solidFill>
            <a:srgbClr val="3333CC">
              <a:alpha val="12157"/>
            </a:srgbClr>
          </a:solidFill>
          <a:ln w="9525">
            <a:solidFill>
              <a:srgbClr val="002060"/>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a:solidFill>
                  <a:srgbClr val="000066"/>
                </a:solidFill>
                <a:latin typeface="Times New Roman" panose="02020603050405020304" pitchFamily="18" charset="0"/>
                <a:ea typeface="楷体_GB2312" pitchFamily="49" charset="-122"/>
              </a:rPr>
              <a:t>由输入数字量控制</a:t>
            </a:r>
          </a:p>
        </p:txBody>
      </p:sp>
      <p:sp>
        <p:nvSpPr>
          <p:cNvPr id="15" name="AutoShape 11"/>
          <p:cNvSpPr>
            <a:spLocks noChangeArrowheads="1"/>
          </p:cNvSpPr>
          <p:nvPr/>
        </p:nvSpPr>
        <p:spPr bwMode="auto">
          <a:xfrm>
            <a:off x="4805363" y="4608513"/>
            <a:ext cx="2060575" cy="442912"/>
          </a:xfrm>
          <a:prstGeom prst="wedgeRoundRectCallout">
            <a:avLst>
              <a:gd name="adj1" fmla="val -2079"/>
              <a:gd name="adj2" fmla="val -251130"/>
              <a:gd name="adj3" fmla="val 16667"/>
            </a:avLst>
          </a:prstGeom>
          <a:solidFill>
            <a:srgbClr val="FF5050">
              <a:alpha val="12157"/>
            </a:srgbClr>
          </a:solidFill>
          <a:ln w="9525">
            <a:solidFill>
              <a:srgbClr val="002060"/>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dirty="0">
                <a:latin typeface="Times New Roman" panose="02020603050405020304" pitchFamily="18" charset="0"/>
                <a:ea typeface="楷体_GB2312" pitchFamily="49" charset="-122"/>
              </a:rPr>
              <a:t>产生权电流</a:t>
            </a:r>
          </a:p>
        </p:txBody>
      </p:sp>
      <p:sp>
        <p:nvSpPr>
          <p:cNvPr id="16" name="AutoShape 12"/>
          <p:cNvSpPr>
            <a:spLocks noChangeArrowheads="1"/>
          </p:cNvSpPr>
          <p:nvPr/>
        </p:nvSpPr>
        <p:spPr bwMode="auto">
          <a:xfrm>
            <a:off x="7083425" y="4103688"/>
            <a:ext cx="2060575" cy="1463675"/>
          </a:xfrm>
          <a:prstGeom prst="wedgeRoundRectCallout">
            <a:avLst>
              <a:gd name="adj1" fmla="val -64944"/>
              <a:gd name="adj2" fmla="val -86495"/>
              <a:gd name="adj3" fmla="val 16667"/>
            </a:avLst>
          </a:prstGeom>
          <a:solidFill>
            <a:srgbClr val="00CC99">
              <a:alpha val="12157"/>
            </a:srgbClr>
          </a:solidFill>
          <a:ln w="9525">
            <a:solidFill>
              <a:srgbClr val="002060"/>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a:solidFill>
                  <a:srgbClr val="000066"/>
                </a:solidFill>
                <a:latin typeface="Times New Roman" panose="02020603050405020304" pitchFamily="18" charset="0"/>
                <a:ea typeface="楷体_GB2312" pitchFamily="49" charset="-122"/>
              </a:rPr>
              <a:t>将权电流相加产生与输入成正比的模拟电压</a:t>
            </a:r>
          </a:p>
        </p:txBody>
      </p:sp>
      <p:sp>
        <p:nvSpPr>
          <p:cNvPr id="17" name="Rectangle 13"/>
          <p:cNvSpPr>
            <a:spLocks noChangeArrowheads="1"/>
          </p:cNvSpPr>
          <p:nvPr/>
        </p:nvSpPr>
        <p:spPr bwMode="auto">
          <a:xfrm>
            <a:off x="1762125" y="2419350"/>
            <a:ext cx="1077913" cy="1079500"/>
          </a:xfrm>
          <a:prstGeom prst="rect">
            <a:avLst/>
          </a:prstGeom>
          <a:solidFill>
            <a:srgbClr val="FFFF00">
              <a:alpha val="1215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 name="Rectangle 14"/>
          <p:cNvSpPr>
            <a:spLocks noChangeArrowheads="1"/>
          </p:cNvSpPr>
          <p:nvPr/>
        </p:nvSpPr>
        <p:spPr bwMode="auto">
          <a:xfrm>
            <a:off x="3359150" y="2554288"/>
            <a:ext cx="1146175" cy="955675"/>
          </a:xfrm>
          <a:prstGeom prst="rect">
            <a:avLst/>
          </a:prstGeom>
          <a:solidFill>
            <a:srgbClr val="3333CC">
              <a:alpha val="1215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Rectangle 15"/>
          <p:cNvSpPr>
            <a:spLocks noChangeArrowheads="1"/>
          </p:cNvSpPr>
          <p:nvPr/>
        </p:nvSpPr>
        <p:spPr bwMode="auto">
          <a:xfrm>
            <a:off x="5049838" y="2486025"/>
            <a:ext cx="955675" cy="996950"/>
          </a:xfrm>
          <a:prstGeom prst="rect">
            <a:avLst/>
          </a:prstGeom>
          <a:solidFill>
            <a:srgbClr val="FF5050">
              <a:alpha val="1215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 name="Rectangle 16"/>
          <p:cNvSpPr>
            <a:spLocks noChangeArrowheads="1"/>
          </p:cNvSpPr>
          <p:nvPr/>
        </p:nvSpPr>
        <p:spPr bwMode="auto">
          <a:xfrm>
            <a:off x="6551613" y="2513013"/>
            <a:ext cx="873125" cy="996950"/>
          </a:xfrm>
          <a:prstGeom prst="rect">
            <a:avLst/>
          </a:prstGeom>
          <a:solidFill>
            <a:srgbClr val="00CC99">
              <a:alpha val="1215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Tree>
    <p:extLst>
      <p:ext uri="{BB962C8B-B14F-4D97-AF65-F5344CB8AC3E}">
        <p14:creationId xmlns:p14="http://schemas.microsoft.com/office/powerpoint/2010/main" val="329138556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Righ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ox(i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ox(in)">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nimBg="1"/>
      <p:bldP spid="14" grpId="0" animBg="1"/>
      <p:bldP spid="15" grpId="0" animBg="1"/>
      <p:bldP spid="16" grpId="0" animBg="1"/>
      <p:bldP spid="17"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8066"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DAC</a:t>
            </a:r>
            <a:r>
              <a:rPr kumimoji="1" lang="zh-CN" altLang="en-US" sz="3200" dirty="0">
                <a:solidFill>
                  <a:srgbClr val="0000CC"/>
                </a:solidFill>
                <a:latin typeface="+mn-lt"/>
                <a:ea typeface="+mn-ea"/>
                <a:cs typeface="+mn-ea"/>
              </a:rPr>
              <a:t>原理电路</a:t>
            </a:r>
            <a:endParaRPr kumimoji="1" lang="zh-CN" altLang="en-US" sz="3200" dirty="0">
              <a:solidFill>
                <a:srgbClr val="0000CC"/>
              </a:solidFill>
              <a:latin typeface="+mn-lt"/>
              <a:ea typeface="+mn-ea"/>
              <a:cs typeface="+mn-ea"/>
              <a:sym typeface="+mn-lt"/>
            </a:endParaRPr>
          </a:p>
        </p:txBody>
      </p:sp>
      <p:sp>
        <p:nvSpPr>
          <p:cNvPr id="21" name="Rectangle 4"/>
          <p:cNvSpPr>
            <a:spLocks noChangeArrowheads="1"/>
          </p:cNvSpPr>
          <p:nvPr/>
        </p:nvSpPr>
        <p:spPr bwMode="auto">
          <a:xfrm>
            <a:off x="0" y="14652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graphicFrame>
        <p:nvGraphicFramePr>
          <p:cNvPr id="22" name="Object 2"/>
          <p:cNvGraphicFramePr>
            <a:graphicFrameLocks noChangeAspect="1"/>
          </p:cNvGraphicFramePr>
          <p:nvPr>
            <p:extLst>
              <p:ext uri="{D42A27DB-BD31-4B8C-83A1-F6EECF244321}">
                <p14:modId xmlns:p14="http://schemas.microsoft.com/office/powerpoint/2010/main" val="1433303280"/>
              </p:ext>
            </p:extLst>
          </p:nvPr>
        </p:nvGraphicFramePr>
        <p:xfrm>
          <a:off x="102411" y="671829"/>
          <a:ext cx="8972807" cy="4250382"/>
        </p:xfrm>
        <a:graphic>
          <a:graphicData uri="http://schemas.openxmlformats.org/presentationml/2006/ole">
            <mc:AlternateContent xmlns:mc="http://schemas.openxmlformats.org/markup-compatibility/2006">
              <mc:Choice xmlns:v="urn:schemas-microsoft-com:vml" Requires="v">
                <p:oleObj spid="_x0000_s2085" name="Picture" r:id="rId4" imgW="5928360" imgH="2956560" progId="Word.Picture.8">
                  <p:embed/>
                </p:oleObj>
              </mc:Choice>
              <mc:Fallback>
                <p:oleObj name="Picture" r:id="rId4" imgW="5928360" imgH="29565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11" y="671829"/>
                        <a:ext cx="8972807" cy="4250382"/>
                      </a:xfrm>
                      <a:prstGeom prst="rect">
                        <a:avLst/>
                      </a:prstGeom>
                      <a:noFill/>
                      <a:ln>
                        <a:noFill/>
                      </a:ln>
                    </p:spPr>
                  </p:pic>
                </p:oleObj>
              </mc:Fallback>
            </mc:AlternateContent>
          </a:graphicData>
        </a:graphic>
      </p:graphicFrame>
      <p:graphicFrame>
        <p:nvGraphicFramePr>
          <p:cNvPr id="23" name="Object 3"/>
          <p:cNvGraphicFramePr>
            <a:graphicFrameLocks noChangeAspect="1"/>
          </p:cNvGraphicFramePr>
          <p:nvPr>
            <p:extLst>
              <p:ext uri="{D42A27DB-BD31-4B8C-83A1-F6EECF244321}">
                <p14:modId xmlns:p14="http://schemas.microsoft.com/office/powerpoint/2010/main" val="978847840"/>
              </p:ext>
            </p:extLst>
          </p:nvPr>
        </p:nvGraphicFramePr>
        <p:xfrm>
          <a:off x="4063920" y="4837187"/>
          <a:ext cx="3354387" cy="525462"/>
        </p:xfrm>
        <a:graphic>
          <a:graphicData uri="http://schemas.openxmlformats.org/presentationml/2006/ole">
            <mc:AlternateContent xmlns:mc="http://schemas.openxmlformats.org/markup-compatibility/2006">
              <mc:Choice xmlns:v="urn:schemas-microsoft-com:vml" Requires="v">
                <p:oleObj spid="_x0000_s2086" name="公式" r:id="rId6" imgW="1485720" imgH="228600" progId="Equation.3">
                  <p:embed/>
                </p:oleObj>
              </mc:Choice>
              <mc:Fallback>
                <p:oleObj name="公式" r:id="rId6" imgW="1485720" imgH="228600" progId="Equation.3">
                  <p:embed/>
                  <p:pic>
                    <p:nvPicPr>
                      <p:cNvPr id="0" name=""/>
                      <p:cNvPicPr>
                        <a:picLocks noChangeAspect="1" noChangeArrowheads="1"/>
                      </p:cNvPicPr>
                      <p:nvPr/>
                    </p:nvPicPr>
                    <p:blipFill>
                      <a:blip r:embed="rId7"/>
                      <a:srcRect/>
                      <a:stretch>
                        <a:fillRect/>
                      </a:stretch>
                    </p:blipFill>
                    <p:spPr bwMode="auto">
                      <a:xfrm>
                        <a:off x="4063920" y="4837187"/>
                        <a:ext cx="3354387"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5"/>
          <p:cNvGraphicFramePr>
            <a:graphicFrameLocks noChangeAspect="1"/>
          </p:cNvGraphicFramePr>
          <p:nvPr>
            <p:extLst>
              <p:ext uri="{D42A27DB-BD31-4B8C-83A1-F6EECF244321}">
                <p14:modId xmlns:p14="http://schemas.microsoft.com/office/powerpoint/2010/main" val="2699377771"/>
              </p:ext>
            </p:extLst>
          </p:nvPr>
        </p:nvGraphicFramePr>
        <p:xfrm>
          <a:off x="1612901" y="5939318"/>
          <a:ext cx="1676373" cy="762284"/>
        </p:xfrm>
        <a:graphic>
          <a:graphicData uri="http://schemas.openxmlformats.org/presentationml/2006/ole">
            <mc:AlternateContent xmlns:mc="http://schemas.openxmlformats.org/markup-compatibility/2006">
              <mc:Choice xmlns:v="urn:schemas-microsoft-com:vml" Requires="v">
                <p:oleObj spid="_x0000_s2087" name="公式" r:id="rId8" imgW="799920" imgH="393480" progId="Equation.3">
                  <p:embed/>
                </p:oleObj>
              </mc:Choice>
              <mc:Fallback>
                <p:oleObj name="公式" r:id="rId8" imgW="799920" imgH="393480" progId="Equation.3">
                  <p:embed/>
                  <p:pic>
                    <p:nvPicPr>
                      <p:cNvPr id="0" name=""/>
                      <p:cNvPicPr>
                        <a:picLocks noChangeAspect="1" noChangeArrowheads="1"/>
                      </p:cNvPicPr>
                      <p:nvPr/>
                    </p:nvPicPr>
                    <p:blipFill>
                      <a:blip r:embed="rId9"/>
                      <a:srcRect/>
                      <a:stretch>
                        <a:fillRect/>
                      </a:stretch>
                    </p:blipFill>
                    <p:spPr bwMode="auto">
                      <a:xfrm>
                        <a:off x="1612901" y="5939318"/>
                        <a:ext cx="1676373" cy="762284"/>
                      </a:xfrm>
                      <a:prstGeom prst="rect">
                        <a:avLst/>
                      </a:prstGeom>
                      <a:solidFill>
                        <a:schemeClr val="accent5"/>
                      </a:solidFill>
                      <a:ln>
                        <a:noFill/>
                      </a:ln>
                    </p:spPr>
                  </p:pic>
                </p:oleObj>
              </mc:Fallback>
            </mc:AlternateContent>
          </a:graphicData>
        </a:graphic>
      </p:graphicFrame>
      <p:graphicFrame>
        <p:nvGraphicFramePr>
          <p:cNvPr id="26" name="Object 6"/>
          <p:cNvGraphicFramePr>
            <a:graphicFrameLocks noChangeAspect="1"/>
          </p:cNvGraphicFramePr>
          <p:nvPr>
            <p:extLst>
              <p:ext uri="{D42A27DB-BD31-4B8C-83A1-F6EECF244321}">
                <p14:modId xmlns:p14="http://schemas.microsoft.com/office/powerpoint/2010/main" val="634607688"/>
              </p:ext>
            </p:extLst>
          </p:nvPr>
        </p:nvGraphicFramePr>
        <p:xfrm>
          <a:off x="184150" y="5908384"/>
          <a:ext cx="1356055" cy="762284"/>
        </p:xfrm>
        <a:graphic>
          <a:graphicData uri="http://schemas.openxmlformats.org/presentationml/2006/ole">
            <mc:AlternateContent xmlns:mc="http://schemas.openxmlformats.org/markup-compatibility/2006">
              <mc:Choice xmlns:v="urn:schemas-microsoft-com:vml" Requires="v">
                <p:oleObj spid="_x0000_s2088" name="公式" r:id="rId10" imgW="812520" imgH="393480" progId="Equation.3">
                  <p:embed/>
                </p:oleObj>
              </mc:Choice>
              <mc:Fallback>
                <p:oleObj name="公式" r:id="rId10" imgW="812520" imgH="393480" progId="Equation.3">
                  <p:embed/>
                  <p:pic>
                    <p:nvPicPr>
                      <p:cNvPr id="0" name=""/>
                      <p:cNvPicPr>
                        <a:picLocks noChangeAspect="1" noChangeArrowheads="1"/>
                      </p:cNvPicPr>
                      <p:nvPr/>
                    </p:nvPicPr>
                    <p:blipFill>
                      <a:blip r:embed="rId11"/>
                      <a:srcRect/>
                      <a:stretch>
                        <a:fillRect/>
                      </a:stretch>
                    </p:blipFill>
                    <p:spPr bwMode="auto">
                      <a:xfrm>
                        <a:off x="184150" y="5908384"/>
                        <a:ext cx="1356055" cy="762284"/>
                      </a:xfrm>
                      <a:prstGeom prst="rect">
                        <a:avLst/>
                      </a:prstGeom>
                      <a:solidFill>
                        <a:schemeClr val="accent5"/>
                      </a:solidFill>
                      <a:ln>
                        <a:noFill/>
                      </a:ln>
                    </p:spPr>
                  </p:pic>
                </p:oleObj>
              </mc:Fallback>
            </mc:AlternateContent>
          </a:graphicData>
        </a:graphic>
      </p:graphicFrame>
      <p:graphicFrame>
        <p:nvGraphicFramePr>
          <p:cNvPr id="28" name="Object 8"/>
          <p:cNvGraphicFramePr>
            <a:graphicFrameLocks noChangeAspect="1"/>
          </p:cNvGraphicFramePr>
          <p:nvPr>
            <p:extLst>
              <p:ext uri="{D42A27DB-BD31-4B8C-83A1-F6EECF244321}">
                <p14:modId xmlns:p14="http://schemas.microsoft.com/office/powerpoint/2010/main" val="1956563725"/>
              </p:ext>
            </p:extLst>
          </p:nvPr>
        </p:nvGraphicFramePr>
        <p:xfrm>
          <a:off x="135254" y="4977176"/>
          <a:ext cx="1393125" cy="770946"/>
        </p:xfrm>
        <a:graphic>
          <a:graphicData uri="http://schemas.openxmlformats.org/presentationml/2006/ole">
            <mc:AlternateContent xmlns:mc="http://schemas.openxmlformats.org/markup-compatibility/2006">
              <mc:Choice xmlns:v="urn:schemas-microsoft-com:vml" Requires="v">
                <p:oleObj spid="_x0000_s2089" name="公式" r:id="rId12" imgW="711000" imgH="393480" progId="Equation.3">
                  <p:embed/>
                </p:oleObj>
              </mc:Choice>
              <mc:Fallback>
                <p:oleObj name="公式" r:id="rId12" imgW="711000" imgH="393480" progId="Equation.3">
                  <p:embed/>
                  <p:pic>
                    <p:nvPicPr>
                      <p:cNvPr id="0" name=""/>
                      <p:cNvPicPr>
                        <a:picLocks noChangeAspect="1" noChangeArrowheads="1"/>
                      </p:cNvPicPr>
                      <p:nvPr/>
                    </p:nvPicPr>
                    <p:blipFill>
                      <a:blip r:embed="rId13"/>
                      <a:srcRect/>
                      <a:stretch>
                        <a:fillRect/>
                      </a:stretch>
                    </p:blipFill>
                    <p:spPr bwMode="auto">
                      <a:xfrm>
                        <a:off x="135254" y="4977176"/>
                        <a:ext cx="1393125" cy="770946"/>
                      </a:xfrm>
                      <a:prstGeom prst="rect">
                        <a:avLst/>
                      </a:prstGeom>
                      <a:solidFill>
                        <a:schemeClr val="accent5"/>
                      </a:solidFill>
                      <a:ln>
                        <a:noFill/>
                      </a:ln>
                    </p:spPr>
                  </p:pic>
                </p:oleObj>
              </mc:Fallback>
            </mc:AlternateContent>
          </a:graphicData>
        </a:graphic>
      </p:graphicFrame>
      <p:graphicFrame>
        <p:nvGraphicFramePr>
          <p:cNvPr id="29" name="Object 4"/>
          <p:cNvGraphicFramePr>
            <a:graphicFrameLocks noChangeAspect="1"/>
          </p:cNvGraphicFramePr>
          <p:nvPr>
            <p:extLst>
              <p:ext uri="{D42A27DB-BD31-4B8C-83A1-F6EECF244321}">
                <p14:modId xmlns:p14="http://schemas.microsoft.com/office/powerpoint/2010/main" val="3415419579"/>
              </p:ext>
            </p:extLst>
          </p:nvPr>
        </p:nvGraphicFramePr>
        <p:xfrm>
          <a:off x="4073525" y="5370965"/>
          <a:ext cx="5070475" cy="1508125"/>
        </p:xfrm>
        <a:graphic>
          <a:graphicData uri="http://schemas.openxmlformats.org/presentationml/2006/ole">
            <mc:AlternateContent xmlns:mc="http://schemas.openxmlformats.org/markup-compatibility/2006">
              <mc:Choice xmlns:v="urn:schemas-microsoft-com:vml" Requires="v">
                <p:oleObj spid="_x0000_s2090" name="公式" r:id="rId14" imgW="2336760" imgH="685800" progId="Equation.3">
                  <p:embed/>
                </p:oleObj>
              </mc:Choice>
              <mc:Fallback>
                <p:oleObj name="公式" r:id="rId14" imgW="2336760" imgH="685800" progId="Equation.3">
                  <p:embed/>
                  <p:pic>
                    <p:nvPicPr>
                      <p:cNvPr id="0" name=""/>
                      <p:cNvPicPr>
                        <a:picLocks noChangeAspect="1" noChangeArrowheads="1"/>
                      </p:cNvPicPr>
                      <p:nvPr/>
                    </p:nvPicPr>
                    <p:blipFill>
                      <a:blip r:embed="rId15"/>
                      <a:srcRect/>
                      <a:stretch>
                        <a:fillRect/>
                      </a:stretch>
                    </p:blipFill>
                    <p:spPr bwMode="auto">
                      <a:xfrm>
                        <a:off x="4073525" y="5370965"/>
                        <a:ext cx="507047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8">
            <a:extLst>
              <a:ext uri="{FF2B5EF4-FFF2-40B4-BE49-F238E27FC236}">
                <a16:creationId xmlns:a16="http://schemas.microsoft.com/office/drawing/2014/main" id="{FBC493B3-0EE1-0B17-5C25-5A974C31A790}"/>
              </a:ext>
            </a:extLst>
          </p:cNvPr>
          <p:cNvGraphicFramePr>
            <a:graphicFrameLocks noChangeAspect="1"/>
          </p:cNvGraphicFramePr>
          <p:nvPr>
            <p:extLst>
              <p:ext uri="{D42A27DB-BD31-4B8C-83A1-F6EECF244321}">
                <p14:modId xmlns:p14="http://schemas.microsoft.com/office/powerpoint/2010/main" val="3550633967"/>
              </p:ext>
            </p:extLst>
          </p:nvPr>
        </p:nvGraphicFramePr>
        <p:xfrm>
          <a:off x="1612901" y="4977176"/>
          <a:ext cx="1393125" cy="771525"/>
        </p:xfrm>
        <a:graphic>
          <a:graphicData uri="http://schemas.openxmlformats.org/presentationml/2006/ole">
            <mc:AlternateContent xmlns:mc="http://schemas.openxmlformats.org/markup-compatibility/2006">
              <mc:Choice xmlns:v="urn:schemas-microsoft-com:vml" Requires="v">
                <p:oleObj spid="_x0000_s2091" name="公式" r:id="rId16" imgW="774360" imgH="393480" progId="Equation.3">
                  <p:embed/>
                </p:oleObj>
              </mc:Choice>
              <mc:Fallback>
                <p:oleObj name="公式" r:id="rId16" imgW="774360" imgH="393480" progId="Equation.3">
                  <p:embed/>
                  <p:pic>
                    <p:nvPicPr>
                      <p:cNvPr id="28" name="Object 8"/>
                      <p:cNvPicPr>
                        <a:picLocks noChangeAspect="1" noChangeArrowheads="1"/>
                      </p:cNvPicPr>
                      <p:nvPr/>
                    </p:nvPicPr>
                    <p:blipFill>
                      <a:blip r:embed="rId17"/>
                      <a:srcRect/>
                      <a:stretch>
                        <a:fillRect/>
                      </a:stretch>
                    </p:blipFill>
                    <p:spPr bwMode="auto">
                      <a:xfrm>
                        <a:off x="1612901" y="4977176"/>
                        <a:ext cx="1393125" cy="771525"/>
                      </a:xfrm>
                      <a:prstGeom prst="rect">
                        <a:avLst/>
                      </a:prstGeom>
                      <a:solidFill>
                        <a:schemeClr val="accent5"/>
                      </a:solidFill>
                      <a:ln>
                        <a:noFill/>
                      </a:ln>
                    </p:spPr>
                  </p:pic>
                </p:oleObj>
              </mc:Fallback>
            </mc:AlternateContent>
          </a:graphicData>
        </a:graphic>
      </p:graphicFrame>
    </p:spTree>
    <p:extLst>
      <p:ext uri="{BB962C8B-B14F-4D97-AF65-F5344CB8AC3E}">
        <p14:creationId xmlns:p14="http://schemas.microsoft.com/office/powerpoint/2010/main" val="273297954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strips(downRigh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strips(downRight)">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84150" y="30209"/>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二进制权电阻</a:t>
            </a:r>
            <a:r>
              <a:rPr kumimoji="1" lang="en-US" altLang="zh-CN" sz="3200" dirty="0">
                <a:solidFill>
                  <a:srgbClr val="0000CC"/>
                </a:solidFill>
                <a:latin typeface="+mn-lt"/>
                <a:ea typeface="+mn-ea"/>
                <a:cs typeface="+mn-ea"/>
              </a:rPr>
              <a:t>DAC</a:t>
            </a:r>
            <a:endParaRPr kumimoji="1" lang="zh-CN" altLang="en-US" sz="3200" dirty="0">
              <a:solidFill>
                <a:srgbClr val="0000CC"/>
              </a:solidFill>
              <a:latin typeface="+mn-lt"/>
              <a:ea typeface="+mn-ea"/>
              <a:cs typeface="+mn-ea"/>
              <a:sym typeface="+mn-lt"/>
            </a:endParaRPr>
          </a:p>
        </p:txBody>
      </p:sp>
      <p:sp>
        <p:nvSpPr>
          <p:cNvPr id="21" name="Rectangle 4"/>
          <p:cNvSpPr>
            <a:spLocks noChangeArrowheads="1"/>
          </p:cNvSpPr>
          <p:nvPr/>
        </p:nvSpPr>
        <p:spPr bwMode="auto">
          <a:xfrm>
            <a:off x="-277813" y="144239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1" lang="zh-CN" altLang="zh-CN" sz="2400">
              <a:solidFill>
                <a:srgbClr val="800000"/>
              </a:solidFill>
              <a:latin typeface="Times New Roman" panose="02020603050405020304" pitchFamily="18" charset="0"/>
            </a:endParaRPr>
          </a:p>
        </p:txBody>
      </p:sp>
      <p:graphicFrame>
        <p:nvGraphicFramePr>
          <p:cNvPr id="16" name="Object 4">
            <a:extLst>
              <a:ext uri="{FF2B5EF4-FFF2-40B4-BE49-F238E27FC236}">
                <a16:creationId xmlns:a16="http://schemas.microsoft.com/office/drawing/2014/main" id="{A04488DA-A81E-4978-A1D2-BD369717B6A0}"/>
              </a:ext>
            </a:extLst>
          </p:cNvPr>
          <p:cNvGraphicFramePr>
            <a:graphicFrameLocks noGrp="1" noChangeAspect="1"/>
          </p:cNvGraphicFramePr>
          <p:nvPr>
            <p:ph sz="quarter" idx="2"/>
            <p:extLst>
              <p:ext uri="{D42A27DB-BD31-4B8C-83A1-F6EECF244321}">
                <p14:modId xmlns:p14="http://schemas.microsoft.com/office/powerpoint/2010/main" val="305798732"/>
              </p:ext>
            </p:extLst>
          </p:nvPr>
        </p:nvGraphicFramePr>
        <p:xfrm>
          <a:off x="146143" y="3600163"/>
          <a:ext cx="5187448" cy="842083"/>
        </p:xfrm>
        <a:graphic>
          <a:graphicData uri="http://schemas.openxmlformats.org/presentationml/2006/ole">
            <mc:AlternateContent xmlns:mc="http://schemas.openxmlformats.org/markup-compatibility/2006">
              <mc:Choice xmlns:v="urn:schemas-microsoft-com:vml" Requires="v">
                <p:oleObj spid="_x0000_s3104" name="公式" r:id="rId4" imgW="2425680" imgH="393480" progId="Equation.3">
                  <p:embed/>
                </p:oleObj>
              </mc:Choice>
              <mc:Fallback>
                <p:oleObj name="公式" r:id="rId4" imgW="2425680" imgH="393480" progId="Equation.3">
                  <p:embed/>
                  <p:pic>
                    <p:nvPicPr>
                      <p:cNvPr id="0" name=""/>
                      <p:cNvPicPr>
                        <a:picLocks noChangeAspect="1" noChangeArrowheads="1"/>
                      </p:cNvPicPr>
                      <p:nvPr/>
                    </p:nvPicPr>
                    <p:blipFill>
                      <a:blip r:embed="rId5"/>
                      <a:srcRect/>
                      <a:stretch>
                        <a:fillRect/>
                      </a:stretch>
                    </p:blipFill>
                    <p:spPr bwMode="auto">
                      <a:xfrm>
                        <a:off x="146143" y="3600163"/>
                        <a:ext cx="5187448" cy="842083"/>
                      </a:xfrm>
                      <a:prstGeom prst="rect">
                        <a:avLst/>
                      </a:prstGeom>
                      <a:noFill/>
                      <a:ln>
                        <a:noFill/>
                      </a:ln>
                    </p:spPr>
                  </p:pic>
                </p:oleObj>
              </mc:Fallback>
            </mc:AlternateContent>
          </a:graphicData>
        </a:graphic>
      </p:graphicFrame>
      <p:graphicFrame>
        <p:nvGraphicFramePr>
          <p:cNvPr id="17" name="Object 5">
            <a:extLst>
              <a:ext uri="{FF2B5EF4-FFF2-40B4-BE49-F238E27FC236}">
                <a16:creationId xmlns:a16="http://schemas.microsoft.com/office/drawing/2014/main" id="{9B6A8473-947B-4931-9178-E07D155885BB}"/>
              </a:ext>
            </a:extLst>
          </p:cNvPr>
          <p:cNvGraphicFramePr>
            <a:graphicFrameLocks noChangeAspect="1"/>
          </p:cNvGraphicFramePr>
          <p:nvPr>
            <p:extLst>
              <p:ext uri="{D42A27DB-BD31-4B8C-83A1-F6EECF244321}">
                <p14:modId xmlns:p14="http://schemas.microsoft.com/office/powerpoint/2010/main" val="1836984334"/>
              </p:ext>
            </p:extLst>
          </p:nvPr>
        </p:nvGraphicFramePr>
        <p:xfrm>
          <a:off x="534758" y="4399097"/>
          <a:ext cx="4798833" cy="842082"/>
        </p:xfrm>
        <a:graphic>
          <a:graphicData uri="http://schemas.openxmlformats.org/presentationml/2006/ole">
            <mc:AlternateContent xmlns:mc="http://schemas.openxmlformats.org/markup-compatibility/2006">
              <mc:Choice xmlns:v="urn:schemas-microsoft-com:vml" Requires="v">
                <p:oleObj spid="_x0000_s3105" name="公式" r:id="rId6" imgW="2361960" imgH="393480" progId="Equation.3">
                  <p:embed/>
                </p:oleObj>
              </mc:Choice>
              <mc:Fallback>
                <p:oleObj name="公式" r:id="rId6" imgW="2361960" imgH="393480" progId="Equation.3">
                  <p:embed/>
                  <p:pic>
                    <p:nvPicPr>
                      <p:cNvPr id="0" name=""/>
                      <p:cNvPicPr>
                        <a:picLocks noChangeAspect="1" noChangeArrowheads="1"/>
                      </p:cNvPicPr>
                      <p:nvPr/>
                    </p:nvPicPr>
                    <p:blipFill>
                      <a:blip r:embed="rId7"/>
                      <a:srcRect/>
                      <a:stretch>
                        <a:fillRect/>
                      </a:stretch>
                    </p:blipFill>
                    <p:spPr bwMode="auto">
                      <a:xfrm>
                        <a:off x="534758" y="4399097"/>
                        <a:ext cx="4798833" cy="842082"/>
                      </a:xfrm>
                      <a:prstGeom prst="rect">
                        <a:avLst/>
                      </a:prstGeom>
                      <a:noFill/>
                      <a:ln>
                        <a:noFill/>
                      </a:ln>
                    </p:spPr>
                  </p:pic>
                </p:oleObj>
              </mc:Fallback>
            </mc:AlternateContent>
          </a:graphicData>
        </a:graphic>
      </p:graphicFrame>
      <p:graphicFrame>
        <p:nvGraphicFramePr>
          <p:cNvPr id="18" name="Object 6">
            <a:extLst>
              <a:ext uri="{FF2B5EF4-FFF2-40B4-BE49-F238E27FC236}">
                <a16:creationId xmlns:a16="http://schemas.microsoft.com/office/drawing/2014/main" id="{B83C5FFA-BAAB-4AEF-BD5F-E054F54DAF37}"/>
              </a:ext>
            </a:extLst>
          </p:cNvPr>
          <p:cNvGraphicFramePr>
            <a:graphicFrameLocks noChangeAspect="1"/>
          </p:cNvGraphicFramePr>
          <p:nvPr>
            <p:extLst>
              <p:ext uri="{D42A27DB-BD31-4B8C-83A1-F6EECF244321}">
                <p14:modId xmlns:p14="http://schemas.microsoft.com/office/powerpoint/2010/main" val="258508071"/>
              </p:ext>
            </p:extLst>
          </p:nvPr>
        </p:nvGraphicFramePr>
        <p:xfrm>
          <a:off x="5333591" y="4368495"/>
          <a:ext cx="1849662" cy="872684"/>
        </p:xfrm>
        <a:graphic>
          <a:graphicData uri="http://schemas.openxmlformats.org/presentationml/2006/ole">
            <mc:AlternateContent xmlns:mc="http://schemas.openxmlformats.org/markup-compatibility/2006">
              <mc:Choice xmlns:v="urn:schemas-microsoft-com:vml" Requires="v">
                <p:oleObj spid="_x0000_s3106" name="公式" r:id="rId8" imgW="965160" imgH="431640" progId="Equation.3">
                  <p:embed/>
                </p:oleObj>
              </mc:Choice>
              <mc:Fallback>
                <p:oleObj name="公式" r:id="rId8" imgW="965160" imgH="431640" progId="Equation.3">
                  <p:embed/>
                  <p:pic>
                    <p:nvPicPr>
                      <p:cNvPr id="0" name=""/>
                      <p:cNvPicPr>
                        <a:picLocks noChangeAspect="1" noChangeArrowheads="1"/>
                      </p:cNvPicPr>
                      <p:nvPr/>
                    </p:nvPicPr>
                    <p:blipFill>
                      <a:blip r:embed="rId9"/>
                      <a:srcRect/>
                      <a:stretch>
                        <a:fillRect/>
                      </a:stretch>
                    </p:blipFill>
                    <p:spPr bwMode="auto">
                      <a:xfrm>
                        <a:off x="5333591" y="4368495"/>
                        <a:ext cx="1849662" cy="872684"/>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66439737"/>
              </p:ext>
            </p:extLst>
          </p:nvPr>
        </p:nvGraphicFramePr>
        <p:xfrm>
          <a:off x="2994597" y="132200"/>
          <a:ext cx="6126375" cy="3727094"/>
        </p:xfrm>
        <a:graphic>
          <a:graphicData uri="http://schemas.openxmlformats.org/presentationml/2006/ole">
            <mc:AlternateContent xmlns:mc="http://schemas.openxmlformats.org/markup-compatibility/2006">
              <mc:Choice xmlns:v="urn:schemas-microsoft-com:vml" Requires="v">
                <p:oleObj spid="_x0000_s3107" name="Visio" r:id="rId10" imgW="5900568" imgH="3594672" progId="Visio.Drawing.11">
                  <p:embed/>
                </p:oleObj>
              </mc:Choice>
              <mc:Fallback>
                <p:oleObj name="Visio" r:id="rId10" imgW="5900568" imgH="3594672" progId="Visio.Drawing.11">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94597" y="132200"/>
                        <a:ext cx="6126375" cy="3727094"/>
                      </a:xfrm>
                      <a:prstGeom prst="rect">
                        <a:avLst/>
                      </a:prstGeom>
                      <a:noFill/>
                    </p:spPr>
                  </p:pic>
                </p:oleObj>
              </mc:Fallback>
            </mc:AlternateContent>
          </a:graphicData>
        </a:graphic>
      </p:graphicFrame>
      <p:grpSp>
        <p:nvGrpSpPr>
          <p:cNvPr id="33" name="Group 342"/>
          <p:cNvGrpSpPr>
            <a:grpSpLocks/>
          </p:cNvGrpSpPr>
          <p:nvPr/>
        </p:nvGrpSpPr>
        <p:grpSpPr bwMode="auto">
          <a:xfrm>
            <a:off x="1605213" y="1935787"/>
            <a:ext cx="1030288" cy="927100"/>
            <a:chOff x="242" y="3066"/>
            <a:chExt cx="649" cy="584"/>
          </a:xfrm>
        </p:grpSpPr>
        <p:sp>
          <p:nvSpPr>
            <p:cNvPr id="34" name="Line 310"/>
            <p:cNvSpPr>
              <a:spLocks noChangeShapeType="1"/>
            </p:cNvSpPr>
            <p:nvPr/>
          </p:nvSpPr>
          <p:spPr bwMode="auto">
            <a:xfrm>
              <a:off x="476" y="3348"/>
              <a:ext cx="415"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800000"/>
                </a:solidFill>
              </a:endParaRPr>
            </a:p>
          </p:txBody>
        </p:sp>
        <p:sp>
          <p:nvSpPr>
            <p:cNvPr id="35" name="Rectangle 311"/>
            <p:cNvSpPr>
              <a:spLocks noChangeArrowheads="1"/>
            </p:cNvSpPr>
            <p:nvPr/>
          </p:nvSpPr>
          <p:spPr bwMode="auto">
            <a:xfrm>
              <a:off x="722" y="3379"/>
              <a:ext cx="15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R</a:t>
              </a:r>
              <a:endParaRPr lang="en-US" altLang="zh-CN" sz="1600">
                <a:solidFill>
                  <a:srgbClr val="800000"/>
                </a:solidFill>
              </a:endParaRPr>
            </a:p>
          </p:txBody>
        </p:sp>
        <p:sp>
          <p:nvSpPr>
            <p:cNvPr id="36" name="Rectangle 312"/>
            <p:cNvSpPr>
              <a:spLocks noChangeArrowheads="1"/>
            </p:cNvSpPr>
            <p:nvPr/>
          </p:nvSpPr>
          <p:spPr bwMode="auto">
            <a:xfrm>
              <a:off x="470" y="3066"/>
              <a:ext cx="15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V</a:t>
              </a:r>
              <a:endParaRPr lang="en-US" altLang="zh-CN" sz="1600">
                <a:solidFill>
                  <a:srgbClr val="800000"/>
                </a:solidFill>
              </a:endParaRPr>
            </a:p>
          </p:txBody>
        </p:sp>
        <p:sp>
          <p:nvSpPr>
            <p:cNvPr id="37" name="Rectangle 313"/>
            <p:cNvSpPr>
              <a:spLocks noChangeArrowheads="1"/>
            </p:cNvSpPr>
            <p:nvPr/>
          </p:nvSpPr>
          <p:spPr bwMode="auto">
            <a:xfrm>
              <a:off x="242" y="320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a</a:t>
              </a:r>
              <a:endParaRPr lang="en-US" altLang="zh-CN" sz="1600">
                <a:solidFill>
                  <a:srgbClr val="800000"/>
                </a:solidFill>
              </a:endParaRPr>
            </a:p>
          </p:txBody>
        </p:sp>
        <p:sp>
          <p:nvSpPr>
            <p:cNvPr id="38" name="Rectangle 323"/>
            <p:cNvSpPr>
              <a:spLocks noChangeArrowheads="1"/>
            </p:cNvSpPr>
            <p:nvPr/>
          </p:nvSpPr>
          <p:spPr bwMode="auto">
            <a:xfrm>
              <a:off x="606" y="3203"/>
              <a:ext cx="2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i="1">
                  <a:solidFill>
                    <a:srgbClr val="800000"/>
                  </a:solidFill>
                </a:rPr>
                <a:t>REF</a:t>
              </a:r>
              <a:endParaRPr lang="en-US" altLang="zh-CN" sz="1600">
                <a:solidFill>
                  <a:srgbClr val="800000"/>
                </a:solidFill>
              </a:endParaRPr>
            </a:p>
          </p:txBody>
        </p:sp>
        <p:sp>
          <p:nvSpPr>
            <p:cNvPr id="39" name="Rectangle 327"/>
            <p:cNvSpPr>
              <a:spLocks noChangeArrowheads="1"/>
            </p:cNvSpPr>
            <p:nvPr/>
          </p:nvSpPr>
          <p:spPr bwMode="auto">
            <a:xfrm>
              <a:off x="625" y="336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800000"/>
                  </a:solidFill>
                </a:rPr>
                <a:t>3</a:t>
              </a:r>
            </a:p>
          </p:txBody>
        </p:sp>
        <p:sp>
          <p:nvSpPr>
            <p:cNvPr id="40" name="Rectangle 328"/>
            <p:cNvSpPr>
              <a:spLocks noChangeArrowheads="1"/>
            </p:cNvSpPr>
            <p:nvPr/>
          </p:nvSpPr>
          <p:spPr bwMode="auto">
            <a:xfrm>
              <a:off x="354" y="334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800000"/>
                  </a:solidFill>
                </a:rPr>
                <a:t>0</a:t>
              </a:r>
            </a:p>
          </p:txBody>
        </p:sp>
        <p:sp>
          <p:nvSpPr>
            <p:cNvPr id="41" name="Rectangle 335"/>
            <p:cNvSpPr>
              <a:spLocks noChangeArrowheads="1"/>
            </p:cNvSpPr>
            <p:nvPr/>
          </p:nvSpPr>
          <p:spPr bwMode="auto">
            <a:xfrm>
              <a:off x="509" y="337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800000"/>
                  </a:solidFill>
                </a:rPr>
                <a:t>2</a:t>
              </a:r>
              <a:endParaRPr lang="en-US" altLang="zh-CN" sz="1600">
                <a:solidFill>
                  <a:srgbClr val="800000"/>
                </a:solidFill>
              </a:endParaRPr>
            </a:p>
          </p:txBody>
        </p:sp>
      </p:grpSp>
      <p:grpSp>
        <p:nvGrpSpPr>
          <p:cNvPr id="42" name="Group 341"/>
          <p:cNvGrpSpPr>
            <a:grpSpLocks/>
          </p:cNvGrpSpPr>
          <p:nvPr/>
        </p:nvGrpSpPr>
        <p:grpSpPr bwMode="auto">
          <a:xfrm>
            <a:off x="223837" y="1932474"/>
            <a:ext cx="995363" cy="928687"/>
            <a:chOff x="242" y="2471"/>
            <a:chExt cx="627" cy="585"/>
          </a:xfrm>
        </p:grpSpPr>
        <p:sp>
          <p:nvSpPr>
            <p:cNvPr id="43" name="Line 309"/>
            <p:cNvSpPr>
              <a:spLocks noChangeShapeType="1"/>
            </p:cNvSpPr>
            <p:nvPr/>
          </p:nvSpPr>
          <p:spPr bwMode="auto">
            <a:xfrm>
              <a:off x="453" y="2754"/>
              <a:ext cx="416"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800000"/>
                </a:solidFill>
              </a:endParaRPr>
            </a:p>
          </p:txBody>
        </p:sp>
        <p:sp>
          <p:nvSpPr>
            <p:cNvPr id="44" name="Rectangle 314"/>
            <p:cNvSpPr>
              <a:spLocks noChangeArrowheads="1"/>
            </p:cNvSpPr>
            <p:nvPr/>
          </p:nvSpPr>
          <p:spPr bwMode="auto">
            <a:xfrm>
              <a:off x="704" y="2785"/>
              <a:ext cx="15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R</a:t>
              </a:r>
              <a:endParaRPr lang="en-US" altLang="zh-CN" sz="1600">
                <a:solidFill>
                  <a:srgbClr val="800000"/>
                </a:solidFill>
              </a:endParaRPr>
            </a:p>
          </p:txBody>
        </p:sp>
        <p:sp>
          <p:nvSpPr>
            <p:cNvPr id="45" name="Rectangle 315"/>
            <p:cNvSpPr>
              <a:spLocks noChangeArrowheads="1"/>
            </p:cNvSpPr>
            <p:nvPr/>
          </p:nvSpPr>
          <p:spPr bwMode="auto">
            <a:xfrm>
              <a:off x="448" y="2471"/>
              <a:ext cx="15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dirty="0">
                  <a:solidFill>
                    <a:srgbClr val="800000"/>
                  </a:solidFill>
                </a:rPr>
                <a:t>V</a:t>
              </a:r>
              <a:endParaRPr lang="en-US" altLang="zh-CN" sz="1600" dirty="0">
                <a:solidFill>
                  <a:srgbClr val="800000"/>
                </a:solidFill>
              </a:endParaRPr>
            </a:p>
          </p:txBody>
        </p:sp>
        <p:sp>
          <p:nvSpPr>
            <p:cNvPr id="46" name="Rectangle 316"/>
            <p:cNvSpPr>
              <a:spLocks noChangeArrowheads="1"/>
            </p:cNvSpPr>
            <p:nvPr/>
          </p:nvSpPr>
          <p:spPr bwMode="auto">
            <a:xfrm>
              <a:off x="242" y="261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a</a:t>
              </a:r>
              <a:endParaRPr lang="en-US" altLang="zh-CN" sz="1600">
                <a:solidFill>
                  <a:srgbClr val="800000"/>
                </a:solidFill>
              </a:endParaRPr>
            </a:p>
          </p:txBody>
        </p:sp>
        <p:sp>
          <p:nvSpPr>
            <p:cNvPr id="47" name="Rectangle 324"/>
            <p:cNvSpPr>
              <a:spLocks noChangeArrowheads="1"/>
            </p:cNvSpPr>
            <p:nvPr/>
          </p:nvSpPr>
          <p:spPr bwMode="auto">
            <a:xfrm>
              <a:off x="584" y="2609"/>
              <a:ext cx="2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i="1" dirty="0">
                  <a:solidFill>
                    <a:srgbClr val="800000"/>
                  </a:solidFill>
                </a:rPr>
                <a:t>REF</a:t>
              </a:r>
              <a:endParaRPr lang="en-US" altLang="zh-CN" sz="1600" dirty="0">
                <a:solidFill>
                  <a:srgbClr val="800000"/>
                </a:solidFill>
              </a:endParaRPr>
            </a:p>
          </p:txBody>
        </p:sp>
        <p:sp>
          <p:nvSpPr>
            <p:cNvPr id="48" name="Rectangle 329"/>
            <p:cNvSpPr>
              <a:spLocks noChangeArrowheads="1"/>
            </p:cNvSpPr>
            <p:nvPr/>
          </p:nvSpPr>
          <p:spPr bwMode="auto">
            <a:xfrm>
              <a:off x="603" y="276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800000"/>
                  </a:solidFill>
                </a:rPr>
                <a:t>2</a:t>
              </a:r>
            </a:p>
          </p:txBody>
        </p:sp>
        <p:sp>
          <p:nvSpPr>
            <p:cNvPr id="49" name="Rectangle 330"/>
            <p:cNvSpPr>
              <a:spLocks noChangeArrowheads="1"/>
            </p:cNvSpPr>
            <p:nvPr/>
          </p:nvSpPr>
          <p:spPr bwMode="auto">
            <a:xfrm>
              <a:off x="342" y="274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800000"/>
                  </a:solidFill>
                </a:rPr>
                <a:t>1</a:t>
              </a:r>
            </a:p>
          </p:txBody>
        </p:sp>
        <p:sp>
          <p:nvSpPr>
            <p:cNvPr id="50" name="Rectangle 336"/>
            <p:cNvSpPr>
              <a:spLocks noChangeArrowheads="1"/>
            </p:cNvSpPr>
            <p:nvPr/>
          </p:nvSpPr>
          <p:spPr bwMode="auto">
            <a:xfrm>
              <a:off x="483" y="278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800000"/>
                  </a:solidFill>
                </a:rPr>
                <a:t>2</a:t>
              </a:r>
              <a:endParaRPr lang="en-US" altLang="zh-CN" sz="1600">
                <a:solidFill>
                  <a:srgbClr val="800000"/>
                </a:solidFill>
              </a:endParaRPr>
            </a:p>
          </p:txBody>
        </p:sp>
      </p:grpSp>
      <p:grpSp>
        <p:nvGrpSpPr>
          <p:cNvPr id="51" name="Group 340"/>
          <p:cNvGrpSpPr>
            <a:grpSpLocks/>
          </p:cNvGrpSpPr>
          <p:nvPr/>
        </p:nvGrpSpPr>
        <p:grpSpPr bwMode="auto">
          <a:xfrm>
            <a:off x="1582403" y="826356"/>
            <a:ext cx="1033463" cy="952851"/>
            <a:chOff x="242" y="1885"/>
            <a:chExt cx="651" cy="559"/>
          </a:xfrm>
        </p:grpSpPr>
        <p:sp>
          <p:nvSpPr>
            <p:cNvPr id="52" name="Line 308"/>
            <p:cNvSpPr>
              <a:spLocks noChangeShapeType="1"/>
            </p:cNvSpPr>
            <p:nvPr/>
          </p:nvSpPr>
          <p:spPr bwMode="auto">
            <a:xfrm>
              <a:off x="478" y="2160"/>
              <a:ext cx="415"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800000"/>
                </a:solidFill>
              </a:endParaRPr>
            </a:p>
          </p:txBody>
        </p:sp>
        <p:sp>
          <p:nvSpPr>
            <p:cNvPr id="53" name="Rectangle 317"/>
            <p:cNvSpPr>
              <a:spLocks noChangeArrowheads="1"/>
            </p:cNvSpPr>
            <p:nvPr/>
          </p:nvSpPr>
          <p:spPr bwMode="auto">
            <a:xfrm>
              <a:off x="716" y="2191"/>
              <a:ext cx="15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R</a:t>
              </a:r>
              <a:endParaRPr lang="en-US" altLang="zh-CN" sz="1600">
                <a:solidFill>
                  <a:srgbClr val="800000"/>
                </a:solidFill>
              </a:endParaRPr>
            </a:p>
          </p:txBody>
        </p:sp>
        <p:sp>
          <p:nvSpPr>
            <p:cNvPr id="54" name="Rectangle 318"/>
            <p:cNvSpPr>
              <a:spLocks noChangeArrowheads="1"/>
            </p:cNvSpPr>
            <p:nvPr/>
          </p:nvSpPr>
          <p:spPr bwMode="auto">
            <a:xfrm>
              <a:off x="464" y="1885"/>
              <a:ext cx="13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V</a:t>
              </a:r>
              <a:endParaRPr lang="en-US" altLang="zh-CN" sz="1600">
                <a:solidFill>
                  <a:srgbClr val="800000"/>
                </a:solidFill>
              </a:endParaRPr>
            </a:p>
          </p:txBody>
        </p:sp>
        <p:sp>
          <p:nvSpPr>
            <p:cNvPr id="55" name="Rectangle 319"/>
            <p:cNvSpPr>
              <a:spLocks noChangeArrowheads="1"/>
            </p:cNvSpPr>
            <p:nvPr/>
          </p:nvSpPr>
          <p:spPr bwMode="auto">
            <a:xfrm>
              <a:off x="242" y="2017"/>
              <a:ext cx="11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800000"/>
                  </a:solidFill>
                </a:rPr>
                <a:t>a</a:t>
              </a:r>
              <a:endParaRPr lang="en-US" altLang="zh-CN" sz="1600">
                <a:solidFill>
                  <a:srgbClr val="800000"/>
                </a:solidFill>
              </a:endParaRPr>
            </a:p>
          </p:txBody>
        </p:sp>
        <p:sp>
          <p:nvSpPr>
            <p:cNvPr id="56" name="Rectangle 325"/>
            <p:cNvSpPr>
              <a:spLocks noChangeArrowheads="1"/>
            </p:cNvSpPr>
            <p:nvPr/>
          </p:nvSpPr>
          <p:spPr bwMode="auto">
            <a:xfrm>
              <a:off x="608" y="2015"/>
              <a:ext cx="25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i="1">
                  <a:solidFill>
                    <a:srgbClr val="800000"/>
                  </a:solidFill>
                </a:rPr>
                <a:t>REF</a:t>
              </a:r>
              <a:endParaRPr lang="en-US" altLang="zh-CN" sz="1600">
                <a:solidFill>
                  <a:srgbClr val="800000"/>
                </a:solidFill>
              </a:endParaRPr>
            </a:p>
          </p:txBody>
        </p:sp>
        <p:sp>
          <p:nvSpPr>
            <p:cNvPr id="57" name="Rectangle 331"/>
            <p:cNvSpPr>
              <a:spLocks noChangeArrowheads="1"/>
            </p:cNvSpPr>
            <p:nvPr/>
          </p:nvSpPr>
          <p:spPr bwMode="auto">
            <a:xfrm>
              <a:off x="625" y="2173"/>
              <a:ext cx="6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dirty="0">
                  <a:solidFill>
                    <a:srgbClr val="800000"/>
                  </a:solidFill>
                </a:rPr>
                <a:t>1</a:t>
              </a:r>
            </a:p>
          </p:txBody>
        </p:sp>
        <p:sp>
          <p:nvSpPr>
            <p:cNvPr id="58" name="Rectangle 332"/>
            <p:cNvSpPr>
              <a:spLocks noChangeArrowheads="1"/>
            </p:cNvSpPr>
            <p:nvPr/>
          </p:nvSpPr>
          <p:spPr bwMode="auto">
            <a:xfrm>
              <a:off x="356" y="2155"/>
              <a:ext cx="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800000"/>
                  </a:solidFill>
                </a:rPr>
                <a:t>2</a:t>
              </a:r>
            </a:p>
          </p:txBody>
        </p:sp>
        <p:sp>
          <p:nvSpPr>
            <p:cNvPr id="59" name="Rectangle 337"/>
            <p:cNvSpPr>
              <a:spLocks noChangeArrowheads="1"/>
            </p:cNvSpPr>
            <p:nvPr/>
          </p:nvSpPr>
          <p:spPr bwMode="auto">
            <a:xfrm>
              <a:off x="503" y="2191"/>
              <a:ext cx="11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solidFill>
                    <a:srgbClr val="800000"/>
                  </a:solidFill>
                </a:rPr>
                <a:t>2</a:t>
              </a:r>
              <a:endParaRPr lang="en-US" altLang="zh-CN" sz="1600" dirty="0">
                <a:solidFill>
                  <a:srgbClr val="800000"/>
                </a:solidFill>
              </a:endParaRPr>
            </a:p>
          </p:txBody>
        </p:sp>
      </p:grpSp>
      <p:grpSp>
        <p:nvGrpSpPr>
          <p:cNvPr id="60" name="Group 339"/>
          <p:cNvGrpSpPr>
            <a:grpSpLocks/>
          </p:cNvGrpSpPr>
          <p:nvPr/>
        </p:nvGrpSpPr>
        <p:grpSpPr bwMode="auto">
          <a:xfrm>
            <a:off x="119062" y="806976"/>
            <a:ext cx="1020763" cy="927100"/>
            <a:chOff x="242" y="1283"/>
            <a:chExt cx="643" cy="584"/>
          </a:xfrm>
        </p:grpSpPr>
        <p:sp>
          <p:nvSpPr>
            <p:cNvPr id="61" name="Line 307"/>
            <p:cNvSpPr>
              <a:spLocks noChangeShapeType="1"/>
            </p:cNvSpPr>
            <p:nvPr/>
          </p:nvSpPr>
          <p:spPr bwMode="auto">
            <a:xfrm>
              <a:off x="470" y="1565"/>
              <a:ext cx="415"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800000"/>
                </a:solidFill>
              </a:endParaRPr>
            </a:p>
          </p:txBody>
        </p:sp>
        <p:sp>
          <p:nvSpPr>
            <p:cNvPr id="62" name="Rectangle 320"/>
            <p:cNvSpPr>
              <a:spLocks noChangeArrowheads="1"/>
            </p:cNvSpPr>
            <p:nvPr/>
          </p:nvSpPr>
          <p:spPr bwMode="auto">
            <a:xfrm>
              <a:off x="719" y="1596"/>
              <a:ext cx="15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dirty="0">
                  <a:solidFill>
                    <a:srgbClr val="800000"/>
                  </a:solidFill>
                </a:rPr>
                <a:t>R</a:t>
              </a:r>
              <a:endParaRPr lang="en-US" altLang="zh-CN" sz="1600" dirty="0">
                <a:solidFill>
                  <a:srgbClr val="800000"/>
                </a:solidFill>
              </a:endParaRPr>
            </a:p>
          </p:txBody>
        </p:sp>
        <p:sp>
          <p:nvSpPr>
            <p:cNvPr id="63" name="Rectangle 321"/>
            <p:cNvSpPr>
              <a:spLocks noChangeArrowheads="1"/>
            </p:cNvSpPr>
            <p:nvPr/>
          </p:nvSpPr>
          <p:spPr bwMode="auto">
            <a:xfrm>
              <a:off x="464" y="1283"/>
              <a:ext cx="15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dirty="0">
                  <a:solidFill>
                    <a:srgbClr val="800000"/>
                  </a:solidFill>
                </a:rPr>
                <a:t>V</a:t>
              </a:r>
              <a:endParaRPr lang="en-US" altLang="zh-CN" sz="1600" dirty="0">
                <a:solidFill>
                  <a:srgbClr val="800000"/>
                </a:solidFill>
              </a:endParaRPr>
            </a:p>
          </p:txBody>
        </p:sp>
        <p:sp>
          <p:nvSpPr>
            <p:cNvPr id="64" name="Rectangle 322"/>
            <p:cNvSpPr>
              <a:spLocks noChangeArrowheads="1"/>
            </p:cNvSpPr>
            <p:nvPr/>
          </p:nvSpPr>
          <p:spPr bwMode="auto">
            <a:xfrm>
              <a:off x="242" y="142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dirty="0">
                  <a:solidFill>
                    <a:srgbClr val="800000"/>
                  </a:solidFill>
                </a:rPr>
                <a:t>a</a:t>
              </a:r>
              <a:endParaRPr lang="en-US" altLang="zh-CN" sz="1600" dirty="0">
                <a:solidFill>
                  <a:srgbClr val="800000"/>
                </a:solidFill>
              </a:endParaRPr>
            </a:p>
          </p:txBody>
        </p:sp>
        <p:sp>
          <p:nvSpPr>
            <p:cNvPr id="65" name="Rectangle 326"/>
            <p:cNvSpPr>
              <a:spLocks noChangeArrowheads="1"/>
            </p:cNvSpPr>
            <p:nvPr/>
          </p:nvSpPr>
          <p:spPr bwMode="auto">
            <a:xfrm>
              <a:off x="600" y="1420"/>
              <a:ext cx="2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i="1" dirty="0">
                  <a:solidFill>
                    <a:srgbClr val="800000"/>
                  </a:solidFill>
                </a:rPr>
                <a:t>REF</a:t>
              </a:r>
              <a:endParaRPr lang="en-US" altLang="zh-CN" sz="1600" dirty="0">
                <a:solidFill>
                  <a:srgbClr val="800000"/>
                </a:solidFill>
              </a:endParaRPr>
            </a:p>
          </p:txBody>
        </p:sp>
        <p:sp>
          <p:nvSpPr>
            <p:cNvPr id="66" name="Rectangle 333"/>
            <p:cNvSpPr>
              <a:spLocks noChangeArrowheads="1"/>
            </p:cNvSpPr>
            <p:nvPr/>
          </p:nvSpPr>
          <p:spPr bwMode="auto">
            <a:xfrm>
              <a:off x="618" y="157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800000"/>
                  </a:solidFill>
                </a:rPr>
                <a:t>0</a:t>
              </a:r>
            </a:p>
          </p:txBody>
        </p:sp>
        <p:sp>
          <p:nvSpPr>
            <p:cNvPr id="67" name="Rectangle 334"/>
            <p:cNvSpPr>
              <a:spLocks noChangeArrowheads="1"/>
            </p:cNvSpPr>
            <p:nvPr/>
          </p:nvSpPr>
          <p:spPr bwMode="auto">
            <a:xfrm>
              <a:off x="352" y="156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800000"/>
                  </a:solidFill>
                </a:rPr>
                <a:t>3</a:t>
              </a:r>
            </a:p>
          </p:txBody>
        </p:sp>
        <p:sp>
          <p:nvSpPr>
            <p:cNvPr id="68" name="Rectangle 338"/>
            <p:cNvSpPr>
              <a:spLocks noChangeArrowheads="1"/>
            </p:cNvSpPr>
            <p:nvPr/>
          </p:nvSpPr>
          <p:spPr bwMode="auto">
            <a:xfrm>
              <a:off x="500" y="159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800000"/>
                  </a:solidFill>
                </a:rPr>
                <a:t>2</a:t>
              </a:r>
              <a:endParaRPr lang="en-US" altLang="zh-CN" sz="1600">
                <a:solidFill>
                  <a:srgbClr val="800000"/>
                </a:solidFill>
              </a:endParaRPr>
            </a:p>
          </p:txBody>
        </p:sp>
      </p:grpSp>
      <p:sp>
        <p:nvSpPr>
          <p:cNvPr id="2" name="Rectangle 3">
            <a:extLst>
              <a:ext uri="{FF2B5EF4-FFF2-40B4-BE49-F238E27FC236}">
                <a16:creationId xmlns:a16="http://schemas.microsoft.com/office/drawing/2014/main" id="{FD5AEA1C-E933-2867-91BE-54B00A9D924F}"/>
              </a:ext>
            </a:extLst>
          </p:cNvPr>
          <p:cNvSpPr>
            <a:spLocks noGrp="1" noChangeArrowheads="1"/>
          </p:cNvSpPr>
          <p:nvPr>
            <p:ph type="body" sz="half" idx="1"/>
          </p:nvPr>
        </p:nvSpPr>
        <p:spPr>
          <a:xfrm>
            <a:off x="146144" y="5258861"/>
            <a:ext cx="2982068" cy="644525"/>
          </a:xfrm>
        </p:spPr>
        <p:txBody>
          <a:bodyPr/>
          <a:lstStyle/>
          <a:p>
            <a:pPr marL="0" indent="0" eaLnBrk="1" hangingPunct="1">
              <a:buClr>
                <a:schemeClr val="accent1"/>
              </a:buClr>
              <a:buNone/>
            </a:pPr>
            <a:r>
              <a:rPr lang="en-US" altLang="zh-CN" sz="2400" b="1" dirty="0">
                <a:solidFill>
                  <a:srgbClr val="800000"/>
                </a:solidFill>
                <a:latin typeface="+mn-ea"/>
              </a:rPr>
              <a:t>n</a:t>
            </a:r>
            <a:r>
              <a:rPr lang="zh-CN" altLang="en-US" sz="2400" b="1" dirty="0">
                <a:solidFill>
                  <a:srgbClr val="800000"/>
                </a:solidFill>
                <a:latin typeface="+mn-ea"/>
              </a:rPr>
              <a:t>位权电阻</a:t>
            </a:r>
            <a:r>
              <a:rPr lang="en-US" altLang="zh-CN" sz="2400" b="1" dirty="0">
                <a:solidFill>
                  <a:srgbClr val="800000"/>
                </a:solidFill>
                <a:latin typeface="+mn-ea"/>
              </a:rPr>
              <a:t>DAC</a:t>
            </a:r>
            <a:r>
              <a:rPr lang="zh-CN" altLang="en-US" sz="2400" b="1" dirty="0">
                <a:solidFill>
                  <a:srgbClr val="800000"/>
                </a:solidFill>
                <a:latin typeface="+mn-ea"/>
              </a:rPr>
              <a:t>有：</a:t>
            </a:r>
          </a:p>
        </p:txBody>
      </p:sp>
      <p:graphicFrame>
        <p:nvGraphicFramePr>
          <p:cNvPr id="5" name="Object 8">
            <a:extLst>
              <a:ext uri="{FF2B5EF4-FFF2-40B4-BE49-F238E27FC236}">
                <a16:creationId xmlns:a16="http://schemas.microsoft.com/office/drawing/2014/main" id="{E2FA5ACD-3E5F-2799-57AF-9831D5A23C8F}"/>
              </a:ext>
            </a:extLst>
          </p:cNvPr>
          <p:cNvGraphicFramePr>
            <a:graphicFrameLocks noChangeAspect="1"/>
          </p:cNvGraphicFramePr>
          <p:nvPr>
            <p:extLst>
              <p:ext uri="{D42A27DB-BD31-4B8C-83A1-F6EECF244321}">
                <p14:modId xmlns:p14="http://schemas.microsoft.com/office/powerpoint/2010/main" val="2551748229"/>
              </p:ext>
            </p:extLst>
          </p:nvPr>
        </p:nvGraphicFramePr>
        <p:xfrm>
          <a:off x="1800984" y="5802748"/>
          <a:ext cx="1580134" cy="633266"/>
        </p:xfrm>
        <a:graphic>
          <a:graphicData uri="http://schemas.openxmlformats.org/presentationml/2006/ole">
            <mc:AlternateContent xmlns:mc="http://schemas.openxmlformats.org/markup-compatibility/2006">
              <mc:Choice xmlns:v="urn:schemas-microsoft-com:vml" Requires="v">
                <p:oleObj spid="_x0000_s3108" name="公式" r:id="rId12" imgW="660240" imgH="228600" progId="Equation.3">
                  <p:embed/>
                </p:oleObj>
              </mc:Choice>
              <mc:Fallback>
                <p:oleObj name="公式" r:id="rId12" imgW="660240" imgH="228600" progId="Equation.3">
                  <p:embed/>
                  <p:pic>
                    <p:nvPicPr>
                      <p:cNvPr id="11271" name="Object 8">
                        <a:extLst>
                          <a:ext uri="{FF2B5EF4-FFF2-40B4-BE49-F238E27FC236}">
                            <a16:creationId xmlns:a16="http://schemas.microsoft.com/office/drawing/2014/main" id="{CA784647-82C6-814B-F53F-F2D12B30DF5B}"/>
                          </a:ext>
                        </a:extLst>
                      </p:cNvPr>
                      <p:cNvPicPr>
                        <a:picLocks noChangeAspect="1" noChangeArrowheads="1"/>
                      </p:cNvPicPr>
                      <p:nvPr/>
                    </p:nvPicPr>
                    <p:blipFill>
                      <a:blip r:embed="rId13"/>
                      <a:srcRect/>
                      <a:stretch>
                        <a:fillRect/>
                      </a:stretch>
                    </p:blipFill>
                    <p:spPr bwMode="auto">
                      <a:xfrm>
                        <a:off x="1800984" y="5802748"/>
                        <a:ext cx="1580134" cy="633266"/>
                      </a:xfrm>
                      <a:prstGeom prst="rect">
                        <a:avLst/>
                      </a:prstGeom>
                      <a:noFill/>
                      <a:ln>
                        <a:noFill/>
                      </a:ln>
                    </p:spPr>
                  </p:pic>
                </p:oleObj>
              </mc:Fallback>
            </mc:AlternateContent>
          </a:graphicData>
        </a:graphic>
      </p:graphicFrame>
      <p:graphicFrame>
        <p:nvGraphicFramePr>
          <p:cNvPr id="6" name="Object 28">
            <a:extLst>
              <a:ext uri="{FF2B5EF4-FFF2-40B4-BE49-F238E27FC236}">
                <a16:creationId xmlns:a16="http://schemas.microsoft.com/office/drawing/2014/main" id="{4D6156DC-54B6-0ADD-0DD8-186573115680}"/>
              </a:ext>
            </a:extLst>
          </p:cNvPr>
          <p:cNvGraphicFramePr>
            <a:graphicFrameLocks noChangeAspect="1"/>
          </p:cNvGraphicFramePr>
          <p:nvPr>
            <p:extLst>
              <p:ext uri="{D42A27DB-BD31-4B8C-83A1-F6EECF244321}">
                <p14:modId xmlns:p14="http://schemas.microsoft.com/office/powerpoint/2010/main" val="4152912332"/>
              </p:ext>
            </p:extLst>
          </p:nvPr>
        </p:nvGraphicFramePr>
        <p:xfrm>
          <a:off x="3403984" y="5581123"/>
          <a:ext cx="3021193" cy="1076516"/>
        </p:xfrm>
        <a:graphic>
          <a:graphicData uri="http://schemas.openxmlformats.org/presentationml/2006/ole">
            <mc:AlternateContent xmlns:mc="http://schemas.openxmlformats.org/markup-compatibility/2006">
              <mc:Choice xmlns:v="urn:schemas-microsoft-com:vml" Requires="v">
                <p:oleObj spid="_x0000_s3109" name="公式" r:id="rId14" imgW="1257120" imgH="431640" progId="Equation.3">
                  <p:embed/>
                </p:oleObj>
              </mc:Choice>
              <mc:Fallback>
                <p:oleObj name="公式" r:id="rId14" imgW="1257120" imgH="431640" progId="Equation.3">
                  <p:embed/>
                  <p:pic>
                    <p:nvPicPr>
                      <p:cNvPr id="11273" name="Object 28">
                        <a:extLst>
                          <a:ext uri="{FF2B5EF4-FFF2-40B4-BE49-F238E27FC236}">
                            <a16:creationId xmlns:a16="http://schemas.microsoft.com/office/drawing/2014/main" id="{CA6DF3F7-8B0E-6742-7174-C4915C78FDDA}"/>
                          </a:ext>
                        </a:extLst>
                      </p:cNvPr>
                      <p:cNvPicPr>
                        <a:picLocks noChangeAspect="1" noChangeArrowheads="1"/>
                      </p:cNvPicPr>
                      <p:nvPr/>
                    </p:nvPicPr>
                    <p:blipFill>
                      <a:blip r:embed="rId15"/>
                      <a:srcRect/>
                      <a:stretch>
                        <a:fillRect/>
                      </a:stretch>
                    </p:blipFill>
                    <p:spPr bwMode="auto">
                      <a:xfrm>
                        <a:off x="3403984" y="5581123"/>
                        <a:ext cx="3021193" cy="107651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500783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left)">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3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30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3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48617"/>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84149" y="30209"/>
            <a:ext cx="8751304" cy="1599027"/>
          </a:xfrm>
          <a:prstGeom prst="rect">
            <a:avLst/>
          </a:prstGeom>
          <a:solidFill>
            <a:schemeClr val="bg1"/>
          </a:solidFill>
        </p:spPr>
        <p:txBody>
          <a:bodyPr wrap="square">
            <a:spAutoFit/>
          </a:bodyPr>
          <a:lstStyle/>
          <a:p>
            <a:pPr fontAlgn="auto">
              <a:lnSpc>
                <a:spcPct val="120000"/>
              </a:lnSpc>
              <a:spcBef>
                <a:spcPts val="600"/>
              </a:spcBef>
              <a:spcAft>
                <a:spcPts val="300"/>
              </a:spcAft>
            </a:pPr>
            <a:r>
              <a:rPr lang="zh-CN" altLang="en-US" sz="2800" dirty="0">
                <a:solidFill>
                  <a:srgbClr val="800000"/>
                </a:solidFill>
                <a:latin typeface="+mn-lt"/>
                <a:ea typeface="+mn-ea"/>
              </a:rPr>
              <a:t>例</a:t>
            </a:r>
            <a:r>
              <a:rPr lang="en-US" altLang="zh-CN" sz="2800" dirty="0">
                <a:solidFill>
                  <a:srgbClr val="800000"/>
                </a:solidFill>
                <a:latin typeface="+mn-lt"/>
                <a:ea typeface="+mn-ea"/>
              </a:rPr>
              <a:t>1 </a:t>
            </a:r>
            <a:r>
              <a:rPr lang="zh-CN" altLang="en-US" sz="2800" dirty="0">
                <a:solidFill>
                  <a:srgbClr val="000000"/>
                </a:solidFill>
                <a:latin typeface="+mn-lt"/>
                <a:ea typeface="+mn-ea"/>
              </a:rPr>
              <a:t>图所示的电路中，设</a:t>
            </a:r>
            <a:r>
              <a:rPr lang="en-US" altLang="zh-CN" sz="2800" i="1" dirty="0">
                <a:solidFill>
                  <a:srgbClr val="000000"/>
                </a:solidFill>
                <a:latin typeface="+mn-lt"/>
                <a:ea typeface="+mn-ea"/>
                <a:cs typeface="Times New Roman" pitchFamily="18" charset="0"/>
              </a:rPr>
              <a:t>n</a:t>
            </a:r>
            <a:r>
              <a:rPr lang="en-US" altLang="zh-CN" sz="2800" dirty="0">
                <a:solidFill>
                  <a:srgbClr val="000000"/>
                </a:solidFill>
                <a:latin typeface="+mn-lt"/>
                <a:ea typeface="+mn-ea"/>
                <a:cs typeface="Times New Roman" pitchFamily="18" charset="0"/>
              </a:rPr>
              <a:t>=4, </a:t>
            </a:r>
            <a:r>
              <a:rPr lang="en-US" altLang="zh-CN" sz="2800" i="1" dirty="0">
                <a:solidFill>
                  <a:srgbClr val="000000"/>
                </a:solidFill>
                <a:latin typeface="+mn-lt"/>
                <a:ea typeface="+mn-ea"/>
                <a:cs typeface="Times New Roman" pitchFamily="18" charset="0"/>
              </a:rPr>
              <a:t>V</a:t>
            </a:r>
            <a:r>
              <a:rPr lang="en-US" altLang="zh-CN" sz="2800" baseline="-30000" dirty="0">
                <a:solidFill>
                  <a:srgbClr val="000000"/>
                </a:solidFill>
                <a:latin typeface="+mn-lt"/>
                <a:ea typeface="+mn-ea"/>
                <a:cs typeface="Times New Roman" pitchFamily="18" charset="0"/>
              </a:rPr>
              <a:t>REF </a:t>
            </a:r>
            <a:r>
              <a:rPr lang="en-US" altLang="zh-CN" sz="2800" dirty="0">
                <a:solidFill>
                  <a:srgbClr val="000000"/>
                </a:solidFill>
                <a:latin typeface="+mn-lt"/>
                <a:ea typeface="+mn-ea"/>
                <a:cs typeface="Times New Roman" pitchFamily="18" charset="0"/>
              </a:rPr>
              <a:t>=</a:t>
            </a:r>
            <a:r>
              <a:rPr lang="zh-CN" altLang="en-US" sz="2800" dirty="0">
                <a:solidFill>
                  <a:srgbClr val="000000"/>
                </a:solidFill>
                <a:latin typeface="+mn-lt"/>
                <a:ea typeface="+mn-ea"/>
              </a:rPr>
              <a:t>－</a:t>
            </a:r>
            <a:r>
              <a:rPr lang="en-US" altLang="zh-CN" sz="2800" dirty="0">
                <a:solidFill>
                  <a:srgbClr val="000000"/>
                </a:solidFill>
                <a:latin typeface="+mn-lt"/>
                <a:ea typeface="+mn-ea"/>
                <a:cs typeface="Times New Roman" pitchFamily="18" charset="0"/>
              </a:rPr>
              <a:t>10V, </a:t>
            </a:r>
            <a:r>
              <a:rPr lang="en-US" altLang="zh-CN" sz="2800" i="1" dirty="0">
                <a:solidFill>
                  <a:srgbClr val="000000"/>
                </a:solidFill>
                <a:latin typeface="+mn-lt"/>
                <a:ea typeface="+mn-ea"/>
                <a:cs typeface="Times New Roman" pitchFamily="18" charset="0"/>
              </a:rPr>
              <a:t>R</a:t>
            </a:r>
            <a:r>
              <a:rPr lang="en-US" altLang="zh-CN" sz="2800" dirty="0">
                <a:solidFill>
                  <a:srgbClr val="000000"/>
                </a:solidFill>
                <a:latin typeface="+mn-lt"/>
                <a:ea typeface="+mn-ea"/>
                <a:cs typeface="Times New Roman" pitchFamily="18" charset="0"/>
              </a:rPr>
              <a:t>=12.5kΩ, </a:t>
            </a:r>
            <a:r>
              <a:rPr lang="en-US" altLang="zh-CN" sz="2800" i="1" dirty="0">
                <a:solidFill>
                  <a:srgbClr val="000000"/>
                </a:solidFill>
                <a:latin typeface="+mn-lt"/>
                <a:ea typeface="+mn-ea"/>
                <a:cs typeface="Times New Roman" pitchFamily="18" charset="0"/>
              </a:rPr>
              <a:t>R</a:t>
            </a:r>
            <a:r>
              <a:rPr lang="en-US" altLang="zh-CN" sz="2800" baseline="-30000" dirty="0">
                <a:solidFill>
                  <a:srgbClr val="000000"/>
                </a:solidFill>
                <a:latin typeface="+mn-lt"/>
                <a:ea typeface="+mn-ea"/>
                <a:cs typeface="Times New Roman" pitchFamily="18" charset="0"/>
              </a:rPr>
              <a:t>f</a:t>
            </a:r>
            <a:r>
              <a:rPr lang="en-US" altLang="zh-CN" sz="2800" dirty="0">
                <a:solidFill>
                  <a:srgbClr val="000000"/>
                </a:solidFill>
                <a:latin typeface="+mn-lt"/>
                <a:ea typeface="+mn-ea"/>
                <a:cs typeface="Times New Roman" pitchFamily="18" charset="0"/>
              </a:rPr>
              <a:t>=8kΩ, </a:t>
            </a:r>
            <a:r>
              <a:rPr lang="zh-CN" altLang="en-US" sz="2800" dirty="0">
                <a:solidFill>
                  <a:srgbClr val="000000"/>
                </a:solidFill>
                <a:latin typeface="+mn-lt"/>
                <a:ea typeface="+mn-ea"/>
              </a:rPr>
              <a:t>输入二进制数码</a:t>
            </a:r>
            <a:r>
              <a:rPr lang="en-US" altLang="zh-CN" sz="2800" i="1" dirty="0">
                <a:solidFill>
                  <a:srgbClr val="000000"/>
                </a:solidFill>
                <a:latin typeface="+mn-lt"/>
                <a:ea typeface="+mn-ea"/>
                <a:cs typeface="Times New Roman" pitchFamily="18" charset="0"/>
              </a:rPr>
              <a:t>S</a:t>
            </a:r>
            <a:r>
              <a:rPr lang="en-US" altLang="zh-CN" sz="2800" baseline="-30000" dirty="0">
                <a:solidFill>
                  <a:srgbClr val="000000"/>
                </a:solidFill>
                <a:latin typeface="+mn-lt"/>
                <a:ea typeface="+mn-ea"/>
                <a:cs typeface="Times New Roman" pitchFamily="18" charset="0"/>
              </a:rPr>
              <a:t>3</a:t>
            </a:r>
            <a:r>
              <a:rPr lang="en-US" altLang="zh-CN" sz="2800" i="1" dirty="0">
                <a:solidFill>
                  <a:srgbClr val="000000"/>
                </a:solidFill>
                <a:latin typeface="+mn-lt"/>
                <a:ea typeface="+mn-ea"/>
                <a:cs typeface="Times New Roman" pitchFamily="18" charset="0"/>
              </a:rPr>
              <a:t>S</a:t>
            </a:r>
            <a:r>
              <a:rPr lang="en-US" altLang="zh-CN" sz="2800" baseline="-30000" dirty="0">
                <a:solidFill>
                  <a:srgbClr val="000000"/>
                </a:solidFill>
                <a:latin typeface="+mn-lt"/>
                <a:ea typeface="+mn-ea"/>
                <a:cs typeface="Times New Roman" pitchFamily="18" charset="0"/>
              </a:rPr>
              <a:t>2</a:t>
            </a:r>
            <a:r>
              <a:rPr lang="en-US" altLang="zh-CN" sz="2800" i="1" dirty="0">
                <a:solidFill>
                  <a:srgbClr val="000000"/>
                </a:solidFill>
                <a:latin typeface="+mn-lt"/>
                <a:ea typeface="+mn-ea"/>
                <a:cs typeface="Times New Roman" pitchFamily="18" charset="0"/>
              </a:rPr>
              <a:t>S</a:t>
            </a:r>
            <a:r>
              <a:rPr lang="en-US" altLang="zh-CN" sz="2800" baseline="-30000" dirty="0">
                <a:solidFill>
                  <a:srgbClr val="000000"/>
                </a:solidFill>
                <a:latin typeface="+mn-lt"/>
                <a:ea typeface="+mn-ea"/>
                <a:cs typeface="Times New Roman" pitchFamily="18" charset="0"/>
              </a:rPr>
              <a:t>1</a:t>
            </a:r>
            <a:r>
              <a:rPr lang="en-US" altLang="zh-CN" sz="2800" i="1" dirty="0">
                <a:solidFill>
                  <a:srgbClr val="000000"/>
                </a:solidFill>
                <a:latin typeface="+mn-lt"/>
                <a:ea typeface="+mn-ea"/>
                <a:cs typeface="Times New Roman" pitchFamily="18" charset="0"/>
              </a:rPr>
              <a:t>S</a:t>
            </a:r>
            <a:r>
              <a:rPr lang="en-US" altLang="zh-CN" sz="2800" baseline="-30000" dirty="0">
                <a:solidFill>
                  <a:srgbClr val="000000"/>
                </a:solidFill>
                <a:latin typeface="+mn-lt"/>
                <a:ea typeface="+mn-ea"/>
                <a:cs typeface="Times New Roman" pitchFamily="18" charset="0"/>
              </a:rPr>
              <a:t>0</a:t>
            </a:r>
            <a:r>
              <a:rPr lang="zh-CN" altLang="en-US" sz="2800" dirty="0">
                <a:solidFill>
                  <a:srgbClr val="000000"/>
                </a:solidFill>
                <a:latin typeface="+mn-lt"/>
                <a:ea typeface="+mn-ea"/>
              </a:rPr>
              <a:t>为</a:t>
            </a:r>
            <a:r>
              <a:rPr lang="en-US" altLang="zh-CN" sz="2800" dirty="0">
                <a:solidFill>
                  <a:srgbClr val="000000"/>
                </a:solidFill>
                <a:latin typeface="+mn-lt"/>
                <a:ea typeface="+mn-ea"/>
                <a:cs typeface="Times New Roman" pitchFamily="18" charset="0"/>
              </a:rPr>
              <a:t>1011</a:t>
            </a:r>
            <a:r>
              <a:rPr lang="zh-CN" altLang="en-US" sz="2800" dirty="0">
                <a:solidFill>
                  <a:srgbClr val="000000"/>
                </a:solidFill>
                <a:latin typeface="+mn-lt"/>
                <a:ea typeface="+mn-ea"/>
              </a:rPr>
              <a:t>。试问运算放大器输出电压是多少？</a:t>
            </a:r>
            <a:endParaRPr kumimoji="1" lang="zh-CN" altLang="en-US" sz="2800" dirty="0">
              <a:solidFill>
                <a:srgbClr val="0000CC"/>
              </a:solidFill>
              <a:latin typeface="+mn-lt"/>
              <a:ea typeface="+mn-ea"/>
              <a:cs typeface="+mn-ea"/>
              <a:sym typeface="+mn-lt"/>
            </a:endParaRPr>
          </a:p>
        </p:txBody>
      </p:sp>
      <p:grpSp>
        <p:nvGrpSpPr>
          <p:cNvPr id="10" name="Group 1095">
            <a:extLst>
              <a:ext uri="{FF2B5EF4-FFF2-40B4-BE49-F238E27FC236}">
                <a16:creationId xmlns:a16="http://schemas.microsoft.com/office/drawing/2014/main" id="{63500C32-3050-CAD2-DE52-A657B508F9DC}"/>
              </a:ext>
            </a:extLst>
          </p:cNvPr>
          <p:cNvGrpSpPr>
            <a:grpSpLocks/>
          </p:cNvGrpSpPr>
          <p:nvPr/>
        </p:nvGrpSpPr>
        <p:grpSpPr bwMode="auto">
          <a:xfrm>
            <a:off x="1543551" y="1640094"/>
            <a:ext cx="5500688" cy="2763838"/>
            <a:chOff x="2751" y="824"/>
            <a:chExt cx="2987" cy="1424"/>
          </a:xfrm>
        </p:grpSpPr>
        <p:graphicFrame>
          <p:nvGraphicFramePr>
            <p:cNvPr id="11" name="Object 3">
              <a:extLst>
                <a:ext uri="{FF2B5EF4-FFF2-40B4-BE49-F238E27FC236}">
                  <a16:creationId xmlns:a16="http://schemas.microsoft.com/office/drawing/2014/main" id="{AA84ADA4-5F3F-E876-631B-01B2437FF066}"/>
                </a:ext>
              </a:extLst>
            </p:cNvPr>
            <p:cNvGraphicFramePr>
              <a:graphicFrameLocks noChangeAspect="1"/>
            </p:cNvGraphicFramePr>
            <p:nvPr/>
          </p:nvGraphicFramePr>
          <p:xfrm>
            <a:off x="2903" y="832"/>
            <a:ext cx="2779" cy="1416"/>
          </p:xfrm>
          <a:graphic>
            <a:graphicData uri="http://schemas.openxmlformats.org/presentationml/2006/ole">
              <mc:AlternateContent xmlns:mc="http://schemas.openxmlformats.org/markup-compatibility/2006">
                <mc:Choice xmlns:v="urn:schemas-microsoft-com:vml" Requires="v">
                  <p:oleObj spid="_x0000_s4133" name="位图图像" r:id="rId4" imgW="6792273" imgH="3409524" progId="Paint.Picture">
                    <p:embed/>
                  </p:oleObj>
                </mc:Choice>
                <mc:Fallback>
                  <p:oleObj name="位图图像" r:id="rId4" imgW="6792273" imgH="3409524" progId="Paint.Picture">
                    <p:embed/>
                    <p:pic>
                      <p:nvPicPr>
                        <p:cNvPr id="92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3" y="832"/>
                          <a:ext cx="2779" cy="141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1054">
              <a:extLst>
                <a:ext uri="{FF2B5EF4-FFF2-40B4-BE49-F238E27FC236}">
                  <a16:creationId xmlns:a16="http://schemas.microsoft.com/office/drawing/2014/main" id="{9AEAFD95-A9D0-340D-B056-CD2DFB210689}"/>
                </a:ext>
              </a:extLst>
            </p:cNvPr>
            <p:cNvSpPr txBox="1">
              <a:spLocks noChangeArrowheads="1"/>
            </p:cNvSpPr>
            <p:nvPr/>
          </p:nvSpPr>
          <p:spPr bwMode="auto">
            <a:xfrm>
              <a:off x="2751" y="824"/>
              <a:ext cx="512" cy="160"/>
            </a:xfrm>
            <a:prstGeom prst="rect">
              <a:avLst/>
            </a:prstGeom>
            <a:noFill/>
            <a:ln w="38100">
              <a:noFill/>
              <a:miter lim="800000"/>
              <a:headEnd/>
              <a:tailEnd/>
            </a:ln>
          </p:spPr>
          <p:txBody>
            <a:bodyPr lIns="90000" tIns="46800" rIns="90000" bIns="46800">
              <a:spAutoFit/>
            </a:bodyPr>
            <a:lstStyle/>
            <a:p>
              <a:pPr fontAlgn="auto">
                <a:spcBef>
                  <a:spcPct val="50000"/>
                </a:spcBef>
                <a:spcAft>
                  <a:spcPts val="0"/>
                </a:spcAft>
                <a:defRPr/>
              </a:pPr>
              <a:r>
                <a:rPr lang="en-US" altLang="zh-CN" sz="1400" i="1" dirty="0">
                  <a:solidFill>
                    <a:srgbClr val="000099"/>
                  </a:solidFill>
                  <a:latin typeface="+mj-lt"/>
                  <a:ea typeface="+mn-ea"/>
                </a:rPr>
                <a:t>V</a:t>
              </a:r>
              <a:r>
                <a:rPr lang="en-US" altLang="zh-CN" sz="1400" baseline="-25000" dirty="0">
                  <a:solidFill>
                    <a:srgbClr val="000099"/>
                  </a:solidFill>
                  <a:latin typeface="+mj-lt"/>
                  <a:ea typeface="+mn-ea"/>
                </a:rPr>
                <a:t>REF</a:t>
              </a:r>
            </a:p>
          </p:txBody>
        </p:sp>
        <p:sp>
          <p:nvSpPr>
            <p:cNvPr id="13" name="Text Box 1055">
              <a:extLst>
                <a:ext uri="{FF2B5EF4-FFF2-40B4-BE49-F238E27FC236}">
                  <a16:creationId xmlns:a16="http://schemas.microsoft.com/office/drawing/2014/main" id="{6A02E8BA-0DDD-DB4D-BB2F-FDC07F6B5525}"/>
                </a:ext>
              </a:extLst>
            </p:cNvPr>
            <p:cNvSpPr txBox="1">
              <a:spLocks noChangeArrowheads="1"/>
            </p:cNvSpPr>
            <p:nvPr/>
          </p:nvSpPr>
          <p:spPr bwMode="auto">
            <a:xfrm>
              <a:off x="5505" y="1694"/>
              <a:ext cx="233" cy="191"/>
            </a:xfrm>
            <a:prstGeom prst="rect">
              <a:avLst/>
            </a:prstGeom>
            <a:noFill/>
            <a:ln w="38100">
              <a:noFill/>
              <a:miter lim="800000"/>
              <a:headEnd/>
              <a:tailEnd/>
            </a:ln>
          </p:spPr>
          <p:txBody>
            <a:bodyPr lIns="90000" tIns="46800" rIns="90000" bIns="46800">
              <a:spAutoFit/>
            </a:bodyPr>
            <a:lstStyle/>
            <a:p>
              <a:pPr fontAlgn="auto">
                <a:spcBef>
                  <a:spcPct val="50000"/>
                </a:spcBef>
                <a:spcAft>
                  <a:spcPts val="0"/>
                </a:spcAft>
                <a:defRPr/>
              </a:pPr>
              <a:r>
                <a:rPr lang="en-US" altLang="zh-CN" sz="1800" i="1" dirty="0" err="1">
                  <a:solidFill>
                    <a:srgbClr val="000099"/>
                  </a:solidFill>
                  <a:latin typeface="+mj-lt"/>
                  <a:ea typeface="+mn-ea"/>
                </a:rPr>
                <a:t>v</a:t>
              </a:r>
              <a:r>
                <a:rPr lang="en-US" altLang="zh-CN" sz="1800" baseline="-25000" dirty="0" err="1">
                  <a:solidFill>
                    <a:srgbClr val="000099"/>
                  </a:solidFill>
                  <a:latin typeface="+mj-lt"/>
                  <a:ea typeface="+mn-ea"/>
                </a:rPr>
                <a:t>O</a:t>
              </a:r>
              <a:endParaRPr lang="en-US" altLang="zh-CN" sz="1800" baseline="-25000" dirty="0">
                <a:solidFill>
                  <a:srgbClr val="000099"/>
                </a:solidFill>
                <a:latin typeface="+mj-lt"/>
                <a:ea typeface="+mn-ea"/>
              </a:endParaRPr>
            </a:p>
          </p:txBody>
        </p:sp>
        <p:sp>
          <p:nvSpPr>
            <p:cNvPr id="14" name="Text Box 1056">
              <a:extLst>
                <a:ext uri="{FF2B5EF4-FFF2-40B4-BE49-F238E27FC236}">
                  <a16:creationId xmlns:a16="http://schemas.microsoft.com/office/drawing/2014/main" id="{9840F7FB-F382-EC11-9292-657EFC495770}"/>
                </a:ext>
              </a:extLst>
            </p:cNvPr>
            <p:cNvSpPr txBox="1">
              <a:spLocks noChangeArrowheads="1"/>
            </p:cNvSpPr>
            <p:nvPr/>
          </p:nvSpPr>
          <p:spPr bwMode="auto">
            <a:xfrm>
              <a:off x="2937" y="1255"/>
              <a:ext cx="2338" cy="160"/>
            </a:xfrm>
            <a:prstGeom prst="rect">
              <a:avLst/>
            </a:prstGeom>
            <a:noFill/>
            <a:ln w="38100">
              <a:noFill/>
              <a:miter lim="800000"/>
              <a:headEnd/>
              <a:tailEnd/>
            </a:ln>
          </p:spPr>
          <p:txBody>
            <a:bodyPr lIns="90000" tIns="46800" rIns="90000" bIns="46800">
              <a:spAutoFit/>
            </a:bodyPr>
            <a:lstStyle/>
            <a:p>
              <a:pPr fontAlgn="auto">
                <a:spcBef>
                  <a:spcPct val="50000"/>
                </a:spcBef>
                <a:spcAft>
                  <a:spcPts val="0"/>
                </a:spcAft>
                <a:defRPr/>
              </a:pPr>
              <a:r>
                <a:rPr lang="en-US" altLang="zh-CN" sz="1400" i="1" dirty="0">
                  <a:solidFill>
                    <a:srgbClr val="000099"/>
                  </a:solidFill>
                  <a:latin typeface="+mj-lt"/>
                  <a:ea typeface="+mn-ea"/>
                </a:rPr>
                <a:t>S</a:t>
              </a:r>
              <a:r>
                <a:rPr lang="en-US" altLang="zh-CN" sz="1400" i="1" baseline="-25000" dirty="0">
                  <a:solidFill>
                    <a:srgbClr val="000099"/>
                  </a:solidFill>
                  <a:latin typeface="+mj-lt"/>
                  <a:ea typeface="+mn-ea"/>
                </a:rPr>
                <a:t>n</a:t>
              </a:r>
              <a:r>
                <a:rPr lang="en-US" altLang="zh-CN" sz="1400" baseline="-25000" dirty="0">
                  <a:solidFill>
                    <a:srgbClr val="000099"/>
                  </a:solidFill>
                  <a:latin typeface="+mj-lt"/>
                  <a:ea typeface="+mn-ea"/>
                </a:rPr>
                <a:t>-1              </a:t>
              </a:r>
              <a:r>
                <a:rPr lang="en-US" altLang="zh-CN" sz="1400" i="1" dirty="0">
                  <a:solidFill>
                    <a:srgbClr val="000099"/>
                  </a:solidFill>
                  <a:latin typeface="+mj-lt"/>
                  <a:ea typeface="+mn-ea"/>
                </a:rPr>
                <a:t>S</a:t>
              </a:r>
              <a:r>
                <a:rPr lang="en-US" altLang="zh-CN" sz="1400" i="1" baseline="-25000" dirty="0">
                  <a:solidFill>
                    <a:srgbClr val="000099"/>
                  </a:solidFill>
                  <a:latin typeface="+mj-lt"/>
                  <a:ea typeface="+mn-ea"/>
                </a:rPr>
                <a:t>n</a:t>
              </a:r>
              <a:r>
                <a:rPr lang="en-US" altLang="zh-CN" sz="1400" baseline="-25000" dirty="0">
                  <a:solidFill>
                    <a:srgbClr val="000099"/>
                  </a:solidFill>
                  <a:latin typeface="+mj-lt"/>
                  <a:ea typeface="+mn-ea"/>
                </a:rPr>
                <a:t>-2              </a:t>
              </a:r>
              <a:r>
                <a:rPr lang="en-US" altLang="zh-CN" sz="1400" i="1" dirty="0">
                  <a:solidFill>
                    <a:srgbClr val="000099"/>
                  </a:solidFill>
                  <a:latin typeface="+mj-lt"/>
                  <a:ea typeface="+mn-ea"/>
                </a:rPr>
                <a:t>S</a:t>
              </a:r>
              <a:r>
                <a:rPr lang="en-US" altLang="zh-CN" sz="1400" i="1" baseline="-25000" dirty="0">
                  <a:solidFill>
                    <a:srgbClr val="000099"/>
                  </a:solidFill>
                  <a:latin typeface="+mj-lt"/>
                  <a:ea typeface="+mn-ea"/>
                </a:rPr>
                <a:t>i                </a:t>
              </a:r>
              <a:r>
                <a:rPr lang="en-US" altLang="zh-CN" sz="1400" i="1" dirty="0">
                  <a:solidFill>
                    <a:srgbClr val="000099"/>
                  </a:solidFill>
                  <a:latin typeface="+mj-lt"/>
                  <a:ea typeface="+mn-ea"/>
                </a:rPr>
                <a:t>S</a:t>
              </a:r>
              <a:r>
                <a:rPr lang="en-US" altLang="zh-CN" sz="1400" baseline="-25000" dirty="0">
                  <a:solidFill>
                    <a:srgbClr val="000099"/>
                  </a:solidFill>
                  <a:latin typeface="+mj-lt"/>
                  <a:ea typeface="+mn-ea"/>
                </a:rPr>
                <a:t>1              </a:t>
              </a:r>
              <a:r>
                <a:rPr lang="en-US" altLang="zh-CN" sz="1400" i="1" dirty="0">
                  <a:solidFill>
                    <a:srgbClr val="000099"/>
                  </a:solidFill>
                  <a:latin typeface="+mj-lt"/>
                  <a:ea typeface="+mn-ea"/>
                </a:rPr>
                <a:t>S</a:t>
              </a:r>
              <a:r>
                <a:rPr lang="en-US" altLang="zh-CN" sz="1400" baseline="-25000" dirty="0">
                  <a:solidFill>
                    <a:srgbClr val="000099"/>
                  </a:solidFill>
                  <a:latin typeface="+mj-lt"/>
                  <a:ea typeface="+mn-ea"/>
                </a:rPr>
                <a:t>0</a:t>
              </a:r>
            </a:p>
          </p:txBody>
        </p:sp>
        <p:sp>
          <p:nvSpPr>
            <p:cNvPr id="15" name="Text Box 1057">
              <a:extLst>
                <a:ext uri="{FF2B5EF4-FFF2-40B4-BE49-F238E27FC236}">
                  <a16:creationId xmlns:a16="http://schemas.microsoft.com/office/drawing/2014/main" id="{9FB4CC9A-12FE-D652-8DEE-9BAFC3D61B74}"/>
                </a:ext>
              </a:extLst>
            </p:cNvPr>
            <p:cNvSpPr txBox="1">
              <a:spLocks noChangeArrowheads="1"/>
            </p:cNvSpPr>
            <p:nvPr/>
          </p:nvSpPr>
          <p:spPr bwMode="auto">
            <a:xfrm>
              <a:off x="3052" y="1424"/>
              <a:ext cx="2526" cy="132"/>
            </a:xfrm>
            <a:prstGeom prst="rect">
              <a:avLst/>
            </a:prstGeom>
            <a:noFill/>
            <a:ln w="38100">
              <a:noFill/>
              <a:miter lim="800000"/>
              <a:headEnd/>
              <a:tailEnd/>
            </a:ln>
          </p:spPr>
          <p:txBody>
            <a:bodyPr lIns="90000" tIns="46800" rIns="90000" bIns="46800">
              <a:spAutoFit/>
            </a:bodyPr>
            <a:lstStyle/>
            <a:p>
              <a:pPr fontAlgn="auto">
                <a:spcBef>
                  <a:spcPct val="50000"/>
                </a:spcBef>
                <a:spcAft>
                  <a:spcPts val="0"/>
                </a:spcAft>
                <a:defRPr/>
              </a:pPr>
              <a:r>
                <a:rPr lang="en-US" altLang="zh-CN" sz="1050" dirty="0">
                  <a:solidFill>
                    <a:srgbClr val="000099"/>
                  </a:solidFill>
                  <a:latin typeface="+mj-lt"/>
                  <a:ea typeface="+mn-ea"/>
                </a:rPr>
                <a:t>1           0    1           0</a:t>
              </a:r>
              <a:r>
                <a:rPr lang="en-US" altLang="zh-CN" sz="1050" baseline="-25000" dirty="0">
                  <a:solidFill>
                    <a:srgbClr val="000099"/>
                  </a:solidFill>
                  <a:latin typeface="+mj-lt"/>
                  <a:ea typeface="+mn-ea"/>
                </a:rPr>
                <a:t>     </a:t>
              </a:r>
              <a:r>
                <a:rPr lang="en-US" altLang="zh-CN" sz="1050" dirty="0">
                  <a:solidFill>
                    <a:srgbClr val="000099"/>
                  </a:solidFill>
                  <a:latin typeface="+mj-lt"/>
                  <a:ea typeface="+mn-ea"/>
                </a:rPr>
                <a:t>1          0</a:t>
              </a:r>
              <a:r>
                <a:rPr lang="en-US" altLang="zh-CN" sz="1050" baseline="-25000" dirty="0">
                  <a:solidFill>
                    <a:srgbClr val="000099"/>
                  </a:solidFill>
                  <a:latin typeface="+mj-lt"/>
                  <a:ea typeface="+mn-ea"/>
                </a:rPr>
                <a:t>     </a:t>
              </a:r>
              <a:r>
                <a:rPr lang="en-US" altLang="zh-CN" sz="1050" dirty="0">
                  <a:solidFill>
                    <a:srgbClr val="000099"/>
                  </a:solidFill>
                  <a:latin typeface="+mj-lt"/>
                  <a:ea typeface="+mn-ea"/>
                </a:rPr>
                <a:t>1           0</a:t>
              </a:r>
              <a:r>
                <a:rPr lang="en-US" altLang="zh-CN" sz="1050" baseline="-25000" dirty="0">
                  <a:solidFill>
                    <a:srgbClr val="000099"/>
                  </a:solidFill>
                  <a:latin typeface="+mj-lt"/>
                  <a:ea typeface="+mn-ea"/>
                </a:rPr>
                <a:t>     </a:t>
              </a:r>
              <a:r>
                <a:rPr lang="en-US" altLang="zh-CN" sz="1050" dirty="0">
                  <a:solidFill>
                    <a:srgbClr val="000099"/>
                  </a:solidFill>
                  <a:latin typeface="+mj-lt"/>
                  <a:ea typeface="+mn-ea"/>
                </a:rPr>
                <a:t>1          0</a:t>
              </a:r>
              <a:endParaRPr lang="en-US" altLang="zh-CN" sz="1050" baseline="-25000" dirty="0">
                <a:solidFill>
                  <a:srgbClr val="000099"/>
                </a:solidFill>
                <a:latin typeface="+mj-lt"/>
                <a:ea typeface="+mn-ea"/>
              </a:endParaRPr>
            </a:p>
          </p:txBody>
        </p:sp>
        <p:sp>
          <p:nvSpPr>
            <p:cNvPr id="19" name="Text Box 1058">
              <a:extLst>
                <a:ext uri="{FF2B5EF4-FFF2-40B4-BE49-F238E27FC236}">
                  <a16:creationId xmlns:a16="http://schemas.microsoft.com/office/drawing/2014/main" id="{65D3A5F8-AFE3-C231-A3F8-48A4AD3A5ED7}"/>
                </a:ext>
              </a:extLst>
            </p:cNvPr>
            <p:cNvSpPr txBox="1">
              <a:spLocks noChangeArrowheads="1"/>
            </p:cNvSpPr>
            <p:nvPr/>
          </p:nvSpPr>
          <p:spPr bwMode="auto">
            <a:xfrm>
              <a:off x="3109" y="1773"/>
              <a:ext cx="1972" cy="191"/>
            </a:xfrm>
            <a:prstGeom prst="rect">
              <a:avLst/>
            </a:prstGeom>
            <a:noFill/>
            <a:ln w="38100">
              <a:noFill/>
              <a:miter lim="800000"/>
              <a:headEnd/>
              <a:tailEnd/>
            </a:ln>
          </p:spPr>
          <p:txBody>
            <a:bodyPr lIns="90000" tIns="46800" rIns="90000" bIns="46800">
              <a:spAutoFit/>
            </a:bodyPr>
            <a:lstStyle/>
            <a:p>
              <a:pPr fontAlgn="auto">
                <a:spcBef>
                  <a:spcPct val="50000"/>
                </a:spcBef>
                <a:spcAft>
                  <a:spcPts val="0"/>
                </a:spcAft>
                <a:defRPr/>
              </a:pPr>
              <a:r>
                <a:rPr lang="en-US" altLang="zh-CN" sz="1800" i="1" dirty="0">
                  <a:solidFill>
                    <a:srgbClr val="000099"/>
                  </a:solidFill>
                  <a:latin typeface="+mj-lt"/>
                  <a:ea typeface="+mn-ea"/>
                </a:rPr>
                <a:t>a</a:t>
              </a:r>
              <a:r>
                <a:rPr lang="en-US" altLang="zh-CN" sz="1800" i="1" baseline="-25000" dirty="0">
                  <a:solidFill>
                    <a:srgbClr val="000099"/>
                  </a:solidFill>
                  <a:latin typeface="+mj-lt"/>
                  <a:ea typeface="+mn-ea"/>
                </a:rPr>
                <a:t>n</a:t>
              </a:r>
              <a:r>
                <a:rPr lang="en-US" altLang="zh-CN" sz="1800" baseline="-25000" dirty="0">
                  <a:solidFill>
                    <a:srgbClr val="000099"/>
                  </a:solidFill>
                  <a:latin typeface="+mj-lt"/>
                  <a:ea typeface="+mn-ea"/>
                </a:rPr>
                <a:t>-1      </a:t>
              </a:r>
              <a:r>
                <a:rPr lang="en-US" altLang="zh-CN" sz="1800" i="1" dirty="0">
                  <a:solidFill>
                    <a:srgbClr val="000099"/>
                  </a:solidFill>
                  <a:latin typeface="+mj-lt"/>
                  <a:ea typeface="+mn-ea"/>
                </a:rPr>
                <a:t>a</a:t>
              </a:r>
              <a:r>
                <a:rPr lang="en-US" altLang="zh-CN" sz="1800" i="1" baseline="-25000" dirty="0">
                  <a:solidFill>
                    <a:srgbClr val="000099"/>
                  </a:solidFill>
                  <a:latin typeface="+mj-lt"/>
                  <a:ea typeface="+mn-ea"/>
                </a:rPr>
                <a:t>n</a:t>
              </a:r>
              <a:r>
                <a:rPr lang="en-US" altLang="zh-CN" sz="1800" baseline="-25000" dirty="0">
                  <a:solidFill>
                    <a:srgbClr val="000099"/>
                  </a:solidFill>
                  <a:latin typeface="+mj-lt"/>
                  <a:ea typeface="+mn-ea"/>
                </a:rPr>
                <a:t>-2        </a:t>
              </a:r>
              <a:r>
                <a:rPr lang="en-US" altLang="zh-CN" sz="1800" i="1" dirty="0">
                  <a:solidFill>
                    <a:srgbClr val="000099"/>
                  </a:solidFill>
                  <a:latin typeface="+mj-lt"/>
                  <a:ea typeface="+mn-ea"/>
                </a:rPr>
                <a:t>a</a:t>
              </a:r>
              <a:r>
                <a:rPr lang="en-US" altLang="zh-CN" sz="1800" i="1" baseline="-25000" dirty="0">
                  <a:solidFill>
                    <a:srgbClr val="000099"/>
                  </a:solidFill>
                  <a:latin typeface="+mj-lt"/>
                  <a:ea typeface="+mn-ea"/>
                </a:rPr>
                <a:t>i           </a:t>
              </a:r>
              <a:r>
                <a:rPr lang="en-US" altLang="zh-CN" sz="1800" i="1" dirty="0">
                  <a:solidFill>
                    <a:srgbClr val="000099"/>
                  </a:solidFill>
                  <a:latin typeface="+mj-lt"/>
                  <a:ea typeface="+mn-ea"/>
                </a:rPr>
                <a:t>a</a:t>
              </a:r>
              <a:r>
                <a:rPr lang="en-US" altLang="zh-CN" sz="1800" baseline="-25000" dirty="0">
                  <a:solidFill>
                    <a:srgbClr val="000099"/>
                  </a:solidFill>
                  <a:latin typeface="+mj-lt"/>
                  <a:ea typeface="+mn-ea"/>
                </a:rPr>
                <a:t>1           </a:t>
              </a:r>
              <a:r>
                <a:rPr lang="en-US" altLang="zh-CN" sz="1800" i="1" dirty="0">
                  <a:solidFill>
                    <a:srgbClr val="000099"/>
                  </a:solidFill>
                  <a:latin typeface="+mj-lt"/>
                  <a:ea typeface="+mn-ea"/>
                </a:rPr>
                <a:t>a</a:t>
              </a:r>
              <a:r>
                <a:rPr lang="en-US" altLang="zh-CN" sz="1800" baseline="-25000" dirty="0">
                  <a:solidFill>
                    <a:srgbClr val="000099"/>
                  </a:solidFill>
                  <a:latin typeface="+mj-lt"/>
                  <a:ea typeface="+mn-ea"/>
                </a:rPr>
                <a:t>0</a:t>
              </a:r>
            </a:p>
          </p:txBody>
        </p:sp>
        <p:grpSp>
          <p:nvGrpSpPr>
            <p:cNvPr id="20" name="Group 1071">
              <a:extLst>
                <a:ext uri="{FF2B5EF4-FFF2-40B4-BE49-F238E27FC236}">
                  <a16:creationId xmlns:a16="http://schemas.microsoft.com/office/drawing/2014/main" id="{1E94D574-FAC6-899B-5B24-D6859864F8F5}"/>
                </a:ext>
              </a:extLst>
            </p:cNvPr>
            <p:cNvGrpSpPr>
              <a:grpSpLocks/>
            </p:cNvGrpSpPr>
            <p:nvPr/>
          </p:nvGrpSpPr>
          <p:grpSpPr bwMode="auto">
            <a:xfrm>
              <a:off x="4971" y="1187"/>
              <a:ext cx="463" cy="238"/>
              <a:chOff x="4002" y="1744"/>
              <a:chExt cx="604" cy="303"/>
            </a:xfrm>
          </p:grpSpPr>
          <p:sp>
            <p:nvSpPr>
              <p:cNvPr id="88" name="Text Box 1072">
                <a:extLst>
                  <a:ext uri="{FF2B5EF4-FFF2-40B4-BE49-F238E27FC236}">
                    <a16:creationId xmlns:a16="http://schemas.microsoft.com/office/drawing/2014/main" id="{3353CF98-7423-1F0F-80A9-4AE69817E713}"/>
                  </a:ext>
                </a:extLst>
              </p:cNvPr>
              <p:cNvSpPr txBox="1">
                <a:spLocks noChangeArrowheads="1"/>
              </p:cNvSpPr>
              <p:nvPr/>
            </p:nvSpPr>
            <p:spPr bwMode="auto">
              <a:xfrm>
                <a:off x="4002" y="1744"/>
                <a:ext cx="604" cy="224"/>
              </a:xfrm>
              <a:prstGeom prst="rect">
                <a:avLst/>
              </a:prstGeom>
              <a:noFill/>
              <a:ln w="38100">
                <a:noFill/>
                <a:miter lim="800000"/>
                <a:headEnd/>
                <a:tailEnd/>
              </a:ln>
            </p:spPr>
            <p:txBody>
              <a:bodyPr lIns="90000" tIns="46800" rIns="90000" bIns="46800">
                <a:spAutoFit/>
              </a:bodyPr>
              <a:lstStyle/>
              <a:p>
                <a:pPr fontAlgn="auto">
                  <a:spcBef>
                    <a:spcPct val="50000"/>
                  </a:spcBef>
                  <a:spcAft>
                    <a:spcPts val="0"/>
                  </a:spcAft>
                  <a:defRPr/>
                </a:pPr>
                <a:r>
                  <a:rPr lang="en-US" altLang="zh-CN" sz="1600" i="1">
                    <a:solidFill>
                      <a:srgbClr val="000099"/>
                    </a:solidFill>
                    <a:latin typeface="+mj-lt"/>
                    <a:ea typeface="+mn-ea"/>
                  </a:rPr>
                  <a:t>R</a:t>
                </a:r>
                <a:r>
                  <a:rPr lang="en-US" altLang="zh-CN" sz="1600" baseline="-25000">
                    <a:solidFill>
                      <a:srgbClr val="000099"/>
                    </a:solidFill>
                    <a:latin typeface="+mj-lt"/>
                    <a:ea typeface="+mn-ea"/>
                  </a:rPr>
                  <a:t>f</a:t>
                </a:r>
              </a:p>
            </p:txBody>
          </p:sp>
          <p:sp>
            <p:nvSpPr>
              <p:cNvPr id="89" name="Rectangle 1073">
                <a:extLst>
                  <a:ext uri="{FF2B5EF4-FFF2-40B4-BE49-F238E27FC236}">
                    <a16:creationId xmlns:a16="http://schemas.microsoft.com/office/drawing/2014/main" id="{4AD17A00-B223-B1C4-4A40-AA037FB279FA}"/>
                  </a:ext>
                </a:extLst>
              </p:cNvPr>
              <p:cNvSpPr>
                <a:spLocks noChangeArrowheads="1"/>
              </p:cNvSpPr>
              <p:nvPr/>
            </p:nvSpPr>
            <p:spPr bwMode="auto">
              <a:xfrm>
                <a:off x="4159" y="1972"/>
                <a:ext cx="253" cy="75"/>
              </a:xfrm>
              <a:prstGeom prst="rect">
                <a:avLst/>
              </a:prstGeom>
              <a:solidFill>
                <a:srgbClr val="FF0000"/>
              </a:solidFill>
              <a:ln w="38100">
                <a:solidFill>
                  <a:srgbClr val="FF0000"/>
                </a:solidFill>
                <a:miter lim="800000"/>
                <a:headEnd/>
                <a:tailEnd/>
              </a:ln>
            </p:spPr>
            <p:txBody>
              <a:bodyPr wrap="none" lIns="90000" tIns="46800" rIns="90000" bIns="46800" anchor="ctr"/>
              <a:lstStyle/>
              <a:p>
                <a:pPr fontAlgn="auto">
                  <a:spcBef>
                    <a:spcPts val="0"/>
                  </a:spcBef>
                  <a:spcAft>
                    <a:spcPts val="0"/>
                  </a:spcAft>
                  <a:defRPr/>
                </a:pPr>
                <a:endParaRPr lang="zh-CN" altLang="en-US">
                  <a:latin typeface="+mj-lt"/>
                  <a:ea typeface="+mn-ea"/>
                </a:endParaRPr>
              </a:p>
            </p:txBody>
          </p:sp>
        </p:grpSp>
        <p:grpSp>
          <p:nvGrpSpPr>
            <p:cNvPr id="22" name="Group 1059">
              <a:extLst>
                <a:ext uri="{FF2B5EF4-FFF2-40B4-BE49-F238E27FC236}">
                  <a16:creationId xmlns:a16="http://schemas.microsoft.com/office/drawing/2014/main" id="{FC804429-FC4D-D6CA-F8AF-99A223BF7501}"/>
                </a:ext>
              </a:extLst>
            </p:cNvPr>
            <p:cNvGrpSpPr>
              <a:grpSpLocks/>
            </p:cNvGrpSpPr>
            <p:nvPr/>
          </p:nvGrpSpPr>
          <p:grpSpPr bwMode="auto">
            <a:xfrm>
              <a:off x="3024" y="889"/>
              <a:ext cx="254" cy="462"/>
              <a:chOff x="975" y="1250"/>
              <a:chExt cx="381" cy="667"/>
            </a:xfrm>
          </p:grpSpPr>
          <p:grpSp>
            <p:nvGrpSpPr>
              <p:cNvPr id="83" name="Group 1060">
                <a:extLst>
                  <a:ext uri="{FF2B5EF4-FFF2-40B4-BE49-F238E27FC236}">
                    <a16:creationId xmlns:a16="http://schemas.microsoft.com/office/drawing/2014/main" id="{64643CB8-579A-B9B8-29D4-5768536AA08D}"/>
                  </a:ext>
                </a:extLst>
              </p:cNvPr>
              <p:cNvGrpSpPr>
                <a:grpSpLocks/>
              </p:cNvGrpSpPr>
              <p:nvPr/>
            </p:nvGrpSpPr>
            <p:grpSpPr bwMode="auto">
              <a:xfrm>
                <a:off x="1264" y="1250"/>
                <a:ext cx="92" cy="667"/>
                <a:chOff x="1264" y="1250"/>
                <a:chExt cx="92" cy="667"/>
              </a:xfrm>
            </p:grpSpPr>
            <p:sp>
              <p:nvSpPr>
                <p:cNvPr id="85" name="Line 1061">
                  <a:extLst>
                    <a:ext uri="{FF2B5EF4-FFF2-40B4-BE49-F238E27FC236}">
                      <a16:creationId xmlns:a16="http://schemas.microsoft.com/office/drawing/2014/main" id="{A0AA920B-F19C-815C-8852-4D850461996E}"/>
                    </a:ext>
                  </a:extLst>
                </p:cNvPr>
                <p:cNvSpPr>
                  <a:spLocks noChangeShapeType="1"/>
                </p:cNvSpPr>
                <p:nvPr/>
              </p:nvSpPr>
              <p:spPr bwMode="auto">
                <a:xfrm>
                  <a:off x="1308" y="1246"/>
                  <a:ext cx="4" cy="229"/>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86" name="Line 1062">
                  <a:extLst>
                    <a:ext uri="{FF2B5EF4-FFF2-40B4-BE49-F238E27FC236}">
                      <a16:creationId xmlns:a16="http://schemas.microsoft.com/office/drawing/2014/main" id="{14904967-6DD7-3A05-C463-E8928D429576}"/>
                    </a:ext>
                  </a:extLst>
                </p:cNvPr>
                <p:cNvSpPr>
                  <a:spLocks noChangeShapeType="1"/>
                </p:cNvSpPr>
                <p:nvPr/>
              </p:nvSpPr>
              <p:spPr bwMode="auto">
                <a:xfrm>
                  <a:off x="1308" y="1715"/>
                  <a:ext cx="0" cy="202"/>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87" name="Rectangle 1063">
                  <a:extLst>
                    <a:ext uri="{FF2B5EF4-FFF2-40B4-BE49-F238E27FC236}">
                      <a16:creationId xmlns:a16="http://schemas.microsoft.com/office/drawing/2014/main" id="{81FDB3BC-B44B-ACD7-EA2B-088C8A19A49E}"/>
                    </a:ext>
                  </a:extLst>
                </p:cNvPr>
                <p:cNvSpPr>
                  <a:spLocks noChangeArrowheads="1"/>
                </p:cNvSpPr>
                <p:nvPr/>
              </p:nvSpPr>
              <p:spPr bwMode="auto">
                <a:xfrm>
                  <a:off x="1264" y="1449"/>
                  <a:ext cx="92" cy="275"/>
                </a:xfrm>
                <a:prstGeom prst="rect">
                  <a:avLst/>
                </a:prstGeom>
                <a:solidFill>
                  <a:srgbClr val="FFCC00"/>
                </a:solidFill>
                <a:ln w="38100">
                  <a:solidFill>
                    <a:srgbClr val="FF0000"/>
                  </a:solidFill>
                  <a:miter lim="800000"/>
                  <a:headEnd/>
                  <a:tailEnd/>
                </a:ln>
              </p:spPr>
              <p:txBody>
                <a:bodyPr wrap="none" lIns="90000" tIns="46800" rIns="90000" bIns="46800" anchor="ctr"/>
                <a:lstStyle/>
                <a:p>
                  <a:pPr fontAlgn="auto">
                    <a:spcBef>
                      <a:spcPts val="0"/>
                    </a:spcBef>
                    <a:spcAft>
                      <a:spcPts val="0"/>
                    </a:spcAft>
                    <a:defRPr/>
                  </a:pPr>
                  <a:endParaRPr lang="zh-CN" altLang="en-US">
                    <a:latin typeface="+mj-lt"/>
                    <a:ea typeface="+mn-ea"/>
                  </a:endParaRPr>
                </a:p>
              </p:txBody>
            </p:sp>
          </p:grpSp>
          <p:graphicFrame>
            <p:nvGraphicFramePr>
              <p:cNvPr id="84" name="Object 8">
                <a:extLst>
                  <a:ext uri="{FF2B5EF4-FFF2-40B4-BE49-F238E27FC236}">
                    <a16:creationId xmlns:a16="http://schemas.microsoft.com/office/drawing/2014/main" id="{0EDE0303-1C6E-FECE-57AB-5AABFDB39770}"/>
                  </a:ext>
                </a:extLst>
              </p:cNvPr>
              <p:cNvGraphicFramePr>
                <a:graphicFrameLocks noChangeAspect="1"/>
              </p:cNvGraphicFramePr>
              <p:nvPr>
                <p:extLst>
                  <p:ext uri="{D42A27DB-BD31-4B8C-83A1-F6EECF244321}">
                    <p14:modId xmlns:p14="http://schemas.microsoft.com/office/powerpoint/2010/main" val="4051063158"/>
                  </p:ext>
                </p:extLst>
              </p:nvPr>
            </p:nvGraphicFramePr>
            <p:xfrm>
              <a:off x="975" y="1492"/>
              <a:ext cx="192" cy="190"/>
            </p:xfrm>
            <a:graphic>
              <a:graphicData uri="http://schemas.openxmlformats.org/presentationml/2006/ole">
                <mc:AlternateContent xmlns:mc="http://schemas.openxmlformats.org/markup-compatibility/2006">
                  <mc:Choice xmlns:v="urn:schemas-microsoft-com:vml" Requires="v">
                    <p:oleObj spid="_x0000_s4134" name="公式" r:id="rId6" imgW="164880" imgH="164880" progId="Equation.3">
                      <p:embed/>
                    </p:oleObj>
                  </mc:Choice>
                  <mc:Fallback>
                    <p:oleObj name="公式" r:id="rId6" imgW="164880" imgH="164880" progId="Equation.3">
                      <p:embed/>
                      <p:pic>
                        <p:nvPicPr>
                          <p:cNvPr id="9256" name="Object 8"/>
                          <p:cNvPicPr>
                            <a:picLocks noChangeAspect="1" noChangeArrowheads="1"/>
                          </p:cNvPicPr>
                          <p:nvPr/>
                        </p:nvPicPr>
                        <p:blipFill>
                          <a:blip r:embed="rId7"/>
                          <a:srcRect/>
                          <a:stretch>
                            <a:fillRect/>
                          </a:stretch>
                        </p:blipFill>
                        <p:spPr bwMode="auto">
                          <a:xfrm>
                            <a:off x="975" y="1492"/>
                            <a:ext cx="192" cy="190"/>
                          </a:xfrm>
                          <a:prstGeom prst="rect">
                            <a:avLst/>
                          </a:prstGeom>
                          <a:noFill/>
                          <a:ln>
                            <a:noFill/>
                          </a:ln>
                          <a:effectLst/>
                        </p:spPr>
                      </p:pic>
                    </p:oleObj>
                  </mc:Fallback>
                </mc:AlternateContent>
              </a:graphicData>
            </a:graphic>
          </p:graphicFrame>
        </p:grpSp>
        <p:grpSp>
          <p:nvGrpSpPr>
            <p:cNvPr id="23" name="Group 1065">
              <a:extLst>
                <a:ext uri="{FF2B5EF4-FFF2-40B4-BE49-F238E27FC236}">
                  <a16:creationId xmlns:a16="http://schemas.microsoft.com/office/drawing/2014/main" id="{5CED19A5-0EEB-457F-C887-5E77A796369A}"/>
                </a:ext>
              </a:extLst>
            </p:cNvPr>
            <p:cNvGrpSpPr>
              <a:grpSpLocks/>
            </p:cNvGrpSpPr>
            <p:nvPr/>
          </p:nvGrpSpPr>
          <p:grpSpPr bwMode="auto">
            <a:xfrm>
              <a:off x="3382" y="889"/>
              <a:ext cx="271" cy="462"/>
              <a:chOff x="1508" y="1250"/>
              <a:chExt cx="405" cy="667"/>
            </a:xfrm>
          </p:grpSpPr>
          <p:grpSp>
            <p:nvGrpSpPr>
              <p:cNvPr id="78" name="Group 1066">
                <a:extLst>
                  <a:ext uri="{FF2B5EF4-FFF2-40B4-BE49-F238E27FC236}">
                    <a16:creationId xmlns:a16="http://schemas.microsoft.com/office/drawing/2014/main" id="{D03C2ABD-3DCC-7DD9-83D0-2A1691BD6ACB}"/>
                  </a:ext>
                </a:extLst>
              </p:cNvPr>
              <p:cNvGrpSpPr>
                <a:grpSpLocks/>
              </p:cNvGrpSpPr>
              <p:nvPr/>
            </p:nvGrpSpPr>
            <p:grpSpPr bwMode="auto">
              <a:xfrm>
                <a:off x="1821" y="1250"/>
                <a:ext cx="92" cy="667"/>
                <a:chOff x="1821" y="1250"/>
                <a:chExt cx="92" cy="667"/>
              </a:xfrm>
            </p:grpSpPr>
            <p:sp>
              <p:nvSpPr>
                <p:cNvPr id="80" name="Line 1067">
                  <a:extLst>
                    <a:ext uri="{FF2B5EF4-FFF2-40B4-BE49-F238E27FC236}">
                      <a16:creationId xmlns:a16="http://schemas.microsoft.com/office/drawing/2014/main" id="{EB52ED86-A890-12F1-910F-9F33511BBF26}"/>
                    </a:ext>
                  </a:extLst>
                </p:cNvPr>
                <p:cNvSpPr>
                  <a:spLocks noChangeShapeType="1"/>
                </p:cNvSpPr>
                <p:nvPr/>
              </p:nvSpPr>
              <p:spPr bwMode="auto">
                <a:xfrm>
                  <a:off x="1869" y="1246"/>
                  <a:ext cx="0" cy="229"/>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81" name="Line 1068">
                  <a:extLst>
                    <a:ext uri="{FF2B5EF4-FFF2-40B4-BE49-F238E27FC236}">
                      <a16:creationId xmlns:a16="http://schemas.microsoft.com/office/drawing/2014/main" id="{BE26F0E8-850E-5340-5BCE-D067E78BD7E1}"/>
                    </a:ext>
                  </a:extLst>
                </p:cNvPr>
                <p:cNvSpPr>
                  <a:spLocks noChangeShapeType="1"/>
                </p:cNvSpPr>
                <p:nvPr/>
              </p:nvSpPr>
              <p:spPr bwMode="auto">
                <a:xfrm>
                  <a:off x="1868" y="1715"/>
                  <a:ext cx="0" cy="202"/>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82" name="Rectangle 1069">
                  <a:extLst>
                    <a:ext uri="{FF2B5EF4-FFF2-40B4-BE49-F238E27FC236}">
                      <a16:creationId xmlns:a16="http://schemas.microsoft.com/office/drawing/2014/main" id="{2085C02B-594B-B242-FAF8-75E98C59D736}"/>
                    </a:ext>
                  </a:extLst>
                </p:cNvPr>
                <p:cNvSpPr>
                  <a:spLocks noChangeArrowheads="1"/>
                </p:cNvSpPr>
                <p:nvPr/>
              </p:nvSpPr>
              <p:spPr bwMode="auto">
                <a:xfrm>
                  <a:off x="1824" y="1449"/>
                  <a:ext cx="92" cy="275"/>
                </a:xfrm>
                <a:prstGeom prst="rect">
                  <a:avLst/>
                </a:prstGeom>
                <a:solidFill>
                  <a:srgbClr val="FFCC00"/>
                </a:solidFill>
                <a:ln w="38100">
                  <a:solidFill>
                    <a:srgbClr val="FF0000"/>
                  </a:solidFill>
                  <a:miter lim="800000"/>
                  <a:headEnd/>
                  <a:tailEnd/>
                </a:ln>
              </p:spPr>
              <p:txBody>
                <a:bodyPr wrap="none" lIns="90000" tIns="46800" rIns="90000" bIns="46800" anchor="ctr"/>
                <a:lstStyle/>
                <a:p>
                  <a:pPr fontAlgn="auto">
                    <a:spcBef>
                      <a:spcPts val="0"/>
                    </a:spcBef>
                    <a:spcAft>
                      <a:spcPts val="0"/>
                    </a:spcAft>
                    <a:defRPr/>
                  </a:pPr>
                  <a:endParaRPr lang="zh-CN" altLang="en-US">
                    <a:latin typeface="+mj-lt"/>
                    <a:ea typeface="+mn-ea"/>
                  </a:endParaRPr>
                </a:p>
              </p:txBody>
            </p:sp>
          </p:grpSp>
          <p:graphicFrame>
            <p:nvGraphicFramePr>
              <p:cNvPr id="79" name="Object 7">
                <a:extLst>
                  <a:ext uri="{FF2B5EF4-FFF2-40B4-BE49-F238E27FC236}">
                    <a16:creationId xmlns:a16="http://schemas.microsoft.com/office/drawing/2014/main" id="{0FA755E6-2D19-3E7B-3F53-695DC5466DB0}"/>
                  </a:ext>
                </a:extLst>
              </p:cNvPr>
              <p:cNvGraphicFramePr>
                <a:graphicFrameLocks noChangeAspect="1"/>
              </p:cNvGraphicFramePr>
              <p:nvPr>
                <p:extLst>
                  <p:ext uri="{D42A27DB-BD31-4B8C-83A1-F6EECF244321}">
                    <p14:modId xmlns:p14="http://schemas.microsoft.com/office/powerpoint/2010/main" val="2795653102"/>
                  </p:ext>
                </p:extLst>
              </p:nvPr>
            </p:nvGraphicFramePr>
            <p:xfrm>
              <a:off x="1508" y="1501"/>
              <a:ext cx="254" cy="171"/>
            </p:xfrm>
            <a:graphic>
              <a:graphicData uri="http://schemas.openxmlformats.org/presentationml/2006/ole">
                <mc:AlternateContent xmlns:mc="http://schemas.openxmlformats.org/markup-compatibility/2006">
                  <mc:Choice xmlns:v="urn:schemas-microsoft-com:vml" Requires="v">
                    <p:oleObj spid="_x0000_s4135" name="公式" r:id="rId8" imgW="241200" imgH="164880" progId="Equation.3">
                      <p:embed/>
                    </p:oleObj>
                  </mc:Choice>
                  <mc:Fallback>
                    <p:oleObj name="公式" r:id="rId8" imgW="241200" imgH="164880" progId="Equation.3">
                      <p:embed/>
                      <p:pic>
                        <p:nvPicPr>
                          <p:cNvPr id="9251" name="Object 7"/>
                          <p:cNvPicPr>
                            <a:picLocks noChangeAspect="1" noChangeArrowheads="1"/>
                          </p:cNvPicPr>
                          <p:nvPr/>
                        </p:nvPicPr>
                        <p:blipFill>
                          <a:blip r:embed="rId9"/>
                          <a:srcRect/>
                          <a:stretch>
                            <a:fillRect/>
                          </a:stretch>
                        </p:blipFill>
                        <p:spPr bwMode="auto">
                          <a:xfrm>
                            <a:off x="1508" y="1501"/>
                            <a:ext cx="254" cy="171"/>
                          </a:xfrm>
                          <a:prstGeom prst="rect">
                            <a:avLst/>
                          </a:prstGeom>
                          <a:noFill/>
                          <a:ln>
                            <a:noFill/>
                          </a:ln>
                          <a:effectLst/>
                        </p:spPr>
                      </p:pic>
                    </p:oleObj>
                  </mc:Fallback>
                </mc:AlternateContent>
              </a:graphicData>
            </a:graphic>
          </p:graphicFrame>
        </p:grpSp>
        <p:grpSp>
          <p:nvGrpSpPr>
            <p:cNvPr id="24" name="Group 1074">
              <a:extLst>
                <a:ext uri="{FF2B5EF4-FFF2-40B4-BE49-F238E27FC236}">
                  <a16:creationId xmlns:a16="http://schemas.microsoft.com/office/drawing/2014/main" id="{F72AC699-6999-3D67-84E6-77422D70CA0D}"/>
                </a:ext>
              </a:extLst>
            </p:cNvPr>
            <p:cNvGrpSpPr>
              <a:grpSpLocks/>
            </p:cNvGrpSpPr>
            <p:nvPr/>
          </p:nvGrpSpPr>
          <p:grpSpPr bwMode="auto">
            <a:xfrm>
              <a:off x="3649" y="894"/>
              <a:ext cx="372" cy="462"/>
              <a:chOff x="1912" y="1258"/>
              <a:chExt cx="554" cy="667"/>
            </a:xfrm>
          </p:grpSpPr>
          <p:grpSp>
            <p:nvGrpSpPr>
              <p:cNvPr id="73" name="Group 1075">
                <a:extLst>
                  <a:ext uri="{FF2B5EF4-FFF2-40B4-BE49-F238E27FC236}">
                    <a16:creationId xmlns:a16="http://schemas.microsoft.com/office/drawing/2014/main" id="{80262234-01D9-2CE1-1DC2-784B25524374}"/>
                  </a:ext>
                </a:extLst>
              </p:cNvPr>
              <p:cNvGrpSpPr>
                <a:grpSpLocks/>
              </p:cNvGrpSpPr>
              <p:nvPr/>
            </p:nvGrpSpPr>
            <p:grpSpPr bwMode="auto">
              <a:xfrm>
                <a:off x="2374" y="1258"/>
                <a:ext cx="92" cy="667"/>
                <a:chOff x="1821" y="1250"/>
                <a:chExt cx="92" cy="667"/>
              </a:xfrm>
            </p:grpSpPr>
            <p:sp>
              <p:nvSpPr>
                <p:cNvPr id="75" name="Line 1076">
                  <a:extLst>
                    <a:ext uri="{FF2B5EF4-FFF2-40B4-BE49-F238E27FC236}">
                      <a16:creationId xmlns:a16="http://schemas.microsoft.com/office/drawing/2014/main" id="{A20780FF-03DD-2383-69D5-AF7B2C0F15C3}"/>
                    </a:ext>
                  </a:extLst>
                </p:cNvPr>
                <p:cNvSpPr>
                  <a:spLocks noChangeShapeType="1"/>
                </p:cNvSpPr>
                <p:nvPr/>
              </p:nvSpPr>
              <p:spPr bwMode="auto">
                <a:xfrm>
                  <a:off x="1870" y="1250"/>
                  <a:ext cx="0" cy="229"/>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76" name="Line 1077">
                  <a:extLst>
                    <a:ext uri="{FF2B5EF4-FFF2-40B4-BE49-F238E27FC236}">
                      <a16:creationId xmlns:a16="http://schemas.microsoft.com/office/drawing/2014/main" id="{ED11BB37-50CD-F923-CE2E-44B4E7A8C243}"/>
                    </a:ext>
                  </a:extLst>
                </p:cNvPr>
                <p:cNvSpPr>
                  <a:spLocks noChangeShapeType="1"/>
                </p:cNvSpPr>
                <p:nvPr/>
              </p:nvSpPr>
              <p:spPr bwMode="auto">
                <a:xfrm>
                  <a:off x="1864" y="1715"/>
                  <a:ext cx="0" cy="202"/>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77" name="Rectangle 1078">
                  <a:extLst>
                    <a:ext uri="{FF2B5EF4-FFF2-40B4-BE49-F238E27FC236}">
                      <a16:creationId xmlns:a16="http://schemas.microsoft.com/office/drawing/2014/main" id="{C17A52E8-D81F-A5EF-2917-5CF4B65C2D49}"/>
                    </a:ext>
                  </a:extLst>
                </p:cNvPr>
                <p:cNvSpPr>
                  <a:spLocks noChangeArrowheads="1"/>
                </p:cNvSpPr>
                <p:nvPr/>
              </p:nvSpPr>
              <p:spPr bwMode="auto">
                <a:xfrm>
                  <a:off x="1821" y="1452"/>
                  <a:ext cx="95" cy="273"/>
                </a:xfrm>
                <a:prstGeom prst="rect">
                  <a:avLst/>
                </a:prstGeom>
                <a:solidFill>
                  <a:srgbClr val="FFCC00"/>
                </a:solidFill>
                <a:ln w="38100">
                  <a:solidFill>
                    <a:srgbClr val="FF0000"/>
                  </a:solidFill>
                  <a:miter lim="800000"/>
                  <a:headEnd/>
                  <a:tailEnd/>
                </a:ln>
              </p:spPr>
              <p:txBody>
                <a:bodyPr wrap="none" lIns="90000" tIns="46800" rIns="90000" bIns="46800" anchor="ctr"/>
                <a:lstStyle/>
                <a:p>
                  <a:pPr fontAlgn="auto">
                    <a:spcBef>
                      <a:spcPts val="0"/>
                    </a:spcBef>
                    <a:spcAft>
                      <a:spcPts val="0"/>
                    </a:spcAft>
                    <a:defRPr/>
                  </a:pPr>
                  <a:endParaRPr lang="zh-CN" altLang="en-US">
                    <a:latin typeface="+mj-lt"/>
                    <a:ea typeface="+mn-ea"/>
                  </a:endParaRPr>
                </a:p>
              </p:txBody>
            </p:sp>
          </p:grpSp>
          <p:graphicFrame>
            <p:nvGraphicFramePr>
              <p:cNvPr id="74" name="Object 6">
                <a:extLst>
                  <a:ext uri="{FF2B5EF4-FFF2-40B4-BE49-F238E27FC236}">
                    <a16:creationId xmlns:a16="http://schemas.microsoft.com/office/drawing/2014/main" id="{07724BDE-0876-4EC1-C69A-29C6DF09E843}"/>
                  </a:ext>
                </a:extLst>
              </p:cNvPr>
              <p:cNvGraphicFramePr>
                <a:graphicFrameLocks noChangeAspect="1"/>
              </p:cNvGraphicFramePr>
              <p:nvPr>
                <p:extLst>
                  <p:ext uri="{D42A27DB-BD31-4B8C-83A1-F6EECF244321}">
                    <p14:modId xmlns:p14="http://schemas.microsoft.com/office/powerpoint/2010/main" val="112255845"/>
                  </p:ext>
                </p:extLst>
              </p:nvPr>
            </p:nvGraphicFramePr>
            <p:xfrm>
              <a:off x="1912" y="1454"/>
              <a:ext cx="538" cy="208"/>
            </p:xfrm>
            <a:graphic>
              <a:graphicData uri="http://schemas.openxmlformats.org/presentationml/2006/ole">
                <mc:AlternateContent xmlns:mc="http://schemas.openxmlformats.org/markup-compatibility/2006">
                  <mc:Choice xmlns:v="urn:schemas-microsoft-com:vml" Requires="v">
                    <p:oleObj spid="_x0000_s4136" name="公式" r:id="rId10" imgW="495000" imgH="190440" progId="Equation.3">
                      <p:embed/>
                    </p:oleObj>
                  </mc:Choice>
                  <mc:Fallback>
                    <p:oleObj name="公式" r:id="rId10" imgW="495000" imgH="190440" progId="Equation.3">
                      <p:embed/>
                      <p:pic>
                        <p:nvPicPr>
                          <p:cNvPr id="9246" name="Object 6"/>
                          <p:cNvPicPr>
                            <a:picLocks noChangeAspect="1" noChangeArrowheads="1"/>
                          </p:cNvPicPr>
                          <p:nvPr/>
                        </p:nvPicPr>
                        <p:blipFill>
                          <a:blip r:embed="rId11"/>
                          <a:srcRect/>
                          <a:stretch>
                            <a:fillRect/>
                          </a:stretch>
                        </p:blipFill>
                        <p:spPr bwMode="auto">
                          <a:xfrm>
                            <a:off x="1912" y="1454"/>
                            <a:ext cx="538" cy="208"/>
                          </a:xfrm>
                          <a:prstGeom prst="rect">
                            <a:avLst/>
                          </a:prstGeom>
                          <a:noFill/>
                          <a:ln>
                            <a:noFill/>
                          </a:ln>
                          <a:effectLst/>
                        </p:spPr>
                      </p:pic>
                    </p:oleObj>
                  </mc:Fallback>
                </mc:AlternateContent>
              </a:graphicData>
            </a:graphic>
          </p:graphicFrame>
        </p:grpSp>
        <p:grpSp>
          <p:nvGrpSpPr>
            <p:cNvPr id="25" name="Group 1080">
              <a:extLst>
                <a:ext uri="{FF2B5EF4-FFF2-40B4-BE49-F238E27FC236}">
                  <a16:creationId xmlns:a16="http://schemas.microsoft.com/office/drawing/2014/main" id="{9F920DE0-85BF-90DD-16BD-6EED66C7E9F9}"/>
                </a:ext>
              </a:extLst>
            </p:cNvPr>
            <p:cNvGrpSpPr>
              <a:grpSpLocks/>
            </p:cNvGrpSpPr>
            <p:nvPr/>
          </p:nvGrpSpPr>
          <p:grpSpPr bwMode="auto">
            <a:xfrm>
              <a:off x="4301" y="894"/>
              <a:ext cx="351" cy="462"/>
              <a:chOff x="2928" y="1258"/>
              <a:chExt cx="526" cy="667"/>
            </a:xfrm>
          </p:grpSpPr>
          <p:grpSp>
            <p:nvGrpSpPr>
              <p:cNvPr id="32" name="Group 1081">
                <a:extLst>
                  <a:ext uri="{FF2B5EF4-FFF2-40B4-BE49-F238E27FC236}">
                    <a16:creationId xmlns:a16="http://schemas.microsoft.com/office/drawing/2014/main" id="{5D1EFA9E-D036-B4CD-C2B1-37F8C740A45A}"/>
                  </a:ext>
                </a:extLst>
              </p:cNvPr>
              <p:cNvGrpSpPr>
                <a:grpSpLocks/>
              </p:cNvGrpSpPr>
              <p:nvPr/>
            </p:nvGrpSpPr>
            <p:grpSpPr bwMode="auto">
              <a:xfrm>
                <a:off x="2928" y="1258"/>
                <a:ext cx="92" cy="667"/>
                <a:chOff x="1821" y="1250"/>
                <a:chExt cx="92" cy="667"/>
              </a:xfrm>
            </p:grpSpPr>
            <p:sp>
              <p:nvSpPr>
                <p:cNvPr id="70" name="Line 1082">
                  <a:extLst>
                    <a:ext uri="{FF2B5EF4-FFF2-40B4-BE49-F238E27FC236}">
                      <a16:creationId xmlns:a16="http://schemas.microsoft.com/office/drawing/2014/main" id="{11FB31AD-7D1C-AA41-556F-DB10318F629B}"/>
                    </a:ext>
                  </a:extLst>
                </p:cNvPr>
                <p:cNvSpPr>
                  <a:spLocks noChangeShapeType="1"/>
                </p:cNvSpPr>
                <p:nvPr/>
              </p:nvSpPr>
              <p:spPr bwMode="auto">
                <a:xfrm>
                  <a:off x="1869" y="1250"/>
                  <a:ext cx="0" cy="229"/>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71" name="Line 1083">
                  <a:extLst>
                    <a:ext uri="{FF2B5EF4-FFF2-40B4-BE49-F238E27FC236}">
                      <a16:creationId xmlns:a16="http://schemas.microsoft.com/office/drawing/2014/main" id="{F2070617-DB84-B42E-C4EF-EFD2136230E6}"/>
                    </a:ext>
                  </a:extLst>
                </p:cNvPr>
                <p:cNvSpPr>
                  <a:spLocks noChangeShapeType="1"/>
                </p:cNvSpPr>
                <p:nvPr/>
              </p:nvSpPr>
              <p:spPr bwMode="auto">
                <a:xfrm>
                  <a:off x="1865" y="1715"/>
                  <a:ext cx="0" cy="202"/>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72" name="Rectangle 1084">
                  <a:extLst>
                    <a:ext uri="{FF2B5EF4-FFF2-40B4-BE49-F238E27FC236}">
                      <a16:creationId xmlns:a16="http://schemas.microsoft.com/office/drawing/2014/main" id="{170B38E6-271D-8D25-3BB2-4E060365156A}"/>
                    </a:ext>
                  </a:extLst>
                </p:cNvPr>
                <p:cNvSpPr>
                  <a:spLocks noChangeArrowheads="1"/>
                </p:cNvSpPr>
                <p:nvPr/>
              </p:nvSpPr>
              <p:spPr bwMode="auto">
                <a:xfrm>
                  <a:off x="1821" y="1452"/>
                  <a:ext cx="92" cy="273"/>
                </a:xfrm>
                <a:prstGeom prst="rect">
                  <a:avLst/>
                </a:prstGeom>
                <a:solidFill>
                  <a:srgbClr val="FFCC00"/>
                </a:solidFill>
                <a:ln w="38100">
                  <a:solidFill>
                    <a:srgbClr val="FF0000"/>
                  </a:solidFill>
                  <a:miter lim="800000"/>
                  <a:headEnd/>
                  <a:tailEnd/>
                </a:ln>
              </p:spPr>
              <p:txBody>
                <a:bodyPr wrap="none" lIns="90000" tIns="46800" rIns="90000" bIns="46800" anchor="ctr"/>
                <a:lstStyle/>
                <a:p>
                  <a:pPr fontAlgn="auto">
                    <a:spcBef>
                      <a:spcPts val="0"/>
                    </a:spcBef>
                    <a:spcAft>
                      <a:spcPts val="0"/>
                    </a:spcAft>
                    <a:defRPr/>
                  </a:pPr>
                  <a:endParaRPr lang="zh-CN" altLang="en-US">
                    <a:latin typeface="+mj-lt"/>
                    <a:ea typeface="+mn-ea"/>
                  </a:endParaRPr>
                </a:p>
              </p:txBody>
            </p:sp>
          </p:grpSp>
          <p:graphicFrame>
            <p:nvGraphicFramePr>
              <p:cNvPr id="69" name="Object 5">
                <a:extLst>
                  <a:ext uri="{FF2B5EF4-FFF2-40B4-BE49-F238E27FC236}">
                    <a16:creationId xmlns:a16="http://schemas.microsoft.com/office/drawing/2014/main" id="{4889A701-B783-884C-442F-D9BE58DD20B1}"/>
                  </a:ext>
                </a:extLst>
              </p:cNvPr>
              <p:cNvGraphicFramePr>
                <a:graphicFrameLocks noChangeAspect="1"/>
              </p:cNvGraphicFramePr>
              <p:nvPr>
                <p:extLst>
                  <p:ext uri="{D42A27DB-BD31-4B8C-83A1-F6EECF244321}">
                    <p14:modId xmlns:p14="http://schemas.microsoft.com/office/powerpoint/2010/main" val="2381295427"/>
                  </p:ext>
                </p:extLst>
              </p:nvPr>
            </p:nvGraphicFramePr>
            <p:xfrm>
              <a:off x="3025" y="1467"/>
              <a:ext cx="429" cy="194"/>
            </p:xfrm>
            <a:graphic>
              <a:graphicData uri="http://schemas.openxmlformats.org/presentationml/2006/ole">
                <mc:AlternateContent xmlns:mc="http://schemas.openxmlformats.org/markup-compatibility/2006">
                  <mc:Choice xmlns:v="urn:schemas-microsoft-com:vml" Requires="v">
                    <p:oleObj spid="_x0000_s4137" name="公式" r:id="rId12" imgW="419040" imgH="190440" progId="Equation.3">
                      <p:embed/>
                    </p:oleObj>
                  </mc:Choice>
                  <mc:Fallback>
                    <p:oleObj name="公式" r:id="rId12" imgW="419040" imgH="190440" progId="Equation.3">
                      <p:embed/>
                      <p:pic>
                        <p:nvPicPr>
                          <p:cNvPr id="9241" name="Object 5"/>
                          <p:cNvPicPr>
                            <a:picLocks noChangeAspect="1" noChangeArrowheads="1"/>
                          </p:cNvPicPr>
                          <p:nvPr/>
                        </p:nvPicPr>
                        <p:blipFill>
                          <a:blip r:embed="rId13"/>
                          <a:srcRect/>
                          <a:stretch>
                            <a:fillRect/>
                          </a:stretch>
                        </p:blipFill>
                        <p:spPr bwMode="auto">
                          <a:xfrm>
                            <a:off x="3025" y="1467"/>
                            <a:ext cx="429" cy="194"/>
                          </a:xfrm>
                          <a:prstGeom prst="rect">
                            <a:avLst/>
                          </a:prstGeom>
                          <a:noFill/>
                          <a:ln>
                            <a:noFill/>
                          </a:ln>
                          <a:effectLst/>
                        </p:spPr>
                      </p:pic>
                    </p:oleObj>
                  </mc:Fallback>
                </mc:AlternateContent>
              </a:graphicData>
            </a:graphic>
          </p:graphicFrame>
        </p:grpSp>
        <p:grpSp>
          <p:nvGrpSpPr>
            <p:cNvPr id="26" name="Group 1086">
              <a:extLst>
                <a:ext uri="{FF2B5EF4-FFF2-40B4-BE49-F238E27FC236}">
                  <a16:creationId xmlns:a16="http://schemas.microsoft.com/office/drawing/2014/main" id="{753EDB45-A4F3-05A3-3107-98608B7018C9}"/>
                </a:ext>
              </a:extLst>
            </p:cNvPr>
            <p:cNvGrpSpPr>
              <a:grpSpLocks/>
            </p:cNvGrpSpPr>
            <p:nvPr/>
          </p:nvGrpSpPr>
          <p:grpSpPr bwMode="auto">
            <a:xfrm>
              <a:off x="4664" y="889"/>
              <a:ext cx="355" cy="462"/>
              <a:chOff x="3474" y="1250"/>
              <a:chExt cx="532" cy="667"/>
            </a:xfrm>
          </p:grpSpPr>
          <p:grpSp>
            <p:nvGrpSpPr>
              <p:cNvPr id="27" name="Group 1087">
                <a:extLst>
                  <a:ext uri="{FF2B5EF4-FFF2-40B4-BE49-F238E27FC236}">
                    <a16:creationId xmlns:a16="http://schemas.microsoft.com/office/drawing/2014/main" id="{008CB168-0610-0943-6FD4-1F605DF68014}"/>
                  </a:ext>
                </a:extLst>
              </p:cNvPr>
              <p:cNvGrpSpPr>
                <a:grpSpLocks/>
              </p:cNvGrpSpPr>
              <p:nvPr/>
            </p:nvGrpSpPr>
            <p:grpSpPr bwMode="auto">
              <a:xfrm>
                <a:off x="3474" y="1250"/>
                <a:ext cx="92" cy="667"/>
                <a:chOff x="1821" y="1250"/>
                <a:chExt cx="92" cy="667"/>
              </a:xfrm>
            </p:grpSpPr>
            <p:sp>
              <p:nvSpPr>
                <p:cNvPr id="29" name="Line 1088">
                  <a:extLst>
                    <a:ext uri="{FF2B5EF4-FFF2-40B4-BE49-F238E27FC236}">
                      <a16:creationId xmlns:a16="http://schemas.microsoft.com/office/drawing/2014/main" id="{0CC08128-FFBD-2A4C-7FE5-03DF52600F6B}"/>
                    </a:ext>
                  </a:extLst>
                </p:cNvPr>
                <p:cNvSpPr>
                  <a:spLocks noChangeShapeType="1"/>
                </p:cNvSpPr>
                <p:nvPr/>
              </p:nvSpPr>
              <p:spPr bwMode="auto">
                <a:xfrm>
                  <a:off x="1869" y="1246"/>
                  <a:ext cx="0" cy="229"/>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30" name="Line 1089">
                  <a:extLst>
                    <a:ext uri="{FF2B5EF4-FFF2-40B4-BE49-F238E27FC236}">
                      <a16:creationId xmlns:a16="http://schemas.microsoft.com/office/drawing/2014/main" id="{14C69C58-DFE4-0B77-AF93-E8D73AF7A8C2}"/>
                    </a:ext>
                  </a:extLst>
                </p:cNvPr>
                <p:cNvSpPr>
                  <a:spLocks noChangeShapeType="1"/>
                </p:cNvSpPr>
                <p:nvPr/>
              </p:nvSpPr>
              <p:spPr bwMode="auto">
                <a:xfrm>
                  <a:off x="1865" y="1715"/>
                  <a:ext cx="0" cy="202"/>
                </a:xfrm>
                <a:prstGeom prst="line">
                  <a:avLst/>
                </a:prstGeom>
                <a:noFill/>
                <a:ln w="38100">
                  <a:solidFill>
                    <a:srgbClr val="FF0000"/>
                  </a:solidFill>
                  <a:round/>
                  <a:headEnd/>
                  <a:tailEnd/>
                </a:ln>
              </p:spPr>
              <p:txBody>
                <a:bodyPr lIns="90000" tIns="46800" rIns="90000" bIns="46800"/>
                <a:lstStyle/>
                <a:p>
                  <a:pPr fontAlgn="auto">
                    <a:spcBef>
                      <a:spcPts val="0"/>
                    </a:spcBef>
                    <a:spcAft>
                      <a:spcPts val="0"/>
                    </a:spcAft>
                    <a:defRPr/>
                  </a:pPr>
                  <a:endParaRPr lang="zh-CN" altLang="en-US">
                    <a:latin typeface="+mj-lt"/>
                    <a:ea typeface="+mn-ea"/>
                  </a:endParaRPr>
                </a:p>
              </p:txBody>
            </p:sp>
            <p:sp>
              <p:nvSpPr>
                <p:cNvPr id="31" name="Rectangle 1090">
                  <a:extLst>
                    <a:ext uri="{FF2B5EF4-FFF2-40B4-BE49-F238E27FC236}">
                      <a16:creationId xmlns:a16="http://schemas.microsoft.com/office/drawing/2014/main" id="{8699396D-19E4-39A0-4A52-232C391EB665}"/>
                    </a:ext>
                  </a:extLst>
                </p:cNvPr>
                <p:cNvSpPr>
                  <a:spLocks noChangeArrowheads="1"/>
                </p:cNvSpPr>
                <p:nvPr/>
              </p:nvSpPr>
              <p:spPr bwMode="auto">
                <a:xfrm>
                  <a:off x="1821" y="1449"/>
                  <a:ext cx="92" cy="275"/>
                </a:xfrm>
                <a:prstGeom prst="rect">
                  <a:avLst/>
                </a:prstGeom>
                <a:solidFill>
                  <a:srgbClr val="FFCC00"/>
                </a:solidFill>
                <a:ln w="38100">
                  <a:solidFill>
                    <a:srgbClr val="FF0000"/>
                  </a:solidFill>
                  <a:miter lim="800000"/>
                  <a:headEnd/>
                  <a:tailEnd/>
                </a:ln>
              </p:spPr>
              <p:txBody>
                <a:bodyPr wrap="none" lIns="90000" tIns="46800" rIns="90000" bIns="46800" anchor="ctr"/>
                <a:lstStyle/>
                <a:p>
                  <a:pPr fontAlgn="auto">
                    <a:spcBef>
                      <a:spcPts val="0"/>
                    </a:spcBef>
                    <a:spcAft>
                      <a:spcPts val="0"/>
                    </a:spcAft>
                    <a:defRPr/>
                  </a:pPr>
                  <a:endParaRPr lang="zh-CN" altLang="en-US">
                    <a:latin typeface="+mj-lt"/>
                    <a:ea typeface="+mn-ea"/>
                  </a:endParaRPr>
                </a:p>
              </p:txBody>
            </p:sp>
          </p:grpSp>
          <p:graphicFrame>
            <p:nvGraphicFramePr>
              <p:cNvPr id="28" name="Object 4">
                <a:extLst>
                  <a:ext uri="{FF2B5EF4-FFF2-40B4-BE49-F238E27FC236}">
                    <a16:creationId xmlns:a16="http://schemas.microsoft.com/office/drawing/2014/main" id="{D80752A6-2DC3-B29D-5A31-5574B706B67B}"/>
                  </a:ext>
                </a:extLst>
              </p:cNvPr>
              <p:cNvGraphicFramePr>
                <a:graphicFrameLocks noChangeAspect="1"/>
              </p:cNvGraphicFramePr>
              <p:nvPr>
                <p:extLst>
                  <p:ext uri="{D42A27DB-BD31-4B8C-83A1-F6EECF244321}">
                    <p14:modId xmlns:p14="http://schemas.microsoft.com/office/powerpoint/2010/main" val="2403075870"/>
                  </p:ext>
                </p:extLst>
              </p:nvPr>
            </p:nvGraphicFramePr>
            <p:xfrm>
              <a:off x="3630" y="1481"/>
              <a:ext cx="376" cy="176"/>
            </p:xfrm>
            <a:graphic>
              <a:graphicData uri="http://schemas.openxmlformats.org/presentationml/2006/ole">
                <mc:AlternateContent xmlns:mc="http://schemas.openxmlformats.org/markup-compatibility/2006">
                  <mc:Choice xmlns:v="urn:schemas-microsoft-com:vml" Requires="v">
                    <p:oleObj spid="_x0000_s4138" name="公式" r:id="rId14" imgW="406080" imgH="190440" progId="Equation.3">
                      <p:embed/>
                    </p:oleObj>
                  </mc:Choice>
                  <mc:Fallback>
                    <p:oleObj name="公式" r:id="rId14" imgW="406080" imgH="190440" progId="Equation.3">
                      <p:embed/>
                      <p:pic>
                        <p:nvPicPr>
                          <p:cNvPr id="9236" name="Object 4"/>
                          <p:cNvPicPr>
                            <a:picLocks noChangeAspect="1" noChangeArrowheads="1"/>
                          </p:cNvPicPr>
                          <p:nvPr/>
                        </p:nvPicPr>
                        <p:blipFill>
                          <a:blip r:embed="rId15"/>
                          <a:srcRect/>
                          <a:stretch>
                            <a:fillRect/>
                          </a:stretch>
                        </p:blipFill>
                        <p:spPr bwMode="auto">
                          <a:xfrm>
                            <a:off x="3630" y="1481"/>
                            <a:ext cx="37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90" name="Text Box 1037">
            <a:extLst>
              <a:ext uri="{FF2B5EF4-FFF2-40B4-BE49-F238E27FC236}">
                <a16:creationId xmlns:a16="http://schemas.microsoft.com/office/drawing/2014/main" id="{5553611C-1F6C-E281-9CB3-5E12E1DFB7A5}"/>
              </a:ext>
            </a:extLst>
          </p:cNvPr>
          <p:cNvSpPr txBox="1">
            <a:spLocks noChangeArrowheads="1"/>
          </p:cNvSpPr>
          <p:nvPr/>
        </p:nvSpPr>
        <p:spPr bwMode="auto">
          <a:xfrm>
            <a:off x="492346" y="3770265"/>
            <a:ext cx="1295400" cy="501650"/>
          </a:xfrm>
          <a:prstGeom prst="rect">
            <a:avLst/>
          </a:prstGeom>
          <a:noFill/>
          <a:ln w="28575">
            <a:noFill/>
            <a:miter lim="800000"/>
            <a:headEnd/>
            <a:tailEnd/>
          </a:ln>
        </p:spPr>
        <p:txBody>
          <a:bodyPr lIns="90000" tIns="46800" rIns="90000" bIns="46800">
            <a:spAutoFit/>
          </a:bodyPr>
          <a:lstStyle/>
          <a:p>
            <a:pPr algn="just" fontAlgn="auto">
              <a:lnSpc>
                <a:spcPct val="120000"/>
              </a:lnSpc>
              <a:spcBef>
                <a:spcPct val="50000"/>
              </a:spcBef>
              <a:spcAft>
                <a:spcPts val="0"/>
              </a:spcAft>
              <a:defRPr/>
            </a:pPr>
            <a:r>
              <a:rPr lang="zh-CN" altLang="en-US" sz="2400" b="1">
                <a:solidFill>
                  <a:srgbClr val="000000"/>
                </a:solidFill>
                <a:latin typeface="+mj-lt"/>
                <a:ea typeface="+mn-ea"/>
              </a:rPr>
              <a:t>解：</a:t>
            </a:r>
            <a:endParaRPr lang="zh-CN" altLang="en-US" sz="2400" b="1">
              <a:solidFill>
                <a:srgbClr val="000000"/>
              </a:solidFill>
              <a:latin typeface="+mj-lt"/>
              <a:ea typeface="+mn-ea"/>
              <a:cs typeface="Times New Roman" pitchFamily="18" charset="0"/>
            </a:endParaRPr>
          </a:p>
        </p:txBody>
      </p:sp>
      <p:sp>
        <p:nvSpPr>
          <p:cNvPr id="92" name="Text Box 1039">
            <a:extLst>
              <a:ext uri="{FF2B5EF4-FFF2-40B4-BE49-F238E27FC236}">
                <a16:creationId xmlns:a16="http://schemas.microsoft.com/office/drawing/2014/main" id="{ABD1AC4D-0D8D-C699-5725-342CA71BB6E7}"/>
              </a:ext>
            </a:extLst>
          </p:cNvPr>
          <p:cNvSpPr txBox="1">
            <a:spLocks noChangeArrowheads="1"/>
          </p:cNvSpPr>
          <p:nvPr/>
        </p:nvSpPr>
        <p:spPr bwMode="auto">
          <a:xfrm>
            <a:off x="249459" y="5618115"/>
            <a:ext cx="8458200" cy="981075"/>
          </a:xfrm>
          <a:prstGeom prst="rect">
            <a:avLst/>
          </a:prstGeom>
          <a:noFill/>
          <a:ln w="28575">
            <a:noFill/>
            <a:miter lim="800000"/>
            <a:headEnd/>
            <a:tailEnd/>
          </a:ln>
        </p:spPr>
        <p:txBody>
          <a:bodyPr lIns="90000" tIns="46800" rIns="90000" bIns="46800">
            <a:spAutoFit/>
          </a:bodyPr>
          <a:lstStyle/>
          <a:p>
            <a:pPr algn="just" fontAlgn="auto">
              <a:lnSpc>
                <a:spcPct val="120000"/>
              </a:lnSpc>
              <a:spcBef>
                <a:spcPct val="50000"/>
              </a:spcBef>
              <a:spcAft>
                <a:spcPts val="0"/>
              </a:spcAft>
              <a:defRPr/>
            </a:pPr>
            <a:r>
              <a:rPr lang="en-US" altLang="zh-CN" sz="2400" b="1" dirty="0">
                <a:solidFill>
                  <a:srgbClr val="000000"/>
                </a:solidFill>
                <a:latin typeface="+mj-lt"/>
                <a:ea typeface="+mn-ea"/>
              </a:rPr>
              <a:t>        </a:t>
            </a:r>
            <a:r>
              <a:rPr lang="zh-CN" altLang="en-US" sz="2400" b="1" dirty="0">
                <a:solidFill>
                  <a:srgbClr val="000000"/>
                </a:solidFill>
                <a:latin typeface="+mj-lt"/>
                <a:ea typeface="+mn-ea"/>
              </a:rPr>
              <a:t>权电阻型</a:t>
            </a:r>
            <a:r>
              <a:rPr lang="en-US" altLang="zh-CN" sz="2400" b="1" dirty="0">
                <a:solidFill>
                  <a:srgbClr val="000000"/>
                </a:solidFill>
                <a:latin typeface="+mj-lt"/>
                <a:ea typeface="+mn-ea"/>
              </a:rPr>
              <a:t>D/A</a:t>
            </a:r>
            <a:r>
              <a:rPr lang="zh-CN" altLang="en-US" sz="2400" b="1" dirty="0">
                <a:solidFill>
                  <a:srgbClr val="000000"/>
                </a:solidFill>
                <a:latin typeface="+mj-lt"/>
                <a:ea typeface="+mn-ea"/>
              </a:rPr>
              <a:t>转换器中的解码网络所用的阻值范围很大</a:t>
            </a:r>
            <a:r>
              <a:rPr lang="en-US" altLang="zh-CN" sz="2400" b="1" dirty="0">
                <a:solidFill>
                  <a:srgbClr val="000000"/>
                </a:solidFill>
                <a:latin typeface="+mj-lt"/>
                <a:ea typeface="+mn-ea"/>
              </a:rPr>
              <a:t>, </a:t>
            </a:r>
            <a:r>
              <a:rPr lang="zh-CN" altLang="en-US" sz="2400" b="1" dirty="0">
                <a:solidFill>
                  <a:srgbClr val="000000"/>
                </a:solidFill>
                <a:latin typeface="+mj-lt"/>
                <a:ea typeface="+mn-ea"/>
              </a:rPr>
              <a:t>特别是当分辨率较高时</a:t>
            </a:r>
            <a:r>
              <a:rPr lang="en-US" altLang="zh-CN" sz="2400" b="1" dirty="0">
                <a:solidFill>
                  <a:srgbClr val="000000"/>
                </a:solidFill>
                <a:latin typeface="+mj-lt"/>
                <a:ea typeface="+mn-ea"/>
              </a:rPr>
              <a:t>, </a:t>
            </a:r>
            <a:r>
              <a:rPr lang="zh-CN" altLang="en-US" sz="2400" b="1" dirty="0">
                <a:solidFill>
                  <a:srgbClr val="000000"/>
                </a:solidFill>
                <a:latin typeface="+mj-lt"/>
                <a:ea typeface="+mn-ea"/>
              </a:rPr>
              <a:t>电阻值的范围会大得难以实现。 </a:t>
            </a:r>
          </a:p>
        </p:txBody>
      </p:sp>
      <p:graphicFrame>
        <p:nvGraphicFramePr>
          <p:cNvPr id="96" name="Object 28">
            <a:extLst>
              <a:ext uri="{FF2B5EF4-FFF2-40B4-BE49-F238E27FC236}">
                <a16:creationId xmlns:a16="http://schemas.microsoft.com/office/drawing/2014/main" id="{8A81E420-59B4-3467-443A-BF8899518B4A}"/>
              </a:ext>
            </a:extLst>
          </p:cNvPr>
          <p:cNvGraphicFramePr>
            <a:graphicFrameLocks noChangeAspect="1"/>
          </p:cNvGraphicFramePr>
          <p:nvPr>
            <p:extLst>
              <p:ext uri="{D42A27DB-BD31-4B8C-83A1-F6EECF244321}">
                <p14:modId xmlns:p14="http://schemas.microsoft.com/office/powerpoint/2010/main" val="1785443942"/>
              </p:ext>
            </p:extLst>
          </p:nvPr>
        </p:nvGraphicFramePr>
        <p:xfrm>
          <a:off x="430213" y="4454525"/>
          <a:ext cx="8283575" cy="1069975"/>
        </p:xfrm>
        <a:graphic>
          <a:graphicData uri="http://schemas.openxmlformats.org/presentationml/2006/ole">
            <mc:AlternateContent xmlns:mc="http://schemas.openxmlformats.org/markup-compatibility/2006">
              <mc:Choice xmlns:v="urn:schemas-microsoft-com:vml" Requires="v">
                <p:oleObj spid="_x0000_s4139" name="公式" r:id="rId16" imgW="3466800" imgH="431640" progId="Equation.3">
                  <p:embed/>
                </p:oleObj>
              </mc:Choice>
              <mc:Fallback>
                <p:oleObj name="公式" r:id="rId16" imgW="3466800" imgH="431640" progId="Equation.3">
                  <p:embed/>
                  <p:pic>
                    <p:nvPicPr>
                      <p:cNvPr id="6" name="Object 28">
                        <a:extLst>
                          <a:ext uri="{FF2B5EF4-FFF2-40B4-BE49-F238E27FC236}">
                            <a16:creationId xmlns:a16="http://schemas.microsoft.com/office/drawing/2014/main" id="{4D6156DC-54B6-0ADD-0DD8-186573115680}"/>
                          </a:ext>
                        </a:extLst>
                      </p:cNvPr>
                      <p:cNvPicPr>
                        <a:picLocks noChangeAspect="1" noChangeArrowheads="1"/>
                      </p:cNvPicPr>
                      <p:nvPr/>
                    </p:nvPicPr>
                    <p:blipFill>
                      <a:blip r:embed="rId17"/>
                      <a:srcRect/>
                      <a:stretch>
                        <a:fillRect/>
                      </a:stretch>
                    </p:blipFill>
                    <p:spPr bwMode="auto">
                      <a:xfrm>
                        <a:off x="430213" y="4454525"/>
                        <a:ext cx="8283575" cy="10699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5381181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utoUpdateAnimBg="0"/>
      <p:bldP spid="92"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uf3gkw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993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195263" marR="0" indent="-195263" algn="ctr" defTabSz="914400" rtl="0" eaLnBrk="0" fontAlgn="base" latinLnBrk="0" hangingPunct="0">
          <a:lnSpc>
            <a:spcPct val="100000"/>
          </a:lnSpc>
          <a:spcBef>
            <a:spcPct val="0"/>
          </a:spcBef>
          <a:spcAft>
            <a:spcPct val="0"/>
          </a:spcAft>
          <a:buClrTx/>
          <a:buSzTx/>
          <a:buFontTx/>
          <a:buChar char="•"/>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33993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195263" marR="0" indent="-195263" algn="ctr" defTabSz="914400" rtl="0" eaLnBrk="0" fontAlgn="base" latinLnBrk="0" hangingPunct="0">
          <a:lnSpc>
            <a:spcPct val="100000"/>
          </a:lnSpc>
          <a:spcBef>
            <a:spcPct val="0"/>
          </a:spcBef>
          <a:spcAft>
            <a:spcPct val="0"/>
          </a:spcAft>
          <a:buClrTx/>
          <a:buSzTx/>
          <a:buFontTx/>
          <a:buChar char="•"/>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46514</TotalTime>
  <Words>3492</Words>
  <Application>Microsoft Office PowerPoint</Application>
  <PresentationFormat>全屏显示(4:3)</PresentationFormat>
  <Paragraphs>483</Paragraphs>
  <Slides>49</Slides>
  <Notes>37</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7</vt:i4>
      </vt:variant>
      <vt:variant>
        <vt:lpstr>幻灯片标题</vt:lpstr>
      </vt:variant>
      <vt:variant>
        <vt:i4>49</vt:i4>
      </vt:variant>
    </vt:vector>
  </HeadingPairs>
  <TitlesOfParts>
    <vt:vector size="67" baseType="lpstr">
      <vt:lpstr>黑体</vt:lpstr>
      <vt:lpstr>楷体_GB2312</vt:lpstr>
      <vt:lpstr>微软雅黑</vt:lpstr>
      <vt:lpstr>Arial</vt:lpstr>
      <vt:lpstr>Calibri</vt:lpstr>
      <vt:lpstr>Cambria Math</vt:lpstr>
      <vt:lpstr>Times New Roman</vt:lpstr>
      <vt:lpstr>Wingdings</vt:lpstr>
      <vt:lpstr>默认设计模板</vt:lpstr>
      <vt:lpstr>Office 主题</vt:lpstr>
      <vt:lpstr>1_Office 主题</vt:lpstr>
      <vt:lpstr>Picture</vt:lpstr>
      <vt:lpstr>公式</vt:lpstr>
      <vt:lpstr>Visio</vt:lpstr>
      <vt:lpstr>位图图像</vt:lpstr>
      <vt:lpstr>Equation</vt:lpstr>
      <vt:lpstr>图片</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zq</dc:creator>
  <cp:lastModifiedBy>Administrator</cp:lastModifiedBy>
  <cp:revision>2394</cp:revision>
  <dcterms:created xsi:type="dcterms:W3CDTF">2007-07-12T10:32:13Z</dcterms:created>
  <dcterms:modified xsi:type="dcterms:W3CDTF">2023-12-12T01:53:05Z</dcterms:modified>
</cp:coreProperties>
</file>