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3" r:id="rId3"/>
    <p:sldId id="258" r:id="rId4"/>
    <p:sldId id="257" r:id="rId5"/>
    <p:sldId id="259" r:id="rId6"/>
    <p:sldId id="260" r:id="rId7"/>
    <p:sldId id="264" r:id="rId8"/>
    <p:sldId id="262"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189066-3706-48E7-B9C0-3C03E2BBDC32}" type="datetimeFigureOut">
              <a:rPr lang="en-PH" smtClean="0"/>
              <a:t>05/10/2022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63378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89066-3706-48E7-B9C0-3C03E2BBDC32}" type="datetimeFigureOut">
              <a:rPr lang="en-PH" smtClean="0"/>
              <a:t>05/10/2022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28021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89066-3706-48E7-B9C0-3C03E2BBDC32}" type="datetimeFigureOut">
              <a:rPr lang="en-PH" smtClean="0"/>
              <a:t>05/10/2022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24367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89066-3706-48E7-B9C0-3C03E2BBDC32}" type="datetimeFigureOut">
              <a:rPr lang="en-PH" smtClean="0"/>
              <a:t>05/10/2022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974FD6D-277A-4A85-86FE-C39BA2D48F98}" type="slidenum">
              <a:rPr lang="en-PH" smtClean="0"/>
              <a:t>‹#›</a:t>
            </a:fld>
            <a:endParaRPr lang="en-PH"/>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474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189066-3706-48E7-B9C0-3C03E2BBDC32}" type="datetimeFigureOut">
              <a:rPr lang="en-PH" smtClean="0"/>
              <a:t>05/10/2022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3375048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189066-3706-48E7-B9C0-3C03E2BBDC32}" type="datetimeFigureOut">
              <a:rPr lang="en-PH" smtClean="0"/>
              <a:t>05/10/2022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2428747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189066-3706-48E7-B9C0-3C03E2BBDC32}" type="datetimeFigureOut">
              <a:rPr lang="en-PH" smtClean="0"/>
              <a:t>05/10/2022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2838173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89066-3706-48E7-B9C0-3C03E2BBDC32}" type="datetimeFigureOut">
              <a:rPr lang="en-PH" smtClean="0"/>
              <a:t>05/10/2022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3254344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89066-3706-48E7-B9C0-3C03E2BBDC32}" type="datetimeFigureOut">
              <a:rPr lang="en-PH" smtClean="0"/>
              <a:t>05/10/2022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260532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89066-3706-48E7-B9C0-3C03E2BBDC32}" type="datetimeFigureOut">
              <a:rPr lang="en-PH" smtClean="0"/>
              <a:t>05/10/2022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404834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89066-3706-48E7-B9C0-3C03E2BBDC32}" type="datetimeFigureOut">
              <a:rPr lang="en-PH" smtClean="0"/>
              <a:t>05/10/2022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32375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89066-3706-48E7-B9C0-3C03E2BBDC32}" type="datetimeFigureOut">
              <a:rPr lang="en-PH" smtClean="0"/>
              <a:t>05/10/2022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124212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89066-3706-48E7-B9C0-3C03E2BBDC32}" type="datetimeFigureOut">
              <a:rPr lang="en-PH" smtClean="0"/>
              <a:t>05/10/2022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30088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89066-3706-48E7-B9C0-3C03E2BBDC32}" type="datetimeFigureOut">
              <a:rPr lang="en-PH" smtClean="0"/>
              <a:t>05/10/2022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81736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89066-3706-48E7-B9C0-3C03E2BBDC32}" type="datetimeFigureOut">
              <a:rPr lang="en-PH" smtClean="0"/>
              <a:t>05/10/2022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324624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89066-3706-48E7-B9C0-3C03E2BBDC32}" type="datetimeFigureOut">
              <a:rPr lang="en-PH" smtClean="0"/>
              <a:t>05/10/2022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222124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89066-3706-48E7-B9C0-3C03E2BBDC32}" type="datetimeFigureOut">
              <a:rPr lang="en-PH" smtClean="0"/>
              <a:t>05/10/2022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974FD6D-277A-4A85-86FE-C39BA2D48F98}" type="slidenum">
              <a:rPr lang="en-PH" smtClean="0"/>
              <a:t>‹#›</a:t>
            </a:fld>
            <a:endParaRPr lang="en-PH"/>
          </a:p>
        </p:txBody>
      </p:sp>
    </p:spTree>
    <p:extLst>
      <p:ext uri="{BB962C8B-B14F-4D97-AF65-F5344CB8AC3E}">
        <p14:creationId xmlns:p14="http://schemas.microsoft.com/office/powerpoint/2010/main" val="32694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6189066-3706-48E7-B9C0-3C03E2BBDC32}" type="datetimeFigureOut">
              <a:rPr lang="en-PH" smtClean="0"/>
              <a:t>05/10/2022</a:t>
            </a:fld>
            <a:endParaRPr lang="en-PH"/>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PH"/>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74FD6D-277A-4A85-86FE-C39BA2D48F98}" type="slidenum">
              <a:rPr lang="en-PH" smtClean="0"/>
              <a:t>‹#›</a:t>
            </a:fld>
            <a:endParaRPr lang="en-PH"/>
          </a:p>
        </p:txBody>
      </p:sp>
    </p:spTree>
    <p:extLst>
      <p:ext uri="{BB962C8B-B14F-4D97-AF65-F5344CB8AC3E}">
        <p14:creationId xmlns:p14="http://schemas.microsoft.com/office/powerpoint/2010/main" val="218711056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9061A7-BD76-BC3B-8328-7B67E3664C38}"/>
              </a:ext>
            </a:extLst>
          </p:cNvPr>
          <p:cNvSpPr>
            <a:spLocks noGrp="1"/>
          </p:cNvSpPr>
          <p:nvPr>
            <p:ph type="title"/>
          </p:nvPr>
        </p:nvSpPr>
        <p:spPr/>
        <p:txBody>
          <a:bodyPr/>
          <a:lstStyle/>
          <a:p>
            <a:pPr algn="ctr"/>
            <a:endParaRPr lang="en-PH" dirty="0"/>
          </a:p>
        </p:txBody>
      </p:sp>
      <p:sp>
        <p:nvSpPr>
          <p:cNvPr id="5" name="Content Placeholder 4">
            <a:extLst>
              <a:ext uri="{FF2B5EF4-FFF2-40B4-BE49-F238E27FC236}">
                <a16:creationId xmlns:a16="http://schemas.microsoft.com/office/drawing/2014/main" id="{58361162-182E-31B5-4728-F3C3880F88E8}"/>
              </a:ext>
            </a:extLst>
          </p:cNvPr>
          <p:cNvSpPr>
            <a:spLocks noGrp="1"/>
          </p:cNvSpPr>
          <p:nvPr>
            <p:ph idx="1"/>
          </p:nvPr>
        </p:nvSpPr>
        <p:spPr/>
        <p:txBody>
          <a:bodyPr/>
          <a:lstStyle/>
          <a:p>
            <a:pPr marL="0" indent="0" algn="ctr">
              <a:buNone/>
            </a:pPr>
            <a:r>
              <a:rPr lang="en-US" sz="5000" dirty="0"/>
              <a:t>Learning python</a:t>
            </a:r>
            <a:br>
              <a:rPr lang="en-US" dirty="0"/>
            </a:br>
            <a:r>
              <a:rPr lang="en-US" dirty="0"/>
              <a:t>20220928</a:t>
            </a:r>
            <a:endParaRPr lang="en-PH" dirty="0"/>
          </a:p>
        </p:txBody>
      </p:sp>
    </p:spTree>
    <p:extLst>
      <p:ext uri="{BB962C8B-B14F-4D97-AF65-F5344CB8AC3E}">
        <p14:creationId xmlns:p14="http://schemas.microsoft.com/office/powerpoint/2010/main" val="516254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1DFC-D3F4-C590-2070-7E8B94CD27F0}"/>
              </a:ext>
            </a:extLst>
          </p:cNvPr>
          <p:cNvSpPr>
            <a:spLocks noGrp="1"/>
          </p:cNvSpPr>
          <p:nvPr>
            <p:ph type="title"/>
          </p:nvPr>
        </p:nvSpPr>
        <p:spPr/>
        <p:txBody>
          <a:bodyPr>
            <a:normAutofit/>
          </a:bodyPr>
          <a:lstStyle/>
          <a:p>
            <a:r>
              <a:rPr lang="en-US" dirty="0"/>
              <a:t>INPUT AND OUTPUT</a:t>
            </a:r>
            <a:endParaRPr lang="en-PH" dirty="0"/>
          </a:p>
        </p:txBody>
      </p:sp>
      <p:sp>
        <p:nvSpPr>
          <p:cNvPr id="3" name="Content Placeholder 2">
            <a:extLst>
              <a:ext uri="{FF2B5EF4-FFF2-40B4-BE49-F238E27FC236}">
                <a16:creationId xmlns:a16="http://schemas.microsoft.com/office/drawing/2014/main" id="{0886FD87-06B8-B60E-31C5-1E1473882D12}"/>
              </a:ext>
            </a:extLst>
          </p:cNvPr>
          <p:cNvSpPr>
            <a:spLocks noGrp="1"/>
          </p:cNvSpPr>
          <p:nvPr>
            <p:ph idx="1"/>
          </p:nvPr>
        </p:nvSpPr>
        <p:spPr/>
        <p:txBody>
          <a:bodyPr/>
          <a:lstStyle/>
          <a:p>
            <a:pPr marL="36900" indent="0" algn="ctr">
              <a:buNone/>
            </a:pPr>
            <a:r>
              <a:rPr lang="en-US" dirty="0"/>
              <a:t>20220928</a:t>
            </a:r>
            <a:endParaRPr lang="en-PH" dirty="0"/>
          </a:p>
        </p:txBody>
      </p:sp>
    </p:spTree>
    <p:extLst>
      <p:ext uri="{BB962C8B-B14F-4D97-AF65-F5344CB8AC3E}">
        <p14:creationId xmlns:p14="http://schemas.microsoft.com/office/powerpoint/2010/main" val="222106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A14D-0830-A55C-07C5-D4A89CE20FE2}"/>
              </a:ext>
            </a:extLst>
          </p:cNvPr>
          <p:cNvSpPr>
            <a:spLocks noGrp="1"/>
          </p:cNvSpPr>
          <p:nvPr>
            <p:ph type="title"/>
          </p:nvPr>
        </p:nvSpPr>
        <p:spPr/>
        <p:txBody>
          <a:bodyPr>
            <a:normAutofit/>
          </a:bodyPr>
          <a:lstStyle/>
          <a:p>
            <a:pPr algn="l"/>
            <a:r>
              <a:rPr lang="en-US" dirty="0"/>
              <a:t>QUESTION:</a:t>
            </a:r>
            <a:endParaRPr lang="en-PH" dirty="0"/>
          </a:p>
        </p:txBody>
      </p:sp>
      <p:pic>
        <p:nvPicPr>
          <p:cNvPr id="5" name="Content Placeholder 4">
            <a:extLst>
              <a:ext uri="{FF2B5EF4-FFF2-40B4-BE49-F238E27FC236}">
                <a16:creationId xmlns:a16="http://schemas.microsoft.com/office/drawing/2014/main" id="{D6560C90-BB8B-7E29-68C7-1178CBEE9E6D}"/>
              </a:ext>
            </a:extLst>
          </p:cNvPr>
          <p:cNvPicPr>
            <a:picLocks noGrp="1" noChangeAspect="1"/>
          </p:cNvPicPr>
          <p:nvPr>
            <p:ph idx="1"/>
          </p:nvPr>
        </p:nvPicPr>
        <p:blipFill>
          <a:blip r:embed="rId2"/>
          <a:stretch>
            <a:fillRect/>
          </a:stretch>
        </p:blipFill>
        <p:spPr>
          <a:xfrm>
            <a:off x="913795" y="1577422"/>
            <a:ext cx="6058746" cy="2886478"/>
          </a:xfrm>
        </p:spPr>
      </p:pic>
      <p:cxnSp>
        <p:nvCxnSpPr>
          <p:cNvPr id="18" name="Straight Connector 17">
            <a:extLst>
              <a:ext uri="{FF2B5EF4-FFF2-40B4-BE49-F238E27FC236}">
                <a16:creationId xmlns:a16="http://schemas.microsoft.com/office/drawing/2014/main" id="{2A8AFEDB-C8A3-05D3-A060-82B498899E4B}"/>
              </a:ext>
            </a:extLst>
          </p:cNvPr>
          <p:cNvCxnSpPr>
            <a:cxnSpLocks/>
          </p:cNvCxnSpPr>
          <p:nvPr/>
        </p:nvCxnSpPr>
        <p:spPr>
          <a:xfrm>
            <a:off x="1319842" y="3830128"/>
            <a:ext cx="0" cy="224287"/>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323AED42-B986-5156-2CAB-522CCB117373}"/>
              </a:ext>
            </a:extLst>
          </p:cNvPr>
          <p:cNvCxnSpPr>
            <a:cxnSpLocks/>
          </p:cNvCxnSpPr>
          <p:nvPr/>
        </p:nvCxnSpPr>
        <p:spPr>
          <a:xfrm>
            <a:off x="1311215" y="4054415"/>
            <a:ext cx="77637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A2EA71DB-10AE-554D-D1EB-9FB71902DDCA}"/>
              </a:ext>
            </a:extLst>
          </p:cNvPr>
          <p:cNvCxnSpPr>
            <a:cxnSpLocks/>
          </p:cNvCxnSpPr>
          <p:nvPr/>
        </p:nvCxnSpPr>
        <p:spPr>
          <a:xfrm flipV="1">
            <a:off x="2087592" y="3830128"/>
            <a:ext cx="0" cy="224287"/>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82309CB3-F73E-5D6F-F6AC-4C948E66C728}"/>
              </a:ext>
            </a:extLst>
          </p:cNvPr>
          <p:cNvCxnSpPr>
            <a:cxnSpLocks/>
          </p:cNvCxnSpPr>
          <p:nvPr/>
        </p:nvCxnSpPr>
        <p:spPr>
          <a:xfrm>
            <a:off x="1311215" y="3830128"/>
            <a:ext cx="77637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6263F917-BD9E-2A68-11A1-989F9E45AEA4}"/>
              </a:ext>
            </a:extLst>
          </p:cNvPr>
          <p:cNvCxnSpPr>
            <a:cxnSpLocks/>
          </p:cNvCxnSpPr>
          <p:nvPr/>
        </p:nvCxnSpPr>
        <p:spPr>
          <a:xfrm>
            <a:off x="2087592" y="4054415"/>
            <a:ext cx="1855576" cy="9834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TextBox 35">
            <a:extLst>
              <a:ext uri="{FF2B5EF4-FFF2-40B4-BE49-F238E27FC236}">
                <a16:creationId xmlns:a16="http://schemas.microsoft.com/office/drawing/2014/main" id="{67589DA9-87CB-AAA6-4622-D29339272DE0}"/>
              </a:ext>
            </a:extLst>
          </p:cNvPr>
          <p:cNvSpPr txBox="1"/>
          <p:nvPr/>
        </p:nvSpPr>
        <p:spPr>
          <a:xfrm>
            <a:off x="4037162" y="5037826"/>
            <a:ext cx="1509623" cy="369332"/>
          </a:xfrm>
          <a:prstGeom prst="rect">
            <a:avLst/>
          </a:prstGeom>
          <a:noFill/>
        </p:spPr>
        <p:txBody>
          <a:bodyPr wrap="square" rtlCol="0">
            <a:spAutoFit/>
          </a:bodyPr>
          <a:lstStyle/>
          <a:p>
            <a:r>
              <a:rPr lang="en-US" u="sng" dirty="0"/>
              <a:t>DATA TYPE </a:t>
            </a:r>
            <a:endParaRPr lang="en-PH" u="sng" dirty="0"/>
          </a:p>
        </p:txBody>
      </p:sp>
    </p:spTree>
    <p:extLst>
      <p:ext uri="{BB962C8B-B14F-4D97-AF65-F5344CB8AC3E}">
        <p14:creationId xmlns:p14="http://schemas.microsoft.com/office/powerpoint/2010/main" val="33771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2974-517D-4DF1-2867-82785A7E40D9}"/>
              </a:ext>
            </a:extLst>
          </p:cNvPr>
          <p:cNvSpPr>
            <a:spLocks noGrp="1"/>
          </p:cNvSpPr>
          <p:nvPr>
            <p:ph type="title"/>
          </p:nvPr>
        </p:nvSpPr>
        <p:spPr/>
        <p:txBody>
          <a:bodyPr/>
          <a:lstStyle/>
          <a:p>
            <a:pPr algn="l"/>
            <a:r>
              <a:rPr lang="en-PH" dirty="0"/>
              <a:t>WAY: 1</a:t>
            </a:r>
          </a:p>
        </p:txBody>
      </p:sp>
      <p:pic>
        <p:nvPicPr>
          <p:cNvPr id="5" name="Content Placeholder 4">
            <a:extLst>
              <a:ext uri="{FF2B5EF4-FFF2-40B4-BE49-F238E27FC236}">
                <a16:creationId xmlns:a16="http://schemas.microsoft.com/office/drawing/2014/main" id="{CEBB839B-2A6E-3A68-B7BB-E57355B1F7D4}"/>
              </a:ext>
            </a:extLst>
          </p:cNvPr>
          <p:cNvPicPr>
            <a:picLocks noGrp="1" noChangeAspect="1"/>
          </p:cNvPicPr>
          <p:nvPr>
            <p:ph idx="1"/>
          </p:nvPr>
        </p:nvPicPr>
        <p:blipFill>
          <a:blip r:embed="rId2"/>
          <a:stretch>
            <a:fillRect/>
          </a:stretch>
        </p:blipFill>
        <p:spPr>
          <a:xfrm>
            <a:off x="1978179" y="2384494"/>
            <a:ext cx="6450103" cy="2606640"/>
          </a:xfrm>
        </p:spPr>
      </p:pic>
    </p:spTree>
    <p:extLst>
      <p:ext uri="{BB962C8B-B14F-4D97-AF65-F5344CB8AC3E}">
        <p14:creationId xmlns:p14="http://schemas.microsoft.com/office/powerpoint/2010/main" val="226976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C8D2-5AEF-9148-A618-C795500E8F09}"/>
              </a:ext>
            </a:extLst>
          </p:cNvPr>
          <p:cNvSpPr>
            <a:spLocks noGrp="1"/>
          </p:cNvSpPr>
          <p:nvPr>
            <p:ph type="title"/>
          </p:nvPr>
        </p:nvSpPr>
        <p:spPr/>
        <p:txBody>
          <a:bodyPr/>
          <a:lstStyle/>
          <a:p>
            <a:pPr algn="l"/>
            <a:r>
              <a:rPr lang="en-PH" dirty="0"/>
              <a:t>WAY: 2</a:t>
            </a:r>
          </a:p>
        </p:txBody>
      </p:sp>
      <p:pic>
        <p:nvPicPr>
          <p:cNvPr id="5" name="Content Placeholder 4">
            <a:extLst>
              <a:ext uri="{FF2B5EF4-FFF2-40B4-BE49-F238E27FC236}">
                <a16:creationId xmlns:a16="http://schemas.microsoft.com/office/drawing/2014/main" id="{B6DAFF90-90B9-641E-CAEE-EC71C100C5E8}"/>
              </a:ext>
            </a:extLst>
          </p:cNvPr>
          <p:cNvPicPr>
            <a:picLocks noGrp="1" noChangeAspect="1"/>
          </p:cNvPicPr>
          <p:nvPr>
            <p:ph idx="1"/>
          </p:nvPr>
        </p:nvPicPr>
        <p:blipFill>
          <a:blip r:embed="rId2"/>
          <a:stretch>
            <a:fillRect/>
          </a:stretch>
        </p:blipFill>
        <p:spPr>
          <a:xfrm>
            <a:off x="1930131" y="2377402"/>
            <a:ext cx="6679304" cy="2534557"/>
          </a:xfrm>
        </p:spPr>
      </p:pic>
    </p:spTree>
    <p:extLst>
      <p:ext uri="{BB962C8B-B14F-4D97-AF65-F5344CB8AC3E}">
        <p14:creationId xmlns:p14="http://schemas.microsoft.com/office/powerpoint/2010/main" val="333678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1F7C-D19B-5EE3-4AAF-37469BC4822A}"/>
              </a:ext>
            </a:extLst>
          </p:cNvPr>
          <p:cNvSpPr>
            <a:spLocks noGrp="1"/>
          </p:cNvSpPr>
          <p:nvPr>
            <p:ph type="title"/>
          </p:nvPr>
        </p:nvSpPr>
        <p:spPr/>
        <p:txBody>
          <a:bodyPr/>
          <a:lstStyle/>
          <a:p>
            <a:pPr algn="l"/>
            <a:r>
              <a:rPr lang="en-PH" dirty="0"/>
              <a:t>ANSWER: 1</a:t>
            </a:r>
          </a:p>
        </p:txBody>
      </p:sp>
      <p:pic>
        <p:nvPicPr>
          <p:cNvPr id="5" name="Picture 4">
            <a:extLst>
              <a:ext uri="{FF2B5EF4-FFF2-40B4-BE49-F238E27FC236}">
                <a16:creationId xmlns:a16="http://schemas.microsoft.com/office/drawing/2014/main" id="{92C5FAB9-3855-28C0-14DE-443E4F728AD7}"/>
              </a:ext>
            </a:extLst>
          </p:cNvPr>
          <p:cNvPicPr>
            <a:picLocks noChangeAspect="1"/>
          </p:cNvPicPr>
          <p:nvPr/>
        </p:nvPicPr>
        <p:blipFill>
          <a:blip r:embed="rId2"/>
          <a:stretch>
            <a:fillRect/>
          </a:stretch>
        </p:blipFill>
        <p:spPr>
          <a:xfrm>
            <a:off x="2352498" y="2497219"/>
            <a:ext cx="5984754" cy="2143792"/>
          </a:xfrm>
          <a:prstGeom prst="rect">
            <a:avLst/>
          </a:prstGeom>
        </p:spPr>
      </p:pic>
    </p:spTree>
    <p:extLst>
      <p:ext uri="{BB962C8B-B14F-4D97-AF65-F5344CB8AC3E}">
        <p14:creationId xmlns:p14="http://schemas.microsoft.com/office/powerpoint/2010/main" val="315695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1CD1-2F67-9C67-6CFE-E4DE20988A89}"/>
              </a:ext>
            </a:extLst>
          </p:cNvPr>
          <p:cNvSpPr>
            <a:spLocks noGrp="1"/>
          </p:cNvSpPr>
          <p:nvPr>
            <p:ph type="title"/>
          </p:nvPr>
        </p:nvSpPr>
        <p:spPr/>
        <p:txBody>
          <a:bodyPr/>
          <a:lstStyle/>
          <a:p>
            <a:pPr algn="l"/>
            <a:r>
              <a:rPr lang="en-PH" dirty="0"/>
              <a:t>ANSWER: 2</a:t>
            </a:r>
          </a:p>
        </p:txBody>
      </p:sp>
      <p:pic>
        <p:nvPicPr>
          <p:cNvPr id="5" name="Content Placeholder 4">
            <a:extLst>
              <a:ext uri="{FF2B5EF4-FFF2-40B4-BE49-F238E27FC236}">
                <a16:creationId xmlns:a16="http://schemas.microsoft.com/office/drawing/2014/main" id="{D200EB9D-37F1-EE9D-EC48-A28EC824552A}"/>
              </a:ext>
            </a:extLst>
          </p:cNvPr>
          <p:cNvPicPr>
            <a:picLocks noGrp="1" noChangeAspect="1"/>
          </p:cNvPicPr>
          <p:nvPr>
            <p:ph idx="1"/>
          </p:nvPr>
        </p:nvPicPr>
        <p:blipFill>
          <a:blip r:embed="rId2"/>
          <a:stretch>
            <a:fillRect/>
          </a:stretch>
        </p:blipFill>
        <p:spPr>
          <a:xfrm>
            <a:off x="3790629" y="2885159"/>
            <a:ext cx="4601217" cy="1752845"/>
          </a:xfrm>
        </p:spPr>
      </p:pic>
    </p:spTree>
    <p:extLst>
      <p:ext uri="{BB962C8B-B14F-4D97-AF65-F5344CB8AC3E}">
        <p14:creationId xmlns:p14="http://schemas.microsoft.com/office/powerpoint/2010/main" val="286753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1A2D-829E-342F-CADE-292594DF4C25}"/>
              </a:ext>
            </a:extLst>
          </p:cNvPr>
          <p:cNvSpPr>
            <a:spLocks noGrp="1"/>
          </p:cNvSpPr>
          <p:nvPr>
            <p:ph type="title"/>
          </p:nvPr>
        </p:nvSpPr>
        <p:spPr>
          <a:xfrm>
            <a:off x="913795" y="581575"/>
            <a:ext cx="10353762" cy="970450"/>
          </a:xfrm>
        </p:spPr>
        <p:txBody>
          <a:bodyPr/>
          <a:lstStyle/>
          <a:p>
            <a:r>
              <a:rPr lang="en-US" dirty="0"/>
              <a:t>PYTHON DATA TYPE</a:t>
            </a:r>
            <a:endParaRPr lang="en-PH" dirty="0"/>
          </a:p>
        </p:txBody>
      </p:sp>
      <p:sp>
        <p:nvSpPr>
          <p:cNvPr id="3" name="Content Placeholder 2">
            <a:extLst>
              <a:ext uri="{FF2B5EF4-FFF2-40B4-BE49-F238E27FC236}">
                <a16:creationId xmlns:a16="http://schemas.microsoft.com/office/drawing/2014/main" id="{D7731284-6B44-4A7F-F8D6-A8C2C48498AA}"/>
              </a:ext>
            </a:extLst>
          </p:cNvPr>
          <p:cNvSpPr>
            <a:spLocks noGrp="1"/>
          </p:cNvSpPr>
          <p:nvPr>
            <p:ph idx="1"/>
          </p:nvPr>
        </p:nvSpPr>
        <p:spPr/>
        <p:txBody>
          <a:bodyPr>
            <a:normAutofit/>
          </a:bodyPr>
          <a:lstStyle/>
          <a:p>
            <a:pPr marL="36900" indent="0" algn="ctr">
              <a:buNone/>
            </a:pPr>
            <a:r>
              <a:rPr lang="en-US" sz="4000" dirty="0"/>
              <a:t>20220928</a:t>
            </a:r>
            <a:endParaRPr lang="en-PH" sz="4000" dirty="0"/>
          </a:p>
        </p:txBody>
      </p:sp>
    </p:spTree>
    <p:extLst>
      <p:ext uri="{BB962C8B-B14F-4D97-AF65-F5344CB8AC3E}">
        <p14:creationId xmlns:p14="http://schemas.microsoft.com/office/powerpoint/2010/main" val="290637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6BBB5D-AD31-C0AA-B67A-1298575D8AA4}"/>
              </a:ext>
            </a:extLst>
          </p:cNvPr>
          <p:cNvPicPr>
            <a:picLocks noGrp="1" noChangeAspect="1"/>
          </p:cNvPicPr>
          <p:nvPr>
            <p:ph idx="1"/>
          </p:nvPr>
        </p:nvPicPr>
        <p:blipFill>
          <a:blip r:embed="rId2"/>
          <a:stretch>
            <a:fillRect/>
          </a:stretch>
        </p:blipFill>
        <p:spPr>
          <a:xfrm>
            <a:off x="3189743" y="2780196"/>
            <a:ext cx="4629796" cy="3153215"/>
          </a:xfrm>
        </p:spPr>
      </p:pic>
      <p:sp>
        <p:nvSpPr>
          <p:cNvPr id="6" name="Content Placeholder 2">
            <a:extLst>
              <a:ext uri="{FF2B5EF4-FFF2-40B4-BE49-F238E27FC236}">
                <a16:creationId xmlns:a16="http://schemas.microsoft.com/office/drawing/2014/main" id="{8F8F3B2A-BBF8-3870-836F-8A4F50777129}"/>
              </a:ext>
            </a:extLst>
          </p:cNvPr>
          <p:cNvSpPr txBox="1">
            <a:spLocks/>
          </p:cNvSpPr>
          <p:nvPr/>
        </p:nvSpPr>
        <p:spPr>
          <a:xfrm>
            <a:off x="246259" y="604171"/>
            <a:ext cx="11945741"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500" b="0" i="0" dirty="0">
                <a:solidFill>
                  <a:schemeClr val="tx1"/>
                </a:solidFill>
                <a:effectLst/>
                <a:latin typeface="Calisto MT (Body)"/>
              </a:rPr>
              <a:t>In programming, data type is an important concept.</a:t>
            </a:r>
            <a:endParaRPr lang="en-US" sz="2500" dirty="0">
              <a:solidFill>
                <a:schemeClr val="tx1"/>
              </a:solidFill>
              <a:effectLst/>
              <a:latin typeface="Calisto MT (Body)"/>
            </a:endParaRPr>
          </a:p>
          <a:p>
            <a:r>
              <a:rPr lang="en-US" sz="2500" b="0" i="0" dirty="0">
                <a:solidFill>
                  <a:schemeClr val="tx1"/>
                </a:solidFill>
                <a:effectLst/>
                <a:latin typeface="Calisto MT (Body)"/>
              </a:rPr>
              <a:t>Variables can store data of different types, and different types can do different things.</a:t>
            </a:r>
            <a:endParaRPr lang="en-US" sz="2500" dirty="0">
              <a:solidFill>
                <a:schemeClr val="tx1"/>
              </a:solidFill>
              <a:effectLst/>
              <a:latin typeface="Calisto MT (Body)"/>
            </a:endParaRPr>
          </a:p>
          <a:p>
            <a:r>
              <a:rPr lang="en-US" sz="2500" b="0" i="0" dirty="0">
                <a:solidFill>
                  <a:schemeClr val="tx1"/>
                </a:solidFill>
                <a:effectLst/>
                <a:latin typeface="Calisto MT (Body)"/>
              </a:rPr>
              <a:t>Python has the following data types built-in by default, in these categories:</a:t>
            </a:r>
            <a:endParaRPr lang="en-PH" sz="2500" dirty="0"/>
          </a:p>
        </p:txBody>
      </p:sp>
    </p:spTree>
    <p:extLst>
      <p:ext uri="{BB962C8B-B14F-4D97-AF65-F5344CB8AC3E}">
        <p14:creationId xmlns:p14="http://schemas.microsoft.com/office/powerpoint/2010/main" val="61664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7108-5A30-C0EB-444A-2CAF0CB38C2A}"/>
              </a:ext>
            </a:extLst>
          </p:cNvPr>
          <p:cNvSpPr>
            <a:spLocks noGrp="1"/>
          </p:cNvSpPr>
          <p:nvPr>
            <p:ph type="title"/>
          </p:nvPr>
        </p:nvSpPr>
        <p:spPr/>
        <p:txBody>
          <a:bodyPr/>
          <a:lstStyle/>
          <a:p>
            <a:r>
              <a:rPr lang="en-US" dirty="0"/>
              <a:t>SETTING THE SPECIFIC DATA TYPE</a:t>
            </a:r>
            <a:endParaRPr lang="en-PH" dirty="0"/>
          </a:p>
        </p:txBody>
      </p:sp>
      <p:pic>
        <p:nvPicPr>
          <p:cNvPr id="5" name="Content Placeholder 4">
            <a:extLst>
              <a:ext uri="{FF2B5EF4-FFF2-40B4-BE49-F238E27FC236}">
                <a16:creationId xmlns:a16="http://schemas.microsoft.com/office/drawing/2014/main" id="{D8A5673E-8DDF-DF30-CBAB-A2FCF76551C2}"/>
              </a:ext>
            </a:extLst>
          </p:cNvPr>
          <p:cNvPicPr>
            <a:picLocks noGrp="1" noChangeAspect="1"/>
          </p:cNvPicPr>
          <p:nvPr>
            <p:ph idx="1"/>
          </p:nvPr>
        </p:nvPicPr>
        <p:blipFill>
          <a:blip r:embed="rId2"/>
          <a:stretch>
            <a:fillRect/>
          </a:stretch>
        </p:blipFill>
        <p:spPr>
          <a:xfrm>
            <a:off x="2848287" y="1731963"/>
            <a:ext cx="6485901" cy="4059237"/>
          </a:xfrm>
        </p:spPr>
      </p:pic>
    </p:spTree>
    <p:extLst>
      <p:ext uri="{BB962C8B-B14F-4D97-AF65-F5344CB8AC3E}">
        <p14:creationId xmlns:p14="http://schemas.microsoft.com/office/powerpoint/2010/main" val="3437875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2E73-BCBC-41E2-D5C2-66BD2D5EA5C4}"/>
              </a:ext>
            </a:extLst>
          </p:cNvPr>
          <p:cNvSpPr>
            <a:spLocks noGrp="1"/>
          </p:cNvSpPr>
          <p:nvPr>
            <p:ph type="title"/>
          </p:nvPr>
        </p:nvSpPr>
        <p:spPr/>
        <p:txBody>
          <a:bodyPr/>
          <a:lstStyle/>
          <a:p>
            <a:r>
              <a:rPr lang="en-PH" dirty="0"/>
              <a:t>PYTHON DATA</a:t>
            </a:r>
          </a:p>
        </p:txBody>
      </p:sp>
      <p:pic>
        <p:nvPicPr>
          <p:cNvPr id="5" name="Content Placeholder 4">
            <a:extLst>
              <a:ext uri="{FF2B5EF4-FFF2-40B4-BE49-F238E27FC236}">
                <a16:creationId xmlns:a16="http://schemas.microsoft.com/office/drawing/2014/main" id="{F08BE3AC-C887-0BE8-50D7-2FF7B929F972}"/>
              </a:ext>
            </a:extLst>
          </p:cNvPr>
          <p:cNvPicPr>
            <a:picLocks noGrp="1" noChangeAspect="1"/>
          </p:cNvPicPr>
          <p:nvPr>
            <p:ph idx="1"/>
          </p:nvPr>
        </p:nvPicPr>
        <p:blipFill>
          <a:blip r:embed="rId2"/>
          <a:stretch>
            <a:fillRect/>
          </a:stretch>
        </p:blipFill>
        <p:spPr>
          <a:xfrm>
            <a:off x="1627590" y="2342998"/>
            <a:ext cx="3386558" cy="2608564"/>
          </a:xfrm>
        </p:spPr>
      </p:pic>
      <p:pic>
        <p:nvPicPr>
          <p:cNvPr id="7" name="Picture 6">
            <a:extLst>
              <a:ext uri="{FF2B5EF4-FFF2-40B4-BE49-F238E27FC236}">
                <a16:creationId xmlns:a16="http://schemas.microsoft.com/office/drawing/2014/main" id="{95C63A71-D1BF-A672-FBB7-58FEEF04221F}"/>
              </a:ext>
            </a:extLst>
          </p:cNvPr>
          <p:cNvPicPr>
            <a:picLocks noChangeAspect="1"/>
          </p:cNvPicPr>
          <p:nvPr/>
        </p:nvPicPr>
        <p:blipFill>
          <a:blip r:embed="rId3"/>
          <a:stretch>
            <a:fillRect/>
          </a:stretch>
        </p:blipFill>
        <p:spPr>
          <a:xfrm>
            <a:off x="6415467" y="2290994"/>
            <a:ext cx="3696951" cy="2660568"/>
          </a:xfrm>
          <a:prstGeom prst="rect">
            <a:avLst/>
          </a:prstGeom>
        </p:spPr>
      </p:pic>
      <p:sp>
        <p:nvSpPr>
          <p:cNvPr id="9" name="Flowchart: Process 8">
            <a:extLst>
              <a:ext uri="{FF2B5EF4-FFF2-40B4-BE49-F238E27FC236}">
                <a16:creationId xmlns:a16="http://schemas.microsoft.com/office/drawing/2014/main" id="{011DAF9A-B029-FE72-D1E5-7D64C7B33633}"/>
              </a:ext>
            </a:extLst>
          </p:cNvPr>
          <p:cNvSpPr/>
          <p:nvPr/>
        </p:nvSpPr>
        <p:spPr>
          <a:xfrm>
            <a:off x="7159925" y="2725947"/>
            <a:ext cx="189781" cy="164764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b="1" dirty="0">
              <a:ln w="22225">
                <a:solidFill>
                  <a:schemeClr val="accent2"/>
                </a:solidFill>
                <a:prstDash val="solid"/>
              </a:ln>
              <a:solidFill>
                <a:schemeClr val="accent2">
                  <a:lumMod val="40000"/>
                  <a:lumOff val="60000"/>
                </a:schemeClr>
              </a:solidFill>
            </a:endParaRPr>
          </a:p>
        </p:txBody>
      </p:sp>
      <p:sp>
        <p:nvSpPr>
          <p:cNvPr id="10" name="Flowchart: Process 9">
            <a:extLst>
              <a:ext uri="{FF2B5EF4-FFF2-40B4-BE49-F238E27FC236}">
                <a16:creationId xmlns:a16="http://schemas.microsoft.com/office/drawing/2014/main" id="{7244C833-DB1C-B416-D149-6D790C16AE94}"/>
              </a:ext>
            </a:extLst>
          </p:cNvPr>
          <p:cNvSpPr/>
          <p:nvPr/>
        </p:nvSpPr>
        <p:spPr>
          <a:xfrm>
            <a:off x="2113472" y="2672495"/>
            <a:ext cx="1690777" cy="97478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2" name="Straight Arrow Connector 11">
            <a:extLst>
              <a:ext uri="{FF2B5EF4-FFF2-40B4-BE49-F238E27FC236}">
                <a16:creationId xmlns:a16="http://schemas.microsoft.com/office/drawing/2014/main" id="{6814B88A-8BA6-7E78-E95B-6717D1A107EA}"/>
              </a:ext>
            </a:extLst>
          </p:cNvPr>
          <p:cNvCxnSpPr/>
          <p:nvPr/>
        </p:nvCxnSpPr>
        <p:spPr>
          <a:xfrm>
            <a:off x="3821502" y="2562045"/>
            <a:ext cx="3338423" cy="0"/>
          </a:xfrm>
          <a:prstGeom prst="straightConnector1">
            <a:avLst/>
          </a:pr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8EBD8E4B-28BD-ED45-8962-DEC663AD2C01}"/>
              </a:ext>
            </a:extLst>
          </p:cNvPr>
          <p:cNvCxnSpPr/>
          <p:nvPr/>
        </p:nvCxnSpPr>
        <p:spPr>
          <a:xfrm>
            <a:off x="3804249" y="3159887"/>
            <a:ext cx="3295291" cy="38988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02019B02-4C0F-0D18-1C85-9511C3DCE9B7}"/>
              </a:ext>
            </a:extLst>
          </p:cNvPr>
          <p:cNvCxnSpPr/>
          <p:nvPr/>
        </p:nvCxnSpPr>
        <p:spPr>
          <a:xfrm>
            <a:off x="2881223" y="4104480"/>
            <a:ext cx="4202194" cy="40713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F6603CD3-4C70-53D6-016A-5B7F92F7D1D7}"/>
              </a:ext>
            </a:extLst>
          </p:cNvPr>
          <p:cNvCxnSpPr/>
          <p:nvPr/>
        </p:nvCxnSpPr>
        <p:spPr>
          <a:xfrm>
            <a:off x="3493698" y="4796750"/>
            <a:ext cx="3605842" cy="3319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316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4BFA-DDFF-62CE-16B7-5B93057095D2}"/>
              </a:ext>
            </a:extLst>
          </p:cNvPr>
          <p:cNvSpPr>
            <a:spLocks noGrp="1"/>
          </p:cNvSpPr>
          <p:nvPr>
            <p:ph type="title"/>
          </p:nvPr>
        </p:nvSpPr>
        <p:spPr/>
        <p:txBody>
          <a:bodyPr/>
          <a:lstStyle/>
          <a:p>
            <a:r>
              <a:rPr lang="en-US" dirty="0"/>
              <a:t>OBJECTIVE</a:t>
            </a:r>
            <a:endParaRPr lang="en-PH" dirty="0"/>
          </a:p>
        </p:txBody>
      </p:sp>
      <p:sp>
        <p:nvSpPr>
          <p:cNvPr id="3" name="Content Placeholder 2">
            <a:extLst>
              <a:ext uri="{FF2B5EF4-FFF2-40B4-BE49-F238E27FC236}">
                <a16:creationId xmlns:a16="http://schemas.microsoft.com/office/drawing/2014/main" id="{63D4DCF7-07AD-75C7-FE29-86C2E1494092}"/>
              </a:ext>
            </a:extLst>
          </p:cNvPr>
          <p:cNvSpPr>
            <a:spLocks noGrp="1"/>
          </p:cNvSpPr>
          <p:nvPr>
            <p:ph idx="1"/>
          </p:nvPr>
        </p:nvSpPr>
        <p:spPr/>
        <p:txBody>
          <a:bodyPr>
            <a:normAutofit/>
          </a:bodyPr>
          <a:lstStyle/>
          <a:p>
            <a:pPr algn="ctr"/>
            <a:r>
              <a:rPr lang="en-US" sz="3000" dirty="0"/>
              <a:t>Learning Pythons</a:t>
            </a:r>
          </a:p>
          <a:p>
            <a:pPr algn="ctr"/>
            <a:r>
              <a:rPr lang="en-US" sz="3000" dirty="0"/>
              <a:t>Input and Output</a:t>
            </a:r>
          </a:p>
          <a:p>
            <a:pPr algn="ctr"/>
            <a:r>
              <a:rPr lang="en-US" sz="3000" dirty="0"/>
              <a:t>Data Type</a:t>
            </a:r>
          </a:p>
          <a:p>
            <a:pPr algn="ctr"/>
            <a:r>
              <a:rPr lang="en-US" sz="3000" dirty="0"/>
              <a:t>Operators</a:t>
            </a:r>
            <a:endParaRPr lang="en-PH" sz="3000" dirty="0"/>
          </a:p>
        </p:txBody>
      </p:sp>
    </p:spTree>
    <p:extLst>
      <p:ext uri="{BB962C8B-B14F-4D97-AF65-F5344CB8AC3E}">
        <p14:creationId xmlns:p14="http://schemas.microsoft.com/office/powerpoint/2010/main" val="7854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B704-F4A5-6703-8680-A91BE088CFCA}"/>
              </a:ext>
            </a:extLst>
          </p:cNvPr>
          <p:cNvSpPr>
            <a:spLocks noGrp="1"/>
          </p:cNvSpPr>
          <p:nvPr>
            <p:ph type="title"/>
          </p:nvPr>
        </p:nvSpPr>
        <p:spPr/>
        <p:txBody>
          <a:bodyPr/>
          <a:lstStyle/>
          <a:p>
            <a:pPr algn="l"/>
            <a:r>
              <a:rPr lang="en-PH" dirty="0"/>
              <a:t>DICT: KEY VALUE PAIR</a:t>
            </a:r>
          </a:p>
        </p:txBody>
      </p:sp>
      <p:pic>
        <p:nvPicPr>
          <p:cNvPr id="11" name="Content Placeholder 10">
            <a:extLst>
              <a:ext uri="{FF2B5EF4-FFF2-40B4-BE49-F238E27FC236}">
                <a16:creationId xmlns:a16="http://schemas.microsoft.com/office/drawing/2014/main" id="{B2AEDE61-F186-83F6-21F8-152CA7894666}"/>
              </a:ext>
            </a:extLst>
          </p:cNvPr>
          <p:cNvPicPr>
            <a:picLocks noGrp="1" noChangeAspect="1"/>
          </p:cNvPicPr>
          <p:nvPr>
            <p:ph idx="1"/>
          </p:nvPr>
        </p:nvPicPr>
        <p:blipFill>
          <a:blip r:embed="rId2"/>
          <a:stretch>
            <a:fillRect/>
          </a:stretch>
        </p:blipFill>
        <p:spPr>
          <a:xfrm>
            <a:off x="6466936" y="2807716"/>
            <a:ext cx="4130805" cy="858511"/>
          </a:xfrm>
        </p:spPr>
      </p:pic>
      <p:pic>
        <p:nvPicPr>
          <p:cNvPr id="9" name="Picture 8">
            <a:extLst>
              <a:ext uri="{FF2B5EF4-FFF2-40B4-BE49-F238E27FC236}">
                <a16:creationId xmlns:a16="http://schemas.microsoft.com/office/drawing/2014/main" id="{1F41FAA2-26B6-8A1C-B7CD-D7CBC30D8874}"/>
              </a:ext>
            </a:extLst>
          </p:cNvPr>
          <p:cNvPicPr>
            <a:picLocks noChangeAspect="1"/>
          </p:cNvPicPr>
          <p:nvPr/>
        </p:nvPicPr>
        <p:blipFill>
          <a:blip r:embed="rId3"/>
          <a:stretch>
            <a:fillRect/>
          </a:stretch>
        </p:blipFill>
        <p:spPr>
          <a:xfrm>
            <a:off x="1182505" y="2259543"/>
            <a:ext cx="4122858" cy="2502238"/>
          </a:xfrm>
          <a:prstGeom prst="rect">
            <a:avLst/>
          </a:prstGeom>
        </p:spPr>
      </p:pic>
      <p:cxnSp>
        <p:nvCxnSpPr>
          <p:cNvPr id="13" name="Straight Arrow Connector 12">
            <a:extLst>
              <a:ext uri="{FF2B5EF4-FFF2-40B4-BE49-F238E27FC236}">
                <a16:creationId xmlns:a16="http://schemas.microsoft.com/office/drawing/2014/main" id="{1E6E5B0E-88AC-161E-BA2E-86251584197B}"/>
              </a:ext>
            </a:extLst>
          </p:cNvPr>
          <p:cNvCxnSpPr/>
          <p:nvPr/>
        </p:nvCxnSpPr>
        <p:spPr>
          <a:xfrm flipV="1">
            <a:off x="3450565" y="3510662"/>
            <a:ext cx="3453326" cy="104408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696B786C-1124-D7A8-5FFE-43AFCE178B41}"/>
              </a:ext>
            </a:extLst>
          </p:cNvPr>
          <p:cNvCxnSpPr/>
          <p:nvPr/>
        </p:nvCxnSpPr>
        <p:spPr>
          <a:xfrm flipV="1">
            <a:off x="3128280" y="3245741"/>
            <a:ext cx="3769744" cy="808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F4FB55C8-0370-AF08-BA96-055AF6583B2B}"/>
              </a:ext>
            </a:extLst>
          </p:cNvPr>
          <p:cNvCxnSpPr>
            <a:cxnSpLocks/>
          </p:cNvCxnSpPr>
          <p:nvPr/>
        </p:nvCxnSpPr>
        <p:spPr>
          <a:xfrm flipV="1">
            <a:off x="2656936" y="3018501"/>
            <a:ext cx="4324594" cy="28512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087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D673-0214-2BB2-E1C5-AF950F172116}"/>
              </a:ext>
            </a:extLst>
          </p:cNvPr>
          <p:cNvSpPr>
            <a:spLocks noGrp="1"/>
          </p:cNvSpPr>
          <p:nvPr>
            <p:ph type="title"/>
          </p:nvPr>
        </p:nvSpPr>
        <p:spPr/>
        <p:txBody>
          <a:bodyPr>
            <a:normAutofit fontScale="90000"/>
          </a:bodyPr>
          <a:lstStyle/>
          <a:p>
            <a:r>
              <a:rPr lang="en-PH" sz="4400" b="1" i="0" dirty="0">
                <a:solidFill>
                  <a:schemeClr val="tx1"/>
                </a:solidFill>
                <a:effectLst/>
                <a:latin typeface="Calisto MT (Body)"/>
              </a:rPr>
              <a:t>PYHTON OPERATORS</a:t>
            </a:r>
            <a:br>
              <a:rPr lang="en-PH" b="1" i="0" dirty="0">
                <a:solidFill>
                  <a:srgbClr val="24292F"/>
                </a:solidFill>
                <a:effectLst/>
                <a:latin typeface="-apple-system"/>
              </a:rPr>
            </a:br>
            <a:endParaRPr lang="en-PH" dirty="0"/>
          </a:p>
        </p:txBody>
      </p:sp>
      <p:sp>
        <p:nvSpPr>
          <p:cNvPr id="3" name="Content Placeholder 2">
            <a:extLst>
              <a:ext uri="{FF2B5EF4-FFF2-40B4-BE49-F238E27FC236}">
                <a16:creationId xmlns:a16="http://schemas.microsoft.com/office/drawing/2014/main" id="{F697FD3F-A332-F7E3-467B-54D51EDABA25}"/>
              </a:ext>
            </a:extLst>
          </p:cNvPr>
          <p:cNvSpPr>
            <a:spLocks noGrp="1"/>
          </p:cNvSpPr>
          <p:nvPr>
            <p:ph idx="1"/>
          </p:nvPr>
        </p:nvSpPr>
        <p:spPr/>
        <p:txBody>
          <a:bodyPr/>
          <a:lstStyle/>
          <a:p>
            <a:pPr marL="36900" indent="0" algn="ctr">
              <a:buNone/>
            </a:pPr>
            <a:r>
              <a:rPr lang="en-US" sz="3000" dirty="0"/>
              <a:t>20220928</a:t>
            </a:r>
          </a:p>
          <a:p>
            <a:endParaRPr lang="en-PH" dirty="0"/>
          </a:p>
        </p:txBody>
      </p:sp>
    </p:spTree>
    <p:extLst>
      <p:ext uri="{BB962C8B-B14F-4D97-AF65-F5344CB8AC3E}">
        <p14:creationId xmlns:p14="http://schemas.microsoft.com/office/powerpoint/2010/main" val="2984830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1FFA-7BD5-E7D7-CB85-52A5E0357EE7}"/>
              </a:ext>
            </a:extLst>
          </p:cNvPr>
          <p:cNvSpPr>
            <a:spLocks noGrp="1"/>
          </p:cNvSpPr>
          <p:nvPr>
            <p:ph type="title"/>
          </p:nvPr>
        </p:nvSpPr>
        <p:spPr/>
        <p:txBody>
          <a:bodyPr/>
          <a:lstStyle/>
          <a:p>
            <a:r>
              <a:rPr lang="en-PH" dirty="0"/>
              <a:t>PYTHON ARITHMETIC OPERATORS</a:t>
            </a:r>
          </a:p>
        </p:txBody>
      </p:sp>
      <p:pic>
        <p:nvPicPr>
          <p:cNvPr id="5" name="Content Placeholder 4">
            <a:extLst>
              <a:ext uri="{FF2B5EF4-FFF2-40B4-BE49-F238E27FC236}">
                <a16:creationId xmlns:a16="http://schemas.microsoft.com/office/drawing/2014/main" id="{DAD2A90A-33BE-9A31-5071-FD6452CC41DE}"/>
              </a:ext>
            </a:extLst>
          </p:cNvPr>
          <p:cNvPicPr>
            <a:picLocks noGrp="1" noChangeAspect="1"/>
          </p:cNvPicPr>
          <p:nvPr>
            <p:ph idx="1"/>
          </p:nvPr>
        </p:nvPicPr>
        <p:blipFill>
          <a:blip r:embed="rId2"/>
          <a:stretch>
            <a:fillRect/>
          </a:stretch>
        </p:blipFill>
        <p:spPr>
          <a:xfrm>
            <a:off x="1898825" y="2709453"/>
            <a:ext cx="2840347" cy="2099387"/>
          </a:xfrm>
        </p:spPr>
      </p:pic>
      <p:pic>
        <p:nvPicPr>
          <p:cNvPr id="7" name="Picture 6">
            <a:extLst>
              <a:ext uri="{FF2B5EF4-FFF2-40B4-BE49-F238E27FC236}">
                <a16:creationId xmlns:a16="http://schemas.microsoft.com/office/drawing/2014/main" id="{77158352-6E7C-0D47-86BA-52EFACBC0AEF}"/>
              </a:ext>
            </a:extLst>
          </p:cNvPr>
          <p:cNvPicPr>
            <a:picLocks noChangeAspect="1"/>
          </p:cNvPicPr>
          <p:nvPr/>
        </p:nvPicPr>
        <p:blipFill>
          <a:blip r:embed="rId3"/>
          <a:stretch>
            <a:fillRect/>
          </a:stretch>
        </p:blipFill>
        <p:spPr>
          <a:xfrm>
            <a:off x="6192826" y="2709453"/>
            <a:ext cx="3396815" cy="1293204"/>
          </a:xfrm>
          <a:prstGeom prst="rect">
            <a:avLst/>
          </a:prstGeom>
        </p:spPr>
      </p:pic>
      <p:cxnSp>
        <p:nvCxnSpPr>
          <p:cNvPr id="9" name="Straight Arrow Connector 8">
            <a:extLst>
              <a:ext uri="{FF2B5EF4-FFF2-40B4-BE49-F238E27FC236}">
                <a16:creationId xmlns:a16="http://schemas.microsoft.com/office/drawing/2014/main" id="{EE247140-B7E3-A7CB-9C4A-3327036F35C8}"/>
              </a:ext>
            </a:extLst>
          </p:cNvPr>
          <p:cNvCxnSpPr>
            <a:cxnSpLocks/>
          </p:cNvCxnSpPr>
          <p:nvPr/>
        </p:nvCxnSpPr>
        <p:spPr>
          <a:xfrm flipV="1">
            <a:off x="3821502" y="3347049"/>
            <a:ext cx="3045124" cy="99203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DEB68CE-0270-1516-31F8-52EF66106C7A}"/>
              </a:ext>
            </a:extLst>
          </p:cNvPr>
          <p:cNvCxnSpPr/>
          <p:nvPr/>
        </p:nvCxnSpPr>
        <p:spPr>
          <a:xfrm flipV="1">
            <a:off x="3743864" y="3692106"/>
            <a:ext cx="3183147" cy="90577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88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69C1-2F06-2B24-357F-8B5E26830E74}"/>
              </a:ext>
            </a:extLst>
          </p:cNvPr>
          <p:cNvSpPr>
            <a:spLocks noGrp="1"/>
          </p:cNvSpPr>
          <p:nvPr>
            <p:ph type="title"/>
          </p:nvPr>
        </p:nvSpPr>
        <p:spPr/>
        <p:txBody>
          <a:bodyPr/>
          <a:lstStyle/>
          <a:p>
            <a:r>
              <a:rPr lang="en-PH" dirty="0"/>
              <a:t>PYTHON ASSIGNMENT OPERATORS</a:t>
            </a:r>
          </a:p>
        </p:txBody>
      </p:sp>
      <p:pic>
        <p:nvPicPr>
          <p:cNvPr id="9" name="Picture 8">
            <a:extLst>
              <a:ext uri="{FF2B5EF4-FFF2-40B4-BE49-F238E27FC236}">
                <a16:creationId xmlns:a16="http://schemas.microsoft.com/office/drawing/2014/main" id="{1C23B11C-49A6-AFC3-5D10-11EB4F47EB96}"/>
              </a:ext>
            </a:extLst>
          </p:cNvPr>
          <p:cNvPicPr>
            <a:picLocks noChangeAspect="1"/>
          </p:cNvPicPr>
          <p:nvPr/>
        </p:nvPicPr>
        <p:blipFill>
          <a:blip r:embed="rId2"/>
          <a:stretch>
            <a:fillRect/>
          </a:stretch>
        </p:blipFill>
        <p:spPr>
          <a:xfrm>
            <a:off x="6659290" y="2794725"/>
            <a:ext cx="3063503" cy="1268224"/>
          </a:xfrm>
          <a:prstGeom prst="rect">
            <a:avLst/>
          </a:prstGeom>
        </p:spPr>
      </p:pic>
      <p:pic>
        <p:nvPicPr>
          <p:cNvPr id="13" name="Content Placeholder 12">
            <a:extLst>
              <a:ext uri="{FF2B5EF4-FFF2-40B4-BE49-F238E27FC236}">
                <a16:creationId xmlns:a16="http://schemas.microsoft.com/office/drawing/2014/main" id="{12958A4A-969C-1485-85ED-5977B240C6A8}"/>
              </a:ext>
            </a:extLst>
          </p:cNvPr>
          <p:cNvPicPr>
            <a:picLocks noGrp="1" noChangeAspect="1"/>
          </p:cNvPicPr>
          <p:nvPr>
            <p:ph idx="1"/>
          </p:nvPr>
        </p:nvPicPr>
        <p:blipFill>
          <a:blip r:embed="rId3"/>
          <a:stretch>
            <a:fillRect/>
          </a:stretch>
        </p:blipFill>
        <p:spPr>
          <a:xfrm>
            <a:off x="2387041" y="2464155"/>
            <a:ext cx="2496034" cy="2496034"/>
          </a:xfrm>
        </p:spPr>
      </p:pic>
      <p:cxnSp>
        <p:nvCxnSpPr>
          <p:cNvPr id="15" name="Straight Arrow Connector 14">
            <a:extLst>
              <a:ext uri="{FF2B5EF4-FFF2-40B4-BE49-F238E27FC236}">
                <a16:creationId xmlns:a16="http://schemas.microsoft.com/office/drawing/2014/main" id="{0B29FA7B-F62F-2E60-1498-915379FE4519}"/>
              </a:ext>
            </a:extLst>
          </p:cNvPr>
          <p:cNvCxnSpPr/>
          <p:nvPr/>
        </p:nvCxnSpPr>
        <p:spPr>
          <a:xfrm flipV="1">
            <a:off x="3735238" y="3364302"/>
            <a:ext cx="3597215" cy="112143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19DF83A4-E458-7E66-E170-FB77585EDD19}"/>
              </a:ext>
            </a:extLst>
          </p:cNvPr>
          <p:cNvCxnSpPr/>
          <p:nvPr/>
        </p:nvCxnSpPr>
        <p:spPr>
          <a:xfrm flipV="1">
            <a:off x="3769743" y="3709358"/>
            <a:ext cx="3539184" cy="102654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3881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901B-9F46-D08C-78A2-7D17B84674A9}"/>
              </a:ext>
            </a:extLst>
          </p:cNvPr>
          <p:cNvSpPr>
            <a:spLocks noGrp="1"/>
          </p:cNvSpPr>
          <p:nvPr>
            <p:ph type="title"/>
          </p:nvPr>
        </p:nvSpPr>
        <p:spPr/>
        <p:txBody>
          <a:bodyPr/>
          <a:lstStyle/>
          <a:p>
            <a:r>
              <a:rPr lang="en-PH" dirty="0"/>
              <a:t>PYTHON COMPARISON OPERATORS</a:t>
            </a:r>
          </a:p>
        </p:txBody>
      </p:sp>
      <p:pic>
        <p:nvPicPr>
          <p:cNvPr id="5" name="Content Placeholder 4">
            <a:extLst>
              <a:ext uri="{FF2B5EF4-FFF2-40B4-BE49-F238E27FC236}">
                <a16:creationId xmlns:a16="http://schemas.microsoft.com/office/drawing/2014/main" id="{8BA3B351-9F3D-05DD-6A55-580E2E6ED206}"/>
              </a:ext>
            </a:extLst>
          </p:cNvPr>
          <p:cNvPicPr>
            <a:picLocks noGrp="1" noChangeAspect="1"/>
          </p:cNvPicPr>
          <p:nvPr>
            <p:ph idx="1"/>
          </p:nvPr>
        </p:nvPicPr>
        <p:blipFill>
          <a:blip r:embed="rId2"/>
          <a:stretch>
            <a:fillRect/>
          </a:stretch>
        </p:blipFill>
        <p:spPr>
          <a:xfrm>
            <a:off x="2327070" y="2448438"/>
            <a:ext cx="2930429" cy="2646840"/>
          </a:xfrm>
        </p:spPr>
      </p:pic>
      <p:pic>
        <p:nvPicPr>
          <p:cNvPr id="7" name="Picture 6">
            <a:extLst>
              <a:ext uri="{FF2B5EF4-FFF2-40B4-BE49-F238E27FC236}">
                <a16:creationId xmlns:a16="http://schemas.microsoft.com/office/drawing/2014/main" id="{EFDC7FC0-EE8B-EF79-084B-CAC1FFCF4054}"/>
              </a:ext>
            </a:extLst>
          </p:cNvPr>
          <p:cNvPicPr>
            <a:picLocks noChangeAspect="1"/>
          </p:cNvPicPr>
          <p:nvPr/>
        </p:nvPicPr>
        <p:blipFill>
          <a:blip r:embed="rId3"/>
          <a:stretch>
            <a:fillRect/>
          </a:stretch>
        </p:blipFill>
        <p:spPr>
          <a:xfrm>
            <a:off x="6422352" y="2923337"/>
            <a:ext cx="2840581" cy="1249171"/>
          </a:xfrm>
          <a:prstGeom prst="rect">
            <a:avLst/>
          </a:prstGeom>
        </p:spPr>
      </p:pic>
      <p:cxnSp>
        <p:nvCxnSpPr>
          <p:cNvPr id="9" name="Straight Arrow Connector 8">
            <a:extLst>
              <a:ext uri="{FF2B5EF4-FFF2-40B4-BE49-F238E27FC236}">
                <a16:creationId xmlns:a16="http://schemas.microsoft.com/office/drawing/2014/main" id="{15CEB251-1DC5-3016-B812-04AAC37B49D1}"/>
              </a:ext>
            </a:extLst>
          </p:cNvPr>
          <p:cNvCxnSpPr>
            <a:cxnSpLocks/>
          </p:cNvCxnSpPr>
          <p:nvPr/>
        </p:nvCxnSpPr>
        <p:spPr>
          <a:xfrm flipV="1">
            <a:off x="4433977" y="3547922"/>
            <a:ext cx="2743200" cy="103270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3615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51E0-E5B7-ADAA-DD76-9DEAE1253704}"/>
              </a:ext>
            </a:extLst>
          </p:cNvPr>
          <p:cNvSpPr>
            <a:spLocks noGrp="1"/>
          </p:cNvSpPr>
          <p:nvPr>
            <p:ph type="title"/>
          </p:nvPr>
        </p:nvSpPr>
        <p:spPr/>
        <p:txBody>
          <a:bodyPr/>
          <a:lstStyle/>
          <a:p>
            <a:r>
              <a:rPr lang="en-PH" dirty="0"/>
              <a:t>PYTHON LOGICAL OPERATORS</a:t>
            </a:r>
          </a:p>
        </p:txBody>
      </p:sp>
      <p:pic>
        <p:nvPicPr>
          <p:cNvPr id="5" name="Content Placeholder 4">
            <a:extLst>
              <a:ext uri="{FF2B5EF4-FFF2-40B4-BE49-F238E27FC236}">
                <a16:creationId xmlns:a16="http://schemas.microsoft.com/office/drawing/2014/main" id="{1C39E1AE-73FE-0602-DAEF-6AA7ED1A64A8}"/>
              </a:ext>
            </a:extLst>
          </p:cNvPr>
          <p:cNvPicPr>
            <a:picLocks noGrp="1" noChangeAspect="1"/>
          </p:cNvPicPr>
          <p:nvPr>
            <p:ph idx="1"/>
          </p:nvPr>
        </p:nvPicPr>
        <p:blipFill>
          <a:blip r:embed="rId2"/>
          <a:stretch>
            <a:fillRect/>
          </a:stretch>
        </p:blipFill>
        <p:spPr>
          <a:xfrm>
            <a:off x="2111985" y="2208064"/>
            <a:ext cx="3391667" cy="2019087"/>
          </a:xfrm>
        </p:spPr>
      </p:pic>
      <p:pic>
        <p:nvPicPr>
          <p:cNvPr id="7" name="Picture 6">
            <a:extLst>
              <a:ext uri="{FF2B5EF4-FFF2-40B4-BE49-F238E27FC236}">
                <a16:creationId xmlns:a16="http://schemas.microsoft.com/office/drawing/2014/main" id="{8D172FF8-ACE3-708B-5BE7-8B06FFDEEF45}"/>
              </a:ext>
            </a:extLst>
          </p:cNvPr>
          <p:cNvPicPr>
            <a:picLocks noChangeAspect="1"/>
          </p:cNvPicPr>
          <p:nvPr/>
        </p:nvPicPr>
        <p:blipFill>
          <a:blip r:embed="rId3"/>
          <a:stretch>
            <a:fillRect/>
          </a:stretch>
        </p:blipFill>
        <p:spPr>
          <a:xfrm>
            <a:off x="6563617" y="2682937"/>
            <a:ext cx="2200819" cy="892785"/>
          </a:xfrm>
          <a:prstGeom prst="rect">
            <a:avLst/>
          </a:prstGeom>
        </p:spPr>
      </p:pic>
      <p:cxnSp>
        <p:nvCxnSpPr>
          <p:cNvPr id="9" name="Straight Arrow Connector 8">
            <a:extLst>
              <a:ext uri="{FF2B5EF4-FFF2-40B4-BE49-F238E27FC236}">
                <a16:creationId xmlns:a16="http://schemas.microsoft.com/office/drawing/2014/main" id="{D7E53C99-A7FF-3A6B-91C5-F024EA3CA0E0}"/>
              </a:ext>
            </a:extLst>
          </p:cNvPr>
          <p:cNvCxnSpPr/>
          <p:nvPr/>
        </p:nvCxnSpPr>
        <p:spPr>
          <a:xfrm flipV="1">
            <a:off x="4615132" y="3079630"/>
            <a:ext cx="2432649" cy="34937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D75C8525-9508-4A35-5C16-9D4017D6E5B1}"/>
              </a:ext>
            </a:extLst>
          </p:cNvPr>
          <p:cNvCxnSpPr/>
          <p:nvPr/>
        </p:nvCxnSpPr>
        <p:spPr>
          <a:xfrm flipV="1">
            <a:off x="4658264" y="3295291"/>
            <a:ext cx="2415396" cy="54346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12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5736-499F-FB0E-4FE8-9EBD63125F2B}"/>
              </a:ext>
            </a:extLst>
          </p:cNvPr>
          <p:cNvSpPr>
            <a:spLocks noGrp="1"/>
          </p:cNvSpPr>
          <p:nvPr>
            <p:ph type="title"/>
          </p:nvPr>
        </p:nvSpPr>
        <p:spPr/>
        <p:txBody>
          <a:bodyPr/>
          <a:lstStyle/>
          <a:p>
            <a:r>
              <a:rPr lang="en-PH" dirty="0"/>
              <a:t>PYTHON BITEWISE OPERATORS</a:t>
            </a:r>
          </a:p>
        </p:txBody>
      </p:sp>
      <p:pic>
        <p:nvPicPr>
          <p:cNvPr id="5" name="Content Placeholder 4">
            <a:extLst>
              <a:ext uri="{FF2B5EF4-FFF2-40B4-BE49-F238E27FC236}">
                <a16:creationId xmlns:a16="http://schemas.microsoft.com/office/drawing/2014/main" id="{A266467E-002A-E02F-DA40-A571A6548ED9}"/>
              </a:ext>
            </a:extLst>
          </p:cNvPr>
          <p:cNvPicPr>
            <a:picLocks noGrp="1" noChangeAspect="1"/>
          </p:cNvPicPr>
          <p:nvPr>
            <p:ph idx="1"/>
          </p:nvPr>
        </p:nvPicPr>
        <p:blipFill>
          <a:blip r:embed="rId2"/>
          <a:stretch>
            <a:fillRect/>
          </a:stretch>
        </p:blipFill>
        <p:spPr>
          <a:xfrm>
            <a:off x="2127393" y="2373378"/>
            <a:ext cx="2996697" cy="2349928"/>
          </a:xfrm>
        </p:spPr>
      </p:pic>
      <p:pic>
        <p:nvPicPr>
          <p:cNvPr id="7" name="Picture 6">
            <a:extLst>
              <a:ext uri="{FF2B5EF4-FFF2-40B4-BE49-F238E27FC236}">
                <a16:creationId xmlns:a16="http://schemas.microsoft.com/office/drawing/2014/main" id="{39956F3C-5C0C-F1B7-ACA8-15175FAD9253}"/>
              </a:ext>
            </a:extLst>
          </p:cNvPr>
          <p:cNvPicPr>
            <a:picLocks noChangeAspect="1"/>
          </p:cNvPicPr>
          <p:nvPr/>
        </p:nvPicPr>
        <p:blipFill>
          <a:blip r:embed="rId3"/>
          <a:stretch>
            <a:fillRect/>
          </a:stretch>
        </p:blipFill>
        <p:spPr>
          <a:xfrm>
            <a:off x="6763332" y="3054245"/>
            <a:ext cx="2414290" cy="970450"/>
          </a:xfrm>
          <a:prstGeom prst="rect">
            <a:avLst/>
          </a:prstGeom>
        </p:spPr>
      </p:pic>
      <p:cxnSp>
        <p:nvCxnSpPr>
          <p:cNvPr id="9" name="Straight Arrow Connector 8">
            <a:extLst>
              <a:ext uri="{FF2B5EF4-FFF2-40B4-BE49-F238E27FC236}">
                <a16:creationId xmlns:a16="http://schemas.microsoft.com/office/drawing/2014/main" id="{7265352F-02E4-0DC2-64EF-CC796C997481}"/>
              </a:ext>
            </a:extLst>
          </p:cNvPr>
          <p:cNvCxnSpPr/>
          <p:nvPr/>
        </p:nvCxnSpPr>
        <p:spPr>
          <a:xfrm flipV="1">
            <a:off x="3899140" y="3548342"/>
            <a:ext cx="3390181" cy="3249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B99CD1-0B75-4104-71E7-53BB34ED0C09}"/>
              </a:ext>
            </a:extLst>
          </p:cNvPr>
          <p:cNvCxnSpPr/>
          <p:nvPr/>
        </p:nvCxnSpPr>
        <p:spPr>
          <a:xfrm flipV="1">
            <a:off x="3899140" y="3752491"/>
            <a:ext cx="3381554" cy="5348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777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1190-76D7-F354-9185-A561E4DCE06C}"/>
              </a:ext>
            </a:extLst>
          </p:cNvPr>
          <p:cNvSpPr>
            <a:spLocks noGrp="1"/>
          </p:cNvSpPr>
          <p:nvPr>
            <p:ph type="title"/>
          </p:nvPr>
        </p:nvSpPr>
        <p:spPr/>
        <p:txBody>
          <a:bodyPr/>
          <a:lstStyle/>
          <a:p>
            <a:r>
              <a:rPr lang="en-PH" dirty="0"/>
              <a:t>THANK YOU</a:t>
            </a:r>
          </a:p>
        </p:txBody>
      </p:sp>
      <p:sp>
        <p:nvSpPr>
          <p:cNvPr id="3" name="Content Placeholder 2">
            <a:extLst>
              <a:ext uri="{FF2B5EF4-FFF2-40B4-BE49-F238E27FC236}">
                <a16:creationId xmlns:a16="http://schemas.microsoft.com/office/drawing/2014/main" id="{A308142E-881F-CBF7-41D9-9244080BDCF5}"/>
              </a:ext>
            </a:extLst>
          </p:cNvPr>
          <p:cNvSpPr>
            <a:spLocks noGrp="1"/>
          </p:cNvSpPr>
          <p:nvPr>
            <p:ph idx="1"/>
          </p:nvPr>
        </p:nvSpPr>
        <p:spPr/>
        <p:txBody>
          <a:bodyPr/>
          <a:lstStyle/>
          <a:p>
            <a:r>
              <a:rPr lang="en-PH" dirty="0"/>
              <a:t>CHINESE NAME:</a:t>
            </a:r>
            <a:r>
              <a:rPr lang="ja-JP" altLang="en-US" dirty="0"/>
              <a:t>柯保羅</a:t>
            </a:r>
            <a:endParaRPr lang="en-US" altLang="ja-JP" dirty="0"/>
          </a:p>
          <a:p>
            <a:r>
              <a:rPr lang="en-PH" dirty="0"/>
              <a:t>STUDENT ID:4110E237</a:t>
            </a:r>
          </a:p>
          <a:p>
            <a:r>
              <a:rPr lang="en-PH" dirty="0"/>
              <a:t>ENGLISH NAME: </a:t>
            </a:r>
            <a:r>
              <a:rPr lang="en-PH" dirty="0" err="1"/>
              <a:t>Saflor</a:t>
            </a:r>
            <a:r>
              <a:rPr lang="en-PH" dirty="0"/>
              <a:t>, Julius Erick Dela Cuesta</a:t>
            </a:r>
          </a:p>
          <a:p>
            <a:r>
              <a:rPr lang="en-PH" dirty="0"/>
              <a:t>NICKNAME: 0001Player</a:t>
            </a:r>
          </a:p>
          <a:p>
            <a:r>
              <a:rPr lang="en-PH" dirty="0"/>
              <a:t>Email: juliusericksaflor@gmail.com </a:t>
            </a:r>
          </a:p>
          <a:p>
            <a:r>
              <a:rPr lang="en-PH" dirty="0"/>
              <a:t>GITHU: https://github.com/0001Player/cs2022</a:t>
            </a:r>
          </a:p>
        </p:txBody>
      </p:sp>
    </p:spTree>
    <p:extLst>
      <p:ext uri="{BB962C8B-B14F-4D97-AF65-F5344CB8AC3E}">
        <p14:creationId xmlns:p14="http://schemas.microsoft.com/office/powerpoint/2010/main" val="78262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079E-84CA-42BC-ACC2-3CDEA0D5DE5A}"/>
              </a:ext>
            </a:extLst>
          </p:cNvPr>
          <p:cNvSpPr>
            <a:spLocks noGrp="1"/>
          </p:cNvSpPr>
          <p:nvPr>
            <p:ph type="title"/>
          </p:nvPr>
        </p:nvSpPr>
        <p:spPr/>
        <p:txBody>
          <a:bodyPr/>
          <a:lstStyle/>
          <a:p>
            <a:r>
              <a:rPr lang="en-US" dirty="0"/>
              <a:t>Content</a:t>
            </a:r>
            <a:endParaRPr lang="en-PH" dirty="0"/>
          </a:p>
        </p:txBody>
      </p:sp>
      <p:sp>
        <p:nvSpPr>
          <p:cNvPr id="3" name="Content Placeholder 2">
            <a:extLst>
              <a:ext uri="{FF2B5EF4-FFF2-40B4-BE49-F238E27FC236}">
                <a16:creationId xmlns:a16="http://schemas.microsoft.com/office/drawing/2014/main" id="{93F55D83-AE8F-5B2C-0899-1488E1D4C7D1}"/>
              </a:ext>
            </a:extLst>
          </p:cNvPr>
          <p:cNvSpPr>
            <a:spLocks noGrp="1"/>
          </p:cNvSpPr>
          <p:nvPr>
            <p:ph idx="1"/>
          </p:nvPr>
        </p:nvSpPr>
        <p:spPr>
          <a:xfrm>
            <a:off x="919119" y="1741075"/>
            <a:ext cx="10353762" cy="4058751"/>
          </a:xfrm>
        </p:spPr>
        <p:txBody>
          <a:bodyPr/>
          <a:lstStyle/>
          <a:p>
            <a:r>
              <a:rPr lang="en-US" dirty="0"/>
              <a:t>What is Python?</a:t>
            </a:r>
          </a:p>
          <a:p>
            <a:r>
              <a:rPr lang="en-US" dirty="0"/>
              <a:t>Python Jobs</a:t>
            </a:r>
          </a:p>
          <a:p>
            <a:r>
              <a:rPr lang="en-US" dirty="0"/>
              <a:t>Why to Learn Python</a:t>
            </a:r>
          </a:p>
          <a:p>
            <a:r>
              <a:rPr lang="en-US" dirty="0"/>
              <a:t>Python Online interpreter</a:t>
            </a:r>
          </a:p>
          <a:p>
            <a:pPr marL="36900" indent="0">
              <a:buNone/>
            </a:pPr>
            <a:r>
              <a:rPr lang="en-US" dirty="0"/>
              <a:t>*One</a:t>
            </a:r>
          </a:p>
          <a:p>
            <a:pPr marL="36900" indent="0">
              <a:buNone/>
            </a:pPr>
            <a:r>
              <a:rPr lang="en-US" dirty="0"/>
              <a:t>*Two</a:t>
            </a:r>
            <a:endParaRPr lang="en-PH" dirty="0"/>
          </a:p>
          <a:p>
            <a:r>
              <a:rPr lang="en-PH" dirty="0"/>
              <a:t>Google </a:t>
            </a:r>
            <a:r>
              <a:rPr lang="en-PH" dirty="0" err="1"/>
              <a:t>Colab</a:t>
            </a:r>
            <a:endParaRPr lang="en-PH" dirty="0"/>
          </a:p>
          <a:p>
            <a:r>
              <a:rPr lang="en-PH" dirty="0"/>
              <a:t>Python Codes</a:t>
            </a:r>
            <a:endParaRPr lang="en-US" dirty="0"/>
          </a:p>
        </p:txBody>
      </p:sp>
    </p:spTree>
    <p:extLst>
      <p:ext uri="{BB962C8B-B14F-4D97-AF65-F5344CB8AC3E}">
        <p14:creationId xmlns:p14="http://schemas.microsoft.com/office/powerpoint/2010/main" val="58041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1E89-0568-F60B-24D3-39150D2D95D3}"/>
              </a:ext>
            </a:extLst>
          </p:cNvPr>
          <p:cNvSpPr>
            <a:spLocks noGrp="1"/>
          </p:cNvSpPr>
          <p:nvPr>
            <p:ph type="title"/>
          </p:nvPr>
        </p:nvSpPr>
        <p:spPr/>
        <p:txBody>
          <a:bodyPr/>
          <a:lstStyle/>
          <a:p>
            <a:pPr algn="l"/>
            <a:r>
              <a:rPr lang="en-PH" b="0" i="0" dirty="0">
                <a:solidFill>
                  <a:schemeClr val="tx1"/>
                </a:solidFill>
                <a:effectLst/>
                <a:latin typeface="Calisto MT (Body)"/>
              </a:rPr>
              <a:t>What is Python?</a:t>
            </a:r>
            <a:endParaRPr lang="en-PH" dirty="0">
              <a:solidFill>
                <a:schemeClr val="tx1"/>
              </a:solidFill>
              <a:latin typeface="Calisto MT (Body)"/>
            </a:endParaRPr>
          </a:p>
        </p:txBody>
      </p:sp>
      <p:sp>
        <p:nvSpPr>
          <p:cNvPr id="3" name="Content Placeholder 2">
            <a:extLst>
              <a:ext uri="{FF2B5EF4-FFF2-40B4-BE49-F238E27FC236}">
                <a16:creationId xmlns:a16="http://schemas.microsoft.com/office/drawing/2014/main" id="{22735991-5C39-FE79-DBF8-802DFE61386D}"/>
              </a:ext>
            </a:extLst>
          </p:cNvPr>
          <p:cNvSpPr>
            <a:spLocks noGrp="1"/>
          </p:cNvSpPr>
          <p:nvPr>
            <p:ph idx="1"/>
          </p:nvPr>
        </p:nvSpPr>
        <p:spPr/>
        <p:txBody>
          <a:bodyPr/>
          <a:lstStyle/>
          <a:p>
            <a:r>
              <a:rPr lang="en-US" b="1" i="0" dirty="0">
                <a:solidFill>
                  <a:schemeClr val="tx1"/>
                </a:solidFill>
                <a:effectLst>
                  <a:outerShdw blurRad="38100" dist="38100" dir="2700000" algn="tl">
                    <a:srgbClr val="000000">
                      <a:alpha val="43137"/>
                    </a:srgbClr>
                  </a:outerShdw>
                </a:effectLst>
                <a:latin typeface="Calisto MT (Body)"/>
              </a:rPr>
              <a:t>Python</a:t>
            </a:r>
            <a:r>
              <a:rPr lang="en-US" b="0" i="0" dirty="0">
                <a:solidFill>
                  <a:schemeClr val="tx1"/>
                </a:solidFill>
                <a:effectLst>
                  <a:outerShdw blurRad="38100" dist="38100" dir="2700000" algn="tl">
                    <a:srgbClr val="000000">
                      <a:alpha val="43137"/>
                    </a:srgbClr>
                  </a:outerShdw>
                </a:effectLst>
                <a:latin typeface="Calisto MT (Body)"/>
              </a:rPr>
              <a:t> is a very popular general-purpose interpreted, interactive, object-oriented, and high-level programming language. Python is dynamically-typed and garbage-collected programming language. It was created by Guido van Rossum during 1985- 1990. Like Perl, Python source code is also available under the GNU General Public License (GPL).</a:t>
            </a:r>
            <a:endParaRPr lang="en-PH" dirty="0">
              <a:solidFill>
                <a:schemeClr val="tx1"/>
              </a:solidFill>
              <a:effectLst>
                <a:outerShdw blurRad="38100" dist="38100" dir="2700000" algn="tl">
                  <a:srgbClr val="000000">
                    <a:alpha val="43137"/>
                  </a:srgbClr>
                </a:outerShdw>
              </a:effectLst>
              <a:latin typeface="Calisto MT (Body)"/>
            </a:endParaRPr>
          </a:p>
        </p:txBody>
      </p:sp>
    </p:spTree>
    <p:extLst>
      <p:ext uri="{BB962C8B-B14F-4D97-AF65-F5344CB8AC3E}">
        <p14:creationId xmlns:p14="http://schemas.microsoft.com/office/powerpoint/2010/main" val="220683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FC44-56CD-F53C-E626-E9C951DE8406}"/>
              </a:ext>
            </a:extLst>
          </p:cNvPr>
          <p:cNvSpPr>
            <a:spLocks noGrp="1"/>
          </p:cNvSpPr>
          <p:nvPr>
            <p:ph type="title"/>
          </p:nvPr>
        </p:nvSpPr>
        <p:spPr/>
        <p:txBody>
          <a:bodyPr/>
          <a:lstStyle/>
          <a:p>
            <a:pPr algn="l"/>
            <a:r>
              <a:rPr lang="en-PH" b="0" i="0" dirty="0">
                <a:solidFill>
                  <a:schemeClr val="tx1"/>
                </a:solidFill>
                <a:effectLst/>
                <a:latin typeface="Calisto MT (Body)"/>
              </a:rPr>
              <a:t>Python Jobs</a:t>
            </a:r>
            <a:endParaRPr lang="en-PH" dirty="0">
              <a:solidFill>
                <a:schemeClr val="tx1"/>
              </a:solidFill>
              <a:latin typeface="Calisto MT (Body)"/>
            </a:endParaRPr>
          </a:p>
        </p:txBody>
      </p:sp>
      <p:sp>
        <p:nvSpPr>
          <p:cNvPr id="3" name="Content Placeholder 2">
            <a:extLst>
              <a:ext uri="{FF2B5EF4-FFF2-40B4-BE49-F238E27FC236}">
                <a16:creationId xmlns:a16="http://schemas.microsoft.com/office/drawing/2014/main" id="{918F8734-A10E-5A6E-9992-72C78312EB9A}"/>
              </a:ext>
            </a:extLst>
          </p:cNvPr>
          <p:cNvSpPr>
            <a:spLocks noGrp="1"/>
          </p:cNvSpPr>
          <p:nvPr>
            <p:ph idx="1"/>
          </p:nvPr>
        </p:nvSpPr>
        <p:spPr/>
        <p:txBody>
          <a:bodyPr/>
          <a:lstStyle/>
          <a:p>
            <a:r>
              <a:rPr lang="en-US" b="0" i="0" dirty="0">
                <a:solidFill>
                  <a:schemeClr val="tx1"/>
                </a:solidFill>
                <a:effectLst/>
                <a:latin typeface="Calisto MT (Body)"/>
              </a:rPr>
              <a:t>Today, Python is very high in demand and all the major companies are looking for great Python Programmers to develop websites, software components, and applications or to work with Data Science, AI, and ML technologies. When we are developing this tutorial in 2022, there is a high shortage of Python Programmers where as market demands more number of Python Programmers due to it's application in Machine Learning, Artificial Intelligence etc.</a:t>
            </a:r>
            <a:endParaRPr lang="en-PH" dirty="0">
              <a:solidFill>
                <a:schemeClr val="tx1"/>
              </a:solidFill>
              <a:latin typeface="Calisto MT (Body)"/>
            </a:endParaRPr>
          </a:p>
        </p:txBody>
      </p:sp>
    </p:spTree>
    <p:extLst>
      <p:ext uri="{BB962C8B-B14F-4D97-AF65-F5344CB8AC3E}">
        <p14:creationId xmlns:p14="http://schemas.microsoft.com/office/powerpoint/2010/main" val="278552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C8AF-A7B6-4784-F4C5-6680BFFD7AC2}"/>
              </a:ext>
            </a:extLst>
          </p:cNvPr>
          <p:cNvSpPr>
            <a:spLocks noGrp="1"/>
          </p:cNvSpPr>
          <p:nvPr>
            <p:ph type="title"/>
          </p:nvPr>
        </p:nvSpPr>
        <p:spPr/>
        <p:txBody>
          <a:bodyPr/>
          <a:lstStyle/>
          <a:p>
            <a:pPr algn="l"/>
            <a:r>
              <a:rPr lang="en-PH" b="0" i="0" dirty="0">
                <a:solidFill>
                  <a:schemeClr val="tx1"/>
                </a:solidFill>
                <a:effectLst/>
                <a:latin typeface="-apple-system"/>
              </a:rPr>
              <a:t>Why to Learn Python</a:t>
            </a:r>
            <a:endParaRPr lang="en-PH" dirty="0">
              <a:solidFill>
                <a:schemeClr val="tx1"/>
              </a:solidFill>
            </a:endParaRPr>
          </a:p>
        </p:txBody>
      </p:sp>
      <p:sp>
        <p:nvSpPr>
          <p:cNvPr id="3" name="Content Placeholder 2">
            <a:extLst>
              <a:ext uri="{FF2B5EF4-FFF2-40B4-BE49-F238E27FC236}">
                <a16:creationId xmlns:a16="http://schemas.microsoft.com/office/drawing/2014/main" id="{01D0D91F-F7C4-8DCB-3CA7-C5F98B5670A9}"/>
              </a:ext>
            </a:extLst>
          </p:cNvPr>
          <p:cNvSpPr>
            <a:spLocks noGrp="1"/>
          </p:cNvSpPr>
          <p:nvPr>
            <p:ph idx="1"/>
          </p:nvPr>
        </p:nvSpPr>
        <p:spPr/>
        <p:txBody>
          <a:bodyPr/>
          <a:lstStyle/>
          <a:p>
            <a:r>
              <a:rPr lang="en-US" b="0" i="0" dirty="0">
                <a:solidFill>
                  <a:schemeClr val="tx1"/>
                </a:solidFill>
                <a:effectLst/>
                <a:latin typeface="Calisto MT (Body)"/>
              </a:rPr>
              <a:t>Python is consistently rated as one of the world's most popular programming languages. Python is fairly easy to learn, so if you are starting to learn any programming language then Python could be your great choice. Today various Schools, Colleges and Universities are teaching Python as their primary programming language. There are many other good reasons which makes Python as the top choice of any programmer.</a:t>
            </a:r>
            <a:endParaRPr lang="en-PH" dirty="0">
              <a:solidFill>
                <a:schemeClr val="tx1"/>
              </a:solidFill>
              <a:latin typeface="Calisto MT (Body)"/>
            </a:endParaRPr>
          </a:p>
        </p:txBody>
      </p:sp>
    </p:spTree>
    <p:extLst>
      <p:ext uri="{BB962C8B-B14F-4D97-AF65-F5344CB8AC3E}">
        <p14:creationId xmlns:p14="http://schemas.microsoft.com/office/powerpoint/2010/main" val="355998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E788-45B6-BD7D-7650-DF3EFE2A78CA}"/>
              </a:ext>
            </a:extLst>
          </p:cNvPr>
          <p:cNvSpPr>
            <a:spLocks noGrp="1"/>
          </p:cNvSpPr>
          <p:nvPr>
            <p:ph type="title"/>
          </p:nvPr>
        </p:nvSpPr>
        <p:spPr/>
        <p:txBody>
          <a:bodyPr>
            <a:normAutofit fontScale="90000"/>
          </a:bodyPr>
          <a:lstStyle/>
          <a:p>
            <a:pPr algn="l"/>
            <a:r>
              <a:rPr lang="en-PH" sz="4400" b="0" i="0" dirty="0">
                <a:solidFill>
                  <a:schemeClr val="tx1"/>
                </a:solidFill>
                <a:effectLst/>
                <a:latin typeface="-apple-system"/>
              </a:rPr>
              <a:t>Why to Learn Python</a:t>
            </a:r>
            <a:br>
              <a:rPr lang="en-PH" b="0" i="0" dirty="0">
                <a:solidFill>
                  <a:schemeClr val="tx1"/>
                </a:solidFill>
                <a:effectLst/>
                <a:latin typeface="-apple-system"/>
              </a:rPr>
            </a:br>
            <a:r>
              <a:rPr lang="en-PH" b="0" i="0" dirty="0">
                <a:solidFill>
                  <a:schemeClr val="tx1"/>
                </a:solidFill>
                <a:effectLst/>
                <a:latin typeface="-apple-system"/>
              </a:rPr>
              <a:t> </a:t>
            </a:r>
            <a:r>
              <a:rPr lang="en-PH" sz="1700" b="0" i="0" dirty="0">
                <a:solidFill>
                  <a:schemeClr val="tx1"/>
                </a:solidFill>
                <a:effectLst/>
                <a:latin typeface="-apple-system"/>
              </a:rPr>
              <a:t>3 Top Reasons to Learn Python</a:t>
            </a:r>
            <a:endParaRPr lang="en-PH" sz="1700" dirty="0"/>
          </a:p>
        </p:txBody>
      </p:sp>
      <p:sp>
        <p:nvSpPr>
          <p:cNvPr id="3" name="Content Placeholder 2">
            <a:extLst>
              <a:ext uri="{FF2B5EF4-FFF2-40B4-BE49-F238E27FC236}">
                <a16:creationId xmlns:a16="http://schemas.microsoft.com/office/drawing/2014/main" id="{246D80EC-2D01-728F-7E41-8C0A608EF6FF}"/>
              </a:ext>
            </a:extLst>
          </p:cNvPr>
          <p:cNvSpPr>
            <a:spLocks noGrp="1"/>
          </p:cNvSpPr>
          <p:nvPr>
            <p:ph idx="1"/>
          </p:nvPr>
        </p:nvSpPr>
        <p:spPr/>
        <p:txBody>
          <a:bodyPr/>
          <a:lstStyle/>
          <a:p>
            <a:r>
              <a:rPr lang="en-US" sz="3000" b="0" i="0" dirty="0">
                <a:solidFill>
                  <a:schemeClr val="tx1"/>
                </a:solidFill>
                <a:effectLst/>
                <a:latin typeface="Calisto MT (Body)"/>
              </a:rPr>
              <a:t>Learning Python will Improve Your Job Prospects.</a:t>
            </a:r>
            <a:endParaRPr lang="en-US" sz="3000" dirty="0">
              <a:solidFill>
                <a:schemeClr val="tx1"/>
              </a:solidFill>
              <a:effectLst/>
              <a:latin typeface="Calisto MT (Body)"/>
            </a:endParaRPr>
          </a:p>
          <a:p>
            <a:r>
              <a:rPr lang="en-US" sz="3000" b="0" i="0" dirty="0">
                <a:solidFill>
                  <a:schemeClr val="tx1"/>
                </a:solidFill>
                <a:effectLst/>
                <a:latin typeface="Calisto MT (Body)"/>
              </a:rPr>
              <a:t>Python is the Easiest Programming Language to Learn.</a:t>
            </a:r>
          </a:p>
          <a:p>
            <a:r>
              <a:rPr lang="en-US" sz="3000" b="0" i="0" dirty="0">
                <a:solidFill>
                  <a:schemeClr val="tx1"/>
                </a:solidFill>
                <a:effectLst/>
                <a:latin typeface="Calisto MT (Body)"/>
              </a:rPr>
              <a:t>You can Earn a Competitive Salary Working as a Python Developer</a:t>
            </a:r>
            <a:r>
              <a:rPr lang="en-US" b="0" i="0" dirty="0">
                <a:solidFill>
                  <a:schemeClr val="tx1"/>
                </a:solidFill>
                <a:effectLst/>
                <a:latin typeface="Calisto MT (Body)"/>
              </a:rPr>
              <a:t>.</a:t>
            </a:r>
            <a:endParaRPr lang="en-PH" dirty="0">
              <a:solidFill>
                <a:schemeClr val="tx1"/>
              </a:solidFill>
              <a:latin typeface="Calisto MT (Body)"/>
            </a:endParaRPr>
          </a:p>
        </p:txBody>
      </p:sp>
    </p:spTree>
    <p:extLst>
      <p:ext uri="{BB962C8B-B14F-4D97-AF65-F5344CB8AC3E}">
        <p14:creationId xmlns:p14="http://schemas.microsoft.com/office/powerpoint/2010/main" val="35940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9EC6-C195-B19C-1D5E-E76117C11B2A}"/>
              </a:ext>
            </a:extLst>
          </p:cNvPr>
          <p:cNvSpPr>
            <a:spLocks noGrp="1"/>
          </p:cNvSpPr>
          <p:nvPr>
            <p:ph type="title"/>
          </p:nvPr>
        </p:nvSpPr>
        <p:spPr/>
        <p:txBody>
          <a:bodyPr/>
          <a:lstStyle/>
          <a:p>
            <a:r>
              <a:rPr lang="en-PH" b="0" i="0" dirty="0">
                <a:solidFill>
                  <a:schemeClr val="tx1"/>
                </a:solidFill>
                <a:effectLst/>
                <a:latin typeface="Calisto MT (Body)"/>
              </a:rPr>
              <a:t>Python Online Interpreter #1</a:t>
            </a:r>
            <a:endParaRPr lang="en-PH" dirty="0">
              <a:solidFill>
                <a:schemeClr val="tx1"/>
              </a:solidFill>
              <a:latin typeface="Calisto MT (Body)"/>
            </a:endParaRPr>
          </a:p>
        </p:txBody>
      </p:sp>
      <p:pic>
        <p:nvPicPr>
          <p:cNvPr id="16" name="Picture 15">
            <a:extLst>
              <a:ext uri="{FF2B5EF4-FFF2-40B4-BE49-F238E27FC236}">
                <a16:creationId xmlns:a16="http://schemas.microsoft.com/office/drawing/2014/main" id="{00D84627-1BDA-7617-C366-6E3E9E8B7F13}"/>
              </a:ext>
            </a:extLst>
          </p:cNvPr>
          <p:cNvPicPr>
            <a:picLocks noChangeAspect="1"/>
          </p:cNvPicPr>
          <p:nvPr/>
        </p:nvPicPr>
        <p:blipFill>
          <a:blip r:embed="rId2"/>
          <a:stretch>
            <a:fillRect/>
          </a:stretch>
        </p:blipFill>
        <p:spPr>
          <a:xfrm>
            <a:off x="765458" y="1831912"/>
            <a:ext cx="10650436" cy="3038899"/>
          </a:xfrm>
          <a:prstGeom prst="rect">
            <a:avLst/>
          </a:prstGeom>
        </p:spPr>
      </p:pic>
      <p:cxnSp>
        <p:nvCxnSpPr>
          <p:cNvPr id="20" name="Straight Connector 19">
            <a:extLst>
              <a:ext uri="{FF2B5EF4-FFF2-40B4-BE49-F238E27FC236}">
                <a16:creationId xmlns:a16="http://schemas.microsoft.com/office/drawing/2014/main" id="{C2CC4996-B1CC-03A7-55C8-FC56B11A35E2}"/>
              </a:ext>
            </a:extLst>
          </p:cNvPr>
          <p:cNvCxnSpPr>
            <a:cxnSpLocks/>
          </p:cNvCxnSpPr>
          <p:nvPr/>
        </p:nvCxnSpPr>
        <p:spPr>
          <a:xfrm>
            <a:off x="1268083" y="2794958"/>
            <a:ext cx="0" cy="634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377CB6-C0C2-30B1-2946-64B9E90E377E}"/>
              </a:ext>
            </a:extLst>
          </p:cNvPr>
          <p:cNvCxnSpPr>
            <a:cxnSpLocks/>
          </p:cNvCxnSpPr>
          <p:nvPr/>
        </p:nvCxnSpPr>
        <p:spPr>
          <a:xfrm>
            <a:off x="1276709" y="3429000"/>
            <a:ext cx="15268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250D85C-4DD8-E2D9-084F-3DBEC0549A20}"/>
              </a:ext>
            </a:extLst>
          </p:cNvPr>
          <p:cNvCxnSpPr>
            <a:cxnSpLocks/>
          </p:cNvCxnSpPr>
          <p:nvPr/>
        </p:nvCxnSpPr>
        <p:spPr>
          <a:xfrm flipH="1" flipV="1">
            <a:off x="2803585" y="2794958"/>
            <a:ext cx="8626" cy="634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2098F1-2623-11F2-AA44-F4E6A67B17F9}"/>
              </a:ext>
            </a:extLst>
          </p:cNvPr>
          <p:cNvCxnSpPr>
            <a:cxnSpLocks/>
          </p:cNvCxnSpPr>
          <p:nvPr/>
        </p:nvCxnSpPr>
        <p:spPr>
          <a:xfrm>
            <a:off x="1276709" y="2794958"/>
            <a:ext cx="15268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54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C72D-5C94-3676-D453-BA15947FF562}"/>
              </a:ext>
            </a:extLst>
          </p:cNvPr>
          <p:cNvSpPr>
            <a:spLocks noGrp="1"/>
          </p:cNvSpPr>
          <p:nvPr>
            <p:ph type="title"/>
          </p:nvPr>
        </p:nvSpPr>
        <p:spPr/>
        <p:txBody>
          <a:bodyPr/>
          <a:lstStyle/>
          <a:p>
            <a:r>
              <a:rPr lang="en-PH" b="0" i="0" dirty="0">
                <a:solidFill>
                  <a:schemeClr val="tx1"/>
                </a:solidFill>
                <a:effectLst/>
                <a:latin typeface="Calisto MT (Body)"/>
              </a:rPr>
              <a:t>Python Online Interpreter #2</a:t>
            </a:r>
            <a:endParaRPr lang="en-PH" dirty="0">
              <a:solidFill>
                <a:schemeClr val="tx1"/>
              </a:solidFill>
              <a:latin typeface="Calisto MT (Body)"/>
            </a:endParaRPr>
          </a:p>
        </p:txBody>
      </p:sp>
      <p:pic>
        <p:nvPicPr>
          <p:cNvPr id="7" name="Picture 6">
            <a:extLst>
              <a:ext uri="{FF2B5EF4-FFF2-40B4-BE49-F238E27FC236}">
                <a16:creationId xmlns:a16="http://schemas.microsoft.com/office/drawing/2014/main" id="{459CB072-1E0B-F050-01D8-72AB65D2FF13}"/>
              </a:ext>
            </a:extLst>
          </p:cNvPr>
          <p:cNvPicPr>
            <a:picLocks noChangeAspect="1"/>
          </p:cNvPicPr>
          <p:nvPr/>
        </p:nvPicPr>
        <p:blipFill>
          <a:blip r:embed="rId2"/>
          <a:stretch>
            <a:fillRect/>
          </a:stretch>
        </p:blipFill>
        <p:spPr>
          <a:xfrm>
            <a:off x="554965" y="2409682"/>
            <a:ext cx="10821910" cy="2038635"/>
          </a:xfrm>
          <a:prstGeom prst="rect">
            <a:avLst/>
          </a:prstGeom>
        </p:spPr>
      </p:pic>
      <p:cxnSp>
        <p:nvCxnSpPr>
          <p:cNvPr id="12" name="Straight Connector 11">
            <a:extLst>
              <a:ext uri="{FF2B5EF4-FFF2-40B4-BE49-F238E27FC236}">
                <a16:creationId xmlns:a16="http://schemas.microsoft.com/office/drawing/2014/main" id="{45296003-7DF9-DD5D-40F1-08CB13FD5A7B}"/>
              </a:ext>
            </a:extLst>
          </p:cNvPr>
          <p:cNvCxnSpPr>
            <a:cxnSpLocks/>
          </p:cNvCxnSpPr>
          <p:nvPr/>
        </p:nvCxnSpPr>
        <p:spPr>
          <a:xfrm>
            <a:off x="9394166" y="2846717"/>
            <a:ext cx="0" cy="1302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F34590-7146-50D4-A184-F0753584B9BC}"/>
              </a:ext>
            </a:extLst>
          </p:cNvPr>
          <p:cNvCxnSpPr>
            <a:cxnSpLocks/>
          </p:cNvCxnSpPr>
          <p:nvPr/>
        </p:nvCxnSpPr>
        <p:spPr>
          <a:xfrm>
            <a:off x="9394166" y="4149306"/>
            <a:ext cx="18029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E52E8ED-A684-7E89-E23E-B8730A134C4F}"/>
              </a:ext>
            </a:extLst>
          </p:cNvPr>
          <p:cNvCxnSpPr>
            <a:cxnSpLocks/>
          </p:cNvCxnSpPr>
          <p:nvPr/>
        </p:nvCxnSpPr>
        <p:spPr>
          <a:xfrm flipV="1">
            <a:off x="11197087" y="2846717"/>
            <a:ext cx="0" cy="1302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90C4675-C220-DD04-9097-58C47C2C2575}"/>
              </a:ext>
            </a:extLst>
          </p:cNvPr>
          <p:cNvCxnSpPr>
            <a:cxnSpLocks/>
          </p:cNvCxnSpPr>
          <p:nvPr/>
        </p:nvCxnSpPr>
        <p:spPr>
          <a:xfrm>
            <a:off x="9394166" y="2846717"/>
            <a:ext cx="1802921"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FC09C5C-2DF3-6321-E655-AF8DF0C55168}"/>
              </a:ext>
            </a:extLst>
          </p:cNvPr>
          <p:cNvSpPr txBox="1"/>
          <p:nvPr/>
        </p:nvSpPr>
        <p:spPr>
          <a:xfrm>
            <a:off x="9394165" y="3826617"/>
            <a:ext cx="1802915" cy="369332"/>
          </a:xfrm>
          <a:prstGeom prst="rect">
            <a:avLst/>
          </a:prstGeom>
          <a:noFill/>
        </p:spPr>
        <p:txBody>
          <a:bodyPr wrap="square" rtlCol="0">
            <a:spAutoFit/>
          </a:bodyPr>
          <a:lstStyle/>
          <a:p>
            <a:r>
              <a:rPr lang="en-US" dirty="0">
                <a:solidFill>
                  <a:schemeClr val="bg1"/>
                </a:solidFill>
              </a:rPr>
              <a:t>INTERACTIVE</a:t>
            </a:r>
            <a:endParaRPr lang="en-PH" dirty="0">
              <a:solidFill>
                <a:schemeClr val="bg1"/>
              </a:solidFill>
            </a:endParaRPr>
          </a:p>
        </p:txBody>
      </p:sp>
    </p:spTree>
    <p:extLst>
      <p:ext uri="{BB962C8B-B14F-4D97-AF65-F5344CB8AC3E}">
        <p14:creationId xmlns:p14="http://schemas.microsoft.com/office/powerpoint/2010/main" val="3917687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101</TotalTime>
  <Words>439</Words>
  <Application>Microsoft Office PowerPoint</Application>
  <PresentationFormat>Widescreen</PresentationFormat>
  <Paragraphs>58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-apple-system</vt:lpstr>
      <vt:lpstr>Calisto MT</vt:lpstr>
      <vt:lpstr>Calisto MT (Body)</vt:lpstr>
      <vt:lpstr>Wingdings 2</vt:lpstr>
      <vt:lpstr>Slate</vt:lpstr>
      <vt:lpstr>PowerPoint Presentation</vt:lpstr>
      <vt:lpstr>OBJECTIVE</vt:lpstr>
      <vt:lpstr>Content</vt:lpstr>
      <vt:lpstr>What is Python?</vt:lpstr>
      <vt:lpstr>Python Jobs</vt:lpstr>
      <vt:lpstr>Why to Learn Python</vt:lpstr>
      <vt:lpstr>Why to Learn Python  3 Top Reasons to Learn Python</vt:lpstr>
      <vt:lpstr>Python Online Interpreter #1</vt:lpstr>
      <vt:lpstr>Python Online Interpreter #2</vt:lpstr>
      <vt:lpstr>INPUT AND OUTPUT</vt:lpstr>
      <vt:lpstr>QUESTION:</vt:lpstr>
      <vt:lpstr>WAY: 1</vt:lpstr>
      <vt:lpstr>WAY: 2</vt:lpstr>
      <vt:lpstr>ANSWER: 1</vt:lpstr>
      <vt:lpstr>ANSWER: 2</vt:lpstr>
      <vt:lpstr>PYTHON DATA TYPE</vt:lpstr>
      <vt:lpstr>PowerPoint Presentation</vt:lpstr>
      <vt:lpstr>SETTING THE SPECIFIC DATA TYPE</vt:lpstr>
      <vt:lpstr>PYTHON DATA</vt:lpstr>
      <vt:lpstr>DICT: KEY VALUE PAIR</vt:lpstr>
      <vt:lpstr>PYHTON OPERATORS </vt:lpstr>
      <vt:lpstr>PYTHON ARITHMETIC OPERATORS</vt:lpstr>
      <vt:lpstr>PYTHON ASSIGNMENT OPERATORS</vt:lpstr>
      <vt:lpstr>PYTHON COMPARISON OPERATORS</vt:lpstr>
      <vt:lpstr>PYTHON LOGICAL OPERATORS</vt:lpstr>
      <vt:lpstr>PYTHON BITEWISE OPERATORS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dc:creator>MINA SAFLOR</dc:creator>
  <cp:lastModifiedBy>MINA SAFLOR</cp:lastModifiedBy>
  <cp:revision>2</cp:revision>
  <dcterms:created xsi:type="dcterms:W3CDTF">2022-09-28T00:47:12Z</dcterms:created>
  <dcterms:modified xsi:type="dcterms:W3CDTF">2022-10-04T18:21:54Z</dcterms:modified>
</cp:coreProperties>
</file>