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14E9D-1EB0-4227-9490-8F24DC96C5FA}" v="4140" dt="2020-06-15T12:30:56.374"/>
    <p1510:client id="{FC57CEE6-DD85-4B68-85A3-E4D5D32B24EB}" v="1195" dt="2020-06-15T13:03:30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oy daniel" userId="e916a775dcdd2561" providerId="Windows Live" clId="Web-{FC57CEE6-DD85-4B68-85A3-E4D5D32B24EB}"/>
    <pc:docChg chg="addSld delSld modSld sldOrd">
      <pc:chgData name="toboy daniel" userId="e916a775dcdd2561" providerId="Windows Live" clId="Web-{FC57CEE6-DD85-4B68-85A3-E4D5D32B24EB}" dt="2020-06-15T13:03:30.153" v="1191"/>
      <pc:docMkLst>
        <pc:docMk/>
      </pc:docMkLst>
      <pc:sldChg chg="addSp delSp modSp mod setBg">
        <pc:chgData name="toboy daniel" userId="e916a775dcdd2561" providerId="Windows Live" clId="Web-{FC57CEE6-DD85-4B68-85A3-E4D5D32B24EB}" dt="2020-06-15T12:38:04.406" v="2"/>
        <pc:sldMkLst>
          <pc:docMk/>
          <pc:sldMk cId="3274019772" sldId="263"/>
        </pc:sldMkLst>
        <pc:spChg chg="mo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3" creationId="{18ADE980-AD72-42F5-B306-9E8788460A20}"/>
          </ac:spMkLst>
        </pc:spChg>
        <pc:spChg chg="del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4" creationId="{C5EEC423-128D-416A-88BE-5702C2E4725D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10" creationId="{A6EF5A53-0A64-4CA5-B9C7-1CB97CB5CF1C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12" creationId="{34ABFBEA-4EB0-4D02-A2C0-1733CD3D6F12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14" creationId="{19E083F6-57F4-487B-A766-EA0462B1EED8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16" creationId="{987A0FBA-CC04-4256-A8EB-BB3C543E989C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18" creationId="{7699B66A-3779-48B9-9963-C9339B22B0AA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20" creationId="{5D2088EB-F82A-4CF7-A658-5EB0B344D7F6}"/>
          </ac:spMkLst>
        </pc:spChg>
        <pc:spChg chg="add">
          <ac:chgData name="toboy daniel" userId="e916a775dcdd2561" providerId="Windows Live" clId="Web-{FC57CEE6-DD85-4B68-85A3-E4D5D32B24EB}" dt="2020-06-15T12:38:04.406" v="2"/>
          <ac:spMkLst>
            <pc:docMk/>
            <pc:sldMk cId="3274019772" sldId="263"/>
            <ac:spMk id="22" creationId="{EDA32667-BAAD-4252-B7F6-CDABAD11DAEF}"/>
          </ac:spMkLst>
        </pc:spChg>
        <pc:graphicFrameChg chg="add">
          <ac:chgData name="toboy daniel" userId="e916a775dcdd2561" providerId="Windows Live" clId="Web-{FC57CEE6-DD85-4B68-85A3-E4D5D32B24EB}" dt="2020-06-15T12:38:04.406" v="2"/>
          <ac:graphicFrameMkLst>
            <pc:docMk/>
            <pc:sldMk cId="3274019772" sldId="263"/>
            <ac:graphicFrameMk id="6" creationId="{AE23EBC0-00C1-4649-9C23-B42D8CA29E4E}"/>
          </ac:graphicFrameMkLst>
        </pc:graphicFrameChg>
      </pc:sldChg>
      <pc:sldChg chg="addSp delSp modSp new mod ord setBg">
        <pc:chgData name="toboy daniel" userId="e916a775dcdd2561" providerId="Windows Live" clId="Web-{FC57CEE6-DD85-4B68-85A3-E4D5D32B24EB}" dt="2020-06-15T13:01:55.726" v="1190"/>
        <pc:sldMkLst>
          <pc:docMk/>
          <pc:sldMk cId="2374460602" sldId="264"/>
        </pc:sldMkLst>
        <pc:spChg chg="add mo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2" creationId="{A0B44B0A-CF8C-4AD5-BC52-69973EB0AA7C}"/>
          </ac:spMkLst>
        </pc:spChg>
        <pc:spChg chg="add del mo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3" creationId="{65440AF0-0086-46F8-B82B-4E7C7E1107DA}"/>
          </ac:spMkLst>
        </pc:spChg>
        <pc:spChg chg="add mod">
          <ac:chgData name="toboy daniel" userId="e916a775dcdd2561" providerId="Windows Live" clId="Web-{FC57CEE6-DD85-4B68-85A3-E4D5D32B24EB}" dt="2020-06-15T13:01:43.756" v="1186" actId="20577"/>
          <ac:spMkLst>
            <pc:docMk/>
            <pc:sldMk cId="2374460602" sldId="264"/>
            <ac:spMk id="4" creationId="{94F04C14-57A5-4AB5-AEA2-CA1305E74EA9}"/>
          </ac:spMkLst>
        </pc:spChg>
        <pc:spChg chg="ad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10" creationId="{A6EF5A53-0A64-4CA5-B9C7-1CB97CB5CF1C}"/>
          </ac:spMkLst>
        </pc:spChg>
        <pc:spChg chg="ad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12" creationId="{34ABFBEA-4EB0-4D02-A2C0-1733CD3D6F12}"/>
          </ac:spMkLst>
        </pc:spChg>
        <pc:spChg chg="ad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14" creationId="{19E083F6-57F4-487B-A766-EA0462B1EED8}"/>
          </ac:spMkLst>
        </pc:spChg>
        <pc:spChg chg="ad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16" creationId="{987A0FBA-CC04-4256-A8EB-BB3C543E989C}"/>
          </ac:spMkLst>
        </pc:spChg>
        <pc:spChg chg="ad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18" creationId="{A044A62A-90F2-4512-B914-C85365792581}"/>
          </ac:spMkLst>
        </pc:spChg>
        <pc:spChg chg="add">
          <ac:chgData name="toboy daniel" userId="e916a775dcdd2561" providerId="Windows Live" clId="Web-{FC57CEE6-DD85-4B68-85A3-E4D5D32B24EB}" dt="2020-06-15T13:01:55.726" v="1190"/>
          <ac:spMkLst>
            <pc:docMk/>
            <pc:sldMk cId="2374460602" sldId="264"/>
            <ac:spMk id="20" creationId="{1FD00E6D-9A34-4676-AD40-27FF958A5055}"/>
          </ac:spMkLst>
        </pc:spChg>
        <pc:graphicFrameChg chg="add">
          <ac:chgData name="toboy daniel" userId="e916a775dcdd2561" providerId="Windows Live" clId="Web-{FC57CEE6-DD85-4B68-85A3-E4D5D32B24EB}" dt="2020-06-15T13:01:55.726" v="1190"/>
          <ac:graphicFrameMkLst>
            <pc:docMk/>
            <pc:sldMk cId="2374460602" sldId="264"/>
            <ac:graphicFrameMk id="6" creationId="{2FA7B6A5-61BA-4F94-88E6-9FBED93FEEEB}"/>
          </ac:graphicFrameMkLst>
        </pc:graphicFrameChg>
      </pc:sldChg>
      <pc:sldChg chg="new del">
        <pc:chgData name="toboy daniel" userId="e916a775dcdd2561" providerId="Windows Live" clId="Web-{FC57CEE6-DD85-4B68-85A3-E4D5D32B24EB}" dt="2020-06-15T13:03:30.153" v="1191"/>
        <pc:sldMkLst>
          <pc:docMk/>
          <pc:sldMk cId="365055720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lacity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lacity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B050B-CF97-467C-8DBB-976E8907726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5A8D7E-71C0-4399-BD4C-7C1370E98B8A}">
      <dgm:prSet/>
      <dgm:spPr/>
      <dgm:t>
        <a:bodyPr/>
        <a:lstStyle/>
        <a:p>
          <a:r>
            <a:rPr lang="en-US"/>
            <a:t>The dataset is provided by the LAPD through </a:t>
          </a:r>
          <a:r>
            <a:rPr lang="en-US" u="sng">
              <a:hlinkClick xmlns:r="http://schemas.openxmlformats.org/officeDocument/2006/relationships" r:id="rId1"/>
            </a:rPr>
            <a:t>https://data.lacity.org</a:t>
          </a:r>
          <a:r>
            <a:rPr lang="en-US" u="sng"/>
            <a:t>.</a:t>
          </a:r>
          <a:endParaRPr lang="en-US"/>
        </a:p>
      </dgm:t>
    </dgm:pt>
    <dgm:pt modelId="{63186A8E-043D-4D79-BA26-C454541BCCF8}" type="parTrans" cxnId="{18CFCA8F-5922-475D-8A5E-A6773E622DAA}">
      <dgm:prSet/>
      <dgm:spPr/>
      <dgm:t>
        <a:bodyPr/>
        <a:lstStyle/>
        <a:p>
          <a:endParaRPr lang="en-US"/>
        </a:p>
      </dgm:t>
    </dgm:pt>
    <dgm:pt modelId="{6D8350E4-515A-4172-AC63-DA4AD7C822CF}" type="sibTrans" cxnId="{18CFCA8F-5922-475D-8A5E-A6773E622DAA}">
      <dgm:prSet/>
      <dgm:spPr/>
      <dgm:t>
        <a:bodyPr/>
        <a:lstStyle/>
        <a:p>
          <a:endParaRPr lang="en-US"/>
        </a:p>
      </dgm:t>
    </dgm:pt>
    <dgm:pt modelId="{6166AEE2-832B-42AE-A0D3-12D07AEABEE8}">
      <dgm:prSet/>
      <dgm:spPr/>
      <dgm:t>
        <a:bodyPr/>
        <a:lstStyle/>
        <a:p>
          <a:r>
            <a:rPr lang="en-US"/>
            <a:t>It is a subset of a much larger dataset containing all the arrest made by the LAPD from 2010 – present.</a:t>
          </a:r>
        </a:p>
      </dgm:t>
    </dgm:pt>
    <dgm:pt modelId="{6E87CCCA-2C18-4C09-AA57-B823A70E4A00}" type="parTrans" cxnId="{07F4C74D-51E6-42FA-85C6-40CEFF202CD3}">
      <dgm:prSet/>
      <dgm:spPr/>
      <dgm:t>
        <a:bodyPr/>
        <a:lstStyle/>
        <a:p>
          <a:endParaRPr lang="en-US"/>
        </a:p>
      </dgm:t>
    </dgm:pt>
    <dgm:pt modelId="{E5F95C27-437C-403E-A9BA-FACD58E9BCCA}" type="sibTrans" cxnId="{07F4C74D-51E6-42FA-85C6-40CEFF202CD3}">
      <dgm:prSet/>
      <dgm:spPr/>
      <dgm:t>
        <a:bodyPr/>
        <a:lstStyle/>
        <a:p>
          <a:endParaRPr lang="en-US"/>
        </a:p>
      </dgm:t>
    </dgm:pt>
    <dgm:pt modelId="{2C09F131-9079-4EE7-B798-AE8FDA728FE5}">
      <dgm:prSet/>
      <dgm:spPr/>
      <dgm:t>
        <a:bodyPr/>
        <a:lstStyle/>
        <a:p>
          <a:r>
            <a:rPr lang="en-US"/>
            <a:t>The dataset contains 84,577 drug possession arrests but is updated frequently.</a:t>
          </a:r>
        </a:p>
      </dgm:t>
    </dgm:pt>
    <dgm:pt modelId="{0101E18E-1418-4366-BB0D-D53E07E4A81C}" type="parTrans" cxnId="{2B685652-BBCD-4DE2-A225-10B94BE221FF}">
      <dgm:prSet/>
      <dgm:spPr/>
      <dgm:t>
        <a:bodyPr/>
        <a:lstStyle/>
        <a:p>
          <a:endParaRPr lang="en-US"/>
        </a:p>
      </dgm:t>
    </dgm:pt>
    <dgm:pt modelId="{FFC1A0C6-071D-4D19-9426-AC1E12F42F3C}" type="sibTrans" cxnId="{2B685652-BBCD-4DE2-A225-10B94BE221FF}">
      <dgm:prSet/>
      <dgm:spPr/>
      <dgm:t>
        <a:bodyPr/>
        <a:lstStyle/>
        <a:p>
          <a:endParaRPr lang="en-US"/>
        </a:p>
      </dgm:t>
    </dgm:pt>
    <dgm:pt modelId="{6BA3BA46-CF14-422C-8398-F49CABAF21FB}">
      <dgm:prSet/>
      <dgm:spPr/>
      <dgm:t>
        <a:bodyPr/>
        <a:lstStyle/>
        <a:p>
          <a:r>
            <a:rPr lang="en-US"/>
            <a:t>The data is transcribed from arrests notes so some degree of error is assumed.</a:t>
          </a:r>
        </a:p>
      </dgm:t>
    </dgm:pt>
    <dgm:pt modelId="{4ACB237B-41FA-4EA4-91B2-7D46E010DB86}" type="parTrans" cxnId="{64E371CC-CA17-44C5-A0E9-B07E9D376285}">
      <dgm:prSet/>
      <dgm:spPr/>
      <dgm:t>
        <a:bodyPr/>
        <a:lstStyle/>
        <a:p>
          <a:endParaRPr lang="en-US"/>
        </a:p>
      </dgm:t>
    </dgm:pt>
    <dgm:pt modelId="{11DB2D13-3DBF-4E53-AEE6-C6764D29F569}" type="sibTrans" cxnId="{64E371CC-CA17-44C5-A0E9-B07E9D376285}">
      <dgm:prSet/>
      <dgm:spPr/>
      <dgm:t>
        <a:bodyPr/>
        <a:lstStyle/>
        <a:p>
          <a:endParaRPr lang="en-US"/>
        </a:p>
      </dgm:t>
    </dgm:pt>
    <dgm:pt modelId="{893F42CC-DB9E-47B9-AC1C-F14A8B4C1502}">
      <dgm:prSet/>
      <dgm:spPr/>
      <dgm:t>
        <a:bodyPr/>
        <a:lstStyle/>
        <a:p>
          <a:r>
            <a:rPr lang="en-US"/>
            <a:t>The dataset is in a CSV format and there was no conversions.</a:t>
          </a:r>
        </a:p>
      </dgm:t>
    </dgm:pt>
    <dgm:pt modelId="{FED44963-DB83-4F0B-ACA6-990B70D42A01}" type="parTrans" cxnId="{ADD3F3D9-83D1-4202-8868-76CC6561B273}">
      <dgm:prSet/>
      <dgm:spPr/>
      <dgm:t>
        <a:bodyPr/>
        <a:lstStyle/>
        <a:p>
          <a:endParaRPr lang="en-US"/>
        </a:p>
      </dgm:t>
    </dgm:pt>
    <dgm:pt modelId="{51CA576D-6061-46FC-B9E0-DE9B431ED7ED}" type="sibTrans" cxnId="{ADD3F3D9-83D1-4202-8868-76CC6561B273}">
      <dgm:prSet/>
      <dgm:spPr/>
      <dgm:t>
        <a:bodyPr/>
        <a:lstStyle/>
        <a:p>
          <a:endParaRPr lang="en-US"/>
        </a:p>
      </dgm:t>
    </dgm:pt>
    <dgm:pt modelId="{AC81892B-6ADC-496F-A7B6-AFD17B2D80A5}" type="pres">
      <dgm:prSet presAssocID="{D8FB050B-CF97-467C-8DBB-976E8907726C}" presName="outerComposite" presStyleCnt="0">
        <dgm:presLayoutVars>
          <dgm:chMax val="5"/>
          <dgm:dir/>
          <dgm:resizeHandles val="exact"/>
        </dgm:presLayoutVars>
      </dgm:prSet>
      <dgm:spPr/>
    </dgm:pt>
    <dgm:pt modelId="{F68E0238-0691-4D51-A4E3-D0B0747E159F}" type="pres">
      <dgm:prSet presAssocID="{D8FB050B-CF97-467C-8DBB-976E8907726C}" presName="dummyMaxCanvas" presStyleCnt="0">
        <dgm:presLayoutVars/>
      </dgm:prSet>
      <dgm:spPr/>
    </dgm:pt>
    <dgm:pt modelId="{1D15DFD4-5773-4C3F-AD08-370CD14E8E67}" type="pres">
      <dgm:prSet presAssocID="{D8FB050B-CF97-467C-8DBB-976E8907726C}" presName="FiveNodes_1" presStyleLbl="node1" presStyleIdx="0" presStyleCnt="5">
        <dgm:presLayoutVars>
          <dgm:bulletEnabled val="1"/>
        </dgm:presLayoutVars>
      </dgm:prSet>
      <dgm:spPr/>
    </dgm:pt>
    <dgm:pt modelId="{E067278A-0702-4392-A676-9CC9D05D71F2}" type="pres">
      <dgm:prSet presAssocID="{D8FB050B-CF97-467C-8DBB-976E8907726C}" presName="FiveNodes_2" presStyleLbl="node1" presStyleIdx="1" presStyleCnt="5">
        <dgm:presLayoutVars>
          <dgm:bulletEnabled val="1"/>
        </dgm:presLayoutVars>
      </dgm:prSet>
      <dgm:spPr/>
    </dgm:pt>
    <dgm:pt modelId="{20E5C05B-DD1A-4CAD-88D8-2178415E197B}" type="pres">
      <dgm:prSet presAssocID="{D8FB050B-CF97-467C-8DBB-976E8907726C}" presName="FiveNodes_3" presStyleLbl="node1" presStyleIdx="2" presStyleCnt="5">
        <dgm:presLayoutVars>
          <dgm:bulletEnabled val="1"/>
        </dgm:presLayoutVars>
      </dgm:prSet>
      <dgm:spPr/>
    </dgm:pt>
    <dgm:pt modelId="{7A7CBB08-D12D-4F19-B437-9E39AB7E749B}" type="pres">
      <dgm:prSet presAssocID="{D8FB050B-CF97-467C-8DBB-976E8907726C}" presName="FiveNodes_4" presStyleLbl="node1" presStyleIdx="3" presStyleCnt="5">
        <dgm:presLayoutVars>
          <dgm:bulletEnabled val="1"/>
        </dgm:presLayoutVars>
      </dgm:prSet>
      <dgm:spPr/>
    </dgm:pt>
    <dgm:pt modelId="{6F93F2B1-6083-442B-BCFE-36049800B27D}" type="pres">
      <dgm:prSet presAssocID="{D8FB050B-CF97-467C-8DBB-976E8907726C}" presName="FiveNodes_5" presStyleLbl="node1" presStyleIdx="4" presStyleCnt="5">
        <dgm:presLayoutVars>
          <dgm:bulletEnabled val="1"/>
        </dgm:presLayoutVars>
      </dgm:prSet>
      <dgm:spPr/>
    </dgm:pt>
    <dgm:pt modelId="{23251E42-3778-4553-9C46-5C5108C29AD3}" type="pres">
      <dgm:prSet presAssocID="{D8FB050B-CF97-467C-8DBB-976E8907726C}" presName="FiveConn_1-2" presStyleLbl="fgAccFollowNode1" presStyleIdx="0" presStyleCnt="4">
        <dgm:presLayoutVars>
          <dgm:bulletEnabled val="1"/>
        </dgm:presLayoutVars>
      </dgm:prSet>
      <dgm:spPr/>
    </dgm:pt>
    <dgm:pt modelId="{871911CD-DB44-4BED-9427-288CF7ED3596}" type="pres">
      <dgm:prSet presAssocID="{D8FB050B-CF97-467C-8DBB-976E8907726C}" presName="FiveConn_2-3" presStyleLbl="fgAccFollowNode1" presStyleIdx="1" presStyleCnt="4">
        <dgm:presLayoutVars>
          <dgm:bulletEnabled val="1"/>
        </dgm:presLayoutVars>
      </dgm:prSet>
      <dgm:spPr/>
    </dgm:pt>
    <dgm:pt modelId="{BDF85B2B-0767-41EE-8B5D-609445D652A5}" type="pres">
      <dgm:prSet presAssocID="{D8FB050B-CF97-467C-8DBB-976E8907726C}" presName="FiveConn_3-4" presStyleLbl="fgAccFollowNode1" presStyleIdx="2" presStyleCnt="4">
        <dgm:presLayoutVars>
          <dgm:bulletEnabled val="1"/>
        </dgm:presLayoutVars>
      </dgm:prSet>
      <dgm:spPr/>
    </dgm:pt>
    <dgm:pt modelId="{33051244-6DA5-4369-A3F5-92A03884334E}" type="pres">
      <dgm:prSet presAssocID="{D8FB050B-CF97-467C-8DBB-976E8907726C}" presName="FiveConn_4-5" presStyleLbl="fgAccFollowNode1" presStyleIdx="3" presStyleCnt="4">
        <dgm:presLayoutVars>
          <dgm:bulletEnabled val="1"/>
        </dgm:presLayoutVars>
      </dgm:prSet>
      <dgm:spPr/>
    </dgm:pt>
    <dgm:pt modelId="{7EBDEF72-9E02-412D-A477-69E9689057EC}" type="pres">
      <dgm:prSet presAssocID="{D8FB050B-CF97-467C-8DBB-976E8907726C}" presName="FiveNodes_1_text" presStyleLbl="node1" presStyleIdx="4" presStyleCnt="5">
        <dgm:presLayoutVars>
          <dgm:bulletEnabled val="1"/>
        </dgm:presLayoutVars>
      </dgm:prSet>
      <dgm:spPr/>
    </dgm:pt>
    <dgm:pt modelId="{BE2FAD13-DDCA-4FB7-9FA5-79E24834A846}" type="pres">
      <dgm:prSet presAssocID="{D8FB050B-CF97-467C-8DBB-976E8907726C}" presName="FiveNodes_2_text" presStyleLbl="node1" presStyleIdx="4" presStyleCnt="5">
        <dgm:presLayoutVars>
          <dgm:bulletEnabled val="1"/>
        </dgm:presLayoutVars>
      </dgm:prSet>
      <dgm:spPr/>
    </dgm:pt>
    <dgm:pt modelId="{170D2F5D-414B-4988-83B8-1B1DE0463E4B}" type="pres">
      <dgm:prSet presAssocID="{D8FB050B-CF97-467C-8DBB-976E8907726C}" presName="FiveNodes_3_text" presStyleLbl="node1" presStyleIdx="4" presStyleCnt="5">
        <dgm:presLayoutVars>
          <dgm:bulletEnabled val="1"/>
        </dgm:presLayoutVars>
      </dgm:prSet>
      <dgm:spPr/>
    </dgm:pt>
    <dgm:pt modelId="{435E1CBE-33B3-4F72-9294-674C059D825D}" type="pres">
      <dgm:prSet presAssocID="{D8FB050B-CF97-467C-8DBB-976E8907726C}" presName="FiveNodes_4_text" presStyleLbl="node1" presStyleIdx="4" presStyleCnt="5">
        <dgm:presLayoutVars>
          <dgm:bulletEnabled val="1"/>
        </dgm:presLayoutVars>
      </dgm:prSet>
      <dgm:spPr/>
    </dgm:pt>
    <dgm:pt modelId="{01613D07-212F-46F7-BD26-12D63D92C5FE}" type="pres">
      <dgm:prSet presAssocID="{D8FB050B-CF97-467C-8DBB-976E890772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1E5F00A-D24D-431A-A484-1DCAA3B61C24}" type="presOf" srcId="{11DB2D13-3DBF-4E53-AEE6-C6764D29F569}" destId="{33051244-6DA5-4369-A3F5-92A03884334E}" srcOrd="0" destOrd="0" presId="urn:microsoft.com/office/officeart/2005/8/layout/vProcess5"/>
    <dgm:cxn modelId="{FFCF1417-DD4D-4066-9958-531F5D63B682}" type="presOf" srcId="{893F42CC-DB9E-47B9-AC1C-F14A8B4C1502}" destId="{6F93F2B1-6083-442B-BCFE-36049800B27D}" srcOrd="0" destOrd="0" presId="urn:microsoft.com/office/officeart/2005/8/layout/vProcess5"/>
    <dgm:cxn modelId="{31136320-5055-4FD0-881C-3E5FD147CF0C}" type="presOf" srcId="{FFC1A0C6-071D-4D19-9426-AC1E12F42F3C}" destId="{BDF85B2B-0767-41EE-8B5D-609445D652A5}" srcOrd="0" destOrd="0" presId="urn:microsoft.com/office/officeart/2005/8/layout/vProcess5"/>
    <dgm:cxn modelId="{6E0F7B28-37EE-40F6-8036-8C923BAA5856}" type="presOf" srcId="{2C09F131-9079-4EE7-B798-AE8FDA728FE5}" destId="{20E5C05B-DD1A-4CAD-88D8-2178415E197B}" srcOrd="0" destOrd="0" presId="urn:microsoft.com/office/officeart/2005/8/layout/vProcess5"/>
    <dgm:cxn modelId="{1ABBAF63-0F9C-431F-9115-DE045A85E382}" type="presOf" srcId="{D8FB050B-CF97-467C-8DBB-976E8907726C}" destId="{AC81892B-6ADC-496F-A7B6-AFD17B2D80A5}" srcOrd="0" destOrd="0" presId="urn:microsoft.com/office/officeart/2005/8/layout/vProcess5"/>
    <dgm:cxn modelId="{3152D247-8F38-4976-B36F-6BA6BAB820A1}" type="presOf" srcId="{BA5A8D7E-71C0-4399-BD4C-7C1370E98B8A}" destId="{7EBDEF72-9E02-412D-A477-69E9689057EC}" srcOrd="1" destOrd="0" presId="urn:microsoft.com/office/officeart/2005/8/layout/vProcess5"/>
    <dgm:cxn modelId="{07F4C74D-51E6-42FA-85C6-40CEFF202CD3}" srcId="{D8FB050B-CF97-467C-8DBB-976E8907726C}" destId="{6166AEE2-832B-42AE-A0D3-12D07AEABEE8}" srcOrd="1" destOrd="0" parTransId="{6E87CCCA-2C18-4C09-AA57-B823A70E4A00}" sibTransId="{E5F95C27-437C-403E-A9BA-FACD58E9BCCA}"/>
    <dgm:cxn modelId="{2B685652-BBCD-4DE2-A225-10B94BE221FF}" srcId="{D8FB050B-CF97-467C-8DBB-976E8907726C}" destId="{2C09F131-9079-4EE7-B798-AE8FDA728FE5}" srcOrd="2" destOrd="0" parTransId="{0101E18E-1418-4366-BB0D-D53E07E4A81C}" sibTransId="{FFC1A0C6-071D-4D19-9426-AC1E12F42F3C}"/>
    <dgm:cxn modelId="{43CDCE5A-AECC-4B96-86D0-963F776B225A}" type="presOf" srcId="{6BA3BA46-CF14-422C-8398-F49CABAF21FB}" destId="{435E1CBE-33B3-4F72-9294-674C059D825D}" srcOrd="1" destOrd="0" presId="urn:microsoft.com/office/officeart/2005/8/layout/vProcess5"/>
    <dgm:cxn modelId="{E13ABB84-D784-43B3-AF31-C75BFE99B662}" type="presOf" srcId="{6166AEE2-832B-42AE-A0D3-12D07AEABEE8}" destId="{E067278A-0702-4392-A676-9CC9D05D71F2}" srcOrd="0" destOrd="0" presId="urn:microsoft.com/office/officeart/2005/8/layout/vProcess5"/>
    <dgm:cxn modelId="{69784D8D-7850-4AB2-999E-01C8DCEF0A3E}" type="presOf" srcId="{BA5A8D7E-71C0-4399-BD4C-7C1370E98B8A}" destId="{1D15DFD4-5773-4C3F-AD08-370CD14E8E67}" srcOrd="0" destOrd="0" presId="urn:microsoft.com/office/officeart/2005/8/layout/vProcess5"/>
    <dgm:cxn modelId="{26659D8F-45C2-46A9-8CF1-53F133FD0543}" type="presOf" srcId="{893F42CC-DB9E-47B9-AC1C-F14A8B4C1502}" destId="{01613D07-212F-46F7-BD26-12D63D92C5FE}" srcOrd="1" destOrd="0" presId="urn:microsoft.com/office/officeart/2005/8/layout/vProcess5"/>
    <dgm:cxn modelId="{18CFCA8F-5922-475D-8A5E-A6773E622DAA}" srcId="{D8FB050B-CF97-467C-8DBB-976E8907726C}" destId="{BA5A8D7E-71C0-4399-BD4C-7C1370E98B8A}" srcOrd="0" destOrd="0" parTransId="{63186A8E-043D-4D79-BA26-C454541BCCF8}" sibTransId="{6D8350E4-515A-4172-AC63-DA4AD7C822CF}"/>
    <dgm:cxn modelId="{758F9F9B-B85B-41EA-890C-28FA5300E9D9}" type="presOf" srcId="{E5F95C27-437C-403E-A9BA-FACD58E9BCCA}" destId="{871911CD-DB44-4BED-9427-288CF7ED3596}" srcOrd="0" destOrd="0" presId="urn:microsoft.com/office/officeart/2005/8/layout/vProcess5"/>
    <dgm:cxn modelId="{948B3EB2-7765-4C29-AFE0-DCEDE7625D57}" type="presOf" srcId="{6166AEE2-832B-42AE-A0D3-12D07AEABEE8}" destId="{BE2FAD13-DDCA-4FB7-9FA5-79E24834A846}" srcOrd="1" destOrd="0" presId="urn:microsoft.com/office/officeart/2005/8/layout/vProcess5"/>
    <dgm:cxn modelId="{C85008C7-4230-44B9-8C45-FA49426A0922}" type="presOf" srcId="{6BA3BA46-CF14-422C-8398-F49CABAF21FB}" destId="{7A7CBB08-D12D-4F19-B437-9E39AB7E749B}" srcOrd="0" destOrd="0" presId="urn:microsoft.com/office/officeart/2005/8/layout/vProcess5"/>
    <dgm:cxn modelId="{64E371CC-CA17-44C5-A0E9-B07E9D376285}" srcId="{D8FB050B-CF97-467C-8DBB-976E8907726C}" destId="{6BA3BA46-CF14-422C-8398-F49CABAF21FB}" srcOrd="3" destOrd="0" parTransId="{4ACB237B-41FA-4EA4-91B2-7D46E010DB86}" sibTransId="{11DB2D13-3DBF-4E53-AEE6-C6764D29F569}"/>
    <dgm:cxn modelId="{41DDDAD5-28CC-4C09-91E4-FDA8BCEDD451}" type="presOf" srcId="{2C09F131-9079-4EE7-B798-AE8FDA728FE5}" destId="{170D2F5D-414B-4988-83B8-1B1DE0463E4B}" srcOrd="1" destOrd="0" presId="urn:microsoft.com/office/officeart/2005/8/layout/vProcess5"/>
    <dgm:cxn modelId="{ADD3F3D9-83D1-4202-8868-76CC6561B273}" srcId="{D8FB050B-CF97-467C-8DBB-976E8907726C}" destId="{893F42CC-DB9E-47B9-AC1C-F14A8B4C1502}" srcOrd="4" destOrd="0" parTransId="{FED44963-DB83-4F0B-ACA6-990B70D42A01}" sibTransId="{51CA576D-6061-46FC-B9E0-DE9B431ED7ED}"/>
    <dgm:cxn modelId="{1B6982EF-686C-4080-9F22-009DF64B8635}" type="presOf" srcId="{6D8350E4-515A-4172-AC63-DA4AD7C822CF}" destId="{23251E42-3778-4553-9C46-5C5108C29AD3}" srcOrd="0" destOrd="0" presId="urn:microsoft.com/office/officeart/2005/8/layout/vProcess5"/>
    <dgm:cxn modelId="{EEB2A511-9F53-4780-8573-96F7EECF0ACC}" type="presParOf" srcId="{AC81892B-6ADC-496F-A7B6-AFD17B2D80A5}" destId="{F68E0238-0691-4D51-A4E3-D0B0747E159F}" srcOrd="0" destOrd="0" presId="urn:microsoft.com/office/officeart/2005/8/layout/vProcess5"/>
    <dgm:cxn modelId="{88801373-D527-4F2C-8FE9-74B1698155C3}" type="presParOf" srcId="{AC81892B-6ADC-496F-A7B6-AFD17B2D80A5}" destId="{1D15DFD4-5773-4C3F-AD08-370CD14E8E67}" srcOrd="1" destOrd="0" presId="urn:microsoft.com/office/officeart/2005/8/layout/vProcess5"/>
    <dgm:cxn modelId="{3CF86DA6-0180-41B8-9AA3-2A3BDAF4722B}" type="presParOf" srcId="{AC81892B-6ADC-496F-A7B6-AFD17B2D80A5}" destId="{E067278A-0702-4392-A676-9CC9D05D71F2}" srcOrd="2" destOrd="0" presId="urn:microsoft.com/office/officeart/2005/8/layout/vProcess5"/>
    <dgm:cxn modelId="{7EC62F85-5224-4B54-8708-BDFD90896781}" type="presParOf" srcId="{AC81892B-6ADC-496F-A7B6-AFD17B2D80A5}" destId="{20E5C05B-DD1A-4CAD-88D8-2178415E197B}" srcOrd="3" destOrd="0" presId="urn:microsoft.com/office/officeart/2005/8/layout/vProcess5"/>
    <dgm:cxn modelId="{656E78DA-5C08-449F-9F1F-3C13CC1BA914}" type="presParOf" srcId="{AC81892B-6ADC-496F-A7B6-AFD17B2D80A5}" destId="{7A7CBB08-D12D-4F19-B437-9E39AB7E749B}" srcOrd="4" destOrd="0" presId="urn:microsoft.com/office/officeart/2005/8/layout/vProcess5"/>
    <dgm:cxn modelId="{B0F0D327-B149-4B02-A7B8-1C156E04F7A9}" type="presParOf" srcId="{AC81892B-6ADC-496F-A7B6-AFD17B2D80A5}" destId="{6F93F2B1-6083-442B-BCFE-36049800B27D}" srcOrd="5" destOrd="0" presId="urn:microsoft.com/office/officeart/2005/8/layout/vProcess5"/>
    <dgm:cxn modelId="{FBFDC299-02C2-4FC2-883E-6E5AE4377604}" type="presParOf" srcId="{AC81892B-6ADC-496F-A7B6-AFD17B2D80A5}" destId="{23251E42-3778-4553-9C46-5C5108C29AD3}" srcOrd="6" destOrd="0" presId="urn:microsoft.com/office/officeart/2005/8/layout/vProcess5"/>
    <dgm:cxn modelId="{7360550F-8830-48E7-BEA8-453DFC3CF363}" type="presParOf" srcId="{AC81892B-6ADC-496F-A7B6-AFD17B2D80A5}" destId="{871911CD-DB44-4BED-9427-288CF7ED3596}" srcOrd="7" destOrd="0" presId="urn:microsoft.com/office/officeart/2005/8/layout/vProcess5"/>
    <dgm:cxn modelId="{45DD8368-BFD9-44BC-A07A-66A2B489483A}" type="presParOf" srcId="{AC81892B-6ADC-496F-A7B6-AFD17B2D80A5}" destId="{BDF85B2B-0767-41EE-8B5D-609445D652A5}" srcOrd="8" destOrd="0" presId="urn:microsoft.com/office/officeart/2005/8/layout/vProcess5"/>
    <dgm:cxn modelId="{215DB9E3-128F-4B8B-A118-25D478340D48}" type="presParOf" srcId="{AC81892B-6ADC-496F-A7B6-AFD17B2D80A5}" destId="{33051244-6DA5-4369-A3F5-92A03884334E}" srcOrd="9" destOrd="0" presId="urn:microsoft.com/office/officeart/2005/8/layout/vProcess5"/>
    <dgm:cxn modelId="{D2C4CCE5-8600-4838-A129-BE725F527B75}" type="presParOf" srcId="{AC81892B-6ADC-496F-A7B6-AFD17B2D80A5}" destId="{7EBDEF72-9E02-412D-A477-69E9689057EC}" srcOrd="10" destOrd="0" presId="urn:microsoft.com/office/officeart/2005/8/layout/vProcess5"/>
    <dgm:cxn modelId="{0699F28A-522C-43CA-8B48-E30D1FF9D2BB}" type="presParOf" srcId="{AC81892B-6ADC-496F-A7B6-AFD17B2D80A5}" destId="{BE2FAD13-DDCA-4FB7-9FA5-79E24834A846}" srcOrd="11" destOrd="0" presId="urn:microsoft.com/office/officeart/2005/8/layout/vProcess5"/>
    <dgm:cxn modelId="{69A47213-844D-401E-83BF-0548BD49EDC5}" type="presParOf" srcId="{AC81892B-6ADC-496F-A7B6-AFD17B2D80A5}" destId="{170D2F5D-414B-4988-83B8-1B1DE0463E4B}" srcOrd="12" destOrd="0" presId="urn:microsoft.com/office/officeart/2005/8/layout/vProcess5"/>
    <dgm:cxn modelId="{8B0C5410-4752-4A9B-862B-5C7CF59B9E1E}" type="presParOf" srcId="{AC81892B-6ADC-496F-A7B6-AFD17B2D80A5}" destId="{435E1CBE-33B3-4F72-9294-674C059D825D}" srcOrd="13" destOrd="0" presId="urn:microsoft.com/office/officeart/2005/8/layout/vProcess5"/>
    <dgm:cxn modelId="{3A278F26-AF8A-4BCA-8288-1D0BA2A0C06F}" type="presParOf" srcId="{AC81892B-6ADC-496F-A7B6-AFD17B2D80A5}" destId="{01613D07-212F-46F7-BD26-12D63D92C5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A2B1D-92F8-4F9D-B5E5-DF1D3F9B72B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2972F1-0E83-4971-BCA8-F02B4CE564AA}">
      <dgm:prSet/>
      <dgm:spPr/>
      <dgm:t>
        <a:bodyPr/>
        <a:lstStyle/>
        <a:p>
          <a:r>
            <a:rPr lang="en-US"/>
            <a:t>Machine learning:</a:t>
          </a:r>
        </a:p>
      </dgm:t>
    </dgm:pt>
    <dgm:pt modelId="{DAE453CA-35CF-4E5E-9109-A0B3B24692C5}" type="parTrans" cxnId="{2D098D72-3A57-4A59-9E31-77CCDBF83C44}">
      <dgm:prSet/>
      <dgm:spPr/>
      <dgm:t>
        <a:bodyPr/>
        <a:lstStyle/>
        <a:p>
          <a:endParaRPr lang="en-US"/>
        </a:p>
      </dgm:t>
    </dgm:pt>
    <dgm:pt modelId="{24666452-C1F7-45AE-BCF0-168F7292A31B}" type="sibTrans" cxnId="{2D098D72-3A57-4A59-9E31-77CCDBF83C44}">
      <dgm:prSet/>
      <dgm:spPr/>
      <dgm:t>
        <a:bodyPr/>
        <a:lstStyle/>
        <a:p>
          <a:endParaRPr lang="en-US"/>
        </a:p>
      </dgm:t>
    </dgm:pt>
    <dgm:pt modelId="{22AC2958-C9D1-47B9-9EA4-BB8ECD7B68AE}">
      <dgm:prSet/>
      <dgm:spPr/>
      <dgm:t>
        <a:bodyPr/>
        <a:lstStyle/>
        <a:p>
          <a:r>
            <a:rPr lang="en-US"/>
            <a:t>I reduced the dataset to 60 percent for created an index and split the data into train and test sets. Created a new binary categorical variable to predict a crime is by a male "M".  Used logistic regression to predict that an arrested person is a 30 year old male. I got a 78 percent chance result which is within expected range</a:t>
          </a:r>
        </a:p>
      </dgm:t>
    </dgm:pt>
    <dgm:pt modelId="{27CCFF74-0CC0-43ED-9083-93FAC916FFE2}" type="parTrans" cxnId="{DA57B017-19DC-4888-8631-742DECE60280}">
      <dgm:prSet/>
      <dgm:spPr/>
      <dgm:t>
        <a:bodyPr/>
        <a:lstStyle/>
        <a:p>
          <a:endParaRPr lang="en-US"/>
        </a:p>
      </dgm:t>
    </dgm:pt>
    <dgm:pt modelId="{5A2D61A1-73D4-4560-921D-CB8906101DD5}" type="sibTrans" cxnId="{DA57B017-19DC-4888-8631-742DECE60280}">
      <dgm:prSet/>
      <dgm:spPr/>
      <dgm:t>
        <a:bodyPr/>
        <a:lstStyle/>
        <a:p>
          <a:endParaRPr lang="en-US"/>
        </a:p>
      </dgm:t>
    </dgm:pt>
    <dgm:pt modelId="{C0A5E771-B3D9-43D1-8FE8-3035DC5528F0}" type="pres">
      <dgm:prSet presAssocID="{616A2B1D-92F8-4F9D-B5E5-DF1D3F9B72B5}" presName="Name0" presStyleCnt="0">
        <dgm:presLayoutVars>
          <dgm:dir/>
          <dgm:resizeHandles val="exact"/>
        </dgm:presLayoutVars>
      </dgm:prSet>
      <dgm:spPr/>
    </dgm:pt>
    <dgm:pt modelId="{C002A027-6AE1-4FA5-B937-EB8CEADD732B}" type="pres">
      <dgm:prSet presAssocID="{6E2972F1-0E83-4971-BCA8-F02B4CE564AA}" presName="node" presStyleLbl="node1" presStyleIdx="0" presStyleCnt="2">
        <dgm:presLayoutVars>
          <dgm:bulletEnabled val="1"/>
        </dgm:presLayoutVars>
      </dgm:prSet>
      <dgm:spPr/>
    </dgm:pt>
    <dgm:pt modelId="{DB617688-5BE0-4798-A6B1-F5E8D4899636}" type="pres">
      <dgm:prSet presAssocID="{24666452-C1F7-45AE-BCF0-168F7292A31B}" presName="sibTrans" presStyleLbl="sibTrans2D1" presStyleIdx="0" presStyleCnt="1"/>
      <dgm:spPr/>
    </dgm:pt>
    <dgm:pt modelId="{3AFBC1DE-4BB2-4EF8-B589-B4A320A616AB}" type="pres">
      <dgm:prSet presAssocID="{24666452-C1F7-45AE-BCF0-168F7292A31B}" presName="connectorText" presStyleLbl="sibTrans2D1" presStyleIdx="0" presStyleCnt="1"/>
      <dgm:spPr/>
    </dgm:pt>
    <dgm:pt modelId="{15F2B87F-5E82-48DB-B65C-30BA0E08924D}" type="pres">
      <dgm:prSet presAssocID="{22AC2958-C9D1-47B9-9EA4-BB8ECD7B68AE}" presName="node" presStyleLbl="node1" presStyleIdx="1" presStyleCnt="2">
        <dgm:presLayoutVars>
          <dgm:bulletEnabled val="1"/>
        </dgm:presLayoutVars>
      </dgm:prSet>
      <dgm:spPr/>
    </dgm:pt>
  </dgm:ptLst>
  <dgm:cxnLst>
    <dgm:cxn modelId="{DA57B017-19DC-4888-8631-742DECE60280}" srcId="{616A2B1D-92F8-4F9D-B5E5-DF1D3F9B72B5}" destId="{22AC2958-C9D1-47B9-9EA4-BB8ECD7B68AE}" srcOrd="1" destOrd="0" parTransId="{27CCFF74-0CC0-43ED-9083-93FAC916FFE2}" sibTransId="{5A2D61A1-73D4-4560-921D-CB8906101DD5}"/>
    <dgm:cxn modelId="{B7CC5D27-B06F-49AB-A795-E7B42B8FF3B6}" type="presOf" srcId="{24666452-C1F7-45AE-BCF0-168F7292A31B}" destId="{DB617688-5BE0-4798-A6B1-F5E8D4899636}" srcOrd="0" destOrd="0" presId="urn:microsoft.com/office/officeart/2005/8/layout/process1"/>
    <dgm:cxn modelId="{959C4870-C0A2-42F6-8A49-F826FA697EED}" type="presOf" srcId="{24666452-C1F7-45AE-BCF0-168F7292A31B}" destId="{3AFBC1DE-4BB2-4EF8-B589-B4A320A616AB}" srcOrd="1" destOrd="0" presId="urn:microsoft.com/office/officeart/2005/8/layout/process1"/>
    <dgm:cxn modelId="{2D098D72-3A57-4A59-9E31-77CCDBF83C44}" srcId="{616A2B1D-92F8-4F9D-B5E5-DF1D3F9B72B5}" destId="{6E2972F1-0E83-4971-BCA8-F02B4CE564AA}" srcOrd="0" destOrd="0" parTransId="{DAE453CA-35CF-4E5E-9109-A0B3B24692C5}" sibTransId="{24666452-C1F7-45AE-BCF0-168F7292A31B}"/>
    <dgm:cxn modelId="{DCDAD07E-0BB7-4940-A480-D549B4CC0377}" type="presOf" srcId="{6E2972F1-0E83-4971-BCA8-F02B4CE564AA}" destId="{C002A027-6AE1-4FA5-B937-EB8CEADD732B}" srcOrd="0" destOrd="0" presId="urn:microsoft.com/office/officeart/2005/8/layout/process1"/>
    <dgm:cxn modelId="{FA61ADC2-B200-47F4-A461-4F68023F8A15}" type="presOf" srcId="{616A2B1D-92F8-4F9D-B5E5-DF1D3F9B72B5}" destId="{C0A5E771-B3D9-43D1-8FE8-3035DC5528F0}" srcOrd="0" destOrd="0" presId="urn:microsoft.com/office/officeart/2005/8/layout/process1"/>
    <dgm:cxn modelId="{A50824EF-06A6-433C-981F-93E43F541B6B}" type="presOf" srcId="{22AC2958-C9D1-47B9-9EA4-BB8ECD7B68AE}" destId="{15F2B87F-5E82-48DB-B65C-30BA0E08924D}" srcOrd="0" destOrd="0" presId="urn:microsoft.com/office/officeart/2005/8/layout/process1"/>
    <dgm:cxn modelId="{736130F6-0632-45A6-97AB-6B6E6EBBA2AF}" type="presParOf" srcId="{C0A5E771-B3D9-43D1-8FE8-3035DC5528F0}" destId="{C002A027-6AE1-4FA5-B937-EB8CEADD732B}" srcOrd="0" destOrd="0" presId="urn:microsoft.com/office/officeart/2005/8/layout/process1"/>
    <dgm:cxn modelId="{1692C047-CB94-42B3-A990-ABDB77C36588}" type="presParOf" srcId="{C0A5E771-B3D9-43D1-8FE8-3035DC5528F0}" destId="{DB617688-5BE0-4798-A6B1-F5E8D4899636}" srcOrd="1" destOrd="0" presId="urn:microsoft.com/office/officeart/2005/8/layout/process1"/>
    <dgm:cxn modelId="{824F8625-063B-4AFF-973D-FC2FBC3468B1}" type="presParOf" srcId="{DB617688-5BE0-4798-A6B1-F5E8D4899636}" destId="{3AFBC1DE-4BB2-4EF8-B589-B4A320A616AB}" srcOrd="0" destOrd="0" presId="urn:microsoft.com/office/officeart/2005/8/layout/process1"/>
    <dgm:cxn modelId="{4FFD9181-204F-48C3-B601-FDAD91C8952C}" type="presParOf" srcId="{C0A5E771-B3D9-43D1-8FE8-3035DC5528F0}" destId="{15F2B87F-5E82-48DB-B65C-30BA0E08924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A592D7-FCDF-4778-948E-8587D975E3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73DE7B-7AAB-4ECA-AA31-7656FFAA630D}">
      <dgm:prSet/>
      <dgm:spPr/>
      <dgm:t>
        <a:bodyPr/>
        <a:lstStyle/>
        <a:p>
          <a:r>
            <a:rPr lang="en-US"/>
            <a:t>A lot of the results from my experiments were as expected. Perhaps the only thing I found slightly higher than expected was the ratio of men to women arrested (70+ - 20) that is more than triple.</a:t>
          </a:r>
        </a:p>
      </dgm:t>
    </dgm:pt>
    <dgm:pt modelId="{1EFE3B0B-CAD7-45DD-BDB0-1FB227762029}" type="parTrans" cxnId="{EC0A2362-3181-47CF-B89C-6DF3D95E9D87}">
      <dgm:prSet/>
      <dgm:spPr/>
      <dgm:t>
        <a:bodyPr/>
        <a:lstStyle/>
        <a:p>
          <a:endParaRPr lang="en-US"/>
        </a:p>
      </dgm:t>
    </dgm:pt>
    <dgm:pt modelId="{EF0DA3CD-82C5-4C6E-926D-BC9B55ABC63B}" type="sibTrans" cxnId="{EC0A2362-3181-47CF-B89C-6DF3D95E9D87}">
      <dgm:prSet/>
      <dgm:spPr/>
      <dgm:t>
        <a:bodyPr/>
        <a:lstStyle/>
        <a:p>
          <a:endParaRPr lang="en-US"/>
        </a:p>
      </dgm:t>
    </dgm:pt>
    <dgm:pt modelId="{675CB333-94D2-4C8F-B62D-19EB76AEFD98}">
      <dgm:prSet/>
      <dgm:spPr/>
      <dgm:t>
        <a:bodyPr/>
        <a:lstStyle/>
        <a:p>
          <a:r>
            <a:rPr lang="en-US"/>
            <a:t>Furthermore, unfortunate I also found that about 600 kids and young adults between the ages of 10 and 20 are arrest for possession each year.</a:t>
          </a:r>
        </a:p>
      </dgm:t>
    </dgm:pt>
    <dgm:pt modelId="{E184302D-9C9B-4B6D-954B-AC66B502B97A}" type="parTrans" cxnId="{022D3140-6A4A-4BD4-9292-C387E9F1F190}">
      <dgm:prSet/>
      <dgm:spPr/>
      <dgm:t>
        <a:bodyPr/>
        <a:lstStyle/>
        <a:p>
          <a:endParaRPr lang="en-US"/>
        </a:p>
      </dgm:t>
    </dgm:pt>
    <dgm:pt modelId="{099A8009-2D8B-4897-90F5-707CD0F38D03}" type="sibTrans" cxnId="{022D3140-6A4A-4BD4-9292-C387E9F1F190}">
      <dgm:prSet/>
      <dgm:spPr/>
      <dgm:t>
        <a:bodyPr/>
        <a:lstStyle/>
        <a:p>
          <a:endParaRPr lang="en-US"/>
        </a:p>
      </dgm:t>
    </dgm:pt>
    <dgm:pt modelId="{97940D82-50BD-4DB3-B05A-9AAA22D2F1C0}">
      <dgm:prSet/>
      <dgm:spPr/>
      <dgm:t>
        <a:bodyPr/>
        <a:lstStyle/>
        <a:p>
          <a:r>
            <a:rPr lang="en-US"/>
            <a:t>Nonetheless, Hispanics have the highest possession arrest averages per year at 3544 per year, blacks 2270 and whites at 22402.</a:t>
          </a:r>
        </a:p>
      </dgm:t>
    </dgm:pt>
    <dgm:pt modelId="{085348F7-DFF4-4E16-95F9-8FDADD98D27A}" type="parTrans" cxnId="{A967152F-7AF8-4B23-B947-E26630E2674D}">
      <dgm:prSet/>
      <dgm:spPr/>
      <dgm:t>
        <a:bodyPr/>
        <a:lstStyle/>
        <a:p>
          <a:endParaRPr lang="en-US"/>
        </a:p>
      </dgm:t>
    </dgm:pt>
    <dgm:pt modelId="{8F7B4BF3-75B2-40DE-BF0E-D13ADD22DF3E}" type="sibTrans" cxnId="{A967152F-7AF8-4B23-B947-E26630E2674D}">
      <dgm:prSet/>
      <dgm:spPr/>
      <dgm:t>
        <a:bodyPr/>
        <a:lstStyle/>
        <a:p>
          <a:endParaRPr lang="en-US"/>
        </a:p>
      </dgm:t>
    </dgm:pt>
    <dgm:pt modelId="{2D5413B1-35E0-4E30-9D5E-361F87F804DA}">
      <dgm:prSet/>
      <dgm:spPr/>
      <dgm:t>
        <a:bodyPr/>
        <a:lstStyle/>
        <a:p>
          <a:r>
            <a:rPr lang="en-US"/>
            <a:t>Central has the highest number of arrest in ten years at nearly twice that of Hollywood in second with 100700 and 6158 respectively. Foothill is third at 5042</a:t>
          </a:r>
        </a:p>
      </dgm:t>
    </dgm:pt>
    <dgm:pt modelId="{D3DB69D3-F77B-4346-B79A-8AC35606A6CC}" type="parTrans" cxnId="{461EB094-4DD6-439A-85CE-933E8C78AEC8}">
      <dgm:prSet/>
      <dgm:spPr/>
      <dgm:t>
        <a:bodyPr/>
        <a:lstStyle/>
        <a:p>
          <a:endParaRPr lang="en-US"/>
        </a:p>
      </dgm:t>
    </dgm:pt>
    <dgm:pt modelId="{E300E43C-5AEA-4646-BC5D-83F611AE9385}" type="sibTrans" cxnId="{461EB094-4DD6-439A-85CE-933E8C78AEC8}">
      <dgm:prSet/>
      <dgm:spPr/>
      <dgm:t>
        <a:bodyPr/>
        <a:lstStyle/>
        <a:p>
          <a:endParaRPr lang="en-US"/>
        </a:p>
      </dgm:t>
    </dgm:pt>
    <dgm:pt modelId="{D0ECED92-4054-4ADE-BDF8-0C565D63A18E}" type="pres">
      <dgm:prSet presAssocID="{55A592D7-FCDF-4778-948E-8587D975E377}" presName="linear" presStyleCnt="0">
        <dgm:presLayoutVars>
          <dgm:animLvl val="lvl"/>
          <dgm:resizeHandles val="exact"/>
        </dgm:presLayoutVars>
      </dgm:prSet>
      <dgm:spPr/>
    </dgm:pt>
    <dgm:pt modelId="{279A026E-103C-4520-89DA-BE1CFF0A66CA}" type="pres">
      <dgm:prSet presAssocID="{A773DE7B-7AAB-4ECA-AA31-7656FFAA63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3F5C7-B1E8-4702-BDA5-B6DEBDF7F5C5}" type="pres">
      <dgm:prSet presAssocID="{EF0DA3CD-82C5-4C6E-926D-BC9B55ABC63B}" presName="spacer" presStyleCnt="0"/>
      <dgm:spPr/>
    </dgm:pt>
    <dgm:pt modelId="{C8B8C8EE-54A2-4FEF-BDE9-201BC0B06A0C}" type="pres">
      <dgm:prSet presAssocID="{675CB333-94D2-4C8F-B62D-19EB76AEFD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7E056A-E109-4BB6-BB13-6A0C4F5E6D65}" type="pres">
      <dgm:prSet presAssocID="{099A8009-2D8B-4897-90F5-707CD0F38D03}" presName="spacer" presStyleCnt="0"/>
      <dgm:spPr/>
    </dgm:pt>
    <dgm:pt modelId="{5144AFAB-33FB-4CA2-914C-A66F50FCDA30}" type="pres">
      <dgm:prSet presAssocID="{97940D82-50BD-4DB3-B05A-9AAA22D2F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937AE-59E6-4EAF-B0DF-35DED733E9B4}" type="pres">
      <dgm:prSet presAssocID="{8F7B4BF3-75B2-40DE-BF0E-D13ADD22DF3E}" presName="spacer" presStyleCnt="0"/>
      <dgm:spPr/>
    </dgm:pt>
    <dgm:pt modelId="{B2169578-0BA7-403B-A3E4-E151609E6C57}" type="pres">
      <dgm:prSet presAssocID="{2D5413B1-35E0-4E30-9D5E-361F87F80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92502A-F7A3-40CF-9ECE-E6607BB0546F}" type="presOf" srcId="{97940D82-50BD-4DB3-B05A-9AAA22D2F1C0}" destId="{5144AFAB-33FB-4CA2-914C-A66F50FCDA30}" srcOrd="0" destOrd="0" presId="urn:microsoft.com/office/officeart/2005/8/layout/vList2"/>
    <dgm:cxn modelId="{A967152F-7AF8-4B23-B947-E26630E2674D}" srcId="{55A592D7-FCDF-4778-948E-8587D975E377}" destId="{97940D82-50BD-4DB3-B05A-9AAA22D2F1C0}" srcOrd="2" destOrd="0" parTransId="{085348F7-DFF4-4E16-95F9-8FDADD98D27A}" sibTransId="{8F7B4BF3-75B2-40DE-BF0E-D13ADD22DF3E}"/>
    <dgm:cxn modelId="{022D3140-6A4A-4BD4-9292-C387E9F1F190}" srcId="{55A592D7-FCDF-4778-948E-8587D975E377}" destId="{675CB333-94D2-4C8F-B62D-19EB76AEFD98}" srcOrd="1" destOrd="0" parTransId="{E184302D-9C9B-4B6D-954B-AC66B502B97A}" sibTransId="{099A8009-2D8B-4897-90F5-707CD0F38D03}"/>
    <dgm:cxn modelId="{EC0A2362-3181-47CF-B89C-6DF3D95E9D87}" srcId="{55A592D7-FCDF-4778-948E-8587D975E377}" destId="{A773DE7B-7AAB-4ECA-AA31-7656FFAA630D}" srcOrd="0" destOrd="0" parTransId="{1EFE3B0B-CAD7-45DD-BDB0-1FB227762029}" sibTransId="{EF0DA3CD-82C5-4C6E-926D-BC9B55ABC63B}"/>
    <dgm:cxn modelId="{80F7BA4B-384F-4523-AFB0-154A24F21E0E}" type="presOf" srcId="{55A592D7-FCDF-4778-948E-8587D975E377}" destId="{D0ECED92-4054-4ADE-BDF8-0C565D63A18E}" srcOrd="0" destOrd="0" presId="urn:microsoft.com/office/officeart/2005/8/layout/vList2"/>
    <dgm:cxn modelId="{D774A68A-0499-4F0E-B3EB-D816F237D5C4}" type="presOf" srcId="{A773DE7B-7AAB-4ECA-AA31-7656FFAA630D}" destId="{279A026E-103C-4520-89DA-BE1CFF0A66CA}" srcOrd="0" destOrd="0" presId="urn:microsoft.com/office/officeart/2005/8/layout/vList2"/>
    <dgm:cxn modelId="{461EB094-4DD6-439A-85CE-933E8C78AEC8}" srcId="{55A592D7-FCDF-4778-948E-8587D975E377}" destId="{2D5413B1-35E0-4E30-9D5E-361F87F804DA}" srcOrd="3" destOrd="0" parTransId="{D3DB69D3-F77B-4346-B79A-8AC35606A6CC}" sibTransId="{E300E43C-5AEA-4646-BC5D-83F611AE9385}"/>
    <dgm:cxn modelId="{D586B0A0-3DCF-494C-BE7B-89B4AE75F4E0}" type="presOf" srcId="{675CB333-94D2-4C8F-B62D-19EB76AEFD98}" destId="{C8B8C8EE-54A2-4FEF-BDE9-201BC0B06A0C}" srcOrd="0" destOrd="0" presId="urn:microsoft.com/office/officeart/2005/8/layout/vList2"/>
    <dgm:cxn modelId="{EDC479B0-F187-4825-877D-3B18DCD14574}" type="presOf" srcId="{2D5413B1-35E0-4E30-9D5E-361F87F804DA}" destId="{B2169578-0BA7-403B-A3E4-E151609E6C57}" srcOrd="0" destOrd="0" presId="urn:microsoft.com/office/officeart/2005/8/layout/vList2"/>
    <dgm:cxn modelId="{E775665D-AB51-4765-A94E-5A54A84585A3}" type="presParOf" srcId="{D0ECED92-4054-4ADE-BDF8-0C565D63A18E}" destId="{279A026E-103C-4520-89DA-BE1CFF0A66CA}" srcOrd="0" destOrd="0" presId="urn:microsoft.com/office/officeart/2005/8/layout/vList2"/>
    <dgm:cxn modelId="{E7EB9874-176A-4FFA-9CD7-D9BA2B32E88D}" type="presParOf" srcId="{D0ECED92-4054-4ADE-BDF8-0C565D63A18E}" destId="{EF93F5C7-B1E8-4702-BDA5-B6DEBDF7F5C5}" srcOrd="1" destOrd="0" presId="urn:microsoft.com/office/officeart/2005/8/layout/vList2"/>
    <dgm:cxn modelId="{09E768D8-5E29-4355-80DD-E57339F9D445}" type="presParOf" srcId="{D0ECED92-4054-4ADE-BDF8-0C565D63A18E}" destId="{C8B8C8EE-54A2-4FEF-BDE9-201BC0B06A0C}" srcOrd="2" destOrd="0" presId="urn:microsoft.com/office/officeart/2005/8/layout/vList2"/>
    <dgm:cxn modelId="{50B89000-9A98-4C8D-B2E5-E98EF48EF6B5}" type="presParOf" srcId="{D0ECED92-4054-4ADE-BDF8-0C565D63A18E}" destId="{A57E056A-E109-4BB6-BB13-6A0C4F5E6D65}" srcOrd="3" destOrd="0" presId="urn:microsoft.com/office/officeart/2005/8/layout/vList2"/>
    <dgm:cxn modelId="{AC5CBC5A-5CD4-4A95-AD4E-AC19AD0673C8}" type="presParOf" srcId="{D0ECED92-4054-4ADE-BDF8-0C565D63A18E}" destId="{5144AFAB-33FB-4CA2-914C-A66F50FCDA30}" srcOrd="4" destOrd="0" presId="urn:microsoft.com/office/officeart/2005/8/layout/vList2"/>
    <dgm:cxn modelId="{180CA141-5F07-4434-8E28-C84D227FB596}" type="presParOf" srcId="{D0ECED92-4054-4ADE-BDF8-0C565D63A18E}" destId="{04B937AE-59E6-4EAF-B0DF-35DED733E9B4}" srcOrd="5" destOrd="0" presId="urn:microsoft.com/office/officeart/2005/8/layout/vList2"/>
    <dgm:cxn modelId="{A6EE0D0A-C5B5-4D4B-8E23-8FA7D29DE9E5}" type="presParOf" srcId="{D0ECED92-4054-4ADE-BDF8-0C565D63A18E}" destId="{B2169578-0BA7-403B-A3E4-E151609E6C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DFD4-5773-4C3F-AD08-370CD14E8E67}">
      <dsp:nvSpPr>
        <dsp:cNvPr id="0" name=""/>
        <dsp:cNvSpPr/>
      </dsp:nvSpPr>
      <dsp:spPr>
        <a:xfrm>
          <a:off x="0" y="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dataset is provided by the LAPD through </a:t>
          </a:r>
          <a:r>
            <a:rPr lang="en-US" sz="1500" u="sng" kern="1200">
              <a:hlinkClick xmlns:r="http://schemas.openxmlformats.org/officeDocument/2006/relationships" r:id="rId1"/>
            </a:rPr>
            <a:t>https://data.lacity.org</a:t>
          </a:r>
          <a:r>
            <a:rPr lang="en-US" sz="1500" u="sng" kern="1200"/>
            <a:t>.</a:t>
          </a:r>
          <a:endParaRPr lang="en-US" sz="1500" kern="1200"/>
        </a:p>
      </dsp:txBody>
      <dsp:txXfrm>
        <a:off x="24104" y="24104"/>
        <a:ext cx="4296335" cy="774752"/>
      </dsp:txXfrm>
    </dsp:sp>
    <dsp:sp modelId="{E067278A-0702-4392-A676-9CC9D05D71F2}">
      <dsp:nvSpPr>
        <dsp:cNvPr id="0" name=""/>
        <dsp:cNvSpPr/>
      </dsp:nvSpPr>
      <dsp:spPr>
        <a:xfrm>
          <a:off x="394335" y="93726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1830268"/>
            <a:satOff val="-14485"/>
            <a:lumOff val="1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 subset of a much larger dataset containing all the arrest made by the LAPD from 2010 – present.</a:t>
          </a:r>
        </a:p>
      </dsp:txBody>
      <dsp:txXfrm>
        <a:off x="418439" y="961364"/>
        <a:ext cx="4303192" cy="774752"/>
      </dsp:txXfrm>
    </dsp:sp>
    <dsp:sp modelId="{20E5C05B-DD1A-4CAD-88D8-2178415E197B}">
      <dsp:nvSpPr>
        <dsp:cNvPr id="0" name=""/>
        <dsp:cNvSpPr/>
      </dsp:nvSpPr>
      <dsp:spPr>
        <a:xfrm>
          <a:off x="788670" y="187452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3660536"/>
            <a:satOff val="-28971"/>
            <a:lumOff val="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dataset contains 84,577 drug possession arrests but is updated frequently.</a:t>
          </a:r>
        </a:p>
      </dsp:txBody>
      <dsp:txXfrm>
        <a:off x="812774" y="1898624"/>
        <a:ext cx="4303193" cy="774752"/>
      </dsp:txXfrm>
    </dsp:sp>
    <dsp:sp modelId="{7A7CBB08-D12D-4F19-B437-9E39AB7E749B}">
      <dsp:nvSpPr>
        <dsp:cNvPr id="0" name=""/>
        <dsp:cNvSpPr/>
      </dsp:nvSpPr>
      <dsp:spPr>
        <a:xfrm>
          <a:off x="1183005" y="281178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5490804"/>
            <a:satOff val="-43456"/>
            <a:lumOff val="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 is transcribed from arrests notes so some degree of error is assumed.</a:t>
          </a:r>
        </a:p>
      </dsp:txBody>
      <dsp:txXfrm>
        <a:off x="1207109" y="2835884"/>
        <a:ext cx="4303193" cy="774752"/>
      </dsp:txXfrm>
    </dsp:sp>
    <dsp:sp modelId="{6F93F2B1-6083-442B-BCFE-36049800B27D}">
      <dsp:nvSpPr>
        <dsp:cNvPr id="0" name=""/>
        <dsp:cNvSpPr/>
      </dsp:nvSpPr>
      <dsp:spPr>
        <a:xfrm>
          <a:off x="1577340" y="3749040"/>
          <a:ext cx="5280660" cy="822960"/>
        </a:xfrm>
        <a:prstGeom prst="roundRect">
          <a:avLst>
            <a:gd name="adj" fmla="val 10000"/>
          </a:avLst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dataset is in a CSV format and there was no conversions.</a:t>
          </a:r>
        </a:p>
      </dsp:txBody>
      <dsp:txXfrm>
        <a:off x="1601444" y="3773144"/>
        <a:ext cx="4303192" cy="774752"/>
      </dsp:txXfrm>
    </dsp:sp>
    <dsp:sp modelId="{23251E42-3778-4553-9C46-5C5108C29AD3}">
      <dsp:nvSpPr>
        <dsp:cNvPr id="0" name=""/>
        <dsp:cNvSpPr/>
      </dsp:nvSpPr>
      <dsp:spPr>
        <a:xfrm>
          <a:off x="4745736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66094" y="601217"/>
        <a:ext cx="294208" cy="402530"/>
      </dsp:txXfrm>
    </dsp:sp>
    <dsp:sp modelId="{871911CD-DB44-4BED-9427-288CF7ED3596}">
      <dsp:nvSpPr>
        <dsp:cNvPr id="0" name=""/>
        <dsp:cNvSpPr/>
      </dsp:nvSpPr>
      <dsp:spPr>
        <a:xfrm>
          <a:off x="5140071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53924"/>
            <a:satOff val="-18121"/>
            <a:lumOff val="-1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553924"/>
              <a:satOff val="-18121"/>
              <a:lumOff val="-1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60429" y="1538478"/>
        <a:ext cx="294208" cy="402530"/>
      </dsp:txXfrm>
    </dsp:sp>
    <dsp:sp modelId="{BDF85B2B-0767-41EE-8B5D-609445D652A5}">
      <dsp:nvSpPr>
        <dsp:cNvPr id="0" name=""/>
        <dsp:cNvSpPr/>
      </dsp:nvSpPr>
      <dsp:spPr>
        <a:xfrm>
          <a:off x="5534406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107848"/>
            <a:satOff val="-36243"/>
            <a:lumOff val="-2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107848"/>
              <a:satOff val="-36243"/>
              <a:lumOff val="-2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54764" y="2462022"/>
        <a:ext cx="294208" cy="402530"/>
      </dsp:txXfrm>
    </dsp:sp>
    <dsp:sp modelId="{33051244-6DA5-4369-A3F5-92A03884334E}">
      <dsp:nvSpPr>
        <dsp:cNvPr id="0" name=""/>
        <dsp:cNvSpPr/>
      </dsp:nvSpPr>
      <dsp:spPr>
        <a:xfrm>
          <a:off x="5928740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661772"/>
            <a:satOff val="-54364"/>
            <a:lumOff val="-4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661772"/>
              <a:satOff val="-54364"/>
              <a:lumOff val="-4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49098" y="3408426"/>
        <a:ext cx="294208" cy="40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2A027-6AE1-4FA5-B937-EB8CEADD732B}">
      <dsp:nvSpPr>
        <dsp:cNvPr id="0" name=""/>
        <dsp:cNvSpPr/>
      </dsp:nvSpPr>
      <dsp:spPr>
        <a:xfrm>
          <a:off x="1339" y="224047"/>
          <a:ext cx="2856383" cy="4123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learning:</a:t>
          </a:r>
        </a:p>
      </dsp:txBody>
      <dsp:txXfrm>
        <a:off x="85000" y="307708"/>
        <a:ext cx="2689061" cy="3956582"/>
      </dsp:txXfrm>
    </dsp:sp>
    <dsp:sp modelId="{DB617688-5BE0-4798-A6B1-F5E8D4899636}">
      <dsp:nvSpPr>
        <dsp:cNvPr id="0" name=""/>
        <dsp:cNvSpPr/>
      </dsp:nvSpPr>
      <dsp:spPr>
        <a:xfrm>
          <a:off x="3143361" y="1931808"/>
          <a:ext cx="605553" cy="7083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43361" y="2073485"/>
        <a:ext cx="423887" cy="425029"/>
      </dsp:txXfrm>
    </dsp:sp>
    <dsp:sp modelId="{15F2B87F-5E82-48DB-B65C-30BA0E08924D}">
      <dsp:nvSpPr>
        <dsp:cNvPr id="0" name=""/>
        <dsp:cNvSpPr/>
      </dsp:nvSpPr>
      <dsp:spPr>
        <a:xfrm>
          <a:off x="4000276" y="224047"/>
          <a:ext cx="2856383" cy="4123904"/>
        </a:xfrm>
        <a:prstGeom prst="roundRect">
          <a:avLst>
            <a:gd name="adj" fmla="val 10000"/>
          </a:avLst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reduced the dataset to 60 percent for created an index and split the data into train and test sets. Created a new binary categorical variable to predict a crime is by a male "M".  Used logistic regression to predict that an arrested person is a 30 year old male. I got a 78 percent chance result which is within expected range</a:t>
          </a:r>
        </a:p>
      </dsp:txBody>
      <dsp:txXfrm>
        <a:off x="4083937" y="307708"/>
        <a:ext cx="2689061" cy="395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A026E-103C-4520-89DA-BE1CFF0A66CA}">
      <dsp:nvSpPr>
        <dsp:cNvPr id="0" name=""/>
        <dsp:cNvSpPr/>
      </dsp:nvSpPr>
      <dsp:spPr>
        <a:xfrm>
          <a:off x="0" y="62040"/>
          <a:ext cx="6096000" cy="126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lot of the results from my experiments were as expected. Perhaps the only thing I found slightly higher than expected was the ratio of men to women arrested (70+ - 20) that is more than triple.</a:t>
          </a:r>
        </a:p>
      </dsp:txBody>
      <dsp:txXfrm>
        <a:off x="61684" y="123724"/>
        <a:ext cx="5972632" cy="1140231"/>
      </dsp:txXfrm>
    </dsp:sp>
    <dsp:sp modelId="{C8B8C8EE-54A2-4FEF-BDE9-201BC0B06A0C}">
      <dsp:nvSpPr>
        <dsp:cNvPr id="0" name=""/>
        <dsp:cNvSpPr/>
      </dsp:nvSpPr>
      <dsp:spPr>
        <a:xfrm>
          <a:off x="0" y="1377480"/>
          <a:ext cx="6096000" cy="1263599"/>
        </a:xfrm>
        <a:prstGeom prst="roundRect">
          <a:avLst/>
        </a:prstGeom>
        <a:solidFill>
          <a:schemeClr val="accent2">
            <a:hueOff val="2440357"/>
            <a:satOff val="-19314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Furthermore, unfortunate I also found that about 600 kids and young adults between the ages of 10 and 20 are arrest for possession each year.</a:t>
          </a:r>
        </a:p>
      </dsp:txBody>
      <dsp:txXfrm>
        <a:off x="61684" y="1439164"/>
        <a:ext cx="5972632" cy="1140231"/>
      </dsp:txXfrm>
    </dsp:sp>
    <dsp:sp modelId="{5144AFAB-33FB-4CA2-914C-A66F50FCDA30}">
      <dsp:nvSpPr>
        <dsp:cNvPr id="0" name=""/>
        <dsp:cNvSpPr/>
      </dsp:nvSpPr>
      <dsp:spPr>
        <a:xfrm>
          <a:off x="0" y="2692919"/>
          <a:ext cx="6096000" cy="1263599"/>
        </a:xfrm>
        <a:prstGeom prst="roundRect">
          <a:avLst/>
        </a:prstGeom>
        <a:solidFill>
          <a:schemeClr val="accent2">
            <a:hueOff val="4880715"/>
            <a:satOff val="-38628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Nonetheless, Hispanics have the highest possession arrest averages per year at 3544 per year, blacks 2270 and whites at 22402.</a:t>
          </a:r>
        </a:p>
      </dsp:txBody>
      <dsp:txXfrm>
        <a:off x="61684" y="2754603"/>
        <a:ext cx="5972632" cy="1140231"/>
      </dsp:txXfrm>
    </dsp:sp>
    <dsp:sp modelId="{B2169578-0BA7-403B-A3E4-E151609E6C57}">
      <dsp:nvSpPr>
        <dsp:cNvPr id="0" name=""/>
        <dsp:cNvSpPr/>
      </dsp:nvSpPr>
      <dsp:spPr>
        <a:xfrm>
          <a:off x="0" y="4008359"/>
          <a:ext cx="6096000" cy="1263599"/>
        </a:xfrm>
        <a:prstGeom prst="roundRect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Central has the highest number of arrest in ten years at nearly twice that of Hollywood in second with 100700 and 6158 respectively. Foothill is third at 5042</a:t>
          </a:r>
        </a:p>
      </dsp:txBody>
      <dsp:txXfrm>
        <a:off x="61684" y="4070043"/>
        <a:ext cx="5972632" cy="114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53" r:id="rId6"/>
    <p:sldLayoutId id="2147484149" r:id="rId7"/>
    <p:sldLayoutId id="2147484150" r:id="rId8"/>
    <p:sldLayoutId id="2147484151" r:id="rId9"/>
    <p:sldLayoutId id="2147484152" r:id="rId10"/>
    <p:sldLayoutId id="21474841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2100">
                <a:solidFill>
                  <a:srgbClr val="FFFFFF"/>
                </a:solidFill>
                <a:ea typeface="+mj-lt"/>
                <a:cs typeface="+mj-lt"/>
              </a:rPr>
              <a:t>CSX 450.1 Project report:</a:t>
            </a:r>
          </a:p>
          <a:p>
            <a:pPr algn="l"/>
            <a:r>
              <a:rPr lang="en-US" sz="2100">
                <a:solidFill>
                  <a:srgbClr val="FFFFFF"/>
                </a:solidFill>
                <a:ea typeface="+mj-lt"/>
                <a:cs typeface="+mj-lt"/>
              </a:rPr>
              <a:t>Drug Possession charges Los Angeles 2010 – Present</a:t>
            </a:r>
            <a:br>
              <a:rPr lang="en-US" sz="210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21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2100">
                <a:solidFill>
                  <a:srgbClr val="FFFFFF"/>
                </a:solidFill>
                <a:ea typeface="+mj-lt"/>
                <a:cs typeface="+mj-lt"/>
              </a:rPr>
              <a:t>by</a:t>
            </a:r>
          </a:p>
          <a:p>
            <a:pPr algn="l"/>
            <a:r>
              <a:rPr lang="en-US" sz="2100">
                <a:solidFill>
                  <a:srgbClr val="FFFFFF"/>
                </a:solidFill>
                <a:ea typeface="+mj-lt"/>
                <a:cs typeface="+mj-lt"/>
              </a:rPr>
              <a:t>Nwokolo Daniel Tochukwu </a:t>
            </a:r>
          </a:p>
          <a:p>
            <a:pPr algn="l"/>
            <a:r>
              <a:rPr lang="en-US" sz="2100">
                <a:solidFill>
                  <a:srgbClr val="FFFFFF"/>
                </a:solidFill>
                <a:ea typeface="+mj-lt"/>
                <a:cs typeface="+mj-lt"/>
              </a:rPr>
              <a:t>June 14, 2020</a:t>
            </a:r>
          </a:p>
          <a:p>
            <a:pPr algn="l"/>
            <a:endParaRPr lang="en-US" sz="21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B69F4-BCF6-48B9-9224-AAF3A29C66AE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According to the LAPD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Southern California account for 40 to 45 percent of the methamphetamine produced in the United States.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Nearly one-third of the labs interdicted by the LAPD’s Lab Squad posed such significant environmental hazards that they were considered to be toxic waste dumps.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Approximately 80 percent of the labs seized were in residential areas.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Approximately 5 percent of those clandestine labs had children present.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C8C41-7582-4649-A02E-32EE2BE8F974}"/>
              </a:ext>
            </a:extLst>
          </p:cNvPr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Introduction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E6582-0B46-495C-B208-DB406AD20A6F}"/>
              </a:ext>
            </a:extLst>
          </p:cNvPr>
          <p:cNvSpPr txBox="1"/>
          <p:nvPr/>
        </p:nvSpPr>
        <p:spPr>
          <a:xfrm>
            <a:off x="8484911" y="2129714"/>
            <a:ext cx="274320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+mn-lt"/>
                <a:cs typeface="+mn-lt"/>
              </a:rPr>
              <a:t>I used the data provided by the LAPD in the Los Angeles open data repository to calculate features like the age </a:t>
            </a:r>
            <a:r>
              <a:rPr lang="en-US" sz="1600" dirty="0" err="1">
                <a:ea typeface="+mn-lt"/>
                <a:cs typeface="+mn-lt"/>
              </a:rPr>
              <a:t>grouo</a:t>
            </a:r>
            <a:r>
              <a:rPr lang="en-US" sz="1600" dirty="0">
                <a:ea typeface="+mn-lt"/>
                <a:cs typeface="+mn-lt"/>
              </a:rPr>
              <a:t> and sex of the offenders charged with drug possession. To do so, I used various EDA techniques to explore and visualize the data and supervised Machine Learning to make predictions.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F0EB4-B63E-4F57-98FB-5305C8858A23}"/>
              </a:ext>
            </a:extLst>
          </p:cNvPr>
          <p:cNvSpPr txBox="1"/>
          <p:nvPr/>
        </p:nvSpPr>
        <p:spPr>
          <a:xfrm>
            <a:off x="718750" y="762000"/>
            <a:ext cx="3048001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Dataset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DC225B3C-A031-491C-95E6-77187ECB7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520691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8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947C9-B824-4315-B5A6-633504FD7009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Focus was mainly on the age and sex of the offenders.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The idea was to get a better picture of the distributions between the two.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There features like the areas where the arrests were made and descent were also studied.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Nonetheless, a correlations test showed that area id and reporting districts had a  0.99921518 positive score. 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alpha val="70000"/>
                  </a:schemeClr>
                </a:solidFill>
              </a:rPr>
              <a:t>That is positive because say district 1 cannot have more arrests in district 5 than they have in district 1 and vice versa.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726F2-6D00-4C05-A966-B925AE076A85}"/>
              </a:ext>
            </a:extLst>
          </p:cNvPr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Features and Preprocessing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911DA1-6175-4F60-82B6-8B3CE448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18" y="932210"/>
            <a:ext cx="5417506" cy="35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1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Freeform: Shape 2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0" name="Rectangle 2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6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2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4E8F5-526A-4B9B-9633-993374B85206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Since my key motivations are the age groups and sex of the offenders, this is an age density plot filtered by sex. And as predicted men have a much spread out density over the age ranges.</a:t>
            </a:r>
          </a:p>
          <a:p>
            <a:pPr marL="285750" indent="-2286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601E0-BCA0-4BE5-AC09-4A1C99D41B61}"/>
              </a:ext>
            </a:extLst>
          </p:cNvPr>
          <p:cNvSpPr txBox="1"/>
          <p:nvPr/>
        </p:nvSpPr>
        <p:spPr>
          <a:xfrm>
            <a:off x="762000" y="762000"/>
            <a:ext cx="5334000" cy="1524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Features and Preprocessing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AEB11D22-A85F-4056-B51C-BF6C5F131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" t="10448" r="-1920" b="9254"/>
          <a:stretch/>
        </p:blipFill>
        <p:spPr>
          <a:xfrm>
            <a:off x="6858000" y="2201944"/>
            <a:ext cx="5334000" cy="24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B9E5-E495-4A38-85F9-B61ED56D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Features and Preprocessing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7110-F817-466F-BC05-15B0F7C1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While taking a look at age to get a better picture of the age groups I found that tables to be a lot more straight forward that the charts, a levels chart in this case.</a:t>
            </a:r>
          </a:p>
        </p:txBody>
      </p:sp>
      <p:pic>
        <p:nvPicPr>
          <p:cNvPr id="9" name="Picture 9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06DD0EF-06AF-4CEB-8650-19C65316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00" y="325547"/>
            <a:ext cx="6469691" cy="3200659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A3901D-78C8-4186-8B69-72F1A111B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42737"/>
              </p:ext>
            </p:extLst>
          </p:nvPr>
        </p:nvGraphicFramePr>
        <p:xfrm>
          <a:off x="5062602" y="3883068"/>
          <a:ext cx="7075540" cy="170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715">
                  <a:extLst>
                    <a:ext uri="{9D8B030D-6E8A-4147-A177-3AD203B41FA5}">
                      <a16:colId xmlns:a16="http://schemas.microsoft.com/office/drawing/2014/main" val="762532116"/>
                    </a:ext>
                  </a:extLst>
                </a:gridCol>
                <a:gridCol w="822947">
                  <a:extLst>
                    <a:ext uri="{9D8B030D-6E8A-4147-A177-3AD203B41FA5}">
                      <a16:colId xmlns:a16="http://schemas.microsoft.com/office/drawing/2014/main" val="767418728"/>
                    </a:ext>
                  </a:extLst>
                </a:gridCol>
                <a:gridCol w="836121">
                  <a:extLst>
                    <a:ext uri="{9D8B030D-6E8A-4147-A177-3AD203B41FA5}">
                      <a16:colId xmlns:a16="http://schemas.microsoft.com/office/drawing/2014/main" val="2141919698"/>
                    </a:ext>
                  </a:extLst>
                </a:gridCol>
                <a:gridCol w="862473">
                  <a:extLst>
                    <a:ext uri="{9D8B030D-6E8A-4147-A177-3AD203B41FA5}">
                      <a16:colId xmlns:a16="http://schemas.microsoft.com/office/drawing/2014/main" val="3221998917"/>
                    </a:ext>
                  </a:extLst>
                </a:gridCol>
                <a:gridCol w="841233">
                  <a:extLst>
                    <a:ext uri="{9D8B030D-6E8A-4147-A177-3AD203B41FA5}">
                      <a16:colId xmlns:a16="http://schemas.microsoft.com/office/drawing/2014/main" val="3311116600"/>
                    </a:ext>
                  </a:extLst>
                </a:gridCol>
                <a:gridCol w="845607">
                  <a:extLst>
                    <a:ext uri="{9D8B030D-6E8A-4147-A177-3AD203B41FA5}">
                      <a16:colId xmlns:a16="http://schemas.microsoft.com/office/drawing/2014/main" val="2835684884"/>
                    </a:ext>
                  </a:extLst>
                </a:gridCol>
                <a:gridCol w="761018">
                  <a:extLst>
                    <a:ext uri="{9D8B030D-6E8A-4147-A177-3AD203B41FA5}">
                      <a16:colId xmlns:a16="http://schemas.microsoft.com/office/drawing/2014/main" val="2944854494"/>
                    </a:ext>
                  </a:extLst>
                </a:gridCol>
                <a:gridCol w="714193">
                  <a:extLst>
                    <a:ext uri="{9D8B030D-6E8A-4147-A177-3AD203B41FA5}">
                      <a16:colId xmlns:a16="http://schemas.microsoft.com/office/drawing/2014/main" val="2436398970"/>
                    </a:ext>
                  </a:extLst>
                </a:gridCol>
                <a:gridCol w="727233">
                  <a:extLst>
                    <a:ext uri="{9D8B030D-6E8A-4147-A177-3AD203B41FA5}">
                      <a16:colId xmlns:a16="http://schemas.microsoft.com/office/drawing/2014/main" val="3046169633"/>
                    </a:ext>
                  </a:extLst>
                </a:gridCol>
              </a:tblGrid>
              <a:tr h="6713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80-90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39512"/>
                  </a:ext>
                </a:extLst>
              </a:tr>
              <a:tr h="39493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36700"/>
                  </a:ext>
                </a:extLst>
              </a:tr>
              <a:tr h="39493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04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1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BE60B-DDA3-4E5B-BFA2-7D3D243A4FFF}"/>
              </a:ext>
            </a:extLst>
          </p:cNvPr>
          <p:cNvSpPr txBox="1"/>
          <p:nvPr/>
        </p:nvSpPr>
        <p:spPr>
          <a:xfrm>
            <a:off x="686790" y="44928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ea typeface="+mn-lt"/>
                <a:cs typeface="+mn-lt"/>
              </a:rPr>
              <a:t>Models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3FE13-DA8C-4894-89CF-DFF349C82E57}"/>
              </a:ext>
            </a:extLst>
          </p:cNvPr>
          <p:cNvSpPr txBox="1"/>
          <p:nvPr/>
        </p:nvSpPr>
        <p:spPr>
          <a:xfrm>
            <a:off x="686790" y="2082139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I made linear</a:t>
            </a:r>
            <a:r>
              <a:rPr lang="en-US" sz="1600" dirty="0">
                <a:latin typeface="Calibri"/>
                <a:ea typeface="+mn-lt"/>
                <a:cs typeface="+mn-lt"/>
              </a:rPr>
              <a:t> model using basic least squares where age is the response variable and area id the predictor. There was a weak  but positive relationship between the age and area id because while the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coef</a:t>
            </a:r>
            <a:r>
              <a:rPr lang="en-US" sz="1600" dirty="0">
                <a:latin typeface="Calibri"/>
                <a:ea typeface="+mn-lt"/>
                <a:cs typeface="+mn-lt"/>
              </a:rPr>
              <a:t> was strong the p-value was too low. And that is the regression plot.</a:t>
            </a:r>
            <a:endParaRPr lang="en-US" dirty="0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D7812FD-BA31-4BA1-951E-97D101F7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70" y="890167"/>
            <a:ext cx="7473536" cy="48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DE980-AD72-42F5-B306-9E8788460A20}"/>
              </a:ext>
            </a:extLst>
          </p:cNvPr>
          <p:cNvSpPr txBox="1"/>
          <p:nvPr/>
        </p:nvSpPr>
        <p:spPr>
          <a:xfrm>
            <a:off x="718750" y="762000"/>
            <a:ext cx="3048001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Models</a:t>
            </a:r>
            <a:endParaRPr lang="en-US" sz="3200"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E23EBC0-00C1-4649-9C23-B42D8CA29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719204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01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44B0A-CF8C-4AD5-BC52-69973EB0AA7C}"/>
              </a:ext>
            </a:extLst>
          </p:cNvPr>
          <p:cNvSpPr txBox="1"/>
          <p:nvPr/>
        </p:nvSpPr>
        <p:spPr>
          <a:xfrm>
            <a:off x="718750" y="2286000"/>
            <a:ext cx="3048001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04C14-57A5-4AB5-AEA2-CA1305E74EA9}"/>
              </a:ext>
            </a:extLst>
          </p:cNvPr>
          <p:cNvSpPr txBox="1"/>
          <p:nvPr/>
        </p:nvSpPr>
        <p:spPr>
          <a:xfrm>
            <a:off x="7772400" y="2459277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Calibri"/>
              <a:cs typeface="Calibri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2FA7B6A5-61BA-4F94-88E6-9FBED93FE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17295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46060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PebbleVTI</vt:lpstr>
      <vt:lpstr>CSX 450.1 Project report: Drug Possession charges Los Angeles 2010 – Present  by Nwokolo Daniel Tochukwu  June 14, 2020 </vt:lpstr>
      <vt:lpstr>PowerPoint Presentation</vt:lpstr>
      <vt:lpstr>PowerPoint Presentation</vt:lpstr>
      <vt:lpstr>PowerPoint Presentation</vt:lpstr>
      <vt:lpstr>PowerPoint Presentation</vt:lpstr>
      <vt:lpstr>Features and Preprocessing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1081</cp:revision>
  <dcterms:created xsi:type="dcterms:W3CDTF">2020-06-15T06:19:23Z</dcterms:created>
  <dcterms:modified xsi:type="dcterms:W3CDTF">2020-06-15T13:03:31Z</dcterms:modified>
</cp:coreProperties>
</file>