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lay Bold" charset="1" panose="00000800000000000000"/>
      <p:regular r:id="rId15"/>
    </p:embeddedFont>
    <p:embeddedFont>
      <p:font typeface="Play" charset="1" panose="00000500000000000000"/>
      <p:regular r:id="rId16"/>
    </p:embeddedFont>
    <p:embeddedFont>
      <p:font typeface="Canva Sans Bold" charset="1" panose="020B0803030501040103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emeraldinsight.com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8D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70118" y="2527880"/>
            <a:ext cx="5155216" cy="4114800"/>
          </a:xfrm>
          <a:custGeom>
            <a:avLst/>
            <a:gdLst/>
            <a:ahLst/>
            <a:cxnLst/>
            <a:rect r="r" b="b" t="t" l="l"/>
            <a:pathLst>
              <a:path h="4114800" w="5155216">
                <a:moveTo>
                  <a:pt x="0" y="0"/>
                </a:moveTo>
                <a:lnTo>
                  <a:pt x="5155216" y="0"/>
                </a:lnTo>
                <a:lnTo>
                  <a:pt x="51552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3461"/>
            <a:ext cx="11875127" cy="4351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11200" b="true">
                <a:solidFill>
                  <a:srgbClr val="FFFFFF"/>
                </a:solidFill>
                <a:latin typeface="Play Bold"/>
                <a:ea typeface="Play Bold"/>
                <a:cs typeface="Play Bold"/>
                <a:sym typeface="Play Bold"/>
              </a:rPr>
              <a:t>Inven</a:t>
            </a:r>
            <a:r>
              <a:rPr lang="en-US" sz="11200" b="true">
                <a:solidFill>
                  <a:srgbClr val="FFFFFF"/>
                </a:solidFill>
                <a:latin typeface="Play Bold"/>
                <a:ea typeface="Play Bold"/>
                <a:cs typeface="Play Bold"/>
                <a:sym typeface="Play Bold"/>
              </a:rPr>
              <a:t>tory Management System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89999" y="6642680"/>
            <a:ext cx="9310786" cy="2678615"/>
            <a:chOff x="0" y="0"/>
            <a:chExt cx="12414381" cy="357148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12414381" cy="5174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500" b="true">
                  <a:solidFill>
                    <a:srgbClr val="FFFFFF"/>
                  </a:solidFill>
                  <a:latin typeface="Play Bold"/>
                  <a:ea typeface="Play Bold"/>
                  <a:cs typeface="Play Bold"/>
                  <a:sym typeface="Play Bold"/>
                </a:rPr>
                <a:t>Prepared by: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586682"/>
              <a:ext cx="12414381" cy="2984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99"/>
                </a:lnSpc>
              </a:pPr>
              <a:r>
                <a:rPr lang="en-US" sz="2999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rPr>
                <a:t>Lana Abdulla &amp; Adam Muhammed  </a:t>
              </a:r>
            </a:p>
            <a:p>
              <a:pPr algn="l">
                <a:lnSpc>
                  <a:spcPts val="3599"/>
                </a:lnSpc>
              </a:pPr>
              <a:r>
                <a:rPr lang="en-US" sz="2999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rPr>
                <a:t>Course Lecturer:</a:t>
              </a:r>
            </a:p>
            <a:p>
              <a:pPr algn="l">
                <a:lnSpc>
                  <a:spcPts val="3599"/>
                </a:lnSpc>
              </a:pPr>
              <a:r>
                <a:rPr lang="en-US" sz="2999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rPr>
                <a:t>Ms. Yusra Mohammed &amp; Ms. Bakhan  </a:t>
              </a:r>
            </a:p>
            <a:p>
              <a:pPr algn="l">
                <a:lnSpc>
                  <a:spcPts val="3599"/>
                </a:lnSpc>
              </a:pPr>
              <a:r>
                <a:rPr lang="en-US" sz="2999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rPr>
                <a:t>Date: </a:t>
              </a:r>
            </a:p>
            <a:p>
              <a:pPr algn="l">
                <a:lnSpc>
                  <a:spcPts val="3599"/>
                </a:lnSpc>
              </a:pPr>
              <a:r>
                <a:rPr lang="en-US" sz="2999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rPr>
                <a:t>May 27, 2025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E2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01226" y="3086100"/>
            <a:ext cx="5703113" cy="4114800"/>
          </a:xfrm>
          <a:custGeom>
            <a:avLst/>
            <a:gdLst/>
            <a:ahLst/>
            <a:cxnLst/>
            <a:rect r="r" b="b" t="t" l="l"/>
            <a:pathLst>
              <a:path h="4114800" w="5703113">
                <a:moveTo>
                  <a:pt x="0" y="0"/>
                </a:moveTo>
                <a:lnTo>
                  <a:pt x="5703113" y="0"/>
                </a:lnTo>
                <a:lnTo>
                  <a:pt x="57031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36217" y="838200"/>
            <a:ext cx="9445425" cy="2027567"/>
            <a:chOff x="0" y="0"/>
            <a:chExt cx="12593899" cy="270342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52400"/>
              <a:ext cx="12593899" cy="16764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00"/>
                </a:lnSpc>
              </a:pPr>
              <a:r>
                <a:rPr lang="en-US" b="true" sz="9000">
                  <a:solidFill>
                    <a:srgbClr val="222121"/>
                  </a:solidFill>
                  <a:latin typeface="Play Bold"/>
                  <a:ea typeface="Play Bold"/>
                  <a:cs typeface="Play Bold"/>
                  <a:sym typeface="Play Bold"/>
                </a:rPr>
                <a:t>In</a:t>
              </a:r>
              <a:r>
                <a:rPr lang="en-US" b="true" sz="9000">
                  <a:solidFill>
                    <a:srgbClr val="222121"/>
                  </a:solidFill>
                  <a:latin typeface="Play Bold"/>
                  <a:ea typeface="Play Bold"/>
                  <a:cs typeface="Play Bold"/>
                  <a:sym typeface="Play Bold"/>
                </a:rPr>
                <a:t>troduction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20960"/>
              <a:ext cx="12593899" cy="6824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2789567"/>
            <a:ext cx="10314306" cy="636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5"/>
              </a:lnSpc>
            </a:pPr>
            <a:r>
              <a:rPr lang="en-US" sz="362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Key Points:  </a:t>
            </a:r>
          </a:p>
          <a:p>
            <a:pPr algn="l" marL="783694" indent="-391847" lvl="1">
              <a:lnSpc>
                <a:spcPts val="5045"/>
              </a:lnSpc>
              <a:buFont typeface="Arial"/>
              <a:buChar char="•"/>
            </a:pPr>
            <a:r>
              <a:rPr lang="en-US" sz="362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Combines :OOP principles, MySQL d</a:t>
            </a:r>
            <a:r>
              <a:rPr lang="en-US" sz="362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atabase, and Java GUl for inventory management.  </a:t>
            </a:r>
          </a:p>
          <a:p>
            <a:pPr algn="l" marL="783694" indent="-391847" lvl="1">
              <a:lnSpc>
                <a:spcPts val="5045"/>
              </a:lnSpc>
              <a:buFont typeface="Arial"/>
              <a:buChar char="•"/>
            </a:pPr>
            <a:r>
              <a:rPr lang="en-US" sz="362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Supports two user roles: Admin(full access) and User(limited access).  </a:t>
            </a:r>
          </a:p>
          <a:p>
            <a:pPr algn="l" marL="783694" indent="-391847" lvl="1">
              <a:lnSpc>
                <a:spcPts val="5045"/>
              </a:lnSpc>
              <a:buFont typeface="Arial"/>
              <a:buChar char="•"/>
            </a:pPr>
            <a:r>
              <a:rPr lang="en-US" sz="362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Handles Accounting types (70, 71A, 71, 13, 16) for inventory tracking.  </a:t>
            </a:r>
          </a:p>
          <a:p>
            <a:pPr algn="l" marL="783694" indent="-391847" lvl="1">
              <a:lnSpc>
                <a:spcPts val="5045"/>
              </a:lnSpc>
              <a:buFont typeface="Arial"/>
              <a:buChar char="•"/>
            </a:pPr>
            <a:r>
              <a:rPr lang="en-US" sz="362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Uses prepared statements and secure database operations </a:t>
            </a:r>
          </a:p>
          <a:p>
            <a:pPr algn="l">
              <a:lnSpc>
                <a:spcPts val="5045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01150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222121"/>
                </a:solidFill>
                <a:latin typeface="Play Bold"/>
                <a:ea typeface="Play Bold"/>
                <a:cs typeface="Play Bold"/>
                <a:sym typeface="Play Bold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8D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6179" y="3150399"/>
            <a:ext cx="6892601" cy="5368460"/>
          </a:xfrm>
          <a:custGeom>
            <a:avLst/>
            <a:gdLst/>
            <a:ahLst/>
            <a:cxnLst/>
            <a:rect r="r" b="b" t="t" l="l"/>
            <a:pathLst>
              <a:path h="5368460" w="6892601">
                <a:moveTo>
                  <a:pt x="0" y="0"/>
                </a:moveTo>
                <a:lnTo>
                  <a:pt x="6892600" y="0"/>
                </a:lnTo>
                <a:lnTo>
                  <a:pt x="6892600" y="5368461"/>
                </a:lnTo>
                <a:lnTo>
                  <a:pt x="0" y="5368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73" t="0" r="-447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37489" y="3150399"/>
            <a:ext cx="7554191" cy="5368460"/>
          </a:xfrm>
          <a:custGeom>
            <a:avLst/>
            <a:gdLst/>
            <a:ahLst/>
            <a:cxnLst/>
            <a:rect r="r" b="b" t="t" l="l"/>
            <a:pathLst>
              <a:path h="5368460" w="7554191">
                <a:moveTo>
                  <a:pt x="0" y="0"/>
                </a:moveTo>
                <a:lnTo>
                  <a:pt x="7554191" y="0"/>
                </a:lnTo>
                <a:lnTo>
                  <a:pt x="7554191" y="5368461"/>
                </a:lnTo>
                <a:lnTo>
                  <a:pt x="0" y="53684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102953" y="584227"/>
            <a:ext cx="6658263" cy="822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5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visual: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49893" y="2071744"/>
            <a:ext cx="5191676" cy="887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Dashboard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910813" y="2071744"/>
            <a:ext cx="5807543" cy="887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Admin Dashboard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9E2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1755306" y="1267879"/>
            <a:ext cx="6186900" cy="7751241"/>
          </a:xfrm>
          <a:custGeom>
            <a:avLst/>
            <a:gdLst/>
            <a:ahLst/>
            <a:cxnLst/>
            <a:rect r="r" b="b" t="t" l="l"/>
            <a:pathLst>
              <a:path h="7751241" w="6186900">
                <a:moveTo>
                  <a:pt x="0" y="0"/>
                </a:moveTo>
                <a:lnTo>
                  <a:pt x="6186900" y="0"/>
                </a:lnTo>
                <a:lnTo>
                  <a:pt x="6186900" y="7751242"/>
                </a:lnTo>
                <a:lnTo>
                  <a:pt x="0" y="7751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41796" y="323851"/>
            <a:ext cx="11367463" cy="1390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true">
                <a:solidFill>
                  <a:srgbClr val="222121"/>
                </a:solidFill>
                <a:latin typeface="Play Bold"/>
                <a:ea typeface="Play Bold"/>
                <a:cs typeface="Play Bold"/>
                <a:sym typeface="Play Bold"/>
              </a:rPr>
              <a:t>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01150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FFFFFF"/>
                </a:solidFill>
                <a:latin typeface="Play Bold"/>
                <a:ea typeface="Play Bold"/>
                <a:cs typeface="Play Bold"/>
                <a:sym typeface="Play Bold"/>
              </a:rPr>
              <a:t>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941796" y="2494673"/>
            <a:ext cx="12663069" cy="5888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38" indent="-399419" lvl="1">
              <a:lnSpc>
                <a:spcPts val="5180"/>
              </a:lnSpc>
              <a:buFont typeface="Arial"/>
              <a:buChar char="•"/>
            </a:pP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Manual inventory tracking in government </a:t>
            </a:r>
          </a:p>
          <a:p>
            <a:pPr algn="l" marL="0" indent="0" lvl="0">
              <a:lnSpc>
                <a:spcPts val="5180"/>
              </a:lnSpc>
              <a:spcBef>
                <a:spcPct val="0"/>
              </a:spcBef>
            </a:pP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</a:t>
            </a: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warehouses lea</a:t>
            </a: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</a:t>
            </a: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 to:  </a:t>
            </a:r>
          </a:p>
          <a:p>
            <a:pPr algn="l" marL="0" indent="0" lvl="0">
              <a:lnSpc>
                <a:spcPts val="5180"/>
              </a:lnSpc>
              <a:spcBef>
                <a:spcPct val="0"/>
              </a:spcBef>
            </a:pP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- Inefficiencies</a:t>
            </a: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</a:t>
            </a: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nd</a:t>
            </a: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error</a:t>
            </a: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</a:t>
            </a: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  </a:t>
            </a:r>
          </a:p>
          <a:p>
            <a:pPr algn="l" marL="0" indent="0" lvl="0">
              <a:lnSpc>
                <a:spcPts val="5180"/>
              </a:lnSpc>
              <a:spcBef>
                <a:spcPct val="0"/>
              </a:spcBef>
            </a:pP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- Lack of acco</a:t>
            </a: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</a:t>
            </a: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nta</a:t>
            </a: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</a:t>
            </a: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ility. </a:t>
            </a:r>
          </a:p>
          <a:p>
            <a:pPr algn="l" marL="0" indent="0" lvl="0">
              <a:lnSpc>
                <a:spcPts val="5180"/>
              </a:lnSpc>
              <a:spcBef>
                <a:spcPct val="0"/>
              </a:spcBef>
            </a:pP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l" marL="798838" indent="-399419" lvl="1">
              <a:lnSpc>
                <a:spcPts val="5180"/>
              </a:lnSpc>
              <a:buFont typeface="Arial"/>
              <a:buChar char="•"/>
            </a:pP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</a:t>
            </a: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Need for a centralized system wit</a:t>
            </a: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</a:t>
            </a: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 </a:t>
            </a:r>
          </a:p>
          <a:p>
            <a:pPr algn="l" marL="0" indent="0" lvl="0">
              <a:lnSpc>
                <a:spcPts val="5180"/>
              </a:lnSpc>
              <a:spcBef>
                <a:spcPct val="0"/>
              </a:spcBef>
            </a:pP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- Rol</a:t>
            </a: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-b</a:t>
            </a: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</a:t>
            </a: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</a:t>
            </a: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</a:t>
            </a: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access control.  </a:t>
            </a:r>
          </a:p>
          <a:p>
            <a:pPr algn="l" marL="0" indent="0" lvl="0">
              <a:lnSpc>
                <a:spcPts val="5180"/>
              </a:lnSpc>
              <a:spcBef>
                <a:spcPct val="0"/>
              </a:spcBef>
            </a:pP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- Real-time data entry/report</a:t>
            </a: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ing</a:t>
            </a: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  </a:t>
            </a:r>
          </a:p>
          <a:p>
            <a:pPr algn="l" marL="0" indent="0" lvl="0">
              <a:lnSpc>
                <a:spcPts val="5180"/>
              </a:lnSpc>
              <a:spcBef>
                <a:spcPct val="0"/>
              </a:spcBef>
            </a:pPr>
            <a:r>
              <a:rPr lang="en-US" b="true" sz="370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- Secure database integration.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8D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9007" y="762758"/>
            <a:ext cx="12459873" cy="1860979"/>
            <a:chOff x="0" y="0"/>
            <a:chExt cx="16613164" cy="248130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6613164" cy="14096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399"/>
                </a:lnSpc>
              </a:pPr>
              <a:r>
                <a:rPr lang="en-US" sz="6999" b="true">
                  <a:solidFill>
                    <a:srgbClr val="FFFFFF"/>
                  </a:solidFill>
                  <a:latin typeface="Play Bold"/>
                  <a:ea typeface="Play Bold"/>
                  <a:cs typeface="Play Bold"/>
                  <a:sym typeface="Play Bold"/>
                </a:rPr>
                <a:t> Proposed Solution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798843"/>
              <a:ext cx="16613164" cy="6824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29007" y="2576112"/>
            <a:ext cx="14490312" cy="6145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6"/>
              </a:lnSpc>
            </a:pPr>
            <a:r>
              <a:rPr lang="en-US" sz="292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l" marL="631721" indent="-315861" lvl="1">
              <a:lnSpc>
                <a:spcPts val="4096"/>
              </a:lnSpc>
              <a:buFont typeface="Arial"/>
              <a:buChar char="•"/>
            </a:pPr>
            <a:r>
              <a:rPr lang="en-US" b="true" sz="292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Java desktop application  with MySQL backend.  </a:t>
            </a:r>
          </a:p>
          <a:p>
            <a:pPr algn="l">
              <a:lnSpc>
                <a:spcPts val="4096"/>
              </a:lnSpc>
            </a:pPr>
            <a:r>
              <a:rPr lang="en-US" sz="292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</a:t>
            </a:r>
            <a:r>
              <a:rPr lang="en-US" sz="292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Features:  </a:t>
            </a:r>
          </a:p>
          <a:p>
            <a:pPr algn="l" marL="0" indent="0" lvl="0">
              <a:lnSpc>
                <a:spcPts val="4096"/>
              </a:lnSpc>
              <a:spcBef>
                <a:spcPct val="0"/>
              </a:spcBef>
            </a:pPr>
            <a:r>
              <a:rPr lang="en-US" b="true" sz="292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- Secure login (</a:t>
            </a:r>
            <a:r>
              <a:rPr lang="en-US" b="true" sz="2925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</a:t>
            </a:r>
            <a:r>
              <a:rPr lang="en-US" b="true" sz="2925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min/User roles).  </a:t>
            </a:r>
          </a:p>
          <a:p>
            <a:pPr algn="l" marL="0" indent="0" lvl="0">
              <a:lnSpc>
                <a:spcPts val="4096"/>
              </a:lnSpc>
              <a:spcBef>
                <a:spcPct val="0"/>
              </a:spcBef>
            </a:pPr>
            <a:r>
              <a:rPr lang="en-US" b="true" sz="2925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- Multiple accounting types (70, 71A, etc.).  </a:t>
            </a:r>
          </a:p>
          <a:p>
            <a:pPr algn="l" marL="0" indent="0" lvl="0">
              <a:lnSpc>
                <a:spcPts val="4096"/>
              </a:lnSpc>
              <a:spcBef>
                <a:spcPct val="0"/>
              </a:spcBef>
            </a:pPr>
            <a:r>
              <a:rPr lang="en-US" b="true" sz="2925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- User management (A</a:t>
            </a:r>
            <a:r>
              <a:rPr lang="en-US" b="true" sz="2925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</a:t>
            </a:r>
            <a:r>
              <a:rPr lang="en-US" b="true" sz="2925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d/Delete/Update).</a:t>
            </a:r>
            <a:r>
              <a:rPr lang="en-US" b="true" sz="2925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2925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l" marL="0" indent="0" lvl="0">
              <a:lnSpc>
                <a:spcPts val="4096"/>
              </a:lnSpc>
              <a:spcBef>
                <a:spcPct val="0"/>
              </a:spcBef>
            </a:pPr>
          </a:p>
          <a:p>
            <a:pPr algn="l" marL="631721" indent="-315861" lvl="1">
              <a:lnSpc>
                <a:spcPts val="4096"/>
              </a:lnSpc>
              <a:buFont typeface="Arial"/>
              <a:buChar char="•"/>
            </a:pPr>
            <a:r>
              <a:rPr lang="en-US" b="true" sz="2925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 principles:  </a:t>
            </a:r>
          </a:p>
          <a:p>
            <a:pPr algn="l" marL="0" indent="0" lvl="0">
              <a:lnSpc>
                <a:spcPts val="4096"/>
              </a:lnSpc>
              <a:spcBef>
                <a:spcPct val="0"/>
              </a:spcBef>
            </a:pPr>
            <a:r>
              <a:rPr lang="en-US" b="true" sz="2925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- Enc</a:t>
            </a:r>
            <a:r>
              <a:rPr lang="en-US" b="true" sz="2925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</a:t>
            </a:r>
            <a:r>
              <a:rPr lang="en-US" b="true" sz="2925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</a:t>
            </a:r>
            <a:r>
              <a:rPr lang="en-US" b="true" sz="2925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</a:t>
            </a:r>
            <a:r>
              <a:rPr lang="en-US" b="true" sz="2925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lation (private varia</a:t>
            </a:r>
            <a:r>
              <a:rPr lang="en-US" b="true" sz="2925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</a:t>
            </a:r>
            <a:r>
              <a:rPr lang="en-US" b="true" sz="2925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les in `Import.java`, `Users.java`).  </a:t>
            </a:r>
          </a:p>
          <a:p>
            <a:pPr algn="l" marL="0" indent="0" lvl="0">
              <a:lnSpc>
                <a:spcPts val="4096"/>
              </a:lnSpc>
              <a:spcBef>
                <a:spcPct val="0"/>
              </a:spcBef>
            </a:pPr>
            <a:r>
              <a:rPr lang="en-US" b="true" sz="2925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- In</a:t>
            </a:r>
            <a:r>
              <a:rPr lang="en-US" b="true" sz="2925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</a:t>
            </a:r>
            <a:r>
              <a:rPr lang="en-US" b="true" sz="2925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rit</a:t>
            </a:r>
            <a:r>
              <a:rPr lang="en-US" b="true" sz="2925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</a:t>
            </a:r>
            <a:r>
              <a:rPr lang="en-US" b="true" sz="2925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nce (`Admin_Dashboard` extends `JFrame`).  </a:t>
            </a:r>
          </a:p>
          <a:p>
            <a:pPr algn="l" marL="0" indent="0" lvl="0">
              <a:lnSpc>
                <a:spcPts val="4096"/>
              </a:lnSpc>
              <a:spcBef>
                <a:spcPct val="0"/>
              </a:spcBef>
            </a:pPr>
            <a:r>
              <a:rPr lang="en-US" b="true" sz="2925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- Polymorphism (overri</a:t>
            </a:r>
            <a:r>
              <a:rPr lang="en-US" b="true" sz="2925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ding</a:t>
            </a:r>
            <a:r>
              <a:rPr lang="en-US" b="true" sz="2925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`actionPerformed()` for buttons).  </a:t>
            </a:r>
          </a:p>
          <a:p>
            <a:pPr algn="l" marL="0" indent="0" lvl="0">
              <a:lnSpc>
                <a:spcPts val="4096"/>
              </a:lnSpc>
              <a:spcBef>
                <a:spcPct val="0"/>
              </a:spcBef>
            </a:pPr>
          </a:p>
        </p:txBody>
      </p:sp>
      <p:pic>
        <p:nvPicPr>
          <p:cNvPr name="Picture 6" id="6" descr="a bar chart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328155" y="2104228"/>
            <a:ext cx="7182328" cy="41668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1053" y="406293"/>
            <a:ext cx="7027389" cy="976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6"/>
              </a:lnSpc>
            </a:pPr>
            <a:r>
              <a:rPr lang="en-US" sz="6405" b="true">
                <a:solidFill>
                  <a:srgbClr val="222121"/>
                </a:solidFill>
                <a:latin typeface="Play Bold"/>
                <a:ea typeface="Play Bold"/>
                <a:cs typeface="Play Bold"/>
                <a:sym typeface="Play Bold"/>
              </a:rPr>
              <a:t>Impl</a:t>
            </a:r>
            <a:r>
              <a:rPr lang="en-US" sz="6405" b="true">
                <a:solidFill>
                  <a:srgbClr val="222121"/>
                </a:solidFill>
                <a:latin typeface="Play Bold"/>
                <a:ea typeface="Play Bold"/>
                <a:cs typeface="Play Bold"/>
                <a:sym typeface="Play Bold"/>
              </a:rPr>
              <a:t>ementation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1053" y="3417207"/>
            <a:ext cx="7285852" cy="42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- Example: </a:t>
            </a:r>
          </a:p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Adding an Import Record  </a:t>
            </a:r>
          </a:p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  ```plaintext</a:t>
            </a:r>
          </a:p>
          <a:p>
            <a:pPr algn="l">
              <a:lnSpc>
                <a:spcPts val="3379"/>
              </a:lnSpc>
            </a:pPr>
          </a:p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  Start → Open Import Form → Enter Data → Validate Input → [No] → Show Error  </a:t>
            </a:r>
          </a:p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  ↓  </a:t>
            </a:r>
          </a:p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  [Yes] → Save to Database → Show Success → Clear Form → End</a:t>
            </a:r>
          </a:p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 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25376" y="2066547"/>
            <a:ext cx="3807249" cy="580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</a:t>
            </a:r>
            <a:r>
              <a:rPr lang="en-US" sz="33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33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rk</a:t>
            </a:r>
            <a:r>
              <a:rPr lang="en-US" sz="33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</a:t>
            </a:r>
            <a:r>
              <a:rPr lang="en-US" sz="33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</a:t>
            </a:r>
            <a:r>
              <a:rPr lang="en-US" sz="33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33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</a:t>
            </a:r>
            <a:r>
              <a:rPr lang="en-US" sz="33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3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Diagram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973448" y="3417207"/>
            <a:ext cx="7285852" cy="5478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79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`sql</a:t>
            </a:r>
          </a:p>
          <a:p>
            <a:pPr algn="l">
              <a:lnSpc>
                <a:spcPts val="3639"/>
              </a:lnSpc>
            </a:pPr>
          </a:p>
          <a:p>
            <a:pPr algn="l">
              <a:lnSpc>
                <a:spcPts val="3639"/>
              </a:lnSpc>
            </a:pPr>
            <a:r>
              <a:rPr lang="en-US" sz="279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-- Create Users Table</a:t>
            </a:r>
          </a:p>
          <a:p>
            <a:pPr algn="l">
              <a:lnSpc>
                <a:spcPts val="3639"/>
              </a:lnSpc>
            </a:pPr>
            <a:r>
              <a:rPr lang="en-US" sz="279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CREATE TABLE `users` (</a:t>
            </a:r>
          </a:p>
          <a:p>
            <a:pPr algn="l">
              <a:lnSpc>
                <a:spcPts val="3639"/>
              </a:lnSpc>
            </a:pPr>
            <a:r>
              <a:rPr lang="en-US" sz="279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  `ID` int NOT NULL AUTO_INCREMENT,</a:t>
            </a:r>
          </a:p>
          <a:p>
            <a:pPr algn="l">
              <a:lnSpc>
                <a:spcPts val="3639"/>
              </a:lnSpc>
            </a:pPr>
            <a:r>
              <a:rPr lang="en-US" sz="279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  `username` varchar(45) NOT NULL,</a:t>
            </a:r>
          </a:p>
          <a:p>
            <a:pPr algn="l">
              <a:lnSpc>
                <a:spcPts val="3639"/>
              </a:lnSpc>
            </a:pPr>
            <a:r>
              <a:rPr lang="en-US" sz="279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  `password` varchar(45) NOT NULL,</a:t>
            </a:r>
          </a:p>
          <a:p>
            <a:pPr algn="l">
              <a:lnSpc>
                <a:spcPts val="3639"/>
              </a:lnSpc>
            </a:pPr>
            <a:r>
              <a:rPr lang="en-US" sz="279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  `role` varchar(45) NOT NULL,</a:t>
            </a:r>
          </a:p>
          <a:p>
            <a:pPr algn="l">
              <a:lnSpc>
                <a:spcPts val="3639"/>
              </a:lnSpc>
            </a:pPr>
            <a:r>
              <a:rPr lang="en-US" sz="279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  `birthdate` date NOT NULL,</a:t>
            </a:r>
          </a:p>
          <a:p>
            <a:pPr algn="l">
              <a:lnSpc>
                <a:spcPts val="3639"/>
              </a:lnSpc>
            </a:pPr>
            <a:r>
              <a:rPr lang="en-US" sz="279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  PRIMARY KEY (`ID`)</a:t>
            </a:r>
          </a:p>
          <a:p>
            <a:pPr algn="l">
              <a:lnSpc>
                <a:spcPts val="3639"/>
              </a:lnSpc>
            </a:pPr>
            <a:r>
              <a:rPr lang="en-US" sz="279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);</a:t>
            </a:r>
          </a:p>
          <a:p>
            <a:pPr algn="l">
              <a:lnSpc>
                <a:spcPts val="36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973448" y="2066547"/>
            <a:ext cx="3421192" cy="580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SQL C</a:t>
            </a:r>
            <a:r>
              <a:rPr lang="en-US" sz="33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omma</a:t>
            </a:r>
            <a:r>
              <a:rPr lang="en-US" sz="33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nds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1053" y="406293"/>
            <a:ext cx="7027389" cy="976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6"/>
              </a:lnSpc>
            </a:pPr>
            <a:r>
              <a:rPr lang="en-US" sz="6405" b="true">
                <a:solidFill>
                  <a:srgbClr val="222121"/>
                </a:solidFill>
                <a:latin typeface="Play Bold"/>
                <a:ea typeface="Play Bold"/>
                <a:cs typeface="Play Bold"/>
                <a:sym typeface="Play Bold"/>
              </a:rPr>
              <a:t>Impl</a:t>
            </a:r>
            <a:r>
              <a:rPr lang="en-US" sz="6405" b="true">
                <a:solidFill>
                  <a:srgbClr val="222121"/>
                </a:solidFill>
                <a:latin typeface="Play Bold"/>
                <a:ea typeface="Play Bold"/>
                <a:cs typeface="Play Bold"/>
                <a:sym typeface="Play Bold"/>
              </a:rPr>
              <a:t>ementation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58148" y="4042346"/>
            <a:ext cx="7285852" cy="3852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- Example from `Import.java`:  </a:t>
            </a:r>
          </a:p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  ```java</a:t>
            </a:r>
          </a:p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  public void addImport() {</a:t>
            </a:r>
          </a:p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      String sql = "INSERT INTO `accounting 71 a` (...) VALUES (?,?,...)";</a:t>
            </a:r>
          </a:p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      PreparedStatement pst = con.prepareStatement(sql);</a:t>
            </a:r>
          </a:p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      // Set parameters...</a:t>
            </a:r>
          </a:p>
          <a:p>
            <a:pPr algn="l">
              <a:lnSpc>
                <a:spcPts val="3379"/>
              </a:lnSpc>
            </a:pPr>
            <a:r>
              <a:rPr lang="en-US" sz="2599">
                <a:solidFill>
                  <a:srgbClr val="222121"/>
                </a:solidFill>
                <a:latin typeface="Play"/>
                <a:ea typeface="Play"/>
                <a:cs typeface="Play"/>
                <a:sym typeface="Play"/>
              </a:rPr>
              <a:t>  }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58148" y="2403176"/>
            <a:ext cx="2634551" cy="580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</a:t>
            </a:r>
            <a:r>
              <a:rPr lang="en-US" sz="33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33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</a:t>
            </a:r>
            <a:r>
              <a:rPr lang="en-US" sz="33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3399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Classes</a:t>
            </a:r>
          </a:p>
        </p:txBody>
      </p:sp>
      <p:sp>
        <p:nvSpPr>
          <p:cNvPr name="Freeform 5" id="5" descr="an isometric lined technical element"/>
          <p:cNvSpPr/>
          <p:nvPr/>
        </p:nvSpPr>
        <p:spPr>
          <a:xfrm flipH="false" flipV="false" rot="-5400000">
            <a:off x="9865623" y="2644790"/>
            <a:ext cx="11847333" cy="4997420"/>
          </a:xfrm>
          <a:custGeom>
            <a:avLst/>
            <a:gdLst/>
            <a:ahLst/>
            <a:cxnLst/>
            <a:rect r="r" b="b" t="t" l="l"/>
            <a:pathLst>
              <a:path h="4997420" w="11847333">
                <a:moveTo>
                  <a:pt x="0" y="0"/>
                </a:moveTo>
                <a:lnTo>
                  <a:pt x="11847333" y="0"/>
                </a:lnTo>
                <a:lnTo>
                  <a:pt x="11847333" y="4997420"/>
                </a:lnTo>
                <a:lnTo>
                  <a:pt x="0" y="4997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89C5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78625" y="1201987"/>
            <a:ext cx="10868379" cy="923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true">
                <a:solidFill>
                  <a:srgbClr val="FFFFFF"/>
                </a:solidFill>
                <a:latin typeface="Play Bold"/>
                <a:ea typeface="Play Bold"/>
                <a:cs typeface="Play Bold"/>
                <a:sym typeface="Play Bold"/>
              </a:rPr>
              <a:t>Conclusion &amp; Future Work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78625" y="3486049"/>
            <a:ext cx="11469042" cy="5236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Conclusion: </a:t>
            </a:r>
          </a:p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- </a:t>
            </a:r>
            <a:r>
              <a:rPr lang="en-US" sz="3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Successfully integrated OOP, database design, and GUI programming.  </a:t>
            </a:r>
          </a:p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- Supports secure login, role-based access, and real-time reporting.  </a:t>
            </a:r>
          </a:p>
          <a:p>
            <a:pPr algn="l">
              <a:lnSpc>
                <a:spcPts val="4160"/>
              </a:lnSpc>
            </a:pPr>
          </a:p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Future Work:  </a:t>
            </a:r>
          </a:p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- Export reports to Excel/PDF.  </a:t>
            </a:r>
          </a:p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- Mobile compatibility.  </a:t>
            </a:r>
          </a:p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- Advanced reporting (e.g., top 5 expensive products). 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8D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4966953" y="1622137"/>
            <a:ext cx="16230600" cy="98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6399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13969" y="3143876"/>
            <a:ext cx="15183860" cy="6114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3"/>
              </a:lnSpc>
            </a:pPr>
            <a:r>
              <a:rPr lang="en-US" sz="2925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·    Barewbarayate benasazi slimanyi</a:t>
            </a:r>
          </a:p>
          <a:p>
            <a:pPr algn="l">
              <a:lnSpc>
                <a:spcPts val="3803"/>
              </a:lnSpc>
            </a:pPr>
          </a:p>
          <a:p>
            <a:pPr algn="l">
              <a:lnSpc>
                <a:spcPts val="3803"/>
              </a:lnSpc>
            </a:pPr>
            <a:r>
              <a:rPr lang="en-US" sz="2925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·Al-khalifa, K. N., &amp; Aspinwall, E. M. (2000). TQM age versus quality: An empirical investigation . Production &amp; Inventory Management Journal, 1, 18–23. </a:t>
            </a:r>
          </a:p>
          <a:p>
            <a:pPr algn="l">
              <a:lnSpc>
                <a:spcPts val="3803"/>
              </a:lnSpc>
            </a:pPr>
          </a:p>
          <a:p>
            <a:pPr algn="l">
              <a:lnSpc>
                <a:spcPts val="3803"/>
              </a:lnSpc>
            </a:pPr>
          </a:p>
          <a:p>
            <a:pPr algn="l">
              <a:lnSpc>
                <a:spcPts val="3803"/>
              </a:lnSpc>
            </a:pPr>
            <a:r>
              <a:rPr lang="en-US" sz="2925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·Baral, P., Larsen, M., &amp; Archer, M. (2019). Does money grow on trees? (Report No. 12345). Washington, DC: World Bank Publications. </a:t>
            </a:r>
          </a:p>
          <a:p>
            <a:pPr algn="l">
              <a:lnSpc>
                <a:spcPts val="3803"/>
              </a:lnSpc>
            </a:pPr>
          </a:p>
          <a:p>
            <a:pPr algn="l">
              <a:lnSpc>
                <a:spcPts val="3803"/>
              </a:lnSpc>
            </a:pPr>
          </a:p>
          <a:p>
            <a:pPr algn="l">
              <a:lnSpc>
                <a:spcPts val="3803"/>
              </a:lnSpc>
              <a:spcBef>
                <a:spcPct val="0"/>
              </a:spcBef>
            </a:pPr>
            <a:r>
              <a:rPr lang="en-US" sz="2925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·Emerald Insight. (n.d.). REFERENCES: Inventory Management Models: A Tutorial . </a:t>
            </a:r>
            <a:r>
              <a:rPr lang="en-US" sz="2925" u="sng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  <a:hlinkClick r:id="rId2" tooltip="https://www.emeraldinsight.com"/>
              </a:rPr>
              <a:t>Name of Workshop Facilitator</a:t>
            </a:r>
          </a:p>
          <a:p>
            <a:pPr algn="just">
              <a:lnSpc>
                <a:spcPts val="262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DAGon_O-8Is</dc:identifier>
  <dcterms:modified xsi:type="dcterms:W3CDTF">2011-08-01T06:04:30Z</dcterms:modified>
  <cp:revision>1</cp:revision>
  <dc:title>Green and Gray Bold Resume Writing Workshop Webinar Keynote Presentation</dc:title>
</cp:coreProperties>
</file>