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74" r:id="rId5"/>
    <p:sldId id="264" r:id="rId6"/>
    <p:sldId id="267" r:id="rId7"/>
    <p:sldId id="265" r:id="rId8"/>
    <p:sldId id="290" r:id="rId9"/>
    <p:sldId id="292" r:id="rId10"/>
    <p:sldId id="291" r:id="rId11"/>
    <p:sldId id="293" r:id="rId12"/>
    <p:sldId id="297" r:id="rId13"/>
    <p:sldId id="296" r:id="rId14"/>
    <p:sldId id="295" r:id="rId15"/>
    <p:sldId id="294" r:id="rId16"/>
    <p:sldId id="299" r:id="rId17"/>
    <p:sldId id="298" r:id="rId18"/>
    <p:sldId id="26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51" userDrawn="1">
          <p15:clr>
            <a:srgbClr val="A4A3A4"/>
          </p15:clr>
        </p15:guide>
        <p15:guide id="4" pos="7106" userDrawn="1">
          <p15:clr>
            <a:srgbClr val="A4A3A4"/>
          </p15:clr>
        </p15:guide>
        <p15:guide id="5" orient="horz" pos="3861" userDrawn="1">
          <p15:clr>
            <a:srgbClr val="A4A3A4"/>
          </p15:clr>
        </p15:guide>
        <p15:guide id="6" orient="horz" pos="52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3666"/>
    <a:srgbClr val="124684"/>
    <a:srgbClr val="00FFFF"/>
    <a:srgbClr val="E8E8E8"/>
    <a:srgbClr val="2C2C2C"/>
    <a:srgbClr val="11427D"/>
    <a:srgbClr val="124786"/>
    <a:srgbClr val="B5B8B4"/>
    <a:srgbClr val="DF304D"/>
    <a:srgbClr val="0C30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08" y="96"/>
      </p:cViewPr>
      <p:guideLst>
        <p:guide orient="horz" pos="2183"/>
        <p:guide pos="3840"/>
        <p:guide pos="551"/>
        <p:guide pos="7106"/>
        <p:guide orient="horz" pos="3861"/>
        <p:guide orient="horz" pos="5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E75D8-46F3-50AE-06AA-14CD7D3EE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656E44-4F2B-B78A-FE49-E832DE09F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6DEADF-6EED-6917-CB48-01A54D2D8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F853-E074-48F7-B3FA-9E5812035B87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775832-501D-0B9A-80AA-387E54292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8E956B-FBF9-408C-21F9-8D2BA50EB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D83B5-3805-4CFD-AF21-FC8992DD7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019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06A0B-59F9-F62E-18CD-1C69A1A7E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D21B8F-4D1F-449F-CA3C-CFC40AF66F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5EC7D4-FDCA-8C42-66AE-ABC51D655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F853-E074-48F7-B3FA-9E5812035B87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FC342C-4596-5FC9-AD49-1B116A90F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D99D90-3EC6-84E7-6A17-F77B5D535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D83B5-3805-4CFD-AF21-FC8992DD7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073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A4FAF5A-3F88-51C8-CF0B-8B97002A81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020955-FC1C-BB36-564A-6976E57D5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D22EED-A00E-13DE-70DE-393EE3FD9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F853-E074-48F7-B3FA-9E5812035B87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D8EB42-5111-0932-595C-C51E5F777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741B4C-F0FA-93D8-609D-0B4F9F9B8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D83B5-3805-4CFD-AF21-FC8992DD7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894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A6D23-5786-B30B-2330-FCB452E45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936B3D-F805-63DD-DD53-7286EEB53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0783A3-96C1-8869-DA13-6BBCF5757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F853-E074-48F7-B3FA-9E5812035B87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2B9432-0A7F-C61E-9024-1B2382EE1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6B3C62-54CF-C816-2D74-B3B8D5051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D83B5-3805-4CFD-AF21-FC8992DD7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131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40014-3B65-CE42-61CF-D87203DC7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90568A-60CF-2752-B784-007EB3576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3E56CA-F513-1934-4D67-58DE54314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F853-E074-48F7-B3FA-9E5812035B87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45216D-0DB8-5A03-43C1-69CD34FE1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2101E3-79D6-B554-9299-B22010A05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D83B5-3805-4CFD-AF21-FC8992DD7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743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F04DF1-2B0F-99DF-6BBE-E68E99C83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2D480A-DD3D-5065-B9AD-3A76BCC03F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5BBAEE-AE7F-3520-9486-60A9BC66D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912FA6-95A6-1D16-A3BC-471F54749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F853-E074-48F7-B3FA-9E5812035B87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7EC654-BF17-5C7E-DD11-967955C79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245781-8E5A-1F36-1D0A-D44ECF49F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D83B5-3805-4CFD-AF21-FC8992DD7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560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7766CD-ED3C-4622-0E50-63D8C6AEC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E584AF-84AB-4712-AE63-65C33B85C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D45CA5-850D-75C2-9281-6C386B784A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A080A5F-BF12-3586-A4D2-318A395499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B80DDB-A3B1-B0DB-00A1-8EBFC154AA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51AEB7-D427-3E43-E9B6-622AE8AD7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F853-E074-48F7-B3FA-9E5812035B87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CFCC24-896C-3CAA-DEC8-7A5D35AF0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53D1DE-01B6-6253-0C87-25D8FDCAE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D83B5-3805-4CFD-AF21-FC8992DD7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786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5881E5-74C2-42E4-7670-764DE7C7B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B830E16-2BD0-A4D5-2FFE-106565FF6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F853-E074-48F7-B3FA-9E5812035B87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0EC505-8210-2F94-F8DC-0D2019083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2A95E3-07DC-D1C0-9292-E4411EA5E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D83B5-3805-4CFD-AF21-FC8992DD7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307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7E1DA3-7429-871A-6CA8-B59686E61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F853-E074-48F7-B3FA-9E5812035B87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431B83A-08E4-710A-E2A5-67C28FB78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04B46F-1E06-0B31-888C-6D1F4106E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D83B5-3805-4CFD-AF21-FC8992DD7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989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D0F06-A3FE-CCE6-3E36-0645BBD01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79255C-A106-7A25-6E03-8ED0A0623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4D857A-8C86-7394-8E65-1F50CC45D0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4B6FA5-B1B1-1B8B-8096-EC0FB6932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F853-E074-48F7-B3FA-9E5812035B87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3B90C3-B3AB-83A9-1923-1A1CE2EED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B06368-836F-5202-839F-8672A9BED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D83B5-3805-4CFD-AF21-FC8992DD7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697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453117-D637-5563-4546-F27C7CA39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E32BBA-6CEF-0435-B284-ED072274EA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278EAD-17CF-9181-2C5D-6D9A3537D5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CF036F-725D-B18A-1794-7B84B5AA4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F853-E074-48F7-B3FA-9E5812035B87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6AE944-3201-AF64-9787-BDDF1C20B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F5E460-C706-C63B-4190-FFA8E40BD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D83B5-3805-4CFD-AF21-FC8992DD7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854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E86F611-85A9-EA6F-F147-6892EFA73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BFFB2F-1E24-E289-C1CE-A174731A8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A38BDD-9486-1773-3CD5-1FC3F424FF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CF853-E074-48F7-B3FA-9E5812035B87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0699D2-A0BD-72B5-7566-A3732246C2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E703F3-5D14-52CC-41A1-42D3D4D047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D83B5-3805-4CFD-AF21-FC8992DD7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225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D805A9-A26F-B577-0B6B-0C801F25B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66132"/>
            <a:ext cx="9144000" cy="921870"/>
          </a:xfrm>
        </p:spPr>
        <p:txBody>
          <a:bodyPr>
            <a:normAutofit fontScale="90000"/>
          </a:bodyPr>
          <a:lstStyle/>
          <a:p>
            <a:r>
              <a:rPr lang="ko-KR" altLang="en-US" sz="5400" dirty="0">
                <a:solidFill>
                  <a:srgbClr val="124786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학생관리시스템</a:t>
            </a:r>
            <a:br>
              <a:rPr lang="en-US" altLang="ko-KR" sz="5400" dirty="0">
                <a:solidFill>
                  <a:srgbClr val="124786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</a:br>
            <a:r>
              <a:rPr lang="en-US" altLang="ko-KR" sz="3300" dirty="0">
                <a:solidFill>
                  <a:srgbClr val="124786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DB </a:t>
            </a:r>
            <a:r>
              <a:rPr lang="ko-KR" altLang="en-US" sz="3300" dirty="0">
                <a:solidFill>
                  <a:srgbClr val="124786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설계서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3D9752E-261B-2DDD-EAB1-DE0D2E3BD0B9}"/>
              </a:ext>
            </a:extLst>
          </p:cNvPr>
          <p:cNvCxnSpPr>
            <a:cxnSpLocks/>
          </p:cNvCxnSpPr>
          <p:nvPr/>
        </p:nvCxnSpPr>
        <p:spPr>
          <a:xfrm>
            <a:off x="929299" y="6047077"/>
            <a:ext cx="9793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7EDB271-4A1C-1FE4-ACBD-03ACC5E8C07D}"/>
              </a:ext>
            </a:extLst>
          </p:cNvPr>
          <p:cNvGrpSpPr/>
          <p:nvPr/>
        </p:nvGrpSpPr>
        <p:grpSpPr>
          <a:xfrm>
            <a:off x="5832905" y="552315"/>
            <a:ext cx="1057971" cy="839961"/>
            <a:chOff x="5773271" y="2460252"/>
            <a:chExt cx="1057971" cy="839961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E06BFBD0-EB13-0D41-6835-CC87079362B8}"/>
                </a:ext>
              </a:extLst>
            </p:cNvPr>
            <p:cNvGrpSpPr/>
            <p:nvPr/>
          </p:nvGrpSpPr>
          <p:grpSpPr>
            <a:xfrm>
              <a:off x="5773271" y="2460252"/>
              <a:ext cx="1057971" cy="839961"/>
              <a:chOff x="5773271" y="2460252"/>
              <a:chExt cx="1057971" cy="83996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68C2A5-215D-0092-B531-8EA0509B5E5B}"/>
                  </a:ext>
                </a:extLst>
              </p:cNvPr>
              <p:cNvSpPr txBox="1"/>
              <p:nvPr/>
            </p:nvSpPr>
            <p:spPr>
              <a:xfrm rot="787121">
                <a:off x="5773271" y="2460252"/>
                <a:ext cx="90543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800" dirty="0">
                    <a:solidFill>
                      <a:srgbClr val="B5B8B4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ko-KR" altLang="en-US" sz="4800" dirty="0">
                  <a:solidFill>
                    <a:srgbClr val="B5B8B4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29DD42-4854-80DC-A033-A4D93015A495}"/>
                  </a:ext>
                </a:extLst>
              </p:cNvPr>
              <p:cNvSpPr txBox="1"/>
              <p:nvPr/>
            </p:nvSpPr>
            <p:spPr>
              <a:xfrm rot="787121">
                <a:off x="5925807" y="2469216"/>
                <a:ext cx="90543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800" dirty="0">
                    <a:solidFill>
                      <a:srgbClr val="12478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ko-KR" altLang="en-US" sz="4800" dirty="0">
                  <a:solidFill>
                    <a:srgbClr val="124786"/>
                  </a:solidFill>
                  <a:latin typeface="Cambria Math" panose="02040503050406030204" pitchFamily="18" charset="0"/>
                </a:endParaRP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9318284-5706-FAD1-086C-5A301CBDD0AE}"/>
                </a:ext>
              </a:extLst>
            </p:cNvPr>
            <p:cNvSpPr txBox="1"/>
            <p:nvPr/>
          </p:nvSpPr>
          <p:spPr>
            <a:xfrm rot="742838">
              <a:off x="5989391" y="2828904"/>
              <a:ext cx="227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  <a:endParaRPr lang="ko-KR" altLang="en-US" sz="1200" dirty="0">
                <a:latin typeface="Cambria Math" panose="02040503050406030204" pitchFamily="18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4CCA2FE-EE2E-F972-AE4E-609980427306}"/>
                </a:ext>
              </a:extLst>
            </p:cNvPr>
            <p:cNvSpPr txBox="1"/>
            <p:nvPr/>
          </p:nvSpPr>
          <p:spPr>
            <a:xfrm rot="887772">
              <a:off x="6125033" y="2842703"/>
              <a:ext cx="4561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t</a:t>
              </a:r>
              <a:endParaRPr lang="ko-KR" altLang="en-US" sz="1600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5C2F60B-C2D4-B4FD-F021-C7C23AC7A13F}"/>
              </a:ext>
            </a:extLst>
          </p:cNvPr>
          <p:cNvSpPr txBox="1"/>
          <p:nvPr/>
        </p:nvSpPr>
        <p:spPr>
          <a:xfrm>
            <a:off x="4113143" y="3465513"/>
            <a:ext cx="3965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정이루조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9736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38D0E0-5BF5-6EE3-162D-48BC741BB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559B672-B64C-FC5A-0B94-A0DB627721A4}"/>
              </a:ext>
            </a:extLst>
          </p:cNvPr>
          <p:cNvGrpSpPr/>
          <p:nvPr/>
        </p:nvGrpSpPr>
        <p:grpSpPr>
          <a:xfrm>
            <a:off x="825478" y="436203"/>
            <a:ext cx="1057971" cy="839961"/>
            <a:chOff x="5773271" y="2460252"/>
            <a:chExt cx="1057971" cy="839961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6C8930CE-49A3-3976-8E06-613C9B561260}"/>
                </a:ext>
              </a:extLst>
            </p:cNvPr>
            <p:cNvGrpSpPr/>
            <p:nvPr/>
          </p:nvGrpSpPr>
          <p:grpSpPr>
            <a:xfrm>
              <a:off x="5773271" y="2460252"/>
              <a:ext cx="1057971" cy="839961"/>
              <a:chOff x="5773271" y="2460252"/>
              <a:chExt cx="1057971" cy="839961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C69367-8583-9E50-9696-9266CC9B8168}"/>
                  </a:ext>
                </a:extLst>
              </p:cNvPr>
              <p:cNvSpPr txBox="1"/>
              <p:nvPr/>
            </p:nvSpPr>
            <p:spPr>
              <a:xfrm rot="787121">
                <a:off x="5773271" y="2460252"/>
                <a:ext cx="90543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800" dirty="0">
                    <a:solidFill>
                      <a:srgbClr val="B5B8B4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ko-KR" altLang="en-US" sz="4800" dirty="0">
                  <a:solidFill>
                    <a:srgbClr val="B5B8B4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A124E94-49ED-AF5E-C2ED-F1510769A2B2}"/>
                  </a:ext>
                </a:extLst>
              </p:cNvPr>
              <p:cNvSpPr txBox="1"/>
              <p:nvPr/>
            </p:nvSpPr>
            <p:spPr>
              <a:xfrm rot="787121">
                <a:off x="5925807" y="2469216"/>
                <a:ext cx="90543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800" dirty="0">
                    <a:solidFill>
                      <a:srgbClr val="12478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ko-KR" altLang="en-US" sz="4800" dirty="0">
                  <a:solidFill>
                    <a:srgbClr val="124786"/>
                  </a:solidFill>
                  <a:latin typeface="Cambria Math" panose="02040503050406030204" pitchFamily="18" charset="0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C33B4D-93AB-A2F4-95E6-926E2DFF0D5E}"/>
                </a:ext>
              </a:extLst>
            </p:cNvPr>
            <p:cNvSpPr txBox="1"/>
            <p:nvPr/>
          </p:nvSpPr>
          <p:spPr>
            <a:xfrm rot="742838">
              <a:off x="5989391" y="2828904"/>
              <a:ext cx="227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  <a:endParaRPr lang="ko-KR" altLang="en-US" sz="1200" dirty="0">
                <a:latin typeface="Cambria Math" panose="02040503050406030204" pitchFamily="18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28D2C15-A782-F69C-A8E4-5FAA6F2799CB}"/>
                </a:ext>
              </a:extLst>
            </p:cNvPr>
            <p:cNvSpPr txBox="1"/>
            <p:nvPr/>
          </p:nvSpPr>
          <p:spPr>
            <a:xfrm rot="887772">
              <a:off x="6125033" y="2842703"/>
              <a:ext cx="4561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t</a:t>
              </a:r>
              <a:endParaRPr lang="ko-KR" altLang="en-US" sz="1600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BE7D31B-F53A-1539-6A72-E8043DC45D55}"/>
              </a:ext>
            </a:extLst>
          </p:cNvPr>
          <p:cNvSpPr txBox="1"/>
          <p:nvPr/>
        </p:nvSpPr>
        <p:spPr>
          <a:xfrm>
            <a:off x="9070811" y="686419"/>
            <a:ext cx="3965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정이루조의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학생관리시스템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62CAB9-A90A-81E5-3AEE-1D50D9792E57}"/>
              </a:ext>
            </a:extLst>
          </p:cNvPr>
          <p:cNvSpPr txBox="1"/>
          <p:nvPr/>
        </p:nvSpPr>
        <p:spPr>
          <a:xfrm>
            <a:off x="1459760" y="691388"/>
            <a:ext cx="1661430" cy="338554"/>
          </a:xfrm>
          <a:prstGeom prst="rect">
            <a:avLst/>
          </a:prstGeom>
          <a:solidFill>
            <a:srgbClr val="124684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E8E8E8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테이블 기술서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383D7BC-AA77-19B2-895F-251DCE7DFB9B}"/>
              </a:ext>
            </a:extLst>
          </p:cNvPr>
          <p:cNvCxnSpPr>
            <a:cxnSpLocks/>
          </p:cNvCxnSpPr>
          <p:nvPr/>
        </p:nvCxnSpPr>
        <p:spPr>
          <a:xfrm>
            <a:off x="883742" y="6127796"/>
            <a:ext cx="3807321" cy="0"/>
          </a:xfrm>
          <a:prstGeom prst="line">
            <a:avLst/>
          </a:prstGeom>
          <a:ln>
            <a:solidFill>
              <a:srgbClr val="11427D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30B1064-254A-63CD-685E-280AB228EDCF}"/>
              </a:ext>
            </a:extLst>
          </p:cNvPr>
          <p:cNvCxnSpPr>
            <a:cxnSpLocks/>
          </p:cNvCxnSpPr>
          <p:nvPr/>
        </p:nvCxnSpPr>
        <p:spPr>
          <a:xfrm>
            <a:off x="6532270" y="6129338"/>
            <a:ext cx="4785018" cy="0"/>
          </a:xfrm>
          <a:prstGeom prst="line">
            <a:avLst/>
          </a:prstGeom>
          <a:ln>
            <a:solidFill>
              <a:srgbClr val="11427D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35160E2-8D19-5AF8-6DCE-CB080D7A38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136701"/>
              </p:ext>
            </p:extLst>
          </p:nvPr>
        </p:nvGraphicFramePr>
        <p:xfrm>
          <a:off x="3128434" y="2124407"/>
          <a:ext cx="8128000" cy="3990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6398099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904814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8764507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85016495"/>
                    </a:ext>
                  </a:extLst>
                </a:gridCol>
              </a:tblGrid>
              <a:tr h="4759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논리명</a:t>
                      </a:r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6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물리명</a:t>
                      </a:r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6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자료형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6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217025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ko-KR" altLang="en-US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교수번호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Prof_no</a:t>
                      </a:r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BIGINT</a:t>
                      </a:r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889683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학과번호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Dept_no</a:t>
                      </a:r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BIGINT</a:t>
                      </a:r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520359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교수이름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Prof_name</a:t>
                      </a:r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VARCHAR(30)</a:t>
                      </a:r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927884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교수이메일</a:t>
                      </a:r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Prof_email</a:t>
                      </a:r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VARCHAR(50)</a:t>
                      </a:r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537758"/>
                  </a:ext>
                </a:extLst>
              </a:tr>
              <a:tr h="4811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교수아이디</a:t>
                      </a:r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Prof_id</a:t>
                      </a:r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VARCHAR(30)</a:t>
                      </a:r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126524"/>
                  </a:ext>
                </a:extLst>
              </a:tr>
              <a:tr h="3761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교수비밀번호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Prof_pw</a:t>
                      </a:r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VARCHAR(30)</a:t>
                      </a:r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893238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69897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6BA32D9B-BB78-7E57-FBD4-E4003034D6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148654"/>
              </p:ext>
            </p:extLst>
          </p:nvPr>
        </p:nvGraphicFramePr>
        <p:xfrm>
          <a:off x="3125626" y="1616077"/>
          <a:ext cx="8128000" cy="498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617644957"/>
                    </a:ext>
                  </a:extLst>
                </a:gridCol>
              </a:tblGrid>
              <a:tr h="4988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칼럼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7760973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E48AAD77-1B59-50AF-BDCA-FAD6DBAC5F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1329"/>
              </p:ext>
            </p:extLst>
          </p:nvPr>
        </p:nvGraphicFramePr>
        <p:xfrm>
          <a:off x="2257056" y="1617775"/>
          <a:ext cx="857641" cy="997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641">
                  <a:extLst>
                    <a:ext uri="{9D8B030D-6E8A-4147-A177-3AD203B41FA5}">
                      <a16:colId xmlns:a16="http://schemas.microsoft.com/office/drawing/2014/main" val="4205718268"/>
                    </a:ext>
                  </a:extLst>
                </a:gridCol>
              </a:tblGrid>
              <a:tr h="9979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분류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398127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7EEF503B-24A2-92BD-D3AC-FD0C41183D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618672"/>
              </p:ext>
            </p:extLst>
          </p:nvPr>
        </p:nvGraphicFramePr>
        <p:xfrm>
          <a:off x="2272250" y="2634190"/>
          <a:ext cx="842448" cy="3476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448">
                  <a:extLst>
                    <a:ext uri="{9D8B030D-6E8A-4147-A177-3AD203B41FA5}">
                      <a16:colId xmlns:a16="http://schemas.microsoft.com/office/drawing/2014/main" val="3735634114"/>
                    </a:ext>
                  </a:extLst>
                </a:gridCol>
              </a:tblGrid>
              <a:tr h="556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pk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266389"/>
                  </a:ext>
                </a:extLst>
              </a:tr>
              <a:tr h="510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FK</a:t>
                      </a:r>
                      <a:endParaRPr lang="ko-KR" alt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883194"/>
                  </a:ext>
                </a:extLst>
              </a:tr>
              <a:tr h="51090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7165590"/>
                  </a:ext>
                </a:extLst>
              </a:tr>
              <a:tr h="51090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096719"/>
                  </a:ext>
                </a:extLst>
              </a:tr>
              <a:tr h="51090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156130"/>
                  </a:ext>
                </a:extLst>
              </a:tr>
              <a:tr h="35669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503613"/>
                  </a:ext>
                </a:extLst>
              </a:tr>
              <a:tr h="51090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591851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4E6FEF05-8436-C724-6224-B1D72612C6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799726"/>
              </p:ext>
            </p:extLst>
          </p:nvPr>
        </p:nvGraphicFramePr>
        <p:xfrm>
          <a:off x="1001184" y="1617775"/>
          <a:ext cx="1259205" cy="997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205">
                  <a:extLst>
                    <a:ext uri="{9D8B030D-6E8A-4147-A177-3AD203B41FA5}">
                      <a16:colId xmlns:a16="http://schemas.microsoft.com/office/drawing/2014/main" val="4205718268"/>
                    </a:ext>
                  </a:extLst>
                </a:gridCol>
              </a:tblGrid>
              <a:tr h="9979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테이블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398127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07F50E73-7B65-7942-8596-66BE62B5A6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884535"/>
              </p:ext>
            </p:extLst>
          </p:nvPr>
        </p:nvGraphicFramePr>
        <p:xfrm>
          <a:off x="1018498" y="2629212"/>
          <a:ext cx="1237708" cy="3489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7708">
                  <a:extLst>
                    <a:ext uri="{9D8B030D-6E8A-4147-A177-3AD203B41FA5}">
                      <a16:colId xmlns:a16="http://schemas.microsoft.com/office/drawing/2014/main" val="4205718268"/>
                    </a:ext>
                  </a:extLst>
                </a:gridCol>
              </a:tblGrid>
              <a:tr h="3489620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sz="1300" dirty="0"/>
                        <a:t>professor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398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239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C4AD79-AE20-6CEE-314C-2E90D4213C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A2FC2B64-79E1-5DAC-A7D9-C02A43C90957}"/>
              </a:ext>
            </a:extLst>
          </p:cNvPr>
          <p:cNvGrpSpPr/>
          <p:nvPr/>
        </p:nvGrpSpPr>
        <p:grpSpPr>
          <a:xfrm>
            <a:off x="825478" y="436203"/>
            <a:ext cx="1057971" cy="839961"/>
            <a:chOff x="5773271" y="2460252"/>
            <a:chExt cx="1057971" cy="839961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FB968FE2-5CB7-76FF-34D1-977704F03F80}"/>
                </a:ext>
              </a:extLst>
            </p:cNvPr>
            <p:cNvGrpSpPr/>
            <p:nvPr/>
          </p:nvGrpSpPr>
          <p:grpSpPr>
            <a:xfrm>
              <a:off x="5773271" y="2460252"/>
              <a:ext cx="1057971" cy="839961"/>
              <a:chOff x="5773271" y="2460252"/>
              <a:chExt cx="1057971" cy="839961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3A0418-E1A5-F458-2854-C4A253FDD54C}"/>
                  </a:ext>
                </a:extLst>
              </p:cNvPr>
              <p:cNvSpPr txBox="1"/>
              <p:nvPr/>
            </p:nvSpPr>
            <p:spPr>
              <a:xfrm rot="787121">
                <a:off x="5773271" y="2460252"/>
                <a:ext cx="90543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800" dirty="0">
                    <a:solidFill>
                      <a:srgbClr val="B5B8B4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ko-KR" altLang="en-US" sz="4800" dirty="0">
                  <a:solidFill>
                    <a:srgbClr val="B5B8B4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0BCEA7-B2A5-6001-1972-465D3053194C}"/>
                  </a:ext>
                </a:extLst>
              </p:cNvPr>
              <p:cNvSpPr txBox="1"/>
              <p:nvPr/>
            </p:nvSpPr>
            <p:spPr>
              <a:xfrm rot="787121">
                <a:off x="5925807" y="2469216"/>
                <a:ext cx="90543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800" dirty="0">
                    <a:solidFill>
                      <a:srgbClr val="12478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ko-KR" altLang="en-US" sz="4800" dirty="0">
                  <a:solidFill>
                    <a:srgbClr val="124786"/>
                  </a:solidFill>
                  <a:latin typeface="Cambria Math" panose="02040503050406030204" pitchFamily="18" charset="0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2B6A073-BE10-F6C6-E87C-1FFBE436214F}"/>
                </a:ext>
              </a:extLst>
            </p:cNvPr>
            <p:cNvSpPr txBox="1"/>
            <p:nvPr/>
          </p:nvSpPr>
          <p:spPr>
            <a:xfrm rot="742838">
              <a:off x="5989391" y="2828904"/>
              <a:ext cx="227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  <a:endParaRPr lang="ko-KR" altLang="en-US" sz="1200" dirty="0">
                <a:latin typeface="Cambria Math" panose="02040503050406030204" pitchFamily="18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C6187A4-9363-EEAA-E3D3-ACA4E3944EED}"/>
                </a:ext>
              </a:extLst>
            </p:cNvPr>
            <p:cNvSpPr txBox="1"/>
            <p:nvPr/>
          </p:nvSpPr>
          <p:spPr>
            <a:xfrm rot="887772">
              <a:off x="6125033" y="2842703"/>
              <a:ext cx="4561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t</a:t>
              </a:r>
              <a:endParaRPr lang="ko-KR" altLang="en-US" sz="1600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38CC425-575C-E781-226A-B0A374F1782F}"/>
              </a:ext>
            </a:extLst>
          </p:cNvPr>
          <p:cNvSpPr txBox="1"/>
          <p:nvPr/>
        </p:nvSpPr>
        <p:spPr>
          <a:xfrm>
            <a:off x="9070811" y="686419"/>
            <a:ext cx="3965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정이루조의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학생관리시스템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B38E7C-C06C-F9DE-CB30-22D459FC2104}"/>
              </a:ext>
            </a:extLst>
          </p:cNvPr>
          <p:cNvSpPr txBox="1"/>
          <p:nvPr/>
        </p:nvSpPr>
        <p:spPr>
          <a:xfrm>
            <a:off x="1459760" y="691388"/>
            <a:ext cx="1661430" cy="338554"/>
          </a:xfrm>
          <a:prstGeom prst="rect">
            <a:avLst/>
          </a:prstGeom>
          <a:solidFill>
            <a:srgbClr val="124684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E8E8E8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테이블 기술서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C467D2C-0DEC-7339-317D-D96D8E889EBC}"/>
              </a:ext>
            </a:extLst>
          </p:cNvPr>
          <p:cNvCxnSpPr>
            <a:cxnSpLocks/>
          </p:cNvCxnSpPr>
          <p:nvPr/>
        </p:nvCxnSpPr>
        <p:spPr>
          <a:xfrm>
            <a:off x="883742" y="6127796"/>
            <a:ext cx="3807321" cy="0"/>
          </a:xfrm>
          <a:prstGeom prst="line">
            <a:avLst/>
          </a:prstGeom>
          <a:ln>
            <a:solidFill>
              <a:srgbClr val="11427D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6512F5A-C1A6-4176-E7EF-26494F6F5D5D}"/>
              </a:ext>
            </a:extLst>
          </p:cNvPr>
          <p:cNvCxnSpPr>
            <a:cxnSpLocks/>
          </p:cNvCxnSpPr>
          <p:nvPr/>
        </p:nvCxnSpPr>
        <p:spPr>
          <a:xfrm>
            <a:off x="6532270" y="6129338"/>
            <a:ext cx="4785018" cy="0"/>
          </a:xfrm>
          <a:prstGeom prst="line">
            <a:avLst/>
          </a:prstGeom>
          <a:ln>
            <a:solidFill>
              <a:srgbClr val="11427D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34C26C07-40AE-941F-CCA2-C476F3869C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088637"/>
              </p:ext>
            </p:extLst>
          </p:nvPr>
        </p:nvGraphicFramePr>
        <p:xfrm>
          <a:off x="3128434" y="2124407"/>
          <a:ext cx="8128000" cy="3990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6398099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904814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8764507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85016495"/>
                    </a:ext>
                  </a:extLst>
                </a:gridCol>
              </a:tblGrid>
              <a:tr h="4759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논리명</a:t>
                      </a:r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6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물리명</a:t>
                      </a:r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6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자료형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6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217025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학과번호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Dept_no</a:t>
                      </a:r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BIGINT</a:t>
                      </a:r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889683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학과이름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Dept_name</a:t>
                      </a:r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VARCHAR(30)</a:t>
                      </a:r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520359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927884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537758"/>
                  </a:ext>
                </a:extLst>
              </a:tr>
              <a:tr h="48110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126524"/>
                  </a:ext>
                </a:extLst>
              </a:tr>
              <a:tr h="37614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893238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69897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67B70B3F-D483-0ABA-2162-54546BFC7E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841197"/>
              </p:ext>
            </p:extLst>
          </p:nvPr>
        </p:nvGraphicFramePr>
        <p:xfrm>
          <a:off x="3125626" y="1616077"/>
          <a:ext cx="8128000" cy="498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617644957"/>
                    </a:ext>
                  </a:extLst>
                </a:gridCol>
              </a:tblGrid>
              <a:tr h="4988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칼럼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7760973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D7F05AA-290B-4857-14C1-2CC6DA051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901126"/>
              </p:ext>
            </p:extLst>
          </p:nvPr>
        </p:nvGraphicFramePr>
        <p:xfrm>
          <a:off x="2257056" y="1617775"/>
          <a:ext cx="857641" cy="997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641">
                  <a:extLst>
                    <a:ext uri="{9D8B030D-6E8A-4147-A177-3AD203B41FA5}">
                      <a16:colId xmlns:a16="http://schemas.microsoft.com/office/drawing/2014/main" val="4205718268"/>
                    </a:ext>
                  </a:extLst>
                </a:gridCol>
              </a:tblGrid>
              <a:tr h="9979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분류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398127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29396B7B-F3DA-C708-5656-29C7709E0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022605"/>
              </p:ext>
            </p:extLst>
          </p:nvPr>
        </p:nvGraphicFramePr>
        <p:xfrm>
          <a:off x="2272250" y="2634190"/>
          <a:ext cx="842448" cy="3476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448">
                  <a:extLst>
                    <a:ext uri="{9D8B030D-6E8A-4147-A177-3AD203B41FA5}">
                      <a16:colId xmlns:a16="http://schemas.microsoft.com/office/drawing/2014/main" val="3735634114"/>
                    </a:ext>
                  </a:extLst>
                </a:gridCol>
              </a:tblGrid>
              <a:tr h="556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pk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266389"/>
                  </a:ext>
                </a:extLst>
              </a:tr>
              <a:tr h="51090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883194"/>
                  </a:ext>
                </a:extLst>
              </a:tr>
              <a:tr h="51090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7165590"/>
                  </a:ext>
                </a:extLst>
              </a:tr>
              <a:tr h="51090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096719"/>
                  </a:ext>
                </a:extLst>
              </a:tr>
              <a:tr h="51090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156130"/>
                  </a:ext>
                </a:extLst>
              </a:tr>
              <a:tr h="35669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503613"/>
                  </a:ext>
                </a:extLst>
              </a:tr>
              <a:tr h="51090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591851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B18E6B83-8B9B-C308-8788-804C7F0571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334026"/>
              </p:ext>
            </p:extLst>
          </p:nvPr>
        </p:nvGraphicFramePr>
        <p:xfrm>
          <a:off x="1001184" y="1617775"/>
          <a:ext cx="1259205" cy="997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205">
                  <a:extLst>
                    <a:ext uri="{9D8B030D-6E8A-4147-A177-3AD203B41FA5}">
                      <a16:colId xmlns:a16="http://schemas.microsoft.com/office/drawing/2014/main" val="4205718268"/>
                    </a:ext>
                  </a:extLst>
                </a:gridCol>
              </a:tblGrid>
              <a:tr h="9979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테이블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398127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D2F0A62A-351D-0338-47AC-83D3E0958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942575"/>
              </p:ext>
            </p:extLst>
          </p:nvPr>
        </p:nvGraphicFramePr>
        <p:xfrm>
          <a:off x="1018498" y="2629212"/>
          <a:ext cx="1237708" cy="3489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7708">
                  <a:extLst>
                    <a:ext uri="{9D8B030D-6E8A-4147-A177-3AD203B41FA5}">
                      <a16:colId xmlns:a16="http://schemas.microsoft.com/office/drawing/2014/main" val="4205718268"/>
                    </a:ext>
                  </a:extLst>
                </a:gridCol>
              </a:tblGrid>
              <a:tr h="3489620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sz="1300" dirty="0"/>
                        <a:t>department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398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3964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31FD61-689B-5D9B-393B-FB587A5017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EB6D14B2-C70F-262D-A8AB-ED42EF7897E9}"/>
              </a:ext>
            </a:extLst>
          </p:cNvPr>
          <p:cNvGrpSpPr/>
          <p:nvPr/>
        </p:nvGrpSpPr>
        <p:grpSpPr>
          <a:xfrm>
            <a:off x="825478" y="436203"/>
            <a:ext cx="1057971" cy="839961"/>
            <a:chOff x="5773271" y="2460252"/>
            <a:chExt cx="1057971" cy="839961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F77598C7-CDC9-FC84-419F-1177EF3DC7B8}"/>
                </a:ext>
              </a:extLst>
            </p:cNvPr>
            <p:cNvGrpSpPr/>
            <p:nvPr/>
          </p:nvGrpSpPr>
          <p:grpSpPr>
            <a:xfrm>
              <a:off x="5773271" y="2460252"/>
              <a:ext cx="1057971" cy="839961"/>
              <a:chOff x="5773271" y="2460252"/>
              <a:chExt cx="1057971" cy="839961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1579D69-04C9-5DFB-C7A4-E2BF210E2A86}"/>
                  </a:ext>
                </a:extLst>
              </p:cNvPr>
              <p:cNvSpPr txBox="1"/>
              <p:nvPr/>
            </p:nvSpPr>
            <p:spPr>
              <a:xfrm rot="787121">
                <a:off x="5773271" y="2460252"/>
                <a:ext cx="90543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800" dirty="0">
                    <a:solidFill>
                      <a:srgbClr val="B5B8B4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ko-KR" altLang="en-US" sz="4800" dirty="0">
                  <a:solidFill>
                    <a:srgbClr val="B5B8B4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90BBCB-8F14-4E47-A977-B4D977EC8C5F}"/>
                  </a:ext>
                </a:extLst>
              </p:cNvPr>
              <p:cNvSpPr txBox="1"/>
              <p:nvPr/>
            </p:nvSpPr>
            <p:spPr>
              <a:xfrm rot="787121">
                <a:off x="5925807" y="2469216"/>
                <a:ext cx="90543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800" dirty="0">
                    <a:solidFill>
                      <a:srgbClr val="12478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ko-KR" altLang="en-US" sz="4800" dirty="0">
                  <a:solidFill>
                    <a:srgbClr val="124786"/>
                  </a:solidFill>
                  <a:latin typeface="Cambria Math" panose="02040503050406030204" pitchFamily="18" charset="0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6847A6F-A6DD-5E3C-EC70-6336671F4FCC}"/>
                </a:ext>
              </a:extLst>
            </p:cNvPr>
            <p:cNvSpPr txBox="1"/>
            <p:nvPr/>
          </p:nvSpPr>
          <p:spPr>
            <a:xfrm rot="742838">
              <a:off x="5989391" y="2828904"/>
              <a:ext cx="227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  <a:endParaRPr lang="ko-KR" altLang="en-US" sz="1200" dirty="0">
                <a:latin typeface="Cambria Math" panose="02040503050406030204" pitchFamily="18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F5DE0D4-0574-6482-542A-0318F17069A9}"/>
                </a:ext>
              </a:extLst>
            </p:cNvPr>
            <p:cNvSpPr txBox="1"/>
            <p:nvPr/>
          </p:nvSpPr>
          <p:spPr>
            <a:xfrm rot="887772">
              <a:off x="6125033" y="2842703"/>
              <a:ext cx="4561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t</a:t>
              </a:r>
              <a:endParaRPr lang="ko-KR" altLang="en-US" sz="1600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D2A754D-71EA-F48F-431D-39B9F8FA7E4F}"/>
              </a:ext>
            </a:extLst>
          </p:cNvPr>
          <p:cNvSpPr txBox="1"/>
          <p:nvPr/>
        </p:nvSpPr>
        <p:spPr>
          <a:xfrm>
            <a:off x="9070811" y="686419"/>
            <a:ext cx="3965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정이루조의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학생관리시스템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BEC9E6-29DE-7F42-A9AF-52A228699AA3}"/>
              </a:ext>
            </a:extLst>
          </p:cNvPr>
          <p:cNvSpPr txBox="1"/>
          <p:nvPr/>
        </p:nvSpPr>
        <p:spPr>
          <a:xfrm>
            <a:off x="1459760" y="691388"/>
            <a:ext cx="1661430" cy="338554"/>
          </a:xfrm>
          <a:prstGeom prst="rect">
            <a:avLst/>
          </a:prstGeom>
          <a:solidFill>
            <a:srgbClr val="124684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E8E8E8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테이블 기술서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79C9C7D-FB36-9372-4AB2-2CFD6EA11B30}"/>
              </a:ext>
            </a:extLst>
          </p:cNvPr>
          <p:cNvCxnSpPr>
            <a:cxnSpLocks/>
          </p:cNvCxnSpPr>
          <p:nvPr/>
        </p:nvCxnSpPr>
        <p:spPr>
          <a:xfrm>
            <a:off x="883742" y="6127796"/>
            <a:ext cx="3807321" cy="0"/>
          </a:xfrm>
          <a:prstGeom prst="line">
            <a:avLst/>
          </a:prstGeom>
          <a:ln>
            <a:solidFill>
              <a:srgbClr val="11427D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24BD4B1-D24B-9FDC-DCA9-6B4F275A4E5B}"/>
              </a:ext>
            </a:extLst>
          </p:cNvPr>
          <p:cNvCxnSpPr>
            <a:cxnSpLocks/>
          </p:cNvCxnSpPr>
          <p:nvPr/>
        </p:nvCxnSpPr>
        <p:spPr>
          <a:xfrm>
            <a:off x="6532270" y="6129338"/>
            <a:ext cx="4785018" cy="0"/>
          </a:xfrm>
          <a:prstGeom prst="line">
            <a:avLst/>
          </a:prstGeom>
          <a:ln>
            <a:solidFill>
              <a:srgbClr val="11427D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1AE0CA03-1D88-B928-94C7-CDA6D5F262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879994"/>
              </p:ext>
            </p:extLst>
          </p:nvPr>
        </p:nvGraphicFramePr>
        <p:xfrm>
          <a:off x="3128434" y="2124407"/>
          <a:ext cx="8128000" cy="3990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6398099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904814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8764507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85016495"/>
                    </a:ext>
                  </a:extLst>
                </a:gridCol>
              </a:tblGrid>
              <a:tr h="4759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논리명</a:t>
                      </a:r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6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물리명</a:t>
                      </a:r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6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자료형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6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217025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과목번호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Sub_no</a:t>
                      </a:r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BIGINT</a:t>
                      </a:r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889683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교수번호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Prof_no</a:t>
                      </a:r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BIGINT</a:t>
                      </a:r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520359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학과번호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Dept_no</a:t>
                      </a:r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BIGINT</a:t>
                      </a:r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927884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과목이름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Sub_name</a:t>
                      </a:r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VARCHAR(50)</a:t>
                      </a:r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537758"/>
                  </a:ext>
                </a:extLst>
              </a:tr>
              <a:tr h="4811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과목개강일</a:t>
                      </a:r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Sub_time</a:t>
                      </a:r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DATE</a:t>
                      </a:r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126524"/>
                  </a:ext>
                </a:extLst>
              </a:tr>
              <a:tr h="3761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과목정보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Sub_info</a:t>
                      </a:r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VARCHAR(100)</a:t>
                      </a:r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893238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정원수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Sub_cnt</a:t>
                      </a:r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INT</a:t>
                      </a:r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69897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7A391AA6-C7C3-8F7E-446A-9746D831B221}"/>
              </a:ext>
            </a:extLst>
          </p:cNvPr>
          <p:cNvGraphicFramePr>
            <a:graphicFrameLocks noGrp="1"/>
          </p:cNvGraphicFramePr>
          <p:nvPr/>
        </p:nvGraphicFramePr>
        <p:xfrm>
          <a:off x="3125626" y="1616077"/>
          <a:ext cx="8128000" cy="498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617644957"/>
                    </a:ext>
                  </a:extLst>
                </a:gridCol>
              </a:tblGrid>
              <a:tr h="4988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칼럼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7760973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9EE85F1E-37BD-B8CB-FBAB-107F98DCA4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998145"/>
              </p:ext>
            </p:extLst>
          </p:nvPr>
        </p:nvGraphicFramePr>
        <p:xfrm>
          <a:off x="2257056" y="1617775"/>
          <a:ext cx="857641" cy="997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641">
                  <a:extLst>
                    <a:ext uri="{9D8B030D-6E8A-4147-A177-3AD203B41FA5}">
                      <a16:colId xmlns:a16="http://schemas.microsoft.com/office/drawing/2014/main" val="4205718268"/>
                    </a:ext>
                  </a:extLst>
                </a:gridCol>
              </a:tblGrid>
              <a:tr h="9979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분류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398127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6E0B6C41-342F-1759-8613-56921244AA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170991"/>
              </p:ext>
            </p:extLst>
          </p:nvPr>
        </p:nvGraphicFramePr>
        <p:xfrm>
          <a:off x="2272250" y="2634190"/>
          <a:ext cx="842448" cy="3476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448">
                  <a:extLst>
                    <a:ext uri="{9D8B030D-6E8A-4147-A177-3AD203B41FA5}">
                      <a16:colId xmlns:a16="http://schemas.microsoft.com/office/drawing/2014/main" val="3735634114"/>
                    </a:ext>
                  </a:extLst>
                </a:gridCol>
              </a:tblGrid>
              <a:tr h="556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pk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266389"/>
                  </a:ext>
                </a:extLst>
              </a:tr>
              <a:tr h="510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FK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883194"/>
                  </a:ext>
                </a:extLst>
              </a:tr>
              <a:tr h="510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FK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7165590"/>
                  </a:ext>
                </a:extLst>
              </a:tr>
              <a:tr h="51090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096719"/>
                  </a:ext>
                </a:extLst>
              </a:tr>
              <a:tr h="51090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156130"/>
                  </a:ext>
                </a:extLst>
              </a:tr>
              <a:tr h="35669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503613"/>
                  </a:ext>
                </a:extLst>
              </a:tr>
              <a:tr h="51090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591851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EECFD8F7-FC1E-69D0-239D-D4F4014A74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990174"/>
              </p:ext>
            </p:extLst>
          </p:nvPr>
        </p:nvGraphicFramePr>
        <p:xfrm>
          <a:off x="1001184" y="1617775"/>
          <a:ext cx="1259205" cy="997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205">
                  <a:extLst>
                    <a:ext uri="{9D8B030D-6E8A-4147-A177-3AD203B41FA5}">
                      <a16:colId xmlns:a16="http://schemas.microsoft.com/office/drawing/2014/main" val="4205718268"/>
                    </a:ext>
                  </a:extLst>
                </a:gridCol>
              </a:tblGrid>
              <a:tr h="9979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테이블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398127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833CCC6D-CAEA-E877-122E-F30FA1C9C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556143"/>
              </p:ext>
            </p:extLst>
          </p:nvPr>
        </p:nvGraphicFramePr>
        <p:xfrm>
          <a:off x="1018498" y="2629212"/>
          <a:ext cx="1237708" cy="3489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7708">
                  <a:extLst>
                    <a:ext uri="{9D8B030D-6E8A-4147-A177-3AD203B41FA5}">
                      <a16:colId xmlns:a16="http://schemas.microsoft.com/office/drawing/2014/main" val="4205718268"/>
                    </a:ext>
                  </a:extLst>
                </a:gridCol>
              </a:tblGrid>
              <a:tr h="3489620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sz="1300" dirty="0"/>
                        <a:t>subject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398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5201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295297-DBDA-31D0-1F82-14BA07705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15C2545-254D-55E3-AE97-EA262A967E31}"/>
              </a:ext>
            </a:extLst>
          </p:cNvPr>
          <p:cNvGrpSpPr/>
          <p:nvPr/>
        </p:nvGrpSpPr>
        <p:grpSpPr>
          <a:xfrm>
            <a:off x="825478" y="436203"/>
            <a:ext cx="1057971" cy="839961"/>
            <a:chOff x="5773271" y="2460252"/>
            <a:chExt cx="1057971" cy="839961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9EDCADD1-E996-C9D5-F68D-1119CB93A47B}"/>
                </a:ext>
              </a:extLst>
            </p:cNvPr>
            <p:cNvGrpSpPr/>
            <p:nvPr/>
          </p:nvGrpSpPr>
          <p:grpSpPr>
            <a:xfrm>
              <a:off x="5773271" y="2460252"/>
              <a:ext cx="1057971" cy="839961"/>
              <a:chOff x="5773271" y="2460252"/>
              <a:chExt cx="1057971" cy="839961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6EBCCEA-A644-5276-0D71-B887612831F9}"/>
                  </a:ext>
                </a:extLst>
              </p:cNvPr>
              <p:cNvSpPr txBox="1"/>
              <p:nvPr/>
            </p:nvSpPr>
            <p:spPr>
              <a:xfrm rot="787121">
                <a:off x="5773271" y="2460252"/>
                <a:ext cx="90543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800" dirty="0">
                    <a:solidFill>
                      <a:srgbClr val="B5B8B4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ko-KR" altLang="en-US" sz="4800" dirty="0">
                  <a:solidFill>
                    <a:srgbClr val="B5B8B4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4AE696D-5E55-3C44-6C3A-5035E1751CA4}"/>
                  </a:ext>
                </a:extLst>
              </p:cNvPr>
              <p:cNvSpPr txBox="1"/>
              <p:nvPr/>
            </p:nvSpPr>
            <p:spPr>
              <a:xfrm rot="787121">
                <a:off x="5925807" y="2469216"/>
                <a:ext cx="90543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800" dirty="0">
                    <a:solidFill>
                      <a:srgbClr val="12478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ko-KR" altLang="en-US" sz="4800" dirty="0">
                  <a:solidFill>
                    <a:srgbClr val="124786"/>
                  </a:solidFill>
                  <a:latin typeface="Cambria Math" panose="02040503050406030204" pitchFamily="18" charset="0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6381EBE-4BDD-6C42-10FF-D8050D87C9F3}"/>
                </a:ext>
              </a:extLst>
            </p:cNvPr>
            <p:cNvSpPr txBox="1"/>
            <p:nvPr/>
          </p:nvSpPr>
          <p:spPr>
            <a:xfrm rot="742838">
              <a:off x="5989391" y="2828904"/>
              <a:ext cx="227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  <a:endParaRPr lang="ko-KR" altLang="en-US" sz="1200" dirty="0">
                <a:latin typeface="Cambria Math" panose="02040503050406030204" pitchFamily="18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50BE54D-C4C3-9891-399A-D0F7383AFABD}"/>
                </a:ext>
              </a:extLst>
            </p:cNvPr>
            <p:cNvSpPr txBox="1"/>
            <p:nvPr/>
          </p:nvSpPr>
          <p:spPr>
            <a:xfrm rot="887772">
              <a:off x="6125033" y="2842703"/>
              <a:ext cx="4561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t</a:t>
              </a:r>
              <a:endParaRPr lang="ko-KR" altLang="en-US" sz="1600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D308A28-1024-476E-0C9B-3F62B3AAAAC2}"/>
              </a:ext>
            </a:extLst>
          </p:cNvPr>
          <p:cNvSpPr txBox="1"/>
          <p:nvPr/>
        </p:nvSpPr>
        <p:spPr>
          <a:xfrm>
            <a:off x="9070811" y="686419"/>
            <a:ext cx="3965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정이루조의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학생관리시스템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E0E254-E715-0041-DE65-6F66D75BD413}"/>
              </a:ext>
            </a:extLst>
          </p:cNvPr>
          <p:cNvSpPr txBox="1"/>
          <p:nvPr/>
        </p:nvSpPr>
        <p:spPr>
          <a:xfrm>
            <a:off x="1459760" y="691388"/>
            <a:ext cx="1661430" cy="338554"/>
          </a:xfrm>
          <a:prstGeom prst="rect">
            <a:avLst/>
          </a:prstGeom>
          <a:solidFill>
            <a:srgbClr val="124684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E8E8E8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테이블 기술서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968D36F-30B8-3FFE-FF6A-7A3E7B3E8633}"/>
              </a:ext>
            </a:extLst>
          </p:cNvPr>
          <p:cNvCxnSpPr>
            <a:cxnSpLocks/>
          </p:cNvCxnSpPr>
          <p:nvPr/>
        </p:nvCxnSpPr>
        <p:spPr>
          <a:xfrm>
            <a:off x="883742" y="6127796"/>
            <a:ext cx="3807321" cy="0"/>
          </a:xfrm>
          <a:prstGeom prst="line">
            <a:avLst/>
          </a:prstGeom>
          <a:ln>
            <a:solidFill>
              <a:srgbClr val="11427D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19DA364-5915-48E3-21BE-E8386481B25F}"/>
              </a:ext>
            </a:extLst>
          </p:cNvPr>
          <p:cNvCxnSpPr>
            <a:cxnSpLocks/>
          </p:cNvCxnSpPr>
          <p:nvPr/>
        </p:nvCxnSpPr>
        <p:spPr>
          <a:xfrm>
            <a:off x="6532270" y="6129338"/>
            <a:ext cx="4785018" cy="0"/>
          </a:xfrm>
          <a:prstGeom prst="line">
            <a:avLst/>
          </a:prstGeom>
          <a:ln>
            <a:solidFill>
              <a:srgbClr val="11427D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345139A6-8ECF-3365-C0F0-AB968E53E7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997110"/>
              </p:ext>
            </p:extLst>
          </p:nvPr>
        </p:nvGraphicFramePr>
        <p:xfrm>
          <a:off x="3128434" y="2124407"/>
          <a:ext cx="8128000" cy="3998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6398099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904814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8764507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85016495"/>
                    </a:ext>
                  </a:extLst>
                </a:gridCol>
              </a:tblGrid>
              <a:tr h="4759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논리명</a:t>
                      </a:r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6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물리명</a:t>
                      </a:r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6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자료형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6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217025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문제번호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Q_no</a:t>
                      </a:r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BIGINT</a:t>
                      </a:r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889683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문제</a:t>
                      </a:r>
                      <a:r>
                        <a:rPr lang="en-US" altLang="ko-KR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lang="ko-KR" altLang="en-US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지문</a:t>
                      </a:r>
                      <a:r>
                        <a:rPr lang="en-US" altLang="ko-KR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Q_text</a:t>
                      </a:r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VARCHAR(200)</a:t>
                      </a:r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520359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정답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Q_answer</a:t>
                      </a:r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INT</a:t>
                      </a:r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927884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배점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Q_score</a:t>
                      </a:r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INT</a:t>
                      </a:r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537758"/>
                  </a:ext>
                </a:extLst>
              </a:tr>
              <a:tr h="4811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1~4</a:t>
                      </a:r>
                      <a:r>
                        <a:rPr lang="ko-KR" altLang="en-US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번 문항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First ~ forth </a:t>
                      </a:r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VARCHAR(50)</a:t>
                      </a:r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126524"/>
                  </a:ext>
                </a:extLst>
              </a:tr>
              <a:tr h="44825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893238"/>
                  </a:ext>
                </a:extLst>
              </a:tr>
              <a:tr h="44087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69897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ADDF6FC8-0B9A-25BC-571F-351298D55B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989301"/>
              </p:ext>
            </p:extLst>
          </p:nvPr>
        </p:nvGraphicFramePr>
        <p:xfrm>
          <a:off x="3125626" y="1616077"/>
          <a:ext cx="8128000" cy="498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617644957"/>
                    </a:ext>
                  </a:extLst>
                </a:gridCol>
              </a:tblGrid>
              <a:tr h="4988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칼럼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7760973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AB28B1DA-C0B3-9A6A-2334-0A54ACF5FD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497500"/>
              </p:ext>
            </p:extLst>
          </p:nvPr>
        </p:nvGraphicFramePr>
        <p:xfrm>
          <a:off x="2257056" y="1617775"/>
          <a:ext cx="857641" cy="997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641">
                  <a:extLst>
                    <a:ext uri="{9D8B030D-6E8A-4147-A177-3AD203B41FA5}">
                      <a16:colId xmlns:a16="http://schemas.microsoft.com/office/drawing/2014/main" val="4205718268"/>
                    </a:ext>
                  </a:extLst>
                </a:gridCol>
              </a:tblGrid>
              <a:tr h="9979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분류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398127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DA0CAB3B-63AB-FA0D-8CBD-97F5DB789A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757788"/>
              </p:ext>
            </p:extLst>
          </p:nvPr>
        </p:nvGraphicFramePr>
        <p:xfrm>
          <a:off x="2272250" y="2634190"/>
          <a:ext cx="842448" cy="3476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448">
                  <a:extLst>
                    <a:ext uri="{9D8B030D-6E8A-4147-A177-3AD203B41FA5}">
                      <a16:colId xmlns:a16="http://schemas.microsoft.com/office/drawing/2014/main" val="3735634114"/>
                    </a:ext>
                  </a:extLst>
                </a:gridCol>
              </a:tblGrid>
              <a:tr h="556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pk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266389"/>
                  </a:ext>
                </a:extLst>
              </a:tr>
              <a:tr h="51090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883194"/>
                  </a:ext>
                </a:extLst>
              </a:tr>
              <a:tr h="51090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7165590"/>
                  </a:ext>
                </a:extLst>
              </a:tr>
              <a:tr h="51090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096719"/>
                  </a:ext>
                </a:extLst>
              </a:tr>
              <a:tr h="51090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156130"/>
                  </a:ext>
                </a:extLst>
              </a:tr>
              <a:tr h="35669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503613"/>
                  </a:ext>
                </a:extLst>
              </a:tr>
              <a:tr h="51090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591851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41B9A9C8-F284-6AC3-F061-5BD4EF664A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108337"/>
              </p:ext>
            </p:extLst>
          </p:nvPr>
        </p:nvGraphicFramePr>
        <p:xfrm>
          <a:off x="1001184" y="1617775"/>
          <a:ext cx="1259205" cy="997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205">
                  <a:extLst>
                    <a:ext uri="{9D8B030D-6E8A-4147-A177-3AD203B41FA5}">
                      <a16:colId xmlns:a16="http://schemas.microsoft.com/office/drawing/2014/main" val="4205718268"/>
                    </a:ext>
                  </a:extLst>
                </a:gridCol>
              </a:tblGrid>
              <a:tr h="9979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테이블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398127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5B3B46FB-659F-7B0B-C4CF-2C9825CA9F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027304"/>
              </p:ext>
            </p:extLst>
          </p:nvPr>
        </p:nvGraphicFramePr>
        <p:xfrm>
          <a:off x="1018498" y="2629212"/>
          <a:ext cx="1237708" cy="3489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7708">
                  <a:extLst>
                    <a:ext uri="{9D8B030D-6E8A-4147-A177-3AD203B41FA5}">
                      <a16:colId xmlns:a16="http://schemas.microsoft.com/office/drawing/2014/main" val="4205718268"/>
                    </a:ext>
                  </a:extLst>
                </a:gridCol>
              </a:tblGrid>
              <a:tr h="3489620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sz="1300" dirty="0"/>
                        <a:t>question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398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512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A48346-72BB-8471-8D99-9E4CAA17BB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BA10339-CEB9-F047-C254-FFDE0DA8DBFC}"/>
              </a:ext>
            </a:extLst>
          </p:cNvPr>
          <p:cNvGrpSpPr/>
          <p:nvPr/>
        </p:nvGrpSpPr>
        <p:grpSpPr>
          <a:xfrm>
            <a:off x="825478" y="436203"/>
            <a:ext cx="1057971" cy="839961"/>
            <a:chOff x="5773271" y="2460252"/>
            <a:chExt cx="1057971" cy="839961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4629105E-0947-C691-6C72-5E496FA46B34}"/>
                </a:ext>
              </a:extLst>
            </p:cNvPr>
            <p:cNvGrpSpPr/>
            <p:nvPr/>
          </p:nvGrpSpPr>
          <p:grpSpPr>
            <a:xfrm>
              <a:off x="5773271" y="2460252"/>
              <a:ext cx="1057971" cy="839961"/>
              <a:chOff x="5773271" y="2460252"/>
              <a:chExt cx="1057971" cy="839961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49374C-D710-DBAC-A55D-B1C329DD800C}"/>
                  </a:ext>
                </a:extLst>
              </p:cNvPr>
              <p:cNvSpPr txBox="1"/>
              <p:nvPr/>
            </p:nvSpPr>
            <p:spPr>
              <a:xfrm rot="787121">
                <a:off x="5773271" y="2460252"/>
                <a:ext cx="90543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800" dirty="0">
                    <a:solidFill>
                      <a:srgbClr val="B5B8B4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ko-KR" altLang="en-US" sz="4800" dirty="0">
                  <a:solidFill>
                    <a:srgbClr val="B5B8B4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48BF4F4-FE39-C08D-6DE5-02BA4C9D76FA}"/>
                  </a:ext>
                </a:extLst>
              </p:cNvPr>
              <p:cNvSpPr txBox="1"/>
              <p:nvPr/>
            </p:nvSpPr>
            <p:spPr>
              <a:xfrm rot="787121">
                <a:off x="5925807" y="2469216"/>
                <a:ext cx="90543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800" dirty="0">
                    <a:solidFill>
                      <a:srgbClr val="12478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ko-KR" altLang="en-US" sz="4800" dirty="0">
                  <a:solidFill>
                    <a:srgbClr val="124786"/>
                  </a:solidFill>
                  <a:latin typeface="Cambria Math" panose="02040503050406030204" pitchFamily="18" charset="0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F5F49C8-2BD4-815E-3F6F-5BB835CD0E64}"/>
                </a:ext>
              </a:extLst>
            </p:cNvPr>
            <p:cNvSpPr txBox="1"/>
            <p:nvPr/>
          </p:nvSpPr>
          <p:spPr>
            <a:xfrm rot="742838">
              <a:off x="5989391" y="2828904"/>
              <a:ext cx="227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  <a:endParaRPr lang="ko-KR" altLang="en-US" sz="1200" dirty="0">
                <a:latin typeface="Cambria Math" panose="02040503050406030204" pitchFamily="18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2630A79-6B03-5896-11C1-D1A858499A40}"/>
                </a:ext>
              </a:extLst>
            </p:cNvPr>
            <p:cNvSpPr txBox="1"/>
            <p:nvPr/>
          </p:nvSpPr>
          <p:spPr>
            <a:xfrm rot="887772">
              <a:off x="6125033" y="2842703"/>
              <a:ext cx="4561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t</a:t>
              </a:r>
              <a:endParaRPr lang="ko-KR" altLang="en-US" sz="1600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80FA6F6-A3D6-CFDF-4ED0-EB9C92E6CBA4}"/>
              </a:ext>
            </a:extLst>
          </p:cNvPr>
          <p:cNvSpPr txBox="1"/>
          <p:nvPr/>
        </p:nvSpPr>
        <p:spPr>
          <a:xfrm>
            <a:off x="9070811" y="686419"/>
            <a:ext cx="3965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정이루조의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학생관리시스템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D4CB62-9806-6165-D863-1527FBF17E6B}"/>
              </a:ext>
            </a:extLst>
          </p:cNvPr>
          <p:cNvSpPr txBox="1"/>
          <p:nvPr/>
        </p:nvSpPr>
        <p:spPr>
          <a:xfrm>
            <a:off x="1459760" y="691388"/>
            <a:ext cx="1661430" cy="338554"/>
          </a:xfrm>
          <a:prstGeom prst="rect">
            <a:avLst/>
          </a:prstGeom>
          <a:solidFill>
            <a:srgbClr val="124684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E8E8E8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테이블 기술서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66E41A5-762E-91EE-D5ED-8FCA4A89B8F5}"/>
              </a:ext>
            </a:extLst>
          </p:cNvPr>
          <p:cNvCxnSpPr>
            <a:cxnSpLocks/>
          </p:cNvCxnSpPr>
          <p:nvPr/>
        </p:nvCxnSpPr>
        <p:spPr>
          <a:xfrm>
            <a:off x="883742" y="6127796"/>
            <a:ext cx="3807321" cy="0"/>
          </a:xfrm>
          <a:prstGeom prst="line">
            <a:avLst/>
          </a:prstGeom>
          <a:ln>
            <a:solidFill>
              <a:srgbClr val="11427D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2EA9FFF-01CE-FF0A-A713-554AD62CCC32}"/>
              </a:ext>
            </a:extLst>
          </p:cNvPr>
          <p:cNvCxnSpPr>
            <a:cxnSpLocks/>
          </p:cNvCxnSpPr>
          <p:nvPr/>
        </p:nvCxnSpPr>
        <p:spPr>
          <a:xfrm>
            <a:off x="6532270" y="6129338"/>
            <a:ext cx="4785018" cy="0"/>
          </a:xfrm>
          <a:prstGeom prst="line">
            <a:avLst/>
          </a:prstGeom>
          <a:ln>
            <a:solidFill>
              <a:srgbClr val="11427D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771B0FA0-B628-E8F6-D427-795F02C5A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685625"/>
              </p:ext>
            </p:extLst>
          </p:nvPr>
        </p:nvGraphicFramePr>
        <p:xfrm>
          <a:off x="3128434" y="2124407"/>
          <a:ext cx="8128000" cy="3990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6398099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904814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8764507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85016495"/>
                    </a:ext>
                  </a:extLst>
                </a:gridCol>
              </a:tblGrid>
              <a:tr h="4759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논리명</a:t>
                      </a:r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6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물리명</a:t>
                      </a:r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6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자료형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6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217025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시험지번호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Exf_no</a:t>
                      </a:r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BIGINT</a:t>
                      </a:r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889683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교수번호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Prof_no</a:t>
                      </a:r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BIGINT</a:t>
                      </a:r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520359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과목번호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Sub_no</a:t>
                      </a:r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BIGINT</a:t>
                      </a:r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927884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시험명</a:t>
                      </a:r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Exf_name</a:t>
                      </a:r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VARCHAR(50)</a:t>
                      </a:r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537758"/>
                  </a:ext>
                </a:extLst>
              </a:tr>
              <a:tr h="4811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총점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score</a:t>
                      </a:r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INT</a:t>
                      </a:r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126524"/>
                  </a:ext>
                </a:extLst>
              </a:tr>
              <a:tr h="37614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893238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69897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7C6EE59E-E668-C492-B8CA-E6E5750BA4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670516"/>
              </p:ext>
            </p:extLst>
          </p:nvPr>
        </p:nvGraphicFramePr>
        <p:xfrm>
          <a:off x="3125626" y="1616077"/>
          <a:ext cx="8128000" cy="498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617644957"/>
                    </a:ext>
                  </a:extLst>
                </a:gridCol>
              </a:tblGrid>
              <a:tr h="4988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칼럼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7760973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95FF19F5-03EF-3EBE-C33F-AB4D7B1BD5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211825"/>
              </p:ext>
            </p:extLst>
          </p:nvPr>
        </p:nvGraphicFramePr>
        <p:xfrm>
          <a:off x="2257056" y="1617775"/>
          <a:ext cx="857641" cy="997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641">
                  <a:extLst>
                    <a:ext uri="{9D8B030D-6E8A-4147-A177-3AD203B41FA5}">
                      <a16:colId xmlns:a16="http://schemas.microsoft.com/office/drawing/2014/main" val="4205718268"/>
                    </a:ext>
                  </a:extLst>
                </a:gridCol>
              </a:tblGrid>
              <a:tr h="9979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분류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398127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D4F72841-1D88-403F-7845-A57C1A920E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354789"/>
              </p:ext>
            </p:extLst>
          </p:nvPr>
        </p:nvGraphicFramePr>
        <p:xfrm>
          <a:off x="2272250" y="2634190"/>
          <a:ext cx="842448" cy="3476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448">
                  <a:extLst>
                    <a:ext uri="{9D8B030D-6E8A-4147-A177-3AD203B41FA5}">
                      <a16:colId xmlns:a16="http://schemas.microsoft.com/office/drawing/2014/main" val="3735634114"/>
                    </a:ext>
                  </a:extLst>
                </a:gridCol>
              </a:tblGrid>
              <a:tr h="5566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pk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266389"/>
                  </a:ext>
                </a:extLst>
              </a:tr>
              <a:tr h="510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FK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883194"/>
                  </a:ext>
                </a:extLst>
              </a:tr>
              <a:tr h="510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FK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7165590"/>
                  </a:ext>
                </a:extLst>
              </a:tr>
              <a:tr h="51090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096719"/>
                  </a:ext>
                </a:extLst>
              </a:tr>
              <a:tr h="51090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156130"/>
                  </a:ext>
                </a:extLst>
              </a:tr>
              <a:tr h="35669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503613"/>
                  </a:ext>
                </a:extLst>
              </a:tr>
              <a:tr h="51090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591851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600442CC-DA03-A8E0-AC23-3C47EF9DF9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785179"/>
              </p:ext>
            </p:extLst>
          </p:nvPr>
        </p:nvGraphicFramePr>
        <p:xfrm>
          <a:off x="1001184" y="1617775"/>
          <a:ext cx="1259205" cy="997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205">
                  <a:extLst>
                    <a:ext uri="{9D8B030D-6E8A-4147-A177-3AD203B41FA5}">
                      <a16:colId xmlns:a16="http://schemas.microsoft.com/office/drawing/2014/main" val="4205718268"/>
                    </a:ext>
                  </a:extLst>
                </a:gridCol>
              </a:tblGrid>
              <a:tr h="9979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테이블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398127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C44A4249-2A66-02B0-272F-F2F4F9DAB7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088423"/>
              </p:ext>
            </p:extLst>
          </p:nvPr>
        </p:nvGraphicFramePr>
        <p:xfrm>
          <a:off x="1018498" y="2629212"/>
          <a:ext cx="1237708" cy="3489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7708">
                  <a:extLst>
                    <a:ext uri="{9D8B030D-6E8A-4147-A177-3AD203B41FA5}">
                      <a16:colId xmlns:a16="http://schemas.microsoft.com/office/drawing/2014/main" val="4205718268"/>
                    </a:ext>
                  </a:extLst>
                </a:gridCol>
              </a:tblGrid>
              <a:tr h="3489620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sz="1300" dirty="0"/>
                        <a:t>exam_</a:t>
                      </a:r>
                    </a:p>
                    <a:p>
                      <a:pPr algn="ctr" latinLnBrk="1"/>
                      <a:r>
                        <a:rPr lang="en-US" altLang="ko-KR" sz="1300" dirty="0"/>
                        <a:t>frame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398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4319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91B9F4-9B16-316B-3CB8-DF21893CD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ED3CCB7B-2513-9A38-B465-1684E6713B54}"/>
              </a:ext>
            </a:extLst>
          </p:cNvPr>
          <p:cNvGrpSpPr/>
          <p:nvPr/>
        </p:nvGrpSpPr>
        <p:grpSpPr>
          <a:xfrm>
            <a:off x="825478" y="436203"/>
            <a:ext cx="1057971" cy="839961"/>
            <a:chOff x="5773271" y="2460252"/>
            <a:chExt cx="1057971" cy="839961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EE001771-F50C-1E89-2CB3-B02B2411F942}"/>
                </a:ext>
              </a:extLst>
            </p:cNvPr>
            <p:cNvGrpSpPr/>
            <p:nvPr/>
          </p:nvGrpSpPr>
          <p:grpSpPr>
            <a:xfrm>
              <a:off x="5773271" y="2460252"/>
              <a:ext cx="1057971" cy="839961"/>
              <a:chOff x="5773271" y="2460252"/>
              <a:chExt cx="1057971" cy="839961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D5FD49B-E273-687B-FDA1-E6DED095B79A}"/>
                  </a:ext>
                </a:extLst>
              </p:cNvPr>
              <p:cNvSpPr txBox="1"/>
              <p:nvPr/>
            </p:nvSpPr>
            <p:spPr>
              <a:xfrm rot="787121">
                <a:off x="5773271" y="2460252"/>
                <a:ext cx="90543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800" dirty="0">
                    <a:solidFill>
                      <a:srgbClr val="B5B8B4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ko-KR" altLang="en-US" sz="4800" dirty="0">
                  <a:solidFill>
                    <a:srgbClr val="B5B8B4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703A53F-ED13-4D23-ADC6-B82A5A4DDC2E}"/>
                  </a:ext>
                </a:extLst>
              </p:cNvPr>
              <p:cNvSpPr txBox="1"/>
              <p:nvPr/>
            </p:nvSpPr>
            <p:spPr>
              <a:xfrm rot="787121">
                <a:off x="5925807" y="2469216"/>
                <a:ext cx="90543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800" dirty="0">
                    <a:solidFill>
                      <a:srgbClr val="12478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ko-KR" altLang="en-US" sz="4800" dirty="0">
                  <a:solidFill>
                    <a:srgbClr val="124786"/>
                  </a:solidFill>
                  <a:latin typeface="Cambria Math" panose="02040503050406030204" pitchFamily="18" charset="0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12FB00-57FF-B7BE-F87A-27192D914AC0}"/>
                </a:ext>
              </a:extLst>
            </p:cNvPr>
            <p:cNvSpPr txBox="1"/>
            <p:nvPr/>
          </p:nvSpPr>
          <p:spPr>
            <a:xfrm rot="742838">
              <a:off x="5989391" y="2828904"/>
              <a:ext cx="227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  <a:endParaRPr lang="ko-KR" altLang="en-US" sz="1200" dirty="0">
                <a:latin typeface="Cambria Math" panose="02040503050406030204" pitchFamily="18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0650741-C983-3EEE-DEE8-E961D1ED5864}"/>
                </a:ext>
              </a:extLst>
            </p:cNvPr>
            <p:cNvSpPr txBox="1"/>
            <p:nvPr/>
          </p:nvSpPr>
          <p:spPr>
            <a:xfrm rot="887772">
              <a:off x="6125033" y="2842703"/>
              <a:ext cx="4561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t</a:t>
              </a:r>
              <a:endParaRPr lang="ko-KR" altLang="en-US" sz="1600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CEC7700-0FB9-4CC2-CD86-6B03074D5357}"/>
              </a:ext>
            </a:extLst>
          </p:cNvPr>
          <p:cNvSpPr txBox="1"/>
          <p:nvPr/>
        </p:nvSpPr>
        <p:spPr>
          <a:xfrm>
            <a:off x="9070811" y="686419"/>
            <a:ext cx="3965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정이루조의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학생관리시스템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5CA872-4585-90C8-5D97-D67188B59F13}"/>
              </a:ext>
            </a:extLst>
          </p:cNvPr>
          <p:cNvSpPr txBox="1"/>
          <p:nvPr/>
        </p:nvSpPr>
        <p:spPr>
          <a:xfrm>
            <a:off x="1459760" y="691388"/>
            <a:ext cx="1661430" cy="338554"/>
          </a:xfrm>
          <a:prstGeom prst="rect">
            <a:avLst/>
          </a:prstGeom>
          <a:solidFill>
            <a:srgbClr val="124684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E8E8E8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테이블 기술서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BB5346F-202D-1C4A-18C9-2A33E43440C8}"/>
              </a:ext>
            </a:extLst>
          </p:cNvPr>
          <p:cNvCxnSpPr>
            <a:cxnSpLocks/>
          </p:cNvCxnSpPr>
          <p:nvPr/>
        </p:nvCxnSpPr>
        <p:spPr>
          <a:xfrm>
            <a:off x="883742" y="6127796"/>
            <a:ext cx="3807321" cy="0"/>
          </a:xfrm>
          <a:prstGeom prst="line">
            <a:avLst/>
          </a:prstGeom>
          <a:ln>
            <a:solidFill>
              <a:srgbClr val="11427D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30C94D8-7EBE-C414-8824-7E40724501A9}"/>
              </a:ext>
            </a:extLst>
          </p:cNvPr>
          <p:cNvCxnSpPr>
            <a:cxnSpLocks/>
          </p:cNvCxnSpPr>
          <p:nvPr/>
        </p:nvCxnSpPr>
        <p:spPr>
          <a:xfrm>
            <a:off x="6532270" y="6129338"/>
            <a:ext cx="4785018" cy="0"/>
          </a:xfrm>
          <a:prstGeom prst="line">
            <a:avLst/>
          </a:prstGeom>
          <a:ln>
            <a:solidFill>
              <a:srgbClr val="11427D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23410BB2-320B-108A-453D-7D4000886C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196865"/>
              </p:ext>
            </p:extLst>
          </p:nvPr>
        </p:nvGraphicFramePr>
        <p:xfrm>
          <a:off x="3128434" y="2124407"/>
          <a:ext cx="8128000" cy="3990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6398099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904814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8764507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85016495"/>
                    </a:ext>
                  </a:extLst>
                </a:gridCol>
              </a:tblGrid>
              <a:tr h="4759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논리명</a:t>
                      </a:r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6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물리명</a:t>
                      </a:r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6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자료형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6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217025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시험번호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Ex_no</a:t>
                      </a:r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BIGINT</a:t>
                      </a:r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889683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문제번호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q_no</a:t>
                      </a:r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BIGINT</a:t>
                      </a:r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520359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시험지번호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Exf_no</a:t>
                      </a:r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BIGINT</a:t>
                      </a:r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927884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응시상태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status</a:t>
                      </a:r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VARCHAR(50)</a:t>
                      </a:r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0</a:t>
                      </a:r>
                      <a:r>
                        <a:rPr lang="ko-KR" altLang="en-US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이면 응시완료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537758"/>
                  </a:ext>
                </a:extLst>
              </a:tr>
              <a:tr h="48110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126524"/>
                  </a:ext>
                </a:extLst>
              </a:tr>
              <a:tr h="37614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893238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69897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6737D940-7E57-98C4-309F-97B1F70745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713272"/>
              </p:ext>
            </p:extLst>
          </p:nvPr>
        </p:nvGraphicFramePr>
        <p:xfrm>
          <a:off x="3125626" y="1616077"/>
          <a:ext cx="8128000" cy="498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617644957"/>
                    </a:ext>
                  </a:extLst>
                </a:gridCol>
              </a:tblGrid>
              <a:tr h="4988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칼럼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7760973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8DFB704-5B3C-B4F4-EC87-3ED207C5F5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309868"/>
              </p:ext>
            </p:extLst>
          </p:nvPr>
        </p:nvGraphicFramePr>
        <p:xfrm>
          <a:off x="2257056" y="1617775"/>
          <a:ext cx="857641" cy="997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641">
                  <a:extLst>
                    <a:ext uri="{9D8B030D-6E8A-4147-A177-3AD203B41FA5}">
                      <a16:colId xmlns:a16="http://schemas.microsoft.com/office/drawing/2014/main" val="4205718268"/>
                    </a:ext>
                  </a:extLst>
                </a:gridCol>
              </a:tblGrid>
              <a:tr h="9979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분류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398127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E6691DEC-94F7-B3FC-D61C-E74A262AE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711194"/>
              </p:ext>
            </p:extLst>
          </p:nvPr>
        </p:nvGraphicFramePr>
        <p:xfrm>
          <a:off x="2272250" y="2634190"/>
          <a:ext cx="842448" cy="3476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448">
                  <a:extLst>
                    <a:ext uri="{9D8B030D-6E8A-4147-A177-3AD203B41FA5}">
                      <a16:colId xmlns:a16="http://schemas.microsoft.com/office/drawing/2014/main" val="3735634114"/>
                    </a:ext>
                  </a:extLst>
                </a:gridCol>
              </a:tblGrid>
              <a:tr h="556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pk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266389"/>
                  </a:ext>
                </a:extLst>
              </a:tr>
              <a:tr h="510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FK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883194"/>
                  </a:ext>
                </a:extLst>
              </a:tr>
              <a:tr h="510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FK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7165590"/>
                  </a:ext>
                </a:extLst>
              </a:tr>
              <a:tr h="51090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096719"/>
                  </a:ext>
                </a:extLst>
              </a:tr>
              <a:tr h="51090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156130"/>
                  </a:ext>
                </a:extLst>
              </a:tr>
              <a:tr h="35669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503613"/>
                  </a:ext>
                </a:extLst>
              </a:tr>
              <a:tr h="51090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591851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703CBF11-E687-65E5-89FC-CE3487B6BA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934463"/>
              </p:ext>
            </p:extLst>
          </p:nvPr>
        </p:nvGraphicFramePr>
        <p:xfrm>
          <a:off x="1001184" y="1617775"/>
          <a:ext cx="1259205" cy="997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205">
                  <a:extLst>
                    <a:ext uri="{9D8B030D-6E8A-4147-A177-3AD203B41FA5}">
                      <a16:colId xmlns:a16="http://schemas.microsoft.com/office/drawing/2014/main" val="4205718268"/>
                    </a:ext>
                  </a:extLst>
                </a:gridCol>
              </a:tblGrid>
              <a:tr h="9979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테이블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398127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C735D409-DA02-28D4-3D22-34B6DD4C8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36345"/>
              </p:ext>
            </p:extLst>
          </p:nvPr>
        </p:nvGraphicFramePr>
        <p:xfrm>
          <a:off x="1018498" y="2629212"/>
          <a:ext cx="1237708" cy="3489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7708">
                  <a:extLst>
                    <a:ext uri="{9D8B030D-6E8A-4147-A177-3AD203B41FA5}">
                      <a16:colId xmlns:a16="http://schemas.microsoft.com/office/drawing/2014/main" val="4205718268"/>
                    </a:ext>
                  </a:extLst>
                </a:gridCol>
              </a:tblGrid>
              <a:tr h="3489620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sz="1300" dirty="0"/>
                        <a:t>exam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398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7573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59FD15-B571-BBBC-E037-815E717463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7C6849C6-3551-EEB1-2837-4DA35062248A}"/>
              </a:ext>
            </a:extLst>
          </p:cNvPr>
          <p:cNvGrpSpPr/>
          <p:nvPr/>
        </p:nvGrpSpPr>
        <p:grpSpPr>
          <a:xfrm>
            <a:off x="825478" y="436203"/>
            <a:ext cx="1057971" cy="839961"/>
            <a:chOff x="5773271" y="2460252"/>
            <a:chExt cx="1057971" cy="839961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40D8DA3B-316B-E085-C264-27A898697A9A}"/>
                </a:ext>
              </a:extLst>
            </p:cNvPr>
            <p:cNvGrpSpPr/>
            <p:nvPr/>
          </p:nvGrpSpPr>
          <p:grpSpPr>
            <a:xfrm>
              <a:off x="5773271" y="2460252"/>
              <a:ext cx="1057971" cy="839961"/>
              <a:chOff x="5773271" y="2460252"/>
              <a:chExt cx="1057971" cy="839961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1B04E62-F1BA-E4B4-062E-3E52344E6055}"/>
                  </a:ext>
                </a:extLst>
              </p:cNvPr>
              <p:cNvSpPr txBox="1"/>
              <p:nvPr/>
            </p:nvSpPr>
            <p:spPr>
              <a:xfrm rot="787121">
                <a:off x="5773271" y="2460252"/>
                <a:ext cx="90543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800" dirty="0">
                    <a:solidFill>
                      <a:srgbClr val="B5B8B4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ko-KR" altLang="en-US" sz="4800" dirty="0">
                  <a:solidFill>
                    <a:srgbClr val="B5B8B4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6C0132-4E24-83D3-D842-4554DFFBE7BB}"/>
                  </a:ext>
                </a:extLst>
              </p:cNvPr>
              <p:cNvSpPr txBox="1"/>
              <p:nvPr/>
            </p:nvSpPr>
            <p:spPr>
              <a:xfrm rot="787121">
                <a:off x="5925807" y="2469216"/>
                <a:ext cx="90543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800" dirty="0">
                    <a:solidFill>
                      <a:srgbClr val="12478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ko-KR" altLang="en-US" sz="4800" dirty="0">
                  <a:solidFill>
                    <a:srgbClr val="124786"/>
                  </a:solidFill>
                  <a:latin typeface="Cambria Math" panose="02040503050406030204" pitchFamily="18" charset="0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BEE98C9-9A97-DCB2-4309-F75A4C421D92}"/>
                </a:ext>
              </a:extLst>
            </p:cNvPr>
            <p:cNvSpPr txBox="1"/>
            <p:nvPr/>
          </p:nvSpPr>
          <p:spPr>
            <a:xfrm rot="742838">
              <a:off x="5989391" y="2828904"/>
              <a:ext cx="227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  <a:endParaRPr lang="ko-KR" altLang="en-US" sz="1200" dirty="0">
                <a:latin typeface="Cambria Math" panose="02040503050406030204" pitchFamily="18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A859691-10C3-42E9-CAA2-BF5E03DF414C}"/>
                </a:ext>
              </a:extLst>
            </p:cNvPr>
            <p:cNvSpPr txBox="1"/>
            <p:nvPr/>
          </p:nvSpPr>
          <p:spPr>
            <a:xfrm rot="887772">
              <a:off x="6125033" y="2842703"/>
              <a:ext cx="4561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t</a:t>
              </a:r>
              <a:endParaRPr lang="ko-KR" altLang="en-US" sz="1600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7CEFDF3-4C77-AB0B-3FF7-23A0FB5FBAF4}"/>
              </a:ext>
            </a:extLst>
          </p:cNvPr>
          <p:cNvSpPr txBox="1"/>
          <p:nvPr/>
        </p:nvSpPr>
        <p:spPr>
          <a:xfrm>
            <a:off x="9070811" y="686419"/>
            <a:ext cx="3965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정이루조의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학생관리시스템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A97AC7-8058-4D70-53A3-8A15ACA1E700}"/>
              </a:ext>
            </a:extLst>
          </p:cNvPr>
          <p:cNvSpPr txBox="1"/>
          <p:nvPr/>
        </p:nvSpPr>
        <p:spPr>
          <a:xfrm>
            <a:off x="1459760" y="691388"/>
            <a:ext cx="1661430" cy="338554"/>
          </a:xfrm>
          <a:prstGeom prst="rect">
            <a:avLst/>
          </a:prstGeom>
          <a:solidFill>
            <a:srgbClr val="124684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E8E8E8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테이블 기술서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5DF99B4-5AB4-2847-C9EF-4832A40EC0EF}"/>
              </a:ext>
            </a:extLst>
          </p:cNvPr>
          <p:cNvCxnSpPr>
            <a:cxnSpLocks/>
          </p:cNvCxnSpPr>
          <p:nvPr/>
        </p:nvCxnSpPr>
        <p:spPr>
          <a:xfrm>
            <a:off x="883742" y="6127796"/>
            <a:ext cx="3807321" cy="0"/>
          </a:xfrm>
          <a:prstGeom prst="line">
            <a:avLst/>
          </a:prstGeom>
          <a:ln>
            <a:solidFill>
              <a:srgbClr val="11427D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29F2BF1-17F3-6AE6-3041-5CED01A130DE}"/>
              </a:ext>
            </a:extLst>
          </p:cNvPr>
          <p:cNvCxnSpPr>
            <a:cxnSpLocks/>
          </p:cNvCxnSpPr>
          <p:nvPr/>
        </p:nvCxnSpPr>
        <p:spPr>
          <a:xfrm>
            <a:off x="6532270" y="6129338"/>
            <a:ext cx="4785018" cy="0"/>
          </a:xfrm>
          <a:prstGeom prst="line">
            <a:avLst/>
          </a:prstGeom>
          <a:ln>
            <a:solidFill>
              <a:srgbClr val="11427D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97147EA3-3481-3450-FEFA-0D72BB7EEE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658824"/>
              </p:ext>
            </p:extLst>
          </p:nvPr>
        </p:nvGraphicFramePr>
        <p:xfrm>
          <a:off x="3128434" y="2124407"/>
          <a:ext cx="8128000" cy="3990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6398099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904814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8764507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85016495"/>
                    </a:ext>
                  </a:extLst>
                </a:gridCol>
              </a:tblGrid>
              <a:tr h="4759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논리명</a:t>
                      </a:r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6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물리명</a:t>
                      </a:r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6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자료형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6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217025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정답번호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Answer_id</a:t>
                      </a:r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BIGINT</a:t>
                      </a:r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889683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시험번호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Ex_no</a:t>
                      </a:r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BIGINT</a:t>
                      </a:r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520359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문제번호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Q_no</a:t>
                      </a:r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BIGINT</a:t>
                      </a:r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927884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학생번호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Stu_no</a:t>
                      </a:r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BIGINT</a:t>
                      </a:r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537758"/>
                  </a:ext>
                </a:extLst>
              </a:tr>
              <a:tr h="4811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시험지번호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Exf_no</a:t>
                      </a:r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BIGINT</a:t>
                      </a:r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126524"/>
                  </a:ext>
                </a:extLst>
              </a:tr>
              <a:tr h="3761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학생기입답</a:t>
                      </a:r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Es_input</a:t>
                      </a:r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TINYINT</a:t>
                      </a:r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893238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정답여부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Es_correct</a:t>
                      </a:r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TINYINT</a:t>
                      </a:r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1=</a:t>
                      </a:r>
                      <a:r>
                        <a:rPr lang="ko-KR" altLang="en-US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정답 </a:t>
                      </a:r>
                      <a:r>
                        <a:rPr lang="en-US" altLang="ko-KR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0=</a:t>
                      </a:r>
                      <a:r>
                        <a:rPr lang="ko-KR" altLang="en-US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오답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69897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D421E81-8C90-D673-540F-184FF22D46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242219"/>
              </p:ext>
            </p:extLst>
          </p:nvPr>
        </p:nvGraphicFramePr>
        <p:xfrm>
          <a:off x="3125626" y="1616077"/>
          <a:ext cx="8128000" cy="498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617644957"/>
                    </a:ext>
                  </a:extLst>
                </a:gridCol>
              </a:tblGrid>
              <a:tr h="4988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칼럼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7760973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789A4D9-5F95-AB5F-2FB4-526FF114D3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324673"/>
              </p:ext>
            </p:extLst>
          </p:nvPr>
        </p:nvGraphicFramePr>
        <p:xfrm>
          <a:off x="2257056" y="1617775"/>
          <a:ext cx="857641" cy="997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641">
                  <a:extLst>
                    <a:ext uri="{9D8B030D-6E8A-4147-A177-3AD203B41FA5}">
                      <a16:colId xmlns:a16="http://schemas.microsoft.com/office/drawing/2014/main" val="4205718268"/>
                    </a:ext>
                  </a:extLst>
                </a:gridCol>
              </a:tblGrid>
              <a:tr h="9979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분류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398127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02FC70FB-71CF-B0ED-8EC7-205501BF7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781365"/>
              </p:ext>
            </p:extLst>
          </p:nvPr>
        </p:nvGraphicFramePr>
        <p:xfrm>
          <a:off x="2272250" y="2634190"/>
          <a:ext cx="842448" cy="3476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448">
                  <a:extLst>
                    <a:ext uri="{9D8B030D-6E8A-4147-A177-3AD203B41FA5}">
                      <a16:colId xmlns:a16="http://schemas.microsoft.com/office/drawing/2014/main" val="3735634114"/>
                    </a:ext>
                  </a:extLst>
                </a:gridCol>
              </a:tblGrid>
              <a:tr h="5566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pk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266389"/>
                  </a:ext>
                </a:extLst>
              </a:tr>
              <a:tr h="510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FK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883194"/>
                  </a:ext>
                </a:extLst>
              </a:tr>
              <a:tr h="5109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FK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7165590"/>
                  </a:ext>
                </a:extLst>
              </a:tr>
              <a:tr h="5109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FK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096719"/>
                  </a:ext>
                </a:extLst>
              </a:tr>
              <a:tr h="510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FK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156130"/>
                  </a:ext>
                </a:extLst>
              </a:tr>
              <a:tr h="35669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503613"/>
                  </a:ext>
                </a:extLst>
              </a:tr>
              <a:tr h="51090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591851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DF525424-882A-7D96-B9D3-23CBCDA2C6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769212"/>
              </p:ext>
            </p:extLst>
          </p:nvPr>
        </p:nvGraphicFramePr>
        <p:xfrm>
          <a:off x="1001184" y="1617775"/>
          <a:ext cx="1259205" cy="997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205">
                  <a:extLst>
                    <a:ext uri="{9D8B030D-6E8A-4147-A177-3AD203B41FA5}">
                      <a16:colId xmlns:a16="http://schemas.microsoft.com/office/drawing/2014/main" val="4205718268"/>
                    </a:ext>
                  </a:extLst>
                </a:gridCol>
              </a:tblGrid>
              <a:tr h="9979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테이블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398127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35583A5B-800C-D8A2-7D50-A46FF46059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958509"/>
              </p:ext>
            </p:extLst>
          </p:nvPr>
        </p:nvGraphicFramePr>
        <p:xfrm>
          <a:off x="1018498" y="2629212"/>
          <a:ext cx="1237708" cy="3489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7708">
                  <a:extLst>
                    <a:ext uri="{9D8B030D-6E8A-4147-A177-3AD203B41FA5}">
                      <a16:colId xmlns:a16="http://schemas.microsoft.com/office/drawing/2014/main" val="4205718268"/>
                    </a:ext>
                  </a:extLst>
                </a:gridCol>
              </a:tblGrid>
              <a:tr h="3489620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 err="1"/>
                        <a:t>stu_ans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398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9977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9F55A9-E465-75B3-7E59-D9EF9A59E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4CA9A33-774D-753E-FA39-5FCBF1198E66}"/>
              </a:ext>
            </a:extLst>
          </p:cNvPr>
          <p:cNvGrpSpPr/>
          <p:nvPr/>
        </p:nvGrpSpPr>
        <p:grpSpPr>
          <a:xfrm>
            <a:off x="825478" y="436203"/>
            <a:ext cx="1057971" cy="839961"/>
            <a:chOff x="5773271" y="2460252"/>
            <a:chExt cx="1057971" cy="839961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71DD0CBB-DCA5-18B5-5D41-9BEA0F8069AB}"/>
                </a:ext>
              </a:extLst>
            </p:cNvPr>
            <p:cNvGrpSpPr/>
            <p:nvPr/>
          </p:nvGrpSpPr>
          <p:grpSpPr>
            <a:xfrm>
              <a:off x="5773271" y="2460252"/>
              <a:ext cx="1057971" cy="839961"/>
              <a:chOff x="5773271" y="2460252"/>
              <a:chExt cx="1057971" cy="839961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6D833CF-6971-B12C-7CD4-88FC05A32B6A}"/>
                  </a:ext>
                </a:extLst>
              </p:cNvPr>
              <p:cNvSpPr txBox="1"/>
              <p:nvPr/>
            </p:nvSpPr>
            <p:spPr>
              <a:xfrm rot="787121">
                <a:off x="5773271" y="2460252"/>
                <a:ext cx="90543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800" dirty="0">
                    <a:solidFill>
                      <a:srgbClr val="B5B8B4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ko-KR" altLang="en-US" sz="4800" dirty="0">
                  <a:solidFill>
                    <a:srgbClr val="B5B8B4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402CB0-3E32-C440-25DF-9284B9DBA6A3}"/>
                  </a:ext>
                </a:extLst>
              </p:cNvPr>
              <p:cNvSpPr txBox="1"/>
              <p:nvPr/>
            </p:nvSpPr>
            <p:spPr>
              <a:xfrm rot="787121">
                <a:off x="5925807" y="2469216"/>
                <a:ext cx="90543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800" dirty="0">
                    <a:solidFill>
                      <a:srgbClr val="12478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ko-KR" altLang="en-US" sz="4800" dirty="0">
                  <a:solidFill>
                    <a:srgbClr val="124786"/>
                  </a:solidFill>
                  <a:latin typeface="Cambria Math" panose="02040503050406030204" pitchFamily="18" charset="0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05C776-BFBE-CB06-2DA7-4F349D9B61BF}"/>
                </a:ext>
              </a:extLst>
            </p:cNvPr>
            <p:cNvSpPr txBox="1"/>
            <p:nvPr/>
          </p:nvSpPr>
          <p:spPr>
            <a:xfrm rot="742838">
              <a:off x="5989391" y="2828904"/>
              <a:ext cx="227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  <a:endParaRPr lang="ko-KR" altLang="en-US" sz="1200" dirty="0">
                <a:latin typeface="Cambria Math" panose="02040503050406030204" pitchFamily="18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28A8CF3-8483-0018-5A79-315FF6C0E3F1}"/>
                </a:ext>
              </a:extLst>
            </p:cNvPr>
            <p:cNvSpPr txBox="1"/>
            <p:nvPr/>
          </p:nvSpPr>
          <p:spPr>
            <a:xfrm rot="887772">
              <a:off x="6125033" y="2842703"/>
              <a:ext cx="4561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t</a:t>
              </a:r>
              <a:endParaRPr lang="ko-KR" altLang="en-US" sz="1600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8B6849B-7B84-8D62-25E1-CC78CDEA3429}"/>
              </a:ext>
            </a:extLst>
          </p:cNvPr>
          <p:cNvSpPr txBox="1"/>
          <p:nvPr/>
        </p:nvSpPr>
        <p:spPr>
          <a:xfrm>
            <a:off x="9070811" y="686419"/>
            <a:ext cx="3965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정이루조의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학생관리시스템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2EDB8F-85BA-6A9B-92CF-6D4C2F42D4FC}"/>
              </a:ext>
            </a:extLst>
          </p:cNvPr>
          <p:cNvSpPr txBox="1"/>
          <p:nvPr/>
        </p:nvSpPr>
        <p:spPr>
          <a:xfrm>
            <a:off x="1459760" y="691388"/>
            <a:ext cx="1661430" cy="338554"/>
          </a:xfrm>
          <a:prstGeom prst="rect">
            <a:avLst/>
          </a:prstGeom>
          <a:solidFill>
            <a:srgbClr val="124684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E8E8E8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테이블 기술서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00392DA-D0D4-E016-4A54-18A5EF96B51B}"/>
              </a:ext>
            </a:extLst>
          </p:cNvPr>
          <p:cNvCxnSpPr>
            <a:cxnSpLocks/>
          </p:cNvCxnSpPr>
          <p:nvPr/>
        </p:nvCxnSpPr>
        <p:spPr>
          <a:xfrm>
            <a:off x="883742" y="6127796"/>
            <a:ext cx="3807321" cy="0"/>
          </a:xfrm>
          <a:prstGeom prst="line">
            <a:avLst/>
          </a:prstGeom>
          <a:ln>
            <a:solidFill>
              <a:srgbClr val="11427D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EAFC236-C254-B313-B509-0D58E1B49702}"/>
              </a:ext>
            </a:extLst>
          </p:cNvPr>
          <p:cNvCxnSpPr>
            <a:cxnSpLocks/>
          </p:cNvCxnSpPr>
          <p:nvPr/>
        </p:nvCxnSpPr>
        <p:spPr>
          <a:xfrm>
            <a:off x="6532270" y="6129338"/>
            <a:ext cx="4785018" cy="0"/>
          </a:xfrm>
          <a:prstGeom prst="line">
            <a:avLst/>
          </a:prstGeom>
          <a:ln>
            <a:solidFill>
              <a:srgbClr val="11427D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01D982EE-EE4F-8625-397E-15CB1CBED6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954644"/>
              </p:ext>
            </p:extLst>
          </p:nvPr>
        </p:nvGraphicFramePr>
        <p:xfrm>
          <a:off x="3128434" y="2124407"/>
          <a:ext cx="8128000" cy="3990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6398099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904814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8764507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85016495"/>
                    </a:ext>
                  </a:extLst>
                </a:gridCol>
              </a:tblGrid>
              <a:tr h="4759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논리명</a:t>
                      </a:r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6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물리명</a:t>
                      </a:r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6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자료형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6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217025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학생 </a:t>
                      </a:r>
                      <a:r>
                        <a:rPr lang="en-US" altLang="ko-KR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– </a:t>
                      </a:r>
                      <a:r>
                        <a:rPr lang="ko-KR" altLang="en-US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과목 코드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Stu_s_idx</a:t>
                      </a:r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BIGINT</a:t>
                      </a:r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889683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학생번호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Stu_no</a:t>
                      </a:r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BIGINT</a:t>
                      </a:r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520359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과목번호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Sub_no</a:t>
                      </a:r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BIGINT</a:t>
                      </a:r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927884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537758"/>
                  </a:ext>
                </a:extLst>
              </a:tr>
              <a:tr h="4811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126524"/>
                  </a:ext>
                </a:extLst>
              </a:tr>
              <a:tr h="37614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893238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69897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343A8DB3-352D-C037-125C-4A4A2A5490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360769"/>
              </p:ext>
            </p:extLst>
          </p:nvPr>
        </p:nvGraphicFramePr>
        <p:xfrm>
          <a:off x="3125626" y="1616077"/>
          <a:ext cx="8128000" cy="498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617644957"/>
                    </a:ext>
                  </a:extLst>
                </a:gridCol>
              </a:tblGrid>
              <a:tr h="4988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칼럼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7760973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CB9DAF36-1049-E606-7804-41504A435B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795409"/>
              </p:ext>
            </p:extLst>
          </p:nvPr>
        </p:nvGraphicFramePr>
        <p:xfrm>
          <a:off x="2257056" y="1617775"/>
          <a:ext cx="857641" cy="997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641">
                  <a:extLst>
                    <a:ext uri="{9D8B030D-6E8A-4147-A177-3AD203B41FA5}">
                      <a16:colId xmlns:a16="http://schemas.microsoft.com/office/drawing/2014/main" val="4205718268"/>
                    </a:ext>
                  </a:extLst>
                </a:gridCol>
              </a:tblGrid>
              <a:tr h="9979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분류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398127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1E063116-71A0-F9DC-509E-46540164CE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641280"/>
              </p:ext>
            </p:extLst>
          </p:nvPr>
        </p:nvGraphicFramePr>
        <p:xfrm>
          <a:off x="2272250" y="2634190"/>
          <a:ext cx="842448" cy="3476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448">
                  <a:extLst>
                    <a:ext uri="{9D8B030D-6E8A-4147-A177-3AD203B41FA5}">
                      <a16:colId xmlns:a16="http://schemas.microsoft.com/office/drawing/2014/main" val="3735634114"/>
                    </a:ext>
                  </a:extLst>
                </a:gridCol>
              </a:tblGrid>
              <a:tr h="556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pk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266389"/>
                  </a:ext>
                </a:extLst>
              </a:tr>
              <a:tr h="510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FK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883194"/>
                  </a:ext>
                </a:extLst>
              </a:tr>
              <a:tr h="510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FK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7165590"/>
                  </a:ext>
                </a:extLst>
              </a:tr>
              <a:tr h="51090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096719"/>
                  </a:ext>
                </a:extLst>
              </a:tr>
              <a:tr h="51090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156130"/>
                  </a:ext>
                </a:extLst>
              </a:tr>
              <a:tr h="35669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503613"/>
                  </a:ext>
                </a:extLst>
              </a:tr>
              <a:tr h="51090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591851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75671AA1-8337-A526-F3BF-A88DD8EDF3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669324"/>
              </p:ext>
            </p:extLst>
          </p:nvPr>
        </p:nvGraphicFramePr>
        <p:xfrm>
          <a:off x="1001184" y="1617775"/>
          <a:ext cx="1259205" cy="997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205">
                  <a:extLst>
                    <a:ext uri="{9D8B030D-6E8A-4147-A177-3AD203B41FA5}">
                      <a16:colId xmlns:a16="http://schemas.microsoft.com/office/drawing/2014/main" val="4205718268"/>
                    </a:ext>
                  </a:extLst>
                </a:gridCol>
              </a:tblGrid>
              <a:tr h="9979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테이블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398127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0C336AEB-F4A6-CE2D-581D-3344459FB6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498365"/>
              </p:ext>
            </p:extLst>
          </p:nvPr>
        </p:nvGraphicFramePr>
        <p:xfrm>
          <a:off x="1018498" y="2629212"/>
          <a:ext cx="1237708" cy="3489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7708">
                  <a:extLst>
                    <a:ext uri="{9D8B030D-6E8A-4147-A177-3AD203B41FA5}">
                      <a16:colId xmlns:a16="http://schemas.microsoft.com/office/drawing/2014/main" val="4205718268"/>
                    </a:ext>
                  </a:extLst>
                </a:gridCol>
              </a:tblGrid>
              <a:tr h="3489620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 err="1"/>
                        <a:t>stu_sub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_Info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398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4529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478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E23F8D-22BB-74EC-FB8A-A0ABBAADD5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1245E1-68E2-C67D-CE7D-D60A48700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97211"/>
            <a:ext cx="9144000" cy="921870"/>
          </a:xfrm>
        </p:spPr>
        <p:txBody>
          <a:bodyPr>
            <a:norm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발표를 </a:t>
            </a:r>
            <a:r>
              <a:rPr lang="ko-KR" altLang="en-US" sz="5400" dirty="0" err="1"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들어주셔서</a:t>
            </a:r>
            <a:r>
              <a:rPr lang="ko-KR" altLang="en-US" sz="5400" dirty="0"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 감사합니다</a:t>
            </a:r>
            <a:r>
              <a:rPr lang="en-US" altLang="ko-KR" sz="5400" dirty="0"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.</a:t>
            </a:r>
            <a:endParaRPr lang="ko-KR" altLang="en-US" sz="5400" dirty="0">
              <a:solidFill>
                <a:schemeClr val="bg1"/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B97DE41-5A92-D7B8-FC5E-4AA046B21839}"/>
              </a:ext>
            </a:extLst>
          </p:cNvPr>
          <p:cNvCxnSpPr>
            <a:cxnSpLocks/>
          </p:cNvCxnSpPr>
          <p:nvPr/>
        </p:nvCxnSpPr>
        <p:spPr>
          <a:xfrm>
            <a:off x="1305436" y="6129338"/>
            <a:ext cx="96488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0948936F-A48B-7A99-A225-6A87099B0459}"/>
              </a:ext>
            </a:extLst>
          </p:cNvPr>
          <p:cNvGrpSpPr/>
          <p:nvPr/>
        </p:nvGrpSpPr>
        <p:grpSpPr>
          <a:xfrm>
            <a:off x="5813755" y="489290"/>
            <a:ext cx="1057971" cy="839961"/>
            <a:chOff x="5773271" y="2460252"/>
            <a:chExt cx="1057971" cy="839961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4C2587DB-F082-24B1-D46A-03AFB7808F2F}"/>
                </a:ext>
              </a:extLst>
            </p:cNvPr>
            <p:cNvGrpSpPr/>
            <p:nvPr/>
          </p:nvGrpSpPr>
          <p:grpSpPr>
            <a:xfrm>
              <a:off x="5773271" y="2460252"/>
              <a:ext cx="1057971" cy="839961"/>
              <a:chOff x="5773271" y="2460252"/>
              <a:chExt cx="1057971" cy="839961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0BE7528-2FE1-8085-7A91-6CEB69D60990}"/>
                  </a:ext>
                </a:extLst>
              </p:cNvPr>
              <p:cNvSpPr txBox="1"/>
              <p:nvPr/>
            </p:nvSpPr>
            <p:spPr>
              <a:xfrm rot="787121">
                <a:off x="5773271" y="2460252"/>
                <a:ext cx="90543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800" dirty="0">
                    <a:solidFill>
                      <a:srgbClr val="B5B8B4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ko-KR" altLang="en-US" sz="4800" dirty="0">
                  <a:solidFill>
                    <a:srgbClr val="B5B8B4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C6D37A1-AC6D-8DFE-B51C-D5AC513CFB5C}"/>
                  </a:ext>
                </a:extLst>
              </p:cNvPr>
              <p:cNvSpPr txBox="1"/>
              <p:nvPr/>
            </p:nvSpPr>
            <p:spPr>
              <a:xfrm rot="787121">
                <a:off x="5925807" y="2469216"/>
                <a:ext cx="90543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8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ko-KR" altLang="en-US" sz="48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5AD1E45-C0BF-D132-838B-480A00830240}"/>
                </a:ext>
              </a:extLst>
            </p:cNvPr>
            <p:cNvSpPr txBox="1"/>
            <p:nvPr/>
          </p:nvSpPr>
          <p:spPr>
            <a:xfrm rot="742838">
              <a:off x="5989391" y="2828904"/>
              <a:ext cx="227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  <a:endParaRPr lang="ko-KR" altLang="en-US" sz="1200" dirty="0">
                <a:latin typeface="Cambria Math" panose="020405030504060302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27C447C-73C7-6667-9835-748371378755}"/>
                </a:ext>
              </a:extLst>
            </p:cNvPr>
            <p:cNvSpPr txBox="1"/>
            <p:nvPr/>
          </p:nvSpPr>
          <p:spPr>
            <a:xfrm rot="887772">
              <a:off x="6125033" y="2842703"/>
              <a:ext cx="4561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t</a:t>
              </a:r>
              <a:endParaRPr lang="ko-KR" altLang="en-US" sz="1600" dirty="0">
                <a:latin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4561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468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89F3D5-C3BC-ACB3-FD9F-E6BFCF4C56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05410-C70E-8CAB-110D-3C98CE4E15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1764" y="1452692"/>
            <a:ext cx="4595797" cy="748735"/>
          </a:xfrm>
          <a:effectLst/>
        </p:spPr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E8E8E8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Table of contents</a:t>
            </a:r>
            <a:endParaRPr lang="ko-KR" altLang="en-US" sz="3600" b="1" dirty="0">
              <a:solidFill>
                <a:srgbClr val="E8E8E8"/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94149E7-91D2-7FD7-A0CE-966A36553CA9}"/>
              </a:ext>
            </a:extLst>
          </p:cNvPr>
          <p:cNvSpPr txBox="1">
            <a:spLocks/>
          </p:cNvSpPr>
          <p:nvPr/>
        </p:nvSpPr>
        <p:spPr>
          <a:xfrm>
            <a:off x="6532270" y="1571626"/>
            <a:ext cx="4318752" cy="42313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AutoNum type="arabicPeriod"/>
            </a:pPr>
            <a:r>
              <a:rPr lang="ko-KR" altLang="en-US" sz="3000" dirty="0">
                <a:solidFill>
                  <a:srgbClr val="E8E8E8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테이블 리스트</a:t>
            </a:r>
            <a:endParaRPr lang="en-US" altLang="ko-KR" sz="3000" dirty="0">
              <a:solidFill>
                <a:srgbClr val="E8E8E8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 marL="514350" indent="-514350" algn="l">
              <a:buAutoNum type="arabicPeriod"/>
            </a:pPr>
            <a:r>
              <a:rPr lang="ko-KR" altLang="en-US" sz="3200" dirty="0">
                <a:solidFill>
                  <a:srgbClr val="124684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및 </a:t>
            </a:r>
            <a:endParaRPr lang="en-US" altLang="ko-KR" sz="3200" dirty="0">
              <a:solidFill>
                <a:srgbClr val="124684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algn="l"/>
            <a:r>
              <a:rPr lang="en-US" altLang="ko-KR" sz="3000" dirty="0">
                <a:solidFill>
                  <a:srgbClr val="E8E8E8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2. </a:t>
            </a:r>
            <a:r>
              <a:rPr lang="ko-KR" altLang="en-US" sz="3000" dirty="0">
                <a:solidFill>
                  <a:srgbClr val="E8E8E8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테이블 구조도 </a:t>
            </a:r>
            <a:endParaRPr lang="en-US" altLang="ko-KR" sz="3000" dirty="0">
              <a:solidFill>
                <a:srgbClr val="E8E8E8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 algn="l"/>
            <a:r>
              <a:rPr lang="en-US" altLang="ko-KR" sz="3000" dirty="0">
                <a:solidFill>
                  <a:srgbClr val="E8E8E8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	(ERD)</a:t>
            </a:r>
          </a:p>
          <a:p>
            <a:pPr algn="l"/>
            <a:endParaRPr lang="en-US" altLang="ko-KR" sz="3000" dirty="0">
              <a:solidFill>
                <a:srgbClr val="E8E8E8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 algn="l"/>
            <a:r>
              <a:rPr lang="en-US" altLang="ko-KR" sz="3000" dirty="0">
                <a:solidFill>
                  <a:srgbClr val="E8E8E8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3. </a:t>
            </a:r>
            <a:r>
              <a:rPr lang="ko-KR" altLang="en-US" sz="3000" dirty="0">
                <a:solidFill>
                  <a:srgbClr val="E8E8E8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테이블 기술서</a:t>
            </a:r>
            <a:endParaRPr lang="en-US" altLang="ko-KR" sz="3000" dirty="0">
              <a:solidFill>
                <a:srgbClr val="E8E8E8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 algn="l"/>
            <a:endParaRPr lang="en-US" altLang="ko-KR" sz="3000" dirty="0">
              <a:solidFill>
                <a:srgbClr val="E8E8E8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 algn="l"/>
            <a:endParaRPr lang="en-US" altLang="ko-KR" sz="3000" dirty="0">
              <a:solidFill>
                <a:srgbClr val="E8E8E8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8B0BC8D-0047-1E17-A9BB-B0029591D7D7}"/>
              </a:ext>
            </a:extLst>
          </p:cNvPr>
          <p:cNvCxnSpPr>
            <a:cxnSpLocks/>
          </p:cNvCxnSpPr>
          <p:nvPr/>
        </p:nvCxnSpPr>
        <p:spPr>
          <a:xfrm>
            <a:off x="883742" y="6127796"/>
            <a:ext cx="3807321" cy="0"/>
          </a:xfrm>
          <a:prstGeom prst="line">
            <a:avLst/>
          </a:prstGeom>
          <a:ln>
            <a:solidFill>
              <a:srgbClr val="E8E8E8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0EFC3FAF-4066-BA2E-884D-C9EE87BF8609}"/>
              </a:ext>
            </a:extLst>
          </p:cNvPr>
          <p:cNvGrpSpPr/>
          <p:nvPr/>
        </p:nvGrpSpPr>
        <p:grpSpPr>
          <a:xfrm>
            <a:off x="807724" y="474776"/>
            <a:ext cx="1057971" cy="839961"/>
            <a:chOff x="5773271" y="2460252"/>
            <a:chExt cx="1057971" cy="839961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3C48518F-8DBC-2855-0904-BDCF0C5F3A0F}"/>
                </a:ext>
              </a:extLst>
            </p:cNvPr>
            <p:cNvGrpSpPr/>
            <p:nvPr/>
          </p:nvGrpSpPr>
          <p:grpSpPr>
            <a:xfrm>
              <a:off x="5773271" y="2460252"/>
              <a:ext cx="1057971" cy="839961"/>
              <a:chOff x="5773271" y="2460252"/>
              <a:chExt cx="1057971" cy="839961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D3C60D1-DFF3-F943-303E-74D133B27D5D}"/>
                  </a:ext>
                </a:extLst>
              </p:cNvPr>
              <p:cNvSpPr txBox="1"/>
              <p:nvPr/>
            </p:nvSpPr>
            <p:spPr>
              <a:xfrm rot="787121">
                <a:off x="5773271" y="2460252"/>
                <a:ext cx="90543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800" dirty="0">
                    <a:solidFill>
                      <a:srgbClr val="B5B8B4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ko-KR" altLang="en-US" sz="4800" dirty="0">
                  <a:solidFill>
                    <a:srgbClr val="B5B8B4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B34B1AE-78AF-7B1F-2276-CB442B19C12F}"/>
                  </a:ext>
                </a:extLst>
              </p:cNvPr>
              <p:cNvSpPr txBox="1"/>
              <p:nvPr/>
            </p:nvSpPr>
            <p:spPr>
              <a:xfrm rot="787121">
                <a:off x="5925807" y="2469216"/>
                <a:ext cx="90543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8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ko-KR" altLang="en-US" sz="48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0D66B86-46D4-FF45-301F-A8677F73C48D}"/>
                </a:ext>
              </a:extLst>
            </p:cNvPr>
            <p:cNvSpPr txBox="1"/>
            <p:nvPr/>
          </p:nvSpPr>
          <p:spPr>
            <a:xfrm rot="742838">
              <a:off x="5989391" y="2828904"/>
              <a:ext cx="227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  <a:endParaRPr lang="ko-KR" altLang="en-US" sz="1200" dirty="0">
                <a:latin typeface="Cambria Math" panose="02040503050406030204" pitchFamily="18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98F52CA-A1ED-049E-13F6-43E7026EE735}"/>
                </a:ext>
              </a:extLst>
            </p:cNvPr>
            <p:cNvSpPr txBox="1"/>
            <p:nvPr/>
          </p:nvSpPr>
          <p:spPr>
            <a:xfrm rot="887772">
              <a:off x="6125033" y="2842703"/>
              <a:ext cx="4561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t</a:t>
              </a:r>
              <a:endParaRPr lang="ko-KR" altLang="en-US" sz="1600" dirty="0">
                <a:latin typeface="Cambria Math" panose="02040503050406030204" pitchFamily="18" charset="0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27934A9-FC59-E873-782B-308B852AFB7E}"/>
              </a:ext>
            </a:extLst>
          </p:cNvPr>
          <p:cNvCxnSpPr>
            <a:cxnSpLocks/>
          </p:cNvCxnSpPr>
          <p:nvPr/>
        </p:nvCxnSpPr>
        <p:spPr>
          <a:xfrm>
            <a:off x="6532270" y="6129338"/>
            <a:ext cx="4785018" cy="0"/>
          </a:xfrm>
          <a:prstGeom prst="line">
            <a:avLst/>
          </a:prstGeom>
          <a:ln>
            <a:solidFill>
              <a:srgbClr val="E8E8E8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279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427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45F418-7B02-57A6-1013-9EAF7CB22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819265-7FD7-8607-EFE8-BC0617173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799" y="2945374"/>
            <a:ext cx="4595797" cy="748735"/>
          </a:xfrm>
          <a:effectLst/>
        </p:spPr>
        <p:txBody>
          <a:bodyPr>
            <a:normAutofit/>
          </a:bodyPr>
          <a:lstStyle/>
          <a:p>
            <a:pPr defTabSz="942975">
              <a:tabLst>
                <a:tab pos="1790700" algn="l"/>
              </a:tabLst>
            </a:pPr>
            <a:r>
              <a:rPr lang="ko-KR" altLang="en-US" sz="3600" dirty="0">
                <a:solidFill>
                  <a:srgbClr val="E8E8E8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테이블 리스트</a:t>
            </a:r>
            <a:endParaRPr lang="ko-KR" altLang="en-US" sz="3600" b="1" dirty="0">
              <a:solidFill>
                <a:srgbClr val="E8E8E8"/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54F662F-221E-A663-8F40-8A6744327F5A}"/>
              </a:ext>
            </a:extLst>
          </p:cNvPr>
          <p:cNvCxnSpPr>
            <a:cxnSpLocks/>
          </p:cNvCxnSpPr>
          <p:nvPr/>
        </p:nvCxnSpPr>
        <p:spPr>
          <a:xfrm>
            <a:off x="883742" y="6127796"/>
            <a:ext cx="3807321" cy="0"/>
          </a:xfrm>
          <a:prstGeom prst="line">
            <a:avLst/>
          </a:prstGeom>
          <a:ln>
            <a:solidFill>
              <a:srgbClr val="E8E8E8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8B40E641-65C7-A61B-AB15-684B11844466}"/>
              </a:ext>
            </a:extLst>
          </p:cNvPr>
          <p:cNvGrpSpPr/>
          <p:nvPr/>
        </p:nvGrpSpPr>
        <p:grpSpPr>
          <a:xfrm>
            <a:off x="807724" y="474776"/>
            <a:ext cx="1057971" cy="839961"/>
            <a:chOff x="5773271" y="2460252"/>
            <a:chExt cx="1057971" cy="839961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AD754072-FBCF-9E7E-EB23-B7BB85B62CB5}"/>
                </a:ext>
              </a:extLst>
            </p:cNvPr>
            <p:cNvGrpSpPr/>
            <p:nvPr/>
          </p:nvGrpSpPr>
          <p:grpSpPr>
            <a:xfrm>
              <a:off x="5773271" y="2460252"/>
              <a:ext cx="1057971" cy="839961"/>
              <a:chOff x="5773271" y="2460252"/>
              <a:chExt cx="1057971" cy="839961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B95D7F6-6E58-EFBB-A4F0-6EFF857EFD83}"/>
                  </a:ext>
                </a:extLst>
              </p:cNvPr>
              <p:cNvSpPr txBox="1"/>
              <p:nvPr/>
            </p:nvSpPr>
            <p:spPr>
              <a:xfrm rot="787121">
                <a:off x="5773271" y="2460252"/>
                <a:ext cx="90543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800" dirty="0">
                    <a:solidFill>
                      <a:srgbClr val="B5B8B4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ko-KR" altLang="en-US" sz="4800" dirty="0">
                  <a:solidFill>
                    <a:srgbClr val="B5B8B4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59F2940-2B14-111E-EA28-68CAA7EEA727}"/>
                  </a:ext>
                </a:extLst>
              </p:cNvPr>
              <p:cNvSpPr txBox="1"/>
              <p:nvPr/>
            </p:nvSpPr>
            <p:spPr>
              <a:xfrm rot="787121">
                <a:off x="5925807" y="2469216"/>
                <a:ext cx="90543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8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ko-KR" altLang="en-US" sz="48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BBA530E-FCD4-5B46-6FDF-79632A5C69B1}"/>
                </a:ext>
              </a:extLst>
            </p:cNvPr>
            <p:cNvSpPr txBox="1"/>
            <p:nvPr/>
          </p:nvSpPr>
          <p:spPr>
            <a:xfrm rot="742838">
              <a:off x="5989391" y="2828904"/>
              <a:ext cx="227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  <a:endParaRPr lang="ko-KR" altLang="en-US" sz="1200" dirty="0">
                <a:latin typeface="Cambria Math" panose="02040503050406030204" pitchFamily="18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E0051BD-5354-D10A-C070-78C3D48E2500}"/>
                </a:ext>
              </a:extLst>
            </p:cNvPr>
            <p:cNvSpPr txBox="1"/>
            <p:nvPr/>
          </p:nvSpPr>
          <p:spPr>
            <a:xfrm rot="887772">
              <a:off x="6125033" y="2842703"/>
              <a:ext cx="4561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t</a:t>
              </a:r>
              <a:endParaRPr lang="ko-KR" altLang="en-US" sz="1600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AAC1070-3C2A-5885-B5CD-3D0FCA097E91}"/>
              </a:ext>
            </a:extLst>
          </p:cNvPr>
          <p:cNvSpPr txBox="1"/>
          <p:nvPr/>
        </p:nvSpPr>
        <p:spPr>
          <a:xfrm>
            <a:off x="6741268" y="1543869"/>
            <a:ext cx="5214025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900" dirty="0">
                <a:solidFill>
                  <a:schemeClr val="bg1">
                    <a:alpha val="18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01</a:t>
            </a:r>
            <a:endParaRPr lang="ko-KR" altLang="en-US" sz="23900" dirty="0">
              <a:solidFill>
                <a:schemeClr val="bg1">
                  <a:alpha val="18000"/>
                </a:schemeClr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D8A652-8F1B-60F7-341A-FC437399DF8C}"/>
              </a:ext>
            </a:extLst>
          </p:cNvPr>
          <p:cNvSpPr txBox="1"/>
          <p:nvPr/>
        </p:nvSpPr>
        <p:spPr>
          <a:xfrm>
            <a:off x="9070812" y="686419"/>
            <a:ext cx="2395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chemeClr val="bg1">
                    <a:lumMod val="75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정이루조의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학생관리시스템</a:t>
            </a:r>
          </a:p>
        </p:txBody>
      </p:sp>
    </p:spTree>
    <p:extLst>
      <p:ext uri="{BB962C8B-B14F-4D97-AF65-F5344CB8AC3E}">
        <p14:creationId xmlns:p14="http://schemas.microsoft.com/office/powerpoint/2010/main" val="2132239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99DDEE-D60A-A6E7-9103-457D7CDF7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8E959A6-DEB5-EE89-1C4E-6AAF254DDBBD}"/>
              </a:ext>
            </a:extLst>
          </p:cNvPr>
          <p:cNvGrpSpPr/>
          <p:nvPr/>
        </p:nvGrpSpPr>
        <p:grpSpPr>
          <a:xfrm>
            <a:off x="825478" y="436203"/>
            <a:ext cx="1057971" cy="839961"/>
            <a:chOff x="5773271" y="2460252"/>
            <a:chExt cx="1057971" cy="839961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70DDE18F-BC01-BF69-A09F-46D48883F99B}"/>
                </a:ext>
              </a:extLst>
            </p:cNvPr>
            <p:cNvGrpSpPr/>
            <p:nvPr/>
          </p:nvGrpSpPr>
          <p:grpSpPr>
            <a:xfrm>
              <a:off x="5773271" y="2460252"/>
              <a:ext cx="1057971" cy="839961"/>
              <a:chOff x="5773271" y="2460252"/>
              <a:chExt cx="1057971" cy="839961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BC12C9-1311-F820-CE16-E5C649E5D55A}"/>
                  </a:ext>
                </a:extLst>
              </p:cNvPr>
              <p:cNvSpPr txBox="1"/>
              <p:nvPr/>
            </p:nvSpPr>
            <p:spPr>
              <a:xfrm rot="787121">
                <a:off x="5773271" y="2460252"/>
                <a:ext cx="90543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800" dirty="0">
                    <a:solidFill>
                      <a:srgbClr val="B5B8B4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ko-KR" altLang="en-US" sz="4800" dirty="0">
                  <a:solidFill>
                    <a:srgbClr val="B5B8B4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623288D-8CB3-449F-A175-415E293336E1}"/>
                  </a:ext>
                </a:extLst>
              </p:cNvPr>
              <p:cNvSpPr txBox="1"/>
              <p:nvPr/>
            </p:nvSpPr>
            <p:spPr>
              <a:xfrm rot="787121">
                <a:off x="5925807" y="2469216"/>
                <a:ext cx="90543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800" dirty="0">
                    <a:solidFill>
                      <a:srgbClr val="12478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ko-KR" altLang="en-US" sz="4800" dirty="0">
                  <a:solidFill>
                    <a:srgbClr val="124786"/>
                  </a:solidFill>
                  <a:latin typeface="Cambria Math" panose="02040503050406030204" pitchFamily="18" charset="0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B84A694-AFF8-3840-BB05-BFE53045BAA3}"/>
                </a:ext>
              </a:extLst>
            </p:cNvPr>
            <p:cNvSpPr txBox="1"/>
            <p:nvPr/>
          </p:nvSpPr>
          <p:spPr>
            <a:xfrm rot="742838">
              <a:off x="5989391" y="2828904"/>
              <a:ext cx="227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  <a:endParaRPr lang="ko-KR" altLang="en-US" sz="1200" dirty="0">
                <a:latin typeface="Cambria Math" panose="02040503050406030204" pitchFamily="18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2FD8D42-6AC2-3AEE-0043-60503BBC052A}"/>
                </a:ext>
              </a:extLst>
            </p:cNvPr>
            <p:cNvSpPr txBox="1"/>
            <p:nvPr/>
          </p:nvSpPr>
          <p:spPr>
            <a:xfrm rot="887772">
              <a:off x="6125033" y="2842703"/>
              <a:ext cx="4561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t</a:t>
              </a:r>
              <a:endParaRPr lang="ko-KR" altLang="en-US" sz="1600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0644B17-AF13-0B73-8952-452E5666DAD4}"/>
              </a:ext>
            </a:extLst>
          </p:cNvPr>
          <p:cNvSpPr txBox="1"/>
          <p:nvPr/>
        </p:nvSpPr>
        <p:spPr>
          <a:xfrm>
            <a:off x="9070811" y="686419"/>
            <a:ext cx="3965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정이루조의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학생관리시스템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A3EF8F-A1A8-8324-D50C-A55ED29DA861}"/>
              </a:ext>
            </a:extLst>
          </p:cNvPr>
          <p:cNvSpPr txBox="1"/>
          <p:nvPr/>
        </p:nvSpPr>
        <p:spPr>
          <a:xfrm>
            <a:off x="1459759" y="691388"/>
            <a:ext cx="1344591" cy="338554"/>
          </a:xfrm>
          <a:prstGeom prst="rect">
            <a:avLst/>
          </a:prstGeom>
          <a:solidFill>
            <a:srgbClr val="124684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>
                <a:solidFill>
                  <a:srgbClr val="E8E8E8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테이블 리스트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0D269F-6524-FB73-0986-FFA5AE7329B6}"/>
              </a:ext>
            </a:extLst>
          </p:cNvPr>
          <p:cNvSpPr txBox="1"/>
          <p:nvPr/>
        </p:nvSpPr>
        <p:spPr>
          <a:xfrm>
            <a:off x="1415621" y="1029942"/>
            <a:ext cx="6519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124684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DB TABLE</a:t>
            </a:r>
            <a:endParaRPr lang="ko-KR" altLang="en-US" dirty="0">
              <a:solidFill>
                <a:srgbClr val="124684"/>
              </a:solidFill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5DA6B2E0-45ED-6C41-017C-1AAD223BF0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795740"/>
              </p:ext>
            </p:extLst>
          </p:nvPr>
        </p:nvGraphicFramePr>
        <p:xfrm>
          <a:off x="1052872" y="1133370"/>
          <a:ext cx="10717050" cy="4654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678">
                  <a:extLst>
                    <a:ext uri="{9D8B030D-6E8A-4147-A177-3AD203B41FA5}">
                      <a16:colId xmlns:a16="http://schemas.microsoft.com/office/drawing/2014/main" val="3415987069"/>
                    </a:ext>
                  </a:extLst>
                </a:gridCol>
                <a:gridCol w="1081732">
                  <a:extLst>
                    <a:ext uri="{9D8B030D-6E8A-4147-A177-3AD203B41FA5}">
                      <a16:colId xmlns:a16="http://schemas.microsoft.com/office/drawing/2014/main" val="2244318915"/>
                    </a:ext>
                  </a:extLst>
                </a:gridCol>
                <a:gridCol w="1071705">
                  <a:extLst>
                    <a:ext uri="{9D8B030D-6E8A-4147-A177-3AD203B41FA5}">
                      <a16:colId xmlns:a16="http://schemas.microsoft.com/office/drawing/2014/main" val="922084439"/>
                    </a:ext>
                  </a:extLst>
                </a:gridCol>
                <a:gridCol w="1071705">
                  <a:extLst>
                    <a:ext uri="{9D8B030D-6E8A-4147-A177-3AD203B41FA5}">
                      <a16:colId xmlns:a16="http://schemas.microsoft.com/office/drawing/2014/main" val="4290603312"/>
                    </a:ext>
                  </a:extLst>
                </a:gridCol>
                <a:gridCol w="1071705">
                  <a:extLst>
                    <a:ext uri="{9D8B030D-6E8A-4147-A177-3AD203B41FA5}">
                      <a16:colId xmlns:a16="http://schemas.microsoft.com/office/drawing/2014/main" val="454903984"/>
                    </a:ext>
                  </a:extLst>
                </a:gridCol>
                <a:gridCol w="1071705">
                  <a:extLst>
                    <a:ext uri="{9D8B030D-6E8A-4147-A177-3AD203B41FA5}">
                      <a16:colId xmlns:a16="http://schemas.microsoft.com/office/drawing/2014/main" val="2179981313"/>
                    </a:ext>
                  </a:extLst>
                </a:gridCol>
                <a:gridCol w="1071705">
                  <a:extLst>
                    <a:ext uri="{9D8B030D-6E8A-4147-A177-3AD203B41FA5}">
                      <a16:colId xmlns:a16="http://schemas.microsoft.com/office/drawing/2014/main" val="846211417"/>
                    </a:ext>
                  </a:extLst>
                </a:gridCol>
                <a:gridCol w="1071705">
                  <a:extLst>
                    <a:ext uri="{9D8B030D-6E8A-4147-A177-3AD203B41FA5}">
                      <a16:colId xmlns:a16="http://schemas.microsoft.com/office/drawing/2014/main" val="4062098916"/>
                    </a:ext>
                  </a:extLst>
                </a:gridCol>
                <a:gridCol w="1071705">
                  <a:extLst>
                    <a:ext uri="{9D8B030D-6E8A-4147-A177-3AD203B41FA5}">
                      <a16:colId xmlns:a16="http://schemas.microsoft.com/office/drawing/2014/main" val="2621324722"/>
                    </a:ext>
                  </a:extLst>
                </a:gridCol>
                <a:gridCol w="1071705">
                  <a:extLst>
                    <a:ext uri="{9D8B030D-6E8A-4147-A177-3AD203B41FA5}">
                      <a16:colId xmlns:a16="http://schemas.microsoft.com/office/drawing/2014/main" val="1399418893"/>
                    </a:ext>
                  </a:extLst>
                </a:gridCol>
              </a:tblGrid>
              <a:tr h="523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Root </a:t>
                      </a:r>
                      <a:endParaRPr lang="ko-KR" altLang="en-US" sz="15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6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Exam</a:t>
                      </a:r>
                    </a:p>
                    <a:p>
                      <a:pPr algn="ctr" latinLnBrk="1"/>
                      <a:r>
                        <a:rPr lang="en-US" altLang="ko-KR" sz="15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Frame</a:t>
                      </a:r>
                      <a:endParaRPr lang="ko-KR" altLang="en-US" sz="15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6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Exam</a:t>
                      </a:r>
                      <a:endParaRPr lang="ko-KR" altLang="en-US" sz="15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6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Subject</a:t>
                      </a:r>
                      <a:endParaRPr lang="ko-KR" altLang="en-US" sz="15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6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Depart</a:t>
                      </a:r>
                    </a:p>
                    <a:p>
                      <a:pPr algn="ctr" latinLnBrk="1"/>
                      <a:r>
                        <a:rPr lang="en-US" altLang="ko-KR" sz="1500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ment</a:t>
                      </a:r>
                      <a:endParaRPr lang="ko-KR" altLang="en-US" sz="15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6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Professor</a:t>
                      </a:r>
                      <a:endParaRPr lang="ko-KR" altLang="en-US" sz="15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6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Stu_ans</a:t>
                      </a:r>
                      <a:endParaRPr lang="ko-KR" altLang="en-US" sz="15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6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Stu_sub</a:t>
                      </a:r>
                      <a:endParaRPr lang="en-US" altLang="ko-KR" sz="15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5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info</a:t>
                      </a:r>
                      <a:endParaRPr lang="ko-KR" altLang="en-US" sz="15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6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student </a:t>
                      </a:r>
                      <a:endParaRPr lang="ko-KR" altLang="en-US" sz="15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6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question</a:t>
                      </a:r>
                      <a:endParaRPr lang="ko-KR" altLang="en-US" sz="15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726498"/>
                  </a:ext>
                </a:extLst>
              </a:tr>
              <a:tr h="5831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관리자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시험지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시험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과목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학과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교수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학생의 </a:t>
                      </a:r>
                      <a:endParaRPr lang="en-US" altLang="ko-KR" sz="14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시험제출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학생의 과목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학생</a:t>
                      </a:r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endParaRPr lang="ko-KR" altLang="en-US" sz="14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문제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552833"/>
                  </a:ext>
                </a:extLst>
              </a:tr>
              <a:tr h="572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en-US" altLang="ko-KR" sz="1200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root_no</a:t>
                      </a:r>
                      <a:endParaRPr lang="en-US" altLang="ko-KR" sz="12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lang="en-US" altLang="ko-KR" sz="1200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bigint</a:t>
                      </a:r>
                      <a:r>
                        <a:rPr lang="en-US" altLang="ko-KR" sz="12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  <a:endParaRPr lang="ko-KR" altLang="en-US" sz="12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exf_no</a:t>
                      </a:r>
                      <a:r>
                        <a:rPr lang="en-US" altLang="ko-KR" sz="12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(</a:t>
                      </a:r>
                      <a:r>
                        <a:rPr lang="en-US" altLang="ko-KR" sz="1200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bigint</a:t>
                      </a:r>
                      <a:r>
                        <a:rPr lang="en-US" altLang="ko-KR" sz="12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  <a:endParaRPr lang="ko-KR" altLang="en-US" sz="12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ex_no</a:t>
                      </a:r>
                      <a:r>
                        <a:rPr lang="en-US" altLang="ko-KR" sz="12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(</a:t>
                      </a:r>
                      <a:r>
                        <a:rPr lang="en-US" altLang="ko-KR" sz="1200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bigint</a:t>
                      </a:r>
                      <a:r>
                        <a:rPr lang="en-US" altLang="ko-KR" sz="12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  <a:endParaRPr lang="ko-KR" altLang="en-US" sz="12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sub_no</a:t>
                      </a:r>
                      <a:r>
                        <a:rPr lang="en-US" altLang="ko-KR" sz="12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 (</a:t>
                      </a:r>
                      <a:r>
                        <a:rPr lang="en-US" altLang="ko-KR" sz="1200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bigint</a:t>
                      </a:r>
                      <a:r>
                        <a:rPr lang="en-US" altLang="ko-KR" sz="12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  <a:endParaRPr lang="ko-KR" altLang="en-US" sz="12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dept_no</a:t>
                      </a:r>
                      <a:r>
                        <a:rPr lang="en-US" altLang="ko-KR" sz="12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 (</a:t>
                      </a:r>
                      <a:r>
                        <a:rPr lang="en-US" altLang="ko-KR" sz="1200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bigint</a:t>
                      </a:r>
                      <a:r>
                        <a:rPr lang="en-US" altLang="ko-KR" sz="12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 </a:t>
                      </a:r>
                      <a:endParaRPr lang="ko-KR" altLang="en-US" sz="12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prof_no</a:t>
                      </a:r>
                      <a:r>
                        <a:rPr lang="en-US" altLang="ko-KR" sz="12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 (</a:t>
                      </a:r>
                      <a:r>
                        <a:rPr lang="en-US" altLang="ko-KR" sz="1200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bigint</a:t>
                      </a:r>
                      <a:r>
                        <a:rPr lang="en-US" altLang="ko-KR" sz="12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 </a:t>
                      </a:r>
                      <a:endParaRPr lang="ko-KR" altLang="en-US" sz="12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answer_id</a:t>
                      </a:r>
                      <a:r>
                        <a:rPr lang="en-US" altLang="ko-KR" sz="12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 (</a:t>
                      </a:r>
                      <a:r>
                        <a:rPr lang="en-US" altLang="ko-KR" sz="1200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bigint</a:t>
                      </a:r>
                      <a:r>
                        <a:rPr lang="en-US" altLang="ko-KR" sz="12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 </a:t>
                      </a:r>
                      <a:endParaRPr lang="ko-KR" altLang="en-US" sz="12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stu_sub_idx</a:t>
                      </a:r>
                      <a:r>
                        <a:rPr lang="en-US" altLang="ko-KR" sz="12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 (</a:t>
                      </a:r>
                      <a:r>
                        <a:rPr lang="en-US" altLang="ko-KR" sz="1200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bigint</a:t>
                      </a:r>
                      <a:r>
                        <a:rPr lang="en-US" altLang="ko-KR" sz="12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  <a:endParaRPr lang="ko-KR" altLang="en-US" sz="12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stu_no</a:t>
                      </a:r>
                      <a:r>
                        <a:rPr lang="en-US" altLang="ko-KR" sz="12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 (</a:t>
                      </a:r>
                      <a:r>
                        <a:rPr lang="en-US" altLang="ko-KR" sz="1200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bigint</a:t>
                      </a:r>
                      <a:r>
                        <a:rPr lang="en-US" altLang="ko-KR" sz="12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 </a:t>
                      </a:r>
                      <a:endParaRPr lang="ko-KR" altLang="en-US" sz="12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q_no</a:t>
                      </a:r>
                      <a:r>
                        <a:rPr lang="en-US" altLang="ko-KR" sz="12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 (</a:t>
                      </a:r>
                      <a:r>
                        <a:rPr lang="en-US" altLang="ko-KR" sz="1200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bigint</a:t>
                      </a:r>
                      <a:r>
                        <a:rPr lang="en-US" altLang="ko-KR" sz="12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  <a:endParaRPr lang="ko-KR" altLang="en-US" sz="12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720532"/>
                  </a:ext>
                </a:extLst>
              </a:tr>
              <a:tr h="52637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prof_no</a:t>
                      </a:r>
                      <a:r>
                        <a:rPr lang="en-US" altLang="ko-KR" sz="12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(</a:t>
                      </a:r>
                      <a:r>
                        <a:rPr lang="en-US" altLang="ko-KR" sz="1200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bigint</a:t>
                      </a:r>
                      <a:r>
                        <a:rPr lang="en-US" altLang="ko-KR" sz="12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  <a:endParaRPr lang="ko-KR" altLang="en-US" sz="12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q_no</a:t>
                      </a:r>
                      <a:r>
                        <a:rPr lang="en-US" altLang="ko-KR" sz="12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(</a:t>
                      </a:r>
                      <a:r>
                        <a:rPr lang="en-US" altLang="ko-KR" sz="1200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bigint</a:t>
                      </a:r>
                      <a:r>
                        <a:rPr lang="en-US" altLang="ko-KR" sz="12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  <a:endParaRPr lang="ko-KR" altLang="en-US" sz="12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prof_no</a:t>
                      </a:r>
                      <a:r>
                        <a:rPr lang="en-US" altLang="ko-KR" sz="12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(</a:t>
                      </a:r>
                      <a:r>
                        <a:rPr lang="en-US" altLang="ko-KR" sz="1200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bigint</a:t>
                      </a:r>
                      <a:r>
                        <a:rPr lang="en-US" altLang="ko-KR" sz="12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  <a:endParaRPr lang="ko-KR" altLang="en-US" sz="12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dept_no</a:t>
                      </a:r>
                      <a:r>
                        <a:rPr lang="en-US" altLang="ko-KR" sz="12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(</a:t>
                      </a:r>
                      <a:r>
                        <a:rPr lang="en-US" altLang="ko-KR" sz="1200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bigint</a:t>
                      </a:r>
                      <a:r>
                        <a:rPr lang="en-US" altLang="ko-KR" sz="12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  <a:endParaRPr lang="ko-KR" altLang="en-US" sz="12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ex_no</a:t>
                      </a:r>
                      <a:r>
                        <a:rPr lang="en-US" altLang="ko-KR" sz="12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(</a:t>
                      </a:r>
                      <a:r>
                        <a:rPr lang="en-US" altLang="ko-KR" sz="1200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bigint</a:t>
                      </a:r>
                      <a:r>
                        <a:rPr lang="en-US" altLang="ko-KR" sz="12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  <a:endParaRPr lang="ko-KR" altLang="en-US" sz="12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stu_no</a:t>
                      </a:r>
                      <a:r>
                        <a:rPr lang="en-US" altLang="ko-KR" sz="12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(</a:t>
                      </a:r>
                      <a:r>
                        <a:rPr lang="en-US" altLang="ko-KR" sz="1200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bigint</a:t>
                      </a:r>
                      <a:r>
                        <a:rPr lang="en-US" altLang="ko-KR" sz="12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  <a:endParaRPr lang="ko-KR" altLang="en-US" sz="12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dept_no</a:t>
                      </a:r>
                      <a:r>
                        <a:rPr lang="en-US" altLang="ko-KR" sz="12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(</a:t>
                      </a:r>
                      <a:r>
                        <a:rPr lang="en-US" altLang="ko-KR" sz="1200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bigint</a:t>
                      </a:r>
                      <a:r>
                        <a:rPr lang="en-US" altLang="ko-KR" sz="12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  <a:endParaRPr lang="ko-KR" altLang="en-US" sz="12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21504"/>
                  </a:ext>
                </a:extLst>
              </a:tr>
              <a:tr h="572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Root_id</a:t>
                      </a:r>
                      <a:endParaRPr lang="en-US" altLang="ko-KR" sz="12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(varchar)</a:t>
                      </a:r>
                      <a:endParaRPr lang="ko-KR" altLang="en-US" sz="12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sub_no</a:t>
                      </a:r>
                      <a:r>
                        <a:rPr lang="en-US" altLang="ko-KR" sz="12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(</a:t>
                      </a:r>
                      <a:r>
                        <a:rPr lang="en-US" altLang="ko-KR" sz="1200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bigint</a:t>
                      </a:r>
                      <a:r>
                        <a:rPr lang="en-US" altLang="ko-KR" sz="12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  <a:endParaRPr lang="ko-KR" altLang="en-US" sz="12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exf_no</a:t>
                      </a:r>
                      <a:r>
                        <a:rPr lang="en-US" altLang="ko-KR" sz="12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(</a:t>
                      </a:r>
                      <a:r>
                        <a:rPr lang="en-US" altLang="ko-KR" sz="1200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bigint</a:t>
                      </a:r>
                      <a:r>
                        <a:rPr lang="en-US" altLang="ko-KR" sz="12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  <a:endParaRPr lang="ko-KR" altLang="en-US" sz="12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sub_name</a:t>
                      </a:r>
                      <a:r>
                        <a:rPr lang="en-US" altLang="ko-KR" sz="12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(varchar)</a:t>
                      </a:r>
                      <a:endParaRPr lang="ko-KR" altLang="en-US" sz="12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dept_name</a:t>
                      </a:r>
                      <a:r>
                        <a:rPr lang="en-US" altLang="ko-KR" sz="12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(varchar)</a:t>
                      </a:r>
                    </a:p>
                    <a:p>
                      <a:pPr algn="ctr" latinLnBrk="1"/>
                      <a:endParaRPr lang="ko-KR" altLang="en-US" sz="12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prof_name</a:t>
                      </a:r>
                      <a:r>
                        <a:rPr lang="en-US" altLang="ko-KR" sz="12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(varchar)</a:t>
                      </a:r>
                      <a:endParaRPr lang="ko-KR" altLang="en-US" sz="12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q_no</a:t>
                      </a:r>
                      <a:r>
                        <a:rPr lang="en-US" altLang="ko-KR" sz="12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lang="en-US" altLang="ko-KR" sz="1200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bigint</a:t>
                      </a:r>
                      <a:r>
                        <a:rPr lang="en-US" altLang="ko-KR" sz="12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  <a:endParaRPr lang="ko-KR" altLang="en-US" sz="12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sub_no</a:t>
                      </a:r>
                      <a:r>
                        <a:rPr lang="en-US" altLang="ko-KR" sz="12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(</a:t>
                      </a:r>
                      <a:r>
                        <a:rPr lang="en-US" altLang="ko-KR" sz="1200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bigint</a:t>
                      </a:r>
                      <a:r>
                        <a:rPr lang="en-US" altLang="ko-KR" sz="12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 </a:t>
                      </a:r>
                      <a:endParaRPr lang="ko-KR" altLang="en-US" sz="12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stu_id</a:t>
                      </a:r>
                      <a:r>
                        <a:rPr lang="en-US" altLang="ko-KR" sz="12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(varchar)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q_text</a:t>
                      </a:r>
                      <a:r>
                        <a:rPr lang="en-US" altLang="ko-KR" sz="12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(varchar)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011230"/>
                  </a:ext>
                </a:extLst>
              </a:tr>
              <a:tr h="572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Root_pw</a:t>
                      </a:r>
                      <a:endParaRPr lang="en-US" altLang="ko-KR" sz="12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(varchar)</a:t>
                      </a:r>
                      <a:endParaRPr lang="ko-KR" altLang="en-US" sz="12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exf_name</a:t>
                      </a:r>
                      <a:r>
                        <a:rPr lang="en-US" altLang="ko-KR" sz="12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(varchar)</a:t>
                      </a:r>
                      <a:endParaRPr lang="ko-KR" altLang="en-US" sz="12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status (varchar)</a:t>
                      </a:r>
                      <a:endParaRPr lang="ko-KR" altLang="en-US" sz="12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sub_time</a:t>
                      </a:r>
                      <a:r>
                        <a:rPr lang="en-US" altLang="ko-KR" sz="12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(date)</a:t>
                      </a:r>
                      <a:endParaRPr lang="ko-KR" altLang="en-US" sz="12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prof_email</a:t>
                      </a:r>
                      <a:r>
                        <a:rPr lang="en-US" altLang="ko-KR" sz="12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(varchar)</a:t>
                      </a:r>
                      <a:endParaRPr lang="ko-KR" altLang="en-US" sz="12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stu_no</a:t>
                      </a:r>
                      <a:r>
                        <a:rPr lang="en-US" altLang="ko-KR" sz="12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(</a:t>
                      </a:r>
                      <a:r>
                        <a:rPr lang="en-US" altLang="ko-KR" sz="1200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bigint</a:t>
                      </a:r>
                      <a:r>
                        <a:rPr lang="en-US" altLang="ko-KR" sz="12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  <a:endParaRPr lang="ko-KR" altLang="en-US" sz="12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stu_pw</a:t>
                      </a:r>
                      <a:r>
                        <a:rPr lang="en-US" altLang="ko-KR" sz="12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(varchar)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q_answer</a:t>
                      </a:r>
                      <a:r>
                        <a:rPr lang="en-US" altLang="ko-KR" sz="12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(int)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303330"/>
                  </a:ext>
                </a:extLst>
              </a:tr>
              <a:tr h="5721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score</a:t>
                      </a:r>
                      <a:endParaRPr lang="ko-KR" altLang="en-US" sz="12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sub_info</a:t>
                      </a:r>
                      <a:r>
                        <a:rPr lang="en-US" altLang="ko-KR" sz="12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(varchar)</a:t>
                      </a:r>
                      <a:endParaRPr lang="ko-KR" altLang="en-US" sz="12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prof_id</a:t>
                      </a:r>
                      <a:r>
                        <a:rPr lang="en-US" altLang="ko-KR" sz="12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(varchar)</a:t>
                      </a:r>
                    </a:p>
                    <a:p>
                      <a:pPr algn="ctr" latinLnBrk="1"/>
                      <a:endParaRPr lang="ko-KR" altLang="en-US" sz="12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es_correct</a:t>
                      </a:r>
                      <a:r>
                        <a:rPr lang="en-US" altLang="ko-KR" sz="12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(</a:t>
                      </a:r>
                      <a:r>
                        <a:rPr lang="en-US" altLang="ko-KR" sz="1200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tinyint</a:t>
                      </a:r>
                      <a:r>
                        <a:rPr lang="en-US" altLang="ko-KR" sz="12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  <a:endParaRPr lang="ko-KR" altLang="en-US" sz="12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stu_name</a:t>
                      </a:r>
                      <a:r>
                        <a:rPr lang="en-US" altLang="ko-KR" sz="12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(varchar)</a:t>
                      </a:r>
                      <a:endParaRPr lang="ko-KR" altLang="en-US" sz="12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q_score</a:t>
                      </a:r>
                      <a:r>
                        <a:rPr lang="en-US" altLang="ko-KR" sz="12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(int)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230437"/>
                  </a:ext>
                </a:extLst>
              </a:tr>
              <a:tr h="5721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sub_cnt</a:t>
                      </a:r>
                      <a:r>
                        <a:rPr lang="en-US" altLang="ko-KR" sz="12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(int)</a:t>
                      </a:r>
                      <a:endParaRPr lang="ko-KR" altLang="en-US" sz="12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prof_pw</a:t>
                      </a:r>
                      <a:r>
                        <a:rPr lang="en-US" altLang="ko-KR" sz="12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(varchar)</a:t>
                      </a:r>
                      <a:endParaRPr lang="ko-KR" altLang="en-US" sz="12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es_input</a:t>
                      </a:r>
                      <a:r>
                        <a:rPr lang="en-US" altLang="ko-KR" sz="12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(</a:t>
                      </a:r>
                      <a:r>
                        <a:rPr lang="en-US" altLang="ko-KR" sz="1200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tinyint</a:t>
                      </a:r>
                      <a:r>
                        <a:rPr lang="en-US" altLang="ko-KR" sz="12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  <a:endParaRPr lang="ko-KR" altLang="en-US" sz="12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stu_phone</a:t>
                      </a:r>
                      <a:r>
                        <a:rPr lang="en-US" altLang="ko-KR" sz="12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(varchar)</a:t>
                      </a:r>
                      <a:endParaRPr lang="ko-KR" altLang="en-US" sz="12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First~Forth</a:t>
                      </a:r>
                      <a:endParaRPr lang="en-US" altLang="ko-KR" sz="12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(varchar)</a:t>
                      </a:r>
                      <a:endParaRPr lang="ko-KR" altLang="en-US" sz="12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263646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EED216DC-5BEC-C2DA-9787-5B54E801E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031723"/>
              </p:ext>
            </p:extLst>
          </p:nvPr>
        </p:nvGraphicFramePr>
        <p:xfrm>
          <a:off x="7486650" y="5788251"/>
          <a:ext cx="1066800" cy="523875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3985793549"/>
                    </a:ext>
                  </a:extLst>
                </a:gridCol>
              </a:tblGrid>
              <a:tr h="523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exf_no</a:t>
                      </a:r>
                      <a:endParaRPr lang="en-US" altLang="ko-KR" sz="12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lang="en-US" altLang="ko-KR" sz="1200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bigint</a:t>
                      </a:r>
                      <a:r>
                        <a:rPr lang="en-US" altLang="ko-KR" sz="12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  <a:endParaRPr lang="ko-KR" altLang="en-US" sz="12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694723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F9411436-F5B5-227D-6BAA-7A286406E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867925"/>
              </p:ext>
            </p:extLst>
          </p:nvPr>
        </p:nvGraphicFramePr>
        <p:xfrm>
          <a:off x="542962" y="2305050"/>
          <a:ext cx="663110" cy="441277"/>
        </p:xfrm>
        <a:graphic>
          <a:graphicData uri="http://schemas.openxmlformats.org/drawingml/2006/table">
            <a:tbl>
              <a:tblPr/>
              <a:tblGrid>
                <a:gridCol w="663110">
                  <a:extLst>
                    <a:ext uri="{9D8B030D-6E8A-4147-A177-3AD203B41FA5}">
                      <a16:colId xmlns:a16="http://schemas.microsoft.com/office/drawing/2014/main" val="3985793549"/>
                    </a:ext>
                  </a:extLst>
                </a:gridCol>
              </a:tblGrid>
              <a:tr h="4412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Primary</a:t>
                      </a:r>
                      <a:r>
                        <a:rPr lang="ko-KR" altLang="en-US" sz="10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en-US" altLang="ko-KR" sz="10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key</a:t>
                      </a:r>
                      <a:endParaRPr lang="ko-KR" altLang="en-US" sz="100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94723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A948EAE3-B212-EFED-4B97-3088E9B27D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919597"/>
              </p:ext>
            </p:extLst>
          </p:nvPr>
        </p:nvGraphicFramePr>
        <p:xfrm>
          <a:off x="523113" y="2876550"/>
          <a:ext cx="672634" cy="428625"/>
        </p:xfrm>
        <a:graphic>
          <a:graphicData uri="http://schemas.openxmlformats.org/drawingml/2006/table">
            <a:tbl>
              <a:tblPr/>
              <a:tblGrid>
                <a:gridCol w="672634">
                  <a:extLst>
                    <a:ext uri="{9D8B030D-6E8A-4147-A177-3AD203B41FA5}">
                      <a16:colId xmlns:a16="http://schemas.microsoft.com/office/drawing/2014/main" val="3985793549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foreign</a:t>
                      </a:r>
                      <a:r>
                        <a:rPr lang="ko-KR" altLang="en-US" sz="10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en-US" altLang="ko-KR" sz="10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key</a:t>
                      </a:r>
                      <a:endParaRPr lang="ko-KR" altLang="en-US" sz="100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94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1064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427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107772-BF5D-02EB-4830-11F6A5144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4FFF5A-4D34-3E1B-87D9-C8BC664AD2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799" y="3226609"/>
            <a:ext cx="4595797" cy="748735"/>
          </a:xfrm>
          <a:effectLst/>
        </p:spPr>
        <p:txBody>
          <a:bodyPr>
            <a:normAutofit fontScale="90000"/>
          </a:bodyPr>
          <a:lstStyle/>
          <a:p>
            <a:r>
              <a:rPr lang="ko-KR" altLang="en-US" sz="3600" dirty="0">
                <a:solidFill>
                  <a:srgbClr val="E8E8E8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테이블 구조도 </a:t>
            </a:r>
            <a:br>
              <a:rPr lang="en-US" altLang="ko-KR" sz="3600" dirty="0">
                <a:solidFill>
                  <a:srgbClr val="E8E8E8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</a:br>
            <a:r>
              <a:rPr lang="en-US" altLang="ko-KR" sz="3600" dirty="0">
                <a:solidFill>
                  <a:srgbClr val="E8E8E8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(ERD)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FD5C043-D883-B024-522E-123550FFE932}"/>
              </a:ext>
            </a:extLst>
          </p:cNvPr>
          <p:cNvCxnSpPr>
            <a:cxnSpLocks/>
          </p:cNvCxnSpPr>
          <p:nvPr/>
        </p:nvCxnSpPr>
        <p:spPr>
          <a:xfrm>
            <a:off x="883742" y="6127796"/>
            <a:ext cx="3807321" cy="0"/>
          </a:xfrm>
          <a:prstGeom prst="line">
            <a:avLst/>
          </a:prstGeom>
          <a:ln>
            <a:solidFill>
              <a:srgbClr val="E8E8E8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02638AD5-420E-DAAE-7550-94EF65E353A8}"/>
              </a:ext>
            </a:extLst>
          </p:cNvPr>
          <p:cNvGrpSpPr/>
          <p:nvPr/>
        </p:nvGrpSpPr>
        <p:grpSpPr>
          <a:xfrm>
            <a:off x="807724" y="474776"/>
            <a:ext cx="1057971" cy="839961"/>
            <a:chOff x="5773271" y="2460252"/>
            <a:chExt cx="1057971" cy="839961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CF6706EE-0EBB-6E6C-D13E-D902D2CABF7A}"/>
                </a:ext>
              </a:extLst>
            </p:cNvPr>
            <p:cNvGrpSpPr/>
            <p:nvPr/>
          </p:nvGrpSpPr>
          <p:grpSpPr>
            <a:xfrm>
              <a:off x="5773271" y="2460252"/>
              <a:ext cx="1057971" cy="839961"/>
              <a:chOff x="5773271" y="2460252"/>
              <a:chExt cx="1057971" cy="839961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464C32D-64EF-34F5-3890-05927EC954DA}"/>
                  </a:ext>
                </a:extLst>
              </p:cNvPr>
              <p:cNvSpPr txBox="1"/>
              <p:nvPr/>
            </p:nvSpPr>
            <p:spPr>
              <a:xfrm rot="787121">
                <a:off x="5773271" y="2460252"/>
                <a:ext cx="90543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800" dirty="0">
                    <a:solidFill>
                      <a:srgbClr val="B5B8B4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ko-KR" altLang="en-US" sz="4800" dirty="0">
                  <a:solidFill>
                    <a:srgbClr val="B5B8B4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CA655E6-E56C-676F-0A44-CDCD531F38DF}"/>
                  </a:ext>
                </a:extLst>
              </p:cNvPr>
              <p:cNvSpPr txBox="1"/>
              <p:nvPr/>
            </p:nvSpPr>
            <p:spPr>
              <a:xfrm rot="787121">
                <a:off x="5925807" y="2469216"/>
                <a:ext cx="90543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8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ko-KR" altLang="en-US" sz="48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D3E0E56-2032-00FC-C7A5-213CC564337A}"/>
                </a:ext>
              </a:extLst>
            </p:cNvPr>
            <p:cNvSpPr txBox="1"/>
            <p:nvPr/>
          </p:nvSpPr>
          <p:spPr>
            <a:xfrm rot="742838">
              <a:off x="5989391" y="2828904"/>
              <a:ext cx="227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  <a:endParaRPr lang="ko-KR" altLang="en-US" sz="1200" dirty="0">
                <a:latin typeface="Cambria Math" panose="02040503050406030204" pitchFamily="18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CBBB1EC-07D4-6604-8F9E-4E22E59B6A15}"/>
                </a:ext>
              </a:extLst>
            </p:cNvPr>
            <p:cNvSpPr txBox="1"/>
            <p:nvPr/>
          </p:nvSpPr>
          <p:spPr>
            <a:xfrm rot="887772">
              <a:off x="6125033" y="2842703"/>
              <a:ext cx="4561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t</a:t>
              </a:r>
              <a:endParaRPr lang="ko-KR" altLang="en-US" sz="1600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EEF85CF-212D-7707-09A6-5EEE6443F65B}"/>
              </a:ext>
            </a:extLst>
          </p:cNvPr>
          <p:cNvSpPr txBox="1"/>
          <p:nvPr/>
        </p:nvSpPr>
        <p:spPr>
          <a:xfrm>
            <a:off x="6741268" y="1543869"/>
            <a:ext cx="5214025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900" dirty="0">
                <a:solidFill>
                  <a:schemeClr val="bg1">
                    <a:alpha val="18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02</a:t>
            </a:r>
            <a:endParaRPr lang="ko-KR" altLang="en-US" sz="23900" dirty="0">
              <a:solidFill>
                <a:schemeClr val="bg1">
                  <a:alpha val="18000"/>
                </a:schemeClr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A7A692-4D6F-E4B5-C94F-C27FF97DCBDC}"/>
              </a:ext>
            </a:extLst>
          </p:cNvPr>
          <p:cNvSpPr txBox="1"/>
          <p:nvPr/>
        </p:nvSpPr>
        <p:spPr>
          <a:xfrm>
            <a:off x="9070811" y="686419"/>
            <a:ext cx="3965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chemeClr val="bg1">
                    <a:lumMod val="75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정이루조의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학생관리시스템</a:t>
            </a:r>
          </a:p>
        </p:txBody>
      </p:sp>
    </p:spTree>
    <p:extLst>
      <p:ext uri="{BB962C8B-B14F-4D97-AF65-F5344CB8AC3E}">
        <p14:creationId xmlns:p14="http://schemas.microsoft.com/office/powerpoint/2010/main" val="1143385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0699B1D-5437-1BCF-B0AB-61336750A523}"/>
              </a:ext>
            </a:extLst>
          </p:cNvPr>
          <p:cNvGrpSpPr/>
          <p:nvPr/>
        </p:nvGrpSpPr>
        <p:grpSpPr>
          <a:xfrm>
            <a:off x="825478" y="436203"/>
            <a:ext cx="1057971" cy="839961"/>
            <a:chOff x="5773271" y="2460252"/>
            <a:chExt cx="1057971" cy="839961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28374A7-2589-1083-1ECC-9842C1A0E868}"/>
                </a:ext>
              </a:extLst>
            </p:cNvPr>
            <p:cNvGrpSpPr/>
            <p:nvPr/>
          </p:nvGrpSpPr>
          <p:grpSpPr>
            <a:xfrm>
              <a:off x="5773271" y="2460252"/>
              <a:ext cx="1057971" cy="839961"/>
              <a:chOff x="5773271" y="2460252"/>
              <a:chExt cx="1057971" cy="839961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661C93-7B22-BCA1-B055-D48138F7C424}"/>
                  </a:ext>
                </a:extLst>
              </p:cNvPr>
              <p:cNvSpPr txBox="1"/>
              <p:nvPr/>
            </p:nvSpPr>
            <p:spPr>
              <a:xfrm rot="787121">
                <a:off x="5773271" y="2460252"/>
                <a:ext cx="90543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800" dirty="0">
                    <a:solidFill>
                      <a:srgbClr val="B5B8B4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ko-KR" altLang="en-US" sz="4800" dirty="0">
                  <a:solidFill>
                    <a:srgbClr val="B5B8B4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95FD36E-0455-D2ED-0B3C-D2A96E7055EA}"/>
                  </a:ext>
                </a:extLst>
              </p:cNvPr>
              <p:cNvSpPr txBox="1"/>
              <p:nvPr/>
            </p:nvSpPr>
            <p:spPr>
              <a:xfrm rot="787121">
                <a:off x="5925807" y="2469216"/>
                <a:ext cx="90543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800" dirty="0">
                    <a:solidFill>
                      <a:srgbClr val="12478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ko-KR" altLang="en-US" sz="4800" dirty="0">
                  <a:solidFill>
                    <a:srgbClr val="124786"/>
                  </a:solidFill>
                  <a:latin typeface="Cambria Math" panose="02040503050406030204" pitchFamily="18" charset="0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0EE923-DE59-D6F1-416E-AFEF40C19D58}"/>
                </a:ext>
              </a:extLst>
            </p:cNvPr>
            <p:cNvSpPr txBox="1"/>
            <p:nvPr/>
          </p:nvSpPr>
          <p:spPr>
            <a:xfrm rot="742838">
              <a:off x="5989391" y="2828904"/>
              <a:ext cx="227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  <a:endParaRPr lang="ko-KR" altLang="en-US" sz="1200" dirty="0">
                <a:latin typeface="Cambria Math" panose="02040503050406030204" pitchFamily="18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A38DD8D-CC2B-5466-7831-A4BEF58A5E89}"/>
                </a:ext>
              </a:extLst>
            </p:cNvPr>
            <p:cNvSpPr txBox="1"/>
            <p:nvPr/>
          </p:nvSpPr>
          <p:spPr>
            <a:xfrm rot="887772">
              <a:off x="6125033" y="2842703"/>
              <a:ext cx="4561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t</a:t>
              </a:r>
              <a:endParaRPr lang="ko-KR" altLang="en-US" sz="1600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0D1A86A-C2A4-A5C0-853E-B73034CAADE8}"/>
              </a:ext>
            </a:extLst>
          </p:cNvPr>
          <p:cNvSpPr txBox="1"/>
          <p:nvPr/>
        </p:nvSpPr>
        <p:spPr>
          <a:xfrm>
            <a:off x="9070811" y="686419"/>
            <a:ext cx="3965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정이루조의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학생관리시스템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014C0E-B2AA-28C9-A82F-565B20CC4079}"/>
              </a:ext>
            </a:extLst>
          </p:cNvPr>
          <p:cNvSpPr txBox="1"/>
          <p:nvPr/>
        </p:nvSpPr>
        <p:spPr>
          <a:xfrm>
            <a:off x="1459759" y="691388"/>
            <a:ext cx="1150091" cy="338554"/>
          </a:xfrm>
          <a:prstGeom prst="rect">
            <a:avLst/>
          </a:prstGeom>
          <a:solidFill>
            <a:srgbClr val="124684"/>
          </a:solidFill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E8E8E8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테이블 구조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79D9E2F-6308-49A4-E661-8A3A5BCF1F8C}"/>
              </a:ext>
            </a:extLst>
          </p:cNvPr>
          <p:cNvCxnSpPr>
            <a:cxnSpLocks/>
          </p:cNvCxnSpPr>
          <p:nvPr/>
        </p:nvCxnSpPr>
        <p:spPr>
          <a:xfrm>
            <a:off x="883742" y="6127796"/>
            <a:ext cx="10308133" cy="1542"/>
          </a:xfrm>
          <a:prstGeom prst="line">
            <a:avLst/>
          </a:prstGeom>
          <a:ln>
            <a:solidFill>
              <a:srgbClr val="11427D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C6F92D8-77D5-26C4-DDAC-47E9D0C3C3D9}"/>
              </a:ext>
            </a:extLst>
          </p:cNvPr>
          <p:cNvSpPr txBox="1"/>
          <p:nvPr/>
        </p:nvSpPr>
        <p:spPr>
          <a:xfrm>
            <a:off x="1410060" y="1064415"/>
            <a:ext cx="6519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124684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DB ERD</a:t>
            </a:r>
            <a:endParaRPr lang="ko-KR" altLang="en-US" dirty="0">
              <a:solidFill>
                <a:srgbClr val="124684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D65EB731-7D6B-3EE0-B68B-D48D1A8FB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8126" y="912813"/>
            <a:ext cx="4252714" cy="518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18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427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43A5A5-DB78-A514-B7A4-7B385DEB48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18C224-DA55-CCA7-06C9-275E18050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788" y="3212719"/>
            <a:ext cx="4595797" cy="748735"/>
          </a:xfrm>
          <a:effectLst/>
        </p:spPr>
        <p:txBody>
          <a:bodyPr>
            <a:normAutofit fontScale="90000"/>
          </a:bodyPr>
          <a:lstStyle/>
          <a:p>
            <a:r>
              <a:rPr lang="ko-KR" altLang="en-US" sz="3600" dirty="0">
                <a:solidFill>
                  <a:srgbClr val="E8E8E8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테이블 기술서</a:t>
            </a:r>
            <a:br>
              <a:rPr lang="en-US" altLang="ko-KR" sz="3600" dirty="0">
                <a:solidFill>
                  <a:srgbClr val="E8E8E8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</a:br>
            <a:r>
              <a:rPr lang="en-US" altLang="ko-KR" sz="3600" dirty="0">
                <a:solidFill>
                  <a:srgbClr val="E8E8E8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Script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EE2EDD1-1AE0-2188-1929-4A224B4585B8}"/>
              </a:ext>
            </a:extLst>
          </p:cNvPr>
          <p:cNvCxnSpPr>
            <a:cxnSpLocks/>
          </p:cNvCxnSpPr>
          <p:nvPr/>
        </p:nvCxnSpPr>
        <p:spPr>
          <a:xfrm>
            <a:off x="883742" y="6127796"/>
            <a:ext cx="3807321" cy="0"/>
          </a:xfrm>
          <a:prstGeom prst="line">
            <a:avLst/>
          </a:prstGeom>
          <a:ln>
            <a:solidFill>
              <a:srgbClr val="E8E8E8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4B5E4249-BE28-8194-5F61-B37F7053380D}"/>
              </a:ext>
            </a:extLst>
          </p:cNvPr>
          <p:cNvGrpSpPr/>
          <p:nvPr/>
        </p:nvGrpSpPr>
        <p:grpSpPr>
          <a:xfrm>
            <a:off x="807724" y="474776"/>
            <a:ext cx="1057971" cy="839961"/>
            <a:chOff x="5773271" y="2460252"/>
            <a:chExt cx="1057971" cy="839961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1F85E3F2-4DA1-1EB9-8660-22A1E505A9EA}"/>
                </a:ext>
              </a:extLst>
            </p:cNvPr>
            <p:cNvGrpSpPr/>
            <p:nvPr/>
          </p:nvGrpSpPr>
          <p:grpSpPr>
            <a:xfrm>
              <a:off x="5773271" y="2460252"/>
              <a:ext cx="1057971" cy="839961"/>
              <a:chOff x="5773271" y="2460252"/>
              <a:chExt cx="1057971" cy="839961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0ED7E44-21B1-A182-D080-F48A73114359}"/>
                  </a:ext>
                </a:extLst>
              </p:cNvPr>
              <p:cNvSpPr txBox="1"/>
              <p:nvPr/>
            </p:nvSpPr>
            <p:spPr>
              <a:xfrm rot="787121">
                <a:off x="5773271" y="2460252"/>
                <a:ext cx="90543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800" dirty="0">
                    <a:solidFill>
                      <a:srgbClr val="B5B8B4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ko-KR" altLang="en-US" sz="4800" dirty="0">
                  <a:solidFill>
                    <a:srgbClr val="B5B8B4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F42FA51-6857-C771-2E23-15ED9F67C510}"/>
                  </a:ext>
                </a:extLst>
              </p:cNvPr>
              <p:cNvSpPr txBox="1"/>
              <p:nvPr/>
            </p:nvSpPr>
            <p:spPr>
              <a:xfrm rot="787121">
                <a:off x="5925807" y="2469216"/>
                <a:ext cx="90543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8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ko-KR" altLang="en-US" sz="48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0C110C7-4EA5-B4B0-7269-4C904E23C5D4}"/>
                </a:ext>
              </a:extLst>
            </p:cNvPr>
            <p:cNvSpPr txBox="1"/>
            <p:nvPr/>
          </p:nvSpPr>
          <p:spPr>
            <a:xfrm rot="742838">
              <a:off x="5989391" y="2828904"/>
              <a:ext cx="227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  <a:endParaRPr lang="ko-KR" altLang="en-US" sz="1200" dirty="0">
                <a:latin typeface="Cambria Math" panose="02040503050406030204" pitchFamily="18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ED9BA6E-CFEE-A2E2-BB89-6FA510D50FA0}"/>
                </a:ext>
              </a:extLst>
            </p:cNvPr>
            <p:cNvSpPr txBox="1"/>
            <p:nvPr/>
          </p:nvSpPr>
          <p:spPr>
            <a:xfrm rot="887772">
              <a:off x="6125033" y="2842703"/>
              <a:ext cx="4561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t</a:t>
              </a:r>
              <a:endParaRPr lang="ko-KR" altLang="en-US" sz="1600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6F23A60-8CF9-F437-46AC-9009686C4BFC}"/>
              </a:ext>
            </a:extLst>
          </p:cNvPr>
          <p:cNvSpPr txBox="1"/>
          <p:nvPr/>
        </p:nvSpPr>
        <p:spPr>
          <a:xfrm>
            <a:off x="6741268" y="1543869"/>
            <a:ext cx="5214025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900" dirty="0">
                <a:solidFill>
                  <a:schemeClr val="bg1">
                    <a:alpha val="18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03</a:t>
            </a:r>
            <a:endParaRPr lang="ko-KR" altLang="en-US" sz="23900" dirty="0">
              <a:solidFill>
                <a:schemeClr val="bg1">
                  <a:alpha val="18000"/>
                </a:schemeClr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6A0369-7601-1F6B-8AAE-2AD6AC56BF7B}"/>
              </a:ext>
            </a:extLst>
          </p:cNvPr>
          <p:cNvSpPr txBox="1"/>
          <p:nvPr/>
        </p:nvSpPr>
        <p:spPr>
          <a:xfrm>
            <a:off x="9070811" y="686419"/>
            <a:ext cx="3965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chemeClr val="bg1">
                    <a:lumMod val="75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정이루조의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학생관리시스템</a:t>
            </a:r>
          </a:p>
        </p:txBody>
      </p:sp>
    </p:spTree>
    <p:extLst>
      <p:ext uri="{BB962C8B-B14F-4D97-AF65-F5344CB8AC3E}">
        <p14:creationId xmlns:p14="http://schemas.microsoft.com/office/powerpoint/2010/main" val="2013604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9B4F38-D17C-A149-93BE-D3C059B1A1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EAF1A34C-AE36-5277-E6D8-382F280AE61B}"/>
              </a:ext>
            </a:extLst>
          </p:cNvPr>
          <p:cNvGrpSpPr/>
          <p:nvPr/>
        </p:nvGrpSpPr>
        <p:grpSpPr>
          <a:xfrm>
            <a:off x="825478" y="436203"/>
            <a:ext cx="1057971" cy="839961"/>
            <a:chOff x="5773271" y="2460252"/>
            <a:chExt cx="1057971" cy="839961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754F9974-B40A-78D2-8F97-F735AFB57876}"/>
                </a:ext>
              </a:extLst>
            </p:cNvPr>
            <p:cNvGrpSpPr/>
            <p:nvPr/>
          </p:nvGrpSpPr>
          <p:grpSpPr>
            <a:xfrm>
              <a:off x="5773271" y="2460252"/>
              <a:ext cx="1057971" cy="839961"/>
              <a:chOff x="5773271" y="2460252"/>
              <a:chExt cx="1057971" cy="839961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515121D-C8E9-864B-3140-7F17368FDAAF}"/>
                  </a:ext>
                </a:extLst>
              </p:cNvPr>
              <p:cNvSpPr txBox="1"/>
              <p:nvPr/>
            </p:nvSpPr>
            <p:spPr>
              <a:xfrm rot="787121">
                <a:off x="5773271" y="2460252"/>
                <a:ext cx="90543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800" dirty="0">
                    <a:solidFill>
                      <a:srgbClr val="B5B8B4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ko-KR" altLang="en-US" sz="4800" dirty="0">
                  <a:solidFill>
                    <a:srgbClr val="B5B8B4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A96465-A25A-5FC6-FF00-64BEB4D1D917}"/>
                  </a:ext>
                </a:extLst>
              </p:cNvPr>
              <p:cNvSpPr txBox="1"/>
              <p:nvPr/>
            </p:nvSpPr>
            <p:spPr>
              <a:xfrm rot="787121">
                <a:off x="5925807" y="2469216"/>
                <a:ext cx="90543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800" dirty="0">
                    <a:solidFill>
                      <a:srgbClr val="12478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ko-KR" altLang="en-US" sz="4800" dirty="0">
                  <a:solidFill>
                    <a:srgbClr val="124786"/>
                  </a:solidFill>
                  <a:latin typeface="Cambria Math" panose="02040503050406030204" pitchFamily="18" charset="0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F1FD635-317A-2534-FE37-1D26B345CB60}"/>
                </a:ext>
              </a:extLst>
            </p:cNvPr>
            <p:cNvSpPr txBox="1"/>
            <p:nvPr/>
          </p:nvSpPr>
          <p:spPr>
            <a:xfrm rot="742838">
              <a:off x="5989391" y="2828904"/>
              <a:ext cx="227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  <a:endParaRPr lang="ko-KR" altLang="en-US" sz="1200" dirty="0">
                <a:latin typeface="Cambria Math" panose="02040503050406030204" pitchFamily="18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BD69507-0DDB-5AC5-CE9D-376231735426}"/>
                </a:ext>
              </a:extLst>
            </p:cNvPr>
            <p:cNvSpPr txBox="1"/>
            <p:nvPr/>
          </p:nvSpPr>
          <p:spPr>
            <a:xfrm rot="887772">
              <a:off x="6125033" y="2842703"/>
              <a:ext cx="4561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t</a:t>
              </a:r>
              <a:endParaRPr lang="ko-KR" altLang="en-US" sz="1600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110C452-22F7-D661-77ED-7F3B2B2A42A3}"/>
              </a:ext>
            </a:extLst>
          </p:cNvPr>
          <p:cNvSpPr txBox="1"/>
          <p:nvPr/>
        </p:nvSpPr>
        <p:spPr>
          <a:xfrm>
            <a:off x="9070811" y="686419"/>
            <a:ext cx="3965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정이루조의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학생관리시스템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BBD2D8-0CC8-FD06-557A-78FF125CFA1E}"/>
              </a:ext>
            </a:extLst>
          </p:cNvPr>
          <p:cNvSpPr txBox="1"/>
          <p:nvPr/>
        </p:nvSpPr>
        <p:spPr>
          <a:xfrm>
            <a:off x="1459760" y="691388"/>
            <a:ext cx="1661430" cy="338554"/>
          </a:xfrm>
          <a:prstGeom prst="rect">
            <a:avLst/>
          </a:prstGeom>
          <a:solidFill>
            <a:srgbClr val="124684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E8E8E8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테이블 기술서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9784B99-3123-1408-7B6F-355B0E93A1DF}"/>
              </a:ext>
            </a:extLst>
          </p:cNvPr>
          <p:cNvCxnSpPr>
            <a:cxnSpLocks/>
          </p:cNvCxnSpPr>
          <p:nvPr/>
        </p:nvCxnSpPr>
        <p:spPr>
          <a:xfrm>
            <a:off x="883742" y="6127796"/>
            <a:ext cx="3807321" cy="0"/>
          </a:xfrm>
          <a:prstGeom prst="line">
            <a:avLst/>
          </a:prstGeom>
          <a:ln>
            <a:solidFill>
              <a:srgbClr val="11427D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773523-6569-3A80-3C70-ED1943683F36}"/>
              </a:ext>
            </a:extLst>
          </p:cNvPr>
          <p:cNvCxnSpPr>
            <a:cxnSpLocks/>
          </p:cNvCxnSpPr>
          <p:nvPr/>
        </p:nvCxnSpPr>
        <p:spPr>
          <a:xfrm>
            <a:off x="6532270" y="6129338"/>
            <a:ext cx="4785018" cy="0"/>
          </a:xfrm>
          <a:prstGeom prst="line">
            <a:avLst/>
          </a:prstGeom>
          <a:ln>
            <a:solidFill>
              <a:srgbClr val="11427D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F5A0F136-9235-4001-B5C6-7FE324737A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120780"/>
              </p:ext>
            </p:extLst>
          </p:nvPr>
        </p:nvGraphicFramePr>
        <p:xfrm>
          <a:off x="3128434" y="2124407"/>
          <a:ext cx="8128000" cy="3990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6398099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904814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8764507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85016495"/>
                    </a:ext>
                  </a:extLst>
                </a:gridCol>
              </a:tblGrid>
              <a:tr h="4759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논리명</a:t>
                      </a:r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6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물리명</a:t>
                      </a:r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6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자료형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6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217025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관리자번호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Root_no</a:t>
                      </a:r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BIGINT</a:t>
                      </a:r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889683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관리자 </a:t>
                      </a:r>
                      <a:r>
                        <a:rPr lang="en-US" altLang="ko-KR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ID</a:t>
                      </a:r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Root_id</a:t>
                      </a:r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VARCHAR(30)</a:t>
                      </a:r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520359"/>
                  </a:ext>
                </a:extLst>
              </a:tr>
              <a:tr h="5062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관리자 </a:t>
                      </a:r>
                      <a:r>
                        <a:rPr lang="en-US" altLang="ko-KR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PW</a:t>
                      </a:r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Root_pw</a:t>
                      </a:r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VARCHAR(30)</a:t>
                      </a:r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927884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537758"/>
                  </a:ext>
                </a:extLst>
              </a:tr>
              <a:tr h="48110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126524"/>
                  </a:ext>
                </a:extLst>
              </a:tr>
              <a:tr h="376141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893238"/>
                  </a:ext>
                </a:extLst>
              </a:tr>
              <a:tr h="52185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69897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E56EE38-D9B5-52E0-520E-42F2BD28BA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154860"/>
              </p:ext>
            </p:extLst>
          </p:nvPr>
        </p:nvGraphicFramePr>
        <p:xfrm>
          <a:off x="3125626" y="1616077"/>
          <a:ext cx="8128000" cy="498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617644957"/>
                    </a:ext>
                  </a:extLst>
                </a:gridCol>
              </a:tblGrid>
              <a:tr h="4988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칼럼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7760973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949F1E15-68D1-86C0-AC36-7B51BCFEE1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040907"/>
              </p:ext>
            </p:extLst>
          </p:nvPr>
        </p:nvGraphicFramePr>
        <p:xfrm>
          <a:off x="2257056" y="1617775"/>
          <a:ext cx="857641" cy="997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641">
                  <a:extLst>
                    <a:ext uri="{9D8B030D-6E8A-4147-A177-3AD203B41FA5}">
                      <a16:colId xmlns:a16="http://schemas.microsoft.com/office/drawing/2014/main" val="4205718268"/>
                    </a:ext>
                  </a:extLst>
                </a:gridCol>
              </a:tblGrid>
              <a:tr h="9979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분류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398127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287502E1-73EA-9135-4606-DA9ED3C4D9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953098"/>
              </p:ext>
            </p:extLst>
          </p:nvPr>
        </p:nvGraphicFramePr>
        <p:xfrm>
          <a:off x="2272250" y="2634190"/>
          <a:ext cx="842448" cy="3476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448">
                  <a:extLst>
                    <a:ext uri="{9D8B030D-6E8A-4147-A177-3AD203B41FA5}">
                      <a16:colId xmlns:a16="http://schemas.microsoft.com/office/drawing/2014/main" val="3735634114"/>
                    </a:ext>
                  </a:extLst>
                </a:gridCol>
              </a:tblGrid>
              <a:tr h="5566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pk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266389"/>
                  </a:ext>
                </a:extLst>
              </a:tr>
              <a:tr h="51090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883194"/>
                  </a:ext>
                </a:extLst>
              </a:tr>
              <a:tr h="51090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7165590"/>
                  </a:ext>
                </a:extLst>
              </a:tr>
              <a:tr h="51090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096719"/>
                  </a:ext>
                </a:extLst>
              </a:tr>
              <a:tr h="51090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156130"/>
                  </a:ext>
                </a:extLst>
              </a:tr>
              <a:tr h="35669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503613"/>
                  </a:ext>
                </a:extLst>
              </a:tr>
              <a:tr h="51090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591851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6699CFC8-EC11-DADF-C067-6A5AFB648C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096229"/>
              </p:ext>
            </p:extLst>
          </p:nvPr>
        </p:nvGraphicFramePr>
        <p:xfrm>
          <a:off x="1001184" y="1617775"/>
          <a:ext cx="1259205" cy="997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205">
                  <a:extLst>
                    <a:ext uri="{9D8B030D-6E8A-4147-A177-3AD203B41FA5}">
                      <a16:colId xmlns:a16="http://schemas.microsoft.com/office/drawing/2014/main" val="4205718268"/>
                    </a:ext>
                  </a:extLst>
                </a:gridCol>
              </a:tblGrid>
              <a:tr h="9979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테이블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398127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091F8556-66BA-7730-0EB6-32A40FC54C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915257"/>
              </p:ext>
            </p:extLst>
          </p:nvPr>
        </p:nvGraphicFramePr>
        <p:xfrm>
          <a:off x="1018498" y="2629212"/>
          <a:ext cx="1237708" cy="3489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7708">
                  <a:extLst>
                    <a:ext uri="{9D8B030D-6E8A-4147-A177-3AD203B41FA5}">
                      <a16:colId xmlns:a16="http://schemas.microsoft.com/office/drawing/2014/main" val="4205718268"/>
                    </a:ext>
                  </a:extLst>
                </a:gridCol>
              </a:tblGrid>
              <a:tr h="3489620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sz="13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root</a:t>
                      </a:r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398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60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AC224A-12AB-1166-69AC-DE417ADC9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E7388AEE-65E8-02D0-2F16-EDA88690AD57}"/>
              </a:ext>
            </a:extLst>
          </p:cNvPr>
          <p:cNvGrpSpPr/>
          <p:nvPr/>
        </p:nvGrpSpPr>
        <p:grpSpPr>
          <a:xfrm>
            <a:off x="825478" y="436203"/>
            <a:ext cx="1057971" cy="839961"/>
            <a:chOff x="5773271" y="2460252"/>
            <a:chExt cx="1057971" cy="839961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0B3CA0AA-EB0B-B012-507C-C70DBFE83515}"/>
                </a:ext>
              </a:extLst>
            </p:cNvPr>
            <p:cNvGrpSpPr/>
            <p:nvPr/>
          </p:nvGrpSpPr>
          <p:grpSpPr>
            <a:xfrm>
              <a:off x="5773271" y="2460252"/>
              <a:ext cx="1057971" cy="839961"/>
              <a:chOff x="5773271" y="2460252"/>
              <a:chExt cx="1057971" cy="839961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4608FC-5464-5056-EC57-A568F8FC08AE}"/>
                  </a:ext>
                </a:extLst>
              </p:cNvPr>
              <p:cNvSpPr txBox="1"/>
              <p:nvPr/>
            </p:nvSpPr>
            <p:spPr>
              <a:xfrm rot="787121">
                <a:off x="5773271" y="2460252"/>
                <a:ext cx="90543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800" dirty="0">
                    <a:solidFill>
                      <a:srgbClr val="B5B8B4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ko-KR" altLang="en-US" sz="4800" dirty="0">
                  <a:solidFill>
                    <a:srgbClr val="B5B8B4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2EC5513-1E4A-E6BB-C00A-2A35AFC6A29E}"/>
                  </a:ext>
                </a:extLst>
              </p:cNvPr>
              <p:cNvSpPr txBox="1"/>
              <p:nvPr/>
            </p:nvSpPr>
            <p:spPr>
              <a:xfrm rot="787121">
                <a:off x="5925807" y="2469216"/>
                <a:ext cx="90543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800" dirty="0">
                    <a:solidFill>
                      <a:srgbClr val="12478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ko-KR" altLang="en-US" sz="4800" dirty="0">
                  <a:solidFill>
                    <a:srgbClr val="124786"/>
                  </a:solidFill>
                  <a:latin typeface="Cambria Math" panose="02040503050406030204" pitchFamily="18" charset="0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8148583-81C9-33F0-26A6-4B30BF82DC46}"/>
                </a:ext>
              </a:extLst>
            </p:cNvPr>
            <p:cNvSpPr txBox="1"/>
            <p:nvPr/>
          </p:nvSpPr>
          <p:spPr>
            <a:xfrm rot="742838">
              <a:off x="5989391" y="2828904"/>
              <a:ext cx="227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  <a:endParaRPr lang="ko-KR" altLang="en-US" sz="1200" dirty="0">
                <a:latin typeface="Cambria Math" panose="02040503050406030204" pitchFamily="18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CCDC269-402E-8171-E269-47767113C079}"/>
                </a:ext>
              </a:extLst>
            </p:cNvPr>
            <p:cNvSpPr txBox="1"/>
            <p:nvPr/>
          </p:nvSpPr>
          <p:spPr>
            <a:xfrm rot="887772">
              <a:off x="6125033" y="2842703"/>
              <a:ext cx="4561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t</a:t>
              </a:r>
              <a:endParaRPr lang="ko-KR" altLang="en-US" sz="1600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F57E45E-90BE-8B69-181A-E6DA95F4FBED}"/>
              </a:ext>
            </a:extLst>
          </p:cNvPr>
          <p:cNvSpPr txBox="1"/>
          <p:nvPr/>
        </p:nvSpPr>
        <p:spPr>
          <a:xfrm>
            <a:off x="9070811" y="686419"/>
            <a:ext cx="3965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정이루조의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학생관리시스템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1E2FCA-338F-72D0-8FE6-DA0E4C3B5BC1}"/>
              </a:ext>
            </a:extLst>
          </p:cNvPr>
          <p:cNvSpPr txBox="1"/>
          <p:nvPr/>
        </p:nvSpPr>
        <p:spPr>
          <a:xfrm>
            <a:off x="1459760" y="691388"/>
            <a:ext cx="1661430" cy="338554"/>
          </a:xfrm>
          <a:prstGeom prst="rect">
            <a:avLst/>
          </a:prstGeom>
          <a:solidFill>
            <a:srgbClr val="124684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E8E8E8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테이블 기술서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752C7EE-B709-0DC0-6478-C13DE989258A}"/>
              </a:ext>
            </a:extLst>
          </p:cNvPr>
          <p:cNvCxnSpPr>
            <a:cxnSpLocks/>
          </p:cNvCxnSpPr>
          <p:nvPr/>
        </p:nvCxnSpPr>
        <p:spPr>
          <a:xfrm>
            <a:off x="883742" y="6127796"/>
            <a:ext cx="3807321" cy="0"/>
          </a:xfrm>
          <a:prstGeom prst="line">
            <a:avLst/>
          </a:prstGeom>
          <a:ln>
            <a:solidFill>
              <a:srgbClr val="11427D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1AB14E2-4E95-BF4A-212B-D463F8B54E24}"/>
              </a:ext>
            </a:extLst>
          </p:cNvPr>
          <p:cNvCxnSpPr>
            <a:cxnSpLocks/>
          </p:cNvCxnSpPr>
          <p:nvPr/>
        </p:nvCxnSpPr>
        <p:spPr>
          <a:xfrm>
            <a:off x="6532270" y="6129338"/>
            <a:ext cx="4785018" cy="0"/>
          </a:xfrm>
          <a:prstGeom prst="line">
            <a:avLst/>
          </a:prstGeom>
          <a:ln>
            <a:solidFill>
              <a:srgbClr val="11427D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0A49355B-C00E-63EE-D600-7C9F9107E0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152973"/>
              </p:ext>
            </p:extLst>
          </p:nvPr>
        </p:nvGraphicFramePr>
        <p:xfrm>
          <a:off x="3128434" y="2124407"/>
          <a:ext cx="8128000" cy="3977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6398099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904814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8764507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85016495"/>
                    </a:ext>
                  </a:extLst>
                </a:gridCol>
              </a:tblGrid>
              <a:tr h="4759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논리명</a:t>
                      </a:r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6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물리명</a:t>
                      </a:r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6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자료형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6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217025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학생번호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Stu_no</a:t>
                      </a:r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BIGINT</a:t>
                      </a:r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889683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학과번호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Dept_no</a:t>
                      </a:r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BIGINT</a:t>
                      </a:r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520359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학생 </a:t>
                      </a:r>
                      <a:r>
                        <a:rPr lang="en-US" altLang="ko-KR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ID</a:t>
                      </a:r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Stu_id</a:t>
                      </a:r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VARCHAR(30)</a:t>
                      </a:r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927884"/>
                  </a:ext>
                </a:extLst>
              </a:tr>
              <a:tr h="1785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학생 </a:t>
                      </a:r>
                      <a:r>
                        <a:rPr lang="en-US" altLang="ko-KR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PW</a:t>
                      </a:r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Stu_pw</a:t>
                      </a:r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VARCHAR(30)</a:t>
                      </a:r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537758"/>
                  </a:ext>
                </a:extLst>
              </a:tr>
              <a:tr h="4811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학생이름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Stu_name</a:t>
                      </a:r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VARCHAR(30)</a:t>
                      </a:r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126524"/>
                  </a:ext>
                </a:extLst>
              </a:tr>
              <a:tr h="3761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학생전화번호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Stu_phone</a:t>
                      </a:r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VARCHAR(30)</a:t>
                      </a:r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893238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학생 </a:t>
                      </a:r>
                      <a:r>
                        <a:rPr lang="en-US" altLang="ko-KR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E-mail</a:t>
                      </a:r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Stu_email</a:t>
                      </a:r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VARCHAR(30)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69897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50C2136-5648-9804-53AF-590EF62B9A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764608"/>
              </p:ext>
            </p:extLst>
          </p:nvPr>
        </p:nvGraphicFramePr>
        <p:xfrm>
          <a:off x="3125626" y="1616077"/>
          <a:ext cx="8128000" cy="498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617644957"/>
                    </a:ext>
                  </a:extLst>
                </a:gridCol>
              </a:tblGrid>
              <a:tr h="4988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칼럼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7760973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20741CDC-9788-5157-F67A-8CEF71BBDB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54751"/>
              </p:ext>
            </p:extLst>
          </p:nvPr>
        </p:nvGraphicFramePr>
        <p:xfrm>
          <a:off x="2257056" y="1617775"/>
          <a:ext cx="857641" cy="997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641">
                  <a:extLst>
                    <a:ext uri="{9D8B030D-6E8A-4147-A177-3AD203B41FA5}">
                      <a16:colId xmlns:a16="http://schemas.microsoft.com/office/drawing/2014/main" val="4205718268"/>
                    </a:ext>
                  </a:extLst>
                </a:gridCol>
              </a:tblGrid>
              <a:tr h="9979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분류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398127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70D152EF-2364-43C3-D098-3EA4A1E61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481427"/>
              </p:ext>
            </p:extLst>
          </p:nvPr>
        </p:nvGraphicFramePr>
        <p:xfrm>
          <a:off x="2272250" y="2634190"/>
          <a:ext cx="842448" cy="3476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448">
                  <a:extLst>
                    <a:ext uri="{9D8B030D-6E8A-4147-A177-3AD203B41FA5}">
                      <a16:colId xmlns:a16="http://schemas.microsoft.com/office/drawing/2014/main" val="3735634114"/>
                    </a:ext>
                  </a:extLst>
                </a:gridCol>
              </a:tblGrid>
              <a:tr h="556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pk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266389"/>
                  </a:ext>
                </a:extLst>
              </a:tr>
              <a:tr h="510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FK</a:t>
                      </a:r>
                      <a:endParaRPr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883194"/>
                  </a:ext>
                </a:extLst>
              </a:tr>
              <a:tr h="51090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7165590"/>
                  </a:ext>
                </a:extLst>
              </a:tr>
              <a:tr h="51090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096719"/>
                  </a:ext>
                </a:extLst>
              </a:tr>
              <a:tr h="51090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156130"/>
                  </a:ext>
                </a:extLst>
              </a:tr>
              <a:tr h="35669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503613"/>
                  </a:ext>
                </a:extLst>
              </a:tr>
              <a:tr h="51090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591851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005543AB-19D9-B016-B18B-D9AB40B3C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480494"/>
              </p:ext>
            </p:extLst>
          </p:nvPr>
        </p:nvGraphicFramePr>
        <p:xfrm>
          <a:off x="1001184" y="1617775"/>
          <a:ext cx="1259205" cy="997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205">
                  <a:extLst>
                    <a:ext uri="{9D8B030D-6E8A-4147-A177-3AD203B41FA5}">
                      <a16:colId xmlns:a16="http://schemas.microsoft.com/office/drawing/2014/main" val="4205718268"/>
                    </a:ext>
                  </a:extLst>
                </a:gridCol>
              </a:tblGrid>
              <a:tr h="9979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테이블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398127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CA790A08-C4A8-BE6A-CCF4-C65575E2BB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281021"/>
              </p:ext>
            </p:extLst>
          </p:nvPr>
        </p:nvGraphicFramePr>
        <p:xfrm>
          <a:off x="1018498" y="2629212"/>
          <a:ext cx="1237708" cy="3489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7708">
                  <a:extLst>
                    <a:ext uri="{9D8B030D-6E8A-4147-A177-3AD203B41FA5}">
                      <a16:colId xmlns:a16="http://schemas.microsoft.com/office/drawing/2014/main" val="4205718268"/>
                    </a:ext>
                  </a:extLst>
                </a:gridCol>
              </a:tblGrid>
              <a:tr h="3489620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sz="1300" dirty="0"/>
                        <a:t>student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398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5880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3003</TotalTime>
  <Words>928</Words>
  <Application>Microsoft Office PowerPoint</Application>
  <PresentationFormat>와이드스크린</PresentationFormat>
  <Paragraphs>503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Pretendard</vt:lpstr>
      <vt:lpstr>Pretendard ExtraBold</vt:lpstr>
      <vt:lpstr>Pretendard Medium</vt:lpstr>
      <vt:lpstr>Pretendard SemiBold</vt:lpstr>
      <vt:lpstr>맑은 고딕</vt:lpstr>
      <vt:lpstr>Arial</vt:lpstr>
      <vt:lpstr>Cambria Math</vt:lpstr>
      <vt:lpstr>Office 테마</vt:lpstr>
      <vt:lpstr>학생관리시스템 DB 설계서</vt:lpstr>
      <vt:lpstr>Table of contents</vt:lpstr>
      <vt:lpstr>테이블 리스트</vt:lpstr>
      <vt:lpstr>PowerPoint 프레젠테이션</vt:lpstr>
      <vt:lpstr>테이블 구조도  (ERD)</vt:lpstr>
      <vt:lpstr>PowerPoint 프레젠테이션</vt:lpstr>
      <vt:lpstr>테이블 기술서 Script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발표를 들어주셔서 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16</cp:revision>
  <dcterms:created xsi:type="dcterms:W3CDTF">2024-11-27T07:52:29Z</dcterms:created>
  <dcterms:modified xsi:type="dcterms:W3CDTF">2024-12-03T04:56:53Z</dcterms:modified>
</cp:coreProperties>
</file>