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356308-8E1C-48B0-9FC7-8B20ACAC46B2}">
  <a:tblStyle styleId="{D0356308-8E1C-48B0-9FC7-8B20ACAC4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5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38152"/>
            <a:ext cx="30546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Thoracic Surgery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78150" y="2507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Lung Cancer Patients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264325" y="3852925"/>
            <a:ext cx="99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By: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Seung Chi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512600" y="3175975"/>
            <a:ext cx="3065400" cy="9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32935" l="0" r="0" t="0"/>
          <a:stretch/>
        </p:blipFill>
        <p:spPr>
          <a:xfrm>
            <a:off x="0" y="102850"/>
            <a:ext cx="4571999" cy="46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66306"/>
          <a:stretch/>
        </p:blipFill>
        <p:spPr>
          <a:xfrm>
            <a:off x="4572000" y="54700"/>
            <a:ext cx="4571999" cy="231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Null Hypothesis: The 1 year death and live patients have the same mean, tested for each attribute.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Test Statistic: Mean difference between death and live patients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Significance level: 0.05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25" y="2975400"/>
            <a:ext cx="3295350" cy="18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Hypothesis Testing</a:t>
            </a:r>
            <a:endParaRPr/>
          </a:p>
        </p:txBody>
      </p:sp>
      <p:graphicFrame>
        <p:nvGraphicFramePr>
          <p:cNvPr id="140" name="Shape 140"/>
          <p:cNvGraphicFramePr/>
          <p:nvPr/>
        </p:nvGraphicFramePr>
        <p:xfrm>
          <a:off x="311700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2128125"/>
                <a:gridCol w="213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FVC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FEV1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0.0588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Performance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0.0300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0.0964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Haemoptysis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0.0623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Dyspnoea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0.0242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Cough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0.0320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Shape 141"/>
          <p:cNvGraphicFramePr/>
          <p:nvPr/>
        </p:nvGraphicFramePr>
        <p:xfrm>
          <a:off x="4668800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2128125"/>
                <a:gridCol w="213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Weakness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Tumor_Size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0.0003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Diabetes_Mellitus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0.0209</a:t>
                      </a:r>
                      <a:endParaRPr b="1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MI_6mo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0.7264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Asthma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difference % for Attributes of Significance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Performance = 17.96%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Dyspnoea = 162.57%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Cough = 17.58%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Tumor_Size = 19.69%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Diabetes_Mellitus = 132.49%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25" y="1440075"/>
            <a:ext cx="4269400" cy="2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72800" y="124250"/>
            <a:ext cx="84471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of Numerical (Age, FVC, FEV1) Data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272800" y="857750"/>
            <a:ext cx="5297126" cy="4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681125" y="1033525"/>
            <a:ext cx="3169500" cy="3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Correlation Coefficients: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➢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Age &amp; FEV1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-0.2994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➢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Age &amp; FVC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-0.3096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6175" y="361075"/>
            <a:ext cx="5504775" cy="41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665075" y="1439550"/>
            <a:ext cx="33300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Correlation Coefficient: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➢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0.8875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FEV1/FVC Ratio: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➢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Used in diagnosis of obstructive and restrictive lung disease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733725" y="0"/>
            <a:ext cx="27282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Correlation of FVC &amp; FEV1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Patients who receive thoracic surgery for lung cancer do so with the expectation that their lives will be prolonged for a sufficient amount of time afterwards.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problem to solve is whether there is a way to determine </a:t>
            </a:r>
            <a:r>
              <a:rPr lang="en"/>
              <a:t>postoperative</a:t>
            </a:r>
            <a:r>
              <a:rPr lang="en"/>
              <a:t> 1 year survival of lung cancer patients utilizing the patient attributes in the data 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benefits from answering this problem?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Patients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Families of Patients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Physicians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Hospitals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Healthcare Organizations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69" y="1147225"/>
            <a:ext cx="2682406" cy="19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600" y="3057100"/>
            <a:ext cx="2956525" cy="19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875" y="1124775"/>
            <a:ext cx="2902250" cy="19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0550" y="3146300"/>
            <a:ext cx="1794051" cy="17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Original from UCI Machine Learning Repository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retrospectively at Wroclaw Thoracic Surgery Centre for patients who underwent major lung resections for primary lung cancer in the years 2007-2011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470 instances and no missing values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report consists of 454 patient data.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Excluding outliers from FEV1 and Age columns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250" y="315925"/>
            <a:ext cx="1138450" cy="11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250" y="2835525"/>
            <a:ext cx="3138679" cy="1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of Attributes (1)</a:t>
            </a:r>
            <a:endParaRPr/>
          </a:p>
        </p:txBody>
      </p:sp>
      <p:graphicFrame>
        <p:nvGraphicFramePr>
          <p:cNvPr id="94" name="Shape 94"/>
          <p:cNvGraphicFramePr/>
          <p:nvPr/>
        </p:nvGraphicFramePr>
        <p:xfrm>
          <a:off x="398825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1821550"/>
                <a:gridCol w="6649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Attribute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Diagnosis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ICD-10 codes for primary and secondary as well multiple tumors if any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FVC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Forced vital capacity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FEV1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Volume that has been exhaled at the end of the first second of forced expiration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Performance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Performance status on Zubrod scale, Good (0) to Poor (2)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Pain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Pain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Haemoptysis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Haemoptysis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Dyspnoea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Dyspnoea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Cough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Cough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Weakness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Weakness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13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Descriptions of Attributes (2)</a:t>
            </a:r>
            <a:endParaRPr/>
          </a:p>
        </p:txBody>
      </p:sp>
      <p:graphicFrame>
        <p:nvGraphicFramePr>
          <p:cNvPr id="100" name="Shape 100"/>
          <p:cNvGraphicFramePr/>
          <p:nvPr/>
        </p:nvGraphicFramePr>
        <p:xfrm>
          <a:off x="425788" y="10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1821550"/>
                <a:gridCol w="6649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Attribute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Pain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Pain before surgery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Tumor_Size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 in clinical TNM - size of the original tumor, 1 (smallest) to 4 (largest)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Diabetes_Mellitus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2 diabetes mellitus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MI_6mo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Myocardial Infarcation (Heart Attack) up to 6 months prior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PAD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Peripheral arterial diseases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Smoking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Smoking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Asthma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Asthma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 at surgery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Death_1yr</a:t>
                      </a:r>
                      <a:endParaRPr b="1"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year survival period - (T) value if died (T = 1, F = 0)</a:t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1 year death and live patients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69 death out of 454; 15.20% death rate in 1 year post-op.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743875" y="17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1232100"/>
                <a:gridCol w="1232100"/>
                <a:gridCol w="1232100"/>
              </a:tblGrid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Attribute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Death in 1 year (Mean)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Live 1 year (Mean)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FVC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3.195072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74E13"/>
                          </a:solidFill>
                        </a:rPr>
                        <a:t>3.304597</a:t>
                      </a:r>
                      <a:endParaRPr b="1" sz="1100">
                        <a:solidFill>
                          <a:srgbClr val="274E13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FEV1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2.383188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74E13"/>
                          </a:solidFill>
                        </a:rPr>
                        <a:t>2.540805</a:t>
                      </a:r>
                      <a:endParaRPr b="1" sz="1100">
                        <a:solidFill>
                          <a:srgbClr val="274E13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Performance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0.913043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0.774026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Pain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0.101449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0.051948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Haemoptysis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0.202899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0.124675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Dyspnoea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0.115942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0.044156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Cough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0.797101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0.677922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Weakness</a:t>
                      </a:r>
                      <a:endParaRPr b="1"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0.246377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0.158442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4704950" y="17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{D0356308-8E1C-48B0-9FC7-8B20ACAC46B2}</a:tableStyleId>
              </a:tblPr>
              <a:tblGrid>
                <a:gridCol w="1258850"/>
                <a:gridCol w="1258850"/>
                <a:gridCol w="1258850"/>
              </a:tblGrid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Attribute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Death in 1 year (Mean)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Live 1 year (Mean)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Tumor_Size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2.014493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1.683117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Diabetes_Mellitus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0.144928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0.062338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MI_6mo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0.000000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0.005195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PAD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0.028986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0.015584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Smoking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0.898551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0.815584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Asthma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0.000000</a:t>
                      </a:r>
                      <a:endParaRPr sz="1100"/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0.005195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71175" y="865000"/>
            <a:ext cx="2320200" cy="27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Difference % of Dead and Live (1 yr)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0" y="0"/>
            <a:ext cx="6717201" cy="50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860675" y="187775"/>
            <a:ext cx="2094300" cy="40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Symptoms or Conditions before Surgery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49959"/>
          <a:stretch/>
        </p:blipFill>
        <p:spPr>
          <a:xfrm>
            <a:off x="0" y="0"/>
            <a:ext cx="6690549" cy="50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