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27EC6-6E0D-4B21-A7C7-D5B730E1AA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2D122-AA6E-4F20-9E0F-1643BF20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D122-AA6E-4F20-9E0F-1643BF20F8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D122-AA6E-4F20-9E0F-1643BF20F8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37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302C-A0A5-4688-A0FB-3F2A7268C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C5945-DA71-4630-B56D-E863F59E3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F466-80CC-46F5-8CC9-10E52EE9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6D5A-3641-4DE3-A488-4642162A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48D3-A0C9-4258-A0E4-A6E61CE2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2C70-78D2-4A4F-81F5-D4E32C31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1CCFE-FDC3-43F7-AB25-646E6DE1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8BA64-7AD3-46DC-B50B-BA6A71AD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A9BC-35FB-428F-BDF7-01DBC7EA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E762-FAF0-459F-BA4A-368E472C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D50DE-48CC-415B-9CA1-4FA4E2A89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9F1A-3C44-4EA5-9C1F-0619B5293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3B4-2D17-40C5-9071-0884EE92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117FE-E3E5-4482-8DDB-54A6FDB7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0CF5-A38A-4A92-8026-44BC6A97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nect 2017 Opening Slide_ON-S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67967-ED88-4A5B-8476-2B050F5E06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830" t="14006" r="3135" b="18700"/>
          <a:stretch/>
        </p:blipFill>
        <p:spPr>
          <a:xfrm>
            <a:off x="-4669" y="0"/>
            <a:ext cx="1219666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61B7D-CF88-4B9F-B9AF-D443A50835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54515" y="2643944"/>
            <a:ext cx="3137486" cy="1570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2D90F-C2D9-4D57-B5A5-4A275E4E2E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90" y="6268081"/>
            <a:ext cx="1402823" cy="3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8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Platform/Blue_Tit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1"/>
            <a:ext cx="5826698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2008"/>
            <a:ext cx="5826699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/Purple_Title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1"/>
            <a:ext cx="5826698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2008"/>
            <a:ext cx="5826699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54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latform/Teal_Titl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1"/>
            <a:ext cx="5826698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2008"/>
            <a:ext cx="5826699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1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-platform Mobile/Red_Title">
    <p:bg>
      <p:bgPr>
        <a:solidFill>
          <a:srgbClr val="E81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1"/>
            <a:ext cx="5826698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2008"/>
            <a:ext cx="5826699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/Yellow_Title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1"/>
            <a:ext cx="5826698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2008"/>
            <a:ext cx="5826699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5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Ops/Green_Title">
    <p:bg>
      <p:bgPr>
        <a:solidFill>
          <a:srgbClr val="107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1"/>
            <a:ext cx="5826698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2008"/>
            <a:ext cx="5826699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1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797886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60034"/>
            <a:ext cx="6723185" cy="22632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98F-0BD3-4838-95EE-A41E058E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06FA-FADA-4556-ACB2-E82C49B1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7FA5-3468-4107-AF4C-92B95B51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3609-0EF9-4A02-9979-1D0746BE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13E7-CD32-427A-AA4B-4CC4DA92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200270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031817"/>
            <a:ext cx="5826760" cy="21337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8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7171397" cy="8996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860034"/>
            <a:ext cx="6723122" cy="2263268"/>
          </a:xfrm>
        </p:spPr>
        <p:txBody>
          <a:bodyPr/>
          <a:lstStyle>
            <a:lvl1pPr>
              <a:defRPr lang="en-US" sz="3529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4097" marR="0" lvl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Click to edit Master text styles</a:t>
            </a:r>
          </a:p>
          <a:p>
            <a:pPr marL="224097" marR="0" lvl="1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224097" marR="0" lvl="2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224097" marR="0" lvl="3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224097" marR="0" lvl="4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99885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50670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487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82386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39730FA-83AB-4C0B-BA17-68D7CE76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198292"/>
            <a:ext cx="4706229" cy="707719"/>
          </a:xfrm>
        </p:spPr>
        <p:txBody>
          <a:bodyPr/>
          <a:lstStyle>
            <a:lvl1pPr>
              <a:defRPr sz="2353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D0DC49D-5F6B-4889-8BAB-44D9B15193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239" y="2906011"/>
            <a:ext cx="4706228" cy="2280787"/>
          </a:xfrm>
        </p:spPr>
        <p:txBody>
          <a:bodyPr wrap="square">
            <a:noAutofit/>
          </a:bodyPr>
          <a:lstStyle>
            <a:lvl1pPr marL="0" indent="0">
              <a:spcBef>
                <a:spcPts val="1765"/>
              </a:spcBef>
              <a:buNone/>
              <a:defRPr sz="2157"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45838-8CCB-4A31-93D3-BAE08906FB28}"/>
              </a:ext>
            </a:extLst>
          </p:cNvPr>
          <p:cNvSpPr/>
          <p:nvPr userDrawn="1"/>
        </p:nvSpPr>
        <p:spPr bwMode="auto">
          <a:xfrm>
            <a:off x="5333418" y="0"/>
            <a:ext cx="6858583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028C-9206-4B28-8470-D1B5F10C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B038A-18D4-4342-9FCD-B1DD556AA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6759-4528-4987-AE96-4B3C690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E5C2-3629-4620-8EA7-6449AFA1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82D7-E4FC-4EE3-955E-4E9D44A4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97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ABB9C-34DF-470B-9A68-B7FF651D0889}"/>
              </a:ext>
            </a:extLst>
          </p:cNvPr>
          <p:cNvSpPr/>
          <p:nvPr userDrawn="1"/>
        </p:nvSpPr>
        <p:spPr bwMode="auto">
          <a:xfrm>
            <a:off x="1" y="0"/>
            <a:ext cx="533435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0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07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302" y="289511"/>
            <a:ext cx="6904778" cy="899665"/>
          </a:xfrm>
        </p:spPr>
        <p:txBody>
          <a:bodyPr/>
          <a:lstStyle>
            <a:lvl1pPr>
              <a:defRPr sz="3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20303" y="4773828"/>
            <a:ext cx="6904016" cy="1793104"/>
          </a:xfrm>
        </p:spPr>
        <p:txBody>
          <a:bodyPr wrap="square">
            <a:noAutofit/>
          </a:bodyPr>
          <a:lstStyle>
            <a:lvl1pPr marL="0" indent="0">
              <a:spcBef>
                <a:spcPts val="1765"/>
              </a:spcBef>
              <a:buNone/>
              <a:defRPr sz="1961"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7BCB6-B351-4103-B9F5-A6E568D676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1014879" y="1014879"/>
            <a:ext cx="6858625" cy="48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3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5A37-69FD-4369-8958-AF23AAEB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2DC1-E397-4D93-A755-960C0E3CC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B25B6-ABD2-4F7A-9632-488F956D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6D6F2-FA92-454C-853C-0EC78788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A6DE-807C-4586-9D9E-CFC4F8C3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DBCF-136C-4800-A154-CABE3074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B8A5-3C3E-4E49-8AD8-4EC2CF1E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C4F3A-9506-486C-94B5-B1F66B31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415A2-532A-4070-9BC2-480A9D83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0707B-6C3F-41F9-8A7E-94CBA8D53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62BB1-8F3C-480A-9589-DF4502F0E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7D0A0-1CB7-461C-A74E-5AEB3D7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6B1DA-D9AE-445F-A522-7225D0A2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F9062-EDBF-496A-ABAC-499935B2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9D5D-A903-487B-BD12-159608E7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C5BD5-9476-4DB1-B406-71BF2546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CF54F-D72D-458E-B991-EC14C09F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A4790-E7C0-4779-8CCA-8C78ECB5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3E7A1-5DE3-4081-B97E-230A6D08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E87CB-5EDD-43A1-A748-B29FE0C2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6043E-BD55-4CE6-A950-B15719B2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4402-45CC-4990-947C-95950599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46EF-9E0D-49E4-A1C1-90A5B4C6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CF08E-096C-40D2-B336-ABFA7916C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E1F3-7C87-4222-9589-8FF0C0CE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6218E-A22D-4A77-9ADB-8559BD43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D90EC-DF31-425D-9DEB-4136AF15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A57B-AD79-4253-9009-5D876A9C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F2E80-F108-4DE5-895A-CCBFD5C36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CF2D1-56D4-4CE1-9747-2EB2A2144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3ECDC-2BFF-48FC-AA80-49D2C995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CF0B3-86B4-4006-A396-8B9A1644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EB37-CFD5-4D26-9095-8E971BB3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929A1-0B83-49E7-A646-37C72A07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8ED0-FDBE-49EB-9705-715E1A7C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EB3F-2D01-43E7-B725-2F60DE51F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1897-F5D4-40E7-8276-C6AEB59A868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8AAEC-5FF8-4FCE-B7FF-462C633E4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EBA5-ED91-4230-95D8-528B8254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E6C6-4B6C-437E-965F-CE8F19FD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8F94-63FB-43A2-941B-C5325F16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6F8F-1F83-4174-BB4B-07E287088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68AD092-0CCD-4A44-A77A-BA69E8F95F32}"/>
              </a:ext>
            </a:extLst>
          </p:cNvPr>
          <p:cNvSpPr/>
          <p:nvPr/>
        </p:nvSpPr>
        <p:spPr>
          <a:xfrm>
            <a:off x="1051728" y="3012211"/>
            <a:ext cx="2232381" cy="1866263"/>
          </a:xfrm>
          <a:prstGeom prst="rect">
            <a:avLst/>
          </a:prstGeom>
          <a:solidFill>
            <a:srgbClr val="F8F8F8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896386">
              <a:defRPr/>
            </a:pPr>
            <a:r>
              <a:rPr lang="fr-FR" sz="1568" b="1" kern="0" dirty="0" err="1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Temperature</a:t>
            </a:r>
            <a:r>
              <a:rPr lang="fr-FR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 </a:t>
            </a:r>
            <a:r>
              <a:rPr lang="fr-FR" sz="1568" b="1" kern="0" dirty="0" err="1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Sensor</a:t>
            </a:r>
            <a:endParaRPr lang="fr-FR" sz="1568" b="1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  <a:p>
            <a:pPr algn="ctr" defTabSz="896386">
              <a:defRPr/>
            </a:pPr>
            <a:r>
              <a:rPr lang="fr-FR" sz="1568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Module Name: "</a:t>
            </a:r>
            <a:r>
              <a:rPr lang="fr-FR" sz="1568" kern="0" dirty="0" err="1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tempSensor</a:t>
            </a:r>
            <a:r>
              <a:rPr lang="fr-FR" sz="1568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"</a:t>
            </a:r>
            <a:endParaRPr lang="en-US" sz="1765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212CE-32A7-4755-AD8A-8C8D71821350}"/>
              </a:ext>
            </a:extLst>
          </p:cNvPr>
          <p:cNvSpPr/>
          <p:nvPr/>
        </p:nvSpPr>
        <p:spPr>
          <a:xfrm>
            <a:off x="5314488" y="3012211"/>
            <a:ext cx="2232381" cy="1866263"/>
          </a:xfrm>
          <a:prstGeom prst="rect">
            <a:avLst/>
          </a:prstGeom>
          <a:solidFill>
            <a:srgbClr val="F8F8F8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fr-FR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Azure Stream Analytics </a:t>
            </a:r>
          </a:p>
          <a:p>
            <a:pPr algn="ctr" defTabSz="896386">
              <a:defRPr/>
            </a:pPr>
            <a:r>
              <a:rPr lang="fr-FR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on IoT Edge</a:t>
            </a:r>
          </a:p>
          <a:p>
            <a:pPr algn="ctr" defTabSz="896386">
              <a:defRPr/>
            </a:pPr>
            <a:r>
              <a:rPr lang="fr-FR" sz="1568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Module Name: "ASA"</a:t>
            </a:r>
          </a:p>
          <a:p>
            <a:pPr algn="ctr" defTabSz="896386">
              <a:defRPr/>
            </a:pPr>
            <a:endParaRPr lang="fr-FR" sz="1765" b="1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  <a:p>
            <a:pPr algn="ctr" defTabSz="896386">
              <a:defRPr/>
            </a:pPr>
            <a:endParaRPr lang="fr-FR" sz="1765" b="1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  <a:p>
            <a:pPr algn="ctr" defTabSz="896386">
              <a:defRPr/>
            </a:pPr>
            <a:r>
              <a:rPr lang="fr-FR" sz="1765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 </a:t>
            </a:r>
            <a:endParaRPr lang="en-US" sz="1765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</p:txBody>
      </p:sp>
      <p:pic>
        <p:nvPicPr>
          <p:cNvPr id="7" name="Picture 2" descr="image001">
            <a:extLst>
              <a:ext uri="{FF2B5EF4-FFF2-40B4-BE49-F238E27FC236}">
                <a16:creationId xmlns:a16="http://schemas.microsoft.com/office/drawing/2014/main" id="{AEC71AA4-F53C-4842-89F0-F9673C828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duotone>
              <a:srgbClr val="0078D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07" y="3945342"/>
            <a:ext cx="861674" cy="70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3F775D-D102-4CC1-A28F-7FA3EC70D424}"/>
              </a:ext>
            </a:extLst>
          </p:cNvPr>
          <p:cNvSpPr txBox="1"/>
          <p:nvPr/>
        </p:nvSpPr>
        <p:spPr>
          <a:xfrm>
            <a:off x="4100773" y="4236812"/>
            <a:ext cx="1217321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100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ASA Input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“temperature”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2E417-CC97-4ADE-B104-90D07E3E5DC2}"/>
              </a:ext>
            </a:extLst>
          </p:cNvPr>
          <p:cNvSpPr txBox="1"/>
          <p:nvPr/>
        </p:nvSpPr>
        <p:spPr>
          <a:xfrm>
            <a:off x="4193347" y="3590853"/>
            <a:ext cx="1121141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100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ASA Output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“alert”</a:t>
            </a:r>
          </a:p>
        </p:txBody>
      </p:sp>
      <p:sp>
        <p:nvSpPr>
          <p:cNvPr id="13" name="Freeform 114">
            <a:extLst>
              <a:ext uri="{FF2B5EF4-FFF2-40B4-BE49-F238E27FC236}">
                <a16:creationId xmlns:a16="http://schemas.microsoft.com/office/drawing/2014/main" id="{E7D0F84C-49EE-4EAC-8378-B7C0DAA95397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2058903" y="4043949"/>
            <a:ext cx="341437" cy="341437"/>
          </a:xfrm>
          <a:custGeom>
            <a:avLst/>
            <a:gdLst>
              <a:gd name="T0" fmla="*/ 995 w 1047"/>
              <a:gd name="T1" fmla="*/ 0 h 1047"/>
              <a:gd name="T2" fmla="*/ 519 w 1047"/>
              <a:gd name="T3" fmla="*/ 104 h 1047"/>
              <a:gd name="T4" fmla="*/ 437 w 1047"/>
              <a:gd name="T5" fmla="*/ 283 h 1047"/>
              <a:gd name="T6" fmla="*/ 133 w 1047"/>
              <a:gd name="T7" fmla="*/ 283 h 1047"/>
              <a:gd name="T8" fmla="*/ 351 w 1047"/>
              <a:gd name="T9" fmla="*/ 146 h 1047"/>
              <a:gd name="T10" fmla="*/ 497 w 1047"/>
              <a:gd name="T11" fmla="*/ 0 h 1047"/>
              <a:gd name="T12" fmla="*/ 15 w 1047"/>
              <a:gd name="T13" fmla="*/ 15 h 1047"/>
              <a:gd name="T14" fmla="*/ 0 w 1047"/>
              <a:gd name="T15" fmla="*/ 995 h 1047"/>
              <a:gd name="T16" fmla="*/ 52 w 1047"/>
              <a:gd name="T17" fmla="*/ 1047 h 1047"/>
              <a:gd name="T18" fmla="*/ 879 w 1047"/>
              <a:gd name="T19" fmla="*/ 943 h 1047"/>
              <a:gd name="T20" fmla="*/ 762 w 1047"/>
              <a:gd name="T21" fmla="*/ 916 h 1047"/>
              <a:gd name="T22" fmla="*/ 762 w 1047"/>
              <a:gd name="T23" fmla="*/ 611 h 1047"/>
              <a:gd name="T24" fmla="*/ 896 w 1047"/>
              <a:gd name="T25" fmla="*/ 834 h 1047"/>
              <a:gd name="T26" fmla="*/ 995 w 1047"/>
              <a:gd name="T27" fmla="*/ 932 h 1047"/>
              <a:gd name="T28" fmla="*/ 1047 w 1047"/>
              <a:gd name="T29" fmla="*/ 52 h 1047"/>
              <a:gd name="T30" fmla="*/ 762 w 1047"/>
              <a:gd name="T31" fmla="*/ 436 h 1047"/>
              <a:gd name="T32" fmla="*/ 416 w 1047"/>
              <a:gd name="T33" fmla="*/ 687 h 1047"/>
              <a:gd name="T34" fmla="*/ 285 w 1047"/>
              <a:gd name="T35" fmla="*/ 916 h 1047"/>
              <a:gd name="T36" fmla="*/ 285 w 1047"/>
              <a:gd name="T37" fmla="*/ 611 h 1047"/>
              <a:gd name="T38" fmla="*/ 625 w 1047"/>
              <a:gd name="T39" fmla="*/ 351 h 1047"/>
              <a:gd name="T40" fmla="*/ 762 w 1047"/>
              <a:gd name="T41" fmla="*/ 131 h 1047"/>
              <a:gd name="T42" fmla="*/ 762 w 1047"/>
              <a:gd name="T43" fmla="*/ 436 h 1047"/>
              <a:gd name="T44" fmla="*/ 709 w 1047"/>
              <a:gd name="T45" fmla="*/ 764 h 1047"/>
              <a:gd name="T46" fmla="*/ 762 w 1047"/>
              <a:gd name="T47" fmla="*/ 817 h 1047"/>
              <a:gd name="T48" fmla="*/ 813 w 1047"/>
              <a:gd name="T49" fmla="*/ 750 h 1047"/>
              <a:gd name="T50" fmla="*/ 285 w 1047"/>
              <a:gd name="T51" fmla="*/ 710 h 1047"/>
              <a:gd name="T52" fmla="*/ 232 w 1047"/>
              <a:gd name="T53" fmla="*/ 764 h 1047"/>
              <a:gd name="T54" fmla="*/ 338 w 1047"/>
              <a:gd name="T55" fmla="*/ 765 h 1047"/>
              <a:gd name="T56" fmla="*/ 285 w 1047"/>
              <a:gd name="T57" fmla="*/ 710 h 1047"/>
              <a:gd name="T58" fmla="*/ 742 w 1047"/>
              <a:gd name="T59" fmla="*/ 234 h 1047"/>
              <a:gd name="T60" fmla="*/ 709 w 1047"/>
              <a:gd name="T61" fmla="*/ 283 h 1047"/>
              <a:gd name="T62" fmla="*/ 767 w 1047"/>
              <a:gd name="T63" fmla="*/ 336 h 1047"/>
              <a:gd name="T64" fmla="*/ 815 w 1047"/>
              <a:gd name="T65" fmla="*/ 283 h 1047"/>
              <a:gd name="T66" fmla="*/ 261 w 1047"/>
              <a:gd name="T67" fmla="*/ 236 h 1047"/>
              <a:gd name="T68" fmla="*/ 285 w 1047"/>
              <a:gd name="T69" fmla="*/ 337 h 1047"/>
              <a:gd name="T70" fmla="*/ 338 w 1047"/>
              <a:gd name="T71" fmla="*/ 283 h 1047"/>
              <a:gd name="T72" fmla="*/ 261 w 1047"/>
              <a:gd name="T73" fmla="*/ 23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7" h="1047">
                <a:moveTo>
                  <a:pt x="1031" y="15"/>
                </a:moveTo>
                <a:cubicBezTo>
                  <a:pt x="1022" y="6"/>
                  <a:pt x="1008" y="0"/>
                  <a:pt x="995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416" y="207"/>
                  <a:pt x="416" y="207"/>
                  <a:pt x="416" y="207"/>
                </a:cubicBezTo>
                <a:cubicBezTo>
                  <a:pt x="429" y="230"/>
                  <a:pt x="437" y="256"/>
                  <a:pt x="437" y="283"/>
                </a:cubicBezTo>
                <a:cubicBezTo>
                  <a:pt x="437" y="368"/>
                  <a:pt x="369" y="436"/>
                  <a:pt x="285" y="436"/>
                </a:cubicBezTo>
                <a:cubicBezTo>
                  <a:pt x="201" y="436"/>
                  <a:pt x="133" y="368"/>
                  <a:pt x="133" y="283"/>
                </a:cubicBezTo>
                <a:cubicBezTo>
                  <a:pt x="133" y="199"/>
                  <a:pt x="201" y="131"/>
                  <a:pt x="285" y="131"/>
                </a:cubicBezTo>
                <a:cubicBezTo>
                  <a:pt x="308" y="131"/>
                  <a:pt x="331" y="137"/>
                  <a:pt x="351" y="146"/>
                </a:cubicBezTo>
                <a:cubicBezTo>
                  <a:pt x="393" y="104"/>
                  <a:pt x="393" y="104"/>
                  <a:pt x="393" y="104"/>
                </a:cubicBezTo>
                <a:cubicBezTo>
                  <a:pt x="497" y="0"/>
                  <a:pt x="497" y="0"/>
                  <a:pt x="49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38" y="0"/>
                  <a:pt x="25" y="6"/>
                  <a:pt x="15" y="15"/>
                </a:cubicBezTo>
                <a:cubicBezTo>
                  <a:pt x="5" y="25"/>
                  <a:pt x="0" y="39"/>
                  <a:pt x="0" y="52"/>
                </a:cubicBezTo>
                <a:cubicBezTo>
                  <a:pt x="0" y="995"/>
                  <a:pt x="0" y="995"/>
                  <a:pt x="0" y="995"/>
                </a:cubicBezTo>
                <a:cubicBezTo>
                  <a:pt x="0" y="1008"/>
                  <a:pt x="5" y="1022"/>
                  <a:pt x="15" y="1032"/>
                </a:cubicBezTo>
                <a:cubicBezTo>
                  <a:pt x="25" y="1041"/>
                  <a:pt x="38" y="1047"/>
                  <a:pt x="52" y="1047"/>
                </a:cubicBezTo>
                <a:cubicBezTo>
                  <a:pt x="983" y="1047"/>
                  <a:pt x="983" y="1047"/>
                  <a:pt x="983" y="1047"/>
                </a:cubicBezTo>
                <a:cubicBezTo>
                  <a:pt x="879" y="943"/>
                  <a:pt x="879" y="943"/>
                  <a:pt x="879" y="943"/>
                </a:cubicBezTo>
                <a:cubicBezTo>
                  <a:pt x="833" y="898"/>
                  <a:pt x="833" y="898"/>
                  <a:pt x="833" y="898"/>
                </a:cubicBezTo>
                <a:cubicBezTo>
                  <a:pt x="812" y="909"/>
                  <a:pt x="788" y="916"/>
                  <a:pt x="762" y="916"/>
                </a:cubicBezTo>
                <a:cubicBezTo>
                  <a:pt x="678" y="916"/>
                  <a:pt x="610" y="848"/>
                  <a:pt x="610" y="764"/>
                </a:cubicBezTo>
                <a:cubicBezTo>
                  <a:pt x="610" y="680"/>
                  <a:pt x="678" y="611"/>
                  <a:pt x="762" y="611"/>
                </a:cubicBezTo>
                <a:cubicBezTo>
                  <a:pt x="846" y="611"/>
                  <a:pt x="914" y="680"/>
                  <a:pt x="914" y="764"/>
                </a:cubicBezTo>
                <a:cubicBezTo>
                  <a:pt x="914" y="789"/>
                  <a:pt x="907" y="813"/>
                  <a:pt x="896" y="834"/>
                </a:cubicBezTo>
                <a:cubicBezTo>
                  <a:pt x="943" y="880"/>
                  <a:pt x="943" y="880"/>
                  <a:pt x="943" y="880"/>
                </a:cubicBezTo>
                <a:cubicBezTo>
                  <a:pt x="995" y="932"/>
                  <a:pt x="995" y="932"/>
                  <a:pt x="995" y="932"/>
                </a:cubicBezTo>
                <a:cubicBezTo>
                  <a:pt x="1047" y="984"/>
                  <a:pt x="1047" y="984"/>
                  <a:pt x="1047" y="984"/>
                </a:cubicBezTo>
                <a:cubicBezTo>
                  <a:pt x="1047" y="52"/>
                  <a:pt x="1047" y="52"/>
                  <a:pt x="1047" y="52"/>
                </a:cubicBezTo>
                <a:cubicBezTo>
                  <a:pt x="1047" y="39"/>
                  <a:pt x="1041" y="25"/>
                  <a:pt x="1031" y="15"/>
                </a:cubicBezTo>
                <a:close/>
                <a:moveTo>
                  <a:pt x="762" y="436"/>
                </a:moveTo>
                <a:cubicBezTo>
                  <a:pt x="735" y="436"/>
                  <a:pt x="709" y="428"/>
                  <a:pt x="687" y="416"/>
                </a:cubicBezTo>
                <a:cubicBezTo>
                  <a:pt x="416" y="687"/>
                  <a:pt x="416" y="687"/>
                  <a:pt x="416" y="687"/>
                </a:cubicBezTo>
                <a:cubicBezTo>
                  <a:pt x="429" y="709"/>
                  <a:pt x="437" y="736"/>
                  <a:pt x="437" y="764"/>
                </a:cubicBezTo>
                <a:cubicBezTo>
                  <a:pt x="437" y="848"/>
                  <a:pt x="369" y="916"/>
                  <a:pt x="285" y="916"/>
                </a:cubicBezTo>
                <a:cubicBezTo>
                  <a:pt x="201" y="916"/>
                  <a:pt x="133" y="848"/>
                  <a:pt x="133" y="764"/>
                </a:cubicBezTo>
                <a:cubicBezTo>
                  <a:pt x="133" y="680"/>
                  <a:pt x="201" y="611"/>
                  <a:pt x="285" y="611"/>
                </a:cubicBezTo>
                <a:cubicBezTo>
                  <a:pt x="308" y="611"/>
                  <a:pt x="330" y="617"/>
                  <a:pt x="350" y="626"/>
                </a:cubicBezTo>
                <a:cubicBezTo>
                  <a:pt x="625" y="351"/>
                  <a:pt x="625" y="351"/>
                  <a:pt x="625" y="351"/>
                </a:cubicBezTo>
                <a:cubicBezTo>
                  <a:pt x="615" y="331"/>
                  <a:pt x="610" y="308"/>
                  <a:pt x="610" y="283"/>
                </a:cubicBezTo>
                <a:cubicBezTo>
                  <a:pt x="610" y="199"/>
                  <a:pt x="678" y="131"/>
                  <a:pt x="762" y="131"/>
                </a:cubicBezTo>
                <a:cubicBezTo>
                  <a:pt x="846" y="131"/>
                  <a:pt x="914" y="199"/>
                  <a:pt x="914" y="283"/>
                </a:cubicBezTo>
                <a:cubicBezTo>
                  <a:pt x="914" y="368"/>
                  <a:pt x="846" y="436"/>
                  <a:pt x="762" y="436"/>
                </a:cubicBezTo>
                <a:close/>
                <a:moveTo>
                  <a:pt x="762" y="710"/>
                </a:moveTo>
                <a:cubicBezTo>
                  <a:pt x="732" y="711"/>
                  <a:pt x="709" y="734"/>
                  <a:pt x="709" y="764"/>
                </a:cubicBezTo>
                <a:cubicBezTo>
                  <a:pt x="709" y="789"/>
                  <a:pt x="727" y="811"/>
                  <a:pt x="751" y="816"/>
                </a:cubicBezTo>
                <a:cubicBezTo>
                  <a:pt x="755" y="816"/>
                  <a:pt x="758" y="817"/>
                  <a:pt x="762" y="817"/>
                </a:cubicBezTo>
                <a:cubicBezTo>
                  <a:pt x="791" y="817"/>
                  <a:pt x="815" y="793"/>
                  <a:pt x="815" y="764"/>
                </a:cubicBezTo>
                <a:cubicBezTo>
                  <a:pt x="815" y="759"/>
                  <a:pt x="814" y="755"/>
                  <a:pt x="813" y="750"/>
                </a:cubicBezTo>
                <a:cubicBezTo>
                  <a:pt x="807" y="727"/>
                  <a:pt x="786" y="711"/>
                  <a:pt x="762" y="710"/>
                </a:cubicBezTo>
                <a:close/>
                <a:moveTo>
                  <a:pt x="285" y="710"/>
                </a:moveTo>
                <a:cubicBezTo>
                  <a:pt x="276" y="710"/>
                  <a:pt x="267" y="713"/>
                  <a:pt x="260" y="717"/>
                </a:cubicBezTo>
                <a:cubicBezTo>
                  <a:pt x="243" y="726"/>
                  <a:pt x="232" y="743"/>
                  <a:pt x="232" y="764"/>
                </a:cubicBezTo>
                <a:cubicBezTo>
                  <a:pt x="232" y="793"/>
                  <a:pt x="256" y="817"/>
                  <a:pt x="285" y="817"/>
                </a:cubicBezTo>
                <a:cubicBezTo>
                  <a:pt x="313" y="817"/>
                  <a:pt x="337" y="794"/>
                  <a:pt x="338" y="765"/>
                </a:cubicBezTo>
                <a:cubicBezTo>
                  <a:pt x="338" y="765"/>
                  <a:pt x="338" y="764"/>
                  <a:pt x="338" y="764"/>
                </a:cubicBezTo>
                <a:cubicBezTo>
                  <a:pt x="338" y="734"/>
                  <a:pt x="314" y="711"/>
                  <a:pt x="285" y="710"/>
                </a:cubicBezTo>
                <a:close/>
                <a:moveTo>
                  <a:pt x="762" y="230"/>
                </a:moveTo>
                <a:cubicBezTo>
                  <a:pt x="755" y="230"/>
                  <a:pt x="748" y="232"/>
                  <a:pt x="742" y="234"/>
                </a:cubicBezTo>
                <a:cubicBezTo>
                  <a:pt x="729" y="240"/>
                  <a:pt x="718" y="250"/>
                  <a:pt x="712" y="264"/>
                </a:cubicBezTo>
                <a:cubicBezTo>
                  <a:pt x="710" y="270"/>
                  <a:pt x="709" y="277"/>
                  <a:pt x="709" y="283"/>
                </a:cubicBezTo>
                <a:cubicBezTo>
                  <a:pt x="709" y="313"/>
                  <a:pt x="732" y="336"/>
                  <a:pt x="762" y="337"/>
                </a:cubicBezTo>
                <a:cubicBezTo>
                  <a:pt x="763" y="337"/>
                  <a:pt x="765" y="336"/>
                  <a:pt x="767" y="336"/>
                </a:cubicBezTo>
                <a:cubicBezTo>
                  <a:pt x="792" y="334"/>
                  <a:pt x="812" y="314"/>
                  <a:pt x="814" y="289"/>
                </a:cubicBezTo>
                <a:cubicBezTo>
                  <a:pt x="815" y="287"/>
                  <a:pt x="815" y="285"/>
                  <a:pt x="815" y="283"/>
                </a:cubicBezTo>
                <a:cubicBezTo>
                  <a:pt x="815" y="254"/>
                  <a:pt x="791" y="230"/>
                  <a:pt x="762" y="230"/>
                </a:cubicBezTo>
                <a:close/>
                <a:moveTo>
                  <a:pt x="261" y="236"/>
                </a:moveTo>
                <a:cubicBezTo>
                  <a:pt x="243" y="245"/>
                  <a:pt x="232" y="263"/>
                  <a:pt x="232" y="283"/>
                </a:cubicBezTo>
                <a:cubicBezTo>
                  <a:pt x="232" y="313"/>
                  <a:pt x="256" y="336"/>
                  <a:pt x="285" y="337"/>
                </a:cubicBezTo>
                <a:cubicBezTo>
                  <a:pt x="313" y="336"/>
                  <a:pt x="336" y="314"/>
                  <a:pt x="338" y="286"/>
                </a:cubicBezTo>
                <a:cubicBezTo>
                  <a:pt x="338" y="285"/>
                  <a:pt x="338" y="284"/>
                  <a:pt x="338" y="283"/>
                </a:cubicBezTo>
                <a:cubicBezTo>
                  <a:pt x="338" y="254"/>
                  <a:pt x="314" y="230"/>
                  <a:pt x="285" y="230"/>
                </a:cubicBezTo>
                <a:cubicBezTo>
                  <a:pt x="276" y="230"/>
                  <a:pt x="268" y="233"/>
                  <a:pt x="261" y="236"/>
                </a:cubicBezTo>
                <a:close/>
              </a:path>
            </a:pathLst>
          </a:cu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kern="0">
              <a:solidFill>
                <a:srgbClr val="70AD47">
                  <a:lumMod val="75000"/>
                  <a:lumOff val="25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56CDF2-C81F-4554-AB27-D231C24F67E3}"/>
              </a:ext>
            </a:extLst>
          </p:cNvPr>
          <p:cNvCxnSpPr>
            <a:cxnSpLocks/>
          </p:cNvCxnSpPr>
          <p:nvPr/>
        </p:nvCxnSpPr>
        <p:spPr>
          <a:xfrm>
            <a:off x="3395483" y="4573217"/>
            <a:ext cx="1794243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629477-0124-46F0-AD6F-CF60085093BA}"/>
              </a:ext>
            </a:extLst>
          </p:cNvPr>
          <p:cNvCxnSpPr>
            <a:cxnSpLocks/>
          </p:cNvCxnSpPr>
          <p:nvPr/>
        </p:nvCxnSpPr>
        <p:spPr>
          <a:xfrm flipH="1">
            <a:off x="3403727" y="3934268"/>
            <a:ext cx="1794382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CF775D-CD64-4B6F-8118-BC8AD2B88422}"/>
              </a:ext>
            </a:extLst>
          </p:cNvPr>
          <p:cNvSpPr/>
          <p:nvPr/>
        </p:nvSpPr>
        <p:spPr bwMode="auto">
          <a:xfrm>
            <a:off x="2864290" y="1105681"/>
            <a:ext cx="2559056" cy="1415703"/>
          </a:xfrm>
          <a:custGeom>
            <a:avLst/>
            <a:gdLst>
              <a:gd name="connsiteX0" fmla="*/ 3361107 w 6810924"/>
              <a:gd name="connsiteY0" fmla="*/ 0 h 3759126"/>
              <a:gd name="connsiteX1" fmla="*/ 4838321 w 6810924"/>
              <a:gd name="connsiteY1" fmla="*/ 979163 h 3759126"/>
              <a:gd name="connsiteX2" fmla="*/ 4860282 w 6810924"/>
              <a:gd name="connsiteY2" fmla="*/ 1039166 h 3759126"/>
              <a:gd name="connsiteX3" fmla="*/ 4977487 w 6810924"/>
              <a:gd name="connsiteY3" fmla="*/ 996268 h 3759126"/>
              <a:gd name="connsiteX4" fmla="*/ 5397728 w 6810924"/>
              <a:gd name="connsiteY4" fmla="*/ 932734 h 3759126"/>
              <a:gd name="connsiteX5" fmla="*/ 6810924 w 6810924"/>
              <a:gd name="connsiteY5" fmla="*/ 2345930 h 3759126"/>
              <a:gd name="connsiteX6" fmla="*/ 5542219 w 6810924"/>
              <a:gd name="connsiteY6" fmla="*/ 3751830 h 3759126"/>
              <a:gd name="connsiteX7" fmla="*/ 5469009 w 6810924"/>
              <a:gd name="connsiteY7" fmla="*/ 3755527 h 3759126"/>
              <a:gd name="connsiteX8" fmla="*/ 5469009 w 6810924"/>
              <a:gd name="connsiteY8" fmla="*/ 3759125 h 3759126"/>
              <a:gd name="connsiteX9" fmla="*/ 5397748 w 6810924"/>
              <a:gd name="connsiteY9" fmla="*/ 3759125 h 3759126"/>
              <a:gd name="connsiteX10" fmla="*/ 5397728 w 6810924"/>
              <a:gd name="connsiteY10" fmla="*/ 3759126 h 3759126"/>
              <a:gd name="connsiteX11" fmla="*/ 5397708 w 6810924"/>
              <a:gd name="connsiteY11" fmla="*/ 3759125 h 3759126"/>
              <a:gd name="connsiteX12" fmla="*/ 779509 w 6810924"/>
              <a:gd name="connsiteY12" fmla="*/ 3759125 h 3759126"/>
              <a:gd name="connsiteX13" fmla="*/ 779489 w 6810924"/>
              <a:gd name="connsiteY13" fmla="*/ 3759126 h 3759126"/>
              <a:gd name="connsiteX14" fmla="*/ 779470 w 6810924"/>
              <a:gd name="connsiteY14" fmla="*/ 3759125 h 3759126"/>
              <a:gd name="connsiteX15" fmla="*/ 760443 w 6810924"/>
              <a:gd name="connsiteY15" fmla="*/ 3759125 h 3759126"/>
              <a:gd name="connsiteX16" fmla="*/ 760443 w 6810924"/>
              <a:gd name="connsiteY16" fmla="*/ 3758165 h 3759126"/>
              <a:gd name="connsiteX17" fmla="*/ 699791 w 6810924"/>
              <a:gd name="connsiteY17" fmla="*/ 3755102 h 3759126"/>
              <a:gd name="connsiteX18" fmla="*/ 0 w 6810924"/>
              <a:gd name="connsiteY18" fmla="*/ 2979637 h 3759126"/>
              <a:gd name="connsiteX19" fmla="*/ 779489 w 6810924"/>
              <a:gd name="connsiteY19" fmla="*/ 2200148 h 3759126"/>
              <a:gd name="connsiteX20" fmla="*/ 869383 w 6810924"/>
              <a:gd name="connsiteY20" fmla="*/ 2205818 h 3759126"/>
              <a:gd name="connsiteX21" fmla="*/ 855381 w 6810924"/>
              <a:gd name="connsiteY21" fmla="*/ 2066924 h 3759126"/>
              <a:gd name="connsiteX22" fmla="*/ 1782273 w 6810924"/>
              <a:gd name="connsiteY22" fmla="*/ 1140032 h 3759126"/>
              <a:gd name="connsiteX23" fmla="*/ 1825926 w 6810924"/>
              <a:gd name="connsiteY23" fmla="*/ 1142236 h 3759126"/>
              <a:gd name="connsiteX24" fmla="*/ 1829983 w 6810924"/>
              <a:gd name="connsiteY24" fmla="*/ 1126458 h 3759126"/>
              <a:gd name="connsiteX25" fmla="*/ 3361107 w 6810924"/>
              <a:gd name="connsiteY25" fmla="*/ 0 h 37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0924" h="3759126">
                <a:moveTo>
                  <a:pt x="3361107" y="0"/>
                </a:moveTo>
                <a:cubicBezTo>
                  <a:pt x="4025175" y="0"/>
                  <a:pt x="4594941" y="403750"/>
                  <a:pt x="4838321" y="979163"/>
                </a:cubicBezTo>
                <a:lnTo>
                  <a:pt x="4860282" y="1039166"/>
                </a:lnTo>
                <a:lnTo>
                  <a:pt x="4977487" y="996268"/>
                </a:lnTo>
                <a:cubicBezTo>
                  <a:pt x="5110241" y="954978"/>
                  <a:pt x="5251387" y="932734"/>
                  <a:pt x="5397728" y="932734"/>
                </a:cubicBezTo>
                <a:cubicBezTo>
                  <a:pt x="6178215" y="932734"/>
                  <a:pt x="6810924" y="1565443"/>
                  <a:pt x="6810924" y="2345930"/>
                </a:cubicBezTo>
                <a:cubicBezTo>
                  <a:pt x="6810924" y="3077637"/>
                  <a:pt x="6254832" y="3679460"/>
                  <a:pt x="5542219" y="3751830"/>
                </a:cubicBezTo>
                <a:lnTo>
                  <a:pt x="5469009" y="3755527"/>
                </a:lnTo>
                <a:lnTo>
                  <a:pt x="5469009" y="3759125"/>
                </a:lnTo>
                <a:lnTo>
                  <a:pt x="5397748" y="3759125"/>
                </a:lnTo>
                <a:lnTo>
                  <a:pt x="5397728" y="3759126"/>
                </a:lnTo>
                <a:lnTo>
                  <a:pt x="5397708" y="3759125"/>
                </a:lnTo>
                <a:lnTo>
                  <a:pt x="779509" y="3759125"/>
                </a:lnTo>
                <a:lnTo>
                  <a:pt x="779489" y="3759126"/>
                </a:lnTo>
                <a:lnTo>
                  <a:pt x="779470" y="3759125"/>
                </a:lnTo>
                <a:lnTo>
                  <a:pt x="760443" y="3759125"/>
                </a:lnTo>
                <a:lnTo>
                  <a:pt x="760443" y="3758165"/>
                </a:lnTo>
                <a:lnTo>
                  <a:pt x="699791" y="3755102"/>
                </a:lnTo>
                <a:cubicBezTo>
                  <a:pt x="306729" y="3715184"/>
                  <a:pt x="0" y="3383231"/>
                  <a:pt x="0" y="2979637"/>
                </a:cubicBezTo>
                <a:cubicBezTo>
                  <a:pt x="0" y="2549137"/>
                  <a:pt x="348989" y="2200148"/>
                  <a:pt x="779489" y="2200148"/>
                </a:cubicBezTo>
                <a:lnTo>
                  <a:pt x="869383" y="2205818"/>
                </a:lnTo>
                <a:lnTo>
                  <a:pt x="855381" y="2066924"/>
                </a:lnTo>
                <a:cubicBezTo>
                  <a:pt x="855381" y="1555016"/>
                  <a:pt x="1270365" y="1140032"/>
                  <a:pt x="1782273" y="1140032"/>
                </a:cubicBezTo>
                <a:lnTo>
                  <a:pt x="1825926" y="1142236"/>
                </a:lnTo>
                <a:lnTo>
                  <a:pt x="1829983" y="1126458"/>
                </a:lnTo>
                <a:cubicBezTo>
                  <a:pt x="2032967" y="473846"/>
                  <a:pt x="2641701" y="0"/>
                  <a:pt x="3361107" y="0"/>
                </a:cubicBezTo>
                <a:close/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38">
            <a:extLst>
              <a:ext uri="{FF2B5EF4-FFF2-40B4-BE49-F238E27FC236}">
                <a16:creationId xmlns:a16="http://schemas.microsoft.com/office/drawing/2014/main" id="{3F3F4C78-8D09-4DA4-842E-504D135E0B34}"/>
              </a:ext>
            </a:extLst>
          </p:cNvPr>
          <p:cNvSpPr>
            <a:spLocks noChangeAspect="1"/>
          </p:cNvSpPr>
          <p:nvPr/>
        </p:nvSpPr>
        <p:spPr bwMode="auto">
          <a:xfrm rot="5280000">
            <a:off x="3770155" y="1437302"/>
            <a:ext cx="591760" cy="752463"/>
          </a:xfrm>
          <a:custGeom>
            <a:avLst/>
            <a:gdLst>
              <a:gd name="connsiteX0" fmla="*/ 1704966 w 2556145"/>
              <a:gd name="connsiteY0" fmla="*/ 3221586 h 3250307"/>
              <a:gd name="connsiteX1" fmla="*/ 1719326 w 2556145"/>
              <a:gd name="connsiteY1" fmla="*/ 2810357 h 3250307"/>
              <a:gd name="connsiteX2" fmla="*/ 2130556 w 2556145"/>
              <a:gd name="connsiteY2" fmla="*/ 2824717 h 3250307"/>
              <a:gd name="connsiteX3" fmla="*/ 2144916 w 2556145"/>
              <a:gd name="connsiteY3" fmla="*/ 2413488 h 3250307"/>
              <a:gd name="connsiteX4" fmla="*/ 2556145 w 2556145"/>
              <a:gd name="connsiteY4" fmla="*/ 2427849 h 3250307"/>
              <a:gd name="connsiteX5" fmla="*/ 2527424 w 2556145"/>
              <a:gd name="connsiteY5" fmla="*/ 3250307 h 3250307"/>
              <a:gd name="connsiteX6" fmla="*/ 297522 w 2556145"/>
              <a:gd name="connsiteY6" fmla="*/ 1966692 h 3250307"/>
              <a:gd name="connsiteX7" fmla="*/ 542806 w 2556145"/>
              <a:gd name="connsiteY7" fmla="*/ 1737961 h 3250307"/>
              <a:gd name="connsiteX8" fmla="*/ 634409 w 2556145"/>
              <a:gd name="connsiteY8" fmla="*/ 1759807 h 3250307"/>
              <a:gd name="connsiteX9" fmla="*/ 675730 w 2556145"/>
              <a:gd name="connsiteY9" fmla="*/ 1789816 h 3250307"/>
              <a:gd name="connsiteX10" fmla="*/ 932915 w 2556145"/>
              <a:gd name="connsiteY10" fmla="*/ 1504183 h 3250307"/>
              <a:gd name="connsiteX11" fmla="*/ 882766 w 2556145"/>
              <a:gd name="connsiteY11" fmla="*/ 1474652 h 3250307"/>
              <a:gd name="connsiteX12" fmla="*/ 740661 w 2556145"/>
              <a:gd name="connsiteY12" fmla="*/ 1183285 h 3250307"/>
              <a:gd name="connsiteX13" fmla="*/ 1097679 w 2556145"/>
              <a:gd name="connsiteY13" fmla="*/ 850360 h 3250307"/>
              <a:gd name="connsiteX14" fmla="*/ 1378424 w 2556145"/>
              <a:gd name="connsiteY14" fmla="*/ 1012444 h 3250307"/>
              <a:gd name="connsiteX15" fmla="*/ 1388475 w 2556145"/>
              <a:gd name="connsiteY15" fmla="*/ 1032609 h 3250307"/>
              <a:gd name="connsiteX16" fmla="*/ 1627124 w 2556145"/>
              <a:gd name="connsiteY16" fmla="*/ 877628 h 3250307"/>
              <a:gd name="connsiteX17" fmla="*/ 1612998 w 2556145"/>
              <a:gd name="connsiteY17" fmla="*/ 849286 h 3250307"/>
              <a:gd name="connsiteX18" fmla="*/ 1597594 w 2556145"/>
              <a:gd name="connsiteY18" fmla="*/ 756381 h 3250307"/>
              <a:gd name="connsiteX19" fmla="*/ 1842878 w 2556145"/>
              <a:gd name="connsiteY19" fmla="*/ 527650 h 3250307"/>
              <a:gd name="connsiteX20" fmla="*/ 2071609 w 2556145"/>
              <a:gd name="connsiteY20" fmla="*/ 772934 h 3250307"/>
              <a:gd name="connsiteX21" fmla="*/ 1826325 w 2556145"/>
              <a:gd name="connsiteY21" fmla="*/ 1001665 h 3250307"/>
              <a:gd name="connsiteX22" fmla="*/ 1661160 w 2556145"/>
              <a:gd name="connsiteY22" fmla="*/ 926395 h 3250307"/>
              <a:gd name="connsiteX23" fmla="*/ 1652778 w 2556145"/>
              <a:gd name="connsiteY23" fmla="*/ 915482 h 3250307"/>
              <a:gd name="connsiteX24" fmla="*/ 1408687 w 2556145"/>
              <a:gd name="connsiteY24" fmla="*/ 1073997 h 3250307"/>
              <a:gd name="connsiteX25" fmla="*/ 1426024 w 2556145"/>
              <a:gd name="connsiteY25" fmla="*/ 1137610 h 3250307"/>
              <a:gd name="connsiteX26" fmla="*/ 1430605 w 2556145"/>
              <a:gd name="connsiteY26" fmla="*/ 1207378 h 3250307"/>
              <a:gd name="connsiteX27" fmla="*/ 1344167 w 2556145"/>
              <a:gd name="connsiteY27" fmla="*/ 1424062 h 3250307"/>
              <a:gd name="connsiteX28" fmla="*/ 1305485 w 2556145"/>
              <a:gd name="connsiteY28" fmla="*/ 1455257 h 3250307"/>
              <a:gd name="connsiteX29" fmla="*/ 1636897 w 2556145"/>
              <a:gd name="connsiteY29" fmla="*/ 1798444 h 3250307"/>
              <a:gd name="connsiteX30" fmla="*/ 1666484 w 2556145"/>
              <a:gd name="connsiteY30" fmla="*/ 1779965 h 3250307"/>
              <a:gd name="connsiteX31" fmla="*/ 1737903 w 2556145"/>
              <a:gd name="connsiteY31" fmla="*/ 1768123 h 3250307"/>
              <a:gd name="connsiteX32" fmla="*/ 1913738 w 2556145"/>
              <a:gd name="connsiteY32" fmla="*/ 1956684 h 3250307"/>
              <a:gd name="connsiteX33" fmla="*/ 1725178 w 2556145"/>
              <a:gd name="connsiteY33" fmla="*/ 2132519 h 3250307"/>
              <a:gd name="connsiteX34" fmla="*/ 1549343 w 2556145"/>
              <a:gd name="connsiteY34" fmla="*/ 1943959 h 3250307"/>
              <a:gd name="connsiteX35" fmla="*/ 1566137 w 2556145"/>
              <a:gd name="connsiteY35" fmla="*/ 1873539 h 3250307"/>
              <a:gd name="connsiteX36" fmla="*/ 1600357 w 2556145"/>
              <a:gd name="connsiteY36" fmla="*/ 1826421 h 3250307"/>
              <a:gd name="connsiteX37" fmla="*/ 1269754 w 2556145"/>
              <a:gd name="connsiteY37" fmla="*/ 1484072 h 3250307"/>
              <a:gd name="connsiteX38" fmla="*/ 1254211 w 2556145"/>
              <a:gd name="connsiteY38" fmla="*/ 1496607 h 3250307"/>
              <a:gd name="connsiteX39" fmla="*/ 1143355 w 2556145"/>
              <a:gd name="connsiteY39" fmla="*/ 1535723 h 3250307"/>
              <a:gd name="connsiteX40" fmla="*/ 1139752 w 2556145"/>
              <a:gd name="connsiteY40" fmla="*/ 1535959 h 3250307"/>
              <a:gd name="connsiteX41" fmla="*/ 1139752 w 2556145"/>
              <a:gd name="connsiteY41" fmla="*/ 2625193 h 3250307"/>
              <a:gd name="connsiteX42" fmla="*/ 1206000 w 2556145"/>
              <a:gd name="connsiteY42" fmla="*/ 2640992 h 3250307"/>
              <a:gd name="connsiteX43" fmla="*/ 1318225 w 2556145"/>
              <a:gd name="connsiteY43" fmla="*/ 2823853 h 3250307"/>
              <a:gd name="connsiteX44" fmla="*/ 1117485 w 2556145"/>
              <a:gd name="connsiteY44" fmla="*/ 3011046 h 3250307"/>
              <a:gd name="connsiteX45" fmla="*/ 930291 w 2556145"/>
              <a:gd name="connsiteY45" fmla="*/ 2810306 h 3250307"/>
              <a:gd name="connsiteX46" fmla="*/ 1054999 w 2556145"/>
              <a:gd name="connsiteY46" fmla="*/ 2635719 h 3250307"/>
              <a:gd name="connsiteX47" fmla="*/ 1094033 w 2556145"/>
              <a:gd name="connsiteY47" fmla="*/ 2629247 h 3250307"/>
              <a:gd name="connsiteX48" fmla="*/ 1094033 w 2556145"/>
              <a:gd name="connsiteY48" fmla="*/ 1538961 h 3250307"/>
              <a:gd name="connsiteX49" fmla="*/ 1073586 w 2556145"/>
              <a:gd name="connsiteY49" fmla="*/ 1540303 h 3250307"/>
              <a:gd name="connsiteX50" fmla="*/ 1004307 w 2556145"/>
              <a:gd name="connsiteY50" fmla="*/ 1530867 h 3250307"/>
              <a:gd name="connsiteX51" fmla="*/ 978517 w 2556145"/>
              <a:gd name="connsiteY51" fmla="*/ 1521863 h 3250307"/>
              <a:gd name="connsiteX52" fmla="*/ 711745 w 2556145"/>
              <a:gd name="connsiteY52" fmla="*/ 1818144 h 3250307"/>
              <a:gd name="connsiteX53" fmla="*/ 735687 w 2556145"/>
              <a:gd name="connsiteY53" fmla="*/ 1849318 h 3250307"/>
              <a:gd name="connsiteX54" fmla="*/ 771537 w 2556145"/>
              <a:gd name="connsiteY54" fmla="*/ 1983245 h 3250307"/>
              <a:gd name="connsiteX55" fmla="*/ 526253 w 2556145"/>
              <a:gd name="connsiteY55" fmla="*/ 2211976 h 3250307"/>
              <a:gd name="connsiteX56" fmla="*/ 297522 w 2556145"/>
              <a:gd name="connsiteY56" fmla="*/ 1966692 h 3250307"/>
              <a:gd name="connsiteX57" fmla="*/ 0 w 2556145"/>
              <a:gd name="connsiteY57" fmla="*/ 822458 h 3250307"/>
              <a:gd name="connsiteX58" fmla="*/ 28720 w 2556145"/>
              <a:gd name="connsiteY58" fmla="*/ 0 h 3250307"/>
              <a:gd name="connsiteX59" fmla="*/ 851179 w 2556145"/>
              <a:gd name="connsiteY59" fmla="*/ 28721 h 3250307"/>
              <a:gd name="connsiteX60" fmla="*/ 836819 w 2556145"/>
              <a:gd name="connsiteY60" fmla="*/ 439950 h 3250307"/>
              <a:gd name="connsiteX61" fmla="*/ 425589 w 2556145"/>
              <a:gd name="connsiteY61" fmla="*/ 425590 h 3250307"/>
              <a:gd name="connsiteX62" fmla="*/ 411229 w 2556145"/>
              <a:gd name="connsiteY62" fmla="*/ 836819 h 325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56145" h="3250307">
                <a:moveTo>
                  <a:pt x="1704966" y="3221586"/>
                </a:moveTo>
                <a:lnTo>
                  <a:pt x="1719326" y="2810357"/>
                </a:lnTo>
                <a:lnTo>
                  <a:pt x="2130556" y="2824717"/>
                </a:lnTo>
                <a:lnTo>
                  <a:pt x="2144916" y="2413488"/>
                </a:lnTo>
                <a:lnTo>
                  <a:pt x="2556145" y="2427849"/>
                </a:lnTo>
                <a:lnTo>
                  <a:pt x="2527424" y="3250307"/>
                </a:lnTo>
                <a:close/>
                <a:moveTo>
                  <a:pt x="297522" y="1966692"/>
                </a:moveTo>
                <a:cubicBezTo>
                  <a:pt x="302093" y="1835797"/>
                  <a:pt x="411910" y="1733390"/>
                  <a:pt x="542806" y="1737961"/>
                </a:cubicBezTo>
                <a:cubicBezTo>
                  <a:pt x="575529" y="1739104"/>
                  <a:pt x="606473" y="1746824"/>
                  <a:pt x="634409" y="1759807"/>
                </a:cubicBezTo>
                <a:lnTo>
                  <a:pt x="675730" y="1789816"/>
                </a:lnTo>
                <a:lnTo>
                  <a:pt x="932915" y="1504183"/>
                </a:lnTo>
                <a:lnTo>
                  <a:pt x="882766" y="1474652"/>
                </a:lnTo>
                <a:cubicBezTo>
                  <a:pt x="793168" y="1409454"/>
                  <a:pt x="736503" y="1302362"/>
                  <a:pt x="740661" y="1183285"/>
                </a:cubicBezTo>
                <a:cubicBezTo>
                  <a:pt x="747314" y="992762"/>
                  <a:pt x="907157" y="843707"/>
                  <a:pt x="1097679" y="850360"/>
                </a:cubicBezTo>
                <a:cubicBezTo>
                  <a:pt x="1216756" y="854518"/>
                  <a:pt x="1319635" y="918516"/>
                  <a:pt x="1378424" y="1012444"/>
                </a:cubicBezTo>
                <a:lnTo>
                  <a:pt x="1388475" y="1032609"/>
                </a:lnTo>
                <a:lnTo>
                  <a:pt x="1627124" y="877628"/>
                </a:lnTo>
                <a:lnTo>
                  <a:pt x="1612998" y="849286"/>
                </a:lnTo>
                <a:cubicBezTo>
                  <a:pt x="1601994" y="820512"/>
                  <a:pt x="1596451" y="789105"/>
                  <a:pt x="1597594" y="756381"/>
                </a:cubicBezTo>
                <a:cubicBezTo>
                  <a:pt x="1602165" y="625486"/>
                  <a:pt x="1711983" y="523079"/>
                  <a:pt x="1842878" y="527650"/>
                </a:cubicBezTo>
                <a:cubicBezTo>
                  <a:pt x="1973773" y="532221"/>
                  <a:pt x="2076180" y="642039"/>
                  <a:pt x="2071609" y="772934"/>
                </a:cubicBezTo>
                <a:cubicBezTo>
                  <a:pt x="2067038" y="903830"/>
                  <a:pt x="1957220" y="1006236"/>
                  <a:pt x="1826325" y="1001665"/>
                </a:cubicBezTo>
                <a:cubicBezTo>
                  <a:pt x="1760877" y="999380"/>
                  <a:pt x="1702552" y="970783"/>
                  <a:pt x="1661160" y="926395"/>
                </a:cubicBezTo>
                <a:lnTo>
                  <a:pt x="1652778" y="915482"/>
                </a:lnTo>
                <a:lnTo>
                  <a:pt x="1408687" y="1073997"/>
                </a:lnTo>
                <a:lnTo>
                  <a:pt x="1426024" y="1137610"/>
                </a:lnTo>
                <a:cubicBezTo>
                  <a:pt x="1429835" y="1160227"/>
                  <a:pt x="1431436" y="1183563"/>
                  <a:pt x="1430605" y="1207378"/>
                </a:cubicBezTo>
                <a:cubicBezTo>
                  <a:pt x="1427694" y="1290732"/>
                  <a:pt x="1395462" y="1366149"/>
                  <a:pt x="1344167" y="1424062"/>
                </a:cubicBezTo>
                <a:lnTo>
                  <a:pt x="1305485" y="1455257"/>
                </a:lnTo>
                <a:lnTo>
                  <a:pt x="1636897" y="1798444"/>
                </a:lnTo>
                <a:lnTo>
                  <a:pt x="1666484" y="1779965"/>
                </a:lnTo>
                <a:cubicBezTo>
                  <a:pt x="1688603" y="1771506"/>
                  <a:pt x="1712747" y="1767245"/>
                  <a:pt x="1737903" y="1768123"/>
                </a:cubicBezTo>
                <a:cubicBezTo>
                  <a:pt x="1838528" y="1771637"/>
                  <a:pt x="1917252" y="1856059"/>
                  <a:pt x="1913738" y="1956684"/>
                </a:cubicBezTo>
                <a:cubicBezTo>
                  <a:pt x="1910225" y="2057309"/>
                  <a:pt x="1825803" y="2136033"/>
                  <a:pt x="1725178" y="2132519"/>
                </a:cubicBezTo>
                <a:cubicBezTo>
                  <a:pt x="1624553" y="2129005"/>
                  <a:pt x="1545829" y="2044584"/>
                  <a:pt x="1549343" y="1943959"/>
                </a:cubicBezTo>
                <a:cubicBezTo>
                  <a:pt x="1550221" y="1918803"/>
                  <a:pt x="1556156" y="1895015"/>
                  <a:pt x="1566137" y="1873539"/>
                </a:cubicBezTo>
                <a:lnTo>
                  <a:pt x="1600357" y="1826421"/>
                </a:lnTo>
                <a:lnTo>
                  <a:pt x="1269754" y="1484072"/>
                </a:lnTo>
                <a:lnTo>
                  <a:pt x="1254211" y="1496607"/>
                </a:lnTo>
                <a:cubicBezTo>
                  <a:pt x="1220315" y="1515616"/>
                  <a:pt x="1182935" y="1529053"/>
                  <a:pt x="1143355" y="1535723"/>
                </a:cubicBezTo>
                <a:lnTo>
                  <a:pt x="1139752" y="1535959"/>
                </a:lnTo>
                <a:lnTo>
                  <a:pt x="1139752" y="2625193"/>
                </a:lnTo>
                <a:lnTo>
                  <a:pt x="1206000" y="2640992"/>
                </a:lnTo>
                <a:cubicBezTo>
                  <a:pt x="1274589" y="2672869"/>
                  <a:pt x="1321031" y="2743509"/>
                  <a:pt x="1318225" y="2823853"/>
                </a:cubicBezTo>
                <a:cubicBezTo>
                  <a:pt x="1314484" y="2930978"/>
                  <a:pt x="1224609" y="3014787"/>
                  <a:pt x="1117485" y="3011046"/>
                </a:cubicBezTo>
                <a:cubicBezTo>
                  <a:pt x="1010360" y="3007305"/>
                  <a:pt x="926551" y="2917431"/>
                  <a:pt x="930291" y="2810306"/>
                </a:cubicBezTo>
                <a:cubicBezTo>
                  <a:pt x="933097" y="2729963"/>
                  <a:pt x="984353" y="2662734"/>
                  <a:pt x="1054999" y="2635719"/>
                </a:cubicBezTo>
                <a:lnTo>
                  <a:pt x="1094033" y="2629247"/>
                </a:lnTo>
                <a:lnTo>
                  <a:pt x="1094033" y="1538961"/>
                </a:lnTo>
                <a:lnTo>
                  <a:pt x="1073586" y="1540303"/>
                </a:lnTo>
                <a:cubicBezTo>
                  <a:pt x="1049771" y="1539472"/>
                  <a:pt x="1026603" y="1536246"/>
                  <a:pt x="1004307" y="1530867"/>
                </a:cubicBezTo>
                <a:lnTo>
                  <a:pt x="978517" y="1521863"/>
                </a:lnTo>
                <a:lnTo>
                  <a:pt x="711745" y="1818144"/>
                </a:lnTo>
                <a:lnTo>
                  <a:pt x="735687" y="1849318"/>
                </a:lnTo>
                <a:cubicBezTo>
                  <a:pt x="759921" y="1888037"/>
                  <a:pt x="773251" y="1934159"/>
                  <a:pt x="771537" y="1983245"/>
                </a:cubicBezTo>
                <a:cubicBezTo>
                  <a:pt x="766966" y="2114140"/>
                  <a:pt x="657148" y="2216547"/>
                  <a:pt x="526253" y="2211976"/>
                </a:cubicBezTo>
                <a:cubicBezTo>
                  <a:pt x="395357" y="2207405"/>
                  <a:pt x="292951" y="2097587"/>
                  <a:pt x="297522" y="1966692"/>
                </a:cubicBezTo>
                <a:close/>
                <a:moveTo>
                  <a:pt x="0" y="822458"/>
                </a:moveTo>
                <a:lnTo>
                  <a:pt x="28720" y="0"/>
                </a:lnTo>
                <a:lnTo>
                  <a:pt x="851179" y="28721"/>
                </a:lnTo>
                <a:lnTo>
                  <a:pt x="836819" y="439950"/>
                </a:lnTo>
                <a:lnTo>
                  <a:pt x="425589" y="425590"/>
                </a:lnTo>
                <a:lnTo>
                  <a:pt x="411229" y="836819"/>
                </a:lnTo>
                <a:close/>
              </a:path>
            </a:pathLst>
          </a:custGeom>
          <a:solidFill>
            <a:srgbClr val="0078D7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70AD47">
                  <a:lumMod val="75000"/>
                  <a:lumOff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BEE96-64C8-483D-AFFF-863D81458983}"/>
              </a:ext>
            </a:extLst>
          </p:cNvPr>
          <p:cNvSpPr/>
          <p:nvPr/>
        </p:nvSpPr>
        <p:spPr>
          <a:xfrm>
            <a:off x="3026968" y="2065368"/>
            <a:ext cx="2015081" cy="32563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en-US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IoT Hub</a:t>
            </a:r>
            <a:endParaRPr lang="en-US" sz="1568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AF9072-C09D-403F-9F87-A7EE93874EF4}"/>
              </a:ext>
            </a:extLst>
          </p:cNvPr>
          <p:cNvCxnSpPr>
            <a:cxnSpLocks/>
          </p:cNvCxnSpPr>
          <p:nvPr/>
        </p:nvCxnSpPr>
        <p:spPr>
          <a:xfrm flipH="1" flipV="1">
            <a:off x="4267743" y="2583226"/>
            <a:ext cx="921982" cy="1093712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2057503-8047-4CF5-B8B0-F32B44F532C3}"/>
              </a:ext>
            </a:extLst>
          </p:cNvPr>
          <p:cNvSpPr/>
          <p:nvPr/>
        </p:nvSpPr>
        <p:spPr bwMode="auto">
          <a:xfrm rot="5400000">
            <a:off x="3145459" y="4418543"/>
            <a:ext cx="371272" cy="3093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35DC100-AF99-4D3C-921D-0679464BD7DA}"/>
              </a:ext>
            </a:extLst>
          </p:cNvPr>
          <p:cNvSpPr/>
          <p:nvPr/>
        </p:nvSpPr>
        <p:spPr bwMode="auto">
          <a:xfrm rot="5400000">
            <a:off x="5158764" y="4410128"/>
            <a:ext cx="371272" cy="3093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70E110D-855F-4A45-9816-076EBB88FFE6}"/>
              </a:ext>
            </a:extLst>
          </p:cNvPr>
          <p:cNvSpPr/>
          <p:nvPr/>
        </p:nvSpPr>
        <p:spPr bwMode="auto">
          <a:xfrm rot="16200000">
            <a:off x="3063417" y="3765930"/>
            <a:ext cx="371272" cy="3093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787C150-FCA0-4D57-BD32-5019965D6B58}"/>
              </a:ext>
            </a:extLst>
          </p:cNvPr>
          <p:cNvSpPr/>
          <p:nvPr/>
        </p:nvSpPr>
        <p:spPr bwMode="auto">
          <a:xfrm rot="16200000">
            <a:off x="5098939" y="3787819"/>
            <a:ext cx="371272" cy="3093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0BF806DE-EB4A-490A-9A80-6E3489EE856F}"/>
              </a:ext>
            </a:extLst>
          </p:cNvPr>
          <p:cNvSpPr/>
          <p:nvPr/>
        </p:nvSpPr>
        <p:spPr bwMode="auto">
          <a:xfrm rot="19315080">
            <a:off x="3958182" y="2373680"/>
            <a:ext cx="371272" cy="3093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EE926-7365-4F9E-9606-AB609844FDC7}"/>
              </a:ext>
            </a:extLst>
          </p:cNvPr>
          <p:cNvSpPr txBox="1"/>
          <p:nvPr/>
        </p:nvSpPr>
        <p:spPr>
          <a:xfrm>
            <a:off x="4166016" y="2446511"/>
            <a:ext cx="1012137" cy="4478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$upstream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EB3DEC-7137-4784-A51F-36650D6226A7}"/>
              </a:ext>
            </a:extLst>
          </p:cNvPr>
          <p:cNvSpPr txBox="1"/>
          <p:nvPr/>
        </p:nvSpPr>
        <p:spPr>
          <a:xfrm>
            <a:off x="3234246" y="3820041"/>
            <a:ext cx="896720" cy="4478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“control”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3C23D2-9AEA-4303-8BBE-0810580A1FA7}"/>
              </a:ext>
            </a:extLst>
          </p:cNvPr>
          <p:cNvSpPr/>
          <p:nvPr/>
        </p:nvSpPr>
        <p:spPr bwMode="auto">
          <a:xfrm>
            <a:off x="477982" y="2774373"/>
            <a:ext cx="7621731" cy="2569346"/>
          </a:xfrm>
          <a:prstGeom prst="rect">
            <a:avLst/>
          </a:prstGeom>
          <a:noFill/>
          <a:ln w="10795" cap="flat" cmpd="sng" algn="ctr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kern="0" dirty="0">
                <a:solidFill>
                  <a:srgbClr val="0070C0"/>
                </a:solidFill>
                <a:latin typeface="Segoe UI"/>
              </a:rPr>
              <a:t>Azure IoT Edge runtime</a:t>
            </a:r>
          </a:p>
        </p:txBody>
      </p:sp>
    </p:spTree>
    <p:extLst>
      <p:ext uri="{BB962C8B-B14F-4D97-AF65-F5344CB8AC3E}">
        <p14:creationId xmlns:p14="http://schemas.microsoft.com/office/powerpoint/2010/main" val="18384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running on the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8B5D79-5885-498E-8EE4-7329DFC486C0}"/>
              </a:ext>
            </a:extLst>
          </p:cNvPr>
          <p:cNvSpPr/>
          <p:nvPr/>
        </p:nvSpPr>
        <p:spPr>
          <a:xfrm>
            <a:off x="1111786" y="3680255"/>
            <a:ext cx="3283546" cy="2925873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F99396-350F-4AAE-88FA-8E5BEFC73CD1}"/>
              </a:ext>
            </a:extLst>
          </p:cNvPr>
          <p:cNvSpPr/>
          <p:nvPr/>
        </p:nvSpPr>
        <p:spPr>
          <a:xfrm>
            <a:off x="45133" y="3327113"/>
            <a:ext cx="1143417" cy="334916"/>
          </a:xfrm>
          <a:prstGeom prst="rect">
            <a:avLst/>
          </a:prstGeom>
          <a:ln>
            <a:noFill/>
          </a:ln>
        </p:spPr>
        <p:txBody>
          <a:bodyPr wrap="none" lIns="0">
            <a:spAutoFit/>
          </a:bodyPr>
          <a:lstStyle/>
          <a:p>
            <a:pPr defTabSz="896386">
              <a:lnSpc>
                <a:spcPct val="90000"/>
              </a:lnSpc>
              <a:defRPr/>
            </a:pPr>
            <a:r>
              <a:rPr lang="en-US" sz="1765" b="1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 devices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D57B1B3-7BF5-4350-8B2B-C03F6FAC7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31"/>
          <a:stretch/>
        </p:blipFill>
        <p:spPr>
          <a:xfrm>
            <a:off x="1391673" y="1974116"/>
            <a:ext cx="1590700" cy="10323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6F5DAF4-06EA-474B-8543-7B9A63005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25"/>
          <a:stretch/>
        </p:blipFill>
        <p:spPr>
          <a:xfrm>
            <a:off x="2847942" y="2793176"/>
            <a:ext cx="811171" cy="411718"/>
          </a:xfrm>
          <a:prstGeom prst="rect">
            <a:avLst/>
          </a:prstGeom>
        </p:spPr>
      </p:pic>
      <p:sp>
        <p:nvSpPr>
          <p:cNvPr id="67" name="Freeform 114">
            <a:extLst>
              <a:ext uri="{FF2B5EF4-FFF2-40B4-BE49-F238E27FC236}">
                <a16:creationId xmlns:a16="http://schemas.microsoft.com/office/drawing/2014/main" id="{5C8438A7-2AEB-4A04-A8A1-D3F91E9692DC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402837" y="3778262"/>
            <a:ext cx="341437" cy="341437"/>
          </a:xfrm>
          <a:custGeom>
            <a:avLst/>
            <a:gdLst>
              <a:gd name="T0" fmla="*/ 995 w 1047"/>
              <a:gd name="T1" fmla="*/ 0 h 1047"/>
              <a:gd name="T2" fmla="*/ 519 w 1047"/>
              <a:gd name="T3" fmla="*/ 104 h 1047"/>
              <a:gd name="T4" fmla="*/ 437 w 1047"/>
              <a:gd name="T5" fmla="*/ 283 h 1047"/>
              <a:gd name="T6" fmla="*/ 133 w 1047"/>
              <a:gd name="T7" fmla="*/ 283 h 1047"/>
              <a:gd name="T8" fmla="*/ 351 w 1047"/>
              <a:gd name="T9" fmla="*/ 146 h 1047"/>
              <a:gd name="T10" fmla="*/ 497 w 1047"/>
              <a:gd name="T11" fmla="*/ 0 h 1047"/>
              <a:gd name="T12" fmla="*/ 15 w 1047"/>
              <a:gd name="T13" fmla="*/ 15 h 1047"/>
              <a:gd name="T14" fmla="*/ 0 w 1047"/>
              <a:gd name="T15" fmla="*/ 995 h 1047"/>
              <a:gd name="T16" fmla="*/ 52 w 1047"/>
              <a:gd name="T17" fmla="*/ 1047 h 1047"/>
              <a:gd name="T18" fmla="*/ 879 w 1047"/>
              <a:gd name="T19" fmla="*/ 943 h 1047"/>
              <a:gd name="T20" fmla="*/ 762 w 1047"/>
              <a:gd name="T21" fmla="*/ 916 h 1047"/>
              <a:gd name="T22" fmla="*/ 762 w 1047"/>
              <a:gd name="T23" fmla="*/ 611 h 1047"/>
              <a:gd name="T24" fmla="*/ 896 w 1047"/>
              <a:gd name="T25" fmla="*/ 834 h 1047"/>
              <a:gd name="T26" fmla="*/ 995 w 1047"/>
              <a:gd name="T27" fmla="*/ 932 h 1047"/>
              <a:gd name="T28" fmla="*/ 1047 w 1047"/>
              <a:gd name="T29" fmla="*/ 52 h 1047"/>
              <a:gd name="T30" fmla="*/ 762 w 1047"/>
              <a:gd name="T31" fmla="*/ 436 h 1047"/>
              <a:gd name="T32" fmla="*/ 416 w 1047"/>
              <a:gd name="T33" fmla="*/ 687 h 1047"/>
              <a:gd name="T34" fmla="*/ 285 w 1047"/>
              <a:gd name="T35" fmla="*/ 916 h 1047"/>
              <a:gd name="T36" fmla="*/ 285 w 1047"/>
              <a:gd name="T37" fmla="*/ 611 h 1047"/>
              <a:gd name="T38" fmla="*/ 625 w 1047"/>
              <a:gd name="T39" fmla="*/ 351 h 1047"/>
              <a:gd name="T40" fmla="*/ 762 w 1047"/>
              <a:gd name="T41" fmla="*/ 131 h 1047"/>
              <a:gd name="T42" fmla="*/ 762 w 1047"/>
              <a:gd name="T43" fmla="*/ 436 h 1047"/>
              <a:gd name="T44" fmla="*/ 709 w 1047"/>
              <a:gd name="T45" fmla="*/ 764 h 1047"/>
              <a:gd name="T46" fmla="*/ 762 w 1047"/>
              <a:gd name="T47" fmla="*/ 817 h 1047"/>
              <a:gd name="T48" fmla="*/ 813 w 1047"/>
              <a:gd name="T49" fmla="*/ 750 h 1047"/>
              <a:gd name="T50" fmla="*/ 285 w 1047"/>
              <a:gd name="T51" fmla="*/ 710 h 1047"/>
              <a:gd name="T52" fmla="*/ 232 w 1047"/>
              <a:gd name="T53" fmla="*/ 764 h 1047"/>
              <a:gd name="T54" fmla="*/ 338 w 1047"/>
              <a:gd name="T55" fmla="*/ 765 h 1047"/>
              <a:gd name="T56" fmla="*/ 285 w 1047"/>
              <a:gd name="T57" fmla="*/ 710 h 1047"/>
              <a:gd name="T58" fmla="*/ 742 w 1047"/>
              <a:gd name="T59" fmla="*/ 234 h 1047"/>
              <a:gd name="T60" fmla="*/ 709 w 1047"/>
              <a:gd name="T61" fmla="*/ 283 h 1047"/>
              <a:gd name="T62" fmla="*/ 767 w 1047"/>
              <a:gd name="T63" fmla="*/ 336 h 1047"/>
              <a:gd name="T64" fmla="*/ 815 w 1047"/>
              <a:gd name="T65" fmla="*/ 283 h 1047"/>
              <a:gd name="T66" fmla="*/ 261 w 1047"/>
              <a:gd name="T67" fmla="*/ 236 h 1047"/>
              <a:gd name="T68" fmla="*/ 285 w 1047"/>
              <a:gd name="T69" fmla="*/ 337 h 1047"/>
              <a:gd name="T70" fmla="*/ 338 w 1047"/>
              <a:gd name="T71" fmla="*/ 283 h 1047"/>
              <a:gd name="T72" fmla="*/ 261 w 1047"/>
              <a:gd name="T73" fmla="*/ 23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7" h="1047">
                <a:moveTo>
                  <a:pt x="1031" y="15"/>
                </a:moveTo>
                <a:cubicBezTo>
                  <a:pt x="1022" y="6"/>
                  <a:pt x="1008" y="0"/>
                  <a:pt x="995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416" y="207"/>
                  <a:pt x="416" y="207"/>
                  <a:pt x="416" y="207"/>
                </a:cubicBezTo>
                <a:cubicBezTo>
                  <a:pt x="429" y="230"/>
                  <a:pt x="437" y="256"/>
                  <a:pt x="437" y="283"/>
                </a:cubicBezTo>
                <a:cubicBezTo>
                  <a:pt x="437" y="368"/>
                  <a:pt x="369" y="436"/>
                  <a:pt x="285" y="436"/>
                </a:cubicBezTo>
                <a:cubicBezTo>
                  <a:pt x="201" y="436"/>
                  <a:pt x="133" y="368"/>
                  <a:pt x="133" y="283"/>
                </a:cubicBezTo>
                <a:cubicBezTo>
                  <a:pt x="133" y="199"/>
                  <a:pt x="201" y="131"/>
                  <a:pt x="285" y="131"/>
                </a:cubicBezTo>
                <a:cubicBezTo>
                  <a:pt x="308" y="131"/>
                  <a:pt x="331" y="137"/>
                  <a:pt x="351" y="146"/>
                </a:cubicBezTo>
                <a:cubicBezTo>
                  <a:pt x="393" y="104"/>
                  <a:pt x="393" y="104"/>
                  <a:pt x="393" y="104"/>
                </a:cubicBezTo>
                <a:cubicBezTo>
                  <a:pt x="497" y="0"/>
                  <a:pt x="497" y="0"/>
                  <a:pt x="49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38" y="0"/>
                  <a:pt x="25" y="6"/>
                  <a:pt x="15" y="15"/>
                </a:cubicBezTo>
                <a:cubicBezTo>
                  <a:pt x="5" y="25"/>
                  <a:pt x="0" y="39"/>
                  <a:pt x="0" y="52"/>
                </a:cubicBezTo>
                <a:cubicBezTo>
                  <a:pt x="0" y="995"/>
                  <a:pt x="0" y="995"/>
                  <a:pt x="0" y="995"/>
                </a:cubicBezTo>
                <a:cubicBezTo>
                  <a:pt x="0" y="1008"/>
                  <a:pt x="5" y="1022"/>
                  <a:pt x="15" y="1032"/>
                </a:cubicBezTo>
                <a:cubicBezTo>
                  <a:pt x="25" y="1041"/>
                  <a:pt x="38" y="1047"/>
                  <a:pt x="52" y="1047"/>
                </a:cubicBezTo>
                <a:cubicBezTo>
                  <a:pt x="983" y="1047"/>
                  <a:pt x="983" y="1047"/>
                  <a:pt x="983" y="1047"/>
                </a:cubicBezTo>
                <a:cubicBezTo>
                  <a:pt x="879" y="943"/>
                  <a:pt x="879" y="943"/>
                  <a:pt x="879" y="943"/>
                </a:cubicBezTo>
                <a:cubicBezTo>
                  <a:pt x="833" y="898"/>
                  <a:pt x="833" y="898"/>
                  <a:pt x="833" y="898"/>
                </a:cubicBezTo>
                <a:cubicBezTo>
                  <a:pt x="812" y="909"/>
                  <a:pt x="788" y="916"/>
                  <a:pt x="762" y="916"/>
                </a:cubicBezTo>
                <a:cubicBezTo>
                  <a:pt x="678" y="916"/>
                  <a:pt x="610" y="848"/>
                  <a:pt x="610" y="764"/>
                </a:cubicBezTo>
                <a:cubicBezTo>
                  <a:pt x="610" y="680"/>
                  <a:pt x="678" y="611"/>
                  <a:pt x="762" y="611"/>
                </a:cubicBezTo>
                <a:cubicBezTo>
                  <a:pt x="846" y="611"/>
                  <a:pt x="914" y="680"/>
                  <a:pt x="914" y="764"/>
                </a:cubicBezTo>
                <a:cubicBezTo>
                  <a:pt x="914" y="789"/>
                  <a:pt x="907" y="813"/>
                  <a:pt x="896" y="834"/>
                </a:cubicBezTo>
                <a:cubicBezTo>
                  <a:pt x="943" y="880"/>
                  <a:pt x="943" y="880"/>
                  <a:pt x="943" y="880"/>
                </a:cubicBezTo>
                <a:cubicBezTo>
                  <a:pt x="995" y="932"/>
                  <a:pt x="995" y="932"/>
                  <a:pt x="995" y="932"/>
                </a:cubicBezTo>
                <a:cubicBezTo>
                  <a:pt x="1047" y="984"/>
                  <a:pt x="1047" y="984"/>
                  <a:pt x="1047" y="984"/>
                </a:cubicBezTo>
                <a:cubicBezTo>
                  <a:pt x="1047" y="52"/>
                  <a:pt x="1047" y="52"/>
                  <a:pt x="1047" y="52"/>
                </a:cubicBezTo>
                <a:cubicBezTo>
                  <a:pt x="1047" y="39"/>
                  <a:pt x="1041" y="25"/>
                  <a:pt x="1031" y="15"/>
                </a:cubicBezTo>
                <a:close/>
                <a:moveTo>
                  <a:pt x="762" y="436"/>
                </a:moveTo>
                <a:cubicBezTo>
                  <a:pt x="735" y="436"/>
                  <a:pt x="709" y="428"/>
                  <a:pt x="687" y="416"/>
                </a:cubicBezTo>
                <a:cubicBezTo>
                  <a:pt x="416" y="687"/>
                  <a:pt x="416" y="687"/>
                  <a:pt x="416" y="687"/>
                </a:cubicBezTo>
                <a:cubicBezTo>
                  <a:pt x="429" y="709"/>
                  <a:pt x="437" y="736"/>
                  <a:pt x="437" y="764"/>
                </a:cubicBezTo>
                <a:cubicBezTo>
                  <a:pt x="437" y="848"/>
                  <a:pt x="369" y="916"/>
                  <a:pt x="285" y="916"/>
                </a:cubicBezTo>
                <a:cubicBezTo>
                  <a:pt x="201" y="916"/>
                  <a:pt x="133" y="848"/>
                  <a:pt x="133" y="764"/>
                </a:cubicBezTo>
                <a:cubicBezTo>
                  <a:pt x="133" y="680"/>
                  <a:pt x="201" y="611"/>
                  <a:pt x="285" y="611"/>
                </a:cubicBezTo>
                <a:cubicBezTo>
                  <a:pt x="308" y="611"/>
                  <a:pt x="330" y="617"/>
                  <a:pt x="350" y="626"/>
                </a:cubicBezTo>
                <a:cubicBezTo>
                  <a:pt x="625" y="351"/>
                  <a:pt x="625" y="351"/>
                  <a:pt x="625" y="351"/>
                </a:cubicBezTo>
                <a:cubicBezTo>
                  <a:pt x="615" y="331"/>
                  <a:pt x="610" y="308"/>
                  <a:pt x="610" y="283"/>
                </a:cubicBezTo>
                <a:cubicBezTo>
                  <a:pt x="610" y="199"/>
                  <a:pt x="678" y="131"/>
                  <a:pt x="762" y="131"/>
                </a:cubicBezTo>
                <a:cubicBezTo>
                  <a:pt x="846" y="131"/>
                  <a:pt x="914" y="199"/>
                  <a:pt x="914" y="283"/>
                </a:cubicBezTo>
                <a:cubicBezTo>
                  <a:pt x="914" y="368"/>
                  <a:pt x="846" y="436"/>
                  <a:pt x="762" y="436"/>
                </a:cubicBezTo>
                <a:close/>
                <a:moveTo>
                  <a:pt x="762" y="710"/>
                </a:moveTo>
                <a:cubicBezTo>
                  <a:pt x="732" y="711"/>
                  <a:pt x="709" y="734"/>
                  <a:pt x="709" y="764"/>
                </a:cubicBezTo>
                <a:cubicBezTo>
                  <a:pt x="709" y="789"/>
                  <a:pt x="727" y="811"/>
                  <a:pt x="751" y="816"/>
                </a:cubicBezTo>
                <a:cubicBezTo>
                  <a:pt x="755" y="816"/>
                  <a:pt x="758" y="817"/>
                  <a:pt x="762" y="817"/>
                </a:cubicBezTo>
                <a:cubicBezTo>
                  <a:pt x="791" y="817"/>
                  <a:pt x="815" y="793"/>
                  <a:pt x="815" y="764"/>
                </a:cubicBezTo>
                <a:cubicBezTo>
                  <a:pt x="815" y="759"/>
                  <a:pt x="814" y="755"/>
                  <a:pt x="813" y="750"/>
                </a:cubicBezTo>
                <a:cubicBezTo>
                  <a:pt x="807" y="727"/>
                  <a:pt x="786" y="711"/>
                  <a:pt x="762" y="710"/>
                </a:cubicBezTo>
                <a:close/>
                <a:moveTo>
                  <a:pt x="285" y="710"/>
                </a:moveTo>
                <a:cubicBezTo>
                  <a:pt x="276" y="710"/>
                  <a:pt x="267" y="713"/>
                  <a:pt x="260" y="717"/>
                </a:cubicBezTo>
                <a:cubicBezTo>
                  <a:pt x="243" y="726"/>
                  <a:pt x="232" y="743"/>
                  <a:pt x="232" y="764"/>
                </a:cubicBezTo>
                <a:cubicBezTo>
                  <a:pt x="232" y="793"/>
                  <a:pt x="256" y="817"/>
                  <a:pt x="285" y="817"/>
                </a:cubicBezTo>
                <a:cubicBezTo>
                  <a:pt x="313" y="817"/>
                  <a:pt x="337" y="794"/>
                  <a:pt x="338" y="765"/>
                </a:cubicBezTo>
                <a:cubicBezTo>
                  <a:pt x="338" y="765"/>
                  <a:pt x="338" y="764"/>
                  <a:pt x="338" y="764"/>
                </a:cubicBezTo>
                <a:cubicBezTo>
                  <a:pt x="338" y="734"/>
                  <a:pt x="314" y="711"/>
                  <a:pt x="285" y="710"/>
                </a:cubicBezTo>
                <a:close/>
                <a:moveTo>
                  <a:pt x="762" y="230"/>
                </a:moveTo>
                <a:cubicBezTo>
                  <a:pt x="755" y="230"/>
                  <a:pt x="748" y="232"/>
                  <a:pt x="742" y="234"/>
                </a:cubicBezTo>
                <a:cubicBezTo>
                  <a:pt x="729" y="240"/>
                  <a:pt x="718" y="250"/>
                  <a:pt x="712" y="264"/>
                </a:cubicBezTo>
                <a:cubicBezTo>
                  <a:pt x="710" y="270"/>
                  <a:pt x="709" y="277"/>
                  <a:pt x="709" y="283"/>
                </a:cubicBezTo>
                <a:cubicBezTo>
                  <a:pt x="709" y="313"/>
                  <a:pt x="732" y="336"/>
                  <a:pt x="762" y="337"/>
                </a:cubicBezTo>
                <a:cubicBezTo>
                  <a:pt x="763" y="337"/>
                  <a:pt x="765" y="336"/>
                  <a:pt x="767" y="336"/>
                </a:cubicBezTo>
                <a:cubicBezTo>
                  <a:pt x="792" y="334"/>
                  <a:pt x="812" y="314"/>
                  <a:pt x="814" y="289"/>
                </a:cubicBezTo>
                <a:cubicBezTo>
                  <a:pt x="815" y="287"/>
                  <a:pt x="815" y="285"/>
                  <a:pt x="815" y="283"/>
                </a:cubicBezTo>
                <a:cubicBezTo>
                  <a:pt x="815" y="254"/>
                  <a:pt x="791" y="230"/>
                  <a:pt x="762" y="230"/>
                </a:cubicBezTo>
                <a:close/>
                <a:moveTo>
                  <a:pt x="261" y="236"/>
                </a:moveTo>
                <a:cubicBezTo>
                  <a:pt x="243" y="245"/>
                  <a:pt x="232" y="263"/>
                  <a:pt x="232" y="283"/>
                </a:cubicBezTo>
                <a:cubicBezTo>
                  <a:pt x="232" y="313"/>
                  <a:pt x="256" y="336"/>
                  <a:pt x="285" y="337"/>
                </a:cubicBezTo>
                <a:cubicBezTo>
                  <a:pt x="313" y="336"/>
                  <a:pt x="336" y="314"/>
                  <a:pt x="338" y="286"/>
                </a:cubicBezTo>
                <a:cubicBezTo>
                  <a:pt x="338" y="285"/>
                  <a:pt x="338" y="284"/>
                  <a:pt x="338" y="283"/>
                </a:cubicBezTo>
                <a:cubicBezTo>
                  <a:pt x="338" y="254"/>
                  <a:pt x="314" y="230"/>
                  <a:pt x="285" y="230"/>
                </a:cubicBezTo>
                <a:cubicBezTo>
                  <a:pt x="276" y="230"/>
                  <a:pt x="268" y="233"/>
                  <a:pt x="261" y="236"/>
                </a:cubicBezTo>
                <a:close/>
              </a:path>
            </a:pathLst>
          </a:cu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kern="0">
              <a:solidFill>
                <a:srgbClr val="70AD47">
                  <a:lumMod val="75000"/>
                  <a:lumOff val="25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D7CFD-CDCC-4E8F-8D58-D54EE08D4654}"/>
              </a:ext>
            </a:extLst>
          </p:cNvPr>
          <p:cNvSpPr/>
          <p:nvPr/>
        </p:nvSpPr>
        <p:spPr>
          <a:xfrm>
            <a:off x="1991308" y="4174971"/>
            <a:ext cx="1434814" cy="1539148"/>
          </a:xfrm>
          <a:prstGeom prst="rect">
            <a:avLst/>
          </a:prstGeom>
          <a:solidFill>
            <a:srgbClr val="F8F8F8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fr-FR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Azure Stream Analytics </a:t>
            </a:r>
          </a:p>
          <a:p>
            <a:pPr algn="ctr" defTabSz="896386">
              <a:defRPr/>
            </a:pPr>
            <a:r>
              <a:rPr lang="fr-FR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on IoT Edge</a:t>
            </a:r>
          </a:p>
          <a:p>
            <a:pPr algn="ctr" defTabSz="896386">
              <a:defRPr/>
            </a:pPr>
            <a:endParaRPr lang="fr-FR" sz="1765" b="1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  <a:p>
            <a:pPr algn="ctr" defTabSz="896386">
              <a:defRPr/>
            </a:pPr>
            <a:endParaRPr lang="fr-FR" sz="1765" b="1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  <a:p>
            <a:pPr algn="ctr" defTabSz="896386">
              <a:defRPr/>
            </a:pPr>
            <a:r>
              <a:rPr lang="fr-FR" sz="1765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 </a:t>
            </a:r>
            <a:endParaRPr lang="en-US" sz="1765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346F31-EF1A-49E2-A02C-70531CEB5AFA}"/>
              </a:ext>
            </a:extLst>
          </p:cNvPr>
          <p:cNvSpPr/>
          <p:nvPr/>
        </p:nvSpPr>
        <p:spPr>
          <a:xfrm>
            <a:off x="5647788" y="4277177"/>
            <a:ext cx="2015081" cy="15549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568" b="1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  <a:p>
            <a:pPr algn="ctr" defTabSz="896386">
              <a:defRPr/>
            </a:pPr>
            <a:endParaRPr lang="en-US" sz="1568" b="1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  <a:p>
            <a:pPr algn="ctr" defTabSz="896386">
              <a:defRPr/>
            </a:pPr>
            <a:r>
              <a:rPr lang="en-US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Azure Stream Analytics </a:t>
            </a:r>
            <a:endParaRPr lang="en-US" sz="1568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21EE705-EA05-49D5-97F4-BF16CEB2A7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1542"/>
          <a:stretch/>
        </p:blipFill>
        <p:spPr>
          <a:xfrm>
            <a:off x="6267717" y="4309896"/>
            <a:ext cx="765099" cy="676784"/>
          </a:xfrm>
          <a:prstGeom prst="rect">
            <a:avLst/>
          </a:prstGeom>
          <a:ln>
            <a:noFill/>
          </a:ln>
        </p:spPr>
      </p:pic>
      <p:sp>
        <p:nvSpPr>
          <p:cNvPr id="71" name="Freeform 38">
            <a:extLst>
              <a:ext uri="{FF2B5EF4-FFF2-40B4-BE49-F238E27FC236}">
                <a16:creationId xmlns:a16="http://schemas.microsoft.com/office/drawing/2014/main" id="{B4A205C7-F627-46B0-B8B8-2083039B3F8B}"/>
              </a:ext>
            </a:extLst>
          </p:cNvPr>
          <p:cNvSpPr>
            <a:spLocks noChangeAspect="1"/>
          </p:cNvSpPr>
          <p:nvPr/>
        </p:nvSpPr>
        <p:spPr bwMode="auto">
          <a:xfrm rot="5280000">
            <a:off x="5122857" y="4352467"/>
            <a:ext cx="591760" cy="752463"/>
          </a:xfrm>
          <a:custGeom>
            <a:avLst/>
            <a:gdLst>
              <a:gd name="connsiteX0" fmla="*/ 1704966 w 2556145"/>
              <a:gd name="connsiteY0" fmla="*/ 3221586 h 3250307"/>
              <a:gd name="connsiteX1" fmla="*/ 1719326 w 2556145"/>
              <a:gd name="connsiteY1" fmla="*/ 2810357 h 3250307"/>
              <a:gd name="connsiteX2" fmla="*/ 2130556 w 2556145"/>
              <a:gd name="connsiteY2" fmla="*/ 2824717 h 3250307"/>
              <a:gd name="connsiteX3" fmla="*/ 2144916 w 2556145"/>
              <a:gd name="connsiteY3" fmla="*/ 2413488 h 3250307"/>
              <a:gd name="connsiteX4" fmla="*/ 2556145 w 2556145"/>
              <a:gd name="connsiteY4" fmla="*/ 2427849 h 3250307"/>
              <a:gd name="connsiteX5" fmla="*/ 2527424 w 2556145"/>
              <a:gd name="connsiteY5" fmla="*/ 3250307 h 3250307"/>
              <a:gd name="connsiteX6" fmla="*/ 297522 w 2556145"/>
              <a:gd name="connsiteY6" fmla="*/ 1966692 h 3250307"/>
              <a:gd name="connsiteX7" fmla="*/ 542806 w 2556145"/>
              <a:gd name="connsiteY7" fmla="*/ 1737961 h 3250307"/>
              <a:gd name="connsiteX8" fmla="*/ 634409 w 2556145"/>
              <a:gd name="connsiteY8" fmla="*/ 1759807 h 3250307"/>
              <a:gd name="connsiteX9" fmla="*/ 675730 w 2556145"/>
              <a:gd name="connsiteY9" fmla="*/ 1789816 h 3250307"/>
              <a:gd name="connsiteX10" fmla="*/ 932915 w 2556145"/>
              <a:gd name="connsiteY10" fmla="*/ 1504183 h 3250307"/>
              <a:gd name="connsiteX11" fmla="*/ 882766 w 2556145"/>
              <a:gd name="connsiteY11" fmla="*/ 1474652 h 3250307"/>
              <a:gd name="connsiteX12" fmla="*/ 740661 w 2556145"/>
              <a:gd name="connsiteY12" fmla="*/ 1183285 h 3250307"/>
              <a:gd name="connsiteX13" fmla="*/ 1097679 w 2556145"/>
              <a:gd name="connsiteY13" fmla="*/ 850360 h 3250307"/>
              <a:gd name="connsiteX14" fmla="*/ 1378424 w 2556145"/>
              <a:gd name="connsiteY14" fmla="*/ 1012444 h 3250307"/>
              <a:gd name="connsiteX15" fmla="*/ 1388475 w 2556145"/>
              <a:gd name="connsiteY15" fmla="*/ 1032609 h 3250307"/>
              <a:gd name="connsiteX16" fmla="*/ 1627124 w 2556145"/>
              <a:gd name="connsiteY16" fmla="*/ 877628 h 3250307"/>
              <a:gd name="connsiteX17" fmla="*/ 1612998 w 2556145"/>
              <a:gd name="connsiteY17" fmla="*/ 849286 h 3250307"/>
              <a:gd name="connsiteX18" fmla="*/ 1597594 w 2556145"/>
              <a:gd name="connsiteY18" fmla="*/ 756381 h 3250307"/>
              <a:gd name="connsiteX19" fmla="*/ 1842878 w 2556145"/>
              <a:gd name="connsiteY19" fmla="*/ 527650 h 3250307"/>
              <a:gd name="connsiteX20" fmla="*/ 2071609 w 2556145"/>
              <a:gd name="connsiteY20" fmla="*/ 772934 h 3250307"/>
              <a:gd name="connsiteX21" fmla="*/ 1826325 w 2556145"/>
              <a:gd name="connsiteY21" fmla="*/ 1001665 h 3250307"/>
              <a:gd name="connsiteX22" fmla="*/ 1661160 w 2556145"/>
              <a:gd name="connsiteY22" fmla="*/ 926395 h 3250307"/>
              <a:gd name="connsiteX23" fmla="*/ 1652778 w 2556145"/>
              <a:gd name="connsiteY23" fmla="*/ 915482 h 3250307"/>
              <a:gd name="connsiteX24" fmla="*/ 1408687 w 2556145"/>
              <a:gd name="connsiteY24" fmla="*/ 1073997 h 3250307"/>
              <a:gd name="connsiteX25" fmla="*/ 1426024 w 2556145"/>
              <a:gd name="connsiteY25" fmla="*/ 1137610 h 3250307"/>
              <a:gd name="connsiteX26" fmla="*/ 1430605 w 2556145"/>
              <a:gd name="connsiteY26" fmla="*/ 1207378 h 3250307"/>
              <a:gd name="connsiteX27" fmla="*/ 1344167 w 2556145"/>
              <a:gd name="connsiteY27" fmla="*/ 1424062 h 3250307"/>
              <a:gd name="connsiteX28" fmla="*/ 1305485 w 2556145"/>
              <a:gd name="connsiteY28" fmla="*/ 1455257 h 3250307"/>
              <a:gd name="connsiteX29" fmla="*/ 1636897 w 2556145"/>
              <a:gd name="connsiteY29" fmla="*/ 1798444 h 3250307"/>
              <a:gd name="connsiteX30" fmla="*/ 1666484 w 2556145"/>
              <a:gd name="connsiteY30" fmla="*/ 1779965 h 3250307"/>
              <a:gd name="connsiteX31" fmla="*/ 1737903 w 2556145"/>
              <a:gd name="connsiteY31" fmla="*/ 1768123 h 3250307"/>
              <a:gd name="connsiteX32" fmla="*/ 1913738 w 2556145"/>
              <a:gd name="connsiteY32" fmla="*/ 1956684 h 3250307"/>
              <a:gd name="connsiteX33" fmla="*/ 1725178 w 2556145"/>
              <a:gd name="connsiteY33" fmla="*/ 2132519 h 3250307"/>
              <a:gd name="connsiteX34" fmla="*/ 1549343 w 2556145"/>
              <a:gd name="connsiteY34" fmla="*/ 1943959 h 3250307"/>
              <a:gd name="connsiteX35" fmla="*/ 1566137 w 2556145"/>
              <a:gd name="connsiteY35" fmla="*/ 1873539 h 3250307"/>
              <a:gd name="connsiteX36" fmla="*/ 1600357 w 2556145"/>
              <a:gd name="connsiteY36" fmla="*/ 1826421 h 3250307"/>
              <a:gd name="connsiteX37" fmla="*/ 1269754 w 2556145"/>
              <a:gd name="connsiteY37" fmla="*/ 1484072 h 3250307"/>
              <a:gd name="connsiteX38" fmla="*/ 1254211 w 2556145"/>
              <a:gd name="connsiteY38" fmla="*/ 1496607 h 3250307"/>
              <a:gd name="connsiteX39" fmla="*/ 1143355 w 2556145"/>
              <a:gd name="connsiteY39" fmla="*/ 1535723 h 3250307"/>
              <a:gd name="connsiteX40" fmla="*/ 1139752 w 2556145"/>
              <a:gd name="connsiteY40" fmla="*/ 1535959 h 3250307"/>
              <a:gd name="connsiteX41" fmla="*/ 1139752 w 2556145"/>
              <a:gd name="connsiteY41" fmla="*/ 2625193 h 3250307"/>
              <a:gd name="connsiteX42" fmla="*/ 1206000 w 2556145"/>
              <a:gd name="connsiteY42" fmla="*/ 2640992 h 3250307"/>
              <a:gd name="connsiteX43" fmla="*/ 1318225 w 2556145"/>
              <a:gd name="connsiteY43" fmla="*/ 2823853 h 3250307"/>
              <a:gd name="connsiteX44" fmla="*/ 1117485 w 2556145"/>
              <a:gd name="connsiteY44" fmla="*/ 3011046 h 3250307"/>
              <a:gd name="connsiteX45" fmla="*/ 930291 w 2556145"/>
              <a:gd name="connsiteY45" fmla="*/ 2810306 h 3250307"/>
              <a:gd name="connsiteX46" fmla="*/ 1054999 w 2556145"/>
              <a:gd name="connsiteY46" fmla="*/ 2635719 h 3250307"/>
              <a:gd name="connsiteX47" fmla="*/ 1094033 w 2556145"/>
              <a:gd name="connsiteY47" fmla="*/ 2629247 h 3250307"/>
              <a:gd name="connsiteX48" fmla="*/ 1094033 w 2556145"/>
              <a:gd name="connsiteY48" fmla="*/ 1538961 h 3250307"/>
              <a:gd name="connsiteX49" fmla="*/ 1073586 w 2556145"/>
              <a:gd name="connsiteY49" fmla="*/ 1540303 h 3250307"/>
              <a:gd name="connsiteX50" fmla="*/ 1004307 w 2556145"/>
              <a:gd name="connsiteY50" fmla="*/ 1530867 h 3250307"/>
              <a:gd name="connsiteX51" fmla="*/ 978517 w 2556145"/>
              <a:gd name="connsiteY51" fmla="*/ 1521863 h 3250307"/>
              <a:gd name="connsiteX52" fmla="*/ 711745 w 2556145"/>
              <a:gd name="connsiteY52" fmla="*/ 1818144 h 3250307"/>
              <a:gd name="connsiteX53" fmla="*/ 735687 w 2556145"/>
              <a:gd name="connsiteY53" fmla="*/ 1849318 h 3250307"/>
              <a:gd name="connsiteX54" fmla="*/ 771537 w 2556145"/>
              <a:gd name="connsiteY54" fmla="*/ 1983245 h 3250307"/>
              <a:gd name="connsiteX55" fmla="*/ 526253 w 2556145"/>
              <a:gd name="connsiteY55" fmla="*/ 2211976 h 3250307"/>
              <a:gd name="connsiteX56" fmla="*/ 297522 w 2556145"/>
              <a:gd name="connsiteY56" fmla="*/ 1966692 h 3250307"/>
              <a:gd name="connsiteX57" fmla="*/ 0 w 2556145"/>
              <a:gd name="connsiteY57" fmla="*/ 822458 h 3250307"/>
              <a:gd name="connsiteX58" fmla="*/ 28720 w 2556145"/>
              <a:gd name="connsiteY58" fmla="*/ 0 h 3250307"/>
              <a:gd name="connsiteX59" fmla="*/ 851179 w 2556145"/>
              <a:gd name="connsiteY59" fmla="*/ 28721 h 3250307"/>
              <a:gd name="connsiteX60" fmla="*/ 836819 w 2556145"/>
              <a:gd name="connsiteY60" fmla="*/ 439950 h 3250307"/>
              <a:gd name="connsiteX61" fmla="*/ 425589 w 2556145"/>
              <a:gd name="connsiteY61" fmla="*/ 425590 h 3250307"/>
              <a:gd name="connsiteX62" fmla="*/ 411229 w 2556145"/>
              <a:gd name="connsiteY62" fmla="*/ 836819 h 325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56145" h="3250307">
                <a:moveTo>
                  <a:pt x="1704966" y="3221586"/>
                </a:moveTo>
                <a:lnTo>
                  <a:pt x="1719326" y="2810357"/>
                </a:lnTo>
                <a:lnTo>
                  <a:pt x="2130556" y="2824717"/>
                </a:lnTo>
                <a:lnTo>
                  <a:pt x="2144916" y="2413488"/>
                </a:lnTo>
                <a:lnTo>
                  <a:pt x="2556145" y="2427849"/>
                </a:lnTo>
                <a:lnTo>
                  <a:pt x="2527424" y="3250307"/>
                </a:lnTo>
                <a:close/>
                <a:moveTo>
                  <a:pt x="297522" y="1966692"/>
                </a:moveTo>
                <a:cubicBezTo>
                  <a:pt x="302093" y="1835797"/>
                  <a:pt x="411910" y="1733390"/>
                  <a:pt x="542806" y="1737961"/>
                </a:cubicBezTo>
                <a:cubicBezTo>
                  <a:pt x="575529" y="1739104"/>
                  <a:pt x="606473" y="1746824"/>
                  <a:pt x="634409" y="1759807"/>
                </a:cubicBezTo>
                <a:lnTo>
                  <a:pt x="675730" y="1789816"/>
                </a:lnTo>
                <a:lnTo>
                  <a:pt x="932915" y="1504183"/>
                </a:lnTo>
                <a:lnTo>
                  <a:pt x="882766" y="1474652"/>
                </a:lnTo>
                <a:cubicBezTo>
                  <a:pt x="793168" y="1409454"/>
                  <a:pt x="736503" y="1302362"/>
                  <a:pt x="740661" y="1183285"/>
                </a:cubicBezTo>
                <a:cubicBezTo>
                  <a:pt x="747314" y="992762"/>
                  <a:pt x="907157" y="843707"/>
                  <a:pt x="1097679" y="850360"/>
                </a:cubicBezTo>
                <a:cubicBezTo>
                  <a:pt x="1216756" y="854518"/>
                  <a:pt x="1319635" y="918516"/>
                  <a:pt x="1378424" y="1012444"/>
                </a:cubicBezTo>
                <a:lnTo>
                  <a:pt x="1388475" y="1032609"/>
                </a:lnTo>
                <a:lnTo>
                  <a:pt x="1627124" y="877628"/>
                </a:lnTo>
                <a:lnTo>
                  <a:pt x="1612998" y="849286"/>
                </a:lnTo>
                <a:cubicBezTo>
                  <a:pt x="1601994" y="820512"/>
                  <a:pt x="1596451" y="789105"/>
                  <a:pt x="1597594" y="756381"/>
                </a:cubicBezTo>
                <a:cubicBezTo>
                  <a:pt x="1602165" y="625486"/>
                  <a:pt x="1711983" y="523079"/>
                  <a:pt x="1842878" y="527650"/>
                </a:cubicBezTo>
                <a:cubicBezTo>
                  <a:pt x="1973773" y="532221"/>
                  <a:pt x="2076180" y="642039"/>
                  <a:pt x="2071609" y="772934"/>
                </a:cubicBezTo>
                <a:cubicBezTo>
                  <a:pt x="2067038" y="903830"/>
                  <a:pt x="1957220" y="1006236"/>
                  <a:pt x="1826325" y="1001665"/>
                </a:cubicBezTo>
                <a:cubicBezTo>
                  <a:pt x="1760877" y="999380"/>
                  <a:pt x="1702552" y="970783"/>
                  <a:pt x="1661160" y="926395"/>
                </a:cubicBezTo>
                <a:lnTo>
                  <a:pt x="1652778" y="915482"/>
                </a:lnTo>
                <a:lnTo>
                  <a:pt x="1408687" y="1073997"/>
                </a:lnTo>
                <a:lnTo>
                  <a:pt x="1426024" y="1137610"/>
                </a:lnTo>
                <a:cubicBezTo>
                  <a:pt x="1429835" y="1160227"/>
                  <a:pt x="1431436" y="1183563"/>
                  <a:pt x="1430605" y="1207378"/>
                </a:cubicBezTo>
                <a:cubicBezTo>
                  <a:pt x="1427694" y="1290732"/>
                  <a:pt x="1395462" y="1366149"/>
                  <a:pt x="1344167" y="1424062"/>
                </a:cubicBezTo>
                <a:lnTo>
                  <a:pt x="1305485" y="1455257"/>
                </a:lnTo>
                <a:lnTo>
                  <a:pt x="1636897" y="1798444"/>
                </a:lnTo>
                <a:lnTo>
                  <a:pt x="1666484" y="1779965"/>
                </a:lnTo>
                <a:cubicBezTo>
                  <a:pt x="1688603" y="1771506"/>
                  <a:pt x="1712747" y="1767245"/>
                  <a:pt x="1737903" y="1768123"/>
                </a:cubicBezTo>
                <a:cubicBezTo>
                  <a:pt x="1838528" y="1771637"/>
                  <a:pt x="1917252" y="1856059"/>
                  <a:pt x="1913738" y="1956684"/>
                </a:cubicBezTo>
                <a:cubicBezTo>
                  <a:pt x="1910225" y="2057309"/>
                  <a:pt x="1825803" y="2136033"/>
                  <a:pt x="1725178" y="2132519"/>
                </a:cubicBezTo>
                <a:cubicBezTo>
                  <a:pt x="1624553" y="2129005"/>
                  <a:pt x="1545829" y="2044584"/>
                  <a:pt x="1549343" y="1943959"/>
                </a:cubicBezTo>
                <a:cubicBezTo>
                  <a:pt x="1550221" y="1918803"/>
                  <a:pt x="1556156" y="1895015"/>
                  <a:pt x="1566137" y="1873539"/>
                </a:cubicBezTo>
                <a:lnTo>
                  <a:pt x="1600357" y="1826421"/>
                </a:lnTo>
                <a:lnTo>
                  <a:pt x="1269754" y="1484072"/>
                </a:lnTo>
                <a:lnTo>
                  <a:pt x="1254211" y="1496607"/>
                </a:lnTo>
                <a:cubicBezTo>
                  <a:pt x="1220315" y="1515616"/>
                  <a:pt x="1182935" y="1529053"/>
                  <a:pt x="1143355" y="1535723"/>
                </a:cubicBezTo>
                <a:lnTo>
                  <a:pt x="1139752" y="1535959"/>
                </a:lnTo>
                <a:lnTo>
                  <a:pt x="1139752" y="2625193"/>
                </a:lnTo>
                <a:lnTo>
                  <a:pt x="1206000" y="2640992"/>
                </a:lnTo>
                <a:cubicBezTo>
                  <a:pt x="1274589" y="2672869"/>
                  <a:pt x="1321031" y="2743509"/>
                  <a:pt x="1318225" y="2823853"/>
                </a:cubicBezTo>
                <a:cubicBezTo>
                  <a:pt x="1314484" y="2930978"/>
                  <a:pt x="1224609" y="3014787"/>
                  <a:pt x="1117485" y="3011046"/>
                </a:cubicBezTo>
                <a:cubicBezTo>
                  <a:pt x="1010360" y="3007305"/>
                  <a:pt x="926551" y="2917431"/>
                  <a:pt x="930291" y="2810306"/>
                </a:cubicBezTo>
                <a:cubicBezTo>
                  <a:pt x="933097" y="2729963"/>
                  <a:pt x="984353" y="2662734"/>
                  <a:pt x="1054999" y="2635719"/>
                </a:cubicBezTo>
                <a:lnTo>
                  <a:pt x="1094033" y="2629247"/>
                </a:lnTo>
                <a:lnTo>
                  <a:pt x="1094033" y="1538961"/>
                </a:lnTo>
                <a:lnTo>
                  <a:pt x="1073586" y="1540303"/>
                </a:lnTo>
                <a:cubicBezTo>
                  <a:pt x="1049771" y="1539472"/>
                  <a:pt x="1026603" y="1536246"/>
                  <a:pt x="1004307" y="1530867"/>
                </a:cubicBezTo>
                <a:lnTo>
                  <a:pt x="978517" y="1521863"/>
                </a:lnTo>
                <a:lnTo>
                  <a:pt x="711745" y="1818144"/>
                </a:lnTo>
                <a:lnTo>
                  <a:pt x="735687" y="1849318"/>
                </a:lnTo>
                <a:cubicBezTo>
                  <a:pt x="759921" y="1888037"/>
                  <a:pt x="773251" y="1934159"/>
                  <a:pt x="771537" y="1983245"/>
                </a:cubicBezTo>
                <a:cubicBezTo>
                  <a:pt x="766966" y="2114140"/>
                  <a:pt x="657148" y="2216547"/>
                  <a:pt x="526253" y="2211976"/>
                </a:cubicBezTo>
                <a:cubicBezTo>
                  <a:pt x="395357" y="2207405"/>
                  <a:pt x="292951" y="2097587"/>
                  <a:pt x="297522" y="1966692"/>
                </a:cubicBezTo>
                <a:close/>
                <a:moveTo>
                  <a:pt x="0" y="822458"/>
                </a:moveTo>
                <a:lnTo>
                  <a:pt x="28720" y="0"/>
                </a:lnTo>
                <a:lnTo>
                  <a:pt x="851179" y="28721"/>
                </a:lnTo>
                <a:lnTo>
                  <a:pt x="836819" y="439950"/>
                </a:lnTo>
                <a:lnTo>
                  <a:pt x="425589" y="425590"/>
                </a:lnTo>
                <a:lnTo>
                  <a:pt x="411229" y="836819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70AD47">
                  <a:lumMod val="75000"/>
                  <a:lumOff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FB5A803-9D14-4942-AEE9-11AC2BBF6AE5}"/>
              </a:ext>
            </a:extLst>
          </p:cNvPr>
          <p:cNvSpPr/>
          <p:nvPr/>
        </p:nvSpPr>
        <p:spPr>
          <a:xfrm>
            <a:off x="1925468" y="3345340"/>
            <a:ext cx="1713869" cy="334916"/>
          </a:xfrm>
          <a:prstGeom prst="rect">
            <a:avLst/>
          </a:prstGeom>
          <a:ln>
            <a:noFill/>
          </a:ln>
        </p:spPr>
        <p:txBody>
          <a:bodyPr wrap="none" lIns="0">
            <a:spAutoFit/>
          </a:bodyPr>
          <a:lstStyle/>
          <a:p>
            <a:pPr algn="ctr" defTabSz="896386">
              <a:lnSpc>
                <a:spcPct val="90000"/>
              </a:lnSpc>
              <a:defRPr/>
            </a:pPr>
            <a:r>
              <a:rPr lang="en-US" sz="1765" b="1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 Edge Devices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D37660-5CC3-4194-9FEF-3B4F510F3C7B}"/>
              </a:ext>
            </a:extLst>
          </p:cNvPr>
          <p:cNvSpPr/>
          <p:nvPr/>
        </p:nvSpPr>
        <p:spPr>
          <a:xfrm>
            <a:off x="1991308" y="5781938"/>
            <a:ext cx="1434814" cy="8169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fr-FR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Other IoT Edge modules</a:t>
            </a:r>
            <a:endParaRPr lang="en-US" sz="1765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CA92CD-8FD5-4EDB-9652-107106F68CC1}"/>
              </a:ext>
            </a:extLst>
          </p:cNvPr>
          <p:cNvSpPr/>
          <p:nvPr/>
        </p:nvSpPr>
        <p:spPr>
          <a:xfrm>
            <a:off x="7420986" y="4090184"/>
            <a:ext cx="1205278" cy="152027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en-US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Other Azure Services</a:t>
            </a:r>
          </a:p>
          <a:p>
            <a:pPr algn="ctr" defTabSz="896386">
              <a:defRPr/>
            </a:pPr>
            <a:r>
              <a:rPr lang="en-US" sz="1176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(ML, Time Series Insight, etc.)</a:t>
            </a:r>
            <a:r>
              <a:rPr lang="en-US" sz="1176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 </a:t>
            </a:r>
            <a:endParaRPr lang="en-US" sz="1372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5511C034-AE85-4C66-A147-9C9E15F17010}"/>
              </a:ext>
            </a:extLst>
          </p:cNvPr>
          <p:cNvSpPr/>
          <p:nvPr/>
        </p:nvSpPr>
        <p:spPr bwMode="auto">
          <a:xfrm rot="5400000">
            <a:off x="2716439" y="5614393"/>
            <a:ext cx="263004" cy="268863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D59A20D-BD40-463A-987C-2984F531BB86}"/>
              </a:ext>
            </a:extLst>
          </p:cNvPr>
          <p:cNvSpPr/>
          <p:nvPr/>
        </p:nvSpPr>
        <p:spPr bwMode="auto">
          <a:xfrm rot="16200000">
            <a:off x="2426155" y="5594985"/>
            <a:ext cx="263004" cy="268863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79" name="Picture 2" descr="image001">
            <a:extLst>
              <a:ext uri="{FF2B5EF4-FFF2-40B4-BE49-F238E27FC236}">
                <a16:creationId xmlns:a16="http://schemas.microsoft.com/office/drawing/2014/main" id="{353B58CC-F8B4-40D1-8737-DA33117E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duotone>
              <a:srgbClr val="0078D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63" y="4879379"/>
            <a:ext cx="861674" cy="70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5EC24E9-16E7-4CE0-8617-73E5317D420F}"/>
              </a:ext>
            </a:extLst>
          </p:cNvPr>
          <p:cNvSpPr/>
          <p:nvPr/>
        </p:nvSpPr>
        <p:spPr>
          <a:xfrm>
            <a:off x="6003396" y="3347793"/>
            <a:ext cx="1236136" cy="334916"/>
          </a:xfrm>
          <a:prstGeom prst="rect">
            <a:avLst/>
          </a:prstGeom>
          <a:ln>
            <a:noFill/>
          </a:ln>
        </p:spPr>
        <p:txBody>
          <a:bodyPr wrap="none" lIns="0">
            <a:spAutoFit/>
          </a:bodyPr>
          <a:lstStyle/>
          <a:p>
            <a:pPr defTabSz="896386">
              <a:lnSpc>
                <a:spcPct val="90000"/>
              </a:lnSpc>
              <a:defRPr/>
            </a:pPr>
            <a:r>
              <a:rPr lang="en-US" sz="1765" b="1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cloud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F912DE2-EEDB-4B3C-8789-88B4C9F11B5A}"/>
              </a:ext>
            </a:extLst>
          </p:cNvPr>
          <p:cNvSpPr/>
          <p:nvPr/>
        </p:nvSpPr>
        <p:spPr bwMode="auto">
          <a:xfrm>
            <a:off x="4444453" y="3168197"/>
            <a:ext cx="4302230" cy="2380050"/>
          </a:xfrm>
          <a:custGeom>
            <a:avLst/>
            <a:gdLst>
              <a:gd name="connsiteX0" fmla="*/ 3361107 w 6810924"/>
              <a:gd name="connsiteY0" fmla="*/ 0 h 3759126"/>
              <a:gd name="connsiteX1" fmla="*/ 4838321 w 6810924"/>
              <a:gd name="connsiteY1" fmla="*/ 979163 h 3759126"/>
              <a:gd name="connsiteX2" fmla="*/ 4860282 w 6810924"/>
              <a:gd name="connsiteY2" fmla="*/ 1039166 h 3759126"/>
              <a:gd name="connsiteX3" fmla="*/ 4977487 w 6810924"/>
              <a:gd name="connsiteY3" fmla="*/ 996268 h 3759126"/>
              <a:gd name="connsiteX4" fmla="*/ 5397728 w 6810924"/>
              <a:gd name="connsiteY4" fmla="*/ 932734 h 3759126"/>
              <a:gd name="connsiteX5" fmla="*/ 6810924 w 6810924"/>
              <a:gd name="connsiteY5" fmla="*/ 2345930 h 3759126"/>
              <a:gd name="connsiteX6" fmla="*/ 5542219 w 6810924"/>
              <a:gd name="connsiteY6" fmla="*/ 3751830 h 3759126"/>
              <a:gd name="connsiteX7" fmla="*/ 5469009 w 6810924"/>
              <a:gd name="connsiteY7" fmla="*/ 3755527 h 3759126"/>
              <a:gd name="connsiteX8" fmla="*/ 5469009 w 6810924"/>
              <a:gd name="connsiteY8" fmla="*/ 3759125 h 3759126"/>
              <a:gd name="connsiteX9" fmla="*/ 5397748 w 6810924"/>
              <a:gd name="connsiteY9" fmla="*/ 3759125 h 3759126"/>
              <a:gd name="connsiteX10" fmla="*/ 5397728 w 6810924"/>
              <a:gd name="connsiteY10" fmla="*/ 3759126 h 3759126"/>
              <a:gd name="connsiteX11" fmla="*/ 5397708 w 6810924"/>
              <a:gd name="connsiteY11" fmla="*/ 3759125 h 3759126"/>
              <a:gd name="connsiteX12" fmla="*/ 779509 w 6810924"/>
              <a:gd name="connsiteY12" fmla="*/ 3759125 h 3759126"/>
              <a:gd name="connsiteX13" fmla="*/ 779489 w 6810924"/>
              <a:gd name="connsiteY13" fmla="*/ 3759126 h 3759126"/>
              <a:gd name="connsiteX14" fmla="*/ 779470 w 6810924"/>
              <a:gd name="connsiteY14" fmla="*/ 3759125 h 3759126"/>
              <a:gd name="connsiteX15" fmla="*/ 760443 w 6810924"/>
              <a:gd name="connsiteY15" fmla="*/ 3759125 h 3759126"/>
              <a:gd name="connsiteX16" fmla="*/ 760443 w 6810924"/>
              <a:gd name="connsiteY16" fmla="*/ 3758165 h 3759126"/>
              <a:gd name="connsiteX17" fmla="*/ 699791 w 6810924"/>
              <a:gd name="connsiteY17" fmla="*/ 3755102 h 3759126"/>
              <a:gd name="connsiteX18" fmla="*/ 0 w 6810924"/>
              <a:gd name="connsiteY18" fmla="*/ 2979637 h 3759126"/>
              <a:gd name="connsiteX19" fmla="*/ 779489 w 6810924"/>
              <a:gd name="connsiteY19" fmla="*/ 2200148 h 3759126"/>
              <a:gd name="connsiteX20" fmla="*/ 869383 w 6810924"/>
              <a:gd name="connsiteY20" fmla="*/ 2205818 h 3759126"/>
              <a:gd name="connsiteX21" fmla="*/ 855381 w 6810924"/>
              <a:gd name="connsiteY21" fmla="*/ 2066924 h 3759126"/>
              <a:gd name="connsiteX22" fmla="*/ 1782273 w 6810924"/>
              <a:gd name="connsiteY22" fmla="*/ 1140032 h 3759126"/>
              <a:gd name="connsiteX23" fmla="*/ 1825926 w 6810924"/>
              <a:gd name="connsiteY23" fmla="*/ 1142236 h 3759126"/>
              <a:gd name="connsiteX24" fmla="*/ 1829983 w 6810924"/>
              <a:gd name="connsiteY24" fmla="*/ 1126458 h 3759126"/>
              <a:gd name="connsiteX25" fmla="*/ 3361107 w 6810924"/>
              <a:gd name="connsiteY25" fmla="*/ 0 h 37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0924" h="3759126">
                <a:moveTo>
                  <a:pt x="3361107" y="0"/>
                </a:moveTo>
                <a:cubicBezTo>
                  <a:pt x="4025175" y="0"/>
                  <a:pt x="4594941" y="403750"/>
                  <a:pt x="4838321" y="979163"/>
                </a:cubicBezTo>
                <a:lnTo>
                  <a:pt x="4860282" y="1039166"/>
                </a:lnTo>
                <a:lnTo>
                  <a:pt x="4977487" y="996268"/>
                </a:lnTo>
                <a:cubicBezTo>
                  <a:pt x="5110241" y="954978"/>
                  <a:pt x="5251387" y="932734"/>
                  <a:pt x="5397728" y="932734"/>
                </a:cubicBezTo>
                <a:cubicBezTo>
                  <a:pt x="6178215" y="932734"/>
                  <a:pt x="6810924" y="1565443"/>
                  <a:pt x="6810924" y="2345930"/>
                </a:cubicBezTo>
                <a:cubicBezTo>
                  <a:pt x="6810924" y="3077637"/>
                  <a:pt x="6254832" y="3679460"/>
                  <a:pt x="5542219" y="3751830"/>
                </a:cubicBezTo>
                <a:lnTo>
                  <a:pt x="5469009" y="3755527"/>
                </a:lnTo>
                <a:lnTo>
                  <a:pt x="5469009" y="3759125"/>
                </a:lnTo>
                <a:lnTo>
                  <a:pt x="5397748" y="3759125"/>
                </a:lnTo>
                <a:lnTo>
                  <a:pt x="5397728" y="3759126"/>
                </a:lnTo>
                <a:lnTo>
                  <a:pt x="5397708" y="3759125"/>
                </a:lnTo>
                <a:lnTo>
                  <a:pt x="779509" y="3759125"/>
                </a:lnTo>
                <a:lnTo>
                  <a:pt x="779489" y="3759126"/>
                </a:lnTo>
                <a:lnTo>
                  <a:pt x="779470" y="3759125"/>
                </a:lnTo>
                <a:lnTo>
                  <a:pt x="760443" y="3759125"/>
                </a:lnTo>
                <a:lnTo>
                  <a:pt x="760443" y="3758165"/>
                </a:lnTo>
                <a:lnTo>
                  <a:pt x="699791" y="3755102"/>
                </a:lnTo>
                <a:cubicBezTo>
                  <a:pt x="306729" y="3715184"/>
                  <a:pt x="0" y="3383231"/>
                  <a:pt x="0" y="2979637"/>
                </a:cubicBezTo>
                <a:cubicBezTo>
                  <a:pt x="0" y="2549137"/>
                  <a:pt x="348989" y="2200148"/>
                  <a:pt x="779489" y="2200148"/>
                </a:cubicBezTo>
                <a:lnTo>
                  <a:pt x="869383" y="2205818"/>
                </a:lnTo>
                <a:lnTo>
                  <a:pt x="855381" y="2066924"/>
                </a:lnTo>
                <a:cubicBezTo>
                  <a:pt x="855381" y="1555016"/>
                  <a:pt x="1270365" y="1140032"/>
                  <a:pt x="1782273" y="1140032"/>
                </a:cubicBezTo>
                <a:lnTo>
                  <a:pt x="1825926" y="1142236"/>
                </a:lnTo>
                <a:lnTo>
                  <a:pt x="1829983" y="1126458"/>
                </a:lnTo>
                <a:cubicBezTo>
                  <a:pt x="2032967" y="473846"/>
                  <a:pt x="2641701" y="0"/>
                  <a:pt x="3361107" y="0"/>
                </a:cubicBezTo>
                <a:close/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F8EFD2-7910-4B91-BB76-F75B54869F6A}"/>
              </a:ext>
            </a:extLst>
          </p:cNvPr>
          <p:cNvGrpSpPr>
            <a:grpSpLocks noChangeAspect="1"/>
          </p:cNvGrpSpPr>
          <p:nvPr/>
        </p:nvGrpSpPr>
        <p:grpSpPr>
          <a:xfrm>
            <a:off x="367335" y="4322809"/>
            <a:ext cx="400197" cy="400197"/>
            <a:chOff x="5652683" y="1636246"/>
            <a:chExt cx="3791758" cy="379175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29E81E4-8A6F-4C4B-B201-B39E5349C6CD}"/>
                </a:ext>
              </a:extLst>
            </p:cNvPr>
            <p:cNvSpPr/>
            <p:nvPr/>
          </p:nvSpPr>
          <p:spPr>
            <a:xfrm>
              <a:off x="5652683" y="1636246"/>
              <a:ext cx="3791758" cy="3791758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CD3E12E-AEB3-4E37-841B-6DA9FB2E2FAC}"/>
                </a:ext>
              </a:extLst>
            </p:cNvPr>
            <p:cNvSpPr/>
            <p:nvPr/>
          </p:nvSpPr>
          <p:spPr>
            <a:xfrm>
              <a:off x="5974946" y="1932012"/>
              <a:ext cx="3147232" cy="314723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22183575-CCA5-4A84-B6B9-68A657064931}"/>
                </a:ext>
              </a:extLst>
            </p:cNvPr>
            <p:cNvSpPr/>
            <p:nvPr/>
          </p:nvSpPr>
          <p:spPr>
            <a:xfrm>
              <a:off x="6295808" y="2256800"/>
              <a:ext cx="2505509" cy="2183437"/>
            </a:xfrm>
            <a:custGeom>
              <a:avLst/>
              <a:gdLst>
                <a:gd name="connsiteX0" fmla="*/ 12973 w 2505509"/>
                <a:gd name="connsiteY0" fmla="*/ 1439095 h 2183437"/>
                <a:gd name="connsiteX1" fmla="*/ 575457 w 2505509"/>
                <a:gd name="connsiteY1" fmla="*/ 1439095 h 2183437"/>
                <a:gd name="connsiteX2" fmla="*/ 584862 w 2505509"/>
                <a:gd name="connsiteY2" fmla="*/ 1479903 h 2183437"/>
                <a:gd name="connsiteX3" fmla="*/ 674784 w 2505509"/>
                <a:gd name="connsiteY3" fmla="*/ 1666956 h 2183437"/>
                <a:gd name="connsiteX4" fmla="*/ 749976 w 2505509"/>
                <a:gd name="connsiteY4" fmla="*/ 1758089 h 2183437"/>
                <a:gd name="connsiteX5" fmla="*/ 393075 w 2505509"/>
                <a:gd name="connsiteY5" fmla="*/ 2183437 h 2183437"/>
                <a:gd name="connsiteX6" fmla="*/ 371209 w 2505509"/>
                <a:gd name="connsiteY6" fmla="*/ 2163564 h 2183437"/>
                <a:gd name="connsiteX7" fmla="*/ 25749 w 2505509"/>
                <a:gd name="connsiteY7" fmla="*/ 1522809 h 2183437"/>
                <a:gd name="connsiteX8" fmla="*/ 233325 w 2505509"/>
                <a:gd name="connsiteY8" fmla="*/ 536212 h 2183437"/>
                <a:gd name="connsiteX9" fmla="*/ 669094 w 2505509"/>
                <a:gd name="connsiteY9" fmla="*/ 878298 h 2183437"/>
                <a:gd name="connsiteX10" fmla="*/ 608893 w 2505509"/>
                <a:gd name="connsiteY10" fmla="*/ 989210 h 2183437"/>
                <a:gd name="connsiteX11" fmla="*/ 552732 w 2505509"/>
                <a:gd name="connsiteY11" fmla="*/ 1267386 h 2183437"/>
                <a:gd name="connsiteX12" fmla="*/ 556251 w 2505509"/>
                <a:gd name="connsiteY12" fmla="*/ 1313894 h 2183437"/>
                <a:gd name="connsiteX13" fmla="*/ 2349 w 2505509"/>
                <a:gd name="connsiteY13" fmla="*/ 1313894 h 2183437"/>
                <a:gd name="connsiteX14" fmla="*/ 0 w 2505509"/>
                <a:gd name="connsiteY14" fmla="*/ 1267386 h 2183437"/>
                <a:gd name="connsiteX15" fmla="*/ 216450 w 2505509"/>
                <a:gd name="connsiteY15" fmla="*/ 558779 h 2183437"/>
                <a:gd name="connsiteX16" fmla="*/ 2118406 w 2505509"/>
                <a:gd name="connsiteY16" fmla="*/ 333069 h 2183437"/>
                <a:gd name="connsiteX17" fmla="*/ 2174250 w 2505509"/>
                <a:gd name="connsiteY17" fmla="*/ 382024 h 2183437"/>
                <a:gd name="connsiteX18" fmla="*/ 2477793 w 2505509"/>
                <a:gd name="connsiteY18" fmla="*/ 890504 h 2183437"/>
                <a:gd name="connsiteX19" fmla="*/ 2505509 w 2505509"/>
                <a:gd name="connsiteY19" fmla="*/ 998296 h 2183437"/>
                <a:gd name="connsiteX20" fmla="*/ 1926602 w 2505509"/>
                <a:gd name="connsiteY20" fmla="*/ 991538 h 2183437"/>
                <a:gd name="connsiteX21" fmla="*/ 1925879 w 2505509"/>
                <a:gd name="connsiteY21" fmla="*/ 989210 h 2183437"/>
                <a:gd name="connsiteX22" fmla="*/ 1818848 w 2505509"/>
                <a:gd name="connsiteY22" fmla="*/ 812800 h 2183437"/>
                <a:gd name="connsiteX23" fmla="*/ 1752898 w 2505509"/>
                <a:gd name="connsiteY23" fmla="*/ 743625 h 2183437"/>
                <a:gd name="connsiteX24" fmla="*/ 1065347 w 2505509"/>
                <a:gd name="connsiteY24" fmla="*/ 17602 h 2183437"/>
                <a:gd name="connsiteX25" fmla="*/ 1065347 w 2505509"/>
                <a:gd name="connsiteY25" fmla="*/ 585259 h 2183437"/>
                <a:gd name="connsiteX26" fmla="*/ 989210 w 2505509"/>
                <a:gd name="connsiteY26" fmla="*/ 608893 h 2183437"/>
                <a:gd name="connsiteX27" fmla="*/ 762049 w 2505509"/>
                <a:gd name="connsiteY27" fmla="*/ 762049 h 2183437"/>
                <a:gd name="connsiteX28" fmla="*/ 747002 w 2505509"/>
                <a:gd name="connsiteY28" fmla="*/ 780287 h 2183437"/>
                <a:gd name="connsiteX29" fmla="*/ 310701 w 2505509"/>
                <a:gd name="connsiteY29" fmla="*/ 437784 h 2183437"/>
                <a:gd name="connsiteX30" fmla="*/ 371209 w 2505509"/>
                <a:gd name="connsiteY30" fmla="*/ 371209 h 2183437"/>
                <a:gd name="connsiteX31" fmla="*/ 1011964 w 2505509"/>
                <a:gd name="connsiteY31" fmla="*/ 25749 h 2183437"/>
                <a:gd name="connsiteX32" fmla="*/ 1267386 w 2505509"/>
                <a:gd name="connsiteY32" fmla="*/ 0 h 2183437"/>
                <a:gd name="connsiteX33" fmla="*/ 1857980 w 2505509"/>
                <a:gd name="connsiteY33" fmla="*/ 145729 h 2183437"/>
                <a:gd name="connsiteX34" fmla="*/ 2024058 w 2505509"/>
                <a:gd name="connsiteY34" fmla="*/ 250757 h 2183437"/>
                <a:gd name="connsiteX35" fmla="*/ 1653462 w 2505509"/>
                <a:gd name="connsiteY35" fmla="*/ 667027 h 2183437"/>
                <a:gd name="connsiteX36" fmla="*/ 1577219 w 2505509"/>
                <a:gd name="connsiteY36" fmla="*/ 623205 h 2183437"/>
                <a:gd name="connsiteX37" fmla="*/ 1267386 w 2505509"/>
                <a:gd name="connsiteY37" fmla="*/ 552732 h 2183437"/>
                <a:gd name="connsiteX38" fmla="*/ 1190548 w 2505509"/>
                <a:gd name="connsiteY38" fmla="*/ 560478 h 2183437"/>
                <a:gd name="connsiteX39" fmla="*/ 1190548 w 2505509"/>
                <a:gd name="connsiteY39" fmla="*/ 3880 h 218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05509" h="2183437">
                  <a:moveTo>
                    <a:pt x="12973" y="1439095"/>
                  </a:moveTo>
                  <a:lnTo>
                    <a:pt x="575457" y="1439095"/>
                  </a:lnTo>
                  <a:lnTo>
                    <a:pt x="584862" y="1479903"/>
                  </a:lnTo>
                  <a:cubicBezTo>
                    <a:pt x="605743" y="1547037"/>
                    <a:pt x="636256" y="1609927"/>
                    <a:pt x="674784" y="1666956"/>
                  </a:cubicBezTo>
                  <a:lnTo>
                    <a:pt x="749976" y="1758089"/>
                  </a:lnTo>
                  <a:lnTo>
                    <a:pt x="393075" y="2183437"/>
                  </a:lnTo>
                  <a:lnTo>
                    <a:pt x="371209" y="2163564"/>
                  </a:lnTo>
                  <a:cubicBezTo>
                    <a:pt x="199195" y="1991550"/>
                    <a:pt x="76397" y="1770320"/>
                    <a:pt x="25749" y="1522809"/>
                  </a:cubicBezTo>
                  <a:close/>
                  <a:moveTo>
                    <a:pt x="233325" y="536212"/>
                  </a:moveTo>
                  <a:lnTo>
                    <a:pt x="669094" y="878298"/>
                  </a:lnTo>
                  <a:lnTo>
                    <a:pt x="608893" y="989210"/>
                  </a:lnTo>
                  <a:cubicBezTo>
                    <a:pt x="572730" y="1074710"/>
                    <a:pt x="552732" y="1168713"/>
                    <a:pt x="552732" y="1267386"/>
                  </a:cubicBezTo>
                  <a:lnTo>
                    <a:pt x="556251" y="1313894"/>
                  </a:lnTo>
                  <a:lnTo>
                    <a:pt x="2349" y="1313894"/>
                  </a:lnTo>
                  <a:lnTo>
                    <a:pt x="0" y="1267386"/>
                  </a:lnTo>
                  <a:cubicBezTo>
                    <a:pt x="0" y="1004902"/>
                    <a:pt x="79795" y="761055"/>
                    <a:pt x="216450" y="558779"/>
                  </a:cubicBezTo>
                  <a:close/>
                  <a:moveTo>
                    <a:pt x="2118406" y="333069"/>
                  </a:moveTo>
                  <a:lnTo>
                    <a:pt x="2174250" y="382024"/>
                  </a:lnTo>
                  <a:cubicBezTo>
                    <a:pt x="2312337" y="523443"/>
                    <a:pt x="2417618" y="697037"/>
                    <a:pt x="2477793" y="890504"/>
                  </a:cubicBezTo>
                  <a:lnTo>
                    <a:pt x="2505509" y="998296"/>
                  </a:lnTo>
                  <a:lnTo>
                    <a:pt x="1926602" y="991538"/>
                  </a:lnTo>
                  <a:lnTo>
                    <a:pt x="1925879" y="989210"/>
                  </a:lnTo>
                  <a:cubicBezTo>
                    <a:pt x="1898757" y="925085"/>
                    <a:pt x="1862541" y="865743"/>
                    <a:pt x="1818848" y="812800"/>
                  </a:cubicBezTo>
                  <a:lnTo>
                    <a:pt x="1752898" y="743625"/>
                  </a:lnTo>
                  <a:close/>
                  <a:moveTo>
                    <a:pt x="1065347" y="17602"/>
                  </a:moveTo>
                  <a:lnTo>
                    <a:pt x="1065347" y="585259"/>
                  </a:lnTo>
                  <a:lnTo>
                    <a:pt x="989210" y="608893"/>
                  </a:lnTo>
                  <a:cubicBezTo>
                    <a:pt x="903710" y="645057"/>
                    <a:pt x="826713" y="697386"/>
                    <a:pt x="762049" y="762049"/>
                  </a:cubicBezTo>
                  <a:lnTo>
                    <a:pt x="747002" y="780287"/>
                  </a:lnTo>
                  <a:lnTo>
                    <a:pt x="310701" y="437784"/>
                  </a:lnTo>
                  <a:lnTo>
                    <a:pt x="371209" y="371209"/>
                  </a:lnTo>
                  <a:cubicBezTo>
                    <a:pt x="543223" y="199195"/>
                    <a:pt x="764452" y="76397"/>
                    <a:pt x="1011964" y="25749"/>
                  </a:cubicBezTo>
                  <a:close/>
                  <a:moveTo>
                    <a:pt x="1267386" y="0"/>
                  </a:moveTo>
                  <a:cubicBezTo>
                    <a:pt x="1480655" y="0"/>
                    <a:pt x="1681620" y="52677"/>
                    <a:pt x="1857980" y="145729"/>
                  </a:cubicBezTo>
                  <a:lnTo>
                    <a:pt x="2024058" y="250757"/>
                  </a:lnTo>
                  <a:lnTo>
                    <a:pt x="1653462" y="667027"/>
                  </a:lnTo>
                  <a:lnTo>
                    <a:pt x="1577219" y="623205"/>
                  </a:lnTo>
                  <a:cubicBezTo>
                    <a:pt x="1483490" y="578042"/>
                    <a:pt x="1378394" y="552732"/>
                    <a:pt x="1267386" y="552732"/>
                  </a:cubicBezTo>
                  <a:lnTo>
                    <a:pt x="1190548" y="560478"/>
                  </a:lnTo>
                  <a:lnTo>
                    <a:pt x="1190548" y="388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B940"/>
                </a:gs>
                <a:gs pos="100000">
                  <a:srgbClr val="CCD42A"/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86" name="Rounded Rectangle 49">
              <a:extLst>
                <a:ext uri="{FF2B5EF4-FFF2-40B4-BE49-F238E27FC236}">
                  <a16:creationId xmlns:a16="http://schemas.microsoft.com/office/drawing/2014/main" id="{094382DD-7EC5-403B-94F2-37F9CD21E85D}"/>
                </a:ext>
              </a:extLst>
            </p:cNvPr>
            <p:cNvSpPr/>
            <p:nvPr/>
          </p:nvSpPr>
          <p:spPr>
            <a:xfrm>
              <a:off x="7498946" y="3360193"/>
              <a:ext cx="1447800" cy="290870"/>
            </a:xfrm>
            <a:prstGeom prst="roundRect">
              <a:avLst>
                <a:gd name="adj" fmla="val 50000"/>
              </a:avLst>
            </a:prstGeom>
            <a:solidFill>
              <a:srgbClr val="0078D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E3BE5FD-1010-42EB-B4ED-9DAEEADC974D}"/>
                </a:ext>
              </a:extLst>
            </p:cNvPr>
            <p:cNvSpPr/>
            <p:nvPr/>
          </p:nvSpPr>
          <p:spPr>
            <a:xfrm>
              <a:off x="7294564" y="3236912"/>
              <a:ext cx="546099" cy="546099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702975D-9878-423A-93B8-AF0E58AC2EB4}"/>
              </a:ext>
            </a:extLst>
          </p:cNvPr>
          <p:cNvGrpSpPr>
            <a:grpSpLocks noChangeAspect="1"/>
          </p:cNvGrpSpPr>
          <p:nvPr/>
        </p:nvGrpSpPr>
        <p:grpSpPr>
          <a:xfrm>
            <a:off x="523759" y="4938394"/>
            <a:ext cx="233022" cy="420871"/>
            <a:chOff x="9473248" y="2812868"/>
            <a:chExt cx="623595" cy="112629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A6313FC-9C16-44C4-9D05-608460DD5E92}"/>
                </a:ext>
              </a:extLst>
            </p:cNvPr>
            <p:cNvSpPr/>
            <p:nvPr/>
          </p:nvSpPr>
          <p:spPr bwMode="auto">
            <a:xfrm>
              <a:off x="9576623" y="2941946"/>
              <a:ext cx="71643" cy="38686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Rounded Rectangle 53">
              <a:extLst>
                <a:ext uri="{FF2B5EF4-FFF2-40B4-BE49-F238E27FC236}">
                  <a16:creationId xmlns:a16="http://schemas.microsoft.com/office/drawing/2014/main" id="{70E719FE-CD11-4780-90E5-1663774CBA9E}"/>
                </a:ext>
              </a:extLst>
            </p:cNvPr>
            <p:cNvSpPr/>
            <p:nvPr/>
          </p:nvSpPr>
          <p:spPr bwMode="auto">
            <a:xfrm>
              <a:off x="9473249" y="2812868"/>
              <a:ext cx="278392" cy="326727"/>
            </a:xfrm>
            <a:prstGeom prst="round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B4030A1-2BB9-421D-B6AE-E00A7717CA2A}"/>
                </a:ext>
              </a:extLst>
            </p:cNvPr>
            <p:cNvSpPr/>
            <p:nvPr/>
          </p:nvSpPr>
          <p:spPr bwMode="auto">
            <a:xfrm rot="18900000">
              <a:off x="9736815" y="3433411"/>
              <a:ext cx="71643" cy="38686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DE595F85-72C9-4841-B67A-2D0230650C2F}"/>
                </a:ext>
              </a:extLst>
            </p:cNvPr>
            <p:cNvSpPr/>
            <p:nvPr/>
          </p:nvSpPr>
          <p:spPr bwMode="auto">
            <a:xfrm rot="17213818">
              <a:off x="9827149" y="3669472"/>
              <a:ext cx="241073" cy="298315"/>
            </a:xfrm>
            <a:custGeom>
              <a:avLst/>
              <a:gdLst>
                <a:gd name="connsiteX0" fmla="*/ 237697 w 241073"/>
                <a:gd name="connsiteY0" fmla="*/ 33748 h 298315"/>
                <a:gd name="connsiteX1" fmla="*/ 206991 w 241073"/>
                <a:gd name="connsiteY1" fmla="*/ 91247 h 298315"/>
                <a:gd name="connsiteX2" fmla="*/ 208242 w 241073"/>
                <a:gd name="connsiteY2" fmla="*/ 92231 h 298315"/>
                <a:gd name="connsiteX3" fmla="*/ 239221 w 241073"/>
                <a:gd name="connsiteY3" fmla="*/ 197980 h 298315"/>
                <a:gd name="connsiteX4" fmla="*/ 136977 w 241073"/>
                <a:gd name="connsiteY4" fmla="*/ 298315 h 298315"/>
                <a:gd name="connsiteX5" fmla="*/ 129803 w 241073"/>
                <a:gd name="connsiteY5" fmla="*/ 245187 h 298315"/>
                <a:gd name="connsiteX6" fmla="*/ 186464 w 241073"/>
                <a:gd name="connsiteY6" fmla="*/ 188454 h 298315"/>
                <a:gd name="connsiteX7" fmla="*/ 152980 w 241073"/>
                <a:gd name="connsiteY7" fmla="*/ 115936 h 298315"/>
                <a:gd name="connsiteX8" fmla="*/ 73281 w 241073"/>
                <a:gd name="connsiteY8" fmla="*/ 127475 h 298315"/>
                <a:gd name="connsiteX9" fmla="*/ 59987 w 241073"/>
                <a:gd name="connsiteY9" fmla="*/ 206072 h 298315"/>
                <a:gd name="connsiteX10" fmla="*/ 11793 w 241073"/>
                <a:gd name="connsiteY10" fmla="*/ 229570 h 298315"/>
                <a:gd name="connsiteX11" fmla="*/ 36088 w 241073"/>
                <a:gd name="connsiteY11" fmla="*/ 88849 h 298315"/>
                <a:gd name="connsiteX12" fmla="*/ 141737 w 241073"/>
                <a:gd name="connsiteY12" fmla="*/ 55547 h 298315"/>
                <a:gd name="connsiteX13" fmla="*/ 144339 w 241073"/>
                <a:gd name="connsiteY13" fmla="*/ 56480 h 298315"/>
                <a:gd name="connsiteX14" fmla="*/ 174500 w 241073"/>
                <a:gd name="connsiteY14" fmla="*/ 0 h 29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073" h="298315">
                  <a:moveTo>
                    <a:pt x="237697" y="33748"/>
                  </a:moveTo>
                  <a:lnTo>
                    <a:pt x="206991" y="91247"/>
                  </a:lnTo>
                  <a:lnTo>
                    <a:pt x="208242" y="92231"/>
                  </a:lnTo>
                  <a:cubicBezTo>
                    <a:pt x="233885" y="119974"/>
                    <a:pt x="245989" y="158998"/>
                    <a:pt x="239221" y="197980"/>
                  </a:cubicBezTo>
                  <a:cubicBezTo>
                    <a:pt x="230101" y="250506"/>
                    <a:pt x="188798" y="291038"/>
                    <a:pt x="136977" y="298315"/>
                  </a:cubicBezTo>
                  <a:lnTo>
                    <a:pt x="129803" y="245187"/>
                  </a:lnTo>
                  <a:cubicBezTo>
                    <a:pt x="158581" y="241020"/>
                    <a:pt x="181474" y="218098"/>
                    <a:pt x="186464" y="188454"/>
                  </a:cubicBezTo>
                  <a:cubicBezTo>
                    <a:pt x="191362" y="159363"/>
                    <a:pt x="177921" y="130252"/>
                    <a:pt x="152980" y="115936"/>
                  </a:cubicBezTo>
                  <a:cubicBezTo>
                    <a:pt x="126898" y="100965"/>
                    <a:pt x="94397" y="105670"/>
                    <a:pt x="73281" y="127475"/>
                  </a:cubicBezTo>
                  <a:cubicBezTo>
                    <a:pt x="53269" y="148139"/>
                    <a:pt x="47948" y="179594"/>
                    <a:pt x="59987" y="206072"/>
                  </a:cubicBezTo>
                  <a:lnTo>
                    <a:pt x="11793" y="229570"/>
                  </a:lnTo>
                  <a:cubicBezTo>
                    <a:pt x="-10423" y="182187"/>
                    <a:pt x="-661" y="125646"/>
                    <a:pt x="36088" y="88849"/>
                  </a:cubicBezTo>
                  <a:cubicBezTo>
                    <a:pt x="64491" y="60409"/>
                    <a:pt x="104070" y="48690"/>
                    <a:pt x="141737" y="55547"/>
                  </a:cubicBezTo>
                  <a:lnTo>
                    <a:pt x="144339" y="56480"/>
                  </a:lnTo>
                  <a:lnTo>
                    <a:pt x="174500" y="0"/>
                  </a:lnTo>
                  <a:close/>
                </a:path>
              </a:pathLst>
            </a:cu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396213A1-B8B4-4F2D-9F56-D9B4DE414D0B}"/>
                </a:ext>
              </a:extLst>
            </p:cNvPr>
            <p:cNvSpPr/>
            <p:nvPr/>
          </p:nvSpPr>
          <p:spPr bwMode="auto">
            <a:xfrm>
              <a:off x="9473248" y="3217580"/>
              <a:ext cx="278392" cy="384668"/>
            </a:xfrm>
            <a:custGeom>
              <a:avLst/>
              <a:gdLst>
                <a:gd name="connsiteX0" fmla="*/ 103374 w 278392"/>
                <a:gd name="connsiteY0" fmla="*/ 0 h 384668"/>
                <a:gd name="connsiteX1" fmla="*/ 175017 w 278392"/>
                <a:gd name="connsiteY1" fmla="*/ 0 h 384668"/>
                <a:gd name="connsiteX2" fmla="*/ 175017 w 278392"/>
                <a:gd name="connsiteY2" fmla="*/ 57941 h 384668"/>
                <a:gd name="connsiteX3" fmla="*/ 231992 w 278392"/>
                <a:gd name="connsiteY3" fmla="*/ 57941 h 384668"/>
                <a:gd name="connsiteX4" fmla="*/ 278392 w 278392"/>
                <a:gd name="connsiteY4" fmla="*/ 104341 h 384668"/>
                <a:gd name="connsiteX5" fmla="*/ 278392 w 278392"/>
                <a:gd name="connsiteY5" fmla="*/ 338268 h 384668"/>
                <a:gd name="connsiteX6" fmla="*/ 231992 w 278392"/>
                <a:gd name="connsiteY6" fmla="*/ 384668 h 384668"/>
                <a:gd name="connsiteX7" fmla="*/ 46400 w 278392"/>
                <a:gd name="connsiteY7" fmla="*/ 384668 h 384668"/>
                <a:gd name="connsiteX8" fmla="*/ 0 w 278392"/>
                <a:gd name="connsiteY8" fmla="*/ 338268 h 384668"/>
                <a:gd name="connsiteX9" fmla="*/ 0 w 278392"/>
                <a:gd name="connsiteY9" fmla="*/ 104341 h 384668"/>
                <a:gd name="connsiteX10" fmla="*/ 46400 w 278392"/>
                <a:gd name="connsiteY10" fmla="*/ 57941 h 384668"/>
                <a:gd name="connsiteX11" fmla="*/ 103374 w 278392"/>
                <a:gd name="connsiteY11" fmla="*/ 57941 h 38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392" h="384668">
                  <a:moveTo>
                    <a:pt x="103374" y="0"/>
                  </a:moveTo>
                  <a:lnTo>
                    <a:pt x="175017" y="0"/>
                  </a:lnTo>
                  <a:lnTo>
                    <a:pt x="175017" y="57941"/>
                  </a:lnTo>
                  <a:lnTo>
                    <a:pt x="231992" y="57941"/>
                  </a:lnTo>
                  <a:cubicBezTo>
                    <a:pt x="257618" y="57941"/>
                    <a:pt x="278392" y="78715"/>
                    <a:pt x="278392" y="104341"/>
                  </a:cubicBezTo>
                  <a:lnTo>
                    <a:pt x="278392" y="338268"/>
                  </a:lnTo>
                  <a:cubicBezTo>
                    <a:pt x="278392" y="363894"/>
                    <a:pt x="257618" y="384668"/>
                    <a:pt x="231992" y="384668"/>
                  </a:cubicBezTo>
                  <a:lnTo>
                    <a:pt x="46400" y="384668"/>
                  </a:lnTo>
                  <a:cubicBezTo>
                    <a:pt x="20774" y="384668"/>
                    <a:pt x="0" y="363894"/>
                    <a:pt x="0" y="338268"/>
                  </a:cubicBezTo>
                  <a:lnTo>
                    <a:pt x="0" y="104341"/>
                  </a:lnTo>
                  <a:cubicBezTo>
                    <a:pt x="0" y="78715"/>
                    <a:pt x="20774" y="57941"/>
                    <a:pt x="46400" y="57941"/>
                  </a:cubicBezTo>
                  <a:lnTo>
                    <a:pt x="103374" y="57941"/>
                  </a:lnTo>
                  <a:close/>
                </a:path>
              </a:pathLst>
            </a:cu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3DFAB80-79C4-49F4-89DA-B381D5C85216}"/>
              </a:ext>
            </a:extLst>
          </p:cNvPr>
          <p:cNvGrpSpPr>
            <a:grpSpLocks noChangeAspect="1"/>
          </p:cNvGrpSpPr>
          <p:nvPr/>
        </p:nvGrpSpPr>
        <p:grpSpPr>
          <a:xfrm>
            <a:off x="427242" y="5527598"/>
            <a:ext cx="329410" cy="553803"/>
            <a:chOff x="7330403" y="3708547"/>
            <a:chExt cx="1686990" cy="2836162"/>
          </a:xfrm>
        </p:grpSpPr>
        <p:sp>
          <p:nvSpPr>
            <p:cNvPr id="95" name="Rounded Rectangle 63">
              <a:extLst>
                <a:ext uri="{FF2B5EF4-FFF2-40B4-BE49-F238E27FC236}">
                  <a16:creationId xmlns:a16="http://schemas.microsoft.com/office/drawing/2014/main" id="{C8B3A83F-10D3-4E90-B052-CC2F9F2BDF14}"/>
                </a:ext>
              </a:extLst>
            </p:cNvPr>
            <p:cNvSpPr/>
            <p:nvPr/>
          </p:nvSpPr>
          <p:spPr bwMode="auto">
            <a:xfrm>
              <a:off x="7330403" y="3708547"/>
              <a:ext cx="1686990" cy="2836162"/>
            </a:xfrm>
            <a:prstGeom prst="roundRect">
              <a:avLst>
                <a:gd name="adj" fmla="val 8014"/>
              </a:avLst>
            </a:prstGeom>
            <a:solidFill>
              <a:srgbClr val="77777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DD11E9D-DDD1-4FC9-910D-F5C112F75BE8}"/>
                </a:ext>
              </a:extLst>
            </p:cNvPr>
            <p:cNvGrpSpPr/>
            <p:nvPr/>
          </p:nvGrpSpPr>
          <p:grpSpPr>
            <a:xfrm>
              <a:off x="7541142" y="4008781"/>
              <a:ext cx="1185075" cy="380195"/>
              <a:chOff x="7541142" y="4008781"/>
              <a:chExt cx="1185075" cy="380195"/>
            </a:xfrm>
          </p:grpSpPr>
          <p:sp>
            <p:nvSpPr>
              <p:cNvPr id="103" name="Rounded Rectangle 71">
                <a:extLst>
                  <a:ext uri="{FF2B5EF4-FFF2-40B4-BE49-F238E27FC236}">
                    <a16:creationId xmlns:a16="http://schemas.microsoft.com/office/drawing/2014/main" id="{69F19A72-EF43-4A6B-8BB1-8084D5E99B69}"/>
                  </a:ext>
                </a:extLst>
              </p:cNvPr>
              <p:cNvSpPr/>
              <p:nvPr/>
            </p:nvSpPr>
            <p:spPr bwMode="auto">
              <a:xfrm>
                <a:off x="7541142" y="4008781"/>
                <a:ext cx="1185075" cy="380195"/>
              </a:xfrm>
              <a:prstGeom prst="roundRect">
                <a:avLst>
                  <a:gd name="adj" fmla="val 50000"/>
                </a:avLst>
              </a:prstGeom>
              <a:solidFill>
                <a:srgbClr val="1E1E1E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85F4E4E-C31E-4B8A-8FCB-393E7129C45F}"/>
                  </a:ext>
                </a:extLst>
              </p:cNvPr>
              <p:cNvSpPr/>
              <p:nvPr/>
            </p:nvSpPr>
            <p:spPr bwMode="auto">
              <a:xfrm>
                <a:off x="7610948" y="4061718"/>
                <a:ext cx="274320" cy="274320"/>
              </a:xfrm>
              <a:prstGeom prst="ellipse">
                <a:avLst/>
              </a:prstGeom>
              <a:solidFill>
                <a:srgbClr val="B8D4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ED175BB-D9E7-42A1-9144-1D4B90B31338}"/>
                </a:ext>
              </a:extLst>
            </p:cNvPr>
            <p:cNvGrpSpPr/>
            <p:nvPr/>
          </p:nvGrpSpPr>
          <p:grpSpPr>
            <a:xfrm>
              <a:off x="7541142" y="4553031"/>
              <a:ext cx="1185075" cy="380195"/>
              <a:chOff x="7541142" y="4008781"/>
              <a:chExt cx="1185075" cy="380195"/>
            </a:xfrm>
          </p:grpSpPr>
          <p:sp>
            <p:nvSpPr>
              <p:cNvPr id="101" name="Rounded Rectangle 69">
                <a:extLst>
                  <a:ext uri="{FF2B5EF4-FFF2-40B4-BE49-F238E27FC236}">
                    <a16:creationId xmlns:a16="http://schemas.microsoft.com/office/drawing/2014/main" id="{E1FB5C22-98BE-450A-BE35-09F133D608A2}"/>
                  </a:ext>
                </a:extLst>
              </p:cNvPr>
              <p:cNvSpPr/>
              <p:nvPr/>
            </p:nvSpPr>
            <p:spPr bwMode="auto">
              <a:xfrm>
                <a:off x="7541142" y="4008781"/>
                <a:ext cx="1185075" cy="380195"/>
              </a:xfrm>
              <a:prstGeom prst="roundRect">
                <a:avLst>
                  <a:gd name="adj" fmla="val 50000"/>
                </a:avLst>
              </a:prstGeom>
              <a:solidFill>
                <a:srgbClr val="1E1E1E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AE16C98-5CBF-4A96-B23B-3AFDA0AB7CCB}"/>
                  </a:ext>
                </a:extLst>
              </p:cNvPr>
              <p:cNvSpPr/>
              <p:nvPr/>
            </p:nvSpPr>
            <p:spPr bwMode="auto">
              <a:xfrm>
                <a:off x="7610948" y="4061718"/>
                <a:ext cx="274320" cy="274320"/>
              </a:xfrm>
              <a:prstGeom prst="ellipse">
                <a:avLst/>
              </a:prstGeom>
              <a:solidFill>
                <a:srgbClr val="B8D4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676253C-4DDF-41EC-B495-A6E6ADF24E00}"/>
                </a:ext>
              </a:extLst>
            </p:cNvPr>
            <p:cNvGrpSpPr/>
            <p:nvPr/>
          </p:nvGrpSpPr>
          <p:grpSpPr>
            <a:xfrm>
              <a:off x="7541142" y="5097282"/>
              <a:ext cx="1185075" cy="380195"/>
              <a:chOff x="7541142" y="4008781"/>
              <a:chExt cx="1185075" cy="380195"/>
            </a:xfrm>
          </p:grpSpPr>
          <p:sp>
            <p:nvSpPr>
              <p:cNvPr id="99" name="Rounded Rectangle 67">
                <a:extLst>
                  <a:ext uri="{FF2B5EF4-FFF2-40B4-BE49-F238E27FC236}">
                    <a16:creationId xmlns:a16="http://schemas.microsoft.com/office/drawing/2014/main" id="{5BD9FD67-337C-4187-B6C7-49344A38127A}"/>
                  </a:ext>
                </a:extLst>
              </p:cNvPr>
              <p:cNvSpPr/>
              <p:nvPr/>
            </p:nvSpPr>
            <p:spPr bwMode="auto">
              <a:xfrm>
                <a:off x="7541142" y="4008781"/>
                <a:ext cx="1185075" cy="380195"/>
              </a:xfrm>
              <a:prstGeom prst="roundRect">
                <a:avLst>
                  <a:gd name="adj" fmla="val 50000"/>
                </a:avLst>
              </a:prstGeom>
              <a:solidFill>
                <a:srgbClr val="1E1E1E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4B2BE59-51E8-4BC6-9B61-089B3E5A31C4}"/>
                  </a:ext>
                </a:extLst>
              </p:cNvPr>
              <p:cNvSpPr/>
              <p:nvPr/>
            </p:nvSpPr>
            <p:spPr bwMode="auto">
              <a:xfrm>
                <a:off x="7610948" y="4061718"/>
                <a:ext cx="274320" cy="274320"/>
              </a:xfrm>
              <a:prstGeom prst="ellipse">
                <a:avLst/>
              </a:prstGeom>
              <a:solidFill>
                <a:srgbClr val="B8D4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3A69045-7394-46F6-8114-8B5F3D71B38E}"/>
              </a:ext>
            </a:extLst>
          </p:cNvPr>
          <p:cNvSpPr/>
          <p:nvPr/>
        </p:nvSpPr>
        <p:spPr bwMode="auto">
          <a:xfrm>
            <a:off x="1611283" y="3802510"/>
            <a:ext cx="2195648" cy="2684209"/>
          </a:xfrm>
          <a:prstGeom prst="rect">
            <a:avLst/>
          </a:prstGeom>
          <a:noFill/>
          <a:ln w="10795" cap="flat" cmpd="sng" algn="ctr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kern="0" dirty="0">
                <a:solidFill>
                  <a:srgbClr val="0070C0"/>
                </a:solidFill>
                <a:latin typeface="Segoe UI"/>
              </a:rPr>
              <a:t>Azure IoT Edge runtime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24FB03-9167-46B8-9839-15A226B7B7D2}"/>
              </a:ext>
            </a:extLst>
          </p:cNvPr>
          <p:cNvSpPr/>
          <p:nvPr/>
        </p:nvSpPr>
        <p:spPr>
          <a:xfrm>
            <a:off x="4395332" y="4422568"/>
            <a:ext cx="2015081" cy="15549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en-US" sz="1568" b="1" kern="0" dirty="0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IoT Hub</a:t>
            </a:r>
            <a:endParaRPr lang="en-US" sz="1568" kern="0" dirty="0">
              <a:solidFill>
                <a:prstClr val="black"/>
              </a:solidFill>
              <a:latin typeface="Calibri" panose="020F0502020204030204"/>
              <a:cs typeface="Segoe UI" panose="020B0502040204020203" pitchFamily="34" charset="0"/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D13529-C036-4DE9-BB9B-4FECFCBA8DEB}"/>
              </a:ext>
            </a:extLst>
          </p:cNvPr>
          <p:cNvSpPr/>
          <p:nvPr/>
        </p:nvSpPr>
        <p:spPr bwMode="auto">
          <a:xfrm>
            <a:off x="5911376" y="4793506"/>
            <a:ext cx="263004" cy="268863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2895D892-5932-4748-B519-4BF3E66CFC54}"/>
              </a:ext>
            </a:extLst>
          </p:cNvPr>
          <p:cNvSpPr/>
          <p:nvPr/>
        </p:nvSpPr>
        <p:spPr bwMode="auto">
          <a:xfrm rot="10800000">
            <a:off x="5871895" y="4549531"/>
            <a:ext cx="263004" cy="268863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09" name="Arrow: Left 108">
            <a:extLst>
              <a:ext uri="{FF2B5EF4-FFF2-40B4-BE49-F238E27FC236}">
                <a16:creationId xmlns:a16="http://schemas.microsoft.com/office/drawing/2014/main" id="{4EAE7D74-3E08-4C87-97B3-078F7313D5C5}"/>
              </a:ext>
            </a:extLst>
          </p:cNvPr>
          <p:cNvSpPr/>
          <p:nvPr/>
        </p:nvSpPr>
        <p:spPr bwMode="auto">
          <a:xfrm>
            <a:off x="836050" y="4812437"/>
            <a:ext cx="917456" cy="613091"/>
          </a:xfrm>
          <a:prstGeom prst="lef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78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Commands</a:t>
            </a:r>
          </a:p>
        </p:txBody>
      </p:sp>
      <p:sp>
        <p:nvSpPr>
          <p:cNvPr id="110" name="Arrow: Left 109">
            <a:extLst>
              <a:ext uri="{FF2B5EF4-FFF2-40B4-BE49-F238E27FC236}">
                <a16:creationId xmlns:a16="http://schemas.microsoft.com/office/drawing/2014/main" id="{C61D1B55-E2BC-46C3-A019-C8D4DF267D17}"/>
              </a:ext>
            </a:extLst>
          </p:cNvPr>
          <p:cNvSpPr/>
          <p:nvPr/>
        </p:nvSpPr>
        <p:spPr bwMode="auto">
          <a:xfrm>
            <a:off x="3558270" y="4788533"/>
            <a:ext cx="1381041" cy="636995"/>
          </a:xfrm>
          <a:prstGeom prst="lef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78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78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Configuration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EB62246-F6B0-4A6B-A49C-3D0528F6E1D3}"/>
              </a:ext>
            </a:extLst>
          </p:cNvPr>
          <p:cNvSpPr/>
          <p:nvPr/>
        </p:nvSpPr>
        <p:spPr bwMode="auto">
          <a:xfrm>
            <a:off x="3609459" y="4238399"/>
            <a:ext cx="1414084" cy="613091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78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Data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DD11CF00-8F9C-46EB-83D9-B1E28DF1B9AF}"/>
              </a:ext>
            </a:extLst>
          </p:cNvPr>
          <p:cNvSpPr/>
          <p:nvPr/>
        </p:nvSpPr>
        <p:spPr bwMode="auto">
          <a:xfrm>
            <a:off x="925088" y="4238400"/>
            <a:ext cx="928352" cy="613091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78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Data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5769725B-7E95-4954-8E41-37D3DDE79702}"/>
              </a:ext>
            </a:extLst>
          </p:cNvPr>
          <p:cNvSpPr/>
          <p:nvPr/>
        </p:nvSpPr>
        <p:spPr bwMode="auto">
          <a:xfrm>
            <a:off x="7256779" y="4814644"/>
            <a:ext cx="263004" cy="268863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19666325-C0C3-4B1D-B359-065F1EAB4355}"/>
              </a:ext>
            </a:extLst>
          </p:cNvPr>
          <p:cNvSpPr/>
          <p:nvPr/>
        </p:nvSpPr>
        <p:spPr bwMode="auto">
          <a:xfrm rot="10800000">
            <a:off x="7217298" y="4570669"/>
            <a:ext cx="263004" cy="268863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120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crosoft_Light_Template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00BCF2"/>
      </a:accent5>
      <a:accent6>
        <a:srgbClr val="737373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2017_Final_101117.potx" id="{23E4E62B-6B78-4EA4-A9A8-DFDAC476AD16}" vid="{1A7D0CCB-F126-4FFD-A125-29ED67511E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93</Words>
  <Application>Microsoft Office PowerPoint</Application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Microsoft_Light_Template</vt:lpstr>
      <vt:lpstr>PowerPoint Presentation</vt:lpstr>
      <vt:lpstr>PowerPoint Presentation</vt:lpstr>
      <vt:lpstr>Now running on the 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Jean-Sébastien Brunner (JS)</dc:creator>
  <cp:lastModifiedBy>Jean-Sébastien Brunner (JS)</cp:lastModifiedBy>
  <cp:revision>3</cp:revision>
  <dcterms:created xsi:type="dcterms:W3CDTF">2017-11-12T03:38:17Z</dcterms:created>
  <dcterms:modified xsi:type="dcterms:W3CDTF">2017-11-12T04:30:59Z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jeanb@microsoft.com</vt:lpwstr>
  </property>
  <property fmtid="{D5CDD505-2E9C-101B-9397-08002B2CF9AE}" pid="5" name="MSIP_Label_f42aa342-8706-4288-bd11-ebb85995028c_SetDate">
    <vt:lpwstr>2017-11-12T03:48:20.4573953Z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